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1"/>
  </p:notesMasterIdLst>
  <p:sldIdLst>
    <p:sldId id="266" r:id="rId5"/>
    <p:sldId id="257" r:id="rId6"/>
    <p:sldId id="279" r:id="rId7"/>
    <p:sldId id="1064" r:id="rId8"/>
    <p:sldId id="259" r:id="rId9"/>
    <p:sldId id="270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f Thomas, INI-NET-DCF" initials="GTI" lastIdx="1" clrIdx="0">
    <p:extLst>
      <p:ext uri="{19B8F6BF-5375-455C-9EA6-DF929625EA0E}">
        <p15:presenceInfo xmlns:p15="http://schemas.microsoft.com/office/powerpoint/2012/main" userId="S::Thomas.Graf@swisscom.com::487bc3e3-9ce7-4cdd-b7b4-8899ea88d289" providerId="AD"/>
      </p:ext>
    </p:extLst>
  </p:cmAuthor>
  <p:cmAuthor id="2" name="Tollini Marco, INI-NET-TCZ-ZH1" initials="TMI" lastIdx="19" clrIdx="1">
    <p:extLst>
      <p:ext uri="{19B8F6BF-5375-455C-9EA6-DF929625EA0E}">
        <p15:presenceInfo xmlns:p15="http://schemas.microsoft.com/office/powerpoint/2012/main" userId="S::Marco.Tollini1@swisscom.com::d4cb6fee-9458-41d7-824c-42de0d28e7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BFD0F7-7CE5-4C54-AC03-3BDD53B43E86}" v="2" dt="2023-11-04T15:24:29.41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HCS" userId="487bc3e3-9ce7-4cdd-b7b4-8899ea88d289" providerId="ADAL" clId="{C9BFD0F7-7CE5-4C54-AC03-3BDD53B43E86}"/>
    <pc:docChg chg="custSel delSld modSld">
      <pc:chgData name="Graf Thomas, INI-NET-VNC-HCS" userId="487bc3e3-9ce7-4cdd-b7b4-8899ea88d289" providerId="ADAL" clId="{C9BFD0F7-7CE5-4C54-AC03-3BDD53B43E86}" dt="2023-11-04T15:28:45.053" v="966" actId="6549"/>
      <pc:docMkLst>
        <pc:docMk/>
      </pc:docMkLst>
      <pc:sldChg chg="modSp mod">
        <pc:chgData name="Graf Thomas, INI-NET-VNC-HCS" userId="487bc3e3-9ce7-4cdd-b7b4-8899ea88d289" providerId="ADAL" clId="{C9BFD0F7-7CE5-4C54-AC03-3BDD53B43E86}" dt="2023-11-04T15:28:45.053" v="966" actId="6549"/>
        <pc:sldMkLst>
          <pc:docMk/>
          <pc:sldMk cId="0" sldId="257"/>
        </pc:sldMkLst>
        <pc:spChg chg="mod">
          <ac:chgData name="Graf Thomas, INI-NET-VNC-HCS" userId="487bc3e3-9ce7-4cdd-b7b4-8899ea88d289" providerId="ADAL" clId="{C9BFD0F7-7CE5-4C54-AC03-3BDD53B43E86}" dt="2023-11-04T15:28:45.053" v="966" actId="6549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mod">
        <pc:chgData name="Graf Thomas, INI-NET-VNC-HCS" userId="487bc3e3-9ce7-4cdd-b7b4-8899ea88d289" providerId="ADAL" clId="{C9BFD0F7-7CE5-4C54-AC03-3BDD53B43E86}" dt="2023-11-04T15:25:04.371" v="940" actId="1076"/>
        <pc:sldMkLst>
          <pc:docMk/>
          <pc:sldMk cId="0" sldId="259"/>
        </pc:sldMkLst>
        <pc:spChg chg="add mod">
          <ac:chgData name="Graf Thomas, INI-NET-VNC-HCS" userId="487bc3e3-9ce7-4cdd-b7b4-8899ea88d289" providerId="ADAL" clId="{C9BFD0F7-7CE5-4C54-AC03-3BDD53B43E86}" dt="2023-11-04T15:25:04.371" v="940" actId="1076"/>
          <ac:spMkLst>
            <pc:docMk/>
            <pc:sldMk cId="0" sldId="259"/>
            <ac:spMk id="2" creationId="{02B91AC0-829A-B0EC-7029-32AD14AD19C7}"/>
          </ac:spMkLst>
        </pc:spChg>
        <pc:spChg chg="mod">
          <ac:chgData name="Graf Thomas, INI-NET-VNC-HCS" userId="487bc3e3-9ce7-4cdd-b7b4-8899ea88d289" providerId="ADAL" clId="{C9BFD0F7-7CE5-4C54-AC03-3BDD53B43E86}" dt="2023-11-04T15:24:56.477" v="939" actId="27636"/>
          <ac:spMkLst>
            <pc:docMk/>
            <pc:sldMk cId="0" sldId="259"/>
            <ac:spMk id="1461" creationId="{00000000-0000-0000-0000-000000000000}"/>
          </ac:spMkLst>
        </pc:spChg>
        <pc:picChg chg="del">
          <ac:chgData name="Graf Thomas, INI-NET-VNC-HCS" userId="487bc3e3-9ce7-4cdd-b7b4-8899ea88d289" providerId="ADAL" clId="{C9BFD0F7-7CE5-4C54-AC03-3BDD53B43E86}" dt="2023-11-04T15:23:48.013" v="925" actId="478"/>
          <ac:picMkLst>
            <pc:docMk/>
            <pc:sldMk cId="0" sldId="259"/>
            <ac:picMk id="4" creationId="{0E8DBC86-5DC8-4C64-BB4C-2CF8581E956C}"/>
          </ac:picMkLst>
        </pc:picChg>
      </pc:sldChg>
      <pc:sldChg chg="addSp delSp modSp mod">
        <pc:chgData name="Graf Thomas, INI-NET-VNC-HCS" userId="487bc3e3-9ce7-4cdd-b7b4-8899ea88d289" providerId="ADAL" clId="{C9BFD0F7-7CE5-4C54-AC03-3BDD53B43E86}" dt="2023-11-04T15:28:17.488" v="963" actId="14100"/>
        <pc:sldMkLst>
          <pc:docMk/>
          <pc:sldMk cId="1596945169" sldId="266"/>
        </pc:sldMkLst>
        <pc:spChg chg="mod">
          <ac:chgData name="Graf Thomas, INI-NET-VNC-HCS" userId="487bc3e3-9ce7-4cdd-b7b4-8899ea88d289" providerId="ADAL" clId="{C9BFD0F7-7CE5-4C54-AC03-3BDD53B43E86}" dt="2023-11-04T15:11:41.316" v="7" actId="6549"/>
          <ac:spMkLst>
            <pc:docMk/>
            <pc:sldMk cId="1596945169" sldId="266"/>
            <ac:spMk id="2" creationId="{00000000-0000-0000-0000-000000000000}"/>
          </ac:spMkLst>
        </pc:spChg>
        <pc:spChg chg="mod">
          <ac:chgData name="Graf Thomas, INI-NET-VNC-HCS" userId="487bc3e3-9ce7-4cdd-b7b4-8899ea88d289" providerId="ADAL" clId="{C9BFD0F7-7CE5-4C54-AC03-3BDD53B43E86}" dt="2023-11-04T15:11:57.471" v="19" actId="20577"/>
          <ac:spMkLst>
            <pc:docMk/>
            <pc:sldMk cId="1596945169" sldId="266"/>
            <ac:spMk id="3" creationId="{00000000-0000-0000-0000-000000000000}"/>
          </ac:spMkLst>
        </pc:spChg>
        <pc:spChg chg="add mod">
          <ac:chgData name="Graf Thomas, INI-NET-VNC-HCS" userId="487bc3e3-9ce7-4cdd-b7b4-8899ea88d289" providerId="ADAL" clId="{C9BFD0F7-7CE5-4C54-AC03-3BDD53B43E86}" dt="2023-11-04T15:28:17.488" v="963" actId="14100"/>
          <ac:spMkLst>
            <pc:docMk/>
            <pc:sldMk cId="1596945169" sldId="266"/>
            <ac:spMk id="8" creationId="{65ABFB6A-3325-5EB7-2663-315E6D908C86}"/>
          </ac:spMkLst>
        </pc:spChg>
        <pc:picChg chg="del">
          <ac:chgData name="Graf Thomas, INI-NET-VNC-HCS" userId="487bc3e3-9ce7-4cdd-b7b4-8899ea88d289" providerId="ADAL" clId="{C9BFD0F7-7CE5-4C54-AC03-3BDD53B43E86}" dt="2023-11-04T15:12:06.175" v="20" actId="478"/>
          <ac:picMkLst>
            <pc:docMk/>
            <pc:sldMk cId="1596945169" sldId="266"/>
            <ac:picMk id="5" creationId="{3DEB4EA0-48C9-4E21-A0BC-302BFB75C9A0}"/>
          </ac:picMkLst>
        </pc:picChg>
        <pc:picChg chg="add mod">
          <ac:chgData name="Graf Thomas, INI-NET-VNC-HCS" userId="487bc3e3-9ce7-4cdd-b7b4-8899ea88d289" providerId="ADAL" clId="{C9BFD0F7-7CE5-4C54-AC03-3BDD53B43E86}" dt="2023-11-04T15:12:17.183" v="27" actId="1076"/>
          <ac:picMkLst>
            <pc:docMk/>
            <pc:sldMk cId="1596945169" sldId="266"/>
            <ac:picMk id="6" creationId="{857C723F-8834-F716-7F3D-8694275B761E}"/>
          </ac:picMkLst>
        </pc:picChg>
      </pc:sldChg>
      <pc:sldChg chg="del">
        <pc:chgData name="Graf Thomas, INI-NET-VNC-HCS" userId="487bc3e3-9ce7-4cdd-b7b4-8899ea88d289" providerId="ADAL" clId="{C9BFD0F7-7CE5-4C54-AC03-3BDD53B43E86}" dt="2023-11-04T15:18:00.154" v="604" actId="47"/>
        <pc:sldMkLst>
          <pc:docMk/>
          <pc:sldMk cId="2799266806" sldId="269"/>
        </pc:sldMkLst>
      </pc:sldChg>
      <pc:sldChg chg="delSp modSp mod">
        <pc:chgData name="Graf Thomas, INI-NET-VNC-HCS" userId="487bc3e3-9ce7-4cdd-b7b4-8899ea88d289" providerId="ADAL" clId="{C9BFD0F7-7CE5-4C54-AC03-3BDD53B43E86}" dt="2023-11-04T15:19:23.043" v="686" actId="478"/>
        <pc:sldMkLst>
          <pc:docMk/>
          <pc:sldMk cId="593293132" sldId="270"/>
        </pc:sldMkLst>
        <pc:spChg chg="del">
          <ac:chgData name="Graf Thomas, INI-NET-VNC-HCS" userId="487bc3e3-9ce7-4cdd-b7b4-8899ea88d289" providerId="ADAL" clId="{C9BFD0F7-7CE5-4C54-AC03-3BDD53B43E86}" dt="2023-11-04T15:19:23.043" v="686" actId="478"/>
          <ac:spMkLst>
            <pc:docMk/>
            <pc:sldMk cId="593293132" sldId="270"/>
            <ac:spMk id="2" creationId="{4BA25B6C-B181-45B2-825D-8419CC04E8E4}"/>
          </ac:spMkLst>
        </pc:spChg>
        <pc:spChg chg="mod">
          <ac:chgData name="Graf Thomas, INI-NET-VNC-HCS" userId="487bc3e3-9ce7-4cdd-b7b4-8899ea88d289" providerId="ADAL" clId="{C9BFD0F7-7CE5-4C54-AC03-3BDD53B43E86}" dt="2023-11-04T15:19:12.300" v="685" actId="20577"/>
          <ac:spMkLst>
            <pc:docMk/>
            <pc:sldMk cId="593293132" sldId="270"/>
            <ac:spMk id="1461" creationId="{00000000-0000-0000-0000-000000000000}"/>
          </ac:spMkLst>
        </pc:spChg>
      </pc:sldChg>
      <pc:sldChg chg="modSp mod">
        <pc:chgData name="Graf Thomas, INI-NET-VNC-HCS" userId="487bc3e3-9ce7-4cdd-b7b4-8899ea88d289" providerId="ADAL" clId="{C9BFD0F7-7CE5-4C54-AC03-3BDD53B43E86}" dt="2023-11-04T15:17:51.918" v="603" actId="5793"/>
        <pc:sldMkLst>
          <pc:docMk/>
          <pc:sldMk cId="3284505603" sldId="279"/>
        </pc:sldMkLst>
        <pc:spChg chg="mod">
          <ac:chgData name="Graf Thomas, INI-NET-VNC-HCS" userId="487bc3e3-9ce7-4cdd-b7b4-8899ea88d289" providerId="ADAL" clId="{C9BFD0F7-7CE5-4C54-AC03-3BDD53B43E86}" dt="2023-11-04T15:17:51.918" v="603" actId="5793"/>
          <ac:spMkLst>
            <pc:docMk/>
            <pc:sldMk cId="3284505603" sldId="279"/>
            <ac:spMk id="1453" creationId="{00000000-0000-0000-0000-000000000000}"/>
          </ac:spMkLst>
        </pc:spChg>
      </pc:sldChg>
      <pc:sldChg chg="del">
        <pc:chgData name="Graf Thomas, INI-NET-VNC-HCS" userId="487bc3e3-9ce7-4cdd-b7b4-8899ea88d289" providerId="ADAL" clId="{C9BFD0F7-7CE5-4C54-AC03-3BDD53B43E86}" dt="2023-11-04T15:18:00.154" v="604" actId="47"/>
        <pc:sldMkLst>
          <pc:docMk/>
          <pc:sldMk cId="2642828098" sldId="1059"/>
        </pc:sldMkLst>
      </pc:sldChg>
      <pc:sldChg chg="del">
        <pc:chgData name="Graf Thomas, INI-NET-VNC-HCS" userId="487bc3e3-9ce7-4cdd-b7b4-8899ea88d289" providerId="ADAL" clId="{C9BFD0F7-7CE5-4C54-AC03-3BDD53B43E86}" dt="2023-11-04T15:18:03.388" v="605" actId="47"/>
        <pc:sldMkLst>
          <pc:docMk/>
          <pc:sldMk cId="1525364606" sldId="10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3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323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730" y="465835"/>
            <a:ext cx="3929270" cy="2363504"/>
          </a:xfrm>
        </p:spPr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424242"/>
                </a:solidFill>
                <a:effectLst/>
              </a:rPr>
              <a:t>Semantic Metadata Annotation for Network Anomaly Detection</a:t>
            </a:r>
            <a:br>
              <a:rPr lang="en-US" dirty="0"/>
            </a:br>
            <a:r>
              <a:rPr lang="en-US" sz="2800" dirty="0"/>
              <a:t>OPSAWG/NMRG WG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731" y="2928153"/>
            <a:ext cx="4737100" cy="1685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IETF 118</a:t>
            </a:r>
          </a:p>
          <a:p>
            <a:r>
              <a:rPr lang="en-US" dirty="0"/>
              <a:t>November 4-5th, 2023 </a:t>
            </a:r>
          </a:p>
          <a:p>
            <a:r>
              <a:rPr lang="en-US" dirty="0"/>
              <a:t>Hackathon</a:t>
            </a:r>
          </a:p>
        </p:txBody>
      </p:sp>
      <p:pic>
        <p:nvPicPr>
          <p:cNvPr id="6" name="Picture 5" descr="A bridge over a river with a city in the background&#10;&#10;Description automatically generated">
            <a:extLst>
              <a:ext uri="{FF2B5EF4-FFF2-40B4-BE49-F238E27FC236}">
                <a16:creationId xmlns:a16="http://schemas.microsoft.com/office/drawing/2014/main" id="{857C723F-8834-F716-7F3D-8694275B7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347" y="727211"/>
            <a:ext cx="3476437" cy="22810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ABFB6A-3325-5EB7-2663-315E6D908C86}"/>
              </a:ext>
            </a:extLst>
          </p:cNvPr>
          <p:cNvSpPr txBox="1"/>
          <p:nvPr/>
        </p:nvSpPr>
        <p:spPr>
          <a:xfrm>
            <a:off x="5129347" y="3526000"/>
            <a:ext cx="3476437" cy="7078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r"/>
            <a:r>
              <a:rPr lang="de-CH" sz="2000" dirty="0">
                <a:solidFill>
                  <a:srgbClr val="888888"/>
                </a:solidFill>
              </a:rPr>
              <a:t>draft-</a:t>
            </a:r>
            <a:r>
              <a:rPr lang="de-CH" sz="2000" dirty="0" err="1">
                <a:solidFill>
                  <a:srgbClr val="888888"/>
                </a:solidFill>
              </a:rPr>
              <a:t>netana</a:t>
            </a:r>
            <a:r>
              <a:rPr lang="de-CH" sz="2000" dirty="0">
                <a:solidFill>
                  <a:srgbClr val="888888"/>
                </a:solidFill>
              </a:rPr>
              <a:t>-opsawg-</a:t>
            </a:r>
            <a:r>
              <a:rPr lang="de-CH" sz="2000" dirty="0" err="1">
                <a:solidFill>
                  <a:srgbClr val="888888"/>
                </a:solidFill>
              </a:rPr>
              <a:t>nmrg</a:t>
            </a:r>
            <a:r>
              <a:rPr lang="de-CH" sz="2000" dirty="0">
                <a:solidFill>
                  <a:srgbClr val="888888"/>
                </a:solidFill>
              </a:rPr>
              <a:t>-network-</a:t>
            </a:r>
            <a:r>
              <a:rPr lang="de-CH" sz="2000" dirty="0" err="1">
                <a:solidFill>
                  <a:srgbClr val="888888"/>
                </a:solidFill>
              </a:rPr>
              <a:t>anomaly</a:t>
            </a:r>
            <a:r>
              <a:rPr lang="de-CH" sz="2000" dirty="0">
                <a:solidFill>
                  <a:srgbClr val="888888"/>
                </a:solidFill>
              </a:rPr>
              <a:t>-</a:t>
            </a:r>
            <a:r>
              <a:rPr lang="de-CH" sz="2000" dirty="0" err="1">
                <a:solidFill>
                  <a:srgbClr val="888888"/>
                </a:solidFill>
              </a:rPr>
              <a:t>semantics</a:t>
            </a:r>
            <a:endParaRPr lang="de-CH" sz="2000" dirty="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94516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Hackathon </a:t>
            </a:r>
            <a:r>
              <a:rPr lang="en-US" dirty="0"/>
              <a:t>- </a:t>
            </a:r>
            <a:r>
              <a:rPr dirty="0"/>
              <a:t>Plan</a:t>
            </a:r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542198"/>
            <a:ext cx="7703974" cy="192433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02079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424242"/>
                </a:solidFill>
                <a:effectLst/>
              </a:rPr>
              <a:t>Finalize metadata semantics and ontology.</a:t>
            </a:r>
          </a:p>
          <a:p>
            <a:pPr marL="302079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24242"/>
                </a:solidFill>
              </a:rPr>
              <a:t>Create</a:t>
            </a:r>
            <a:r>
              <a:rPr lang="en-US" sz="1800" b="0" i="0" dirty="0">
                <a:solidFill>
                  <a:srgbClr val="424242"/>
                </a:solidFill>
                <a:effectLst/>
              </a:rPr>
              <a:t> </a:t>
            </a:r>
            <a:r>
              <a:rPr lang="en-US" sz="1800" b="0" i="0" dirty="0" err="1">
                <a:solidFill>
                  <a:srgbClr val="424242"/>
                </a:solidFill>
                <a:effectLst/>
              </a:rPr>
              <a:t>ietf</a:t>
            </a:r>
            <a:r>
              <a:rPr lang="en-US" sz="1800" b="0" i="0" dirty="0">
                <a:solidFill>
                  <a:srgbClr val="424242"/>
                </a:solidFill>
                <a:effectLst/>
              </a:rPr>
              <a:t>-symptom-semantic-</a:t>
            </a:r>
            <a:r>
              <a:rPr lang="en-US" sz="1800" b="0" i="0" dirty="0" err="1">
                <a:solidFill>
                  <a:srgbClr val="424242"/>
                </a:solidFill>
                <a:effectLst/>
              </a:rPr>
              <a:t>metadata.yang</a:t>
            </a:r>
            <a:r>
              <a:rPr lang="en-US" sz="1800" b="0" i="0" dirty="0">
                <a:solidFill>
                  <a:srgbClr val="424242"/>
                </a:solidFill>
                <a:effectLst/>
              </a:rPr>
              <a:t> and </a:t>
            </a:r>
            <a:r>
              <a:rPr lang="en-US" sz="1800" b="0" i="0" dirty="0" err="1">
                <a:solidFill>
                  <a:srgbClr val="424242"/>
                </a:solidFill>
                <a:effectLst/>
              </a:rPr>
              <a:t>ietf</a:t>
            </a:r>
            <a:r>
              <a:rPr lang="en-US" sz="1800" b="0" i="0" dirty="0">
                <a:solidFill>
                  <a:srgbClr val="424242"/>
                </a:solidFill>
                <a:effectLst/>
              </a:rPr>
              <a:t>-incident-semantic-</a:t>
            </a:r>
            <a:r>
              <a:rPr lang="en-US" sz="1800" b="0" i="0" dirty="0" err="1">
                <a:solidFill>
                  <a:srgbClr val="424242"/>
                </a:solidFill>
                <a:effectLst/>
              </a:rPr>
              <a:t>metadata.yang</a:t>
            </a:r>
            <a:r>
              <a:rPr lang="en-US" sz="1800" b="0" i="0" dirty="0">
                <a:solidFill>
                  <a:srgbClr val="424242"/>
                </a:solidFill>
                <a:effectLst/>
              </a:rPr>
              <a:t> modules and update draft document accordingly.</a:t>
            </a:r>
          </a:p>
          <a:p>
            <a:pPr marL="302079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24242"/>
                </a:solidFill>
              </a:rPr>
              <a:t>Develop example application to annotate operational </a:t>
            </a:r>
            <a:br>
              <a:rPr lang="en-US" sz="1800" dirty="0">
                <a:solidFill>
                  <a:srgbClr val="424242"/>
                </a:solidFill>
              </a:rPr>
            </a:br>
            <a:r>
              <a:rPr lang="en-US" sz="1800" dirty="0">
                <a:solidFill>
                  <a:srgbClr val="424242"/>
                </a:solidFill>
              </a:rPr>
              <a:t>Network Telemetry (RFC 9232) data.</a:t>
            </a:r>
          </a:p>
          <a:p>
            <a:pPr marL="302079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24242"/>
                </a:solidFill>
              </a:rPr>
              <a:t>Support the following two use cases: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24242"/>
                </a:solidFill>
              </a:rPr>
              <a:t>Network operator does the initial annotation based on network incident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24242"/>
                </a:solidFill>
              </a:rPr>
              <a:t>Network operator adjusts the initial annotation from network anomaly detection system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Hackathon </a:t>
            </a:r>
            <a:r>
              <a:rPr lang="en-US"/>
              <a:t>– Software</a:t>
            </a:r>
            <a:endParaRPr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202269"/>
            <a:ext cx="7956640" cy="3735253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329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r>
              <a:rPr lang="en-US" sz="2400" dirty="0"/>
              <a:t>Software</a:t>
            </a:r>
          </a:p>
          <a:p>
            <a:pPr marL="244929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sz="1800" dirty="0"/>
              <a:t>Grafana</a:t>
            </a:r>
          </a:p>
          <a:p>
            <a:pPr marL="244929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sz="1800" dirty="0" err="1"/>
              <a:t>InfluxDB</a:t>
            </a:r>
            <a:endParaRPr lang="en-US" sz="1800" dirty="0"/>
          </a:p>
          <a:p>
            <a:pPr marL="244929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sz="1800" dirty="0"/>
              <a:t>…</a:t>
            </a:r>
          </a:p>
          <a:p>
            <a:pPr marL="16329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endParaRPr lang="en-US" sz="2400" dirty="0"/>
          </a:p>
          <a:p>
            <a:pPr marL="244929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endParaRPr lang="en-US" sz="24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450560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1330E3-8E10-44D9-9095-36152AE95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33" y="1182579"/>
            <a:ext cx="6751086" cy="3797486"/>
          </a:xfrm>
          <a:prstGeom prst="rect">
            <a:avLst/>
          </a:prstGeom>
        </p:spPr>
      </p:pic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4</a:t>
            </a:fld>
            <a:endParaRPr lang="en-US" sz="165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0DC7570-464B-4FC8-9924-FA59864E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8802" y="1182579"/>
            <a:ext cx="1763477" cy="3682334"/>
          </a:xfrm>
        </p:spPr>
        <p:txBody>
          <a:bodyPr>
            <a:noAutofit/>
          </a:bodyPr>
          <a:lstStyle/>
          <a:p>
            <a:pPr marL="257175" indent="-257175">
              <a:spcBef>
                <a:spcPts val="450"/>
              </a:spcBef>
              <a:buFont typeface="+mj-lt"/>
              <a:buAutoNum type="arabicParenBoth"/>
            </a:pPr>
            <a:r>
              <a:rPr lang="en-US" sz="1275" dirty="0"/>
              <a:t>Shows </a:t>
            </a:r>
            <a:r>
              <a:rPr lang="en-US" sz="1275" b="1" dirty="0"/>
              <a:t>SRv6 SID list change</a:t>
            </a:r>
            <a:r>
              <a:rPr lang="en-US" sz="1275" dirty="0"/>
              <a:t> of the traffic engineered paths.</a:t>
            </a:r>
          </a:p>
          <a:p>
            <a:pPr marL="257175" indent="-257175">
              <a:spcBef>
                <a:spcPts val="450"/>
              </a:spcBef>
              <a:buFont typeface="+mj-lt"/>
              <a:buAutoNum type="arabicParenBoth"/>
            </a:pPr>
            <a:r>
              <a:rPr lang="en-US" sz="1275" dirty="0"/>
              <a:t>Shows </a:t>
            </a:r>
            <a:r>
              <a:rPr lang="en-US" sz="1275" b="1" dirty="0"/>
              <a:t>on which node how much on-path delay </a:t>
            </a:r>
            <a:r>
              <a:rPr lang="en-US" sz="1275" dirty="0"/>
              <a:t>was being measured.</a:t>
            </a:r>
          </a:p>
          <a:p>
            <a:pPr marL="257175" indent="-257175">
              <a:spcBef>
                <a:spcPts val="450"/>
              </a:spcBef>
              <a:buFont typeface="+mj-lt"/>
              <a:buAutoNum type="arabicParenBoth"/>
            </a:pPr>
            <a:r>
              <a:rPr lang="en-US" sz="1275" dirty="0"/>
              <a:t>Shows the </a:t>
            </a:r>
            <a:r>
              <a:rPr lang="en-US" sz="1275" b="1" dirty="0"/>
              <a:t>BGP update/withdrawals </a:t>
            </a:r>
            <a:r>
              <a:rPr lang="en-US" sz="1275" dirty="0"/>
              <a:t>from the </a:t>
            </a:r>
            <a:r>
              <a:rPr lang="en-US" sz="1275" b="1" dirty="0"/>
              <a:t>topology change</a:t>
            </a:r>
            <a:r>
              <a:rPr lang="en-US" sz="1275" dirty="0"/>
              <a:t>.</a:t>
            </a:r>
            <a:endParaRPr lang="en-US" sz="1275" b="1" dirty="0"/>
          </a:p>
          <a:p>
            <a:pPr marL="257175" indent="-257175">
              <a:spcBef>
                <a:spcPts val="450"/>
              </a:spcBef>
              <a:buFont typeface="+mj-lt"/>
              <a:buAutoNum type="arabicParenBoth"/>
            </a:pPr>
            <a:r>
              <a:rPr lang="en-US" sz="1275" dirty="0"/>
              <a:t>Shows that </a:t>
            </a:r>
            <a:r>
              <a:rPr lang="en-US" sz="1275" b="1" dirty="0"/>
              <a:t>Network Anomaly Detection detects the topology and delay change </a:t>
            </a:r>
            <a:r>
              <a:rPr lang="en-US" sz="1275" dirty="0"/>
              <a:t>and the Max Concern Score calculation</a:t>
            </a:r>
            <a:r>
              <a:rPr lang="en-US" sz="1275" b="1" dirty="0"/>
              <a:t>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D5C5F80-EA28-4499-89F6-E905CEA856EE}"/>
              </a:ext>
            </a:extLst>
          </p:cNvPr>
          <p:cNvSpPr/>
          <p:nvPr/>
        </p:nvSpPr>
        <p:spPr>
          <a:xfrm>
            <a:off x="2528080" y="1735307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C413CA0-26A9-4B3B-BD11-3490C2A56591}"/>
              </a:ext>
            </a:extLst>
          </p:cNvPr>
          <p:cNvSpPr/>
          <p:nvPr/>
        </p:nvSpPr>
        <p:spPr>
          <a:xfrm>
            <a:off x="2528080" y="2895584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2E6A134-8962-463D-8990-B8B5319C8B44}"/>
              </a:ext>
            </a:extLst>
          </p:cNvPr>
          <p:cNvSpPr/>
          <p:nvPr/>
        </p:nvSpPr>
        <p:spPr>
          <a:xfrm>
            <a:off x="2528080" y="4055861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830C4A7-6E40-4669-B8C3-C3EBA3A9CE4E}"/>
              </a:ext>
            </a:extLst>
          </p:cNvPr>
          <p:cNvSpPr/>
          <p:nvPr/>
        </p:nvSpPr>
        <p:spPr>
          <a:xfrm>
            <a:off x="6360945" y="1735307"/>
            <a:ext cx="171450" cy="1857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25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98D60A1-3155-46F6-B1C8-E3FA03DB1EBB}"/>
              </a:ext>
            </a:extLst>
          </p:cNvPr>
          <p:cNvSpPr txBox="1">
            <a:spLocks/>
          </p:cNvSpPr>
          <p:nvPr/>
        </p:nvSpPr>
        <p:spPr>
          <a:xfrm>
            <a:off x="532487" y="3253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dirty="0"/>
              <a:t>Visualization &amp; Conclusion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52FE475-8D9E-4088-A36A-C0BF6BC32E63}"/>
              </a:ext>
            </a:extLst>
          </p:cNvPr>
          <p:cNvCxnSpPr/>
          <p:nvPr/>
        </p:nvCxnSpPr>
        <p:spPr>
          <a:xfrm>
            <a:off x="604685" y="1683689"/>
            <a:ext cx="0" cy="3129606"/>
          </a:xfrm>
          <a:prstGeom prst="line">
            <a:avLst/>
          </a:prstGeom>
          <a:noFill/>
          <a:ln w="12700" cap="flat">
            <a:solidFill>
              <a:srgbClr val="FF0000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02E55D-BEBE-4737-877B-C6060C381AE2}"/>
              </a:ext>
            </a:extLst>
          </p:cNvPr>
          <p:cNvCxnSpPr/>
          <p:nvPr/>
        </p:nvCxnSpPr>
        <p:spPr>
          <a:xfrm>
            <a:off x="1737852" y="1688609"/>
            <a:ext cx="0" cy="3129606"/>
          </a:xfrm>
          <a:prstGeom prst="line">
            <a:avLst/>
          </a:prstGeom>
          <a:noFill/>
          <a:ln w="12700" cap="flat">
            <a:solidFill>
              <a:srgbClr val="FF0000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90FF3E-CD7F-423C-8C39-ECB87BC6C3A7}"/>
              </a:ext>
            </a:extLst>
          </p:cNvPr>
          <p:cNvCxnSpPr/>
          <p:nvPr/>
        </p:nvCxnSpPr>
        <p:spPr>
          <a:xfrm>
            <a:off x="4245077" y="1702818"/>
            <a:ext cx="0" cy="3129606"/>
          </a:xfrm>
          <a:prstGeom prst="line">
            <a:avLst/>
          </a:prstGeom>
          <a:noFill/>
          <a:ln w="12700" cap="flat">
            <a:solidFill>
              <a:srgbClr val="FF0000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871806-A099-4A2F-96D0-F6D7E20A9372}"/>
              </a:ext>
            </a:extLst>
          </p:cNvPr>
          <p:cNvCxnSpPr/>
          <p:nvPr/>
        </p:nvCxnSpPr>
        <p:spPr>
          <a:xfrm>
            <a:off x="5486403" y="1683689"/>
            <a:ext cx="0" cy="3129606"/>
          </a:xfrm>
          <a:prstGeom prst="line">
            <a:avLst/>
          </a:prstGeom>
          <a:noFill/>
          <a:ln w="12700" cap="flat">
            <a:solidFill>
              <a:srgbClr val="FF0000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7E66F0B8-01F6-4139-B1B6-51BB56B46F0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88" y="325328"/>
            <a:ext cx="723994" cy="59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9565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we learned</a:t>
            </a:r>
            <a:r>
              <a:rPr lang="de-CH"/>
              <a:t> (</a:t>
            </a:r>
            <a:r>
              <a:rPr lang="de-CH" err="1"/>
              <a:t>again</a:t>
            </a:r>
            <a:r>
              <a:rPr lang="de-CH"/>
              <a:t>)</a:t>
            </a:r>
            <a:endParaRPr/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20699" y="1389913"/>
            <a:ext cx="7570356" cy="3052416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defRPr sz="2400"/>
            </a:pPr>
            <a:r>
              <a:rPr lang="en-US" sz="3400" dirty="0"/>
              <a:t>Good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Preparation and good team</a:t>
            </a:r>
            <a:br>
              <a:rPr lang="en-US" dirty="0"/>
            </a:br>
            <a:r>
              <a:rPr lang="en-US" dirty="0"/>
              <a:t>setup is gold.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As always… the beers were</a:t>
            </a:r>
            <a:br>
              <a:rPr lang="en-US" dirty="0"/>
            </a:br>
            <a:r>
              <a:rPr lang="en-US" dirty="0"/>
              <a:t>most welcome!</a:t>
            </a:r>
          </a:p>
          <a:p>
            <a:pPr marL="228600" indent="-228600">
              <a:lnSpc>
                <a:spcPct val="90000"/>
              </a:lnSpc>
              <a:spcBef>
                <a:spcPts val="1800"/>
              </a:spcBef>
              <a:buFontTx/>
              <a:defRPr sz="2400"/>
            </a:pPr>
            <a:r>
              <a:rPr lang="en-US" sz="3400" dirty="0"/>
              <a:t>Surprise</a:t>
            </a:r>
          </a:p>
          <a:p>
            <a:pPr marL="685800" lvl="1" indent="-228600">
              <a:lnSpc>
                <a:spcPct val="90000"/>
              </a:lnSpc>
              <a:spcBef>
                <a:spcPts val="600"/>
              </a:spcBef>
              <a:buFontTx/>
              <a:buChar char="•"/>
              <a:defRPr sz="2400"/>
            </a:pPr>
            <a:r>
              <a:rPr lang="en-US" dirty="0"/>
              <a:t>Finding the right simple ontology</a:t>
            </a:r>
            <a:br>
              <a:rPr lang="en-US" dirty="0"/>
            </a:br>
            <a:r>
              <a:rPr lang="en-US" dirty="0"/>
              <a:t>semantics which makes sense is</a:t>
            </a:r>
            <a:br>
              <a:rPr lang="en-US" dirty="0"/>
            </a:br>
            <a:r>
              <a:rPr lang="en-US" dirty="0"/>
              <a:t>easier said then done.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B91AC0-829A-B0EC-7029-32AD14AD19C7}"/>
              </a:ext>
            </a:extLst>
          </p:cNvPr>
          <p:cNvSpPr txBox="1"/>
          <p:nvPr/>
        </p:nvSpPr>
        <p:spPr>
          <a:xfrm>
            <a:off x="5394442" y="1154262"/>
            <a:ext cx="3108297" cy="3779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-symptom-semantic-metadata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+--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symptom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id       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yang:uuid</a:t>
            </a:r>
            <a:endParaRPr lang="en-US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event-id 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yang:uuid</a:t>
            </a:r>
            <a:endParaRPr lang="en-US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description                string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start-timeyang:date-and-time</a:t>
            </a:r>
            <a:endParaRPr lang="en-US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end-time 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yang:date-and-time</a:t>
            </a:r>
            <a:endParaRPr lang="en-US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confidence-score           float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concern-score?             float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tags* [key]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|  +--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key      string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|  +--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value    string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(pattern)?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|  +--:(drop)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|  |  +--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dropempty</a:t>
            </a:r>
            <a:endParaRPr lang="en-US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|  +--:(spike)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|  |  +--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spike                empty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|  +--:(mean-shift)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|  |  +--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mean-shift           empty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|  +--:(seasonality-shift)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|  |  +--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seasonality-shift    empty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|  +--:(trend)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|  |  +--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trend                empty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|  +--:(other)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|     +--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other                string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source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+--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(source-type)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|  +--:(human)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|  |  +--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human        empty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|  +--:(algorithm)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|     +--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algorithm    empty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+--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name?              string</a:t>
            </a:r>
            <a:endParaRPr lang="de-CH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Thanks to…</a:t>
            </a:r>
            <a:endParaRPr/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39575" y="1146330"/>
            <a:ext cx="3907064" cy="3791192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Vincenzo Riccobene – Huawei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Wanting Du - Swisscom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Thomas Graf - Swisscom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F0E513-2B0C-433C-B658-3FC84FAA15FC}"/>
              </a:ext>
            </a:extLst>
          </p:cNvPr>
          <p:cNvSpPr txBox="1">
            <a:spLocks/>
          </p:cNvSpPr>
          <p:nvPr/>
        </p:nvSpPr>
        <p:spPr>
          <a:xfrm>
            <a:off x="3555899" y="1399272"/>
            <a:ext cx="2655607" cy="1967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348C5-915A-4F75-9464-395CEAA87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97898"/>
            <a:ext cx="4263307" cy="297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9313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EF4A6DB43E3D40B0DE65B9C072B3DB" ma:contentTypeVersion="16" ma:contentTypeDescription="Create a new document." ma:contentTypeScope="" ma:versionID="7a6c0af7b16a38b145c0aa55e284d18f">
  <xsd:schema xmlns:xsd="http://www.w3.org/2001/XMLSchema" xmlns:xs="http://www.w3.org/2001/XMLSchema" xmlns:p="http://schemas.microsoft.com/office/2006/metadata/properties" xmlns:ns2="e1298763-e545-4be1-82f8-4df8b8c23ea2" xmlns:ns3="1405d6e0-8097-4962-a335-478dac259ee9" targetNamespace="http://schemas.microsoft.com/office/2006/metadata/properties" ma:root="true" ma:fieldsID="d19793cf72287fc023b1b3b8dd312893" ns2:_="" ns3:_="">
    <xsd:import namespace="e1298763-e545-4be1-82f8-4df8b8c23ea2"/>
    <xsd:import namespace="1405d6e0-8097-4962-a335-478dac259e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298763-e545-4be1-82f8-4df8b8c23e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f5a5a1e1-4321-4c80-a404-756e151df5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5d6e0-8097-4962-a335-478dac259ee9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cc1adbb-9deb-4f85-a2e9-d59c55c0dc46}" ma:internalName="TaxCatchAll" ma:showField="CatchAllData" ma:web="1405d6e0-8097-4962-a335-478dac259e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1298763-e545-4be1-82f8-4df8b8c23ea2">
      <Terms xmlns="http://schemas.microsoft.com/office/infopath/2007/PartnerControls"/>
    </lcf76f155ced4ddcb4097134ff3c332f>
    <TaxCatchAll xmlns="1405d6e0-8097-4962-a335-478dac259ee9" xsi:nil="true"/>
  </documentManagement>
</p:properties>
</file>

<file path=customXml/itemProps1.xml><?xml version="1.0" encoding="utf-8"?>
<ds:datastoreItem xmlns:ds="http://schemas.openxmlformats.org/officeDocument/2006/customXml" ds:itemID="{10876E56-E068-462F-B22E-5DB660D301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298763-e545-4be1-82f8-4df8b8c23ea2"/>
    <ds:schemaRef ds:uri="1405d6e0-8097-4962-a335-478dac259e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597E30-9206-474A-8FB7-6000384EFA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B2B72F-94A1-4B32-A6B4-DC59A1476CAA}">
  <ds:schemaRefs>
    <ds:schemaRef ds:uri="http://purl.org/dc/elements/1.1/"/>
    <ds:schemaRef ds:uri="http://schemas.openxmlformats.org/package/2006/metadata/core-properties"/>
    <ds:schemaRef ds:uri="e1298763-e545-4be1-82f8-4df8b8c23ea2"/>
    <ds:schemaRef ds:uri="http://schemas.microsoft.com/office/2006/documentManagement/types"/>
    <ds:schemaRef ds:uri="http://schemas.microsoft.com/office/infopath/2007/PartnerControls"/>
    <ds:schemaRef ds:uri="http://purl.org/dc/terms/"/>
    <ds:schemaRef ds:uri="1405d6e0-8097-4962-a335-478dac259ee9"/>
    <ds:schemaRef ds:uri="http://purl.org/dc/dcmitype/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</Words>
  <Application>Microsoft Office PowerPoint</Application>
  <PresentationFormat>On-screen Show (16:9)</PresentationFormat>
  <Paragraphs>74</Paragraphs>
  <Slides>6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Helvetica</vt:lpstr>
      <vt:lpstr>Times New Roman</vt:lpstr>
      <vt:lpstr>Office Theme</vt:lpstr>
      <vt:lpstr>Semantic Metadata Annotation for Network Anomaly Detection OPSAWG/NMRG WG</vt:lpstr>
      <vt:lpstr>Hackathon - Plan</vt:lpstr>
      <vt:lpstr>Hackathon – Software</vt:lpstr>
      <vt:lpstr>PowerPoint Presentation</vt:lpstr>
      <vt:lpstr>What we learned (again)</vt:lpstr>
      <vt:lpstr>Thanks to…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creator>Tollini Marco, INI-NET-TCZ-ZH1</dc:creator>
  <cp:lastModifiedBy>Graf Thomas, INI-NET-VNC-HCS</cp:lastModifiedBy>
  <cp:revision>11</cp:revision>
  <dcterms:modified xsi:type="dcterms:W3CDTF">2023-11-04T15:28:47Z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0x010100BCEF4A6DB43E3D40B0DE65B9C072B3DB</vt:lpwstr>
  </property>
  <property fmtid="{D5CDD505-2E9C-101B-9397-08002B2CF9AE}" pid="3" name="MediaServiceImageTags">
    <vt:lpwstr/>
  </property>
  <property fmtid="{D5CDD505-2E9C-101B-9397-08002B2CF9AE}" pid="4" name="MSIP_Label_2e1fccfb-80ca-4fe1-a574-1516544edb53_Enabled">
    <vt:lpwstr>true</vt:lpwstr>
  </property>
  <property fmtid="{D5CDD505-2E9C-101B-9397-08002B2CF9AE}" pid="5" name="MSIP_Label_2e1fccfb-80ca-4fe1-a574-1516544edb53_SetDate">
    <vt:lpwstr>2023-03-25T03:51:15Z</vt:lpwstr>
  </property>
  <property fmtid="{D5CDD505-2E9C-101B-9397-08002B2CF9AE}" pid="6" name="MSIP_Label_2e1fccfb-80ca-4fe1-a574-1516544edb53_Method">
    <vt:lpwstr>Standard</vt:lpwstr>
  </property>
  <property fmtid="{D5CDD505-2E9C-101B-9397-08002B2CF9AE}" pid="7" name="MSIP_Label_2e1fccfb-80ca-4fe1-a574-1516544edb53_Name">
    <vt:lpwstr>C2 Internal</vt:lpwstr>
  </property>
  <property fmtid="{D5CDD505-2E9C-101B-9397-08002B2CF9AE}" pid="8" name="MSIP_Label_2e1fccfb-80ca-4fe1-a574-1516544edb53_SiteId">
    <vt:lpwstr>364e5b87-c1c7-420d-9bee-c35d19b557a1</vt:lpwstr>
  </property>
  <property fmtid="{D5CDD505-2E9C-101B-9397-08002B2CF9AE}" pid="9" name="MSIP_Label_2e1fccfb-80ca-4fe1-a574-1516544edb53_ActionId">
    <vt:lpwstr>4bcb6c03-434e-4a58-97cd-98007a5268f4</vt:lpwstr>
  </property>
  <property fmtid="{D5CDD505-2E9C-101B-9397-08002B2CF9AE}" pid="10" name="MSIP_Label_2e1fccfb-80ca-4fe1-a574-1516544edb53_ContentBits">
    <vt:lpwstr>0</vt:lpwstr>
  </property>
  <property fmtid="{D5CDD505-2E9C-101B-9397-08002B2CF9AE}" pid="11" name="Sensitivity">
    <vt:lpwstr>C2 General</vt:lpwstr>
  </property>
</Properties>
</file>