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041" r:id="rId2"/>
    <p:sldId id="2145706286" r:id="rId3"/>
    <p:sldId id="26415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BAB"/>
    <a:srgbClr val="272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DFA76-C0E3-43D8-AB70-1B70DE48F9F8}" v="1" dt="2024-09-06T13:54:14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91695" autoAdjust="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BCADFA76-C0E3-43D8-AB70-1B70DE48F9F8}"/>
    <pc:docChg chg="undo custSel addSld modSld">
      <pc:chgData name="Graf Thomas, INI-NET-VNC-HCS" userId="487bc3e3-9ce7-4cdd-b7b4-8899ea88d289" providerId="ADAL" clId="{BCADFA76-C0E3-43D8-AB70-1B70DE48F9F8}" dt="2024-09-06T14:13:58.969" v="312" actId="20577"/>
      <pc:docMkLst>
        <pc:docMk/>
      </pc:docMkLst>
      <pc:sldChg chg="modSp mod">
        <pc:chgData name="Graf Thomas, INI-NET-VNC-HCS" userId="487bc3e3-9ce7-4cdd-b7b4-8899ea88d289" providerId="ADAL" clId="{BCADFA76-C0E3-43D8-AB70-1B70DE48F9F8}" dt="2024-09-06T13:53:29.519" v="21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BCADFA76-C0E3-43D8-AB70-1B70DE48F9F8}" dt="2024-09-06T13:53:13.690" v="5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BCADFA76-C0E3-43D8-AB70-1B70DE48F9F8}" dt="2024-09-06T13:53:29.519" v="21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BCADFA76-C0E3-43D8-AB70-1B70DE48F9F8}" dt="2024-09-06T14:13:58.969" v="312" actId="20577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BCADFA76-C0E3-43D8-AB70-1B70DE48F9F8}" dt="2024-09-06T14:13:58.969" v="312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BCADFA76-C0E3-43D8-AB70-1B70DE48F9F8}" dt="2024-09-06T13:53:45.610" v="37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modSp add mod">
        <pc:chgData name="Graf Thomas, INI-NET-VNC-HCS" userId="487bc3e3-9ce7-4cdd-b7b4-8899ea88d289" providerId="ADAL" clId="{BCADFA76-C0E3-43D8-AB70-1B70DE48F9F8}" dt="2024-09-06T13:56:43.119" v="39"/>
        <pc:sldMkLst>
          <pc:docMk/>
          <pc:sldMk cId="1338224484" sldId="2145706286"/>
        </pc:sldMkLst>
        <pc:spChg chg="mod">
          <ac:chgData name="Graf Thomas, INI-NET-VNC-HCS" userId="487bc3e3-9ce7-4cdd-b7b4-8899ea88d289" providerId="ADAL" clId="{BCADFA76-C0E3-43D8-AB70-1B70DE48F9F8}" dt="2024-09-06T13:56:43.119" v="39"/>
          <ac:spMkLst>
            <pc:docMk/>
            <pc:sldMk cId="1338224484" sldId="2145706286"/>
            <ac:spMk id="18" creationId="{6D06F6E4-BEAD-4B35-858F-91C350B4A2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Semantic Metadata </a:t>
            </a:r>
            <a:r>
              <a:rPr lang="en-US" sz="3400" b="1" dirty="0">
                <a:solidFill>
                  <a:srgbClr val="FF0000"/>
                </a:solidFill>
              </a:rPr>
              <a:t>Annotation</a:t>
            </a:r>
            <a:r>
              <a:rPr lang="en-US" sz="3400" b="1" dirty="0"/>
              <a:t> for Network </a:t>
            </a:r>
            <a:r>
              <a:rPr lang="en-US" sz="3400" b="1" dirty="0">
                <a:solidFill>
                  <a:srgbClr val="FF0000"/>
                </a:solidFill>
              </a:rPr>
              <a:t>Anomaly</a:t>
            </a:r>
            <a:r>
              <a:rPr lang="en-US" sz="3400" b="1" dirty="0"/>
              <a:t> Detection</a:t>
            </a:r>
            <a:br>
              <a:rPr lang="en-US" sz="3600" b="1" dirty="0"/>
            </a:br>
            <a:r>
              <a:rPr lang="en-US" sz="2800" dirty="0"/>
              <a:t>draft-netana-nmop-network-anomaly-semantics-03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Helps to annotate operational data, refine outlier detection, supports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supervised and semi-supervised machine learning development,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enables data exchange among network operators, vendors and academia,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and make anomalies for humans apprehensible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145579"/>
            <a:ext cx="11163943" cy="1216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thomas.graf@swisscom.com</a:t>
            </a:r>
            <a:br>
              <a:rPr lang="de-CH" sz="4000" dirty="0">
                <a:latin typeface="+mj-lt"/>
              </a:rPr>
            </a:br>
            <a:r>
              <a:rPr lang="de-CH" sz="4000" dirty="0">
                <a:latin typeface="+mj-lt"/>
              </a:rPr>
              <a:t>wanting.du@swisscom.com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vincenzo.riccobene@huawei-partners.com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antonio.roberto@huawei.com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06. </a:t>
            </a:r>
            <a:r>
              <a:rPr lang="de-CH" sz="3800" dirty="0">
                <a:latin typeface="+mj-lt"/>
                <a:ea typeface="+mj-ea"/>
                <a:cs typeface="+mj-cs"/>
              </a:rPr>
              <a:t>September 2024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Semantic Metadata Annotation for Network Anomaly Detection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700" dirty="0" err="1">
                <a:solidFill>
                  <a:schemeClr val="bg2">
                    <a:lumMod val="75000"/>
                  </a:schemeClr>
                </a:solidFill>
              </a:rPr>
              <a:t>netana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700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-network-anomaly-semantics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6F6E4-BEAD-4B35-858F-91C350B4A2F6}"/>
              </a:ext>
            </a:extLst>
          </p:cNvPr>
          <p:cNvSpPr txBox="1"/>
          <p:nvPr/>
        </p:nvSpPr>
        <p:spPr>
          <a:xfrm>
            <a:off x="838198" y="2199959"/>
            <a:ext cx="4373880" cy="4569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-symptom-semantic-metadata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symptom* [event-id]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id?                 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yang:uuid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event-id            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yang:uuid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description?               string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start-time?         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end-time?           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confidence-score?          score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concern-score?             score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tags* [key]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key      string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value?   string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(pattern)?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+--:(drop)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|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drop?             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+--:(spike)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|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spike?            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+--:(mean-shift)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|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mean-shift?       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+--:(seasonality-shift)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|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seasonality-shift?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+--:(trend)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|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trend?            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+--:(other)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other?               string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annotator* [name]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(annotator-type)?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|  +--:(human)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|  |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human?    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|  +--:(algorithm)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|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algorithm?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name               string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4860EF-130F-4634-8547-DE5751008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410" y="2382612"/>
            <a:ext cx="5229402" cy="443225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Symptom ID and description </a:t>
            </a:r>
            <a:r>
              <a:rPr lang="en-US" sz="2000" dirty="0"/>
              <a:t>uniquely identifies the detected symptom with its start and end time, how confident the system identified the anomaly and how concerned an operator should be.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Tags </a:t>
            </a:r>
            <a:r>
              <a:rPr lang="en-US" sz="2000" dirty="0"/>
              <a:t>describe the semantic metadata of the symptom).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Pattern </a:t>
            </a:r>
            <a:r>
              <a:rPr lang="en-US" sz="2000" dirty="0"/>
              <a:t>describes the identified pattern of the anomaly.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Annotator Name, Type, </a:t>
            </a:r>
            <a:r>
              <a:rPr lang="en-US" sz="2000" dirty="0"/>
              <a:t>describes wherever the anomaly was detected by a human or algorithm and uniquely identifies the entity who/which detected.</a:t>
            </a:r>
          </a:p>
          <a:p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F223BC-A3EC-49EC-9303-5EF3964548DD}"/>
              </a:ext>
            </a:extLst>
          </p:cNvPr>
          <p:cNvSpPr/>
          <p:nvPr/>
        </p:nvSpPr>
        <p:spPr>
          <a:xfrm>
            <a:off x="806550" y="2507093"/>
            <a:ext cx="4182687" cy="964841"/>
          </a:xfrm>
          <a:prstGeom prst="rect">
            <a:avLst/>
          </a:prstGeom>
          <a:solidFill>
            <a:schemeClr val="accent6">
              <a:alpha val="1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96E406-FF4A-4814-9BCE-66D420325A70}"/>
              </a:ext>
            </a:extLst>
          </p:cNvPr>
          <p:cNvCxnSpPr>
            <a:cxnSpLocks/>
          </p:cNvCxnSpPr>
          <p:nvPr/>
        </p:nvCxnSpPr>
        <p:spPr>
          <a:xfrm flipV="1">
            <a:off x="4989235" y="2593825"/>
            <a:ext cx="1245680" cy="15036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DF76968-148D-48A3-85C7-C035A3377771}"/>
              </a:ext>
            </a:extLst>
          </p:cNvPr>
          <p:cNvSpPr/>
          <p:nvPr/>
        </p:nvSpPr>
        <p:spPr>
          <a:xfrm>
            <a:off x="806548" y="3471935"/>
            <a:ext cx="4182687" cy="455649"/>
          </a:xfrm>
          <a:prstGeom prst="rect">
            <a:avLst/>
          </a:prstGeom>
          <a:solidFill>
            <a:schemeClr val="accent4">
              <a:alpha val="1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DF5D71-99F5-420F-BB04-8682B3D5E10D}"/>
              </a:ext>
            </a:extLst>
          </p:cNvPr>
          <p:cNvCxnSpPr>
            <a:cxnSpLocks/>
          </p:cNvCxnSpPr>
          <p:nvPr/>
        </p:nvCxnSpPr>
        <p:spPr>
          <a:xfrm>
            <a:off x="5030740" y="3686475"/>
            <a:ext cx="1162670" cy="3925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9EC2BAD-49B4-4E79-84D5-60ED49428D0D}"/>
              </a:ext>
            </a:extLst>
          </p:cNvPr>
          <p:cNvSpPr/>
          <p:nvPr/>
        </p:nvSpPr>
        <p:spPr>
          <a:xfrm>
            <a:off x="806547" y="3927585"/>
            <a:ext cx="4182687" cy="1756218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177438-6B40-4820-86B5-F00996C9E2A7}"/>
              </a:ext>
            </a:extLst>
          </p:cNvPr>
          <p:cNvSpPr/>
          <p:nvPr/>
        </p:nvSpPr>
        <p:spPr>
          <a:xfrm>
            <a:off x="814800" y="5679209"/>
            <a:ext cx="4182687" cy="1007441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8E5F41-4899-4B93-9D4E-817EDB21435F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997487" y="5446643"/>
            <a:ext cx="1195923" cy="736287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A352CC-FAF8-418D-9042-904B161FDE84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989234" y="4805694"/>
            <a:ext cx="120417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221;p8">
            <a:extLst>
              <a:ext uri="{FF2B5EF4-FFF2-40B4-BE49-F238E27FC236}">
                <a16:creationId xmlns:a16="http://schemas.microsoft.com/office/drawing/2014/main" id="{C06320DA-0631-416D-8F25-4A1182C54770}"/>
              </a:ext>
            </a:extLst>
          </p:cNvPr>
          <p:cNvSpPr txBox="1"/>
          <p:nvPr/>
        </p:nvSpPr>
        <p:spPr>
          <a:xfrm>
            <a:off x="127822" y="1541463"/>
            <a:ext cx="11906864" cy="4616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4" tIns="91425" rIns="9144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Goal: Enable the exchange of labelled dataset for network anomaly detection between operators, vendors and academia</a:t>
            </a:r>
            <a:endParaRPr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22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Semantic Metadata Annotation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Status, Summary and 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560325" cy="4292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Status</a:t>
            </a:r>
          </a:p>
          <a:p>
            <a:pPr>
              <a:spcBef>
                <a:spcPts val="300"/>
              </a:spcBef>
            </a:pPr>
            <a:r>
              <a:rPr lang="en-US" sz="1700" dirty="0"/>
              <a:t>Addressed comment from Reshad Rahman. </a:t>
            </a:r>
          </a:p>
          <a:p>
            <a:pPr marL="0" indent="0">
              <a:buNone/>
            </a:pPr>
            <a:r>
              <a:rPr lang="en-US" sz="1700" b="1" dirty="0"/>
              <a:t>Summary</a:t>
            </a:r>
          </a:p>
          <a:p>
            <a:pPr>
              <a:spcBef>
                <a:spcPts val="300"/>
              </a:spcBef>
            </a:pPr>
            <a:r>
              <a:rPr lang="en-US" sz="1700" dirty="0"/>
              <a:t>Symptom </a:t>
            </a:r>
            <a:r>
              <a:rPr lang="en-US" sz="1700"/>
              <a:t>and annotator </a:t>
            </a:r>
            <a:r>
              <a:rPr lang="en-US" sz="1700" dirty="0"/>
              <a:t>is now a list instead of a container.</a:t>
            </a:r>
          </a:p>
          <a:p>
            <a:pPr>
              <a:spcBef>
                <a:spcPts val="300"/>
              </a:spcBef>
            </a:pPr>
            <a:r>
              <a:rPr lang="en-US" sz="1700" dirty="0" err="1"/>
              <a:t>ietf</a:t>
            </a:r>
            <a:r>
              <a:rPr lang="en-US" sz="1700" dirty="0"/>
              <a:t>-interfaces-with-symptoms example only augments "/</a:t>
            </a:r>
            <a:r>
              <a:rPr lang="en-US" sz="1700" dirty="0" err="1"/>
              <a:t>if:interfaces</a:t>
            </a:r>
            <a:r>
              <a:rPr lang="en-US" sz="1700" dirty="0"/>
              <a:t>/</a:t>
            </a:r>
            <a:r>
              <a:rPr lang="en-US" sz="1700" dirty="0" err="1"/>
              <a:t>if:interface</a:t>
            </a:r>
            <a:r>
              <a:rPr lang="en-US" sz="1700" dirty="0"/>
              <a:t>" to be NMDA compliant.</a:t>
            </a:r>
          </a:p>
          <a:p>
            <a:pPr>
              <a:spcBef>
                <a:spcPts val="300"/>
              </a:spcBef>
            </a:pPr>
            <a:r>
              <a:rPr lang="en-US" sz="1700" b="1" dirty="0"/>
              <a:t>Do you realize the benefit of having standardized semantic metadata annotation for Network Anomaly Detection and how it helps network operators, vendor and academia to collaborate?</a:t>
            </a:r>
          </a:p>
          <a:p>
            <a:pPr>
              <a:spcBef>
                <a:spcPts val="300"/>
              </a:spcBef>
            </a:pPr>
            <a:r>
              <a:rPr lang="en-US" sz="1700" b="1" dirty="0">
                <a:solidFill>
                  <a:srgbClr val="FF0000"/>
                </a:solidFill>
              </a:rPr>
              <a:t>-&gt; What are your thoughts and comments?</a:t>
            </a:r>
          </a:p>
          <a:p>
            <a:pPr marL="0" indent="0">
              <a:buNone/>
            </a:pPr>
            <a:r>
              <a:rPr lang="en-US" sz="1700" b="1" dirty="0"/>
              <a:t>Next Steps</a:t>
            </a:r>
            <a:endParaRPr lang="en-US" sz="1700" dirty="0"/>
          </a:p>
          <a:p>
            <a:pPr>
              <a:spcBef>
                <a:spcPts val="300"/>
              </a:spcBef>
            </a:pPr>
            <a:r>
              <a:rPr lang="en-US" sz="1700" b="1" dirty="0">
                <a:solidFill>
                  <a:srgbClr val="FF0000"/>
                </a:solidFill>
              </a:rPr>
              <a:t>-&gt; We request NMOP working group adoption.</a:t>
            </a:r>
          </a:p>
          <a:p>
            <a:pPr>
              <a:spcBef>
                <a:spcPts val="300"/>
              </a:spcBef>
            </a:pPr>
            <a:r>
              <a:rPr lang="en-US" sz="1700" b="1" dirty="0">
                <a:solidFill>
                  <a:srgbClr val="FF0000"/>
                </a:solidFill>
              </a:rPr>
              <a:t>-&gt; Work on example implementation in IETF 121 hackathon.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328459"/>
            <a:ext cx="11163943" cy="103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2800" dirty="0">
                <a:latin typeface="+mj-lt"/>
              </a:rPr>
              <a:t>thomas.graf@swisscom.com</a:t>
            </a:r>
            <a:br>
              <a:rPr lang="de-CH" sz="2800" dirty="0">
                <a:latin typeface="+mj-lt"/>
              </a:rPr>
            </a:br>
            <a:r>
              <a:rPr lang="de-CH" sz="2800" dirty="0">
                <a:latin typeface="+mj-lt"/>
              </a:rPr>
              <a:t>wanting.du@swisscom.com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2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2800" dirty="0">
                <a:latin typeface="+mj-lt"/>
              </a:rPr>
              <a:t>vincenzo.riccobene@huawei-partners.com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2800" dirty="0">
                <a:latin typeface="+mj-lt"/>
              </a:rPr>
              <a:t>antonio.roberto@huawei.com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25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2500" dirty="0">
                <a:latin typeface="+mj-lt"/>
              </a:rPr>
              <a:t>06. </a:t>
            </a:r>
            <a:r>
              <a:rPr lang="de-CH" sz="2500" dirty="0">
                <a:latin typeface="+mj-lt"/>
                <a:ea typeface="+mj-ea"/>
                <a:cs typeface="+mj-cs"/>
              </a:rPr>
              <a:t>September </a:t>
            </a:r>
            <a:r>
              <a:rPr lang="de-CH" sz="2500" dirty="0">
                <a:latin typeface="+mj-lt"/>
              </a:rPr>
              <a:t>2024</a:t>
            </a:r>
          </a:p>
          <a:p>
            <a:pPr algn="r"/>
            <a:endParaRPr lang="de-CH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5E154-1C25-441B-90CF-A1443F6D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236" y="1230284"/>
            <a:ext cx="2220143" cy="4019821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57888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546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Semantic Metadata Annotation for Network Anomaly Detection draft-netana-nmop-network-anomaly-semantics</vt:lpstr>
      <vt:lpstr>Semantic Metadata Annotation Status, Summary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212</cp:revision>
  <dcterms:created xsi:type="dcterms:W3CDTF">2019-11-29T14:22:02Z</dcterms:created>
  <dcterms:modified xsi:type="dcterms:W3CDTF">2024-09-06T14:14:03Z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