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84" r:id="rId3"/>
    <p:sldId id="2145706225" r:id="rId4"/>
    <p:sldId id="2145706259" r:id="rId5"/>
    <p:sldId id="2145706226" r:id="rId6"/>
    <p:sldId id="2145706261" r:id="rId7"/>
    <p:sldId id="2145706258" r:id="rId8"/>
    <p:sldId id="2145706240" r:id="rId9"/>
    <p:sldId id="263" r:id="rId10"/>
    <p:sldId id="264" r:id="rId11"/>
    <p:sldId id="2145706262" r:id="rId12"/>
    <p:sldId id="2145706282" r:id="rId13"/>
    <p:sldId id="2145706283" r:id="rId14"/>
    <p:sldId id="2145706242" r:id="rId15"/>
    <p:sldId id="256"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13" dt="2024-07-22T20:58:00.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5F81756-EA00-4B65-9234-A0FB2F3D032D}"/>
    <pc:docChg chg="undo redo custSel addSld delSld modSld sldOrd delMainMaster">
      <pc:chgData name="Graf Thomas, INI-NET-VNC-HCS" userId="487bc3e3-9ce7-4cdd-b7b4-8899ea88d289" providerId="ADAL" clId="{D5F81756-EA00-4B65-9234-A0FB2F3D032D}" dt="2024-07-22T21:11:11.993" v="1200" actId="20577"/>
      <pc:docMkLst>
        <pc:docMk/>
      </pc:docMkLst>
      <pc:sldChg chg="add">
        <pc:chgData name="Graf Thomas, INI-NET-VNC-HCS" userId="487bc3e3-9ce7-4cdd-b7b4-8899ea88d289" providerId="ADAL" clId="{D5F81756-EA00-4B65-9234-A0FB2F3D032D}" dt="2024-07-22T20:58:00.993" v="815"/>
        <pc:sldMkLst>
          <pc:docMk/>
          <pc:sldMk cId="0" sldId="256"/>
        </pc:sldMkLst>
      </pc:sldChg>
      <pc:sldChg chg="modSp mod">
        <pc:chgData name="Graf Thomas, INI-NET-VNC-HCS" userId="487bc3e3-9ce7-4cdd-b7b4-8899ea88d289" providerId="ADAL" clId="{D5F81756-EA00-4B65-9234-A0FB2F3D032D}" dt="2024-07-22T20:50:00.951" v="622" actId="20577"/>
        <pc:sldMkLst>
          <pc:docMk/>
          <pc:sldMk cId="0" sldId="263"/>
        </pc:sldMkLst>
        <pc:spChg chg="mod">
          <ac:chgData name="Graf Thomas, INI-NET-VNC-HCS" userId="487bc3e3-9ce7-4cdd-b7b4-8899ea88d289" providerId="ADAL" clId="{D5F81756-EA00-4B65-9234-A0FB2F3D032D}" dt="2024-07-22T20:50:00.951" v="622" actId="20577"/>
          <ac:spMkLst>
            <pc:docMk/>
            <pc:sldMk cId="0" sldId="263"/>
            <ac:spMk id="217" creationId="{00000000-0000-0000-0000-000000000000}"/>
          </ac:spMkLst>
        </pc:spChg>
      </pc:sldChg>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22T20:46:16.336" v="616" actId="20577"/>
        <pc:sldMkLst>
          <pc:docMk/>
          <pc:sldMk cId="3578665336" sldId="1041"/>
        </pc:sldMkLst>
        <pc:spChg chg="mod">
          <ac:chgData name="Graf Thomas, INI-NET-VNC-HCS" userId="487bc3e3-9ce7-4cdd-b7b4-8899ea88d289" providerId="ADAL" clId="{D5F81756-EA00-4B65-9234-A0FB2F3D032D}" dt="2024-07-16T10:23:59.543" v="602" actId="20577"/>
          <ac:spMkLst>
            <pc:docMk/>
            <pc:sldMk cId="3578665336" sldId="1041"/>
            <ac:spMk id="5" creationId="{C26208B2-0D10-4C23-B2DE-372A62E98644}"/>
          </ac:spMkLst>
        </pc:spChg>
        <pc:spChg chg="mod">
          <ac:chgData name="Graf Thomas, INI-NET-VNC-HCS" userId="487bc3e3-9ce7-4cdd-b7b4-8899ea88d289" providerId="ADAL" clId="{D5F81756-EA00-4B65-9234-A0FB2F3D032D}" dt="2024-07-22T20:46:16.336" v="616"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22T21:02:30.025" v="853" actId="20577"/>
        <pc:sldMkLst>
          <pc:docMk/>
          <pc:sldMk cId="1081037514" sldId="2145706225"/>
        </pc:sldMkLst>
        <pc:spChg chg="mod">
          <ac:chgData name="Graf Thomas, INI-NET-VNC-HCS" userId="487bc3e3-9ce7-4cdd-b7b4-8899ea88d289" providerId="ADAL" clId="{D5F81756-EA00-4B65-9234-A0FB2F3D032D}" dt="2024-07-22T21:02:30.025" v="853" actId="20577"/>
          <ac:spMkLst>
            <pc:docMk/>
            <pc:sldMk cId="1081037514" sldId="2145706225"/>
            <ac:spMk id="48" creationId="{A48B1DB7-BCDC-5D18-F56D-8A1447F1B8BA}"/>
          </ac:spMkLst>
        </pc:spChg>
      </pc:sldChg>
      <pc:sldChg chg="add del">
        <pc:chgData name="Graf Thomas, INI-NET-VNC-HCS" userId="487bc3e3-9ce7-4cdd-b7b4-8899ea88d289" providerId="ADAL" clId="{D5F81756-EA00-4B65-9234-A0FB2F3D032D}" dt="2024-07-22T21:02:03.415" v="826" actId="47"/>
        <pc:sldMkLst>
          <pc:docMk/>
          <pc:sldMk cId="663711217" sldId="2145706234"/>
        </pc:sldMkLst>
      </pc:sldChg>
      <pc:sldChg chg="modSp mod">
        <pc:chgData name="Graf Thomas, INI-NET-VNC-HCS" userId="487bc3e3-9ce7-4cdd-b7b4-8899ea88d289" providerId="ADAL" clId="{D5F81756-EA00-4B65-9234-A0FB2F3D032D}" dt="2024-07-22T20:57:24.900" v="814" actId="20577"/>
        <pc:sldMkLst>
          <pc:docMk/>
          <pc:sldMk cId="2617504443" sldId="2145706242"/>
        </pc:sldMkLst>
        <pc:spChg chg="mod">
          <ac:chgData name="Graf Thomas, INI-NET-VNC-HCS" userId="487bc3e3-9ce7-4cdd-b7b4-8899ea88d289" providerId="ADAL" clId="{D5F81756-EA00-4B65-9234-A0FB2F3D032D}" dt="2024-07-22T20:57:24.900" v="814" actId="20577"/>
          <ac:spMkLst>
            <pc:docMk/>
            <pc:sldMk cId="2617504443" sldId="2145706242"/>
            <ac:spMk id="3" creationId="{29C0DFD4-432D-4B0C-93DF-790441DCF5B9}"/>
          </ac:spMkLst>
        </pc:spChg>
      </pc:sldChg>
      <pc:sldChg chg="modSp mod">
        <pc:chgData name="Graf Thomas, INI-NET-VNC-HCS" userId="487bc3e3-9ce7-4cdd-b7b4-8899ea88d289" providerId="ADAL" clId="{D5F81756-EA00-4B65-9234-A0FB2F3D032D}" dt="2024-07-16T10:26:57.315" v="612" actId="20577"/>
        <pc:sldMkLst>
          <pc:docMk/>
          <pc:sldMk cId="85069519" sldId="2145706259"/>
        </pc:sldMkLst>
        <pc:spChg chg="mod">
          <ac:chgData name="Graf Thomas, INI-NET-VNC-HCS" userId="487bc3e3-9ce7-4cdd-b7b4-8899ea88d289" providerId="ADAL" clId="{D5F81756-EA00-4B65-9234-A0FB2F3D032D}" dt="2024-07-16T10:26:57.315" v="612" actId="20577"/>
          <ac:spMkLst>
            <pc:docMk/>
            <pc:sldMk cId="85069519" sldId="2145706259"/>
            <ac:spMk id="13" creationId="{509802C0-BFFB-9B0F-A529-E60CDD51843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22T20:51:04.197" v="628"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22T20:51:04.197" v="628"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22T20:52:32.077" v="732"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22T20:52:32.077" v="732"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Chg chg="delSp modSp add mod ord">
        <pc:chgData name="Graf Thomas, INI-NET-VNC-HCS" userId="487bc3e3-9ce7-4cdd-b7b4-8899ea88d289" providerId="ADAL" clId="{D5F81756-EA00-4B65-9234-A0FB2F3D032D}" dt="2024-07-22T21:11:11.993" v="1200" actId="20577"/>
        <pc:sldMkLst>
          <pc:docMk/>
          <pc:sldMk cId="102978613" sldId="2145706284"/>
        </pc:sldMkLst>
        <pc:spChg chg="mod">
          <ac:chgData name="Graf Thomas, INI-NET-VNC-HCS" userId="487bc3e3-9ce7-4cdd-b7b4-8899ea88d289" providerId="ADAL" clId="{D5F81756-EA00-4B65-9234-A0FB2F3D032D}" dt="2024-07-22T21:11:11.993" v="1200" actId="20577"/>
          <ac:spMkLst>
            <pc:docMk/>
            <pc:sldMk cId="102978613" sldId="2145706284"/>
            <ac:spMk id="5" creationId="{0194B37B-813A-99FE-7B78-4D87D8C30D44}"/>
          </ac:spMkLst>
        </pc:spChg>
        <pc:spChg chg="del">
          <ac:chgData name="Graf Thomas, INI-NET-VNC-HCS" userId="487bc3e3-9ce7-4cdd-b7b4-8899ea88d289" providerId="ADAL" clId="{D5F81756-EA00-4B65-9234-A0FB2F3D032D}" dt="2024-07-22T21:04:00.154" v="871" actId="478"/>
          <ac:spMkLst>
            <pc:docMk/>
            <pc:sldMk cId="102978613" sldId="2145706284"/>
            <ac:spMk id="18" creationId="{B283EDB4-CFDF-D6B9-8AF9-9CFA563360E3}"/>
          </ac:spMkLst>
        </pc:spChg>
        <pc:spChg chg="mod">
          <ac:chgData name="Graf Thomas, INI-NET-VNC-HCS" userId="487bc3e3-9ce7-4cdd-b7b4-8899ea88d289" providerId="ADAL" clId="{D5F81756-EA00-4B65-9234-A0FB2F3D032D}" dt="2024-07-22T21:03:13.424" v="870" actId="20577"/>
          <ac:spMkLst>
            <pc:docMk/>
            <pc:sldMk cId="102978613" sldId="2145706284"/>
            <ac:spMk id="19" creationId="{56D79134-17A9-8BC8-B7D0-97BCFFB9A6B2}"/>
          </ac:spMkLst>
        </pc:sp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22.07.2024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3</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5</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110705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netana-nmop-network-anomaly-architectur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hyperlink" Target="https://datatracker.ietf.org/doc/html/draft-netana-nmop-network-anomaly-architecture-00" TargetMode="External"/><Relationship Id="rId4" Type="http://schemas.openxmlformats.org/officeDocument/2006/relationships/hyperlink" Target="https://datatracker.ietf.org/doc/html/draft-ietf-nmop-terminolog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22.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10</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11</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13</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PoC Detail and Outlook</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660364" cy="4612114"/>
          </a:xfrm>
        </p:spPr>
        <p:txBody>
          <a:bodyPr>
            <a:noAutofit/>
          </a:bodyPr>
          <a:lstStyle/>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-network-anomaly-architecture</a:t>
            </a:r>
          </a:p>
          <a:p>
            <a:pPr>
              <a:spcBef>
                <a:spcPts val="300"/>
              </a:spcBef>
            </a:pPr>
            <a:r>
              <a:rPr lang="en-US" sz="1700" dirty="0"/>
              <a:t>Reference document to anchor anomaly detection work items. </a:t>
            </a:r>
          </a:p>
          <a:p>
            <a:pPr marL="0" indent="0">
              <a:buNone/>
            </a:pPr>
            <a:r>
              <a:rPr lang="en-US" sz="1700" b="1" dirty="0"/>
              <a:t>Status of draft-</a:t>
            </a:r>
            <a:r>
              <a:rPr lang="en-US" sz="1700" b="1" dirty="0" err="1"/>
              <a:t>netana</a:t>
            </a:r>
            <a:r>
              <a:rPr lang="en-US" sz="1700" b="1" dirty="0"/>
              <a:t>-</a:t>
            </a:r>
            <a:r>
              <a:rPr lang="en-US" sz="1700" b="1" dirty="0" err="1"/>
              <a:t>nmop</a:t>
            </a:r>
            <a:r>
              <a:rPr lang="en-US" sz="1700" b="1" dirty="0"/>
              <a:t>-network-anomaly-semantics and draft-</a:t>
            </a:r>
            <a:r>
              <a:rPr lang="en-US" sz="1700" b="1" dirty="0" err="1"/>
              <a:t>netana</a:t>
            </a:r>
            <a:r>
              <a:rPr lang="en-US" sz="1700" b="1" dirty="0"/>
              <a:t>-</a:t>
            </a:r>
            <a:r>
              <a:rPr lang="en-US" sz="1700" b="1" dirty="0" err="1"/>
              <a:t>nmop</a:t>
            </a:r>
            <a:r>
              <a:rPr lang="en-US" sz="1700" b="1" dirty="0"/>
              <a:t>-network-anomaly-lifecycle</a:t>
            </a:r>
          </a:p>
          <a:p>
            <a:pPr marR="0">
              <a:spcBef>
                <a:spcPts val="300"/>
              </a:spcBef>
              <a:spcAft>
                <a:spcPts val="0"/>
              </a:spcAft>
            </a:pPr>
            <a:r>
              <a:rPr lang="en-US" sz="1700" dirty="0"/>
              <a:t>Referenced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 as the architecture document.</a:t>
            </a:r>
          </a:p>
          <a:p>
            <a:pPr marR="0">
              <a:spcBef>
                <a:spcPts val="600"/>
              </a:spcBef>
              <a:spcAft>
                <a:spcPts val="0"/>
              </a:spcAft>
            </a:pPr>
            <a:r>
              <a:rPr lang="en-US" sz="1700" dirty="0"/>
              <a:t>Change the term source to annotator and updated the YANG modules accordingly.</a:t>
            </a:r>
          </a:p>
          <a:p>
            <a:pPr marR="0">
              <a:spcBef>
                <a:spcPts val="600"/>
              </a:spcBef>
              <a:spcAft>
                <a:spcPts val="0"/>
              </a:spcAft>
            </a:pPr>
            <a:r>
              <a:rPr lang="en-US" sz="1700" dirty="0"/>
              <a:t>Added/updated terminology section with references to </a:t>
            </a: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-terminology</a:t>
            </a:r>
            <a:r>
              <a:rPr lang="en-US" sz="1700" dirty="0"/>
              <a:t> and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R="0">
              <a:spcBef>
                <a:spcPts val="600"/>
              </a:spcBef>
              <a:spcAft>
                <a:spcPts val="0"/>
              </a:spcAft>
            </a:pPr>
            <a:r>
              <a:rPr lang="en-US" sz="1700" dirty="0"/>
              <a:t>Moved data mesh and outlier detection section to </a:t>
            </a: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-network-anomaly-architecture</a:t>
            </a:r>
            <a:r>
              <a:rPr lang="en-US" sz="1700" dirty="0"/>
              <a:t>.</a:t>
            </a:r>
          </a:p>
          <a:p>
            <a:pPr marL="0" indent="0">
              <a:spcBef>
                <a:spcPts val="1200"/>
              </a:spcBef>
              <a:buNone/>
            </a:pPr>
            <a:r>
              <a:rPr lang="en-US" sz="1700" b="1" dirty="0">
                <a:solidFill>
                  <a:srgbClr val="FF0000"/>
                </a:solidFill>
              </a:rPr>
              <a:t>Next Steps</a:t>
            </a:r>
          </a:p>
          <a:p>
            <a:pPr>
              <a:spcBef>
                <a:spcPts val="300"/>
              </a:spcBef>
              <a:buFont typeface="Wingdings" panose="05000000000000000000" pitchFamily="2" charset="2"/>
              <a:buChar char="Ø"/>
            </a:pPr>
            <a:r>
              <a:rPr lang="en-US" sz="1700" b="1" dirty="0">
                <a:solidFill>
                  <a:srgbClr val="FF0000"/>
                </a:solidFill>
              </a:rPr>
              <a:t>Request adoption for all 3 anomaly detection documents starting with </a:t>
            </a:r>
            <a:br>
              <a:rPr lang="en-US" sz="1700" b="1" dirty="0">
                <a:solidFill>
                  <a:srgbClr val="FF0000"/>
                </a:solidFill>
              </a:rPr>
            </a:br>
            <a:r>
              <a:rPr lang="en-US" sz="1700" b="1" dirty="0">
                <a:solidFill>
                  <a:srgbClr val="FF0000"/>
                </a:solidFill>
                <a:hlinkClick r:id="rId5"/>
              </a:rPr>
              <a:t>draft-</a:t>
            </a:r>
            <a:r>
              <a:rPr lang="en-US" sz="1700" b="1" dirty="0" err="1">
                <a:solidFill>
                  <a:srgbClr val="FF0000"/>
                </a:solidFill>
                <a:hlinkClick r:id="rId5"/>
              </a:rPr>
              <a:t>netana</a:t>
            </a:r>
            <a:r>
              <a:rPr lang="en-US" sz="1700" b="1" dirty="0">
                <a:solidFill>
                  <a:srgbClr val="FF0000"/>
                </a:solidFill>
                <a:hlinkClick r:id="rId5"/>
              </a:rPr>
              <a:t>-</a:t>
            </a:r>
            <a:r>
              <a:rPr lang="en-US" sz="1700" b="1" dirty="0" err="1">
                <a:solidFill>
                  <a:srgbClr val="FF0000"/>
                </a:solidFill>
                <a:hlinkClick r:id="rId5"/>
              </a:rPr>
              <a:t>nmop</a:t>
            </a:r>
            <a:r>
              <a:rPr lang="en-US" sz="1700" b="1" dirty="0">
                <a:solidFill>
                  <a:srgbClr val="FF0000"/>
                </a:solidFill>
                <a:hlinkClick r:id="rId5"/>
              </a:rPr>
              <a:t>-network-anomaly-architecture</a:t>
            </a:r>
            <a:r>
              <a:rPr lang="en-US" sz="1700" b="1" dirty="0">
                <a:solidFill>
                  <a:srgbClr val="FF0000"/>
                </a:solidFill>
              </a:rPr>
              <a:t>.</a:t>
            </a:r>
          </a:p>
          <a:p>
            <a:pPr>
              <a:spcBef>
                <a:spcPts val="600"/>
              </a:spcBef>
              <a:buFont typeface="Wingdings" panose="05000000000000000000" pitchFamily="2" charset="2"/>
              <a:buChar char="Ø"/>
            </a:pPr>
            <a:r>
              <a:rPr lang="en-US" sz="1700" b="1" dirty="0"/>
              <a:t>NMOP interim meeting on September 11</a:t>
            </a:r>
            <a:r>
              <a:rPr lang="en-US" sz="1700" b="1" baseline="30000" dirty="0"/>
              <a:t>th </a:t>
            </a:r>
            <a:r>
              <a:rPr lang="en-US" sz="1700" b="1" dirty="0"/>
              <a:t>proposal</a:t>
            </a:r>
          </a:p>
          <a:p>
            <a:pPr lvl="1">
              <a:spcBef>
                <a:spcPts val="300"/>
              </a:spcBef>
              <a:buFont typeface="Wingdings" panose="05000000000000000000" pitchFamily="2" charset="2"/>
              <a:buChar char="Ø"/>
            </a:pPr>
            <a:r>
              <a:rPr lang="en-US" sz="1700" b="1" dirty="0"/>
              <a:t>Network incident postmortem examples from Swisscom and Bell Canada</a:t>
            </a:r>
          </a:p>
          <a:p>
            <a:pPr lvl="1">
              <a:spcBef>
                <a:spcPts val="300"/>
              </a:spcBef>
              <a:buFont typeface="Wingdings" panose="05000000000000000000" pitchFamily="2" charset="2"/>
              <a:buChar char="Ø"/>
            </a:pPr>
            <a:r>
              <a:rPr lang="en-US" sz="1700" b="1" dirty="0"/>
              <a:t>Detailing documents, updates and hackathon experiment results</a:t>
            </a:r>
          </a:p>
          <a:p>
            <a:pPr lvl="1">
              <a:spcBef>
                <a:spcPts val="300"/>
              </a:spcBef>
              <a:buFont typeface="Wingdings" panose="05000000000000000000" pitchFamily="2" charset="2"/>
              <a:buChar char="Ø"/>
            </a:pPr>
            <a:r>
              <a:rPr lang="en-US" sz="1700" b="1" dirty="0"/>
              <a:t>Invite other operators to contribute on experiments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6"/>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1400"/>
            </a:lvl1pPr>
          </a:lstStyle>
          <a:p>
            <a:fld id="{86CB4B4D-7CA3-9044-876B-883B54F8677D}" type="slidenum">
              <a:rPr/>
              <a:t>15</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Daisy: Practical Anomaly Detection in large BGP/MPLS and BGP/SRv6 VPN Networks</a:t>
            </a:r>
            <a:r>
              <a:t>” </a:t>
            </a:r>
            <a:r>
              <a:rPr>
                <a:solidFill>
                  <a:srgbClr val="AFABAB"/>
                </a:solidFill>
                <a:latin typeface="+mj-lt"/>
                <a:ea typeface="+mj-ea"/>
                <a:cs typeface="+mj-cs"/>
                <a:sym typeface="Calibri"/>
              </a:rPr>
              <a:t>published at ACM/IRTF ANRW’23  </a:t>
            </a:r>
          </a:p>
          <a:p>
            <a:pPr algn="ctr">
              <a:defRPr sz="1600">
                <a:solidFill>
                  <a:srgbClr val="AFABAB"/>
                </a:solidFill>
              </a:defRPr>
            </a:pPr>
            <a:r>
              <a:t>San Francisco, USA (24 July 2023)</a:t>
            </a:r>
          </a:p>
          <a:p>
            <a:pPr algn="ctr">
              <a:defRPr sz="1600">
                <a:solidFill>
                  <a:srgbClr val="AFABAB"/>
                </a:solidFill>
              </a:defRPr>
            </a:pPr>
            <a:r>
              <a:t>Open access: </a:t>
            </a:r>
            <a:r>
              <a:rPr u="sng">
                <a:solidFill>
                  <a:srgbClr val="0563C1"/>
                </a:solidFill>
                <a:uFill>
                  <a:solidFill>
                    <a:srgbClr val="0563C1"/>
                  </a:solidFill>
                </a:uFill>
                <a:hlinkClick r:id="rId2"/>
              </a:rPr>
              <a:t>http://hal.science/hal-04307611</a:t>
            </a:r>
            <a:r>
              <a:t> </a:t>
            </a:r>
          </a:p>
          <a:p>
            <a:br/>
            <a:endParaRPr/>
          </a:p>
        </p:txBody>
      </p:sp>
      <p:sp>
        <p:nvSpPr>
          <p:cNvPr id="127" name="TextBox 7"/>
          <p:cNvSpPr txBox="1"/>
          <p:nvPr/>
        </p:nvSpPr>
        <p:spPr>
          <a:xfrm>
            <a:off x="966381" y="5285332"/>
            <a:ext cx="5547593" cy="1291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Practical Anomaly Detection in Internet Services: An ISP centric approach</a:t>
            </a:r>
            <a:r>
              <a:t>” </a:t>
            </a:r>
          </a:p>
          <a:p>
            <a:pPr algn="ctr">
              <a:defRPr sz="1600">
                <a:solidFill>
                  <a:srgbClr val="AFABAB"/>
                </a:solidFill>
              </a:defRPr>
            </a:pPr>
            <a:r>
              <a:t>Published at AnNet Workshop (In conjunction with IEEE NOMS)</a:t>
            </a:r>
          </a:p>
          <a:p>
            <a:pPr algn="ctr">
              <a:defRPr sz="1600">
                <a:solidFill>
                  <a:srgbClr val="AFABAB"/>
                </a:solidFill>
              </a:defRPr>
            </a:pPr>
            <a:r>
              <a:t>Seoul, South Korea (6–10 May 2024)</a:t>
            </a:r>
          </a:p>
          <a:p>
            <a:pPr algn="ctr">
              <a:defRPr sz="1600">
                <a:solidFill>
                  <a:srgbClr val="AFABAB"/>
                </a:solidFill>
              </a:defRPr>
            </a:pPr>
            <a:r>
              <a:t>DOI: 10.1109/NOMS59830.2024.10575071</a:t>
            </a:r>
          </a:p>
        </p:txBody>
      </p:sp>
      <p:pic>
        <p:nvPicPr>
          <p:cNvPr id="128" name="Picture 6" descr="Picture 6"/>
          <p:cNvPicPr>
            <a:picLocks noChangeAspect="1"/>
          </p:cNvPicPr>
          <p:nvPr/>
        </p:nvPicPr>
        <p:blipFill>
          <a:blip r:embed="rId3"/>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4"/>
          <a:stretch>
            <a:fillRect/>
          </a:stretch>
        </p:blipFill>
        <p:spPr>
          <a:xfrm>
            <a:off x="2216696" y="1188060"/>
            <a:ext cx="3046964" cy="3929324"/>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49820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t>This document describes motivation and a generic and extensible architecture of a Network Anomaly Detection Framework.</a:t>
            </a:r>
          </a:p>
          <a:p>
            <a:pPr marL="342900" indent="-342900">
              <a:buFont typeface="Wingdings" panose="05000000000000000000" pitchFamily="2" charset="2"/>
              <a:buChar char="Ø"/>
            </a:pPr>
            <a:r>
              <a:rPr lang="en-US" dirty="0"/>
              <a:t>Anchors draft-</a:t>
            </a:r>
            <a:r>
              <a:rPr lang="en-US" dirty="0" err="1"/>
              <a:t>netana</a:t>
            </a:r>
            <a:r>
              <a:rPr lang="en-US" dirty="0"/>
              <a:t>-</a:t>
            </a:r>
            <a:r>
              <a:rPr lang="en-US" dirty="0" err="1"/>
              <a:t>nmop</a:t>
            </a:r>
            <a:r>
              <a:rPr lang="en-US" dirty="0"/>
              <a:t>-network-anomaly-semantics and draft-</a:t>
            </a:r>
            <a:r>
              <a:rPr lang="en-US" dirty="0" err="1"/>
              <a:t>netana</a:t>
            </a:r>
            <a:r>
              <a:rPr lang="en-US" dirty="0"/>
              <a:t>-</a:t>
            </a:r>
            <a:r>
              <a:rPr lang="en-US" dirty="0" err="1"/>
              <a:t>nmop</a:t>
            </a:r>
            <a:r>
              <a:rPr lang="en-US" dirty="0"/>
              <a:t>-network-anomaly-lifecycle documents.</a:t>
            </a:r>
          </a:p>
          <a:p>
            <a:pPr marL="342900" indent="-342900">
              <a:buFont typeface="Wingdings" panose="05000000000000000000" pitchFamily="2" charset="2"/>
              <a:buChar char="Ø"/>
            </a:pPr>
            <a:r>
              <a:rPr lang="en-US" dirty="0"/>
              <a:t>Different applications will be described and exampled with open-source running code.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Why This I-D?</a:t>
            </a:r>
            <a:br>
              <a:rPr lang="en-US" sz="3600" dirty="0"/>
            </a:br>
            <a:r>
              <a:rPr lang="en-US" sz="2700" dirty="0">
                <a:solidFill>
                  <a:schemeClr val="bg2">
                    <a:lumMod val="75000"/>
                  </a:schemeClr>
                </a:solidFill>
              </a:rPr>
              <a:t>A Reminder</a:t>
            </a:r>
          </a:p>
        </p:txBody>
      </p:sp>
    </p:spTree>
    <p:extLst>
      <p:ext uri="{BB962C8B-B14F-4D97-AF65-F5344CB8AC3E}">
        <p14:creationId xmlns:p14="http://schemas.microsoft.com/office/powerpoint/2010/main" val="102978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Structuring Anomaly Detection NMOP Effort</a:t>
            </a:r>
            <a:br>
              <a:rPr lang="en-GB" sz="3600" dirty="0"/>
            </a:br>
            <a:r>
              <a:rPr lang="en-US" sz="2700" dirty="0">
                <a:solidFill>
                  <a:schemeClr val="bg2">
                    <a:lumMod val="75000"/>
                  </a:schemeClr>
                </a:solidFill>
              </a:rPr>
              <a:t>Integrates into Data Mesh</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1819</Words>
  <Application>Microsoft Office PowerPoint</Application>
  <PresentationFormat>Widescreen</PresentationFormat>
  <Paragraphs>217</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Lato</vt:lpstr>
      <vt:lpstr>Wingdings</vt:lpstr>
      <vt:lpstr>Office Theme</vt:lpstr>
      <vt:lpstr>PowerPoint Presentation</vt:lpstr>
      <vt:lpstr>Why This I-D? A Reminder</vt:lpstr>
      <vt:lpstr>Structuring Anomaly Detection NMOP Effort Integrates into Data Mesh</vt:lpstr>
      <vt:lpstr>What to monitor Which metrics are collected</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Swisscom - Cosmos Bright Lights PoC Summary After 20 Incidents and 18 Months Time</vt:lpstr>
      <vt:lpstr>Swisscom – PoC Detail and Outlook Multiple Perspectives increases Accuracy</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2024-07-22T21:11:20Z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