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2d7ec59dd8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g32d7ec59dd8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37ce9b2c9c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g237ce9b2c9c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de21959b9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g30de21959b9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0de21959b9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g30de21959b9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0de21959b9_0_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g30de21959b9_0_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0de21959b9_0_1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g30de21959b9_0_1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0de21959b9_0_1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4" name="Google Shape;264;g30de21959b9_0_1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3a195d579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g33a195d579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2d6f77c6d9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g32d6f77c6d9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3a195d5793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g33a195d5793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9c8d2bce1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g39c8d2bce1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862c0add18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g3862c0add18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2d6f77c6d9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2d6f77c6d9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32d6f77c6d9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2d6f77c6d9_1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g32d6f77c6d9_1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2d6f77c6d9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g32d6f77c6d9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atatracker.ietf.org/doc/minutes-interim-2024-netconf-02-202409191300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5.png"/><Relationship Id="rId6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mailarchive.ietf.org/arch/msg/netconf/V0awk3huXZg7V_DIQn5fFNn5kvo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ietf-yang-types@2025-06-23.yang" TargetMode="External"/><Relationship Id="rId4" Type="http://schemas.openxmlformats.org/officeDocument/2006/relationships/hyperlink" Target="mailto:ietf-yang-types@2025-06-23.ya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hyperlink" Target="https://datatracker.ietf.org/doc/html/draft-ietf-netmod-rfc8407bis-28#section-4.3.1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3.png"/><Relationship Id="rId6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1062870" y="1365772"/>
            <a:ext cx="10405800" cy="32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r>
              <a:rPr b="1" lang="en" sz="3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Extensible YANG </a:t>
            </a:r>
            <a:r>
              <a:rPr b="1" lang="en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for</a:t>
            </a:r>
            <a:r>
              <a:rPr b="1" i="0" lang="en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YANG-Push Notifications</a:t>
            </a:r>
            <a:endParaRPr sz="28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r>
              <a:rPr lang="en"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I-D: draft-ietf-netconf-notif-envelope-03</a:t>
            </a:r>
            <a:endParaRPr sz="2800" strike="sng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28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11587892" y="6361637"/>
            <a:ext cx="4142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en" sz="2200"/>
              <a:t>‹#›</a:t>
            </a:fld>
            <a:endParaRPr sz="2200"/>
          </a:p>
        </p:txBody>
      </p:sp>
      <p:sp>
        <p:nvSpPr>
          <p:cNvPr id="90" name="Google Shape;90;p13"/>
          <p:cNvSpPr txBox="1"/>
          <p:nvPr/>
        </p:nvSpPr>
        <p:spPr>
          <a:xfrm>
            <a:off x="838250" y="4353025"/>
            <a:ext cx="10635600" cy="20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Huang Feng, INSA-Lyon </a:t>
            </a:r>
            <a:endParaRPr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P. Francois, INSA-Lyon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1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T. Graf</a:t>
            </a: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Swisscom 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B. Claise, Huawei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5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5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November 3rd</a:t>
            </a: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202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5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3675" lvl="0" marL="228600" marR="0" rtl="0" algn="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" sz="2800"/>
              <a:t>Extensible YANG model for YANG-Push Notifications</a:t>
            </a:r>
            <a:br>
              <a:rPr lang="en" sz="3600"/>
            </a:br>
            <a:r>
              <a:rPr lang="en" sz="2400">
                <a:solidFill>
                  <a:srgbClr val="AEABAB"/>
                </a:solidFill>
              </a:rPr>
              <a:t>Reminder</a:t>
            </a:r>
            <a:r>
              <a:rPr lang="en" sz="2400">
                <a:solidFill>
                  <a:srgbClr val="AEABAB"/>
                </a:solidFill>
              </a:rPr>
              <a:t> on current proposal</a:t>
            </a:r>
            <a:endParaRPr sz="4100"/>
          </a:p>
        </p:txBody>
      </p:sp>
      <p:sp>
        <p:nvSpPr>
          <p:cNvPr id="178" name="Google Shape;178;p22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en" sz="2200"/>
              <a:t>‹#›</a:t>
            </a:fld>
            <a:endParaRPr sz="2200"/>
          </a:p>
        </p:txBody>
      </p:sp>
      <p:sp>
        <p:nvSpPr>
          <p:cNvPr id="179" name="Google Shape;179;p22"/>
          <p:cNvSpPr txBox="1"/>
          <p:nvPr/>
        </p:nvSpPr>
        <p:spPr>
          <a:xfrm>
            <a:off x="838200" y="1522975"/>
            <a:ext cx="10847100" cy="36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 proposal was centralizing requests via an RPC call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Feedback: complex to manage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proposal: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Switch headers using “/sn:subscriptions/inotenv:enable-notification-envelope”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switching this node, existing Subscriptions are tore down: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6748" y="2996925"/>
            <a:ext cx="4478526" cy="94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9911" y="4731600"/>
            <a:ext cx="5503690" cy="13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" sz="2800"/>
              <a:t>YANG model for NETCONF Event Notifications</a:t>
            </a:r>
            <a:br>
              <a:rPr lang="en" sz="3600"/>
            </a:br>
            <a:r>
              <a:rPr lang="en" sz="2700">
                <a:solidFill>
                  <a:srgbClr val="AEABAB"/>
                </a:solidFill>
              </a:rPr>
              <a:t>Interim 2024-09-19 – </a:t>
            </a:r>
            <a:r>
              <a:rPr lang="en" sz="2700">
                <a:solidFill>
                  <a:srgbClr val="AEABAB"/>
                </a:solidFill>
              </a:rPr>
              <a:t>draft-ahuang-netconf-notif-yang</a:t>
            </a:r>
            <a:endParaRPr/>
          </a:p>
        </p:txBody>
      </p:sp>
      <p:sp>
        <p:nvSpPr>
          <p:cNvPr id="187" name="Google Shape;187;p23"/>
          <p:cNvSpPr txBox="1"/>
          <p:nvPr/>
        </p:nvSpPr>
        <p:spPr>
          <a:xfrm>
            <a:off x="721325" y="1570425"/>
            <a:ext cx="10293900" cy="49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https://datatracker.ietf.org/doc/minutes-interim-2024-netconf-02-202409191300/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Thorough review of draft-ahuang-netconf-notif-yang/YANG-Push/NETCONF Event Notifications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draft-ahuang-netconf-notif-yang fixes a </a:t>
            </a:r>
            <a:r>
              <a:rPr b="1"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gap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YANG-Push but might be worth putting the effort on a brand new header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need: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Bypass RFC5277, thus use YANG-Push only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Extensible header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able to add new metadata (sequencing, versioning, others…)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client should be able to “opt-in”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Clients that don’t support this new header should continue working seamlessly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notification should be a YANG-based solution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 JSON and CBOR underspecification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including CBOR-SID allocation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3"/>
          <p:cNvSpPr txBox="1"/>
          <p:nvPr>
            <p:ph idx="12" type="sldNum"/>
          </p:nvPr>
        </p:nvSpPr>
        <p:spPr>
          <a:xfrm>
            <a:off x="11482300" y="6362700"/>
            <a:ext cx="53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en" sz="2200"/>
              <a:t>‹#›</a:t>
            </a:fld>
            <a:endParaRPr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" sz="2800"/>
              <a:t>Extensible YANG model for YANG-Push Notifications</a:t>
            </a:r>
            <a:br>
              <a:rPr lang="en" sz="3600"/>
            </a:br>
            <a:r>
              <a:rPr lang="en" sz="2400">
                <a:solidFill>
                  <a:srgbClr val="AEABAB"/>
                </a:solidFill>
              </a:rPr>
              <a:t>(1) Option to “opt-in” through a YANG-Push Subscription</a:t>
            </a:r>
            <a:endParaRPr sz="4100"/>
          </a:p>
        </p:txBody>
      </p:sp>
      <p:sp>
        <p:nvSpPr>
          <p:cNvPr id="194" name="Google Shape;194;p24"/>
          <p:cNvSpPr txBox="1"/>
          <p:nvPr/>
        </p:nvSpPr>
        <p:spPr>
          <a:xfrm>
            <a:off x="721325" y="1570425"/>
            <a:ext cx="11407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chemeClr val="dk1"/>
                </a:solidFill>
              </a:rPr>
              <a:t>Configuration on Globally on the server via the RPC “enable-notif-envelope”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4"/>
          <p:cNvSpPr txBox="1"/>
          <p:nvPr>
            <p:ph idx="12" type="sldNum"/>
          </p:nvPr>
        </p:nvSpPr>
        <p:spPr>
          <a:xfrm>
            <a:off x="11491525" y="6362700"/>
            <a:ext cx="53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en" sz="2200"/>
              <a:t>‹#›</a:t>
            </a:fld>
            <a:endParaRPr sz="2200"/>
          </a:p>
        </p:txBody>
      </p:sp>
      <p:pic>
        <p:nvPicPr>
          <p:cNvPr id="196" name="Google Shape;19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4561" y="5929798"/>
            <a:ext cx="657189" cy="47938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4"/>
          <p:cNvSpPr/>
          <p:nvPr/>
        </p:nvSpPr>
        <p:spPr>
          <a:xfrm>
            <a:off x="8448951" y="5875150"/>
            <a:ext cx="1353600" cy="6864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Collector</a:t>
            </a:r>
            <a:endParaRPr/>
          </a:p>
        </p:txBody>
      </p:sp>
      <p:pic>
        <p:nvPicPr>
          <p:cNvPr id="198" name="Google Shape;19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7099" y="5745824"/>
            <a:ext cx="671849" cy="7233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9" name="Google Shape;199;p24"/>
          <p:cNvCxnSpPr/>
          <p:nvPr/>
        </p:nvCxnSpPr>
        <p:spPr>
          <a:xfrm>
            <a:off x="3092100" y="6218350"/>
            <a:ext cx="2409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" name="Google Shape;200;p24"/>
          <p:cNvSpPr txBox="1"/>
          <p:nvPr/>
        </p:nvSpPr>
        <p:spPr>
          <a:xfrm>
            <a:off x="3203450" y="5879675"/>
            <a:ext cx="209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enable-notification-envelope=true</a:t>
            </a:r>
            <a:endParaRPr sz="1000"/>
          </a:p>
        </p:txBody>
      </p:sp>
      <p:cxnSp>
        <p:nvCxnSpPr>
          <p:cNvPr id="201" name="Google Shape;201;p24"/>
          <p:cNvCxnSpPr/>
          <p:nvPr/>
        </p:nvCxnSpPr>
        <p:spPr>
          <a:xfrm>
            <a:off x="6334448" y="6218348"/>
            <a:ext cx="2091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24"/>
          <p:cNvSpPr txBox="1"/>
          <p:nvPr/>
        </p:nvSpPr>
        <p:spPr>
          <a:xfrm>
            <a:off x="6670950" y="5879675"/>
            <a:ext cx="1601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New envelope Header</a:t>
            </a:r>
            <a:endParaRPr sz="1000"/>
          </a:p>
        </p:txBody>
      </p:sp>
      <p:pic>
        <p:nvPicPr>
          <p:cNvPr id="203" name="Google Shape;20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4561" y="4839011"/>
            <a:ext cx="657189" cy="47938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4"/>
          <p:cNvSpPr/>
          <p:nvPr/>
        </p:nvSpPr>
        <p:spPr>
          <a:xfrm>
            <a:off x="8448951" y="4784363"/>
            <a:ext cx="1353600" cy="6864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Collector</a:t>
            </a:r>
            <a:endParaRPr/>
          </a:p>
        </p:txBody>
      </p:sp>
      <p:pic>
        <p:nvPicPr>
          <p:cNvPr id="205" name="Google Shape;20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7099" y="4655037"/>
            <a:ext cx="671849" cy="7233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6" name="Google Shape;206;p24"/>
          <p:cNvCxnSpPr/>
          <p:nvPr/>
        </p:nvCxnSpPr>
        <p:spPr>
          <a:xfrm>
            <a:off x="3092100" y="5127563"/>
            <a:ext cx="2409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7" name="Google Shape;207;p24"/>
          <p:cNvSpPr txBox="1"/>
          <p:nvPr/>
        </p:nvSpPr>
        <p:spPr>
          <a:xfrm>
            <a:off x="3203450" y="4788888"/>
            <a:ext cx="217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enable-notification-envelope=false</a:t>
            </a:r>
            <a:endParaRPr sz="1000"/>
          </a:p>
        </p:txBody>
      </p:sp>
      <p:cxnSp>
        <p:nvCxnSpPr>
          <p:cNvPr id="208" name="Google Shape;208;p24"/>
          <p:cNvCxnSpPr/>
          <p:nvPr/>
        </p:nvCxnSpPr>
        <p:spPr>
          <a:xfrm>
            <a:off x="6334448" y="5127561"/>
            <a:ext cx="2091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Google Shape;209;p24"/>
          <p:cNvSpPr txBox="1"/>
          <p:nvPr/>
        </p:nvSpPr>
        <p:spPr>
          <a:xfrm>
            <a:off x="6664175" y="4788888"/>
            <a:ext cx="1601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Old</a:t>
            </a:r>
            <a:r>
              <a:rPr lang="en" sz="1000"/>
              <a:t> Header as RFC5277</a:t>
            </a:r>
            <a:endParaRPr sz="1000"/>
          </a:p>
        </p:txBody>
      </p:sp>
      <p:sp>
        <p:nvSpPr>
          <p:cNvPr id="210" name="Google Shape;210;p24"/>
          <p:cNvSpPr txBox="1"/>
          <p:nvPr/>
        </p:nvSpPr>
        <p:spPr>
          <a:xfrm>
            <a:off x="267650" y="4598038"/>
            <a:ext cx="2174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Currently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Default=False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92350" y="2383025"/>
            <a:ext cx="518160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" sz="2800"/>
              <a:t>Extensible YANG model for YANG-Push Notifications</a:t>
            </a:r>
            <a:br>
              <a:rPr lang="en" sz="3600"/>
            </a:br>
            <a:r>
              <a:rPr lang="en" sz="2400">
                <a:solidFill>
                  <a:srgbClr val="AEABAB"/>
                </a:solidFill>
              </a:rPr>
              <a:t>(2) Able to discover the capability of this new header</a:t>
            </a:r>
            <a:endParaRPr sz="4100"/>
          </a:p>
        </p:txBody>
      </p:sp>
      <p:sp>
        <p:nvSpPr>
          <p:cNvPr id="217" name="Google Shape;217;p25"/>
          <p:cNvSpPr txBox="1"/>
          <p:nvPr/>
        </p:nvSpPr>
        <p:spPr>
          <a:xfrm>
            <a:off x="721325" y="1570425"/>
            <a:ext cx="11407200" cy="9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chemeClr val="dk1"/>
                </a:solidFill>
              </a:rPr>
              <a:t>Augmentation on notification capabilities (RFC9196)</a:t>
            </a:r>
            <a:endParaRPr sz="19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5"/>
          <p:cNvSpPr txBox="1"/>
          <p:nvPr>
            <p:ph idx="12" type="sldNum"/>
          </p:nvPr>
        </p:nvSpPr>
        <p:spPr>
          <a:xfrm>
            <a:off x="11364900" y="6362700"/>
            <a:ext cx="65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en" sz="2200"/>
              <a:t>‹#›</a:t>
            </a:fld>
            <a:endParaRPr sz="2200"/>
          </a:p>
        </p:txBody>
      </p:sp>
      <p:pic>
        <p:nvPicPr>
          <p:cNvPr id="219" name="Google Shape;21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6986" y="5502361"/>
            <a:ext cx="657189" cy="4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8324" y="5297312"/>
            <a:ext cx="671849" cy="7233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1" name="Google Shape;221;p25"/>
          <p:cNvCxnSpPr/>
          <p:nvPr/>
        </p:nvCxnSpPr>
        <p:spPr>
          <a:xfrm>
            <a:off x="5144525" y="5924213"/>
            <a:ext cx="2409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2" name="Google Shape;222;p25"/>
          <p:cNvSpPr txBox="1"/>
          <p:nvPr/>
        </p:nvSpPr>
        <p:spPr>
          <a:xfrm>
            <a:off x="5532275" y="5376875"/>
            <a:ext cx="139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Get Capabilities</a:t>
            </a:r>
            <a:endParaRPr sz="1000"/>
          </a:p>
        </p:txBody>
      </p:sp>
      <p:cxnSp>
        <p:nvCxnSpPr>
          <p:cNvPr id="223" name="Google Shape;223;p25"/>
          <p:cNvCxnSpPr/>
          <p:nvPr/>
        </p:nvCxnSpPr>
        <p:spPr>
          <a:xfrm>
            <a:off x="5144525" y="5660838"/>
            <a:ext cx="2409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24" name="Google Shape;224;p25"/>
          <p:cNvSpPr txBox="1"/>
          <p:nvPr/>
        </p:nvSpPr>
        <p:spPr>
          <a:xfrm>
            <a:off x="5532275" y="5643050"/>
            <a:ext cx="172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notification-envelope=True</a:t>
            </a:r>
            <a:endParaRPr sz="1000"/>
          </a:p>
        </p:txBody>
      </p:sp>
      <p:pic>
        <p:nvPicPr>
          <p:cNvPr id="225" name="Google Shape;22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2800" y="2214655"/>
            <a:ext cx="5844648" cy="1980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68773" y="2252575"/>
            <a:ext cx="5659752" cy="2112861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5"/>
          <p:cNvSpPr/>
          <p:nvPr/>
        </p:nvSpPr>
        <p:spPr>
          <a:xfrm>
            <a:off x="1227600" y="3193625"/>
            <a:ext cx="4845900" cy="925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5"/>
          <p:cNvSpPr/>
          <p:nvPr/>
        </p:nvSpPr>
        <p:spPr>
          <a:xfrm>
            <a:off x="7282575" y="3655150"/>
            <a:ext cx="4698300" cy="723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" sz="2800"/>
              <a:t>Extensible YANG model for YANG-Push Notifications</a:t>
            </a:r>
            <a:br>
              <a:rPr lang="en" sz="3600"/>
            </a:br>
            <a:r>
              <a:rPr lang="en" sz="2400">
                <a:solidFill>
                  <a:srgbClr val="AEABAB"/>
                </a:solidFill>
              </a:rPr>
              <a:t>(3) Extensible header defined in YANG</a:t>
            </a:r>
            <a:endParaRPr sz="4100"/>
          </a:p>
        </p:txBody>
      </p:sp>
      <p:sp>
        <p:nvSpPr>
          <p:cNvPr id="234" name="Google Shape;234;p26"/>
          <p:cNvSpPr txBox="1"/>
          <p:nvPr/>
        </p:nvSpPr>
        <p:spPr>
          <a:xfrm>
            <a:off x="721325" y="1570425"/>
            <a:ext cx="6210600" cy="19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chemeClr val="dk1"/>
                </a:solidFill>
              </a:rPr>
              <a:t>Structure defined as a notification containing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event-time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metadata(s)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notification-contents</a:t>
            </a:r>
            <a:endParaRPr sz="19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6"/>
          <p:cNvSpPr txBox="1"/>
          <p:nvPr>
            <p:ph idx="12" type="sldNum"/>
          </p:nvPr>
        </p:nvSpPr>
        <p:spPr>
          <a:xfrm>
            <a:off x="11607800" y="6362700"/>
            <a:ext cx="51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en" sz="2200"/>
              <a:t>‹#›</a:t>
            </a:fld>
            <a:endParaRPr sz="2200"/>
          </a:p>
        </p:txBody>
      </p:sp>
      <p:pic>
        <p:nvPicPr>
          <p:cNvPr id="236" name="Google Shape;2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2874" y="6181631"/>
            <a:ext cx="518346" cy="378114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6"/>
          <p:cNvSpPr/>
          <p:nvPr/>
        </p:nvSpPr>
        <p:spPr>
          <a:xfrm>
            <a:off x="5056898" y="6138527"/>
            <a:ext cx="1067700" cy="5415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Collector</a:t>
            </a:r>
            <a:endParaRPr sz="1100"/>
          </a:p>
        </p:txBody>
      </p:sp>
      <p:pic>
        <p:nvPicPr>
          <p:cNvPr id="238" name="Google Shape;23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075" y="6036522"/>
            <a:ext cx="529909" cy="5705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" name="Google Shape;239;p26"/>
          <p:cNvCxnSpPr/>
          <p:nvPr/>
        </p:nvCxnSpPr>
        <p:spPr>
          <a:xfrm>
            <a:off x="831779" y="6409225"/>
            <a:ext cx="19002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0" name="Google Shape;240;p26"/>
          <p:cNvSpPr txBox="1"/>
          <p:nvPr/>
        </p:nvSpPr>
        <p:spPr>
          <a:xfrm>
            <a:off x="831775" y="6142100"/>
            <a:ext cx="180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enable-notif-envelope=True</a:t>
            </a:r>
            <a:endParaRPr sz="1000"/>
          </a:p>
        </p:txBody>
      </p:sp>
      <p:cxnSp>
        <p:nvCxnSpPr>
          <p:cNvPr id="241" name="Google Shape;241;p26"/>
          <p:cNvCxnSpPr/>
          <p:nvPr/>
        </p:nvCxnSpPr>
        <p:spPr>
          <a:xfrm>
            <a:off x="3389122" y="6409224"/>
            <a:ext cx="1650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2" name="Google Shape;242;p26"/>
          <p:cNvSpPr txBox="1"/>
          <p:nvPr/>
        </p:nvSpPr>
        <p:spPr>
          <a:xfrm>
            <a:off x="3519113" y="6142100"/>
            <a:ext cx="138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Notification-envelope</a:t>
            </a:r>
            <a:endParaRPr sz="1000"/>
          </a:p>
        </p:txBody>
      </p:sp>
      <p:sp>
        <p:nvSpPr>
          <p:cNvPr id="243" name="Google Shape;243;p26"/>
          <p:cNvSpPr txBox="1"/>
          <p:nvPr/>
        </p:nvSpPr>
        <p:spPr>
          <a:xfrm>
            <a:off x="1621350" y="5574825"/>
            <a:ext cx="298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Configured Subscriptions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4" name="Google Shape;2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6611" y="6201573"/>
            <a:ext cx="657189" cy="4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7949" y="5996524"/>
            <a:ext cx="671849" cy="7233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6" name="Google Shape;246;p26"/>
          <p:cNvCxnSpPr/>
          <p:nvPr/>
        </p:nvCxnSpPr>
        <p:spPr>
          <a:xfrm>
            <a:off x="8134150" y="6242425"/>
            <a:ext cx="2409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7" name="Google Shape;247;p26"/>
          <p:cNvSpPr txBox="1"/>
          <p:nvPr/>
        </p:nvSpPr>
        <p:spPr>
          <a:xfrm>
            <a:off x="8449525" y="5996125"/>
            <a:ext cx="196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enable-notif-envelope=True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248" name="Google Shape;248;p26"/>
          <p:cNvCxnSpPr/>
          <p:nvPr/>
        </p:nvCxnSpPr>
        <p:spPr>
          <a:xfrm>
            <a:off x="8134150" y="6588650"/>
            <a:ext cx="24093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49" name="Google Shape;249;p26"/>
          <p:cNvSpPr txBox="1"/>
          <p:nvPr/>
        </p:nvSpPr>
        <p:spPr>
          <a:xfrm>
            <a:off x="8546425" y="6298950"/>
            <a:ext cx="196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Notification-envelope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50" name="Google Shape;250;p26"/>
          <p:cNvSpPr txBox="1"/>
          <p:nvPr/>
        </p:nvSpPr>
        <p:spPr>
          <a:xfrm>
            <a:off x="7848100" y="5574825"/>
            <a:ext cx="298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Subscriptions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6"/>
          <p:cNvSpPr txBox="1"/>
          <p:nvPr/>
        </p:nvSpPr>
        <p:spPr>
          <a:xfrm>
            <a:off x="7789899" y="4576288"/>
            <a:ext cx="3097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JSON example without metadata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2" name="Google Shape;25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14800" y="1750925"/>
            <a:ext cx="4048000" cy="2901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1325" y="3447900"/>
            <a:ext cx="518160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" sz="2800"/>
              <a:t>Extensible YANG model for YANG-Push Notifications</a:t>
            </a:r>
            <a:br>
              <a:rPr lang="en" sz="3600"/>
            </a:br>
            <a:r>
              <a:rPr lang="en" sz="2400">
                <a:solidFill>
                  <a:srgbClr val="AEABAB"/>
                </a:solidFill>
              </a:rPr>
              <a:t>(4) Definition of each encoding (XML, JSON, CBOR)</a:t>
            </a:r>
            <a:endParaRPr sz="4100"/>
          </a:p>
        </p:txBody>
      </p:sp>
      <p:sp>
        <p:nvSpPr>
          <p:cNvPr id="259" name="Google Shape;259;p27"/>
          <p:cNvSpPr txBox="1"/>
          <p:nvPr>
            <p:ph idx="12" type="sldNum"/>
          </p:nvPr>
        </p:nvSpPr>
        <p:spPr>
          <a:xfrm>
            <a:off x="11607800" y="6362700"/>
            <a:ext cx="52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en" sz="2200"/>
              <a:t>‹#›</a:t>
            </a:fld>
            <a:endParaRPr sz="2200"/>
          </a:p>
        </p:txBody>
      </p:sp>
      <p:pic>
        <p:nvPicPr>
          <p:cNvPr id="260" name="Google Shape;2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6288" y="3545650"/>
            <a:ext cx="7139425" cy="296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7"/>
          <p:cNvSpPr txBox="1"/>
          <p:nvPr/>
        </p:nvSpPr>
        <p:spPr>
          <a:xfrm>
            <a:off x="838200" y="1522975"/>
            <a:ext cx="101550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Explicit definition of the content of the “envelope” (</a:t>
            </a:r>
            <a:r>
              <a:rPr lang="en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solving gap for JSON and CBOR</a:t>
            </a: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 of the namespace (urn:ietf:params:xml:ns:netconf:notification:2.0)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Mandatory event-time node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Mandatory notification-contents node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Metadata present when configured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" sz="2800"/>
              <a:t>Extensible YANG model for YANG-Push Notifications</a:t>
            </a:r>
            <a:br>
              <a:rPr lang="en" sz="3600"/>
            </a:br>
            <a:r>
              <a:rPr lang="en" sz="2400">
                <a:solidFill>
                  <a:srgbClr val="AEABAB"/>
                </a:solidFill>
              </a:rPr>
              <a:t>(5) Extensions for hostname and sequence-number</a:t>
            </a:r>
            <a:endParaRPr sz="4100"/>
          </a:p>
        </p:txBody>
      </p:sp>
      <p:sp>
        <p:nvSpPr>
          <p:cNvPr id="267" name="Google Shape;267;p28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en" sz="2200"/>
              <a:t>‹#›</a:t>
            </a:fld>
            <a:endParaRPr sz="2200"/>
          </a:p>
        </p:txBody>
      </p:sp>
      <p:sp>
        <p:nvSpPr>
          <p:cNvPr id="268" name="Google Shape;268;p28"/>
          <p:cNvSpPr txBox="1"/>
          <p:nvPr/>
        </p:nvSpPr>
        <p:spPr>
          <a:xfrm>
            <a:off x="838200" y="1522975"/>
            <a:ext cx="101550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 of hostname and sequence-number extensions (draft-tgraf-netconf-notif-sequencing)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en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Present</a:t>
            </a: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default when the envelope is enabled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Discovery of support of this header through RFC9196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9" name="Google Shape;2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1051" y="2860999"/>
            <a:ext cx="4238951" cy="3323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9250" y="3596800"/>
            <a:ext cx="518160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" sz="2800"/>
              <a:t>Extensible YANG model for YANG-Push Notifications</a:t>
            </a:r>
            <a:br>
              <a:rPr lang="en" sz="3600"/>
            </a:br>
            <a:r>
              <a:rPr lang="en" sz="2400">
                <a:solidFill>
                  <a:srgbClr val="AEABAB"/>
                </a:solidFill>
              </a:rPr>
              <a:t>Status of the draft</a:t>
            </a:r>
            <a:endParaRPr sz="4100"/>
          </a:p>
        </p:txBody>
      </p:sp>
      <p:sp>
        <p:nvSpPr>
          <p:cNvPr id="96" name="Google Shape;96;p14"/>
          <p:cNvSpPr txBox="1"/>
          <p:nvPr/>
        </p:nvSpPr>
        <p:spPr>
          <a:xfrm>
            <a:off x="838200" y="1522975"/>
            <a:ext cx="10828200" cy="38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Draft under WGLC since </a:t>
            </a:r>
            <a:r>
              <a:rPr b="1" lang="en" sz="1800">
                <a:solidFill>
                  <a:srgbClr val="FF0000"/>
                </a:solidFill>
              </a:rPr>
              <a:t>28th August</a:t>
            </a:r>
            <a:r>
              <a:rPr lang="en" sz="1800">
                <a:solidFill>
                  <a:schemeClr val="dk1"/>
                </a:solidFill>
              </a:rPr>
              <a:t> [1]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Extended WGLC to facilitate early reviews by OPSDIR and YANGDOCTORS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YANGDOCTOR review by Jürgen Schönwälder: “</a:t>
            </a:r>
            <a:r>
              <a:rPr b="1" lang="en" sz="1800">
                <a:solidFill>
                  <a:srgbClr val="38761D"/>
                </a:solidFill>
              </a:rPr>
              <a:t>Almost Ready</a:t>
            </a:r>
            <a:r>
              <a:rPr lang="en" sz="1800">
                <a:solidFill>
                  <a:schemeClr val="dk1"/>
                </a:solidFill>
              </a:rPr>
              <a:t>” 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OPSDIR review by Joe Clarke: “</a:t>
            </a:r>
            <a:r>
              <a:rPr b="1" lang="en" sz="1800">
                <a:solidFill>
                  <a:srgbClr val="BF9000"/>
                </a:solidFill>
              </a:rPr>
              <a:t>Has Issues</a:t>
            </a:r>
            <a:r>
              <a:rPr lang="en" sz="1800">
                <a:solidFill>
                  <a:schemeClr val="dk1"/>
                </a:solidFill>
              </a:rPr>
              <a:t>”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WGLC </a:t>
            </a:r>
            <a:r>
              <a:rPr lang="en" sz="1800">
                <a:solidFill>
                  <a:schemeClr val="dk1"/>
                </a:solidFill>
              </a:rPr>
              <a:t>forwarded</a:t>
            </a:r>
            <a:r>
              <a:rPr lang="en" sz="1800">
                <a:solidFill>
                  <a:schemeClr val="dk1"/>
                </a:solidFill>
              </a:rPr>
              <a:t> to CORE WG for review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No feedback received from CORE WG yet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Received reviews from Paul Aitken, Qin Wu, Rob Wilton, Reshad Rahman and Jürgen Schönwälder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Thanks a lot for the reviews!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2 last-minute “open discussions”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en" sz="2200"/>
              <a:t>‹#›</a:t>
            </a:fld>
            <a:endParaRPr sz="2200"/>
          </a:p>
        </p:txBody>
      </p:sp>
      <p:sp>
        <p:nvSpPr>
          <p:cNvPr id="98" name="Google Shape;98;p14"/>
          <p:cNvSpPr txBox="1"/>
          <p:nvPr/>
        </p:nvSpPr>
        <p:spPr>
          <a:xfrm>
            <a:off x="788275" y="6166075"/>
            <a:ext cx="867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https://mailarchive.ietf.org/arch/msg/netconf/V0awk3huXZg7V_DIQn5fFNn5kvo/</a:t>
            </a:r>
            <a:r>
              <a:rPr lang="en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" sz="2800"/>
              <a:t>Extensible YANG model for YANG-Push Notifications</a:t>
            </a:r>
            <a:br>
              <a:rPr lang="en" sz="3600"/>
            </a:br>
            <a:r>
              <a:rPr lang="en" sz="2400">
                <a:solidFill>
                  <a:srgbClr val="AEABAB"/>
                </a:solidFill>
              </a:rPr>
              <a:t>Changes since -02</a:t>
            </a:r>
            <a:endParaRPr sz="4100"/>
          </a:p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en" sz="2200"/>
              <a:t>‹#›</a:t>
            </a:fld>
            <a:endParaRPr sz="2200"/>
          </a:p>
        </p:txBody>
      </p:sp>
      <p:sp>
        <p:nvSpPr>
          <p:cNvPr id="105" name="Google Shape;105;p15"/>
          <p:cNvSpPr txBox="1"/>
          <p:nvPr/>
        </p:nvSpPr>
        <p:spPr>
          <a:xfrm>
            <a:off x="838200" y="1522975"/>
            <a:ext cx="10802100" cy="48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Editorial changes fixing ambiguity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Fixed XML/JSON/CBOR examples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Removed “</a:t>
            </a:r>
            <a:r>
              <a:rPr lang="en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'contents' element MUST be located at the end of the notification envelope structure.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Removed references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○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RFC3339 (Timestamps) → Rely on </a:t>
            </a:r>
            <a:r>
              <a:rPr lang="en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ietf-yang-types@2025-06-23.yang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the compliance with RFC3339 and 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RFC9557 (Timestamps with Additional Information)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○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RFC1213 (MIB, for the 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sysName) → Rely on </a:t>
            </a:r>
            <a:r>
              <a:rPr lang="en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ietf-yang-types@2025-06-23.yang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the newly defined “type inet:host-name”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Changed “type inet:hostname” to “type inet:host-name” for the definition of a hostname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text: “The hostname MUST be configured before by the administrator to identify the node uniquely.”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Made .sid file normative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YANG features: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○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“feature notification-envelope”: Support of the notif-envelope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Calibri"/>
              <a:buChar char="○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“feature hostname-sequence-number”: Support of the hostname and sequence number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" sz="2800"/>
              <a:t>Extensible YANG model for YANG-Push Notifications</a:t>
            </a:r>
            <a:br>
              <a:rPr lang="en" sz="3600"/>
            </a:br>
            <a:r>
              <a:rPr lang="en" sz="2400">
                <a:solidFill>
                  <a:srgbClr val="AEABAB"/>
                </a:solidFill>
              </a:rPr>
              <a:t>Last minute discussion (1)</a:t>
            </a:r>
            <a:endParaRPr sz="4100"/>
          </a:p>
        </p:txBody>
      </p:sp>
      <p:sp>
        <p:nvSpPr>
          <p:cNvPr id="111" name="Google Shape;111;p16"/>
          <p:cNvSpPr txBox="1"/>
          <p:nvPr/>
        </p:nvSpPr>
        <p:spPr>
          <a:xfrm>
            <a:off x="838200" y="1488685"/>
            <a:ext cx="10155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Reshad suggested changing “timestamp” to “observed-timestamp”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6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en" sz="2200"/>
              <a:t>‹#›</a:t>
            </a:fld>
            <a:endParaRPr sz="2200"/>
          </a:p>
        </p:txBody>
      </p:sp>
      <p:pic>
        <p:nvPicPr>
          <p:cNvPr id="113" name="Google Shape;113;p16" title="Screenshot 2025-10-19 at 21.15.3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875" y="2049525"/>
            <a:ext cx="4668175" cy="226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 title="Screenshot 2025-10-19 at 21.17.39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1298" y="2031738"/>
            <a:ext cx="5258702" cy="226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/>
          <p:nvPr/>
        </p:nvSpPr>
        <p:spPr>
          <a:xfrm>
            <a:off x="1515250" y="3424625"/>
            <a:ext cx="2128200" cy="175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7089225" y="3424625"/>
            <a:ext cx="2790600" cy="175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908675" y="4864025"/>
            <a:ext cx="102870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Reasons in favor of “observed-timestamp”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XML readability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Arguments against “observed-timestamp”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draft-ietf-netmod-rfc8407bis-28#section-4.3.1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states that the name should not be repeated within a container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1559813" y="4318000"/>
            <a:ext cx="3360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(Current version &amp; position from the authors)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7200488" y="4300225"/>
            <a:ext cx="3360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Proposal from Reshad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/>
        </p:nvSpPr>
        <p:spPr>
          <a:xfrm>
            <a:off x="838200" y="1522975"/>
            <a:ext cx="10155000" cy="3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Current: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Toggling “enable-notification-envelope” kills all the active subscriptions (both dynamic and configured)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Joe Clarke (OPSDIR review) proposes to 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Enable toggling </a:t>
            </a: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“enable-notification-envelope” </a:t>
            </a:r>
            <a:r>
              <a:rPr b="1" lang="en" sz="19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</a:t>
            </a: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if all active subscriptions are terminated (less disruptive)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" sz="2800"/>
              <a:t>Extensible YANG model for YANG-Push Notifications</a:t>
            </a:r>
            <a:br>
              <a:rPr lang="en" sz="3600"/>
            </a:br>
            <a:r>
              <a:rPr lang="en" sz="2400">
                <a:solidFill>
                  <a:srgbClr val="AEABAB"/>
                </a:solidFill>
              </a:rPr>
              <a:t>Last minute</a:t>
            </a:r>
            <a:r>
              <a:rPr lang="en" sz="2400">
                <a:solidFill>
                  <a:srgbClr val="AEABAB"/>
                </a:solidFill>
              </a:rPr>
              <a:t> discussion (2)</a:t>
            </a:r>
            <a:endParaRPr sz="4100"/>
          </a:p>
        </p:txBody>
      </p:sp>
      <p:sp>
        <p:nvSpPr>
          <p:cNvPr id="126" name="Google Shape;126;p17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en" sz="2200"/>
              <a:t>‹#›</a:t>
            </a:fld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" sz="2800"/>
              <a:t>Extensible YANG model for YANG-Push Notifications</a:t>
            </a:r>
            <a:br>
              <a:rPr lang="en" sz="3600"/>
            </a:br>
            <a:r>
              <a:rPr lang="en" sz="2400">
                <a:solidFill>
                  <a:srgbClr val="AEABAB"/>
                </a:solidFill>
              </a:rPr>
              <a:t>N</a:t>
            </a:r>
            <a:r>
              <a:rPr lang="en" sz="2400">
                <a:solidFill>
                  <a:srgbClr val="AEABAB"/>
                </a:solidFill>
              </a:rPr>
              <a:t>ext steps</a:t>
            </a:r>
            <a:endParaRPr sz="4100"/>
          </a:p>
        </p:txBody>
      </p:sp>
      <p:sp>
        <p:nvSpPr>
          <p:cNvPr id="132" name="Google Shape;132;p18"/>
          <p:cNvSpPr txBox="1"/>
          <p:nvPr/>
        </p:nvSpPr>
        <p:spPr>
          <a:xfrm>
            <a:off x="838200" y="1522975"/>
            <a:ext cx="10155000" cy="13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OPSDIR review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 to the IESG for publication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8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en" sz="2200"/>
              <a:t>‹#›</a:t>
            </a:fld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BACKUP</a:t>
            </a:r>
            <a:endParaRPr/>
          </a:p>
        </p:txBody>
      </p:sp>
      <p:sp>
        <p:nvSpPr>
          <p:cNvPr id="140" name="Google Shape;140;p19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" sz="2800"/>
              <a:t>Extensible YANG model for YANG-Push Notifications</a:t>
            </a:r>
            <a:br>
              <a:rPr lang="en" sz="3600"/>
            </a:br>
            <a:r>
              <a:rPr lang="en" sz="2400">
                <a:solidFill>
                  <a:srgbClr val="AEABAB"/>
                </a:solidFill>
              </a:rPr>
              <a:t>Proposal of this I-D </a:t>
            </a:r>
            <a:endParaRPr sz="4100"/>
          </a:p>
        </p:txBody>
      </p:sp>
      <p:sp>
        <p:nvSpPr>
          <p:cNvPr id="146" name="Google Shape;146;p20"/>
          <p:cNvSpPr txBox="1"/>
          <p:nvPr/>
        </p:nvSpPr>
        <p:spPr>
          <a:xfrm>
            <a:off x="721325" y="1570425"/>
            <a:ext cx="6210600" cy="19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chemeClr val="dk1"/>
                </a:solidFill>
              </a:rPr>
              <a:t>Structure defined as a notification containing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event-time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metadata(s)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contents</a:t>
            </a:r>
            <a:endParaRPr sz="19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0"/>
          <p:cNvSpPr txBox="1"/>
          <p:nvPr>
            <p:ph idx="12" type="sldNum"/>
          </p:nvPr>
        </p:nvSpPr>
        <p:spPr>
          <a:xfrm>
            <a:off x="11607800" y="6362700"/>
            <a:ext cx="41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en" sz="2200"/>
              <a:t>‹#›</a:t>
            </a:fld>
            <a:endParaRPr sz="2200"/>
          </a:p>
        </p:txBody>
      </p:sp>
      <p:pic>
        <p:nvPicPr>
          <p:cNvPr id="148" name="Google Shape;14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2874" y="6181631"/>
            <a:ext cx="518346" cy="37811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0"/>
          <p:cNvSpPr/>
          <p:nvPr/>
        </p:nvSpPr>
        <p:spPr>
          <a:xfrm>
            <a:off x="5056898" y="6138527"/>
            <a:ext cx="1067700" cy="5415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Collector</a:t>
            </a:r>
            <a:endParaRPr sz="1100"/>
          </a:p>
        </p:txBody>
      </p:sp>
      <p:pic>
        <p:nvPicPr>
          <p:cNvPr id="150" name="Google Shape;15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075" y="6036522"/>
            <a:ext cx="529909" cy="5705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Google Shape;151;p20"/>
          <p:cNvCxnSpPr/>
          <p:nvPr/>
        </p:nvCxnSpPr>
        <p:spPr>
          <a:xfrm>
            <a:off x="831779" y="6409225"/>
            <a:ext cx="19002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p20"/>
          <p:cNvSpPr txBox="1"/>
          <p:nvPr/>
        </p:nvSpPr>
        <p:spPr>
          <a:xfrm>
            <a:off x="831775" y="6142100"/>
            <a:ext cx="180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enable-notif-envelope=True</a:t>
            </a:r>
            <a:endParaRPr sz="1000"/>
          </a:p>
        </p:txBody>
      </p:sp>
      <p:cxnSp>
        <p:nvCxnSpPr>
          <p:cNvPr id="153" name="Google Shape;153;p20"/>
          <p:cNvCxnSpPr/>
          <p:nvPr/>
        </p:nvCxnSpPr>
        <p:spPr>
          <a:xfrm>
            <a:off x="3389122" y="6409224"/>
            <a:ext cx="1650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" name="Google Shape;154;p20"/>
          <p:cNvSpPr txBox="1"/>
          <p:nvPr/>
        </p:nvSpPr>
        <p:spPr>
          <a:xfrm>
            <a:off x="3519113" y="6142100"/>
            <a:ext cx="138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Notification-envelope</a:t>
            </a:r>
            <a:endParaRPr sz="1000"/>
          </a:p>
        </p:txBody>
      </p:sp>
      <p:sp>
        <p:nvSpPr>
          <p:cNvPr id="155" name="Google Shape;155;p20"/>
          <p:cNvSpPr txBox="1"/>
          <p:nvPr/>
        </p:nvSpPr>
        <p:spPr>
          <a:xfrm>
            <a:off x="1621350" y="5574825"/>
            <a:ext cx="298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Configured Subscriptions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6611" y="6201573"/>
            <a:ext cx="657189" cy="4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7949" y="5996524"/>
            <a:ext cx="671849" cy="7233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8" name="Google Shape;158;p20"/>
          <p:cNvCxnSpPr/>
          <p:nvPr/>
        </p:nvCxnSpPr>
        <p:spPr>
          <a:xfrm>
            <a:off x="8134150" y="6242425"/>
            <a:ext cx="2409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20"/>
          <p:cNvSpPr txBox="1"/>
          <p:nvPr/>
        </p:nvSpPr>
        <p:spPr>
          <a:xfrm>
            <a:off x="8449525" y="5996125"/>
            <a:ext cx="196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enable-notif-envelope=True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160" name="Google Shape;160;p20"/>
          <p:cNvCxnSpPr/>
          <p:nvPr/>
        </p:nvCxnSpPr>
        <p:spPr>
          <a:xfrm>
            <a:off x="8134150" y="6588650"/>
            <a:ext cx="24093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61" name="Google Shape;161;p20"/>
          <p:cNvSpPr txBox="1"/>
          <p:nvPr/>
        </p:nvSpPr>
        <p:spPr>
          <a:xfrm>
            <a:off x="8546425" y="6298950"/>
            <a:ext cx="196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Notification-envelope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62" name="Google Shape;162;p20"/>
          <p:cNvSpPr txBox="1"/>
          <p:nvPr/>
        </p:nvSpPr>
        <p:spPr>
          <a:xfrm>
            <a:off x="7848100" y="5574825"/>
            <a:ext cx="298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Subscriptions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0"/>
          <p:cNvSpPr txBox="1"/>
          <p:nvPr/>
        </p:nvSpPr>
        <p:spPr>
          <a:xfrm>
            <a:off x="7789899" y="4576288"/>
            <a:ext cx="3097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JSON example without metadata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36675" y="1716926"/>
            <a:ext cx="3553975" cy="2706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38350" y="3262926"/>
            <a:ext cx="4971000" cy="10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" sz="2800"/>
              <a:t>Extensible YANG model for YANG-Push Notifications</a:t>
            </a:r>
            <a:br>
              <a:rPr lang="en" sz="3600"/>
            </a:br>
            <a:r>
              <a:rPr lang="en" sz="2400">
                <a:solidFill>
                  <a:srgbClr val="AEABAB"/>
                </a:solidFill>
              </a:rPr>
              <a:t>Proposal of this I-D</a:t>
            </a:r>
            <a:endParaRPr sz="4100"/>
          </a:p>
        </p:txBody>
      </p:sp>
      <p:sp>
        <p:nvSpPr>
          <p:cNvPr id="171" name="Google Shape;171;p21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en" sz="2200"/>
              <a:t>‹#›</a:t>
            </a:fld>
            <a:endParaRPr sz="2200"/>
          </a:p>
        </p:txBody>
      </p:sp>
      <p:sp>
        <p:nvSpPr>
          <p:cNvPr id="172" name="Google Shape;172;p21"/>
          <p:cNvSpPr txBox="1"/>
          <p:nvPr/>
        </p:nvSpPr>
        <p:spPr>
          <a:xfrm>
            <a:off x="838200" y="1522975"/>
            <a:ext cx="11257500" cy="3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chemeClr val="dk1"/>
                </a:solidFill>
              </a:rPr>
              <a:t>YANG Notification structure for </a:t>
            </a:r>
            <a:r>
              <a:rPr lang="en" sz="1900">
                <a:solidFill>
                  <a:srgbClr val="FF0000"/>
                </a:solidFill>
              </a:rPr>
              <a:t>YANG-Push Notifications</a:t>
            </a:r>
            <a:r>
              <a:rPr lang="en" sz="1900">
                <a:solidFill>
                  <a:schemeClr val="dk1"/>
                </a:solidFill>
              </a:rPr>
              <a:t> [RFC 8639/8641]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(1) Option to “opt-in” to this notification envelope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(2) Able to discover the capability of this new header through “ietf-notification-capabilities”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(3) Extensible header defined in YANG 1.1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(4) Definition of each encoding (XML, JSON, CBOR)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(5) Defines the first base extensions (I-D.tgraf-netconf-notif-sequencing; I-D.tgraf-netconf-yang-push-observation-time)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