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145706229" r:id="rId18"/>
    <p:sldId id="2145706230" r:id="rId19"/>
    <p:sldId id="273" r:id="rId20"/>
    <p:sldId id="274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87046ea05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g2787046ea0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87046ea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87046ea05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2787046ea05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87046ea0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787046ea05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2787046ea05_0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787046ea05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g2787046ea0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00dc38d52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300dc38d5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7ce9b2d57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 sz="1100"/>
              <a:t>Regarding the SID range request for this YANG module, I would like to ask the Netconf WG for guidelines. Should all new YANG modules defining notifications request for a SID / SID range? 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/>
          </a:p>
        </p:txBody>
      </p:sp>
      <p:sp>
        <p:nvSpPr>
          <p:cNvPr id="228" name="Google Shape;228;g237ce9b2d5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787046ea0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787046ea05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2787046ea05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8698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0843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0dc38d52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0dc38d528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300dc38d528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949016319b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 sz="1100"/>
              <a:t>Regarding the SID range request for this YANG module, I would like to ask the Netconf WG for guidelines. Should all new YANG modules defining notifications request for a SID / SID range? 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/>
          </a:p>
        </p:txBody>
      </p:sp>
      <p:sp>
        <p:nvSpPr>
          <p:cNvPr id="254" name="Google Shape;254;g2949016319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7ce9b2c9c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g237ce9b2c9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0dc38d528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g300dc38d52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d69b777ed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 sz="1100"/>
              <a:t>Regarding the SID range request for this YANG module, I would like to ask the Netconf WG for guidelines. Should all new YANG modules defining notifications request for a SID / SID range? 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/>
          </a:p>
        </p:txBody>
      </p:sp>
      <p:sp>
        <p:nvSpPr>
          <p:cNvPr id="117" name="Google Shape;117;g2bd69b777e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d69b777ed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 sz="1100"/>
              <a:t>Regarding the SID range request for this YANG module, I would like to ask the Netconf WG for guidelines. Should all new YANG modules defining notifications request for a SID / SID range? 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/>
          </a:p>
        </p:txBody>
      </p:sp>
      <p:sp>
        <p:nvSpPr>
          <p:cNvPr id="127" name="Google Shape;127;g2bd69b777e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d69b777ed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 sz="1100"/>
              <a:t>Regarding the SID range request for this YANG module, I would like to ask the Netconf WG for guidelines. Should all new YANG modules defining notifications request for a SID / SID range? 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/>
          </a:p>
        </p:txBody>
      </p:sp>
      <p:sp>
        <p:nvSpPr>
          <p:cNvPr id="137" name="Google Shape;137;g2bd69b777e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87046ea0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g2787046ea0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87046ea05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g2787046ea0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ailarchive.ietf.org/arch/msg/netconf/q2nf9Da05R3YIusPhbt6TwMo4Q8/" TargetMode="Externa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rfc-editor.org/rfc/rfc9196#section-5" TargetMode="External"/><Relationship Id="rId3" Type="http://schemas.openxmlformats.org/officeDocument/2006/relationships/hyperlink" Target="https://www.rfc-editor.org/info/rfc8641" TargetMode="External"/><Relationship Id="rId7" Type="http://schemas.openxmlformats.org/officeDocument/2006/relationships/hyperlink" Target="https://www.rfc-editor.org/info/rfc9196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atatracker.ietf.org/doc/html/draft-ahuang-netconf-notif-yang-05#section-4" TargetMode="External"/><Relationship Id="rId5" Type="http://schemas.openxmlformats.org/officeDocument/2006/relationships/hyperlink" Target="https://datatracker.ietf.org/doc/html/draft-ahuang-netconf-notif-yang-05" TargetMode="External"/><Relationship Id="rId4" Type="http://schemas.openxmlformats.org/officeDocument/2006/relationships/hyperlink" Target="https://www.rfc-editor.org/info/rfc5277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596270" y="1365772"/>
            <a:ext cx="10405873" cy="3239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lang="de-CH" sz="3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YANG model</a:t>
            </a:r>
            <a:r>
              <a:rPr lang="de-CH" sz="3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NETCONF Event Notifications</a:t>
            </a:r>
            <a:br>
              <a:rPr lang="de-CH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-CH"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draft-ahuang-netconf-notif-yang-0</a:t>
            </a:r>
            <a:r>
              <a:rPr lang="de-CH"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endParaRPr sz="2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11587892" y="6361637"/>
            <a:ext cx="4142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1</a:t>
            </a:fld>
            <a:endParaRPr sz="2200"/>
          </a:p>
        </p:txBody>
      </p:sp>
      <p:sp>
        <p:nvSpPr>
          <p:cNvPr id="90" name="Google Shape;90;p13"/>
          <p:cNvSpPr txBox="1"/>
          <p:nvPr/>
        </p:nvSpPr>
        <p:spPr>
          <a:xfrm>
            <a:off x="838250" y="4514975"/>
            <a:ext cx="10635600" cy="19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CH" sz="15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Huang Feng</a:t>
            </a:r>
            <a:r>
              <a:rPr lang="de-CH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INSA-Lyon 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CH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 Francois, INSA-Lyon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CH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 Graf, Swisscom </a:t>
            </a:r>
            <a:endParaRPr sz="1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CH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 Claise, Huawei</a:t>
            </a:r>
            <a:endParaRPr sz="1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rPr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September 19th</a:t>
            </a:r>
            <a:r>
              <a:rPr lang="de-CH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202</a:t>
            </a:r>
            <a:r>
              <a:rPr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93675" algn="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de-CH" sz="2800" b="1"/>
              <a:t>YANG model for NETCONF Event Notifications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Proposal (2) – Define a YANG module</a:t>
            </a:r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ldNum" idx="12"/>
          </p:nvPr>
        </p:nvSpPr>
        <p:spPr>
          <a:xfrm>
            <a:off x="11473075" y="6362700"/>
            <a:ext cx="549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10</a:t>
            </a:fld>
            <a:endParaRPr sz="2200"/>
          </a:p>
        </p:txBody>
      </p:sp>
      <p:sp>
        <p:nvSpPr>
          <p:cNvPr id="173" name="Google Shape;173;p22"/>
          <p:cNvSpPr txBox="1"/>
          <p:nvPr/>
        </p:nvSpPr>
        <p:spPr>
          <a:xfrm>
            <a:off x="721325" y="1570425"/>
            <a:ext cx="1029390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-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Definition of the notification structure in a YANG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-"/>
            </a:pPr>
            <a:r>
              <a:rPr lang="de-CH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the notification structure in a YANG</a:t>
            </a: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-"/>
            </a:pPr>
            <a:r>
              <a:rPr lang="de-CH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the same XML URI as RFC5277</a:t>
            </a: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-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“eventTime” in CamelCase following model defined in RFC5277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7350" y="4014688"/>
            <a:ext cx="3430099" cy="80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8275" y="4014700"/>
            <a:ext cx="6070500" cy="20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/>
          <p:nvPr/>
        </p:nvSpPr>
        <p:spPr>
          <a:xfrm>
            <a:off x="626250" y="6345150"/>
            <a:ext cx="109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*Structure definition based on the feedback on the list [Oct 17, 2022]: </a:t>
            </a:r>
            <a:r>
              <a:rPr lang="de-CH" sz="1100" u="sng">
                <a:solidFill>
                  <a:schemeClr val="hlink"/>
                </a:solidFill>
                <a:hlinkClick r:id="rId5"/>
              </a:rPr>
              <a:t>https://mailarchive.ietf.org/arch/msg/netconf/q2nf9Da05R3YIusPhbt6TwMo4Q8/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 b="1"/>
              <a:t>Why the YANG module defines a “structure” rather than a “container”?</a:t>
            </a:r>
            <a:endParaRPr/>
          </a:p>
        </p:txBody>
      </p:sp>
      <p:sp>
        <p:nvSpPr>
          <p:cNvPr id="183" name="Google Shape;183;p23"/>
          <p:cNvSpPr txBox="1"/>
          <p:nvPr/>
        </p:nvSpPr>
        <p:spPr>
          <a:xfrm>
            <a:off x="972200" y="1690425"/>
            <a:ext cx="80316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7.16.3 of RFC7950 defines: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475" y="2710350"/>
            <a:ext cx="2883400" cy="31571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3"/>
          <p:cNvCxnSpPr/>
          <p:nvPr/>
        </p:nvCxnSpPr>
        <p:spPr>
          <a:xfrm rot="10800000" flipH="1">
            <a:off x="4480838" y="4221650"/>
            <a:ext cx="1790400" cy="359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186" name="Google Shape;18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6576" y="3005775"/>
            <a:ext cx="5019600" cy="199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/>
          <p:nvPr/>
        </p:nvSpPr>
        <p:spPr>
          <a:xfrm>
            <a:off x="4037725" y="3862550"/>
            <a:ext cx="262800" cy="15501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3"/>
          <p:cNvSpPr/>
          <p:nvPr/>
        </p:nvSpPr>
        <p:spPr>
          <a:xfrm rot="10800000">
            <a:off x="6402650" y="3617375"/>
            <a:ext cx="262800" cy="1173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3"/>
          <p:cNvSpPr/>
          <p:nvPr/>
        </p:nvSpPr>
        <p:spPr>
          <a:xfrm>
            <a:off x="4037725" y="3559475"/>
            <a:ext cx="262800" cy="2418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3"/>
          <p:cNvSpPr/>
          <p:nvPr/>
        </p:nvSpPr>
        <p:spPr>
          <a:xfrm rot="10800000">
            <a:off x="6402650" y="3005923"/>
            <a:ext cx="262800" cy="567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23"/>
          <p:cNvCxnSpPr/>
          <p:nvPr/>
        </p:nvCxnSpPr>
        <p:spPr>
          <a:xfrm rot="10800000" flipH="1">
            <a:off x="4463313" y="3296800"/>
            <a:ext cx="1921800" cy="367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2" name="Google Shape;192;p23"/>
          <p:cNvSpPr/>
          <p:nvPr/>
        </p:nvSpPr>
        <p:spPr>
          <a:xfrm>
            <a:off x="6858000" y="3372075"/>
            <a:ext cx="3774900" cy="187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3"/>
          <p:cNvSpPr txBox="1">
            <a:spLocks noGrp="1"/>
          </p:cNvSpPr>
          <p:nvPr>
            <p:ph type="sldNum" idx="12"/>
          </p:nvPr>
        </p:nvSpPr>
        <p:spPr>
          <a:xfrm>
            <a:off x="11307375" y="6362700"/>
            <a:ext cx="71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11</a:t>
            </a:fld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 b="1"/>
              <a:t>Why the YANG module defines a “structure” rather than a “container”?</a:t>
            </a:r>
            <a:endParaRPr/>
          </a:p>
        </p:txBody>
      </p:sp>
      <p:sp>
        <p:nvSpPr>
          <p:cNvPr id="200" name="Google Shape;200;p24"/>
          <p:cNvSpPr txBox="1"/>
          <p:nvPr/>
        </p:nvSpPr>
        <p:spPr>
          <a:xfrm>
            <a:off x="910900" y="1397875"/>
            <a:ext cx="6849300" cy="5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define the notification as a container: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250" y="1949575"/>
            <a:ext cx="4335500" cy="20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4675" y="1949575"/>
            <a:ext cx="5580799" cy="6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 txBox="1">
            <a:spLocks noGrp="1"/>
          </p:cNvSpPr>
          <p:nvPr>
            <p:ph type="sldNum" idx="12"/>
          </p:nvPr>
        </p:nvSpPr>
        <p:spPr>
          <a:xfrm>
            <a:off x="11307375" y="6362700"/>
            <a:ext cx="71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12</a:t>
            </a:fld>
            <a:endParaRPr sz="2200"/>
          </a:p>
        </p:txBody>
      </p:sp>
      <p:sp>
        <p:nvSpPr>
          <p:cNvPr id="204" name="Google Shape;204;p24"/>
          <p:cNvSpPr txBox="1"/>
          <p:nvPr/>
        </p:nvSpPr>
        <p:spPr>
          <a:xfrm>
            <a:off x="838200" y="4151600"/>
            <a:ext cx="7009500" cy="2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notification defined in Section 7.16.3 of RFC7950 needs to be defined as augmentation rather than using the “notification” statement. Otherwise, the relationship is between “example-event” and “ietf-notification” is non-existant.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8330" y="3039225"/>
            <a:ext cx="2283470" cy="3644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24"/>
          <p:cNvCxnSpPr/>
          <p:nvPr/>
        </p:nvCxnSpPr>
        <p:spPr>
          <a:xfrm rot="10800000" flipH="1">
            <a:off x="5447850" y="2285875"/>
            <a:ext cx="455400" cy="7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de-CH" sz="2800" b="1"/>
              <a:t>YANG model for NETCONF Event Notifications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Proposal (3) – RESTCONF out of scope</a:t>
            </a:r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sldNum" idx="12"/>
          </p:nvPr>
        </p:nvSpPr>
        <p:spPr>
          <a:xfrm>
            <a:off x="11233100" y="6362700"/>
            <a:ext cx="789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13</a:t>
            </a:fld>
            <a:endParaRPr sz="2200"/>
          </a:p>
        </p:txBody>
      </p:sp>
      <p:sp>
        <p:nvSpPr>
          <p:cNvPr id="213" name="Google Shape;213;p25"/>
          <p:cNvSpPr txBox="1"/>
          <p:nvPr/>
        </p:nvSpPr>
        <p:spPr>
          <a:xfrm>
            <a:off x="721325" y="1570425"/>
            <a:ext cx="102939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-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 RESTCONF out of the scope of the document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-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Namespace of a notification for RESTCONF remains “ietf-restconf” as defined in RFC8040 (Sec. 6)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25"/>
          <p:cNvPicPr preferRelativeResize="0"/>
          <p:nvPr/>
        </p:nvPicPr>
        <p:blipFill rotWithShape="1">
          <a:blip r:embed="rId3">
            <a:alphaModFix/>
          </a:blip>
          <a:srcRect l="8692"/>
          <a:stretch/>
        </p:blipFill>
        <p:spPr>
          <a:xfrm>
            <a:off x="437900" y="3129750"/>
            <a:ext cx="5552201" cy="216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3925" y="3076075"/>
            <a:ext cx="5255176" cy="221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5"/>
          <p:cNvSpPr/>
          <p:nvPr/>
        </p:nvSpPr>
        <p:spPr>
          <a:xfrm>
            <a:off x="6770425" y="3376425"/>
            <a:ext cx="2855400" cy="254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437900" y="5289875"/>
            <a:ext cx="5045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 notification from RFC8040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6406025" y="5228550"/>
            <a:ext cx="5045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 notification from RFC8040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de-CH" sz="2800" b="1"/>
              <a:t>YANG model for NETCONF Event Notifications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Status (last IETF meeting)</a:t>
            </a:r>
            <a:endParaRPr/>
          </a:p>
        </p:txBody>
      </p:sp>
      <p:sp>
        <p:nvSpPr>
          <p:cNvPr id="224" name="Google Shape;224;p26"/>
          <p:cNvSpPr txBox="1">
            <a:spLocks noGrp="1"/>
          </p:cNvSpPr>
          <p:nvPr>
            <p:ph type="sldNum" idx="12"/>
          </p:nvPr>
        </p:nvSpPr>
        <p:spPr>
          <a:xfrm>
            <a:off x="11353800" y="6362700"/>
            <a:ext cx="66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14</a:t>
            </a:fld>
            <a:endParaRPr sz="2200"/>
          </a:p>
        </p:txBody>
      </p:sp>
      <p:sp>
        <p:nvSpPr>
          <p:cNvPr id="225" name="Google Shape;225;p26"/>
          <p:cNvSpPr txBox="1"/>
          <p:nvPr/>
        </p:nvSpPr>
        <p:spPr>
          <a:xfrm>
            <a:off x="721325" y="1570425"/>
            <a:ext cx="10293900" cy="21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de-CH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 interest from the WG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○"/>
            </a:pPr>
            <a:r>
              <a:rPr lang="de-CH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Plenty of support during the WG adoption call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○"/>
            </a:pPr>
            <a:r>
              <a:rPr lang="de-CH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Addressed Mohamed Boucadair’s comments on -05 iteration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de-CH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Triggered other discussions related to YANG-Push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de-CH" sz="2800" b="1" dirty="0"/>
              <a:t>YANG </a:t>
            </a:r>
            <a:r>
              <a:rPr lang="de-CH" sz="2800" b="1" dirty="0" err="1"/>
              <a:t>model</a:t>
            </a:r>
            <a:r>
              <a:rPr lang="de-CH" sz="2800" b="1" dirty="0"/>
              <a:t> </a:t>
            </a:r>
            <a:r>
              <a:rPr lang="de-CH" sz="2800" b="1" dirty="0" err="1"/>
              <a:t>for</a:t>
            </a:r>
            <a:r>
              <a:rPr lang="de-CH" sz="2800" b="1" dirty="0"/>
              <a:t> NETCONF Event </a:t>
            </a:r>
            <a:r>
              <a:rPr lang="de-CH" sz="2800" b="1" dirty="0" err="1"/>
              <a:t>Notifications</a:t>
            </a:r>
            <a:br>
              <a:rPr lang="de-CH" sz="3600" dirty="0"/>
            </a:br>
            <a:r>
              <a:rPr lang="de-CH" sz="2700" dirty="0">
                <a:solidFill>
                  <a:srgbClr val="AEABAB"/>
                </a:solidFill>
              </a:rPr>
              <a:t>Questions </a:t>
            </a:r>
            <a:r>
              <a:rPr lang="de-CH" sz="2700" dirty="0" err="1">
                <a:solidFill>
                  <a:srgbClr val="AEABAB"/>
                </a:solidFill>
              </a:rPr>
              <a:t>to</a:t>
            </a:r>
            <a:r>
              <a:rPr lang="de-CH" sz="2700" dirty="0">
                <a:solidFill>
                  <a:srgbClr val="AEABAB"/>
                </a:solidFill>
              </a:rPr>
              <a:t> </a:t>
            </a:r>
            <a:r>
              <a:rPr lang="de-CH" sz="2700" dirty="0" err="1">
                <a:solidFill>
                  <a:srgbClr val="AEABAB"/>
                </a:solidFill>
              </a:rPr>
              <a:t>the</a:t>
            </a:r>
            <a:r>
              <a:rPr lang="de-CH" sz="2700" dirty="0">
                <a:solidFill>
                  <a:srgbClr val="AEABAB"/>
                </a:solidFill>
              </a:rPr>
              <a:t> WG</a:t>
            </a:r>
            <a:endParaRPr dirty="0"/>
          </a:p>
        </p:txBody>
      </p:sp>
      <p:sp>
        <p:nvSpPr>
          <p:cNvPr id="231" name="Google Shape;231;p27"/>
          <p:cNvSpPr txBox="1">
            <a:spLocks noGrp="1"/>
          </p:cNvSpPr>
          <p:nvPr>
            <p:ph type="sldNum" idx="12"/>
          </p:nvPr>
        </p:nvSpPr>
        <p:spPr>
          <a:xfrm>
            <a:off x="11408475" y="6362700"/>
            <a:ext cx="613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15</a:t>
            </a:fld>
            <a:endParaRPr sz="2200"/>
          </a:p>
        </p:txBody>
      </p:sp>
      <p:sp>
        <p:nvSpPr>
          <p:cNvPr id="232" name="Google Shape;232;p27"/>
          <p:cNvSpPr txBox="1"/>
          <p:nvPr/>
        </p:nvSpPr>
        <p:spPr>
          <a:xfrm>
            <a:off x="746850" y="1614625"/>
            <a:ext cx="10892400" cy="41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de-CH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Is updating the RFCs the way to fix this issue?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de-CH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(2a) Is normative text the way to solve this gap?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de-CH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(2b) Is providing a YANG module definition the way to solve this gap?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de-CH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we have a rough consensus on using a struct in the YANG definition?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de-CH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 Do we have a rough consensus that this header should be extensible?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steps: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➢ Find consensus </a:t>
            </a:r>
            <a:endParaRPr sz="2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de-CH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➢ WG Adoption</a:t>
            </a:r>
            <a:endParaRPr sz="2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Notification Header Extensions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259702" y="1544102"/>
            <a:ext cx="6644951" cy="1406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-notification-sequencing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sysc:system-capabilities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notc:subscription-capabilities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-sequence-supported?   notification-support {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-sequence}?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augment-structure 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inotif:notification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inet:host</a:t>
            </a:r>
            <a:endParaRPr lang="en-US" sz="1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yang:counter32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Extend Netconf Notifications with </a:t>
            </a:r>
            <a:r>
              <a:rPr lang="en-US" sz="2800" b="1" dirty="0">
                <a:solidFill>
                  <a:srgbClr val="FF0000"/>
                </a:solidFill>
              </a:rPr>
              <a:t>Hostname and Sequence Number</a:t>
            </a:r>
            <a:br>
              <a:rPr lang="en-US" sz="2800" b="1" dirty="0"/>
            </a:br>
            <a:r>
              <a:rPr lang="en-US" sz="2700" dirty="0">
                <a:solidFill>
                  <a:srgbClr val="AEABAB"/>
                </a:solidFill>
              </a:rPr>
              <a:t>Extends </a:t>
            </a:r>
            <a:r>
              <a:rPr lang="en-US" sz="2700" dirty="0" err="1">
                <a:solidFill>
                  <a:srgbClr val="AEABAB"/>
                </a:solidFill>
              </a:rPr>
              <a:t>ietf</a:t>
            </a:r>
            <a:r>
              <a:rPr lang="en-US" sz="2700" dirty="0">
                <a:solidFill>
                  <a:srgbClr val="AEABAB"/>
                </a:solidFill>
              </a:rPr>
              <a:t>-notification and </a:t>
            </a:r>
            <a:r>
              <a:rPr lang="en-US" sz="2700" dirty="0" err="1">
                <a:solidFill>
                  <a:srgbClr val="AEABAB"/>
                </a:solidFill>
              </a:rPr>
              <a:t>ietf</a:t>
            </a:r>
            <a:r>
              <a:rPr lang="en-US" sz="2700" dirty="0">
                <a:solidFill>
                  <a:srgbClr val="AEABAB"/>
                </a:solidFill>
              </a:rPr>
              <a:t>-system-capabilities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6155" y="1622612"/>
            <a:ext cx="5358571" cy="4744939"/>
          </a:xfrm>
        </p:spPr>
        <p:txBody>
          <a:bodyPr>
            <a:noAutofit/>
          </a:bodyPr>
          <a:lstStyle/>
          <a:p>
            <a:r>
              <a:rPr lang="en-US" sz="1700" dirty="0"/>
              <a:t>YANG-Push [</a:t>
            </a:r>
            <a:r>
              <a:rPr lang="en-US" sz="1700" dirty="0">
                <a:hlinkClick r:id="rId3"/>
              </a:rPr>
              <a:t>RFC8641</a:t>
            </a:r>
            <a:r>
              <a:rPr lang="en-US" sz="1700" dirty="0"/>
              <a:t>] uses the same structure defined in [</a:t>
            </a:r>
            <a:r>
              <a:rPr lang="en-US" sz="1700" dirty="0">
                <a:hlinkClick r:id="rId4"/>
              </a:rPr>
              <a:t>RFC5277</a:t>
            </a:r>
            <a:r>
              <a:rPr lang="en-US" sz="1700" dirty="0"/>
              <a:t>]. [</a:t>
            </a:r>
            <a:r>
              <a:rPr lang="en-US" sz="1700" dirty="0">
                <a:hlinkClick r:id="rId4"/>
              </a:rPr>
              <a:t>RFC5277</a:t>
            </a:r>
            <a:r>
              <a:rPr lang="en-US" sz="1700" dirty="0"/>
              <a:t>] defines the structure using XML encoding. For other YANG encodings, [</a:t>
            </a:r>
            <a:r>
              <a:rPr lang="en-US" sz="1700" dirty="0">
                <a:hlinkClick r:id="rId5"/>
              </a:rPr>
              <a:t>I-</a:t>
            </a:r>
            <a:r>
              <a:rPr lang="en-US" sz="1700" dirty="0" err="1">
                <a:hlinkClick r:id="rId5"/>
              </a:rPr>
              <a:t>D.ahuang</a:t>
            </a:r>
            <a:r>
              <a:rPr lang="en-US" sz="1700" dirty="0">
                <a:hlinkClick r:id="rId5"/>
              </a:rPr>
              <a:t>-netconf-</a:t>
            </a:r>
            <a:r>
              <a:rPr lang="en-US" sz="1700" dirty="0" err="1">
                <a:hlinkClick r:id="rId5"/>
              </a:rPr>
              <a:t>notif</a:t>
            </a:r>
            <a:r>
              <a:rPr lang="en-US" sz="1700" dirty="0">
                <a:hlinkClick r:id="rId5"/>
              </a:rPr>
              <a:t>-yang</a:t>
            </a:r>
            <a:r>
              <a:rPr lang="en-US" sz="1700" dirty="0"/>
              <a:t>] describes how notifications should be encoded in JSON and CBOR.</a:t>
            </a:r>
          </a:p>
          <a:p>
            <a:r>
              <a:rPr lang="en-US" sz="1700" dirty="0"/>
              <a:t>An implementation supporting this document extends the notification defined in </a:t>
            </a:r>
            <a:r>
              <a:rPr lang="en-US" sz="1700" dirty="0">
                <a:hlinkClick r:id="rId6"/>
              </a:rPr>
              <a:t>Section 4</a:t>
            </a:r>
            <a:r>
              <a:rPr lang="en-US" sz="1700" dirty="0"/>
              <a:t> of [</a:t>
            </a:r>
            <a:r>
              <a:rPr lang="en-US" sz="1700" dirty="0">
                <a:hlinkClick r:id="rId5"/>
              </a:rPr>
              <a:t>I-</a:t>
            </a:r>
            <a:r>
              <a:rPr lang="en-US" sz="1700" dirty="0" err="1">
                <a:hlinkClick r:id="rId5"/>
              </a:rPr>
              <a:t>D.ahuang</a:t>
            </a:r>
            <a:r>
              <a:rPr lang="en-US" sz="1700" dirty="0">
                <a:hlinkClick r:id="rId5"/>
              </a:rPr>
              <a:t>-netconf-</a:t>
            </a:r>
            <a:r>
              <a:rPr lang="en-US" sz="1700" dirty="0" err="1">
                <a:hlinkClick r:id="rId5"/>
              </a:rPr>
              <a:t>notif</a:t>
            </a:r>
            <a:r>
              <a:rPr lang="en-US" sz="1700" dirty="0">
                <a:hlinkClick r:id="rId5"/>
              </a:rPr>
              <a:t>-yang</a:t>
            </a:r>
            <a:r>
              <a:rPr lang="en-US" sz="1700" dirty="0"/>
              <a:t>] adding a </a:t>
            </a:r>
            <a:r>
              <a:rPr lang="en-US" sz="1700" dirty="0" err="1"/>
              <a:t>sysName</a:t>
            </a:r>
            <a:r>
              <a:rPr lang="en-US" sz="1700" dirty="0"/>
              <a:t> and a </a:t>
            </a:r>
            <a:r>
              <a:rPr lang="en-US" sz="1700" dirty="0" err="1"/>
              <a:t>sequenceNumber</a:t>
            </a:r>
            <a:r>
              <a:rPr lang="en-US" sz="1700" dirty="0"/>
              <a:t>. Two more child nodes within the "notification" root container are expected, representing the </a:t>
            </a:r>
            <a:r>
              <a:rPr lang="en-US" sz="1700" dirty="0" err="1"/>
              <a:t>sysName</a:t>
            </a:r>
            <a:r>
              <a:rPr lang="en-US" sz="1700" dirty="0"/>
              <a:t> and the </a:t>
            </a:r>
            <a:r>
              <a:rPr lang="en-US" sz="1700" dirty="0" err="1"/>
              <a:t>sequenceNumber</a:t>
            </a:r>
            <a:r>
              <a:rPr lang="en-US" sz="1700" dirty="0"/>
              <a:t>.</a:t>
            </a:r>
          </a:p>
          <a:p>
            <a:r>
              <a:rPr lang="en-US" sz="1700" dirty="0"/>
              <a:t>YANG-related system capabilities can be discovered by subscribing to the datastore defined in [</a:t>
            </a:r>
            <a:r>
              <a:rPr lang="en-US" sz="1700" dirty="0">
                <a:hlinkClick r:id="rId7"/>
              </a:rPr>
              <a:t>RFC9196</a:t>
            </a:r>
            <a:r>
              <a:rPr lang="en-US" sz="1700" dirty="0"/>
              <a:t>]. This document augments the "</a:t>
            </a:r>
            <a:r>
              <a:rPr lang="en-US" sz="1700" dirty="0" err="1"/>
              <a:t>ietf</a:t>
            </a:r>
            <a:r>
              <a:rPr lang="en-US" sz="1700" dirty="0"/>
              <a:t>-notification-capabilities" defined in </a:t>
            </a:r>
            <a:r>
              <a:rPr lang="en-US" sz="1700" dirty="0">
                <a:hlinkClick r:id="rId8"/>
              </a:rPr>
              <a:t>Section 5</a:t>
            </a:r>
            <a:r>
              <a:rPr lang="en-US" sz="1700" dirty="0"/>
              <a:t> of [</a:t>
            </a:r>
            <a:r>
              <a:rPr lang="en-US" sz="1700" dirty="0">
                <a:hlinkClick r:id="rId7"/>
              </a:rPr>
              <a:t>RFC9196</a:t>
            </a:r>
            <a:r>
              <a:rPr lang="en-US" sz="1700" dirty="0"/>
              <a:t>] so that the YANG-Push receiver can learn the capabilities defined in this documents through the datastore.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735C87E-721C-4A3D-8B4A-DFBB832F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en-US" sz="1400" smtClean="0"/>
              <a:t>17</a:t>
            </a:fld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DC80B-21EE-899E-6527-9932D706231D}"/>
              </a:ext>
            </a:extLst>
          </p:cNvPr>
          <p:cNvSpPr txBox="1"/>
          <p:nvPr/>
        </p:nvSpPr>
        <p:spPr>
          <a:xfrm>
            <a:off x="259702" y="3080443"/>
            <a:ext cx="5512840" cy="3646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highlight>
                  <a:srgbClr val="00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900" dirty="0" err="1">
                <a:effectLst/>
                <a:highlight>
                  <a:srgbClr val="00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900" dirty="0">
                <a:effectLst/>
                <a:highlight>
                  <a:srgbClr val="00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highlight>
                  <a:srgbClr val="00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900" dirty="0" err="1">
                <a:effectLst/>
                <a:highlight>
                  <a:srgbClr val="00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900" dirty="0">
                <a:effectLst/>
                <a:highlight>
                  <a:srgbClr val="00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"2023-03-25T08:30:11.22Z",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ietf-notification-sequencing:sysName</a:t>
            </a: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"example-router",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ietf-notification-sequencing:sequenceNumber</a:t>
            </a: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ietf-yang-push:push-update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6666,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ietf-yp-observation-time:observation-time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"2023-02-04T16:30:09.44Z",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ietf-yp-observation-time:point-in-time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"current-accounting",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ietf-interfaces:interfaces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"interface":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"name": "eth0",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"type":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iana-if-type:ethernetCsmacd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oper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-status": "up",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mtu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1500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0732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Extend Netconf Notifications with </a:t>
            </a:r>
            <a:r>
              <a:rPr lang="en-US" sz="2800" b="1" dirty="0">
                <a:solidFill>
                  <a:srgbClr val="FF0000"/>
                </a:solidFill>
              </a:rPr>
              <a:t>Hostname and Sequence Number</a:t>
            </a:r>
            <a:br>
              <a:rPr lang="en-GB" sz="2800" b="1" dirty="0"/>
            </a:br>
            <a:r>
              <a:rPr lang="en-GB" sz="2700" dirty="0">
                <a:solidFill>
                  <a:srgbClr val="AEABAB"/>
                </a:solidFill>
              </a:rPr>
              <a:t>And adds a new </a:t>
            </a:r>
            <a:r>
              <a:rPr lang="en-US" sz="2700" dirty="0">
                <a:solidFill>
                  <a:srgbClr val="AEABAB"/>
                </a:solidFill>
              </a:rPr>
              <a:t>Netconf Capability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040" y="2192936"/>
            <a:ext cx="5358571" cy="2609049"/>
          </a:xfrm>
        </p:spPr>
        <p:txBody>
          <a:bodyPr>
            <a:noAutofit/>
          </a:bodyPr>
          <a:lstStyle/>
          <a:p>
            <a:r>
              <a:rPr lang="en-US" sz="1700" dirty="0"/>
              <a:t>Adds a new capability to NETCONF so that the NETCONF server can notify the support of the </a:t>
            </a:r>
            <a:r>
              <a:rPr lang="en-US" sz="1700" dirty="0" err="1"/>
              <a:t>sysName</a:t>
            </a:r>
            <a:r>
              <a:rPr lang="en-US" sz="1700" dirty="0"/>
              <a:t> and </a:t>
            </a:r>
            <a:r>
              <a:rPr lang="en-US" sz="1700" dirty="0" err="1"/>
              <a:t>sequenceNumber</a:t>
            </a:r>
            <a:r>
              <a:rPr lang="en-US" sz="1700" dirty="0"/>
              <a:t> to the NETCONF client. </a:t>
            </a:r>
          </a:p>
          <a:p>
            <a:r>
              <a:rPr lang="en-US" sz="1700" dirty="0"/>
              <a:t>In the capability exchange between the NETCONF client and server, the server will announce this capability along with the supported capabilities by the server as shown in the example.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735C87E-721C-4A3D-8B4A-DFBB832F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18</a:t>
            </a:fld>
            <a:endParaRPr lang="de-CH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DC80B-21EE-899E-6527-9932D706231D}"/>
              </a:ext>
            </a:extLst>
          </p:cNvPr>
          <p:cNvSpPr txBox="1"/>
          <p:nvPr/>
        </p:nvSpPr>
        <p:spPr>
          <a:xfrm>
            <a:off x="838200" y="2192937"/>
            <a:ext cx="5512840" cy="2609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&lt;hello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xmlns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="urn:ietf:params:xml:ns:netconf:base:1.0"&gt;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&lt;capabilities&gt;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&lt;capability&gt;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urn:ietf:params:xml:ns:netconf:base:1.0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&lt;/capability&gt;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&lt;capability&gt;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urn:ietf:params:netconf:capability:startup:1.0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&lt;/capability&gt;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&lt;capability&gt;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urn:ietf:params:netconf:capability:notification:1.0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&lt;/capability&gt;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&lt;capability&gt;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urn:ietf:params:netconf:capability:notification-sysname-sequence:1.0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&lt;/capability&gt;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&lt;/capabilities&gt;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&lt;session-id&gt;4&lt;/session-id&gt;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&lt;/hello&gt;</a:t>
            </a:r>
          </a:p>
        </p:txBody>
      </p:sp>
    </p:spTree>
    <p:extLst>
      <p:ext uri="{BB962C8B-B14F-4D97-AF65-F5344CB8AC3E}">
        <p14:creationId xmlns:p14="http://schemas.microsoft.com/office/powerpoint/2010/main" val="1989446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BACKUP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de-CH" sz="2800" b="1"/>
              <a:t>YANG model for NETCONF Event Notifications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Problem statement - Netconf Notification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11607800" y="6362700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2</a:t>
            </a:fld>
            <a:endParaRPr sz="2200"/>
          </a:p>
        </p:txBody>
      </p:sp>
      <p:sp>
        <p:nvSpPr>
          <p:cNvPr id="97" name="Google Shape;97;p14"/>
          <p:cNvSpPr txBox="1"/>
          <p:nvPr/>
        </p:nvSpPr>
        <p:spPr>
          <a:xfrm>
            <a:off x="838200" y="1579800"/>
            <a:ext cx="4338300" cy="28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&lt;notification xmlns="urn:ietf:params:xml:ns:netconf:notification:1.0"&gt;</a:t>
            </a:r>
            <a:endParaRPr sz="1000" b="0" i="0" u="none" strike="noStrike" cap="non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 &lt;eventTime&gt;2022-09-02T10:59:55.32Z&lt;/eventTime&gt;</a:t>
            </a:r>
            <a:endParaRPr sz="1000" b="0" i="0" u="none" strike="noStrike" cap="non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&lt;push-update xmlns="urn:ietf:params:xml:ns:yang:ietf-yang-push"&gt;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&lt;id&gt;101&lt;/id&gt;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&lt;datastore-contents&gt;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&lt;interfaces xmlns="urn:ietf:params:xml:ns:yang:ietf-interfaces"&gt;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&lt;interface&gt;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&lt;name&gt;eth0&lt;/name&gt;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&lt;oper-status&gt;up&lt;/oper-status&gt;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&lt;/interface&gt;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&lt;/interfaces&gt;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&lt;/datastore-contents&gt;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&lt;/push-update&gt;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&lt;/notification&gt;</a:t>
            </a:r>
            <a:endParaRPr sz="1000" b="0" i="0" u="none" strike="noStrike" cap="non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6530600" y="1479600"/>
            <a:ext cx="3042600" cy="3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"ietf-notification:notification": {</a:t>
            </a:r>
            <a:endParaRPr sz="1000" b="0" i="0" u="none" strike="noStrike" cap="non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        "eventTime": "2017-10-25T08:00:11.22Z",</a:t>
            </a:r>
            <a:endParaRPr sz="1000" b="0" i="0" u="none" strike="noStrike" cap="non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"ietf-yang-push:push-update": {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"id": 1011,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"datastore-contents": {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"ietf-interfaces:interfaces": [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"interface": {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    "name": "eth0",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    "oper-status": "up"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}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]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}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}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989725" y="4589525"/>
            <a:ext cx="3170700" cy="21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400" b="0" i="0" u="none" strike="noStrike" cap="none">
                <a:solidFill>
                  <a:srgbClr val="000000"/>
                </a:solidFill>
                <a:highlight>
                  <a:srgbClr val="FF9900"/>
                </a:highlight>
                <a:latin typeface="Calibri"/>
                <a:ea typeface="Calibri"/>
                <a:cs typeface="Calibri"/>
                <a:sym typeface="Calibri"/>
              </a:rPr>
              <a:t>RFC 5277 - Netconf Event Notifications</a:t>
            </a:r>
            <a:endParaRPr sz="1400" b="0" i="0" u="none" strike="noStrike" cap="none">
              <a:solidFill>
                <a:srgbClr val="000000"/>
              </a:solidFill>
              <a:highlight>
                <a:srgbClr val="FF99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4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RFC 8641 - YANG Push</a:t>
            </a:r>
            <a:endParaRPr sz="14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CH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YANG encodings: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lang="de-CH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RFC 7950 - YANG XML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lang="de-CH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RFC 7951 - YANG JSON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lang="de-CH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RFC 9254 - YANG CBOR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5080000" y="4510675"/>
            <a:ext cx="6805500" cy="16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Implementation Issues: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(1) YANG module not defined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(2) Non-existing Normative text defining this header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de-CH" sz="2800" b="1"/>
              <a:t>BACK UP: Difference with </a:t>
            </a:r>
            <a:r>
              <a:rPr lang="de-CH" sz="2800" b="1" i="1" u="sng"/>
              <a:t>draft-ietf-netconf-notification-messages</a:t>
            </a:r>
            <a:endParaRPr i="1" u="sng"/>
          </a:p>
        </p:txBody>
      </p:sp>
      <p:sp>
        <p:nvSpPr>
          <p:cNvPr id="257" name="Google Shape;257;p31"/>
          <p:cNvSpPr txBox="1">
            <a:spLocks noGrp="1"/>
          </p:cNvSpPr>
          <p:nvPr>
            <p:ph type="sldNum" idx="12"/>
          </p:nvPr>
        </p:nvSpPr>
        <p:spPr>
          <a:xfrm>
            <a:off x="11307375" y="6362700"/>
            <a:ext cx="71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20</a:t>
            </a:fld>
            <a:endParaRPr sz="2200"/>
          </a:p>
        </p:txBody>
      </p:sp>
      <p:pic>
        <p:nvPicPr>
          <p:cNvPr id="258" name="Google Shape;25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8500" y="3218813"/>
            <a:ext cx="3430099" cy="80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6200" y="2229262"/>
            <a:ext cx="5417599" cy="387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1"/>
          <p:cNvSpPr txBox="1"/>
          <p:nvPr/>
        </p:nvSpPr>
        <p:spPr>
          <a:xfrm>
            <a:off x="5982150" y="1559050"/>
            <a:ext cx="4974900" cy="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de-CH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draft-ietf-netconf-notification-messages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1"/>
          <p:cNvSpPr txBox="1"/>
          <p:nvPr/>
        </p:nvSpPr>
        <p:spPr>
          <a:xfrm>
            <a:off x="634175" y="2277250"/>
            <a:ext cx="4974900" cy="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draft-ahuang-netconf-notif-yang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de-CH" sz="2800" b="1"/>
              <a:t>YANG-Push Specifications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Dependencies</a:t>
            </a: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11607800" y="6362700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3</a:t>
            </a:fld>
            <a:endParaRPr sz="2200"/>
          </a:p>
        </p:txBody>
      </p:sp>
      <p:sp>
        <p:nvSpPr>
          <p:cNvPr id="107" name="Google Shape;107;p15"/>
          <p:cNvSpPr txBox="1"/>
          <p:nvPr/>
        </p:nvSpPr>
        <p:spPr>
          <a:xfrm>
            <a:off x="721325" y="1570425"/>
            <a:ext cx="10293900" cy="45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RFC8641 YANG-Push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the “push-update” and “push-change-update” Notifications statements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in Subscribed Notifications [RFC8639] for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■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RPCs for configuring the subscription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■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the notification is encoded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RFC8639 Subscribed Notifications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the RPCs for configuring subscriptions to Datastores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in Netconf Event Notifications [RFC5277] for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■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the notification is encoded [XML]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RFC5277 Netconf Event Notifications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XML-based mechanism for sending notifications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of the notification structure implemented in XML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de-CH" sz="2800" b="1"/>
              <a:t>YANG-Push Specifications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Dependencies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11607800" y="6362700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4</a:t>
            </a:fld>
            <a:endParaRPr sz="2200"/>
          </a:p>
        </p:txBody>
      </p:sp>
      <p:sp>
        <p:nvSpPr>
          <p:cNvPr id="114" name="Google Shape;114;p16"/>
          <p:cNvSpPr txBox="1"/>
          <p:nvPr/>
        </p:nvSpPr>
        <p:spPr>
          <a:xfrm>
            <a:off x="721325" y="1570425"/>
            <a:ext cx="10293900" cy="18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happens if we look for the Notification definitions from a YANG perspective?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RFC7950 YANG 1.1 XML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RFC7951 JSON encoding for YANG 1.1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RFC9254 CBOR encoding for YANG 1.1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de-CH" sz="2800" b="1"/>
              <a:t>Notifications encoded in </a:t>
            </a:r>
            <a:r>
              <a:rPr lang="de-CH" sz="2800" b="1" u="sng"/>
              <a:t>XML</a:t>
            </a:r>
            <a:r>
              <a:rPr lang="de-CH" sz="2800" b="1"/>
              <a:t>/YANG-JSON/YANG-CBOR</a:t>
            </a:r>
            <a:endParaRPr i="1" u="sng"/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11263575" y="6362700"/>
            <a:ext cx="75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5</a:t>
            </a:fld>
            <a:endParaRPr sz="2200"/>
          </a:p>
        </p:txBody>
      </p:sp>
      <p:sp>
        <p:nvSpPr>
          <p:cNvPr id="121" name="Google Shape;121;p17"/>
          <p:cNvSpPr txBox="1"/>
          <p:nvPr/>
        </p:nvSpPr>
        <p:spPr>
          <a:xfrm>
            <a:off x="795950" y="1282775"/>
            <a:ext cx="10180800" cy="29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RFC5277 (NETCONF Event Notifications) Defines the structure of the Notification and XML examples: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RFC7950 (YANG 1.1) Section 4.2.10, defines how Notifications should be encoded when modeled in YANG: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803" y="1725950"/>
            <a:ext cx="4540399" cy="17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4100" y="4282900"/>
            <a:ext cx="4921249" cy="17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6825" y="4175375"/>
            <a:ext cx="2745900" cy="23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de-CH" sz="2800" b="1"/>
              <a:t>Notifications encoded in XML/</a:t>
            </a:r>
            <a:r>
              <a:rPr lang="de-CH" sz="2800" b="1" u="sng"/>
              <a:t>YANG-JSON</a:t>
            </a:r>
            <a:r>
              <a:rPr lang="de-CH" sz="2800" b="1"/>
              <a:t>/YANG-CBOR</a:t>
            </a:r>
            <a:endParaRPr i="1" u="sng"/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11421250" y="6362700"/>
            <a:ext cx="60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6</a:t>
            </a:fld>
            <a:endParaRPr sz="2200"/>
          </a:p>
        </p:txBody>
      </p:sp>
      <p:sp>
        <p:nvSpPr>
          <p:cNvPr id="131" name="Google Shape;131;p18"/>
          <p:cNvSpPr txBox="1"/>
          <p:nvPr/>
        </p:nvSpPr>
        <p:spPr>
          <a:xfrm>
            <a:off x="948350" y="1206575"/>
            <a:ext cx="1012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RFC7951 (YANG-JSON):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Notifications are </a:t>
            </a:r>
            <a:r>
              <a:rPr lang="de-CH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explicitly</a:t>
            </a: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covered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in Section 5.5 covering how “anydata” statements should be encoded: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900" y="2370775"/>
            <a:ext cx="4580101" cy="361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8"/>
          <p:cNvCxnSpPr/>
          <p:nvPr/>
        </p:nvCxnSpPr>
        <p:spPr>
          <a:xfrm rot="10800000" flipH="1">
            <a:off x="6134675" y="3738300"/>
            <a:ext cx="1116900" cy="30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4" name="Google Shape;134;p18"/>
          <p:cNvSpPr txBox="1"/>
          <p:nvPr/>
        </p:nvSpPr>
        <p:spPr>
          <a:xfrm>
            <a:off x="7325350" y="3489000"/>
            <a:ext cx="4341600" cy="15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eventTime</a:t>
            </a:r>
            <a:r>
              <a:rPr lang="de-CH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defined in RFC5277 present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948350" y="1054175"/>
            <a:ext cx="10125600" cy="28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RFC9254 (YANG-CBOR):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Notifications are </a:t>
            </a:r>
            <a:r>
              <a:rPr lang="de-CH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explicitly</a:t>
            </a: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covered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a Notification as a “container-like” structure: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example of a “notification” statement is in Section 4.5 covering “anydata” statements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de-CH" sz="2800" b="1"/>
              <a:t>Notifications encoded in XML/YANG-JSON/</a:t>
            </a:r>
            <a:r>
              <a:rPr lang="de-CH" sz="2800" b="1" u="sng"/>
              <a:t>YANG-CBOR</a:t>
            </a:r>
            <a:endParaRPr i="1" u="sng"/>
          </a:p>
        </p:txBody>
      </p:sp>
      <p:sp>
        <p:nvSpPr>
          <p:cNvPr id="141" name="Google Shape;141;p19"/>
          <p:cNvSpPr txBox="1">
            <a:spLocks noGrp="1"/>
          </p:cNvSpPr>
          <p:nvPr>
            <p:ph type="sldNum" idx="12"/>
          </p:nvPr>
        </p:nvSpPr>
        <p:spPr>
          <a:xfrm>
            <a:off x="11394975" y="6362700"/>
            <a:ext cx="627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7</a:t>
            </a:fld>
            <a:endParaRPr sz="2200"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400" y="2064600"/>
            <a:ext cx="6390751" cy="99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000" y="3712075"/>
            <a:ext cx="4059150" cy="20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0662" y="3712076"/>
            <a:ext cx="3858200" cy="10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2950" y="5233750"/>
            <a:ext cx="2786825" cy="11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/>
        </p:nvSpPr>
        <p:spPr>
          <a:xfrm>
            <a:off x="6089900" y="4596625"/>
            <a:ext cx="197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YANG-SID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6013700" y="6219900"/>
            <a:ext cx="265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names in keys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19"/>
          <p:cNvCxnSpPr/>
          <p:nvPr/>
        </p:nvCxnSpPr>
        <p:spPr>
          <a:xfrm rot="10800000" flipH="1">
            <a:off x="7986025" y="5418050"/>
            <a:ext cx="396900" cy="20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49" name="Google Shape;149;p19"/>
          <p:cNvSpPr txBox="1"/>
          <p:nvPr/>
        </p:nvSpPr>
        <p:spPr>
          <a:xfrm>
            <a:off x="8433625" y="5196575"/>
            <a:ext cx="3633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ietf-notification:notification </a:t>
            </a:r>
            <a:r>
              <a:rPr lang="de-CH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r>
              <a:rPr lang="de-CH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missing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eventTime</a:t>
            </a:r>
            <a:r>
              <a:rPr lang="de-CH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leaf</a:t>
            </a:r>
            <a:r>
              <a:rPr lang="de-CH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missing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9"/>
          <p:cNvCxnSpPr/>
          <p:nvPr/>
        </p:nvCxnSpPr>
        <p:spPr>
          <a:xfrm>
            <a:off x="8002525" y="5639675"/>
            <a:ext cx="4530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de-CH" sz="2800" b="1"/>
              <a:t>YANG model for NETCONF Event Notifications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Proposal Summary</a:t>
            </a: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11607800" y="6362700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8</a:t>
            </a:fld>
            <a:endParaRPr sz="2200"/>
          </a:p>
        </p:txBody>
      </p:sp>
      <p:sp>
        <p:nvSpPr>
          <p:cNvPr id="157" name="Google Shape;157;p20"/>
          <p:cNvSpPr txBox="1"/>
          <p:nvPr/>
        </p:nvSpPr>
        <p:spPr>
          <a:xfrm>
            <a:off x="721325" y="1570425"/>
            <a:ext cx="10293900" cy="3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-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Use Normative text to explicit how message need to be encoded [mimick RFC8040 RESTCONF]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-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</a:t>
            </a:r>
            <a:r>
              <a:rPr lang="de-CH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the notification structure in a YANG</a:t>
            </a: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-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 RESTCONF out of the scope of the document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-"/>
            </a:pPr>
            <a:r>
              <a:rPr lang="de-CH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Updates mu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ltiple RFCs: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-"/>
            </a:pPr>
            <a:r>
              <a:rPr lang="de-CH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RFC5277 (NETCONF Notifications) 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The Notification is defined in this RFC, using XML</a:t>
            </a: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-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RFC8639 (Subscribed Notifications) → The Notification uses the definition of RFC5277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-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RFC7951 (YANG JSON) → Notifications are not </a:t>
            </a:r>
            <a:r>
              <a:rPr lang="de-CH" sz="1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explicitly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defined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-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RFC9254 (YANG CBOR) → Notifications are “container-like” instances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de-CH" sz="2800" b="1"/>
              <a:t>YANG model for NETCONF Event Notifications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Proposal (1) – Use Normative Text</a:t>
            </a:r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ldNum" idx="12"/>
          </p:nvPr>
        </p:nvSpPr>
        <p:spPr>
          <a:xfrm>
            <a:off x="11607800" y="6362700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9</a:t>
            </a:fld>
            <a:endParaRPr sz="2200"/>
          </a:p>
        </p:txBody>
      </p:sp>
      <p:sp>
        <p:nvSpPr>
          <p:cNvPr id="164" name="Google Shape;164;p21"/>
          <p:cNvSpPr txBox="1"/>
          <p:nvPr/>
        </p:nvSpPr>
        <p:spPr>
          <a:xfrm>
            <a:off x="721325" y="1570425"/>
            <a:ext cx="10293900" cy="2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-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Use Normative text to explicit how message need to be encoded [mimick RFC8040]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-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Normative text for each encoding and including an example: XML, JSON, CBOR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250" y="3111175"/>
            <a:ext cx="7768025" cy="22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 txBox="1"/>
          <p:nvPr/>
        </p:nvSpPr>
        <p:spPr>
          <a:xfrm>
            <a:off x="3345713" y="5360975"/>
            <a:ext cx="504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4.2. JSON encoding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1780</Words>
  <Application>Microsoft Office PowerPoint</Application>
  <PresentationFormat>Widescreen</PresentationFormat>
  <Paragraphs>235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 New</vt:lpstr>
      <vt:lpstr>Office Theme</vt:lpstr>
      <vt:lpstr>PowerPoint Presentation</vt:lpstr>
      <vt:lpstr>YANG model for NETCONF Event Notifications Problem statement - Netconf Notification</vt:lpstr>
      <vt:lpstr>YANG-Push Specifications Dependencies</vt:lpstr>
      <vt:lpstr>YANG-Push Specifications Dependencies</vt:lpstr>
      <vt:lpstr>Notifications encoded in XML/YANG-JSON/YANG-CBOR</vt:lpstr>
      <vt:lpstr>Notifications encoded in XML/YANG-JSON/YANG-CBOR</vt:lpstr>
      <vt:lpstr>Notifications encoded in XML/YANG-JSON/YANG-CBOR</vt:lpstr>
      <vt:lpstr>YANG model for NETCONF Event Notifications Proposal Summary</vt:lpstr>
      <vt:lpstr>YANG model for NETCONF Event Notifications Proposal (1) – Use Normative Text</vt:lpstr>
      <vt:lpstr>YANG model for NETCONF Event Notifications Proposal (2) – Define a YANG module</vt:lpstr>
      <vt:lpstr>Why the YANG module defines a “structure” rather than a “container”?</vt:lpstr>
      <vt:lpstr>Why the YANG module defines a “structure” rather than a “container”?</vt:lpstr>
      <vt:lpstr>YANG model for NETCONF Event Notifications Proposal (3) – RESTCONF out of scope</vt:lpstr>
      <vt:lpstr>YANG model for NETCONF Event Notifications Status (last IETF meeting)</vt:lpstr>
      <vt:lpstr>YANG model for NETCONF Event Notifications Questions to the WG</vt:lpstr>
      <vt:lpstr>Notification Header Extensions</vt:lpstr>
      <vt:lpstr>Extend Netconf Notifications with Hostname and Sequence Number Extends ietf-notification and ietf-system-capabilities</vt:lpstr>
      <vt:lpstr>Extend Netconf Notifications with Hostname and Sequence Number And adds a new Netconf Capability</vt:lpstr>
      <vt:lpstr>BACKUP</vt:lpstr>
      <vt:lpstr>BACK UP: Difference with draft-ietf-netconf-notification-messages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Graf Thomas, INI-NET-VNC-HCS</cp:lastModifiedBy>
  <cp:revision>2</cp:revision>
  <dcterms:modified xsi:type="dcterms:W3CDTF">2024-09-18T13:07:09Z</dcterms:modified>
</cp:coreProperties>
</file>