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84" r:id="rId3"/>
    <p:sldId id="2145706225" r:id="rId4"/>
    <p:sldId id="2145706259" r:id="rId5"/>
    <p:sldId id="2145706226" r:id="rId6"/>
    <p:sldId id="2145706261" r:id="rId7"/>
    <p:sldId id="2145706258" r:id="rId8"/>
    <p:sldId id="2145706286" r:id="rId9"/>
    <p:sldId id="263" r:id="rId10"/>
    <p:sldId id="264" r:id="rId11"/>
    <p:sldId id="2145706262" r:id="rId12"/>
    <p:sldId id="2145706282" r:id="rId13"/>
    <p:sldId id="2145706283" r:id="rId14"/>
    <p:sldId id="2145706242" r:id="rId15"/>
    <p:sldId id="25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14" dt="2024-07-25T20:40:39.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96" d="100"/>
          <a:sy n="96" d="100"/>
        </p:scale>
        <p:origin x="82" y="139"/>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5F81756-EA00-4B65-9234-A0FB2F3D032D}"/>
    <pc:docChg chg="undo redo custSel addSld delSld modSld sldOrd delMainMaster">
      <pc:chgData name="Graf Thomas, INI-NET-VNC-HCS" userId="487bc3e3-9ce7-4cdd-b7b4-8899ea88d289" providerId="ADAL" clId="{D5F81756-EA00-4B65-9234-A0FB2F3D032D}" dt="2024-07-25T20:40:51.533" v="1220" actId="20577"/>
      <pc:docMkLst>
        <pc:docMk/>
      </pc:docMkLst>
      <pc:sldChg chg="modSp add mod">
        <pc:chgData name="Graf Thomas, INI-NET-VNC-HCS" userId="487bc3e3-9ce7-4cdd-b7b4-8899ea88d289" providerId="ADAL" clId="{D5F81756-EA00-4B65-9234-A0FB2F3D032D}" dt="2024-07-25T20:40:42.185" v="1218" actId="6549"/>
        <pc:sldMkLst>
          <pc:docMk/>
          <pc:sldMk cId="0" sldId="256"/>
        </pc:sldMkLst>
        <pc:spChg chg="mod">
          <ac:chgData name="Graf Thomas, INI-NET-VNC-HCS" userId="487bc3e3-9ce7-4cdd-b7b4-8899ea88d289" providerId="ADAL" clId="{D5F81756-EA00-4B65-9234-A0FB2F3D032D}" dt="2024-07-25T20:40:42.185" v="1218" actId="6549"/>
          <ac:spMkLst>
            <pc:docMk/>
            <pc:sldMk cId="0" sldId="256"/>
            <ac:spMk id="127" creationId="{00000000-0000-0000-0000-000000000000}"/>
          </ac:spMkLst>
        </pc:spChg>
      </pc:sldChg>
      <pc:sldChg chg="modSp mod">
        <pc:chgData name="Graf Thomas, INI-NET-VNC-HCS" userId="487bc3e3-9ce7-4cdd-b7b4-8899ea88d289" providerId="ADAL" clId="{D5F81756-EA00-4B65-9234-A0FB2F3D032D}" dt="2024-07-22T20:50:00.951" v="622" actId="20577"/>
        <pc:sldMkLst>
          <pc:docMk/>
          <pc:sldMk cId="0" sldId="263"/>
        </pc:sldMkLst>
        <pc:spChg chg="mod">
          <ac:chgData name="Graf Thomas, INI-NET-VNC-HCS" userId="487bc3e3-9ce7-4cdd-b7b4-8899ea88d289" providerId="ADAL" clId="{D5F81756-EA00-4B65-9234-A0FB2F3D032D}" dt="2024-07-22T20:50:00.951" v="622" actId="20577"/>
          <ac:spMkLst>
            <pc:docMk/>
            <pc:sldMk cId="0" sldId="263"/>
            <ac:spMk id="217" creationId="{00000000-0000-0000-0000-000000000000}"/>
          </ac:spMkLst>
        </pc:spChg>
      </pc:sldChg>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25T20:40:51.533" v="1220" actId="20577"/>
        <pc:sldMkLst>
          <pc:docMk/>
          <pc:sldMk cId="3578665336" sldId="1041"/>
        </pc:sldMkLst>
        <pc:spChg chg="mod">
          <ac:chgData name="Graf Thomas, INI-NET-VNC-HCS" userId="487bc3e3-9ce7-4cdd-b7b4-8899ea88d289" providerId="ADAL" clId="{D5F81756-EA00-4B65-9234-A0FB2F3D032D}" dt="2024-07-16T10:23:59.543" v="602" actId="20577"/>
          <ac:spMkLst>
            <pc:docMk/>
            <pc:sldMk cId="3578665336" sldId="1041"/>
            <ac:spMk id="5" creationId="{C26208B2-0D10-4C23-B2DE-372A62E98644}"/>
          </ac:spMkLst>
        </pc:spChg>
        <pc:spChg chg="mod">
          <ac:chgData name="Graf Thomas, INI-NET-VNC-HCS" userId="487bc3e3-9ce7-4cdd-b7b4-8899ea88d289" providerId="ADAL" clId="{D5F81756-EA00-4B65-9234-A0FB2F3D032D}" dt="2024-07-25T20:40:51.533" v="1220"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22T21:02:30.025" v="853" actId="20577"/>
        <pc:sldMkLst>
          <pc:docMk/>
          <pc:sldMk cId="1081037514" sldId="2145706225"/>
        </pc:sldMkLst>
        <pc:spChg chg="mod">
          <ac:chgData name="Graf Thomas, INI-NET-VNC-HCS" userId="487bc3e3-9ce7-4cdd-b7b4-8899ea88d289" providerId="ADAL" clId="{D5F81756-EA00-4B65-9234-A0FB2F3D032D}" dt="2024-07-22T21:02:30.025" v="853" actId="20577"/>
          <ac:spMkLst>
            <pc:docMk/>
            <pc:sldMk cId="1081037514" sldId="2145706225"/>
            <ac:spMk id="48" creationId="{A48B1DB7-BCDC-5D18-F56D-8A1447F1B8BA}"/>
          </ac:spMkLst>
        </pc:spChg>
      </pc:sldChg>
      <pc:sldChg chg="add del">
        <pc:chgData name="Graf Thomas, INI-NET-VNC-HCS" userId="487bc3e3-9ce7-4cdd-b7b4-8899ea88d289" providerId="ADAL" clId="{D5F81756-EA00-4B65-9234-A0FB2F3D032D}" dt="2024-07-22T21:02:03.415" v="826" actId="47"/>
        <pc:sldMkLst>
          <pc:docMk/>
          <pc:sldMk cId="663711217" sldId="2145706234"/>
        </pc:sldMkLst>
      </pc:sldChg>
      <pc:sldChg chg="modSp mod">
        <pc:chgData name="Graf Thomas, INI-NET-VNC-HCS" userId="487bc3e3-9ce7-4cdd-b7b4-8899ea88d289" providerId="ADAL" clId="{D5F81756-EA00-4B65-9234-A0FB2F3D032D}" dt="2024-07-22T20:57:24.900" v="814" actId="20577"/>
        <pc:sldMkLst>
          <pc:docMk/>
          <pc:sldMk cId="2617504443" sldId="2145706242"/>
        </pc:sldMkLst>
        <pc:spChg chg="mod">
          <ac:chgData name="Graf Thomas, INI-NET-VNC-HCS" userId="487bc3e3-9ce7-4cdd-b7b4-8899ea88d289" providerId="ADAL" clId="{D5F81756-EA00-4B65-9234-A0FB2F3D032D}" dt="2024-07-22T20:57:24.900" v="814" actId="20577"/>
          <ac:spMkLst>
            <pc:docMk/>
            <pc:sldMk cId="2617504443" sldId="2145706242"/>
            <ac:spMk id="3" creationId="{29C0DFD4-432D-4B0C-93DF-790441DCF5B9}"/>
          </ac:spMkLst>
        </pc:spChg>
      </pc:sldChg>
      <pc:sldChg chg="modSp mod">
        <pc:chgData name="Graf Thomas, INI-NET-VNC-HCS" userId="487bc3e3-9ce7-4cdd-b7b4-8899ea88d289" providerId="ADAL" clId="{D5F81756-EA00-4B65-9234-A0FB2F3D032D}" dt="2024-07-16T10:26:57.315" v="612" actId="20577"/>
        <pc:sldMkLst>
          <pc:docMk/>
          <pc:sldMk cId="85069519" sldId="2145706259"/>
        </pc:sldMkLst>
        <pc:spChg chg="mod">
          <ac:chgData name="Graf Thomas, INI-NET-VNC-HCS" userId="487bc3e3-9ce7-4cdd-b7b4-8899ea88d289" providerId="ADAL" clId="{D5F81756-EA00-4B65-9234-A0FB2F3D032D}" dt="2024-07-16T10:26:57.315" v="612" actId="20577"/>
          <ac:spMkLst>
            <pc:docMk/>
            <pc:sldMk cId="85069519" sldId="2145706259"/>
            <ac:spMk id="13" creationId="{509802C0-BFFB-9B0F-A529-E60CDD51843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22T20:51:04.197" v="628"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22T20:51:04.197" v="628"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22T20:52:32.077" v="732"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22T20:52:32.077" v="732"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Chg chg="delSp modSp add mod ord">
        <pc:chgData name="Graf Thomas, INI-NET-VNC-HCS" userId="487bc3e3-9ce7-4cdd-b7b4-8899ea88d289" providerId="ADAL" clId="{D5F81756-EA00-4B65-9234-A0FB2F3D032D}" dt="2024-07-22T21:11:11.993" v="1200" actId="20577"/>
        <pc:sldMkLst>
          <pc:docMk/>
          <pc:sldMk cId="102978613" sldId="2145706284"/>
        </pc:sldMkLst>
        <pc:spChg chg="mod">
          <ac:chgData name="Graf Thomas, INI-NET-VNC-HCS" userId="487bc3e3-9ce7-4cdd-b7b4-8899ea88d289" providerId="ADAL" clId="{D5F81756-EA00-4B65-9234-A0FB2F3D032D}" dt="2024-07-22T21:11:11.993" v="1200" actId="20577"/>
          <ac:spMkLst>
            <pc:docMk/>
            <pc:sldMk cId="102978613" sldId="2145706284"/>
            <ac:spMk id="5" creationId="{0194B37B-813A-99FE-7B78-4D87D8C30D44}"/>
          </ac:spMkLst>
        </pc:spChg>
        <pc:spChg chg="del">
          <ac:chgData name="Graf Thomas, INI-NET-VNC-HCS" userId="487bc3e3-9ce7-4cdd-b7b4-8899ea88d289" providerId="ADAL" clId="{D5F81756-EA00-4B65-9234-A0FB2F3D032D}" dt="2024-07-22T21:04:00.154" v="871" actId="478"/>
          <ac:spMkLst>
            <pc:docMk/>
            <pc:sldMk cId="102978613" sldId="2145706284"/>
            <ac:spMk id="18" creationId="{B283EDB4-CFDF-D6B9-8AF9-9CFA563360E3}"/>
          </ac:spMkLst>
        </pc:spChg>
        <pc:spChg chg="mod">
          <ac:chgData name="Graf Thomas, INI-NET-VNC-HCS" userId="487bc3e3-9ce7-4cdd-b7b4-8899ea88d289" providerId="ADAL" clId="{D5F81756-EA00-4B65-9234-A0FB2F3D032D}" dt="2024-07-22T21:03:13.424" v="870" actId="20577"/>
          <ac:spMkLst>
            <pc:docMk/>
            <pc:sldMk cId="102978613" sldId="2145706284"/>
            <ac:spMk id="19" creationId="{56D79134-17A9-8BC8-B7D0-97BCFFB9A6B2}"/>
          </ac:spMkLst>
        </pc:sp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26.07.2024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3</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5</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110705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26.07.2024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26.07.2024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netana-nmop-network-anomaly-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hyperlink" Target="https://datatracker.ietf.org/doc/html/draft-netana-nmop-network-anomaly-architecture-00" TargetMode="External"/><Relationship Id="rId4" Type="http://schemas.openxmlformats.org/officeDocument/2006/relationships/hyperlink" Target="https://datatracker.ietf.org/doc/html/draft-ietf-nmop-terminolog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al.science/hal-04655324" TargetMode="External"/><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a:latin typeface="+mj-lt"/>
              </a:rPr>
              <a:t>25.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10</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16" name="Google Shape;226;p9">
            <a:extLst>
              <a:ext uri="{FF2B5EF4-FFF2-40B4-BE49-F238E27FC236}">
                <a16:creationId xmlns:a16="http://schemas.microsoft.com/office/drawing/2014/main" id="{67C1976E-DEC1-4995-AC2A-E245AB7416D8}"/>
              </a:ext>
            </a:extLst>
          </p:cNvPr>
          <p:cNvSpPr txBox="1"/>
          <p:nvPr/>
        </p:nvSpPr>
        <p:spPr>
          <a:xfrm>
            <a:off x="838198" y="3655037"/>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17" name="Google Shape;227;p9">
            <a:extLst>
              <a:ext uri="{FF2B5EF4-FFF2-40B4-BE49-F238E27FC236}">
                <a16:creationId xmlns:a16="http://schemas.microsoft.com/office/drawing/2014/main" id="{CEA9526A-4F2B-4D15-9C72-45091122001E}"/>
              </a:ext>
            </a:extLst>
          </p:cNvPr>
          <p:cNvSpPr txBox="1">
            <a:spLocks/>
          </p:cNvSpPr>
          <p:nvPr/>
        </p:nvSpPr>
        <p:spPr>
          <a:xfrm>
            <a:off x="6193410" y="2819928"/>
            <a:ext cx="5229402" cy="3823716"/>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SzPts val="2000"/>
            </a:pPr>
            <a:r>
              <a:rPr lang="en-US" sz="2000" b="1" dirty="0">
                <a:solidFill>
                  <a:srgbClr val="FF0000"/>
                </a:solidFill>
              </a:rPr>
              <a:t>ID and Description</a:t>
            </a:r>
            <a:r>
              <a:rPr lang="en-US" sz="2000" dirty="0"/>
              <a:t> uniquely identifies the detected network anomaly (as a container of symptoms).</a:t>
            </a:r>
            <a:endParaRPr lang="en-US" dirty="0"/>
          </a:p>
          <a:p>
            <a:pPr>
              <a:buClr>
                <a:srgbClr val="FF0000"/>
              </a:buClr>
              <a:buSzPts val="2000"/>
            </a:pPr>
            <a:r>
              <a:rPr lang="en-US" sz="2000" b="1" dirty="0">
                <a:solidFill>
                  <a:srgbClr val="FF0000"/>
                </a:solidFill>
              </a:rPr>
              <a:t>Description and State </a:t>
            </a:r>
            <a:r>
              <a:rPr lang="en-US" sz="2000" dirty="0"/>
              <a:t>provide general information regarding the anomaly and its current state in the lifecycle. </a:t>
            </a:r>
            <a:endParaRPr lang="en-US" dirty="0"/>
          </a:p>
          <a:p>
            <a:pPr>
              <a:buClr>
                <a:srgbClr val="FF0000"/>
              </a:buClr>
              <a:buSzPts val="2000"/>
            </a:pPr>
            <a:r>
              <a:rPr lang="en-US" sz="2000" b="1" dirty="0">
                <a:solidFill>
                  <a:srgbClr val="FF0000"/>
                </a:solidFill>
              </a:rPr>
              <a:t>Annotator </a:t>
            </a:r>
            <a:r>
              <a:rPr lang="en-US" sz="2000" dirty="0"/>
              <a:t>describes the entity that observed the network anomaly: this can be a human or an algorithm (anomaly detection system). </a:t>
            </a:r>
            <a:endParaRPr lang="en-US" dirty="0"/>
          </a:p>
          <a:p>
            <a:pPr>
              <a:buClr>
                <a:srgbClr val="FF0000"/>
              </a:buClr>
              <a:buSzPts val="2000"/>
            </a:pPr>
            <a:r>
              <a:rPr lang="en-US" sz="2000" b="1" dirty="0">
                <a:solidFill>
                  <a:srgbClr val="FF0000"/>
                </a:solidFill>
              </a:rPr>
              <a:t>Symptoms </a:t>
            </a:r>
            <a:r>
              <a:rPr lang="en-US" sz="2000" dirty="0"/>
              <a:t>provides a list of symptoms that are part of this network anomaly.</a:t>
            </a:r>
            <a:endParaRPr lang="en-US" dirty="0"/>
          </a:p>
        </p:txBody>
      </p:sp>
      <p:sp>
        <p:nvSpPr>
          <p:cNvPr id="18" name="Google Shape;228;p9">
            <a:extLst>
              <a:ext uri="{FF2B5EF4-FFF2-40B4-BE49-F238E27FC236}">
                <a16:creationId xmlns:a16="http://schemas.microsoft.com/office/drawing/2014/main" id="{2A1CF3E5-A639-4F23-B857-8061698A6574}"/>
              </a:ext>
            </a:extLst>
          </p:cNvPr>
          <p:cNvSpPr/>
          <p:nvPr/>
        </p:nvSpPr>
        <p:spPr>
          <a:xfrm>
            <a:off x="1063625" y="3981167"/>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9" name="Google Shape;229;p9">
            <a:extLst>
              <a:ext uri="{FF2B5EF4-FFF2-40B4-BE49-F238E27FC236}">
                <a16:creationId xmlns:a16="http://schemas.microsoft.com/office/drawing/2014/main" id="{A2E10AD7-A85A-4568-A2DD-403671F055EA}"/>
              </a:ext>
            </a:extLst>
          </p:cNvPr>
          <p:cNvCxnSpPr>
            <a:cxnSpLocks/>
            <a:stCxn id="18" idx="3"/>
          </p:cNvCxnSpPr>
          <p:nvPr/>
        </p:nvCxnSpPr>
        <p:spPr>
          <a:xfrm flipV="1">
            <a:off x="4102025" y="3037398"/>
            <a:ext cx="2091300" cy="1151969"/>
          </a:xfrm>
          <a:prstGeom prst="straightConnector1">
            <a:avLst/>
          </a:prstGeom>
          <a:noFill/>
          <a:ln w="25400" cap="flat" cmpd="sng">
            <a:solidFill>
              <a:schemeClr val="accent6"/>
            </a:solidFill>
            <a:prstDash val="solid"/>
            <a:miter lim="800000"/>
            <a:headEnd type="none" w="sm" len="sm"/>
            <a:tailEnd type="none" w="sm" len="sm"/>
          </a:ln>
        </p:spPr>
      </p:cxnSp>
      <p:sp>
        <p:nvSpPr>
          <p:cNvPr id="20" name="Google Shape;232;p9">
            <a:extLst>
              <a:ext uri="{FF2B5EF4-FFF2-40B4-BE49-F238E27FC236}">
                <a16:creationId xmlns:a16="http://schemas.microsoft.com/office/drawing/2014/main" id="{B28AB3E9-9BBA-4658-9F85-3E9DC4650EAC}"/>
              </a:ext>
            </a:extLst>
          </p:cNvPr>
          <p:cNvSpPr/>
          <p:nvPr/>
        </p:nvSpPr>
        <p:spPr>
          <a:xfrm>
            <a:off x="1063625" y="4677087"/>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1" name="Google Shape;233;p9">
            <a:extLst>
              <a:ext uri="{FF2B5EF4-FFF2-40B4-BE49-F238E27FC236}">
                <a16:creationId xmlns:a16="http://schemas.microsoft.com/office/drawing/2014/main" id="{4D339B9C-52F3-4624-9E82-F3940FEF2CA2}"/>
              </a:ext>
            </a:extLst>
          </p:cNvPr>
          <p:cNvCxnSpPr>
            <a:cxnSpLocks/>
            <a:stCxn id="20" idx="3"/>
          </p:cNvCxnSpPr>
          <p:nvPr/>
        </p:nvCxnSpPr>
        <p:spPr>
          <a:xfrm flipV="1">
            <a:off x="4102100" y="4874150"/>
            <a:ext cx="2091225" cy="280909"/>
          </a:xfrm>
          <a:prstGeom prst="straightConnector1">
            <a:avLst/>
          </a:prstGeom>
          <a:noFill/>
          <a:ln w="25400" cap="flat" cmpd="sng">
            <a:solidFill>
              <a:schemeClr val="accent4"/>
            </a:solidFill>
            <a:prstDash val="solid"/>
            <a:miter lim="800000"/>
            <a:headEnd type="none" w="sm" len="sm"/>
            <a:tailEnd type="none" w="sm" len="sm"/>
          </a:ln>
        </p:spPr>
      </p:cxnSp>
      <p:sp>
        <p:nvSpPr>
          <p:cNvPr id="22" name="Google Shape;234;p9">
            <a:extLst>
              <a:ext uri="{FF2B5EF4-FFF2-40B4-BE49-F238E27FC236}">
                <a16:creationId xmlns:a16="http://schemas.microsoft.com/office/drawing/2014/main" id="{4A8FBB71-6B90-4FF8-AA47-64DC275D2F7B}"/>
              </a:ext>
            </a:extLst>
          </p:cNvPr>
          <p:cNvSpPr/>
          <p:nvPr/>
        </p:nvSpPr>
        <p:spPr>
          <a:xfrm>
            <a:off x="1063625" y="5650763"/>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5;p9">
            <a:extLst>
              <a:ext uri="{FF2B5EF4-FFF2-40B4-BE49-F238E27FC236}">
                <a16:creationId xmlns:a16="http://schemas.microsoft.com/office/drawing/2014/main" id="{F06A127A-ABB9-4A18-8E08-5C62D1509B7F}"/>
              </a:ext>
            </a:extLst>
          </p:cNvPr>
          <p:cNvSpPr/>
          <p:nvPr/>
        </p:nvSpPr>
        <p:spPr>
          <a:xfrm>
            <a:off x="1063625" y="4424166"/>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4" name="Google Shape;236;p9">
            <a:extLst>
              <a:ext uri="{FF2B5EF4-FFF2-40B4-BE49-F238E27FC236}">
                <a16:creationId xmlns:a16="http://schemas.microsoft.com/office/drawing/2014/main" id="{DDA3444A-7D7D-46CB-BC46-0F99E772AE55}"/>
              </a:ext>
            </a:extLst>
          </p:cNvPr>
          <p:cNvCxnSpPr>
            <a:cxnSpLocks/>
            <a:stCxn id="23" idx="3"/>
          </p:cNvCxnSpPr>
          <p:nvPr/>
        </p:nvCxnSpPr>
        <p:spPr>
          <a:xfrm flipV="1">
            <a:off x="4102025" y="3981167"/>
            <a:ext cx="2091300" cy="563599"/>
          </a:xfrm>
          <a:prstGeom prst="straightConnector1">
            <a:avLst/>
          </a:prstGeom>
          <a:noFill/>
          <a:ln w="25400" cap="flat" cmpd="sng">
            <a:solidFill>
              <a:schemeClr val="accent5"/>
            </a:solidFill>
            <a:prstDash val="solid"/>
            <a:miter lim="800000"/>
            <a:headEnd type="none" w="sm" len="sm"/>
            <a:tailEnd type="none" w="sm" len="sm"/>
          </a:ln>
        </p:spPr>
      </p:cxnSp>
      <p:cxnSp>
        <p:nvCxnSpPr>
          <p:cNvPr id="25" name="Google Shape;237;p9">
            <a:extLst>
              <a:ext uri="{FF2B5EF4-FFF2-40B4-BE49-F238E27FC236}">
                <a16:creationId xmlns:a16="http://schemas.microsoft.com/office/drawing/2014/main" id="{9FE29884-CEF5-410B-B1A5-AA4F968E7EFF}"/>
              </a:ext>
            </a:extLst>
          </p:cNvPr>
          <p:cNvCxnSpPr>
            <a:cxnSpLocks/>
            <a:stCxn id="22" idx="3"/>
          </p:cNvCxnSpPr>
          <p:nvPr/>
        </p:nvCxnSpPr>
        <p:spPr>
          <a:xfrm>
            <a:off x="4102100" y="5794297"/>
            <a:ext cx="2091225" cy="0"/>
          </a:xfrm>
          <a:prstGeom prst="straightConnector1">
            <a:avLst/>
          </a:prstGeom>
          <a:noFill/>
          <a:ln w="25400" cap="flat" cmpd="sng">
            <a:solidFill>
              <a:schemeClr val="accent2"/>
            </a:solidFill>
            <a:prstDash val="solid"/>
            <a:miter lim="800000"/>
            <a:headEnd type="none" w="sm" len="sm"/>
            <a:tailEnd type="none" w="sm" len="sm"/>
          </a:ln>
        </p:spPr>
      </p:cxnSp>
      <p:sp>
        <p:nvSpPr>
          <p:cNvPr id="26" name="TextBox 25">
            <a:extLst>
              <a:ext uri="{FF2B5EF4-FFF2-40B4-BE49-F238E27FC236}">
                <a16:creationId xmlns:a16="http://schemas.microsoft.com/office/drawing/2014/main" id="{E52C51D8-18F7-4089-8B97-EB843D04BB4C}"/>
              </a:ext>
            </a:extLst>
          </p:cNvPr>
          <p:cNvSpPr txBox="1"/>
          <p:nvPr/>
        </p:nvSpPr>
        <p:spPr>
          <a:xfrm>
            <a:off x="838198" y="1636099"/>
            <a:ext cx="10301579" cy="1015663"/>
          </a:xfrm>
          <a:prstGeom prst="rect">
            <a:avLst/>
          </a:prstGeom>
          <a:noFill/>
        </p:spPr>
        <p:txBody>
          <a:bodyPr wrap="square" rtlCol="0">
            <a:spAutoFit/>
          </a:bodyPr>
          <a:lstStyle/>
          <a:p>
            <a:r>
              <a:rPr lang="en-US" sz="2000" dirty="0"/>
              <a:t>This draft defines:</a:t>
            </a:r>
          </a:p>
          <a:p>
            <a:pPr marL="342900" indent="-342900">
              <a:buFont typeface="Arial" panose="020B0604020202020204" pitchFamily="34" charset="0"/>
              <a:buChar char="•"/>
            </a:pPr>
            <a:r>
              <a:rPr lang="en-US" sz="2000" dirty="0"/>
              <a:t>A </a:t>
            </a:r>
            <a:r>
              <a:rPr lang="en-US" sz="2000" b="1" dirty="0"/>
              <a:t>State machine for network anomalies</a:t>
            </a:r>
            <a:r>
              <a:rPr lang="en-US" sz="2000" dirty="0"/>
              <a:t> spanning across the whole lifecycle</a:t>
            </a:r>
          </a:p>
          <a:p>
            <a:pPr marL="342900" indent="-342900">
              <a:buFont typeface="Arial" panose="020B0604020202020204" pitchFamily="34" charset="0"/>
              <a:buChar char="•"/>
            </a:pPr>
            <a:r>
              <a:rPr lang="en-US" sz="2000" dirty="0"/>
              <a:t>A </a:t>
            </a:r>
            <a:r>
              <a:rPr lang="en-US" sz="2000" b="1" dirty="0"/>
              <a:t>YANG data model</a:t>
            </a:r>
            <a:r>
              <a:rPr lang="en-US" sz="2000" dirty="0"/>
              <a:t> describing the network anomaly as a collection of symptoms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11</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64407" y="983548"/>
            <a:ext cx="4674637" cy="5688183"/>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dirty="0"/>
              <a:t>Show interoperability between stages</a:t>
            </a:r>
          </a:p>
          <a:p>
            <a:pPr marL="0" lvl="0" indent="0" algn="l" rtl="0">
              <a:lnSpc>
                <a:spcPct val="115000"/>
              </a:lnSpc>
              <a:spcBef>
                <a:spcPts val="1200"/>
              </a:spcBef>
              <a:spcAft>
                <a:spcPts val="0"/>
              </a:spcAft>
              <a:buNone/>
            </a:pPr>
            <a:r>
              <a:rPr lang="en-US" b="1" dirty="0"/>
              <a:t>Done so far:</a:t>
            </a:r>
            <a:endParaRPr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dirty="0"/>
              <a:t>Validation with </a:t>
            </a:r>
            <a:r>
              <a:rPr lang="en-US" b="1" dirty="0"/>
              <a:t>real operational data </a:t>
            </a:r>
            <a:r>
              <a:rPr lang="en-US" dirty="0"/>
              <a:t>(Cloud monitoring)</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Validating with rule-based Network Anomaly Detector (</a:t>
            </a:r>
            <a:r>
              <a:rPr lang="en-US" b="1" dirty="0"/>
              <a:t>SAIN RFC9417/RFC9418</a:t>
            </a:r>
            <a:r>
              <a:rPr lang="en-US" dirty="0"/>
              <a:t>)</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Validation with a </a:t>
            </a:r>
            <a:r>
              <a:rPr lang="en-US" b="1" dirty="0"/>
              <a:t>ML-based Network Anomaly Detector</a:t>
            </a:r>
            <a:r>
              <a:rPr lang="en-US" dirty="0"/>
              <a:t> (Autoencoder)</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Add support for </a:t>
            </a:r>
            <a:r>
              <a:rPr lang="en-US" b="1" dirty="0"/>
              <a:t>Re-training</a:t>
            </a:r>
            <a:r>
              <a:rPr lang="en-US" dirty="0"/>
              <a:t> of ML-based models</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Add partial support for </a:t>
            </a:r>
            <a:r>
              <a:rPr lang="en-US" b="1" dirty="0"/>
              <a:t>Metadata Filtering</a:t>
            </a:r>
            <a:r>
              <a:rPr lang="en-US" dirty="0"/>
              <a:t> and search</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YANG model refinements to reflect the results of the coding</a:t>
            </a:r>
            <a:endParaRPr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639421" y="5543588"/>
            <a:ext cx="6232696" cy="1158779"/>
          </a:xfrm>
          <a:prstGeom prst="rect">
            <a:avLst/>
          </a:prstGeom>
          <a:noFill/>
        </p:spPr>
        <p:txBody>
          <a:bodyPr wrap="square">
            <a:spAutoFit/>
          </a:bodyPr>
          <a:lstStyle/>
          <a:p>
            <a:pPr>
              <a:lnSpc>
                <a:spcPct val="115000"/>
              </a:lnSpc>
              <a:spcBef>
                <a:spcPts val="1200"/>
              </a:spcBef>
            </a:pPr>
            <a:r>
              <a:rPr lang="en-US"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dirty="0"/>
              <a:t>Refine YANG Models</a:t>
            </a:r>
          </a:p>
          <a:p>
            <a:pPr marL="285750" indent="-285750">
              <a:lnSpc>
                <a:spcPct val="90000"/>
              </a:lnSpc>
              <a:spcBef>
                <a:spcPts val="0"/>
              </a:spcBef>
              <a:buClr>
                <a:schemeClr val="dk2"/>
              </a:buClr>
              <a:buSzPts val="1700"/>
              <a:buFont typeface="Wingdings" panose="05000000000000000000" pitchFamily="2" charset="2"/>
              <a:buChar char="Ø"/>
            </a:pPr>
            <a:r>
              <a:rPr lang="en-US" dirty="0"/>
              <a:t>Integrate and Validate with Swisscom Data</a:t>
            </a:r>
            <a:endParaRPr lang="en-US" dirty="0">
              <a:solidFill>
                <a:schemeClr val="dk2"/>
              </a:solidFill>
            </a:endParaRPr>
          </a:p>
        </p:txBody>
      </p:sp>
      <p:sp>
        <p:nvSpPr>
          <p:cNvPr id="2" name="TextBox 1">
            <a:extLst>
              <a:ext uri="{FF2B5EF4-FFF2-40B4-BE49-F238E27FC236}">
                <a16:creationId xmlns:a16="http://schemas.microsoft.com/office/drawing/2014/main" id="{BD015240-88C1-4269-9BA2-2422BA36D9E4}"/>
              </a:ext>
            </a:extLst>
          </p:cNvPr>
          <p:cNvSpPr txBox="1"/>
          <p:nvPr/>
        </p:nvSpPr>
        <p:spPr>
          <a:xfrm>
            <a:off x="2915738" y="3458307"/>
            <a:ext cx="1230978" cy="369332"/>
          </a:xfrm>
          <a:prstGeom prst="rect">
            <a:avLst/>
          </a:prstGeom>
          <a:noFill/>
        </p:spPr>
        <p:txBody>
          <a:bodyPr wrap="none" rtlCol="0">
            <a:spAutoFit/>
          </a:bodyPr>
          <a:lstStyle/>
          <a:p>
            <a:r>
              <a:rPr lang="en-US" dirty="0"/>
              <a:t>Label Store</a:t>
            </a:r>
          </a:p>
        </p:txBody>
      </p:sp>
    </p:spTree>
    <p:extLst>
      <p:ext uri="{BB962C8B-B14F-4D97-AF65-F5344CB8AC3E}">
        <p14:creationId xmlns:p14="http://schemas.microsoft.com/office/powerpoint/2010/main" val="19142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13</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PoC Detail and Outlook</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660364" cy="4612114"/>
          </a:xfrm>
        </p:spPr>
        <p:txBody>
          <a:bodyPr>
            <a:noAutofit/>
          </a:bodyPr>
          <a:lstStyle/>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-network-anomaly-architecture</a:t>
            </a:r>
          </a:p>
          <a:p>
            <a:pPr>
              <a:spcBef>
                <a:spcPts val="300"/>
              </a:spcBef>
            </a:pPr>
            <a:r>
              <a:rPr lang="en-US" sz="1700" dirty="0"/>
              <a:t>Reference document to anchor anomaly detection work items. </a:t>
            </a:r>
          </a:p>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-network-anomaly-semantics and draft-</a:t>
            </a:r>
            <a:r>
              <a:rPr lang="en-US" sz="1700" b="1" dirty="0" err="1"/>
              <a:t>netana</a:t>
            </a:r>
            <a:r>
              <a:rPr lang="en-US" sz="1700" b="1" dirty="0"/>
              <a:t>-</a:t>
            </a:r>
            <a:r>
              <a:rPr lang="en-US" sz="1700" b="1" dirty="0" err="1"/>
              <a:t>nmop</a:t>
            </a:r>
            <a:r>
              <a:rPr lang="en-US" sz="1700" b="1" dirty="0"/>
              <a:t>-network-anomaly-lifecycle</a:t>
            </a:r>
          </a:p>
          <a:p>
            <a:pPr marR="0">
              <a:spcBef>
                <a:spcPts val="300"/>
              </a:spcBef>
              <a:spcAft>
                <a:spcPts val="0"/>
              </a:spcAft>
            </a:pPr>
            <a:r>
              <a:rPr lang="en-US" sz="1700" dirty="0"/>
              <a:t>Referenced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 as the architecture document.</a:t>
            </a:r>
          </a:p>
          <a:p>
            <a:pPr marR="0">
              <a:spcBef>
                <a:spcPts val="600"/>
              </a:spcBef>
              <a:spcAft>
                <a:spcPts val="0"/>
              </a:spcAft>
            </a:pPr>
            <a:r>
              <a:rPr lang="en-US" sz="1700" dirty="0"/>
              <a:t>Change the term source to annotator and updated the YANG modules accordingly.</a:t>
            </a:r>
          </a:p>
          <a:p>
            <a:pPr marR="0">
              <a:spcBef>
                <a:spcPts val="600"/>
              </a:spcBef>
              <a:spcAft>
                <a:spcPts val="0"/>
              </a:spcAft>
            </a:pPr>
            <a:r>
              <a:rPr lang="en-US" sz="1700" dirty="0"/>
              <a:t>Added/updated terminology section with references to </a:t>
            </a: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-terminology</a:t>
            </a:r>
            <a:r>
              <a:rPr lang="en-US" sz="1700" dirty="0"/>
              <a:t> and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R="0">
              <a:spcBef>
                <a:spcPts val="600"/>
              </a:spcBef>
              <a:spcAft>
                <a:spcPts val="0"/>
              </a:spcAft>
            </a:pPr>
            <a:r>
              <a:rPr lang="en-US" sz="1700" dirty="0"/>
              <a:t>Moved data mesh and outlier detection section to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L="0" indent="0">
              <a:spcBef>
                <a:spcPts val="1200"/>
              </a:spcBef>
              <a:buNone/>
            </a:pPr>
            <a:r>
              <a:rPr lang="en-US" sz="1700" b="1" dirty="0">
                <a:solidFill>
                  <a:srgbClr val="FF0000"/>
                </a:solidFill>
              </a:rPr>
              <a:t>Next Steps</a:t>
            </a:r>
          </a:p>
          <a:p>
            <a:pPr>
              <a:spcBef>
                <a:spcPts val="300"/>
              </a:spcBef>
              <a:buFont typeface="Wingdings" panose="05000000000000000000" pitchFamily="2" charset="2"/>
              <a:buChar char="Ø"/>
            </a:pPr>
            <a:r>
              <a:rPr lang="en-US" sz="1700" b="1" dirty="0">
                <a:solidFill>
                  <a:srgbClr val="FF0000"/>
                </a:solidFill>
              </a:rPr>
              <a:t>Request adoption for all 3 anomaly detection documents starting with </a:t>
            </a:r>
            <a:br>
              <a:rPr lang="en-US" sz="1700" b="1" dirty="0">
                <a:solidFill>
                  <a:srgbClr val="FF0000"/>
                </a:solidFill>
              </a:rPr>
            </a:br>
            <a:r>
              <a:rPr lang="en-US" sz="1700" b="1" dirty="0">
                <a:solidFill>
                  <a:srgbClr val="FF0000"/>
                </a:solidFill>
                <a:hlinkClick r:id="rId5"/>
              </a:rPr>
              <a:t>draft-</a:t>
            </a:r>
            <a:r>
              <a:rPr lang="en-US" sz="1700" b="1" dirty="0" err="1">
                <a:solidFill>
                  <a:srgbClr val="FF0000"/>
                </a:solidFill>
                <a:hlinkClick r:id="rId5"/>
              </a:rPr>
              <a:t>netana</a:t>
            </a:r>
            <a:r>
              <a:rPr lang="en-US" sz="1700" b="1" dirty="0">
                <a:solidFill>
                  <a:srgbClr val="FF0000"/>
                </a:solidFill>
                <a:hlinkClick r:id="rId5"/>
              </a:rPr>
              <a:t>-</a:t>
            </a:r>
            <a:r>
              <a:rPr lang="en-US" sz="1700" b="1" dirty="0" err="1">
                <a:solidFill>
                  <a:srgbClr val="FF0000"/>
                </a:solidFill>
                <a:hlinkClick r:id="rId5"/>
              </a:rPr>
              <a:t>nmop</a:t>
            </a:r>
            <a:r>
              <a:rPr lang="en-US" sz="1700" b="1" dirty="0">
                <a:solidFill>
                  <a:srgbClr val="FF0000"/>
                </a:solidFill>
                <a:hlinkClick r:id="rId5"/>
              </a:rPr>
              <a:t>-network-anomaly-architecture</a:t>
            </a:r>
            <a:r>
              <a:rPr lang="en-US" sz="1700" b="1" dirty="0">
                <a:solidFill>
                  <a:srgbClr val="FF0000"/>
                </a:solidFill>
              </a:rPr>
              <a:t>.</a:t>
            </a:r>
          </a:p>
          <a:p>
            <a:pPr>
              <a:spcBef>
                <a:spcPts val="600"/>
              </a:spcBef>
              <a:buFont typeface="Wingdings" panose="05000000000000000000" pitchFamily="2" charset="2"/>
              <a:buChar char="Ø"/>
            </a:pPr>
            <a:r>
              <a:rPr lang="en-US" sz="1700" b="1" dirty="0"/>
              <a:t>NMOP interim meeting on September 11</a:t>
            </a:r>
            <a:r>
              <a:rPr lang="en-US" sz="1700" b="1" baseline="30000" dirty="0"/>
              <a:t>th </a:t>
            </a:r>
            <a:r>
              <a:rPr lang="en-US" sz="1700" b="1" dirty="0"/>
              <a:t>proposal</a:t>
            </a:r>
          </a:p>
          <a:p>
            <a:pPr lvl="1">
              <a:spcBef>
                <a:spcPts val="300"/>
              </a:spcBef>
              <a:buFont typeface="Wingdings" panose="05000000000000000000" pitchFamily="2" charset="2"/>
              <a:buChar char="Ø"/>
            </a:pPr>
            <a:r>
              <a:rPr lang="en-US" sz="1700" b="1" dirty="0"/>
              <a:t>Network incident postmortem examples from Swisscom and Bell Canada</a:t>
            </a:r>
          </a:p>
          <a:p>
            <a:pPr lvl="1">
              <a:spcBef>
                <a:spcPts val="300"/>
              </a:spcBef>
              <a:buFont typeface="Wingdings" panose="05000000000000000000" pitchFamily="2" charset="2"/>
              <a:buChar char="Ø"/>
            </a:pPr>
            <a:r>
              <a:rPr lang="en-US" sz="1700" b="1" dirty="0"/>
              <a:t>Detailing documents, updates and hackathon experiment results</a:t>
            </a:r>
          </a:p>
          <a:p>
            <a:pPr lvl="1">
              <a:spcBef>
                <a:spcPts val="300"/>
              </a:spcBef>
              <a:buFont typeface="Wingdings" panose="05000000000000000000" pitchFamily="2" charset="2"/>
              <a:buChar char="Ø"/>
            </a:pPr>
            <a:r>
              <a:rPr lang="en-US" sz="1700" b="1" dirty="0"/>
              <a:t>Invite other operators to contribute on experiments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6"/>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rPr/>
              <a:t>15</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Daisy: Practical Anomaly Detection in large BGP/MPLS and BGP/SRv6 VPN Networks</a:t>
            </a:r>
            <a:r>
              <a:t>” </a:t>
            </a:r>
            <a:r>
              <a:rPr>
                <a:solidFill>
                  <a:srgbClr val="AFABAB"/>
                </a:solidFill>
                <a:latin typeface="+mj-lt"/>
                <a:ea typeface="+mj-ea"/>
                <a:cs typeface="+mj-cs"/>
                <a:sym typeface="Calibri"/>
              </a:rPr>
              <a:t>published at ACM/IRTF ANRW’23  </a:t>
            </a:r>
          </a:p>
          <a:p>
            <a:pPr algn="ctr">
              <a:defRPr sz="1600">
                <a:solidFill>
                  <a:srgbClr val="AFABAB"/>
                </a:solidFill>
              </a:defRPr>
            </a:pPr>
            <a:r>
              <a:t>San Francisco, USA (24 July 2023)</a:t>
            </a:r>
          </a:p>
          <a:p>
            <a:pPr algn="ctr">
              <a:defRPr sz="1600">
                <a:solidFill>
                  <a:srgbClr val="AFABAB"/>
                </a:solidFill>
              </a:defRPr>
            </a:pPr>
            <a:r>
              <a:t>Open access: </a:t>
            </a:r>
            <a:r>
              <a:rPr u="sng">
                <a:solidFill>
                  <a:srgbClr val="0563C1"/>
                </a:solidFill>
                <a:uFill>
                  <a:solidFill>
                    <a:srgbClr val="0563C1"/>
                  </a:solidFill>
                </a:uFill>
                <a:hlinkClick r:id="rId2"/>
              </a:rPr>
              <a:t>http://hal.science/hal-04307611</a:t>
            </a:r>
            <a:r>
              <a:t> </a:t>
            </a:r>
          </a:p>
          <a:p>
            <a:br/>
            <a:endParaRPr/>
          </a:p>
        </p:txBody>
      </p:sp>
      <p:sp>
        <p:nvSpPr>
          <p:cNvPr id="127" name="TextBox 7"/>
          <p:cNvSpPr txBox="1"/>
          <p:nvPr/>
        </p:nvSpPr>
        <p:spPr>
          <a:xfrm>
            <a:off x="966381" y="5285332"/>
            <a:ext cx="554759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Practical Anomaly Detection in Internet Services: An ISP centric approach</a:t>
            </a:r>
            <a:r>
              <a:rPr dirty="0"/>
              <a:t>” </a:t>
            </a:r>
          </a:p>
          <a:p>
            <a:pPr algn="ctr">
              <a:defRPr sz="1600">
                <a:solidFill>
                  <a:srgbClr val="AFABAB"/>
                </a:solidFill>
              </a:defRPr>
            </a:pPr>
            <a:r>
              <a:rPr dirty="0"/>
              <a:t>Published at </a:t>
            </a:r>
            <a:r>
              <a:rPr dirty="0" err="1"/>
              <a:t>AnNet</a:t>
            </a:r>
            <a:r>
              <a:rPr dirty="0"/>
              <a:t> Workshop (In conjunction with IEEE NOMS)</a:t>
            </a:r>
          </a:p>
          <a:p>
            <a:pPr algn="ctr">
              <a:defRPr sz="1600">
                <a:solidFill>
                  <a:srgbClr val="AFABAB"/>
                </a:solidFill>
              </a:defRPr>
            </a:pPr>
            <a:r>
              <a:rPr dirty="0"/>
              <a:t>Seoul, South Korea (6–10 May 2024)</a:t>
            </a:r>
          </a:p>
          <a:p>
            <a:pPr algn="ctr">
              <a:defRPr sz="1600">
                <a:solidFill>
                  <a:srgbClr val="AFABAB"/>
                </a:solidFill>
              </a:defRPr>
            </a:pPr>
            <a:r>
              <a:rPr lang="de-CH" dirty="0"/>
              <a:t>Open </a:t>
            </a:r>
            <a:r>
              <a:rPr lang="de-CH" dirty="0" err="1"/>
              <a:t>access</a:t>
            </a:r>
            <a:r>
              <a:rPr lang="de-CH" dirty="0"/>
              <a:t>: </a:t>
            </a:r>
            <a:r>
              <a:rPr lang="de-CH" dirty="0">
                <a:hlinkClick r:id="rId3"/>
              </a:rPr>
              <a:t>https://hal.science/hal-04655324</a:t>
            </a:r>
            <a:endParaRPr dirty="0"/>
          </a:p>
        </p:txBody>
      </p:sp>
      <p:pic>
        <p:nvPicPr>
          <p:cNvPr id="128" name="Picture 6" descr="Picture 6"/>
          <p:cNvPicPr>
            <a:picLocks noChangeAspect="1"/>
          </p:cNvPicPr>
          <p:nvPr/>
        </p:nvPicPr>
        <p:blipFill>
          <a:blip r:embed="rId4"/>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5"/>
          <a:stretch>
            <a:fillRect/>
          </a:stretch>
        </p:blipFill>
        <p:spPr>
          <a:xfrm>
            <a:off x="2216696" y="1188060"/>
            <a:ext cx="3046964" cy="3929324"/>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49820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t>This document describes motivation and a generic and extensible architecture of a Network Anomaly Detection Framework.</a:t>
            </a:r>
          </a:p>
          <a:p>
            <a:pPr marL="342900" indent="-342900">
              <a:buFont typeface="Wingdings" panose="05000000000000000000" pitchFamily="2" charset="2"/>
              <a:buChar char="Ø"/>
            </a:pPr>
            <a:r>
              <a:rPr lang="en-US" dirty="0"/>
              <a:t>Anchors draft-</a:t>
            </a:r>
            <a:r>
              <a:rPr lang="en-US" dirty="0" err="1"/>
              <a:t>netana</a:t>
            </a:r>
            <a:r>
              <a:rPr lang="en-US" dirty="0"/>
              <a:t>-</a:t>
            </a:r>
            <a:r>
              <a:rPr lang="en-US" dirty="0" err="1"/>
              <a:t>nmop</a:t>
            </a:r>
            <a:r>
              <a:rPr lang="en-US" dirty="0"/>
              <a:t>-network-anomaly-semantics and draft-</a:t>
            </a:r>
            <a:r>
              <a:rPr lang="en-US" dirty="0" err="1"/>
              <a:t>netana</a:t>
            </a:r>
            <a:r>
              <a:rPr lang="en-US" dirty="0"/>
              <a:t>-</a:t>
            </a:r>
            <a:r>
              <a:rPr lang="en-US" dirty="0" err="1"/>
              <a:t>nmop</a:t>
            </a:r>
            <a:r>
              <a:rPr lang="en-US" dirty="0"/>
              <a:t>-network-anomaly-lifecycle documents.</a:t>
            </a:r>
          </a:p>
          <a:p>
            <a:pPr marL="342900" indent="-342900">
              <a:buFont typeface="Wingdings" panose="05000000000000000000" pitchFamily="2" charset="2"/>
              <a:buChar char="Ø"/>
            </a:pPr>
            <a:r>
              <a:rPr lang="en-US" dirty="0"/>
              <a:t>Different applications will be described and exampled with open-source running code.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Why This I-D?</a:t>
            </a:r>
            <a:br>
              <a:rPr lang="en-US" sz="3600" dirty="0"/>
            </a:br>
            <a:r>
              <a:rPr lang="en-US" sz="2700" dirty="0">
                <a:solidFill>
                  <a:schemeClr val="bg2">
                    <a:lumMod val="75000"/>
                  </a:schemeClr>
                </a:solidFill>
              </a:rPr>
              <a:t>A Reminder</a:t>
            </a:r>
          </a:p>
        </p:txBody>
      </p:sp>
    </p:spTree>
    <p:extLst>
      <p:ext uri="{BB962C8B-B14F-4D97-AF65-F5344CB8AC3E}">
        <p14:creationId xmlns:p14="http://schemas.microsoft.com/office/powerpoint/2010/main" val="1029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Structuring Anomaly Detection NMOP Effort</a:t>
            </a:r>
            <a:br>
              <a:rPr lang="en-GB" sz="3600" dirty="0"/>
            </a:br>
            <a:r>
              <a:rPr lang="en-US" sz="2700" dirty="0">
                <a:solidFill>
                  <a:schemeClr val="bg2">
                    <a:lumMod val="75000"/>
                  </a:schemeClr>
                </a:solidFill>
              </a:rPr>
              <a:t>Integrates into Data Mesh</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18" name="TextBox 17">
            <a:extLst>
              <a:ext uri="{FF2B5EF4-FFF2-40B4-BE49-F238E27FC236}">
                <a16:creationId xmlns:a16="http://schemas.microsoft.com/office/drawing/2014/main" id="{6D06F6E4-BEAD-4B35-858F-91C350B4A2F6}"/>
              </a:ext>
            </a:extLst>
          </p:cNvPr>
          <p:cNvSpPr txBox="1"/>
          <p:nvPr/>
        </p:nvSpPr>
        <p:spPr>
          <a:xfrm>
            <a:off x="838198" y="2199959"/>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20" name="Content Placeholder 2">
            <a:extLst>
              <a:ext uri="{FF2B5EF4-FFF2-40B4-BE49-F238E27FC236}">
                <a16:creationId xmlns:a16="http://schemas.microsoft.com/office/drawing/2014/main" id="{734860EF-130F-4634-8547-DE5751008CEF}"/>
              </a:ext>
            </a:extLst>
          </p:cNvPr>
          <p:cNvSpPr>
            <a:spLocks noGrp="1"/>
          </p:cNvSpPr>
          <p:nvPr>
            <p:ph idx="1"/>
          </p:nvPr>
        </p:nvSpPr>
        <p:spPr>
          <a:xfrm>
            <a:off x="6193410" y="2382612"/>
            <a:ext cx="5229402" cy="4432253"/>
          </a:xfrm>
        </p:spPr>
        <p:txBody>
          <a:bodyPr>
            <a:noAutofit/>
          </a:bodyPr>
          <a:lstStyle/>
          <a:p>
            <a:r>
              <a:rPr lang="en-US" sz="2000" b="1" dirty="0">
                <a:solidFill>
                  <a:srgbClr val="FF0000"/>
                </a:solidFill>
              </a:rPr>
              <a:t>Symptom ID and description </a:t>
            </a:r>
            <a:r>
              <a:rPr lang="en-US" sz="2000" dirty="0"/>
              <a:t>uniquely identifies the detected symptom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describe the semantic metadata of the symptom).</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entity who/which detected.</a:t>
            </a:r>
          </a:p>
          <a:p>
            <a:endParaRPr lang="en-US" sz="2000" dirty="0"/>
          </a:p>
        </p:txBody>
      </p:sp>
      <p:sp>
        <p:nvSpPr>
          <p:cNvPr id="21" name="Rectangle 20">
            <a:extLst>
              <a:ext uri="{FF2B5EF4-FFF2-40B4-BE49-F238E27FC236}">
                <a16:creationId xmlns:a16="http://schemas.microsoft.com/office/drawing/2014/main" id="{94F223BC-A3EC-49EC-9303-5EF3964548DD}"/>
              </a:ext>
            </a:extLst>
          </p:cNvPr>
          <p:cNvSpPr/>
          <p:nvPr/>
        </p:nvSpPr>
        <p:spPr>
          <a:xfrm>
            <a:off x="806550" y="2507093"/>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3" name="Straight Connector 22">
            <a:extLst>
              <a:ext uri="{FF2B5EF4-FFF2-40B4-BE49-F238E27FC236}">
                <a16:creationId xmlns:a16="http://schemas.microsoft.com/office/drawing/2014/main" id="{8E96E406-FF4A-4814-9BCE-66D420325A70}"/>
              </a:ext>
            </a:extLst>
          </p:cNvPr>
          <p:cNvCxnSpPr>
            <a:cxnSpLocks/>
          </p:cNvCxnSpPr>
          <p:nvPr/>
        </p:nvCxnSpPr>
        <p:spPr>
          <a:xfrm flipV="1">
            <a:off x="4989235" y="2593825"/>
            <a:ext cx="1245680" cy="150366"/>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F76968-148D-48A3-85C7-C035A3377771}"/>
              </a:ext>
            </a:extLst>
          </p:cNvPr>
          <p:cNvSpPr/>
          <p:nvPr/>
        </p:nvSpPr>
        <p:spPr>
          <a:xfrm>
            <a:off x="806548" y="3471935"/>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9" name="Straight Connector 28">
            <a:extLst>
              <a:ext uri="{FF2B5EF4-FFF2-40B4-BE49-F238E27FC236}">
                <a16:creationId xmlns:a16="http://schemas.microsoft.com/office/drawing/2014/main" id="{88DF5D71-99F5-420F-BB04-8682B3D5E10D}"/>
              </a:ext>
            </a:extLst>
          </p:cNvPr>
          <p:cNvCxnSpPr>
            <a:cxnSpLocks/>
          </p:cNvCxnSpPr>
          <p:nvPr/>
        </p:nvCxnSpPr>
        <p:spPr>
          <a:xfrm>
            <a:off x="5030740" y="3686475"/>
            <a:ext cx="1162670" cy="39254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9EC2BAD-49B4-4E79-84D5-60ED49428D0D}"/>
              </a:ext>
            </a:extLst>
          </p:cNvPr>
          <p:cNvSpPr/>
          <p:nvPr/>
        </p:nvSpPr>
        <p:spPr>
          <a:xfrm>
            <a:off x="806547" y="3927585"/>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tangle 30">
            <a:extLst>
              <a:ext uri="{FF2B5EF4-FFF2-40B4-BE49-F238E27FC236}">
                <a16:creationId xmlns:a16="http://schemas.microsoft.com/office/drawing/2014/main" id="{30177438-6B40-4820-86B5-F00996C9E2A7}"/>
              </a:ext>
            </a:extLst>
          </p:cNvPr>
          <p:cNvSpPr/>
          <p:nvPr/>
        </p:nvSpPr>
        <p:spPr>
          <a:xfrm>
            <a:off x="814800" y="5679209"/>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2" name="Straight Connector 31">
            <a:extLst>
              <a:ext uri="{FF2B5EF4-FFF2-40B4-BE49-F238E27FC236}">
                <a16:creationId xmlns:a16="http://schemas.microsoft.com/office/drawing/2014/main" id="{328E5F41-4899-4B93-9D4E-817EDB21435F}"/>
              </a:ext>
            </a:extLst>
          </p:cNvPr>
          <p:cNvCxnSpPr>
            <a:cxnSpLocks/>
            <a:stCxn id="31" idx="3"/>
          </p:cNvCxnSpPr>
          <p:nvPr/>
        </p:nvCxnSpPr>
        <p:spPr>
          <a:xfrm flipV="1">
            <a:off x="4997487" y="5446643"/>
            <a:ext cx="1195923" cy="736287"/>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352CC-FAF8-418D-9042-904B161FDE84}"/>
              </a:ext>
            </a:extLst>
          </p:cNvPr>
          <p:cNvCxnSpPr>
            <a:cxnSpLocks/>
            <a:stCxn id="30" idx="3"/>
          </p:cNvCxnSpPr>
          <p:nvPr/>
        </p:nvCxnSpPr>
        <p:spPr>
          <a:xfrm>
            <a:off x="4989234" y="4805694"/>
            <a:ext cx="120417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oogle Shape;221;p8">
            <a:extLst>
              <a:ext uri="{FF2B5EF4-FFF2-40B4-BE49-F238E27FC236}">
                <a16:creationId xmlns:a16="http://schemas.microsoft.com/office/drawing/2014/main" id="{C06320DA-0631-416D-8F25-4A1182C54770}"/>
              </a:ext>
            </a:extLst>
          </p:cNvPr>
          <p:cNvSpPr txBox="1"/>
          <p:nvPr/>
        </p:nvSpPr>
        <p:spPr>
          <a:xfrm>
            <a:off x="127822" y="1541463"/>
            <a:ext cx="11906864" cy="461635"/>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Enable the exchange of labelled dataset for network anomaly detection between operators, vendors and academia</a:t>
            </a:r>
            <a:endParaRPr b="1" dirty="0">
              <a:solidFill>
                <a:schemeClr val="dk1"/>
              </a:solidFill>
              <a:ea typeface="Calibri"/>
              <a:cs typeface="Calibri"/>
              <a:sym typeface="Calibri"/>
            </a:endParaRPr>
          </a:p>
        </p:txBody>
      </p:sp>
    </p:spTree>
    <p:extLst>
      <p:ext uri="{BB962C8B-B14F-4D97-AF65-F5344CB8AC3E}">
        <p14:creationId xmlns:p14="http://schemas.microsoft.com/office/powerpoint/2010/main" val="133822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6117162"/>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24</TotalTime>
  <Words>1868</Words>
  <Application>Microsoft Office PowerPoint</Application>
  <PresentationFormat>Widescreen</PresentationFormat>
  <Paragraphs>223</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Lato</vt:lpstr>
      <vt:lpstr>Wingdings</vt:lpstr>
      <vt:lpstr>Office Theme</vt:lpstr>
      <vt:lpstr>PowerPoint Presentation</vt:lpstr>
      <vt:lpstr>Why This I-D? A Reminder</vt:lpstr>
      <vt:lpstr>Structuring Anomaly Detection NMOP Effort Integrates into Data Mesh</vt:lpstr>
      <vt:lpstr>What to monitor Which metrics are collected</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Swisscom - Cosmos Bright Lights PoC Summary After 20 Incidents and 18 Months Time</vt:lpstr>
      <vt:lpstr>Swisscom – PoC Detail and Outlook Multiple Perspectives increases Accuracy</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Vincenzo Riccobene</cp:lastModifiedBy>
  <cp:revision>272</cp:revision>
  <dcterms:created xsi:type="dcterms:W3CDTF">2019-11-29T14:22:02Z</dcterms:created>
  <dcterms:modified xsi:type="dcterms:W3CDTF">2024-07-26T16:29:03Z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