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36" r:id="rId3"/>
    <p:sldId id="2145706251" r:id="rId4"/>
    <p:sldId id="26422" r:id="rId5"/>
    <p:sldId id="26425" r:id="rId6"/>
    <p:sldId id="26418" r:id="rId7"/>
    <p:sldId id="2145706245" r:id="rId8"/>
    <p:sldId id="2145706244" r:id="rId9"/>
    <p:sldId id="2145706246" r:id="rId10"/>
    <p:sldId id="2145706247" r:id="rId11"/>
    <p:sldId id="2145706248" r:id="rId12"/>
    <p:sldId id="2145706250" r:id="rId13"/>
    <p:sldId id="2145706249" r:id="rId14"/>
    <p:sldId id="2145706242" r:id="rId15"/>
    <p:sldId id="214570622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2" d="100"/>
          <a:sy n="102" d="100"/>
        </p:scale>
        <p:origin x="126" y="18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14.03.2024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15</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14.03.2024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14.03.2024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rfc7950"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21" Type="http://schemas.openxmlformats.org/officeDocument/2006/relationships/image" Target="../media/image14.png"/><Relationship Id="rId7" Type="http://schemas.openxmlformats.org/officeDocument/2006/relationships/tags" Target="../tags/tag7.xml"/><Relationship Id="rId12" Type="http://schemas.openxmlformats.org/officeDocument/2006/relationships/image" Target="../media/image5.jpe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tags" Target="../tags/tag10.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html/draft-ahuang-netconf-notif-ya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yang-push-observation-time" TargetMode="External"/><Relationship Id="rId2" Type="http://schemas.openxmlformats.org/officeDocument/2006/relationships/hyperlink" Target="https://datatracker.ietf.org/doc/html/draft-tgraf-netconf-notif-sequenc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lincla-netconf-yang-library-augm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Apache Kafka </a:t>
            </a:r>
            <a:r>
              <a:rPr lang="en-US" sz="3400" b="1" dirty="0">
                <a:solidFill>
                  <a:srgbClr val="FF0000"/>
                </a:solidFill>
              </a:rPr>
              <a:t>Integration</a:t>
            </a:r>
            <a:br>
              <a:rPr lang="en-US" sz="3600" b="1" dirty="0"/>
            </a:br>
            <a:r>
              <a:rPr lang="en-US" sz="2800" dirty="0"/>
              <a:t>draft-netana-nmop-yang-kafka-integration-01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Apache Kafka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15. </a:t>
            </a:r>
            <a:r>
              <a:rPr lang="de-CH" sz="1400" dirty="0">
                <a:latin typeface="+mj-lt"/>
                <a:ea typeface="+mj-ea"/>
                <a:cs typeface="+mj-cs"/>
              </a:rPr>
              <a:t>March 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968758"/>
            <a:ext cx="5906142" cy="3992609"/>
          </a:xfrm>
        </p:spPr>
        <p:txBody>
          <a:bodyPr>
            <a:noAutofit/>
          </a:bodyPr>
          <a:lstStyle/>
          <a:p>
            <a:r>
              <a:rPr lang="en-US" sz="2000" b="1" dirty="0"/>
              <a:t>Validating </a:t>
            </a:r>
            <a:r>
              <a:rPr lang="en-US" sz="2000" b="1" dirty="0" err="1"/>
              <a:t>anydata</a:t>
            </a:r>
            <a:r>
              <a:rPr lang="en-US" sz="2000" b="1" dirty="0"/>
              <a:t> in YANG Library context</a:t>
            </a:r>
            <a:r>
              <a:rPr lang="en-US" sz="2000" dirty="0"/>
              <a:t>,</a:t>
            </a:r>
            <a:br>
              <a:rPr lang="en-US" sz="2000" dirty="0"/>
            </a:b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enables that </a:t>
            </a:r>
            <a:r>
              <a:rPr lang="en-US" sz="2000" dirty="0" err="1"/>
              <a:t>anydata</a:t>
            </a:r>
            <a:r>
              <a:rPr lang="en-US" sz="2000" dirty="0"/>
              <a:t> modeled nodes can be validated with YANG Library </a:t>
            </a:r>
            <a:r>
              <a:rPr lang="en-US" sz="2000" dirty="0">
                <a:hlinkClick r:id="rId3"/>
              </a:rPr>
              <a:t>RFC 8525</a:t>
            </a:r>
            <a:r>
              <a:rPr lang="en-US" sz="2000" dirty="0"/>
              <a:t>.</a:t>
            </a:r>
          </a:p>
          <a:p>
            <a:endParaRPr lang="en-US" sz="2000" dirty="0"/>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7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3678699"/>
          </a:xfrm>
          <a:prstGeom prst="rect">
            <a:avLst/>
          </a:prstGeom>
          <a:noFill/>
        </p:spPr>
        <p:txBody>
          <a:bodyPr wrap="square">
            <a:spAutoFit/>
          </a:bodyPr>
          <a:lstStyle/>
          <a:p>
            <a:pPr marL="0" marR="0">
              <a:lnSpc>
                <a:spcPct val="107000"/>
              </a:lnSpc>
              <a:spcBef>
                <a:spcPts val="0"/>
              </a:spcBef>
              <a:spcAft>
                <a:spcPts val="0"/>
              </a:spcAft>
            </a:pP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id?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r>
              <a:rPr lang="en-US" sz="1200" b="0" dirty="0">
                <a:effectLst/>
                <a:latin typeface="Courier New" panose="02070309020205020404" pitchFamily="49" charset="0"/>
                <a:cs typeface="Courier New" panose="02070309020205020404" pitchFamily="49" charset="0"/>
              </a:rPr>
              <a:t>{</a:t>
            </a:r>
          </a:p>
          <a:p>
            <a:r>
              <a:rPr lang="en-US" sz="1200" b="0" dirty="0">
                <a:effectLst/>
                <a:latin typeface="Courier New" panose="02070309020205020404" pitchFamily="49" charset="0"/>
                <a:cs typeface="Courier New" panose="02070309020205020404" pitchFamily="49" charset="0"/>
              </a:rPr>
              <a:t>  "</a:t>
            </a:r>
            <a:r>
              <a:rPr lang="en-US" sz="1200" b="0" dirty="0" err="1">
                <a:effectLst/>
                <a:latin typeface="Courier New" panose="02070309020205020404" pitchFamily="49" charset="0"/>
                <a:cs typeface="Courier New" panose="02070309020205020404" pitchFamily="49" charset="0"/>
              </a:rPr>
              <a:t>ietf-yang-push:push-update</a:t>
            </a:r>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"id": 89,</a:t>
            </a:r>
          </a:p>
          <a:p>
            <a:r>
              <a:rPr lang="en-US" sz="1200" b="0" dirty="0">
                <a:effectLst/>
                <a:latin typeface="Courier New" panose="02070309020205020404" pitchFamily="49" charset="0"/>
                <a:cs typeface="Courier New" panose="02070309020205020404" pitchFamily="49" charset="0"/>
              </a:rPr>
              <a:t>    "datastore-contents": {</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ietf-interfaces:interfaces</a:t>
            </a:r>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"interface":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"name": "eth0",</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oper</a:t>
            </a:r>
            <a:r>
              <a:rPr lang="en-US" sz="1200" b="0" dirty="0">
                <a:effectLst/>
                <a:highlight>
                  <a:srgbClr val="FFFF00"/>
                </a:highlight>
                <a:latin typeface="Courier New" panose="02070309020205020404" pitchFamily="49" charset="0"/>
                <a:cs typeface="Courier New" panose="02070309020205020404" pitchFamily="49" charset="0"/>
              </a:rPr>
              <a:t>-status": "down"</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a:t>
            </a:r>
            <a:endParaRPr lang="de-CH"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4226BF6-DD67-00E2-120A-AD744944955E}"/>
              </a:ext>
            </a:extLst>
          </p:cNvPr>
          <p:cNvSpPr txBox="1"/>
          <p:nvPr/>
        </p:nvSpPr>
        <p:spPr>
          <a:xfrm>
            <a:off x="4273236" y="3283711"/>
            <a:ext cx="708056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4"/>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 block of</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r>
              <a:rPr lang="de-CH" sz="1200" dirty="0" err="1">
                <a:latin typeface="Courier New" panose="02070309020205020404" pitchFamily="49" charset="0"/>
                <a:cs typeface="Courier New" panose="02070309020205020404" pitchFamily="49" charset="0"/>
              </a:rPr>
              <a:t>nodes</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993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2198460"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3539211"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959116"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60588"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2222533"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676335"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5042259"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906603"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1366728"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06536"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719772"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973598"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838200"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700208"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959116"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2435176"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2295094"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5220163"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6389422"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6569305"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135889"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703538"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957364"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8015426"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9169225"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9292289"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533502"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907569"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05595"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35275"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310778"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IETF 115: </a:t>
            </a:r>
            <a:r>
              <a:rPr lang="en-US" dirty="0"/>
              <a:t>Official Project Kickoff. Introduced </a:t>
            </a:r>
            <a:r>
              <a:rPr lang="en-US" sz="2000" dirty="0">
                <a:hlinkClick r:id="rId2"/>
              </a:rPr>
              <a:t>draft-</a:t>
            </a:r>
            <a:r>
              <a:rPr lang="en-US" sz="2000" dirty="0" err="1">
                <a:hlinkClick r:id="rId2"/>
              </a:rPr>
              <a:t>ietf</a:t>
            </a:r>
            <a:r>
              <a:rPr lang="en-US" sz="2000" dirty="0">
                <a:hlinkClick r:id="rId2"/>
              </a:rPr>
              <a:t>-netconf-yang-notifications-versioning</a:t>
            </a:r>
            <a:r>
              <a:rPr lang="en-US" dirty="0"/>
              <a:t>.</a:t>
            </a:r>
          </a:p>
          <a:p>
            <a:r>
              <a:rPr lang="en-US" b="1" dirty="0">
                <a:solidFill>
                  <a:srgbClr val="FF0000"/>
                </a:solidFill>
              </a:rPr>
              <a:t>IETF 116: </a:t>
            </a:r>
            <a:r>
              <a:rPr lang="en-US" dirty="0"/>
              <a:t>YANG module with augmentations can be registered in Confluent Schema Registry with YANG extension. </a:t>
            </a:r>
            <a:r>
              <a:rPr lang="en-US" sz="2000" dirty="0">
                <a:hlinkClick r:id="rId3"/>
              </a:rPr>
              <a:t>draft-</a:t>
            </a:r>
            <a:r>
              <a:rPr lang="en-US" sz="2000" dirty="0" err="1">
                <a:hlinkClick r:id="rId3"/>
              </a:rPr>
              <a:t>tgraf</a:t>
            </a:r>
            <a:r>
              <a:rPr lang="en-US" sz="2000" dirty="0">
                <a:hlinkClick r:id="rId3"/>
              </a:rPr>
              <a:t>-netconf-</a:t>
            </a:r>
            <a:r>
              <a:rPr lang="en-US" sz="2000" dirty="0" err="1">
                <a:hlinkClick r:id="rId3"/>
              </a:rPr>
              <a:t>notif</a:t>
            </a:r>
            <a:r>
              <a:rPr lang="en-US" sz="2000" dirty="0">
                <a:hlinkClick r:id="rId3"/>
              </a:rPr>
              <a:t>-sequencing</a:t>
            </a:r>
            <a:r>
              <a:rPr lang="en-US" sz="2000" dirty="0"/>
              <a:t>, </a:t>
            </a:r>
            <a:r>
              <a:rPr lang="en-US" sz="2000" dirty="0">
                <a:hlinkClick r:id="rId4"/>
              </a:rPr>
              <a:t>draft-</a:t>
            </a:r>
            <a:r>
              <a:rPr lang="en-US" sz="2000" dirty="0" err="1">
                <a:hlinkClick r:id="rId4"/>
              </a:rPr>
              <a:t>tgraf</a:t>
            </a:r>
            <a:r>
              <a:rPr lang="en-US" sz="2000" dirty="0">
                <a:hlinkClick r:id="rId4"/>
              </a:rPr>
              <a:t>-netconf-yang-push-observation-time</a:t>
            </a:r>
            <a:r>
              <a:rPr lang="en-US" sz="2000" dirty="0"/>
              <a:t> and </a:t>
            </a:r>
            <a:r>
              <a:rPr lang="en-US" sz="2000" dirty="0">
                <a:hlinkClick r:id="rId5"/>
              </a:rPr>
              <a:t>draft-</a:t>
            </a:r>
            <a:r>
              <a:rPr lang="en-US" sz="2000" dirty="0" err="1">
                <a:hlinkClick r:id="rId5"/>
              </a:rPr>
              <a:t>ahuang</a:t>
            </a:r>
            <a:r>
              <a:rPr lang="en-US" sz="2000" dirty="0">
                <a:hlinkClick r:id="rId5"/>
              </a:rPr>
              <a:t>-netconf-</a:t>
            </a:r>
            <a:r>
              <a:rPr lang="en-US" sz="2000" dirty="0" err="1">
                <a:hlinkClick r:id="rId5"/>
              </a:rPr>
              <a:t>notif</a:t>
            </a:r>
            <a:r>
              <a:rPr lang="en-US" sz="2000" dirty="0">
                <a:hlinkClick r:id="rId5"/>
              </a:rPr>
              <a:t>-yang</a:t>
            </a:r>
            <a:r>
              <a:rPr lang="en-US" sz="2000" dirty="0"/>
              <a:t> introduced.</a:t>
            </a:r>
            <a:endParaRPr lang="en-US" dirty="0"/>
          </a:p>
          <a:p>
            <a:r>
              <a:rPr lang="en-US" b="1" dirty="0">
                <a:solidFill>
                  <a:srgbClr val="FF0000"/>
                </a:solidFill>
              </a:rPr>
              <a:t>IETF 118: </a:t>
            </a:r>
            <a:r>
              <a:rPr lang="en-US" dirty="0"/>
              <a:t>All relevant YANG modules for a subscribed </a:t>
            </a:r>
            <a:r>
              <a:rPr lang="en-US" dirty="0" err="1"/>
              <a:t>xpath</a:t>
            </a:r>
            <a:r>
              <a:rPr lang="en-US" dirty="0"/>
              <a:t> can be determined through the YANG Library </a:t>
            </a:r>
            <a:r>
              <a:rPr lang="en-US" dirty="0">
                <a:hlinkClick r:id="rId6"/>
              </a:rPr>
              <a:t>RFC 8525 </a:t>
            </a:r>
            <a:r>
              <a:rPr lang="en-US" dirty="0"/>
              <a:t>and retrieved </a:t>
            </a:r>
            <a:r>
              <a:rPr lang="en-US" dirty="0" err="1"/>
              <a:t>throug</a:t>
            </a:r>
            <a:r>
              <a:rPr lang="en-US" dirty="0"/>
              <a:t> NETCONF &lt;get-schema&gt; </a:t>
            </a:r>
            <a:r>
              <a:rPr lang="en-US" dirty="0" err="1"/>
              <a:t>rpc</a:t>
            </a:r>
            <a:r>
              <a:rPr lang="en-US" dirty="0"/>
              <a:t> calls according to </a:t>
            </a:r>
            <a:r>
              <a:rPr lang="en-US" dirty="0">
                <a:hlinkClick r:id="rId6"/>
              </a:rPr>
              <a:t>RFC 6022</a:t>
            </a:r>
            <a:r>
              <a:rPr lang="en-US" dirty="0"/>
              <a:t>.  Gap in YANG library addressed in </a:t>
            </a:r>
            <a:r>
              <a:rPr lang="en-US" sz="2000" dirty="0">
                <a:hlinkClick r:id="rId7"/>
              </a:rPr>
              <a:t>draft-</a:t>
            </a:r>
            <a:r>
              <a:rPr lang="en-US" sz="2000" dirty="0" err="1">
                <a:hlinkClick r:id="rId7"/>
              </a:rPr>
              <a:t>lincla</a:t>
            </a:r>
            <a:r>
              <a:rPr lang="en-US" sz="2000" dirty="0">
                <a:hlinkClick r:id="rId7"/>
              </a:rPr>
              <a:t>-netconf-yang-library-augmentation</a:t>
            </a:r>
            <a:r>
              <a:rPr lang="en-US" sz="2000" dirty="0"/>
              <a:t>.</a:t>
            </a:r>
          </a:p>
          <a:p>
            <a:r>
              <a:rPr lang="en-US" b="1" dirty="0">
                <a:solidFill>
                  <a:srgbClr val="FF0000"/>
                </a:solidFill>
              </a:rPr>
              <a:t>IETF 119: </a:t>
            </a:r>
            <a:r>
              <a:rPr lang="en-US" sz="2000" dirty="0">
                <a:hlinkClick r:id="rId8"/>
              </a:rPr>
              <a:t>draft-</a:t>
            </a:r>
            <a:r>
              <a:rPr lang="en-US" sz="2000" dirty="0" err="1">
                <a:hlinkClick r:id="rId8"/>
              </a:rPr>
              <a:t>aelhassany</a:t>
            </a:r>
            <a:r>
              <a:rPr lang="en-US" sz="2000" dirty="0">
                <a:hlinkClick r:id="rId8"/>
              </a:rPr>
              <a:t>-</a:t>
            </a:r>
            <a:r>
              <a:rPr lang="en-US" sz="2000" dirty="0" err="1">
                <a:hlinkClick r:id="rId8"/>
              </a:rPr>
              <a:t>anydata</a:t>
            </a:r>
            <a:r>
              <a:rPr lang="en-US" sz="2000" dirty="0">
                <a:hlinkClick r:id="rId8"/>
              </a:rPr>
              <a:t>-validation</a:t>
            </a:r>
            <a:r>
              <a:rPr lang="en-US" sz="2000" dirty="0"/>
              <a:t> addresses that </a:t>
            </a:r>
            <a:r>
              <a:rPr lang="en-US" sz="2000" dirty="0" err="1"/>
              <a:t>anydata</a:t>
            </a:r>
            <a:r>
              <a:rPr lang="en-US" sz="2000" dirty="0"/>
              <a:t> modeled nodes can be validated with YANG Library </a:t>
            </a:r>
            <a:r>
              <a:rPr lang="en-US" sz="2000" dirty="0">
                <a:hlinkClick r:id="rId9"/>
              </a:rPr>
              <a:t>RFC 8525</a:t>
            </a:r>
            <a:r>
              <a:rPr lang="en-US" sz="2000" dirty="0"/>
              <a:t>. </a:t>
            </a:r>
            <a:r>
              <a:rPr lang="en-US" dirty="0"/>
              <a:t>6WIND VSR and Huawei VRP </a:t>
            </a:r>
            <a:r>
              <a:rPr lang="en-US" sz="2000" dirty="0"/>
              <a:t>YANG</a:t>
            </a:r>
            <a:r>
              <a:rPr lang="en-US" dirty="0"/>
              <a:t>-Push and open-source </a:t>
            </a:r>
            <a:r>
              <a:rPr lang="en-US" sz="2000" dirty="0">
                <a:hlinkClick r:id="rId7"/>
              </a:rPr>
              <a:t>draft-</a:t>
            </a:r>
            <a:r>
              <a:rPr lang="en-US" sz="2000" dirty="0" err="1">
                <a:hlinkClick r:id="rId7"/>
              </a:rPr>
              <a:t>lincla</a:t>
            </a:r>
            <a:r>
              <a:rPr lang="en-US" sz="2000" dirty="0">
                <a:hlinkClick r:id="rId7"/>
              </a:rPr>
              <a:t>-netconf-yang-library-augmentation</a:t>
            </a:r>
            <a:r>
              <a:rPr lang="en-US" dirty="0"/>
              <a:t> implementation validated at hackathon.</a:t>
            </a:r>
            <a:endParaRPr lang="en-US" sz="2000" dirty="0"/>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115 - 119</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datastore-contents in push-update or the value in push-change-update uses </a:t>
            </a:r>
            <a:r>
              <a:rPr lang="en-US" dirty="0" err="1"/>
              <a:t>anydata</a:t>
            </a:r>
            <a:r>
              <a:rPr lang="en-US" dirty="0"/>
              <a:t> as data type which contents does not have a schema defined. How a YANG-Push receiver validates the content of </a:t>
            </a:r>
            <a:r>
              <a:rPr lang="en-US" dirty="0" err="1"/>
              <a:t>anydata</a:t>
            </a:r>
            <a:r>
              <a:rPr lang="en-US" dirty="0"/>
              <a:t> nodes needs to be addressed.</a:t>
            </a:r>
            <a:endParaRPr lang="en-US" b="1" dirty="0">
              <a:solidFill>
                <a:srgbClr val="FF0000"/>
              </a:solidFill>
            </a:endParaRPr>
          </a:p>
          <a:p>
            <a:r>
              <a:rPr lang="en-US" b="1" dirty="0">
                <a:solidFill>
                  <a:srgbClr val="FF0000"/>
                </a:solidFill>
              </a:rPr>
              <a:t>Open Point 3: </a:t>
            </a:r>
            <a:r>
              <a:rPr lang="en-US" dirty="0"/>
              <a:t>Definitions how NOTIFICATIONS are encoded in NETCONF are defined in Section 4.2.10 of </a:t>
            </a:r>
            <a:r>
              <a:rPr lang="en-US" dirty="0">
                <a:hlinkClick r:id="rId4"/>
              </a:rPr>
              <a:t>RFC 7950</a:t>
            </a:r>
            <a:r>
              <a:rPr lang="en-US" dirty="0"/>
              <a:t>.  However, specifications for encoding in JSON are missing </a:t>
            </a:r>
            <a:r>
              <a:rPr lang="en-US" dirty="0">
                <a:hlinkClick r:id="rId5"/>
              </a:rPr>
              <a:t>RFC 7951 </a:t>
            </a:r>
            <a:r>
              <a:rPr lang="en-US" dirty="0"/>
              <a:t>Confirm finding and propose how this needs to be addressed.</a:t>
            </a:r>
          </a:p>
          <a:p>
            <a:r>
              <a:rPr lang="en-US" b="1" dirty="0">
                <a:solidFill>
                  <a:srgbClr val="FF0000"/>
                </a:solidFill>
              </a:rPr>
              <a:t>Open Point 4: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a:t>
            </a:r>
            <a:br>
              <a:rPr lang="en-US" sz="4000" dirty="0"/>
            </a:br>
            <a:r>
              <a:rPr lang="en-US" sz="2800" dirty="0">
                <a:solidFill>
                  <a:schemeClr val="bg2">
                    <a:lumMod val="75000"/>
                  </a:schemeClr>
                </a:solidFill>
              </a:rPr>
              <a:t>Currently ongoing</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IETF Community requested to have an architecture overview document describing motivation, architecture and dependencies on YANG-Push, YANG Library and YANG enhancements. </a:t>
            </a:r>
          </a:p>
          <a:p>
            <a:pPr marL="0" indent="0">
              <a:buNone/>
            </a:pPr>
            <a:r>
              <a:rPr lang="en-US" sz="1700" b="1" dirty="0"/>
              <a:t>Summary</a:t>
            </a:r>
          </a:p>
          <a:p>
            <a:pPr>
              <a:spcBef>
                <a:spcPts val="300"/>
              </a:spcBef>
            </a:pPr>
            <a:r>
              <a:rPr lang="en-US" sz="1700" dirty="0"/>
              <a:t>Describes motivation, architecture and dependencies on YANG-Push, YANG Library and YANG enhancements. </a:t>
            </a:r>
          </a:p>
          <a:p>
            <a:pPr>
              <a:spcBef>
                <a:spcPts val="300"/>
              </a:spcBef>
            </a:pPr>
            <a:r>
              <a:rPr lang="en-US" sz="1700" dirty="0"/>
              <a:t>Describes project milestones with status and open points which are either addressed in this IETF or are going to be addressed next.</a:t>
            </a:r>
          </a:p>
          <a:p>
            <a:pPr>
              <a:spcBef>
                <a:spcPts val="300"/>
              </a:spcBef>
            </a:pPr>
            <a:r>
              <a:rPr lang="en-US" sz="1700" b="1" dirty="0"/>
              <a:t>Do you realize the benefit of having YANG-Push natively integrated into Apache Kafka? </a:t>
            </a:r>
            <a:r>
              <a:rPr lang="en-US" sz="1700" b="1" dirty="0">
                <a:solidFill>
                  <a:srgbClr val="FF0000"/>
                </a:solidFill>
              </a:rPr>
              <a:t>-&gt; What are your thoughts and comments?</a:t>
            </a:r>
          </a:p>
          <a:p>
            <a:pPr>
              <a:spcBef>
                <a:spcPts val="300"/>
              </a:spcBef>
            </a:pPr>
            <a:r>
              <a:rPr lang="en-US" sz="1700" b="1" dirty="0"/>
              <a:t>Do you agree on the shortcomings in YANG-Push, YANG Library and YANG and how they are addressed? </a:t>
            </a:r>
            <a:r>
              <a:rPr lang="en-US" sz="1700" b="1" dirty="0">
                <a:solidFill>
                  <a:srgbClr val="FF0000"/>
                </a:solidFill>
              </a:rPr>
              <a:t>-&gt; What are your thoughts and comments?</a:t>
            </a:r>
          </a:p>
          <a:p>
            <a:pPr marL="0" indent="0">
              <a:buNone/>
            </a:pPr>
            <a:r>
              <a:rPr lang="en-US" sz="1700" b="1" dirty="0"/>
              <a:t>Next Steps</a:t>
            </a:r>
          </a:p>
          <a:p>
            <a:pPr>
              <a:spcBef>
                <a:spcPts val="300"/>
              </a:spcBef>
            </a:pPr>
            <a:r>
              <a:rPr lang="en-US" sz="1700" b="1" dirty="0">
                <a:solidFill>
                  <a:srgbClr val="FF0000"/>
                </a:solidFill>
              </a:rPr>
              <a:t>-&gt; We request NMOP working group adoption.</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4" name="Subtitle 4">
            <a:extLst>
              <a:ext uri="{FF2B5EF4-FFF2-40B4-BE49-F238E27FC236}">
                <a16:creationId xmlns:a16="http://schemas.microsoft.com/office/drawing/2014/main" id="{6E210162-8BA9-2D0F-F527-CE596B88B5FF}"/>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15. </a:t>
            </a:r>
            <a:r>
              <a:rPr lang="de-CH" sz="1400" dirty="0">
                <a:latin typeface="+mj-lt"/>
                <a:ea typeface="+mj-ea"/>
                <a:cs typeface="+mj-cs"/>
              </a:rPr>
              <a:t>March 2024</a:t>
            </a:r>
            <a:endParaRPr lang="de-CH" sz="1400" dirty="0">
              <a:latin typeface="+mj-lt"/>
            </a:endParaRPr>
          </a:p>
          <a:p>
            <a:pPr algn="r"/>
            <a:endParaRPr lang="de-CH" sz="2200" dirty="0"/>
          </a:p>
        </p:txBody>
      </p:sp>
    </p:spTree>
    <p:extLst>
      <p:ext uri="{BB962C8B-B14F-4D97-AF65-F5344CB8AC3E}">
        <p14:creationId xmlns:p14="http://schemas.microsoft.com/office/powerpoint/2010/main" val="26175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15</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C4AC485-25DE-431E-B345-9C0A15BB7F8A}" type="slidenum">
              <a:rPr kumimoji="0" lang="en-US" sz="1200" b="0" i="0" u="none" strike="noStrike" kern="1200" cap="none" spc="0" normalizeH="0" baseline="0" noProof="0">
                <a:ln>
                  <a:noFill/>
                </a:ln>
                <a:solidFill>
                  <a:prstClr val="white">
                    <a:alpha val="6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200" b="0" i="0" u="none" strike="noStrike" kern="1200" cap="none" spc="0" normalizeH="0" baseline="0" noProof="0">
              <a:ln>
                <a:noFill/>
              </a:ln>
              <a:solidFill>
                <a:prstClr val="white">
                  <a:alpha val="60000"/>
                </a:prstClr>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3700" b="0" i="0" u="none" strike="noStrike" kern="1200" cap="none" spc="0" normalizeH="0" baseline="0" noProof="0" dirty="0">
                <a:ln>
                  <a:noFill/>
                </a:ln>
                <a:solidFill>
                  <a:schemeClr val="tx1"/>
                </a:solidFill>
                <a:effectLst/>
                <a:uLnTx/>
                <a:uFillTx/>
                <a:latin typeface="Calibri" panose="020F0502020204030204"/>
                <a:ea typeface="+mn-ea"/>
                <a:cs typeface="+mn-cs"/>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Data</a:t>
            </a:r>
            <a:b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b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22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027906"/>
            <a:ext cx="5906142" cy="493346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Kafka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Apache Kafka,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4831772"/>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Time Series Database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(11) Ingest Data</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According to Schema</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Time Series Database Ingestion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(9) Get  |  ^                                   ^ (8) Validate Kafka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  |                                   | Against Schema on Consumer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(10) Issue                        | (7) Produce Kafka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v  | Schema             (5) Post       | with Schema ID prefixed</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Schema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YANG         | &lt;--------------  |  Data Collection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Schema Registry   | --------------&gt;  | YANG-Push Receiver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(6) Issue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ID     (3) Get |  ^ (2) Receive YANG-Push</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  | Subscription Start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 (4) Publish YANG-Push</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v  |   | Message with Subscription ID</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Network       | (1) Subscribe    |   Network Node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Orchestration    | ---------------&gt; | YANG-Push Publisher|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Figure 1: End to End Workflow</a:t>
            </a:r>
            <a:endParaRPr lang="de-CH"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879600"/>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2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Netconf Notifications</a:t>
            </a:r>
            <a:br>
              <a:rPr lang="en-GB" sz="3200" dirty="0"/>
            </a:br>
            <a:r>
              <a:rPr lang="en-US" sz="2400" dirty="0">
                <a:solidFill>
                  <a:schemeClr val="bg2">
                    <a:lumMod val="75000"/>
                  </a:schemeClr>
                </a:solidFill>
              </a:rPr>
              <a:t>Define YANG module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28215" y="1820487"/>
            <a:ext cx="4656512" cy="4547064"/>
          </a:xfrm>
        </p:spPr>
        <p:txBody>
          <a:bodyPr>
            <a:noAutofit/>
          </a:bodyPr>
          <a:lstStyle/>
          <a:p>
            <a:r>
              <a:rPr lang="en-US" sz="2000" b="1" dirty="0"/>
              <a:t>YANG model for NETCONF Event Notifications, </a:t>
            </a:r>
            <a:r>
              <a:rPr lang="en-US" sz="2000" dirty="0">
                <a:effectLst/>
                <a:ea typeface="Times New Roman" panose="02020603050405020304" pitchFamily="18" charset="0"/>
                <a:hlinkClick r:id="rId2"/>
              </a:rPr>
              <a:t>draft-</a:t>
            </a:r>
            <a:r>
              <a:rPr lang="en-US" sz="2000" dirty="0" err="1">
                <a:effectLst/>
                <a:ea typeface="Times New Roman" panose="02020603050405020304" pitchFamily="18" charset="0"/>
                <a:hlinkClick r:id="rId2"/>
              </a:rPr>
              <a:t>ahuang</a:t>
            </a:r>
            <a:r>
              <a:rPr lang="en-US" sz="2000" dirty="0">
                <a:effectLst/>
                <a:ea typeface="Times New Roman" panose="02020603050405020304" pitchFamily="18" charset="0"/>
                <a:hlinkClick r:id="rId2"/>
              </a:rPr>
              <a:t>-netconf-</a:t>
            </a:r>
            <a:r>
              <a:rPr lang="en-US" sz="2000" dirty="0" err="1">
                <a:effectLst/>
                <a:ea typeface="Times New Roman" panose="02020603050405020304" pitchFamily="18" charset="0"/>
                <a:hlinkClick r:id="rId2"/>
              </a:rPr>
              <a:t>notif</a:t>
            </a:r>
            <a:r>
              <a:rPr lang="en-US" sz="2000" dirty="0">
                <a:effectLst/>
                <a:ea typeface="Times New Roman" panose="02020603050405020304" pitchFamily="18" charset="0"/>
                <a:hlinkClick r:id="rId2"/>
              </a:rPr>
              <a:t>-yang</a:t>
            </a:r>
            <a:r>
              <a:rPr lang="en-US" sz="2000" dirty="0">
                <a:ea typeface="Times New Roman" panose="02020603050405020304" pitchFamily="18" charset="0"/>
              </a:rPr>
              <a:t>, </a:t>
            </a:r>
            <a:r>
              <a:rPr lang="en-US" sz="2000" dirty="0">
                <a:effectLst/>
                <a:ea typeface="Times New Roman" panose="02020603050405020304" pitchFamily="18" charset="0"/>
              </a:rPr>
              <a:t>updates RFC 5277 by defining the schema as a YANG module. </a:t>
            </a:r>
          </a:p>
          <a:p>
            <a:r>
              <a:rPr lang="en-US" sz="2000" dirty="0">
                <a:effectLst/>
                <a:ea typeface="Times New Roman" panose="02020603050405020304" pitchFamily="18" charset="0"/>
              </a:rPr>
              <a:t>This enables YANG-push </a:t>
            </a:r>
            <a:r>
              <a:rPr lang="en-US" sz="2000" dirty="0"/>
              <a:t>to define semantics for the entire YANG push message and </a:t>
            </a:r>
            <a:r>
              <a:rPr lang="en-US" sz="2000" dirty="0">
                <a:effectLst/>
                <a:ea typeface="Times New Roman" panose="02020603050405020304" pitchFamily="18" charset="0"/>
              </a:rPr>
              <a:t>use other encodings than XML such as YANG-JSON RFC 7951 or YANG-CBOR RFC 9264.</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6304985" cy="3251018"/>
          </a:xfrm>
          <a:prstGeom prst="rect">
            <a:avLst/>
          </a:prstGeom>
          <a:noFill/>
        </p:spPr>
        <p:txBody>
          <a:bodyPr wrap="square">
            <a:spAutoFit/>
          </a:bodyPr>
          <a:lstStyle/>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52651" y="1968758"/>
            <a:ext cx="4949492" cy="3992609"/>
          </a:xfrm>
        </p:spPr>
        <p:txBody>
          <a:bodyPr>
            <a:noAutofit/>
          </a:bodyPr>
          <a:lstStyle/>
          <a:p>
            <a:r>
              <a:rPr lang="en-US" sz="2000" b="1" dirty="0"/>
              <a:t>Support of Versioning in YANG Notifications Subscription</a:t>
            </a:r>
            <a:r>
              <a:rPr lang="en-US" sz="2000" dirty="0"/>
              <a:t>, </a:t>
            </a:r>
            <a:r>
              <a:rPr lang="en-US" sz="2000" dirty="0">
                <a:hlinkClick r:id="rId2"/>
              </a:rPr>
              <a:t>draft-</a:t>
            </a:r>
            <a:r>
              <a:rPr lang="en-US" sz="2000" dirty="0" err="1">
                <a:hlinkClick r:id="rId2"/>
              </a:rPr>
              <a:t>ietf</a:t>
            </a:r>
            <a:r>
              <a:rPr lang="en-US" sz="2000" dirty="0">
                <a:hlinkClick r:id="rId2"/>
              </a:rPr>
              <a:t>-netconf-yang-notifications-versioning</a:t>
            </a:r>
            <a:r>
              <a:rPr lang="en-US" sz="2000" dirty="0"/>
              <a:t>, adds the ability to subscribe to a specific revision or latest-compatible-</a:t>
            </a:r>
            <a:r>
              <a:rPr lang="en-US" sz="2000" dirty="0" err="1"/>
              <a:t>semversion</a:t>
            </a:r>
            <a:r>
              <a:rPr lang="en-US" sz="2000" dirty="0"/>
              <a:t>. Extends the YANG-Push Subscription State Change Notifications so that the receiver learns on top of </a:t>
            </a:r>
            <a:r>
              <a:rPr lang="en-US" sz="2000" dirty="0" err="1"/>
              <a:t>xpath</a:t>
            </a:r>
            <a:r>
              <a:rPr lang="en-US" sz="2000" dirty="0"/>
              <a:t> and the sub-tree filter also the YANG module name, revision and revision-label.</a:t>
            </a:r>
          </a:p>
          <a:p>
            <a:r>
              <a:rPr lang="en-US" sz="2000" b="1" dirty="0"/>
              <a:t>Support of Hostname and Sequencing in YANG Notifications</a:t>
            </a:r>
            <a:r>
              <a:rPr lang="en-US" sz="2000" dirty="0"/>
              <a:t>, </a:t>
            </a:r>
            <a:r>
              <a:rPr lang="en-US" sz="2000" dirty="0">
                <a:hlinkClick r:id="rId3"/>
              </a:rPr>
              <a:t>draft-</a:t>
            </a:r>
            <a:r>
              <a:rPr lang="en-US" sz="2000" dirty="0" err="1">
                <a:hlinkClick r:id="rId3"/>
              </a:rPr>
              <a:t>tgraf</a:t>
            </a:r>
            <a:r>
              <a:rPr lang="en-US" sz="2000" dirty="0">
                <a:hlinkClick r:id="rId3"/>
              </a:rPr>
              <a:t>-netconf-</a:t>
            </a:r>
            <a:r>
              <a:rPr lang="en-US" sz="2000" dirty="0" err="1">
                <a:hlinkClick r:id="rId3"/>
              </a:rPr>
              <a:t>notif</a:t>
            </a:r>
            <a:r>
              <a:rPr lang="en-US" sz="2000" dirty="0">
                <a:hlinkClick r:id="rId3"/>
              </a:rPr>
              <a:t>-sequencing</a:t>
            </a:r>
            <a:r>
              <a:rPr lang="en-US" sz="2000" dirty="0"/>
              <a:t>, extends the NETCONF notification defined in RFC5277 with </a:t>
            </a:r>
            <a:r>
              <a:rPr lang="en-US" sz="2000" dirty="0" err="1"/>
              <a:t>sysName</a:t>
            </a:r>
            <a:r>
              <a:rPr lang="en-US" sz="2000" dirty="0"/>
              <a:t>, </a:t>
            </a:r>
            <a:r>
              <a:rPr lang="en-US" sz="2000" dirty="0" err="1"/>
              <a:t>publisherId</a:t>
            </a:r>
            <a:r>
              <a:rPr lang="en-US" sz="2000" dirty="0"/>
              <a:t> and </a:t>
            </a:r>
            <a:r>
              <a:rPr lang="en-US" sz="2000" dirty="0" err="1"/>
              <a:t>sequenceNumber</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Subscription State Change Notifications</a:t>
            </a:r>
            <a:br>
              <a:rPr lang="en-US" sz="3600" dirty="0"/>
            </a:br>
            <a:r>
              <a:rPr lang="en-US" sz="2700" dirty="0">
                <a:solidFill>
                  <a:schemeClr val="bg2">
                    <a:lumMod val="75000"/>
                  </a:schemeClr>
                </a:solidFill>
              </a:rPr>
              <a:t>RFC 8641 Extensions</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6995298" cy="4831964"/>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12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12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3: JSON YANG-Push Example for a subscription-started</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189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971168" y="1968758"/>
            <a:ext cx="5030975" cy="3992609"/>
          </a:xfrm>
        </p:spPr>
        <p:txBody>
          <a:bodyPr>
            <a:noAutofit/>
          </a:bodyPr>
          <a:lstStyle/>
          <a:p>
            <a:r>
              <a:rPr lang="en-US" sz="2000" b="1" dirty="0"/>
              <a:t>Support of Hostname and Sequencing in YANG Notifications, </a:t>
            </a:r>
            <a:r>
              <a:rPr lang="en-US" sz="2000" dirty="0">
                <a:hlinkClick r:id="rId2"/>
              </a:rPr>
              <a:t>draft-</a:t>
            </a:r>
            <a:r>
              <a:rPr lang="en-US" sz="2000" dirty="0" err="1">
                <a:hlinkClick r:id="rId2"/>
              </a:rPr>
              <a:t>tgraf</a:t>
            </a:r>
            <a:r>
              <a:rPr lang="en-US" sz="2000" dirty="0">
                <a:hlinkClick r:id="rId2"/>
              </a:rPr>
              <a:t>-netconf-</a:t>
            </a:r>
            <a:r>
              <a:rPr lang="en-US" sz="2000" dirty="0" err="1">
                <a:hlinkClick r:id="rId2"/>
              </a:rPr>
              <a:t>notif</a:t>
            </a:r>
            <a:r>
              <a:rPr lang="en-US" sz="2000" dirty="0">
                <a:hlinkClick r:id="rId2"/>
              </a:rPr>
              <a:t>-sequencing</a:t>
            </a:r>
            <a:r>
              <a:rPr lang="en-US" sz="2000" dirty="0"/>
              <a:t>, , extends the NETCONF notification defined in RFC5277 with </a:t>
            </a:r>
            <a:r>
              <a:rPr lang="en-US" sz="2000" dirty="0" err="1"/>
              <a:t>sysName</a:t>
            </a:r>
            <a:r>
              <a:rPr lang="en-US" sz="2000" dirty="0"/>
              <a:t>, </a:t>
            </a:r>
            <a:r>
              <a:rPr lang="en-US" sz="2000" dirty="0" err="1"/>
              <a:t>publisherId</a:t>
            </a:r>
            <a:r>
              <a:rPr lang="en-US" sz="2000" dirty="0"/>
              <a:t> and </a:t>
            </a:r>
            <a:r>
              <a:rPr lang="en-US" sz="2000" dirty="0" err="1"/>
              <a:t>sequenceNumber</a:t>
            </a:r>
            <a:r>
              <a:rPr lang="en-US" sz="2000" dirty="0"/>
              <a:t>.</a:t>
            </a:r>
          </a:p>
          <a:p>
            <a:r>
              <a:rPr lang="en-US" sz="2000" b="1" dirty="0"/>
              <a:t>Support of Network Observation Timestamping in YANG Notifications</a:t>
            </a:r>
            <a:r>
              <a:rPr lang="en-US" sz="2000" dirty="0"/>
              <a:t>, </a:t>
            </a:r>
            <a:br>
              <a:rPr lang="en-US" sz="2000" dirty="0"/>
            </a:br>
            <a:r>
              <a:rPr lang="en-US" sz="2000" dirty="0">
                <a:hlinkClick r:id="rId3"/>
              </a:rPr>
              <a:t>draft-</a:t>
            </a:r>
            <a:r>
              <a:rPr lang="en-US" sz="2000" dirty="0" err="1">
                <a:hlinkClick r:id="rId3"/>
              </a:rPr>
              <a:t>tgraf</a:t>
            </a:r>
            <a:r>
              <a:rPr lang="en-US" sz="2000" dirty="0">
                <a:hlinkClick r:id="rId3"/>
              </a:rPr>
              <a:t>-netconf-yang-push-observation-time</a:t>
            </a:r>
            <a:r>
              <a:rPr lang="en-US" sz="2000" dirty="0"/>
              <a:t>, extends YANG-Push push-update notifications with observation-time and state-changed-observation-time.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Push-Update and Push-Change-Update Notifications</a:t>
            </a:r>
            <a:br>
              <a:rPr lang="en-US" sz="3600" dirty="0"/>
            </a:br>
            <a:r>
              <a:rPr lang="en-US" sz="2700" dirty="0">
                <a:solidFill>
                  <a:schemeClr val="bg2">
                    <a:lumMod val="75000"/>
                  </a:schemeClr>
                </a:solidFill>
              </a:rPr>
              <a:t>RFC 8641 Extensions</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5" y="1725640"/>
            <a:ext cx="7348384" cy="5029582"/>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ietf-yang-push-netobs-timestamping:observation-time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12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12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4: JSON YANG-Push Example for a push-update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378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0" y="1968758"/>
            <a:ext cx="5906143" cy="3992609"/>
          </a:xfrm>
        </p:spPr>
        <p:txBody>
          <a:bodyPr>
            <a:noAutofit/>
          </a:bodyPr>
          <a:lstStyle/>
          <a:p>
            <a:r>
              <a:rPr lang="en-US" sz="2000" b="1" dirty="0"/>
              <a:t>Augmented-by Addition into the IETF-YANG-Library</a:t>
            </a:r>
            <a:r>
              <a:rPr lang="en-US" sz="2000" dirty="0"/>
              <a:t>, </a:t>
            </a:r>
            <a:br>
              <a:rPr lang="en-US" sz="2000" dirty="0"/>
            </a:br>
            <a:r>
              <a:rPr lang="en-US" sz="2000" dirty="0">
                <a:hlinkClick r:id="rId2"/>
              </a:rPr>
              <a:t>draft-</a:t>
            </a:r>
            <a:r>
              <a:rPr lang="en-US" sz="2000" dirty="0" err="1">
                <a:hlinkClick r:id="rId2"/>
              </a:rPr>
              <a:t>lincla</a:t>
            </a:r>
            <a:r>
              <a:rPr lang="en-US" sz="2000" dirty="0">
                <a:hlinkClick r:id="rId2"/>
              </a:rPr>
              <a:t>-netconf-yang-library-augmentation</a:t>
            </a:r>
            <a:r>
              <a:rPr lang="en-US" sz="2000" dirty="0"/>
              <a:t>, enables that augmented-by YANG modules can now be discovered in YANG Library </a:t>
            </a:r>
            <a:r>
              <a:rPr lang="en-US" sz="2000" dirty="0">
                <a:hlinkClick r:id="rId3"/>
              </a:rPr>
              <a:t>RFC 8525</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7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30616"/>
            <a:ext cx="5739884" cy="4436727"/>
          </a:xfrm>
          <a:prstGeom prst="rect">
            <a:avLst/>
          </a:prstGeom>
          <a:noFill/>
        </p:spPr>
        <p:txBody>
          <a:bodyPr wrap="square">
            <a:spAutoFit/>
          </a:bodyPr>
          <a:lstStyle/>
          <a:p>
            <a:pPr marL="0" marR="0">
              <a:lnSpc>
                <a:spcPct val="107000"/>
              </a:lnSpc>
              <a:spcBef>
                <a:spcPts val="0"/>
              </a:spcBef>
              <a:spcAft>
                <a:spcPts val="0"/>
              </a:spcAft>
            </a:pP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highlight>
                  <a:srgbClr val="00FF00"/>
                </a:highlight>
                <a:latin typeface="Courier New" panose="02070309020205020404" pitchFamily="49" charset="0"/>
                <a:cs typeface="Courier New" panose="02070309020205020404" pitchFamily="49" charset="0"/>
              </a:rPr>
              <a:t>ietf-yang-library</a:t>
            </a:r>
            <a:endParaRPr lang="de-CH" sz="12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yang-library</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-set*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string</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namespace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feature*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deviation</a:t>
            </a:r>
            <a:r>
              <a:rPr lang="de-CH" sz="1200" dirty="0">
                <a:latin typeface="Courier New" panose="02070309020205020404" pitchFamily="49" charset="0"/>
                <a:cs typeface="Courier New" panose="02070309020205020404" pitchFamily="49" charset="0"/>
              </a:rPr>
              <a:t>*                  -&gt;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a:t>
            </a:r>
            <a:r>
              <a:rPr lang="de-CH" sz="1200" dirty="0" err="1">
                <a:latin typeface="Courier New" panose="02070309020205020404" pitchFamily="49" charset="0"/>
                <a:cs typeface="Courier New" panose="02070309020205020404" pitchFamily="49" charset="0"/>
              </a:rPr>
              <a:t>name</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  |  |  +--</a:t>
            </a:r>
            <a:r>
              <a:rPr lang="de-CH" sz="1200" dirty="0" err="1">
                <a:highlight>
                  <a:srgbClr val="FFFF00"/>
                </a:highlight>
                <a:latin typeface="Courier New" panose="02070309020205020404" pitchFamily="49" charset="0"/>
                <a:cs typeface="Courier New" panose="02070309020205020404" pitchFamily="49" charset="0"/>
              </a:rPr>
              <a:t>ro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yanglib-aug:augmented-by</a:t>
            </a:r>
            <a:r>
              <a:rPr lang="de-CH" sz="12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-&gt; ../../</a:t>
            </a:r>
            <a:r>
              <a:rPr lang="de-CH" sz="1200" dirty="0" err="1">
                <a:highlight>
                  <a:srgbClr val="FFFF00"/>
                </a:highlight>
                <a:latin typeface="Courier New" panose="02070309020205020404" pitchFamily="49" charset="0"/>
                <a:cs typeface="Courier New" panose="02070309020205020404" pitchFamily="49" charset="0"/>
              </a:rPr>
              <a:t>yanglib:module</a:t>
            </a:r>
            <a:r>
              <a:rPr lang="de-CH" sz="1200" dirty="0">
                <a:highlight>
                  <a:srgbClr val="FFFF00"/>
                </a:highlight>
                <a:latin typeface="Courier New" panose="02070309020205020404" pitchFamily="49" charset="0"/>
                <a:cs typeface="Courier New" panose="02070309020205020404" pitchFamily="49" charset="0"/>
              </a:rPr>
              <a:t>/</a:t>
            </a:r>
            <a:r>
              <a:rPr lang="de-CH" sz="1200" dirty="0" err="1">
                <a:highlight>
                  <a:srgbClr val="FFFF00"/>
                </a:highlight>
                <a:latin typeface="Courier New" panose="02070309020205020404" pitchFamily="49" charset="0"/>
                <a:cs typeface="Courier New" panose="02070309020205020404" pitchFamily="49" charset="0"/>
              </a:rPr>
              <a:t>name</a:t>
            </a:r>
            <a:endParaRPr lang="de-CH" sz="12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717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2187</Words>
  <Application>Microsoft Office PowerPoint</Application>
  <PresentationFormat>Widescreen</PresentationFormat>
  <Paragraphs>257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Handling Operational YANG Modelled Data State of the Union</vt:lpstr>
      <vt:lpstr>State of the Union From data mess to data mesh</vt:lpstr>
      <vt:lpstr>From YANG-Push to Network Analytics Aiming for an automated processing pipeline</vt:lpstr>
      <vt:lpstr>Elements of the Architecture Workflow Diagram</vt:lpstr>
      <vt:lpstr>Netconf Notifications Define YANG module</vt:lpstr>
      <vt:lpstr>Subscription State Change Notifications RFC 8641 Extensions</vt:lpstr>
      <vt:lpstr>Push-Update and Push-Change-Update Notifications RFC 8641 Extensions</vt:lpstr>
      <vt:lpstr>Augmented-by Addition YANG Library Extension</vt:lpstr>
      <vt:lpstr>Validate anydata schema subtree with YANG Library RFC 7950 Extension</vt:lpstr>
      <vt:lpstr>Industry Colaboration On YANG Push to Apache Kafka integration</vt:lpstr>
      <vt:lpstr>Milestones IETF 115 - 119</vt:lpstr>
      <vt:lpstr>Open Points Currently ongoing</vt:lpstr>
      <vt:lpstr>An Architecture for YANG-Push to Apache Kafka Integration Status, Summary and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236</cp:revision>
  <dcterms:created xsi:type="dcterms:W3CDTF">2019-11-29T14:22:02Z</dcterms:created>
  <dcterms:modified xsi:type="dcterms:W3CDTF">2024-03-15T02:11:16Z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