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de21959b9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30de21959b9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d6f77c6d9_1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32d6f77c6d9_1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d6f77c6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2d6f77c6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2d6f77c6d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7ce9b2c9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237ce9b2c9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de21959b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30de21959b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de21959b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30de21959b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de21959b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30de21959b9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de21959b9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30de21959b9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de21959b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30de21959b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d6f77c6d9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2d6f77c6d9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de21959b9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30de21959b9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d6f77c6d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2d6f77c6d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d6f77c6d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2d6f77c6d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d6f77c6d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2d6f77c6d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d6f77c6d9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2d6f77c6d9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6f77c6d9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32d6f77c6d9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d6f77c6d9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32d6f77c6d9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d6f77c6d9_1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32d6f77c6d9_1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atatracker.ietf.org/doc/minutes-interim-2024-netconf-02-202409191300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atatracker.ietf.org/doc/draft-tgraf-netconf-yang-push-observation-time/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de-CH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Extensible YANG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</a:t>
            </a:r>
            <a:r>
              <a:rPr b="1" i="0" lang="de-CH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YANG-Push Notifications</a:t>
            </a:r>
            <a:br>
              <a:rPr b="1" i="0" lang="de-C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CH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I-D: draft-netana-netconf-notif-envelope-02</a:t>
            </a:r>
            <a:endParaRPr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t/>
            </a:r>
            <a:endParaRPr sz="2800" strike="sng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50" y="4514975"/>
            <a:ext cx="106356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Graf, Swisscom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Claise, Huawei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 10th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and open issues</a:t>
            </a:r>
            <a:endParaRPr sz="4100"/>
          </a:p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23" name="Google Shape;223;p22"/>
          <p:cNvSpPr txBox="1"/>
          <p:nvPr/>
        </p:nvSpPr>
        <p:spPr>
          <a:xfrm>
            <a:off x="838200" y="1522975"/>
            <a:ext cx="108471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YANG notifications or only YANG-Push Notifications? So, far, current scope if fine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YANG-Push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this notification be defined as a “notification” or as a “sx:structure”?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sx:structure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namespace: which one to use?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urn:ietf:params:xml:ns:netconf:notification:2.0 → following RFC5277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urn:ietf:params:xml:ns:yang:ietf-yp-notification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following YANG guidelines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notification and subscription extensions should be added?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sent by default when the envelope is enabled?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Yes, feedback IETF 121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 versioning? [draft-ietf-netconf-yang-notifications-versioning (</a:t>
            </a:r>
            <a:r>
              <a:rPr i="1"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adopted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)];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time? [draft-tgraf-netconf-yang-push-observation-time];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extensions only impact a subset of YANG-Push notifications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deal with this? →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approach, extend YANG-Push header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and open issues</a:t>
            </a:r>
            <a:endParaRPr sz="4100"/>
          </a:p>
        </p:txBody>
      </p: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30" name="Google Shape;230;p23"/>
          <p:cNvSpPr txBox="1"/>
          <p:nvPr/>
        </p:nvSpPr>
        <p:spPr>
          <a:xfrm>
            <a:off x="838200" y="1522975"/>
            <a:ext cx="10847100" cy="3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changes reflect the will of the WG?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 is enabled and disabled globally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Observation time as an extension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headers?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Qiufang, Andy, Pierre Francois, and Reshad for the feedback.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integrate this feedback on the next iterations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  <p:sp>
        <p:nvSpPr>
          <p:cNvPr id="237" name="Google Shape;237;p2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Interim 2024-09-19 – </a:t>
            </a:r>
            <a:r>
              <a:rPr lang="de-CH" sz="2700">
                <a:solidFill>
                  <a:srgbClr val="AEABAB"/>
                </a:solidFill>
              </a:rPr>
              <a:t>draft-ahuang-netconf-notif-yang</a:t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721325" y="1570425"/>
            <a:ext cx="102939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 u="sng">
                <a:solidFill>
                  <a:schemeClr val="hlink"/>
                </a:solidFill>
                <a:hlinkClick r:id="rId3"/>
              </a:rPr>
              <a:t>https://datatracker.ietf.org/doc/minutes-interim-2024-netconf-02-202409191300/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 review of draft-ahuang-netconf-notif-yang/YANG-Push/NETCONF Event 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 fixes a </a:t>
            </a:r>
            <a:r>
              <a:rPr b="1" lang="de-CH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YANG-Push but might be worth putting the effort on a brand new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Bypass RFC5277, thus use YANG-Push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add new metadata (sequencing, versioning, others…)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 should be able to “opt-in”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that don’t support this new header should continue working seamlessly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notification should be a YANG-based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JSON and CBOR underspecification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CBOR-SID allocation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11482300" y="6362700"/>
            <a:ext cx="53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Problem statement</a:t>
            </a:r>
            <a:r>
              <a:rPr lang="de-CH" sz="2700">
                <a:solidFill>
                  <a:srgbClr val="AEABAB"/>
                </a:solidFill>
              </a:rPr>
              <a:t> - (draft-ahuang-netconf-notif-yang)</a:t>
            </a:r>
            <a:endParaRPr/>
          </a:p>
        </p:txBody>
      </p:sp>
      <p:sp>
        <p:nvSpPr>
          <p:cNvPr id="250" name="Google Shape;250;p26"/>
          <p:cNvSpPr txBox="1"/>
          <p:nvPr>
            <p:ph idx="12" type="sldNum"/>
          </p:nvPr>
        </p:nvSpPr>
        <p:spPr>
          <a:xfrm>
            <a:off x="11445375" y="6362700"/>
            <a:ext cx="5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51" name="Google Shape;251;p26"/>
          <p:cNvSpPr txBox="1"/>
          <p:nvPr/>
        </p:nvSpPr>
        <p:spPr>
          <a:xfrm>
            <a:off x="838200" y="1579800"/>
            <a:ext cx="433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&lt;notification xmlns="urn:ietf:params:xml:ns:netconf:notification:1.0"&gt;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&lt;eventTime&gt;2022-09-02T10:59:55.32Z&lt;/eventTime&gt;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&lt;push-update xmlns="urn:ietf:params:xml:ns:yang:ietf-yang-push"&gt;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&lt;id&gt;101&lt;/id&gt;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&lt;interfaces xmlns="urn:ietf:params:xml:ns:yang:ietf-interfaces"&gt;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&lt;name&gt;eth0&lt;/name&gt;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&lt;oper-status&gt;up&lt;/oper-status&gt;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&lt;/interface&gt;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&lt;/interfaces&gt;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&lt;/datastore-contents&gt;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&lt;/push-update&gt;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&lt;/notification&gt;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6530600" y="1479600"/>
            <a:ext cx="3042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"ietf-notification:notification": {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       "eventTime": "2017-10-25T08:00:11.22Z",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"ietf-yang-push:push-update":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"id": 1011,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"datastore-contents":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"ietf-interfaces:interfaces": [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"interface":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"name": "eth0",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"oper-status": "up"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]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989725" y="4589525"/>
            <a:ext cx="3170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RFC 5277 - Netconf Event Notifications</a:t>
            </a:r>
            <a:endParaRPr b="0" i="0" sz="14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RFC 8641 - YANG Push</a:t>
            </a:r>
            <a:endParaRPr b="0" i="0" sz="1400" u="none" cap="none" strike="noStrike">
              <a:solidFill>
                <a:srgbClr val="000000"/>
              </a:solidFill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encodings: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7950 - YANG XML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7951 - YANG JSON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9254 - YANG CBOR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4987675" y="4396500"/>
            <a:ext cx="680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Implementation Issues: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 YANG module not defined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(2) Non-existing Normative text defining this header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4968950" y="5768850"/>
            <a:ext cx="61659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Andy for confirming the approach was not correct.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Proposal (comments)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721325" y="1570425"/>
            <a:ext cx="11407200" cy="4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As requested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Scoped to YANG-Push (both dynamic and configured subscriptions)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Can be implemented with NETCONF and RESTCONF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Use a “notification” statement rather than a “sx:structure”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Given that it’s intended for YANG-Push, the following notifications are impacted: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push-update; </a:t>
            </a:r>
            <a:r>
              <a:rPr lang="de-CH" sz="1900">
                <a:solidFill>
                  <a:schemeClr val="dk1"/>
                </a:solidFill>
              </a:rPr>
              <a:t>push-change-update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subscription-started; subscription-modified; subscription-terminated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subscription-suspended; subscription-resumed; subscription-completed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replay-completed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7"/>
          <p:cNvSpPr txBox="1"/>
          <p:nvPr>
            <p:ph idx="12" type="sldNum"/>
          </p:nvPr>
        </p:nvSpPr>
        <p:spPr>
          <a:xfrm>
            <a:off x="11353800" y="6362700"/>
            <a:ext cx="66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Option to “opt-in” through a YANG-Push Subscription</a:t>
            </a:r>
            <a:endParaRPr sz="4100"/>
          </a:p>
        </p:txBody>
      </p:sp>
      <p:sp>
        <p:nvSpPr>
          <p:cNvPr id="268" name="Google Shape;268;p28"/>
          <p:cNvSpPr txBox="1"/>
          <p:nvPr/>
        </p:nvSpPr>
        <p:spPr>
          <a:xfrm>
            <a:off x="721325" y="1570425"/>
            <a:ext cx="1140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Configuration on Globally on the server via the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8"/>
          <p:cNvSpPr txBox="1"/>
          <p:nvPr>
            <p:ph idx="12" type="sldNum"/>
          </p:nvPr>
        </p:nvSpPr>
        <p:spPr>
          <a:xfrm>
            <a:off x="11491525" y="6362700"/>
            <a:ext cx="53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5929798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8448951" y="5875150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72" name="Google Shape;2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57458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3" name="Google Shape;273;p28"/>
          <p:cNvCxnSpPr/>
          <p:nvPr/>
        </p:nvCxnSpPr>
        <p:spPr>
          <a:xfrm>
            <a:off x="3092100" y="6218350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8"/>
          <p:cNvSpPr txBox="1"/>
          <p:nvPr/>
        </p:nvSpPr>
        <p:spPr>
          <a:xfrm>
            <a:off x="3203450" y="5879675"/>
            <a:ext cx="20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enable-notification-envelope=true</a:t>
            </a:r>
            <a:endParaRPr sz="1000"/>
          </a:p>
        </p:txBody>
      </p:sp>
      <p:cxnSp>
        <p:nvCxnSpPr>
          <p:cNvPr id="275" name="Google Shape;275;p28"/>
          <p:cNvCxnSpPr/>
          <p:nvPr/>
        </p:nvCxnSpPr>
        <p:spPr>
          <a:xfrm>
            <a:off x="6334448" y="6218348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8"/>
          <p:cNvSpPr txBox="1"/>
          <p:nvPr/>
        </p:nvSpPr>
        <p:spPr>
          <a:xfrm>
            <a:off x="6670950" y="5879675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New envelope Header</a:t>
            </a:r>
            <a:endParaRPr sz="1000"/>
          </a:p>
        </p:txBody>
      </p:sp>
      <p:pic>
        <p:nvPicPr>
          <p:cNvPr id="277" name="Google Shape;2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4839011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8"/>
          <p:cNvSpPr/>
          <p:nvPr/>
        </p:nvSpPr>
        <p:spPr>
          <a:xfrm>
            <a:off x="8448951" y="4784363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79" name="Google Shape;2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4655037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28"/>
          <p:cNvCxnSpPr/>
          <p:nvPr/>
        </p:nvCxnSpPr>
        <p:spPr>
          <a:xfrm>
            <a:off x="3092100" y="512756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8"/>
          <p:cNvSpPr txBox="1"/>
          <p:nvPr/>
        </p:nvSpPr>
        <p:spPr>
          <a:xfrm>
            <a:off x="3203450" y="4788888"/>
            <a:ext cx="21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enable-notification-envelope=false</a:t>
            </a:r>
            <a:endParaRPr sz="1000"/>
          </a:p>
        </p:txBody>
      </p:sp>
      <p:cxnSp>
        <p:nvCxnSpPr>
          <p:cNvPr id="282" name="Google Shape;282;p28"/>
          <p:cNvCxnSpPr/>
          <p:nvPr/>
        </p:nvCxnSpPr>
        <p:spPr>
          <a:xfrm>
            <a:off x="6334448" y="5127561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8"/>
          <p:cNvSpPr txBox="1"/>
          <p:nvPr/>
        </p:nvSpPr>
        <p:spPr>
          <a:xfrm>
            <a:off x="6664175" y="4788888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Old</a:t>
            </a:r>
            <a:r>
              <a:rPr lang="de-CH" sz="1000"/>
              <a:t> Header as RFC5277</a:t>
            </a:r>
            <a:endParaRPr sz="1000"/>
          </a:p>
        </p:txBody>
      </p:sp>
      <p:sp>
        <p:nvSpPr>
          <p:cNvPr id="284" name="Google Shape;284;p28"/>
          <p:cNvSpPr txBox="1"/>
          <p:nvPr/>
        </p:nvSpPr>
        <p:spPr>
          <a:xfrm>
            <a:off x="267650" y="4598038"/>
            <a:ext cx="217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Default=False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350" y="2383025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Able to discover the capability of this new header</a:t>
            </a:r>
            <a:endParaRPr sz="4100"/>
          </a:p>
        </p:txBody>
      </p:sp>
      <p:sp>
        <p:nvSpPr>
          <p:cNvPr id="291" name="Google Shape;291;p29"/>
          <p:cNvSpPr txBox="1"/>
          <p:nvPr/>
        </p:nvSpPr>
        <p:spPr>
          <a:xfrm>
            <a:off x="721325" y="1570425"/>
            <a:ext cx="114072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Augmentation on notification capabilities (RFC9196)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"/>
          <p:cNvSpPr txBox="1"/>
          <p:nvPr>
            <p:ph idx="12" type="sldNum"/>
          </p:nvPr>
        </p:nvSpPr>
        <p:spPr>
          <a:xfrm>
            <a:off x="11364900" y="6362700"/>
            <a:ext cx="65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93" name="Google Shape;2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986" y="5502361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24" y="5297312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9"/>
          <p:cNvCxnSpPr/>
          <p:nvPr/>
        </p:nvCxnSpPr>
        <p:spPr>
          <a:xfrm>
            <a:off x="5144525" y="592421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9"/>
          <p:cNvSpPr txBox="1"/>
          <p:nvPr/>
        </p:nvSpPr>
        <p:spPr>
          <a:xfrm>
            <a:off x="5532275" y="537687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Get Capabilities</a:t>
            </a:r>
            <a:endParaRPr sz="1000"/>
          </a:p>
        </p:txBody>
      </p:sp>
      <p:cxnSp>
        <p:nvCxnSpPr>
          <p:cNvPr id="297" name="Google Shape;297;p29"/>
          <p:cNvCxnSpPr/>
          <p:nvPr/>
        </p:nvCxnSpPr>
        <p:spPr>
          <a:xfrm>
            <a:off x="5144525" y="5660838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8" name="Google Shape;298;p29"/>
          <p:cNvSpPr txBox="1"/>
          <p:nvPr/>
        </p:nvSpPr>
        <p:spPr>
          <a:xfrm>
            <a:off x="5532275" y="5643050"/>
            <a:ext cx="172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notification-envelope=True</a:t>
            </a:r>
            <a:endParaRPr sz="1000"/>
          </a:p>
        </p:txBody>
      </p:sp>
      <p:pic>
        <p:nvPicPr>
          <p:cNvPr id="299" name="Google Shape;2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800" y="2214655"/>
            <a:ext cx="5844648" cy="198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773" y="2252575"/>
            <a:ext cx="5659752" cy="211286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9"/>
          <p:cNvSpPr/>
          <p:nvPr/>
        </p:nvSpPr>
        <p:spPr>
          <a:xfrm>
            <a:off x="1227600" y="3193625"/>
            <a:ext cx="4845900" cy="92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7282575" y="3655150"/>
            <a:ext cx="4698300" cy="72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Extensible header defined in YANG</a:t>
            </a:r>
            <a:endParaRPr sz="4100"/>
          </a:p>
        </p:txBody>
      </p:sp>
      <p:sp>
        <p:nvSpPr>
          <p:cNvPr id="308" name="Google Shape;308;p30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0"/>
          <p:cNvSpPr txBox="1"/>
          <p:nvPr>
            <p:ph idx="12" type="sldNum"/>
          </p:nvPr>
        </p:nvSpPr>
        <p:spPr>
          <a:xfrm>
            <a:off x="11607800" y="6362700"/>
            <a:ext cx="5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10" name="Google Shape;3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312" name="Google Shape;3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30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0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315" name="Google Shape;315;p30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0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317" name="Google Shape;317;p30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30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30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22" name="Google Shape;322;p30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3" name="Google Shape;323;p30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24" name="Google Shape;324;p30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750" y="3394199"/>
            <a:ext cx="5698850" cy="80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(4) Definition of each encoding (XML, JSON, CBOR)</a:t>
            </a:r>
            <a:endParaRPr sz="4100"/>
          </a:p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11607800" y="6362700"/>
            <a:ext cx="52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34" name="Google Shape;3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88" y="3545650"/>
            <a:ext cx="7139425" cy="29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1"/>
          <p:cNvSpPr txBox="1"/>
          <p:nvPr/>
        </p:nvSpPr>
        <p:spPr>
          <a:xfrm>
            <a:off x="838200" y="1522975"/>
            <a:ext cx="10155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definition of the content of the “envelope”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solving gap for JSON and CBOR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namespace (urn:ietf:params:xml:ns:netconf:notification:2.0)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event-time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notification-contents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present when configured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 </a:t>
            </a:r>
            <a:endParaRPr sz="4100"/>
          </a:p>
        </p:txBody>
      </p:sp>
      <p:sp>
        <p:nvSpPr>
          <p:cNvPr id="96" name="Google Shape;96;p14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103" name="Google Shape;103;p14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105" name="Google Shape;105;p14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4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0" name="Google Shape;110;p14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750" y="3394199"/>
            <a:ext cx="5698850" cy="80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(5) Extensions for hostname and sequence-number</a:t>
            </a:r>
            <a:endParaRPr sz="4100"/>
          </a:p>
        </p:txBody>
      </p:sp>
      <p:sp>
        <p:nvSpPr>
          <p:cNvPr id="341" name="Google Shape;341;p32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342" name="Google Shape;342;p32"/>
          <p:cNvSpPr txBox="1"/>
          <p:nvPr/>
        </p:nvSpPr>
        <p:spPr>
          <a:xfrm>
            <a:off x="838200" y="1522975"/>
            <a:ext cx="1015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hostname and sequence-number extensions (draft-tgraf-netconf-notif-sequencing)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when the envelope is enabled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of support of this header through RFC9196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51" y="2860999"/>
            <a:ext cx="4238951" cy="33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250" y="35968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</a:t>
            </a:r>
            <a:endParaRPr sz="41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2" name="Google Shape;122;p15"/>
          <p:cNvSpPr txBox="1"/>
          <p:nvPr/>
        </p:nvSpPr>
        <p:spPr>
          <a:xfrm>
            <a:off x="838200" y="1522975"/>
            <a:ext cx="11257500" cy="2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YANG Notification structure for </a:t>
            </a:r>
            <a:r>
              <a:rPr lang="de-CH" sz="1900">
                <a:solidFill>
                  <a:srgbClr val="FF0000"/>
                </a:solidFill>
              </a:rPr>
              <a:t>YANG-Push Notifications</a:t>
            </a:r>
            <a:r>
              <a:rPr lang="de-CH" sz="1900">
                <a:solidFill>
                  <a:schemeClr val="dk1"/>
                </a:solidFill>
              </a:rPr>
              <a:t> [RFC 8639/8641]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(1) Option to “opt-in” through a YANG-Push Subscription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(2) Able to discover the capability of this new header through “ietf-notification-capabilities”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(3) Extensible header defined in YANG 1.1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(4) Definition of each encoding (XML, JSON, CBOR)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(5) Defines the first base extensions (I-D.tgraf-netconf-notif-sequencing)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Feedback IETF 121 Dublin</a:t>
            </a:r>
            <a:endParaRPr sz="4100"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9" name="Google Shape;129;p16"/>
          <p:cNvSpPr txBox="1"/>
          <p:nvPr/>
        </p:nvSpPr>
        <p:spPr>
          <a:xfrm>
            <a:off x="838200" y="1522975"/>
            <a:ext cx="101550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 header is configurable per subscription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complex, suggested to enable it globally [Reshad, Rob]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simplify, don’t allow configuring “which headers” we want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to let the client discover what is supported [Joe]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envelope need to be a sx:structure [Rob]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Plenty of support of this I-D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contributors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agreed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implement this I-D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Changes since -00</a:t>
            </a:r>
            <a:endParaRPr sz="4100"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36" name="Google Shape;136;p17"/>
          <p:cNvSpPr txBox="1"/>
          <p:nvPr/>
        </p:nvSpPr>
        <p:spPr>
          <a:xfrm>
            <a:off x="838200" y="1522975"/>
            <a:ext cx="10155000" cy="3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Added Observation Timestamp extension [draft-tgraf-netconf-yang-push-observation-time]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Other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'notification-contents'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Enabling the envelope globally</a:t>
            </a:r>
            <a:endParaRPr sz="4100"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43" name="Google Shape;143;p18"/>
          <p:cNvSpPr txBox="1"/>
          <p:nvPr/>
        </p:nvSpPr>
        <p:spPr>
          <a:xfrm>
            <a:off x="838200" y="1522975"/>
            <a:ext cx="110688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RPC is the only way to enabling/disabling the envelope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“/sn:subscriptions/enable-notification-envelope” becomes read-only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enabling of the envelope MUST be configured before the creation of any dynamic subscriptions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subscriptions exist → “invalid-notification-envelope-config” error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0" y="4225475"/>
            <a:ext cx="52006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275" y="3884413"/>
            <a:ext cx="5200650" cy="2891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Enabling the envelope globally</a:t>
            </a:r>
            <a:endParaRPr sz="4100"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874" y="35954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5420123" y="32200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54" name="Google Shape;154;p19"/>
          <p:cNvCxnSpPr>
            <a:stCxn id="152" idx="3"/>
            <a:endCxn id="153" idx="2"/>
          </p:cNvCxnSpPr>
          <p:nvPr/>
        </p:nvCxnSpPr>
        <p:spPr>
          <a:xfrm flipH="1" rot="10800000">
            <a:off x="3752220" y="3490788"/>
            <a:ext cx="1668000" cy="2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9"/>
          <p:cNvSpPr txBox="1"/>
          <p:nvPr/>
        </p:nvSpPr>
        <p:spPr>
          <a:xfrm rot="-707216">
            <a:off x="3920984" y="3397728"/>
            <a:ext cx="1279173" cy="338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sp>
        <p:nvSpPr>
          <p:cNvPr id="156" name="Google Shape;156;p19"/>
          <p:cNvSpPr txBox="1"/>
          <p:nvPr/>
        </p:nvSpPr>
        <p:spPr>
          <a:xfrm>
            <a:off x="1486275" y="1462225"/>
            <a:ext cx="37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23961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21911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9"/>
          <p:cNvCxnSpPr/>
          <p:nvPr/>
        </p:nvCxnSpPr>
        <p:spPr>
          <a:xfrm>
            <a:off x="8134150" y="24370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9"/>
          <p:cNvSpPr txBox="1"/>
          <p:nvPr/>
        </p:nvSpPr>
        <p:spPr>
          <a:xfrm>
            <a:off x="8449525" y="21907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enable-notif-envelope=False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61" name="Google Shape;161;p19"/>
          <p:cNvCxnSpPr/>
          <p:nvPr/>
        </p:nvCxnSpPr>
        <p:spPr>
          <a:xfrm>
            <a:off x="8134150" y="27832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2" name="Google Shape;162;p19"/>
          <p:cNvSpPr txBox="1"/>
          <p:nvPr/>
        </p:nvSpPr>
        <p:spPr>
          <a:xfrm>
            <a:off x="8698825" y="2493550"/>
            <a:ext cx="15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7848100" y="14646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524" y="5453656"/>
            <a:ext cx="518346" cy="378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25" y="5308547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9"/>
          <p:cNvCxnSpPr/>
          <p:nvPr/>
        </p:nvCxnSpPr>
        <p:spPr>
          <a:xfrm>
            <a:off x="1254429" y="5681250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9"/>
          <p:cNvSpPr txBox="1"/>
          <p:nvPr/>
        </p:nvSpPr>
        <p:spPr>
          <a:xfrm>
            <a:off x="1254425" y="5414125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736" y="23345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/>
          <p:nvPr/>
        </p:nvSpPr>
        <p:spPr>
          <a:xfrm>
            <a:off x="5438760" y="22914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37" y="21894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9"/>
          <p:cNvCxnSpPr/>
          <p:nvPr/>
        </p:nvCxnSpPr>
        <p:spPr>
          <a:xfrm>
            <a:off x="1213642" y="25621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9"/>
          <p:cNvSpPr txBox="1"/>
          <p:nvPr/>
        </p:nvSpPr>
        <p:spPr>
          <a:xfrm>
            <a:off x="1213637" y="22950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enable-notif-envelope=False</a:t>
            </a:r>
            <a:endParaRPr sz="1000"/>
          </a:p>
        </p:txBody>
      </p:sp>
      <p:cxnSp>
        <p:nvCxnSpPr>
          <p:cNvPr id="173" name="Google Shape;173;p19"/>
          <p:cNvCxnSpPr/>
          <p:nvPr/>
        </p:nvCxnSpPr>
        <p:spPr>
          <a:xfrm>
            <a:off x="3770984" y="25621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9"/>
          <p:cNvSpPr txBox="1"/>
          <p:nvPr/>
        </p:nvSpPr>
        <p:spPr>
          <a:xfrm>
            <a:off x="3977176" y="22950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5211" y="40744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50" y="34287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9"/>
          <p:cNvCxnSpPr>
            <a:stCxn id="176" idx="3"/>
            <a:endCxn id="175" idx="1"/>
          </p:cNvCxnSpPr>
          <p:nvPr/>
        </p:nvCxnSpPr>
        <p:spPr>
          <a:xfrm>
            <a:off x="7927875" y="3714051"/>
            <a:ext cx="2807400" cy="60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8" name="Google Shape;178;p19"/>
          <p:cNvSpPr txBox="1"/>
          <p:nvPr/>
        </p:nvSpPr>
        <p:spPr>
          <a:xfrm rot="636699">
            <a:off x="8719474" y="3754766"/>
            <a:ext cx="1583481" cy="338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611" y="5217598"/>
            <a:ext cx="657189" cy="479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19"/>
          <p:cNvCxnSpPr/>
          <p:nvPr/>
        </p:nvCxnSpPr>
        <p:spPr>
          <a:xfrm flipH="1" rot="10800000">
            <a:off x="8094850" y="5258475"/>
            <a:ext cx="2528700" cy="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9"/>
          <p:cNvSpPr txBox="1"/>
          <p:nvPr/>
        </p:nvSpPr>
        <p:spPr>
          <a:xfrm>
            <a:off x="8529525" y="50121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82" name="Google Shape;182;p19"/>
          <p:cNvCxnSpPr/>
          <p:nvPr/>
        </p:nvCxnSpPr>
        <p:spPr>
          <a:xfrm flipH="1" rot="10800000">
            <a:off x="8131750" y="5604650"/>
            <a:ext cx="2491800" cy="1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3" name="Google Shape;183;p19"/>
          <p:cNvSpPr txBox="1"/>
          <p:nvPr/>
        </p:nvSpPr>
        <p:spPr>
          <a:xfrm>
            <a:off x="8410425" y="5314975"/>
            <a:ext cx="22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invalid-notification-envelope-config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5428648" y="3863452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85" name="Google Shape;185;p19"/>
          <p:cNvCxnSpPr>
            <a:stCxn id="152" idx="3"/>
            <a:endCxn id="184" idx="2"/>
          </p:cNvCxnSpPr>
          <p:nvPr/>
        </p:nvCxnSpPr>
        <p:spPr>
          <a:xfrm>
            <a:off x="3752220" y="3784488"/>
            <a:ext cx="1676400" cy="34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9"/>
          <p:cNvSpPr txBox="1"/>
          <p:nvPr/>
        </p:nvSpPr>
        <p:spPr>
          <a:xfrm rot="704683">
            <a:off x="4161393" y="3758843"/>
            <a:ext cx="1279283" cy="3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sp>
        <p:nvSpPr>
          <p:cNvPr id="187" name="Google Shape;187;p19"/>
          <p:cNvSpPr/>
          <p:nvPr/>
        </p:nvSpPr>
        <p:spPr>
          <a:xfrm>
            <a:off x="5461873" y="5110002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88" name="Google Shape;188;p19"/>
          <p:cNvCxnSpPr>
            <a:endCxn id="187" idx="2"/>
          </p:cNvCxnSpPr>
          <p:nvPr/>
        </p:nvCxnSpPr>
        <p:spPr>
          <a:xfrm flipH="1" rot="10800000">
            <a:off x="3793873" y="5380752"/>
            <a:ext cx="1668000" cy="2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9"/>
          <p:cNvSpPr txBox="1"/>
          <p:nvPr/>
        </p:nvSpPr>
        <p:spPr>
          <a:xfrm rot="-539908">
            <a:off x="4034303" y="5249813"/>
            <a:ext cx="1279346" cy="338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notif-envelope</a:t>
            </a:r>
            <a:endParaRPr sz="1000"/>
          </a:p>
        </p:txBody>
      </p:sp>
      <p:sp>
        <p:nvSpPr>
          <p:cNvPr id="190" name="Google Shape;190;p19"/>
          <p:cNvSpPr/>
          <p:nvPr/>
        </p:nvSpPr>
        <p:spPr>
          <a:xfrm>
            <a:off x="5470398" y="57534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91" name="Google Shape;191;p19"/>
          <p:cNvCxnSpPr>
            <a:endCxn id="190" idx="2"/>
          </p:cNvCxnSpPr>
          <p:nvPr/>
        </p:nvCxnSpPr>
        <p:spPr>
          <a:xfrm>
            <a:off x="3793998" y="5674377"/>
            <a:ext cx="1676400" cy="34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19"/>
          <p:cNvSpPr txBox="1"/>
          <p:nvPr/>
        </p:nvSpPr>
        <p:spPr>
          <a:xfrm rot="704683">
            <a:off x="4203143" y="5648818"/>
            <a:ext cx="1279283" cy="3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notif-envelope</a:t>
            </a:r>
            <a:endParaRPr sz="1000"/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475" y="40744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19"/>
          <p:cNvCxnSpPr>
            <a:stCxn id="193" idx="3"/>
            <a:endCxn id="175" idx="1"/>
          </p:cNvCxnSpPr>
          <p:nvPr/>
        </p:nvCxnSpPr>
        <p:spPr>
          <a:xfrm flipH="1" rot="10800000">
            <a:off x="7942400" y="4314151"/>
            <a:ext cx="2792700" cy="4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5" name="Google Shape;195;p19"/>
          <p:cNvSpPr txBox="1"/>
          <p:nvPr/>
        </p:nvSpPr>
        <p:spPr>
          <a:xfrm rot="651">
            <a:off x="8408512" y="4049078"/>
            <a:ext cx="15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8787" y="5113615"/>
            <a:ext cx="529925" cy="57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8912" y="60241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19"/>
          <p:cNvCxnSpPr>
            <a:stCxn id="197" idx="3"/>
          </p:cNvCxnSpPr>
          <p:nvPr/>
        </p:nvCxnSpPr>
        <p:spPr>
          <a:xfrm flipH="1" rot="10800000">
            <a:off x="7998837" y="5851951"/>
            <a:ext cx="2708400" cy="45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9" name="Google Shape;199;p19"/>
          <p:cNvSpPr txBox="1"/>
          <p:nvPr/>
        </p:nvSpPr>
        <p:spPr>
          <a:xfrm rot="-589578">
            <a:off x="8408409" y="5785403"/>
            <a:ext cx="1583835" cy="338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5750" y="5300512"/>
            <a:ext cx="512100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</a:t>
            </a:r>
            <a:r>
              <a:rPr lang="de-CH" sz="2400">
                <a:solidFill>
                  <a:srgbClr val="AEABAB"/>
                </a:solidFill>
              </a:rPr>
              <a:t>Added Observation Timestamp extension</a:t>
            </a:r>
            <a:endParaRPr sz="4100"/>
          </a:p>
        </p:txBody>
      </p:sp>
      <p:sp>
        <p:nvSpPr>
          <p:cNvPr id="206" name="Google Shape;206;p20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07" name="Google Shape;207;p20"/>
          <p:cNvSpPr txBox="1"/>
          <p:nvPr/>
        </p:nvSpPr>
        <p:spPr>
          <a:xfrm>
            <a:off x="777700" y="1522975"/>
            <a:ext cx="66090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representing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metrics were polled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exported event occurred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to YANG-Push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the following YANG-Push Notification </a:t>
            </a:r>
            <a:r>
              <a:rPr lang="de-CH" sz="19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push-change-update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same mechanism to get the support of this extension via “/sysc:system-capabilities/notc:subscription-capabilities”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on: </a:t>
            </a:r>
            <a:r>
              <a:rPr lang="de-CH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draft-tgraf-netconf-yang-push-observation-time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 rotWithShape="1">
          <a:blip r:embed="rId4">
            <a:alphaModFix/>
          </a:blip>
          <a:srcRect b="19432" l="0" r="0" t="0"/>
          <a:stretch/>
        </p:blipFill>
        <p:spPr>
          <a:xfrm>
            <a:off x="7218100" y="1310675"/>
            <a:ext cx="4964851" cy="468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/>
          <p:nvPr/>
        </p:nvSpPr>
        <p:spPr>
          <a:xfrm>
            <a:off x="7792625" y="2554400"/>
            <a:ext cx="2879700" cy="630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Other minor changes</a:t>
            </a:r>
            <a:endParaRPr sz="4100"/>
          </a:p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16" name="Google Shape;216;p21"/>
          <p:cNvSpPr txBox="1"/>
          <p:nvPr/>
        </p:nvSpPr>
        <p:spPr>
          <a:xfrm>
            <a:off x="838200" y="1522975"/>
            <a:ext cx="101550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changes, improve reading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'notification-contents'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r>
              <a:rPr i="1"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 header located at the beginning of the message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