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1041" r:id="rId2"/>
    <p:sldId id="2145706200" r:id="rId3"/>
    <p:sldId id="2145706225" r:id="rId4"/>
    <p:sldId id="2145706226" r:id="rId5"/>
    <p:sldId id="2145706234" r:id="rId6"/>
    <p:sldId id="2145706236" r:id="rId7"/>
    <p:sldId id="2145706246" r:id="rId8"/>
    <p:sldId id="2145706247" r:id="rId9"/>
    <p:sldId id="2145706248" r:id="rId10"/>
    <p:sldId id="2145706232" r:id="rId11"/>
    <p:sldId id="2145706227" r:id="rId12"/>
    <p:sldId id="26425" r:id="rId13"/>
    <p:sldId id="2145706243" r:id="rId14"/>
    <p:sldId id="2145706239" r:id="rId15"/>
    <p:sldId id="2145706241" r:id="rId16"/>
    <p:sldId id="2145706240" r:id="rId17"/>
    <p:sldId id="2145706238" r:id="rId18"/>
    <p:sldId id="2145706237" r:id="rId19"/>
    <p:sldId id="2145706250" r:id="rId20"/>
    <p:sldId id="2145706251" r:id="rId21"/>
    <p:sldId id="2145706252" r:id="rId22"/>
  </p:sldIdLst>
  <p:sldSz cx="12192000" cy="6858000"/>
  <p:notesSz cx="6858000" cy="9144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CABAB"/>
    <a:srgbClr val="272B3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47D5A21-D820-4251-9DE3-0EE7A7287481}" v="1" dt="2024-03-15T04:25:04.44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53" autoAdjust="0"/>
    <p:restoredTop sz="91695" autoAdjust="0"/>
  </p:normalViewPr>
  <p:slideViewPr>
    <p:cSldViewPr snapToGrid="0">
      <p:cViewPr varScale="1">
        <p:scale>
          <a:sx n="103" d="100"/>
          <a:sy n="103" d="100"/>
        </p:scale>
        <p:origin x="672" y="11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5E705E9-673F-4AC4-B29E-A7B26F3B8523}" type="datetimeFigureOut">
              <a:rPr lang="de-CH" smtClean="0"/>
              <a:t>15.03.2024</a:t>
            </a:fld>
            <a:endParaRPr lang="de-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de-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de-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BC52A0-2F3F-497F-8536-39D60282E9C2}" type="slidenum">
              <a:rPr lang="de-CH" smtClean="0"/>
              <a:t>‹#›</a:t>
            </a:fld>
            <a:endParaRPr lang="de-CH"/>
          </a:p>
        </p:txBody>
      </p:sp>
    </p:spTree>
    <p:extLst>
      <p:ext uri="{BB962C8B-B14F-4D97-AF65-F5344CB8AC3E}">
        <p14:creationId xmlns:p14="http://schemas.microsoft.com/office/powerpoint/2010/main" val="23167306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IE" dirty="0"/>
              <a:t>Network anomaly detection is about </a:t>
            </a:r>
            <a:r>
              <a:rPr lang="en-IE" b="1" dirty="0">
                <a:solidFill>
                  <a:srgbClr val="FF0000"/>
                </a:solidFill>
              </a:rPr>
              <a:t>identifying behaviours </a:t>
            </a:r>
            <a:r>
              <a:rPr lang="en-IE" dirty="0"/>
              <a:t>that provide </a:t>
            </a:r>
            <a:r>
              <a:rPr lang="en-IE" b="1" dirty="0">
                <a:solidFill>
                  <a:srgbClr val="FF0000"/>
                </a:solidFill>
              </a:rPr>
              <a:t>evidence</a:t>
            </a:r>
            <a:r>
              <a:rPr lang="en-IE" dirty="0"/>
              <a:t> of service consumers experiencing a </a:t>
            </a:r>
            <a:r>
              <a:rPr lang="en-IE" b="1" dirty="0">
                <a:solidFill>
                  <a:srgbClr val="FF0000"/>
                </a:solidFill>
              </a:rPr>
              <a:t>degradation</a:t>
            </a:r>
            <a:r>
              <a:rPr lang="en-IE" dirty="0"/>
              <a:t>.</a:t>
            </a:r>
          </a:p>
          <a:p>
            <a:pPr marL="171450" indent="-171450">
              <a:lnSpc>
                <a:spcPct val="100000"/>
              </a:lnSpc>
              <a:buFont typeface="Arial" panose="020B0604020202020204" pitchFamily="34" charset="0"/>
              <a:buChar char="•"/>
            </a:pPr>
            <a:r>
              <a:rPr lang="en-IE" dirty="0"/>
              <a:t>During our work to implement network anomaly detection, we realized that this requires a continuous review process, in order to </a:t>
            </a:r>
            <a:r>
              <a:rPr lang="en-IE" b="1" dirty="0">
                <a:solidFill>
                  <a:srgbClr val="FF0000"/>
                </a:solidFill>
              </a:rPr>
              <a:t>iteratively collect and incorporate more and more network and service knowledge into the methodology</a:t>
            </a:r>
            <a:r>
              <a:rPr lang="en-IE" dirty="0"/>
              <a:t>.</a:t>
            </a:r>
          </a:p>
          <a:p>
            <a:pPr marL="171450" indent="-171450">
              <a:buFont typeface="Arial" panose="020B0604020202020204" pitchFamily="34" charset="0"/>
              <a:buChar char="•"/>
            </a:pPr>
            <a:r>
              <a:rPr lang="en-IE" dirty="0"/>
              <a:t>Network operators often implement </a:t>
            </a:r>
            <a:r>
              <a:rPr lang="en-IE" b="1" dirty="0">
                <a:solidFill>
                  <a:srgbClr val="FF0000"/>
                </a:solidFill>
              </a:rPr>
              <a:t>review processes of their detection mechanisms </a:t>
            </a:r>
            <a:r>
              <a:rPr lang="en-IE" dirty="0"/>
              <a:t>to improve over time (reducing both False Positives and False Negatives), </a:t>
            </a:r>
            <a:r>
              <a:rPr lang="en-IE" b="1" dirty="0"/>
              <a:t>validating</a:t>
            </a:r>
            <a:r>
              <a:rPr lang="en-IE" dirty="0"/>
              <a:t> the detected network anomalies and performing </a:t>
            </a:r>
            <a:r>
              <a:rPr lang="en-IE" b="1" dirty="0"/>
              <a:t>post-mortem analysis</a:t>
            </a:r>
            <a:r>
              <a:rPr lang="en-IE" dirty="0"/>
              <a:t>, etc.</a:t>
            </a:r>
          </a:p>
          <a:p>
            <a:pPr marL="171450" indent="-171450">
              <a:buFont typeface="Arial" panose="020B0604020202020204" pitchFamily="34" charset="0"/>
              <a:buChar char="•"/>
            </a:pPr>
            <a:r>
              <a:rPr lang="en-IE" dirty="0"/>
              <a:t>We see the need to </a:t>
            </a:r>
            <a:r>
              <a:rPr lang="en-IE" b="1" dirty="0">
                <a:solidFill>
                  <a:srgbClr val="FF0000"/>
                </a:solidFill>
              </a:rPr>
              <a:t>provide a well-defined lifecycle for the refinement of network anomaly detection</a:t>
            </a:r>
            <a:r>
              <a:rPr lang="en-IE" dirty="0"/>
              <a:t>, as this can open up to a </a:t>
            </a:r>
            <a:r>
              <a:rPr lang="en-IE" b="1" dirty="0"/>
              <a:t>more structured cooperation between different actors </a:t>
            </a:r>
            <a:r>
              <a:rPr lang="en-IE" dirty="0"/>
              <a:t>involved in different stages of the lifecycle, including customer service operators, network engineers, Data Scientists, AI algorithms, etc.</a:t>
            </a:r>
          </a:p>
          <a:p>
            <a:pPr marL="171450" indent="-171450">
              <a:buFont typeface="Arial" panose="020B0604020202020204" pitchFamily="34" charset="0"/>
              <a:buChar char="•"/>
            </a:pPr>
            <a:r>
              <a:rPr lang="en-IE" dirty="0"/>
              <a:t>This proposed draft describe an </a:t>
            </a:r>
            <a:r>
              <a:rPr lang="en-IE" b="1" dirty="0">
                <a:solidFill>
                  <a:srgbClr val="FF0000"/>
                </a:solidFill>
              </a:rPr>
              <a:t>experiment</a:t>
            </a:r>
            <a:r>
              <a:rPr lang="en-IE" dirty="0"/>
              <a:t>: </a:t>
            </a:r>
            <a:r>
              <a:rPr lang="en-US" dirty="0"/>
              <a:t>verifying whether the approach is usable in real use case scenarios to support proper refinement and adjustments of network anomaly detection algorithms. </a:t>
            </a:r>
            <a:endParaRPr lang="en-IE" dirty="0"/>
          </a:p>
          <a:p>
            <a:pPr marL="171450" indent="-171450">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BBC52A0-2F3F-497F-8536-39D60282E9C2}" type="slidenum">
              <a:rPr lang="de-CH" smtClean="0"/>
              <a:t>13</a:t>
            </a:fld>
            <a:endParaRPr lang="de-CH"/>
          </a:p>
        </p:txBody>
      </p:sp>
    </p:spTree>
    <p:extLst>
      <p:ext uri="{BB962C8B-B14F-4D97-AF65-F5344CB8AC3E}">
        <p14:creationId xmlns:p14="http://schemas.microsoft.com/office/powerpoint/2010/main" val="32927220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1E4512-1D3B-4B73-B042-476E6184E8F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de-CH"/>
          </a:p>
        </p:txBody>
      </p:sp>
      <p:sp>
        <p:nvSpPr>
          <p:cNvPr id="3" name="Subtitle 2">
            <a:extLst>
              <a:ext uri="{FF2B5EF4-FFF2-40B4-BE49-F238E27FC236}">
                <a16:creationId xmlns:a16="http://schemas.microsoft.com/office/drawing/2014/main" id="{14168D7F-8149-41A1-BACA-3AE93B5EBA3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de-CH"/>
          </a:p>
        </p:txBody>
      </p:sp>
      <p:sp>
        <p:nvSpPr>
          <p:cNvPr id="4" name="Date Placeholder 3">
            <a:extLst>
              <a:ext uri="{FF2B5EF4-FFF2-40B4-BE49-F238E27FC236}">
                <a16:creationId xmlns:a16="http://schemas.microsoft.com/office/drawing/2014/main" id="{2F31F274-2081-4043-A760-EBE78731B51B}"/>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5" name="Footer Placeholder 4">
            <a:extLst>
              <a:ext uri="{FF2B5EF4-FFF2-40B4-BE49-F238E27FC236}">
                <a16:creationId xmlns:a16="http://schemas.microsoft.com/office/drawing/2014/main" id="{06F4A492-DE76-49D9-B2D6-119D939A640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8F859CCC-4F98-451F-BD3B-E72AFDCA696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7858223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7D866-2D41-48BC-9DC3-7FEE77BA7CD7}"/>
              </a:ext>
            </a:extLst>
          </p:cNvPr>
          <p:cNvSpPr>
            <a:spLocks noGrp="1"/>
          </p:cNvSpPr>
          <p:nvPr>
            <p:ph type="title"/>
          </p:nvPr>
        </p:nvSpPr>
        <p:spPr/>
        <p:txBody>
          <a:bodyPr/>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7477519-4E02-40D8-8B6A-3A512977D4F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56831AF6-5DD6-4C3B-B500-F46F75D54246}"/>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5" name="Footer Placeholder 4">
            <a:extLst>
              <a:ext uri="{FF2B5EF4-FFF2-40B4-BE49-F238E27FC236}">
                <a16:creationId xmlns:a16="http://schemas.microsoft.com/office/drawing/2014/main" id="{A75992F3-29F5-4955-B2D5-391EC52DB763}"/>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DBDB107A-54F3-441F-911A-3CD57FDE6E72}"/>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94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4349AB2-2AB2-43A7-8656-1622691F72CF}"/>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de-CH"/>
          </a:p>
        </p:txBody>
      </p:sp>
      <p:sp>
        <p:nvSpPr>
          <p:cNvPr id="3" name="Vertical Text Placeholder 2">
            <a:extLst>
              <a:ext uri="{FF2B5EF4-FFF2-40B4-BE49-F238E27FC236}">
                <a16:creationId xmlns:a16="http://schemas.microsoft.com/office/drawing/2014/main" id="{0E3361E9-F971-441C-8CE6-36B5044224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18CF5765-AAA1-4EBA-9889-B58751F154F4}"/>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5" name="Footer Placeholder 4">
            <a:extLst>
              <a:ext uri="{FF2B5EF4-FFF2-40B4-BE49-F238E27FC236}">
                <a16:creationId xmlns:a16="http://schemas.microsoft.com/office/drawing/2014/main" id="{71F360DF-246C-4E18-B36B-0922733683DC}"/>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F8C95E4A-A865-4DAD-8AEC-EE7D584D640C}"/>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559124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One Conten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bwMode="black">
          <a:xfrm>
            <a:off x="1199456" y="1484784"/>
            <a:ext cx="10512000" cy="4896000"/>
          </a:xfrm>
        </p:spPr>
        <p:txBody>
          <a:bodyPr/>
          <a:lstStyle>
            <a:lvl1pPr>
              <a:defRPr/>
            </a:lvl1pPr>
            <a:lvl2pPr>
              <a:defRPr/>
            </a:lvl2pPr>
            <a:lvl3pPr>
              <a:defRPr/>
            </a:lvl3pPr>
            <a:lvl4pPr>
              <a:defRPr/>
            </a:lvl4pPr>
            <a:lvl5pPr>
              <a:defRPr/>
            </a:lvl5pPr>
            <a:lvl6pPr>
              <a:defRPr/>
            </a:lvl6pPr>
            <a:lvl7pPr>
              <a:defRPr/>
            </a:lvl7pPr>
            <a:lvl8pPr>
              <a:defRPr/>
            </a:lvl8pPr>
            <a:lvl9pPr>
              <a:defRPr/>
            </a:lvl9pPr>
          </a:lstStyle>
          <a:p>
            <a:pPr lvl="0"/>
            <a:r>
              <a:rPr lang="en-GB"/>
              <a:t>Click to edit text. Use the buttons “Increase List Level” and “Decrease List Level” for copytext or bullet levels.</a:t>
            </a:r>
          </a:p>
          <a:p>
            <a:pPr lvl="1"/>
            <a:r>
              <a:rPr lang="en-GB"/>
              <a:t>Level 2</a:t>
            </a:r>
          </a:p>
          <a:p>
            <a:pPr lvl="2"/>
            <a:r>
              <a:rPr lang="en-GB"/>
              <a:t>Level 3</a:t>
            </a:r>
          </a:p>
          <a:p>
            <a:pPr lvl="3"/>
            <a:r>
              <a:rPr lang="en-GB"/>
              <a:t>Level 4</a:t>
            </a:r>
          </a:p>
          <a:p>
            <a:pPr lvl="4"/>
            <a:r>
              <a:rPr lang="en-GB"/>
              <a:t>Level 5</a:t>
            </a:r>
          </a:p>
          <a:p>
            <a:pPr lvl="5"/>
            <a:r>
              <a:rPr lang="en-GB"/>
              <a:t>Level 6</a:t>
            </a:r>
          </a:p>
          <a:p>
            <a:pPr lvl="6"/>
            <a:r>
              <a:rPr lang="en-GB"/>
              <a:t>Level 7</a:t>
            </a:r>
          </a:p>
          <a:p>
            <a:pPr lvl="7"/>
            <a:r>
              <a:rPr lang="en-GB"/>
              <a:t>Level 8</a:t>
            </a:r>
          </a:p>
          <a:p>
            <a:pPr lvl="8"/>
            <a:r>
              <a:rPr lang="en-GB"/>
              <a:t>Level 9</a:t>
            </a:r>
          </a:p>
        </p:txBody>
      </p:sp>
      <p:sp>
        <p:nvSpPr>
          <p:cNvPr id="5" name="Fußzeilenplatzhalter 4"/>
          <p:cNvSpPr>
            <a:spLocks noGrp="1"/>
          </p:cNvSpPr>
          <p:nvPr>
            <p:ph type="ftr" sz="quarter" idx="11"/>
          </p:nvPr>
        </p:nvSpPr>
        <p:spPr bwMode="black">
          <a:xfrm rot="16200000">
            <a:off x="-1645334" y="3392999"/>
            <a:ext cx="4105278" cy="287903"/>
          </a:xfrm>
        </p:spPr>
        <p:txBody>
          <a:bodyPr/>
          <a:lstStyle/>
          <a:p>
            <a:r>
              <a:rPr lang="en-US"/>
              <a:t>Introduction to Telemetry </a:t>
            </a:r>
            <a:endParaRPr lang="en-GB"/>
          </a:p>
        </p:txBody>
      </p:sp>
      <p:sp>
        <p:nvSpPr>
          <p:cNvPr id="6" name="Foliennummernplatzhalter 5"/>
          <p:cNvSpPr>
            <a:spLocks noGrp="1"/>
          </p:cNvSpPr>
          <p:nvPr>
            <p:ph type="sldNum" sz="quarter" idx="12"/>
          </p:nvPr>
        </p:nvSpPr>
        <p:spPr bwMode="black"/>
        <p:txBody>
          <a:bodyPr/>
          <a:lstStyle/>
          <a:p>
            <a:fld id="{8FF9B0DE-3FEB-4AA0-B465-B80EF7C1333D}" type="slidenum">
              <a:rPr lang="en-GB" smtClean="0"/>
              <a:t>‹#›</a:t>
            </a:fld>
            <a:endParaRPr lang="en-GB"/>
          </a:p>
        </p:txBody>
      </p:sp>
      <p:sp>
        <p:nvSpPr>
          <p:cNvPr id="12" name="Titel 11"/>
          <p:cNvSpPr>
            <a:spLocks noGrp="1"/>
          </p:cNvSpPr>
          <p:nvPr>
            <p:ph type="title" hasCustomPrompt="1"/>
          </p:nvPr>
        </p:nvSpPr>
        <p:spPr bwMode="black">
          <a:xfrm>
            <a:off x="1199456" y="332656"/>
            <a:ext cx="10512000" cy="720000"/>
          </a:xfrm>
        </p:spPr>
        <p:txBody>
          <a:bodyPr/>
          <a:lstStyle>
            <a:lvl1pPr>
              <a:defRPr/>
            </a:lvl1pPr>
          </a:lstStyle>
          <a:p>
            <a:r>
              <a:rPr lang="en-GB"/>
              <a:t>Click to edit title</a:t>
            </a:r>
          </a:p>
        </p:txBody>
      </p:sp>
    </p:spTree>
    <p:extLst>
      <p:ext uri="{BB962C8B-B14F-4D97-AF65-F5344CB8AC3E}">
        <p14:creationId xmlns:p14="http://schemas.microsoft.com/office/powerpoint/2010/main" val="1005672142"/>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8BBDF6-FBD2-40AF-9486-BB4A908B2A31}"/>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6FAC614F-9AF2-40AF-A811-367A6AFA5E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8E787B81-7873-4625-90C6-65B7D39F68FA}"/>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5" name="Footer Placeholder 4">
            <a:extLst>
              <a:ext uri="{FF2B5EF4-FFF2-40B4-BE49-F238E27FC236}">
                <a16:creationId xmlns:a16="http://schemas.microsoft.com/office/drawing/2014/main" id="{7D062558-7E3E-4F68-94CA-8F448DCC8E48}"/>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2A3E61FB-1357-46F5-903C-1994E98B264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099387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5FD0C7-725B-4BFF-9522-83239C8F81B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de-CH"/>
          </a:p>
        </p:txBody>
      </p:sp>
      <p:sp>
        <p:nvSpPr>
          <p:cNvPr id="3" name="Text Placeholder 2">
            <a:extLst>
              <a:ext uri="{FF2B5EF4-FFF2-40B4-BE49-F238E27FC236}">
                <a16:creationId xmlns:a16="http://schemas.microsoft.com/office/drawing/2014/main" id="{C97E1048-3DC5-4B9C-899F-DED6314AE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B5DBFD-FBBF-4914-87A2-F3A61F56DED9}"/>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5" name="Footer Placeholder 4">
            <a:extLst>
              <a:ext uri="{FF2B5EF4-FFF2-40B4-BE49-F238E27FC236}">
                <a16:creationId xmlns:a16="http://schemas.microsoft.com/office/drawing/2014/main" id="{EB7571A4-73D2-444B-9013-7EFE083B18DF}"/>
              </a:ext>
            </a:extLst>
          </p:cNvPr>
          <p:cNvSpPr>
            <a:spLocks noGrp="1"/>
          </p:cNvSpPr>
          <p:nvPr>
            <p:ph type="ftr" sz="quarter" idx="11"/>
          </p:nvPr>
        </p:nvSpPr>
        <p:spPr/>
        <p:txBody>
          <a:bodyPr/>
          <a:lstStyle/>
          <a:p>
            <a:endParaRPr lang="de-CH"/>
          </a:p>
        </p:txBody>
      </p:sp>
      <p:sp>
        <p:nvSpPr>
          <p:cNvPr id="6" name="Slide Number Placeholder 5">
            <a:extLst>
              <a:ext uri="{FF2B5EF4-FFF2-40B4-BE49-F238E27FC236}">
                <a16:creationId xmlns:a16="http://schemas.microsoft.com/office/drawing/2014/main" id="{C7CCFB92-7142-4854-ACC6-4129F01E705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3903720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F36279-2318-4AD6-A5F8-75FAC2F47DDA}"/>
              </a:ext>
            </a:extLst>
          </p:cNvPr>
          <p:cNvSpPr>
            <a:spLocks noGrp="1"/>
          </p:cNvSpPr>
          <p:nvPr>
            <p:ph type="title"/>
          </p:nvPr>
        </p:nvSpPr>
        <p:spPr/>
        <p:txBody>
          <a:bodyPr/>
          <a:lstStyle/>
          <a:p>
            <a:r>
              <a:rPr lang="en-US"/>
              <a:t>Click to edit Master title style</a:t>
            </a:r>
            <a:endParaRPr lang="de-CH"/>
          </a:p>
        </p:txBody>
      </p:sp>
      <p:sp>
        <p:nvSpPr>
          <p:cNvPr id="3" name="Content Placeholder 2">
            <a:extLst>
              <a:ext uri="{FF2B5EF4-FFF2-40B4-BE49-F238E27FC236}">
                <a16:creationId xmlns:a16="http://schemas.microsoft.com/office/drawing/2014/main" id="{7AD0583D-F808-46BC-A112-FEA6430F472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Content Placeholder 3">
            <a:extLst>
              <a:ext uri="{FF2B5EF4-FFF2-40B4-BE49-F238E27FC236}">
                <a16:creationId xmlns:a16="http://schemas.microsoft.com/office/drawing/2014/main" id="{4FE9A202-30E0-43D7-8764-65A6F84FDDA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Date Placeholder 4">
            <a:extLst>
              <a:ext uri="{FF2B5EF4-FFF2-40B4-BE49-F238E27FC236}">
                <a16:creationId xmlns:a16="http://schemas.microsoft.com/office/drawing/2014/main" id="{32791E6B-307F-487A-ACE7-95C6B653CB57}"/>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6" name="Footer Placeholder 5">
            <a:extLst>
              <a:ext uri="{FF2B5EF4-FFF2-40B4-BE49-F238E27FC236}">
                <a16:creationId xmlns:a16="http://schemas.microsoft.com/office/drawing/2014/main" id="{2621F60B-CB79-4100-B5DF-1E9EA55C1EE4}"/>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8193C06A-1F3A-41DA-8ED0-F1B0534320A5}"/>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7873531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37BF-12E0-4609-8885-BA3B61207024}"/>
              </a:ext>
            </a:extLst>
          </p:cNvPr>
          <p:cNvSpPr>
            <a:spLocks noGrp="1"/>
          </p:cNvSpPr>
          <p:nvPr>
            <p:ph type="title"/>
          </p:nvPr>
        </p:nvSpPr>
        <p:spPr>
          <a:xfrm>
            <a:off x="839788" y="365125"/>
            <a:ext cx="10515600" cy="1325563"/>
          </a:xfrm>
        </p:spPr>
        <p:txBody>
          <a:bodyPr/>
          <a:lstStyle/>
          <a:p>
            <a:r>
              <a:rPr lang="en-US"/>
              <a:t>Click to edit Master title style</a:t>
            </a:r>
            <a:endParaRPr lang="de-CH"/>
          </a:p>
        </p:txBody>
      </p:sp>
      <p:sp>
        <p:nvSpPr>
          <p:cNvPr id="3" name="Text Placeholder 2">
            <a:extLst>
              <a:ext uri="{FF2B5EF4-FFF2-40B4-BE49-F238E27FC236}">
                <a16:creationId xmlns:a16="http://schemas.microsoft.com/office/drawing/2014/main" id="{41D6F202-5F12-4652-B24C-DE18E1A337B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9BF7499-BB9D-474C-80E4-FBDD9AF94F7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5" name="Text Placeholder 4">
            <a:extLst>
              <a:ext uri="{FF2B5EF4-FFF2-40B4-BE49-F238E27FC236}">
                <a16:creationId xmlns:a16="http://schemas.microsoft.com/office/drawing/2014/main" id="{1FE8ABCD-03D9-487D-A401-5C46542B96B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290E7B8-775C-4651-8505-06EEF69C7C7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7" name="Date Placeholder 6">
            <a:extLst>
              <a:ext uri="{FF2B5EF4-FFF2-40B4-BE49-F238E27FC236}">
                <a16:creationId xmlns:a16="http://schemas.microsoft.com/office/drawing/2014/main" id="{5EE55546-7C7E-4AE1-B224-70E058A04CB8}"/>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8" name="Footer Placeholder 7">
            <a:extLst>
              <a:ext uri="{FF2B5EF4-FFF2-40B4-BE49-F238E27FC236}">
                <a16:creationId xmlns:a16="http://schemas.microsoft.com/office/drawing/2014/main" id="{0A87DA8F-0A89-45FF-A3CC-8973287CFF46}"/>
              </a:ext>
            </a:extLst>
          </p:cNvPr>
          <p:cNvSpPr>
            <a:spLocks noGrp="1"/>
          </p:cNvSpPr>
          <p:nvPr>
            <p:ph type="ftr" sz="quarter" idx="11"/>
          </p:nvPr>
        </p:nvSpPr>
        <p:spPr/>
        <p:txBody>
          <a:bodyPr/>
          <a:lstStyle/>
          <a:p>
            <a:endParaRPr lang="de-CH"/>
          </a:p>
        </p:txBody>
      </p:sp>
      <p:sp>
        <p:nvSpPr>
          <p:cNvPr id="9" name="Slide Number Placeholder 8">
            <a:extLst>
              <a:ext uri="{FF2B5EF4-FFF2-40B4-BE49-F238E27FC236}">
                <a16:creationId xmlns:a16="http://schemas.microsoft.com/office/drawing/2014/main" id="{D52A632D-9625-4B76-A006-24C009E135AD}"/>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8000530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22A4D9-592C-47DB-A38B-6773D38A3113}"/>
              </a:ext>
            </a:extLst>
          </p:cNvPr>
          <p:cNvSpPr>
            <a:spLocks noGrp="1"/>
          </p:cNvSpPr>
          <p:nvPr>
            <p:ph type="title"/>
          </p:nvPr>
        </p:nvSpPr>
        <p:spPr/>
        <p:txBody>
          <a:bodyPr/>
          <a:lstStyle/>
          <a:p>
            <a:r>
              <a:rPr lang="en-US"/>
              <a:t>Click to edit Master title style</a:t>
            </a:r>
            <a:endParaRPr lang="de-CH"/>
          </a:p>
        </p:txBody>
      </p:sp>
      <p:sp>
        <p:nvSpPr>
          <p:cNvPr id="3" name="Date Placeholder 2">
            <a:extLst>
              <a:ext uri="{FF2B5EF4-FFF2-40B4-BE49-F238E27FC236}">
                <a16:creationId xmlns:a16="http://schemas.microsoft.com/office/drawing/2014/main" id="{30F8F040-BDDF-4877-8526-169F2DA14C15}"/>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4" name="Footer Placeholder 3">
            <a:extLst>
              <a:ext uri="{FF2B5EF4-FFF2-40B4-BE49-F238E27FC236}">
                <a16:creationId xmlns:a16="http://schemas.microsoft.com/office/drawing/2014/main" id="{7E90B3BB-C496-4AF5-8EB6-7559F47A6841}"/>
              </a:ext>
            </a:extLst>
          </p:cNvPr>
          <p:cNvSpPr>
            <a:spLocks noGrp="1"/>
          </p:cNvSpPr>
          <p:nvPr>
            <p:ph type="ftr" sz="quarter" idx="11"/>
          </p:nvPr>
        </p:nvSpPr>
        <p:spPr/>
        <p:txBody>
          <a:bodyPr/>
          <a:lstStyle/>
          <a:p>
            <a:endParaRPr lang="de-CH"/>
          </a:p>
        </p:txBody>
      </p:sp>
      <p:sp>
        <p:nvSpPr>
          <p:cNvPr id="5" name="Slide Number Placeholder 4">
            <a:extLst>
              <a:ext uri="{FF2B5EF4-FFF2-40B4-BE49-F238E27FC236}">
                <a16:creationId xmlns:a16="http://schemas.microsoft.com/office/drawing/2014/main" id="{87FE77DB-3A65-40BB-95CE-131D701F68B3}"/>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27493433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086202C-9526-41D5-A80B-2DF289677874}"/>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3" name="Footer Placeholder 2">
            <a:extLst>
              <a:ext uri="{FF2B5EF4-FFF2-40B4-BE49-F238E27FC236}">
                <a16:creationId xmlns:a16="http://schemas.microsoft.com/office/drawing/2014/main" id="{1E3DB588-08C7-4A6C-AB92-AA66E93DA399}"/>
              </a:ext>
            </a:extLst>
          </p:cNvPr>
          <p:cNvSpPr>
            <a:spLocks noGrp="1"/>
          </p:cNvSpPr>
          <p:nvPr>
            <p:ph type="ftr" sz="quarter" idx="11"/>
          </p:nvPr>
        </p:nvSpPr>
        <p:spPr/>
        <p:txBody>
          <a:bodyPr/>
          <a:lstStyle/>
          <a:p>
            <a:endParaRPr lang="de-CH"/>
          </a:p>
        </p:txBody>
      </p:sp>
      <p:sp>
        <p:nvSpPr>
          <p:cNvPr id="4" name="Slide Number Placeholder 3">
            <a:extLst>
              <a:ext uri="{FF2B5EF4-FFF2-40B4-BE49-F238E27FC236}">
                <a16:creationId xmlns:a16="http://schemas.microsoft.com/office/drawing/2014/main" id="{726035E7-88C8-4D96-B785-776340A7BD1B}"/>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4581127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BC2E0B-BAAE-488E-8A9B-5E2F972818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Content Placeholder 2">
            <a:extLst>
              <a:ext uri="{FF2B5EF4-FFF2-40B4-BE49-F238E27FC236}">
                <a16:creationId xmlns:a16="http://schemas.microsoft.com/office/drawing/2014/main" id="{308C22BD-ADB1-4F08-B9D6-E993F811FC6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Text Placeholder 3">
            <a:extLst>
              <a:ext uri="{FF2B5EF4-FFF2-40B4-BE49-F238E27FC236}">
                <a16:creationId xmlns:a16="http://schemas.microsoft.com/office/drawing/2014/main" id="{CB329BCF-9547-4664-BC89-023CF460CDD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4B46FE1-476B-4893-8CD9-264AC97F89A0}"/>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6" name="Footer Placeholder 5">
            <a:extLst>
              <a:ext uri="{FF2B5EF4-FFF2-40B4-BE49-F238E27FC236}">
                <a16:creationId xmlns:a16="http://schemas.microsoft.com/office/drawing/2014/main" id="{7235B88A-2D78-46C2-BBA5-A7E4B6C778E0}"/>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1CFBCD13-0D0A-4531-9C78-280B19232CD6}"/>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18489552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382F91-0DE7-463A-B320-CFD88985B96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de-CH"/>
          </a:p>
        </p:txBody>
      </p:sp>
      <p:sp>
        <p:nvSpPr>
          <p:cNvPr id="3" name="Picture Placeholder 2">
            <a:extLst>
              <a:ext uri="{FF2B5EF4-FFF2-40B4-BE49-F238E27FC236}">
                <a16:creationId xmlns:a16="http://schemas.microsoft.com/office/drawing/2014/main" id="{DA8FAE06-08B0-40A8-8F3E-C20E2667A7C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de-CH"/>
          </a:p>
        </p:txBody>
      </p:sp>
      <p:sp>
        <p:nvSpPr>
          <p:cNvPr id="4" name="Text Placeholder 3">
            <a:extLst>
              <a:ext uri="{FF2B5EF4-FFF2-40B4-BE49-F238E27FC236}">
                <a16:creationId xmlns:a16="http://schemas.microsoft.com/office/drawing/2014/main" id="{F52DC7CF-A958-437D-97CD-D3E81DB9235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BC2DCF7-E5CF-40ED-9C23-5F54FB7C501D}"/>
              </a:ext>
            </a:extLst>
          </p:cNvPr>
          <p:cNvSpPr>
            <a:spLocks noGrp="1"/>
          </p:cNvSpPr>
          <p:nvPr>
            <p:ph type="dt" sz="half" idx="10"/>
          </p:nvPr>
        </p:nvSpPr>
        <p:spPr/>
        <p:txBody>
          <a:bodyPr/>
          <a:lstStyle/>
          <a:p>
            <a:fld id="{9E9B238C-2335-4007-98C9-471C02CC43B6}" type="datetimeFigureOut">
              <a:rPr lang="de-CH" smtClean="0"/>
              <a:t>15.03.2024</a:t>
            </a:fld>
            <a:endParaRPr lang="de-CH"/>
          </a:p>
        </p:txBody>
      </p:sp>
      <p:sp>
        <p:nvSpPr>
          <p:cNvPr id="6" name="Footer Placeholder 5">
            <a:extLst>
              <a:ext uri="{FF2B5EF4-FFF2-40B4-BE49-F238E27FC236}">
                <a16:creationId xmlns:a16="http://schemas.microsoft.com/office/drawing/2014/main" id="{46B598A1-F516-4BF3-A1DB-EFB3FD805F93}"/>
              </a:ext>
            </a:extLst>
          </p:cNvPr>
          <p:cNvSpPr>
            <a:spLocks noGrp="1"/>
          </p:cNvSpPr>
          <p:nvPr>
            <p:ph type="ftr" sz="quarter" idx="11"/>
          </p:nvPr>
        </p:nvSpPr>
        <p:spPr/>
        <p:txBody>
          <a:bodyPr/>
          <a:lstStyle/>
          <a:p>
            <a:endParaRPr lang="de-CH"/>
          </a:p>
        </p:txBody>
      </p:sp>
      <p:sp>
        <p:nvSpPr>
          <p:cNvPr id="7" name="Slide Number Placeholder 6">
            <a:extLst>
              <a:ext uri="{FF2B5EF4-FFF2-40B4-BE49-F238E27FC236}">
                <a16:creationId xmlns:a16="http://schemas.microsoft.com/office/drawing/2014/main" id="{24DCE8FE-0171-448F-8772-43B1E4122EF1}"/>
              </a:ext>
            </a:extLst>
          </p:cNvPr>
          <p:cNvSpPr>
            <a:spLocks noGrp="1"/>
          </p:cNvSpPr>
          <p:nvPr>
            <p:ph type="sldNum" sz="quarter" idx="12"/>
          </p:nvPr>
        </p:nvSpPr>
        <p:spPr/>
        <p:txBody>
          <a:bodyPr/>
          <a:lstStyle/>
          <a:p>
            <a:fld id="{FC4AC485-25DE-431E-B345-9C0A15BB7F8A}" type="slidenum">
              <a:rPr lang="de-CH" smtClean="0"/>
              <a:t>‹#›</a:t>
            </a:fld>
            <a:endParaRPr lang="de-CH"/>
          </a:p>
        </p:txBody>
      </p:sp>
    </p:spTree>
    <p:extLst>
      <p:ext uri="{BB962C8B-B14F-4D97-AF65-F5344CB8AC3E}">
        <p14:creationId xmlns:p14="http://schemas.microsoft.com/office/powerpoint/2010/main" val="35402618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CCDFDE9-18F4-48C4-A401-3E984B3925D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de-CH"/>
          </a:p>
        </p:txBody>
      </p:sp>
      <p:sp>
        <p:nvSpPr>
          <p:cNvPr id="3" name="Text Placeholder 2">
            <a:extLst>
              <a:ext uri="{FF2B5EF4-FFF2-40B4-BE49-F238E27FC236}">
                <a16:creationId xmlns:a16="http://schemas.microsoft.com/office/drawing/2014/main" id="{E517C9F2-47EC-46EF-9DAA-721B9E5EF3D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CH"/>
          </a:p>
        </p:txBody>
      </p:sp>
      <p:sp>
        <p:nvSpPr>
          <p:cNvPr id="4" name="Date Placeholder 3">
            <a:extLst>
              <a:ext uri="{FF2B5EF4-FFF2-40B4-BE49-F238E27FC236}">
                <a16:creationId xmlns:a16="http://schemas.microsoft.com/office/drawing/2014/main" id="{B3B2DCEB-FFB0-4E16-B62A-C5FBA3476AB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E9B238C-2335-4007-98C9-471C02CC43B6}" type="datetimeFigureOut">
              <a:rPr lang="de-CH" smtClean="0"/>
              <a:t>15.03.2024</a:t>
            </a:fld>
            <a:endParaRPr lang="de-CH"/>
          </a:p>
        </p:txBody>
      </p:sp>
      <p:sp>
        <p:nvSpPr>
          <p:cNvPr id="5" name="Footer Placeholder 4">
            <a:extLst>
              <a:ext uri="{FF2B5EF4-FFF2-40B4-BE49-F238E27FC236}">
                <a16:creationId xmlns:a16="http://schemas.microsoft.com/office/drawing/2014/main" id="{028C72CA-B967-43BF-81A8-8AE258386D3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de-CH"/>
          </a:p>
        </p:txBody>
      </p:sp>
      <p:sp>
        <p:nvSpPr>
          <p:cNvPr id="6" name="Slide Number Placeholder 5">
            <a:extLst>
              <a:ext uri="{FF2B5EF4-FFF2-40B4-BE49-F238E27FC236}">
                <a16:creationId xmlns:a16="http://schemas.microsoft.com/office/drawing/2014/main" id="{EDD67793-ADCE-4178-B0C6-9992EC74B2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C4AC485-25DE-431E-B345-9C0A15BB7F8A}" type="slidenum">
              <a:rPr lang="de-CH" smtClean="0"/>
              <a:t>‹#›</a:t>
            </a:fld>
            <a:endParaRPr lang="de-CH"/>
          </a:p>
        </p:txBody>
      </p:sp>
    </p:spTree>
    <p:extLst>
      <p:ext uri="{BB962C8B-B14F-4D97-AF65-F5344CB8AC3E}">
        <p14:creationId xmlns:p14="http://schemas.microsoft.com/office/powerpoint/2010/main" val="157595661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emf"/><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image" Target="../media/image7.png"/><Relationship Id="rId3" Type="http://schemas.openxmlformats.org/officeDocument/2006/relationships/tags" Target="../tags/tag3.xml"/><Relationship Id="rId7" Type="http://schemas.openxmlformats.org/officeDocument/2006/relationships/tags" Target="../tags/tag7.xml"/><Relationship Id="rId12" Type="http://schemas.openxmlformats.org/officeDocument/2006/relationships/image" Target="../media/image6.png"/><Relationship Id="rId17" Type="http://schemas.openxmlformats.org/officeDocument/2006/relationships/image" Target="../media/image11.png"/><Relationship Id="rId2" Type="http://schemas.openxmlformats.org/officeDocument/2006/relationships/tags" Target="../tags/tag2.xml"/><Relationship Id="rId16" Type="http://schemas.openxmlformats.org/officeDocument/2006/relationships/image" Target="../media/image10.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image" Target="../media/image5.png"/><Relationship Id="rId5" Type="http://schemas.openxmlformats.org/officeDocument/2006/relationships/tags" Target="../tags/tag5.xml"/><Relationship Id="rId15" Type="http://schemas.openxmlformats.org/officeDocument/2006/relationships/image" Target="../media/image9.png"/><Relationship Id="rId10" Type="http://schemas.openxmlformats.org/officeDocument/2006/relationships/image" Target="../media/image4.svg"/><Relationship Id="rId4" Type="http://schemas.openxmlformats.org/officeDocument/2006/relationships/tags" Target="../tags/tag4.xml"/><Relationship Id="rId9" Type="http://schemas.openxmlformats.org/officeDocument/2006/relationships/image" Target="../media/image3.png"/><Relationship Id="rId14" Type="http://schemas.openxmlformats.org/officeDocument/2006/relationships/image" Target="../media/image8.png"/></Relationships>
</file>

<file path=ppt/slides/_rels/slide4.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slideLayout" Target="../slideLayouts/slideLayout12.xml"/><Relationship Id="rId1" Type="http://schemas.openxmlformats.org/officeDocument/2006/relationships/tags" Target="../tags/tag8.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 Id="rId9"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25.svg"/><Relationship Id="rId3" Type="http://schemas.openxmlformats.org/officeDocument/2006/relationships/image" Target="../media/image20.svg"/><Relationship Id="rId7" Type="http://schemas.openxmlformats.org/officeDocument/2006/relationships/image" Target="../media/image24.png"/><Relationship Id="rId2" Type="http://schemas.openxmlformats.org/officeDocument/2006/relationships/image" Target="../media/image19.png"/><Relationship Id="rId1" Type="http://schemas.openxmlformats.org/officeDocument/2006/relationships/slideLayout" Target="../slideLayouts/slideLayout12.xml"/><Relationship Id="rId6" Type="http://schemas.openxmlformats.org/officeDocument/2006/relationships/image" Target="../media/image23.png"/><Relationship Id="rId11" Type="http://schemas.openxmlformats.org/officeDocument/2006/relationships/image" Target="../media/image28.png"/><Relationship Id="rId5" Type="http://schemas.openxmlformats.org/officeDocument/2006/relationships/image" Target="../media/image22.png"/><Relationship Id="rId10" Type="http://schemas.openxmlformats.org/officeDocument/2006/relationships/image" Target="../media/image27.svg"/><Relationship Id="rId4" Type="http://schemas.openxmlformats.org/officeDocument/2006/relationships/image" Target="../media/image21.png"/><Relationship Id="rId9" Type="http://schemas.openxmlformats.org/officeDocument/2006/relationships/image" Target="../media/image26.png"/></Relationships>
</file>

<file path=ppt/slides/_rels/slide8.xml.rels><?xml version="1.0" encoding="UTF-8" standalone="yes"?>
<Relationships xmlns="http://schemas.openxmlformats.org/package/2006/relationships"><Relationship Id="rId8" Type="http://schemas.openxmlformats.org/officeDocument/2006/relationships/image" Target="../media/image33.svg"/><Relationship Id="rId3" Type="http://schemas.openxmlformats.org/officeDocument/2006/relationships/image" Target="../media/image30.png"/><Relationship Id="rId7" Type="http://schemas.openxmlformats.org/officeDocument/2006/relationships/image" Target="../media/image32.png"/><Relationship Id="rId2" Type="http://schemas.openxmlformats.org/officeDocument/2006/relationships/image" Target="../media/image29.png"/><Relationship Id="rId1" Type="http://schemas.openxmlformats.org/officeDocument/2006/relationships/slideLayout" Target="../slideLayouts/slideLayout12.xml"/><Relationship Id="rId6" Type="http://schemas.openxmlformats.org/officeDocument/2006/relationships/image" Target="../media/image20.svg"/><Relationship Id="rId5" Type="http://schemas.openxmlformats.org/officeDocument/2006/relationships/image" Target="../media/image19.png"/><Relationship Id="rId4" Type="http://schemas.openxmlformats.org/officeDocument/2006/relationships/image" Target="../media/image31.svg"/></Relationships>
</file>

<file path=ppt/slides/_rels/slide9.xml.rels><?xml version="1.0" encoding="UTF-8" standalone="yes"?>
<Relationships xmlns="http://schemas.openxmlformats.org/package/2006/relationships"><Relationship Id="rId8" Type="http://schemas.openxmlformats.org/officeDocument/2006/relationships/hyperlink" Target="https://github.com/NetGauze/NetGauze/tree/main/crates/bgp-pkt#supported-message-types" TargetMode="External"/><Relationship Id="rId3" Type="http://schemas.openxmlformats.org/officeDocument/2006/relationships/slideLayout" Target="../slideLayouts/slideLayout12.xml"/><Relationship Id="rId7" Type="http://schemas.openxmlformats.org/officeDocument/2006/relationships/hyperlink" Target="https://www.iana.org/assignments/bgp-parameters/bgp-parameters.xhtml#bgp-parameters-8" TargetMode="External"/><Relationship Id="rId12" Type="http://schemas.openxmlformats.org/officeDocument/2006/relationships/image" Target="../media/image34.png"/><Relationship Id="rId2" Type="http://schemas.openxmlformats.org/officeDocument/2006/relationships/tags" Target="../tags/tag10.xml"/><Relationship Id="rId1" Type="http://schemas.openxmlformats.org/officeDocument/2006/relationships/tags" Target="../tags/tag9.xml"/><Relationship Id="rId6" Type="http://schemas.openxmlformats.org/officeDocument/2006/relationships/hyperlink" Target="https://datatracker.ietf.org/doc/html/draft-ietf-grow-bmp-path-marking-tlv-" TargetMode="External"/><Relationship Id="rId11" Type="http://schemas.openxmlformats.org/officeDocument/2006/relationships/hyperlink" Target="https://como-grafana.scapp-corp.swisscom.com/d/1Iu91Qjiz/daisy-monitoring?orgId=1099&amp;from=1702990800000&amp;to=1703005200000" TargetMode="External"/><Relationship Id="rId5" Type="http://schemas.openxmlformats.org/officeDocument/2006/relationships/hyperlink" Target="https://datatracker.ietf.org/doc/html/draft-msri-grow-bmp-bgp-rib-stats-00#section-2.1" TargetMode="External"/><Relationship Id="rId10" Type="http://schemas.openxmlformats.org/officeDocument/2006/relationships/image" Target="../media/image20.svg"/><Relationship Id="rId4" Type="http://schemas.openxmlformats.org/officeDocument/2006/relationships/hyperlink" Target="https://datatracker.ietf.org/doc/html/draft-ietf-grow-bmp-rel-00#section-3.3.1" TargetMode="External"/><Relationship Id="rId9"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el 1">
            <a:extLst>
              <a:ext uri="{FF2B5EF4-FFF2-40B4-BE49-F238E27FC236}">
                <a16:creationId xmlns:a16="http://schemas.microsoft.com/office/drawing/2014/main" id="{C26208B2-0D10-4C23-B2DE-372A62E98644}"/>
              </a:ext>
            </a:extLst>
          </p:cNvPr>
          <p:cNvSpPr txBox="1">
            <a:spLocks/>
          </p:cNvSpPr>
          <p:nvPr/>
        </p:nvSpPr>
        <p:spPr>
          <a:xfrm>
            <a:off x="606830" y="1365772"/>
            <a:ext cx="11395314" cy="323900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400" b="1" dirty="0"/>
              <a:t>Semantic Metadata </a:t>
            </a:r>
            <a:r>
              <a:rPr lang="en-US" sz="3400" b="1" dirty="0">
                <a:solidFill>
                  <a:srgbClr val="FF0000"/>
                </a:solidFill>
              </a:rPr>
              <a:t>Annotation</a:t>
            </a:r>
            <a:r>
              <a:rPr lang="en-US" sz="3400" b="1" dirty="0"/>
              <a:t> for Network </a:t>
            </a:r>
            <a:r>
              <a:rPr lang="en-US" sz="3400" b="1" dirty="0">
                <a:solidFill>
                  <a:srgbClr val="FF0000"/>
                </a:solidFill>
              </a:rPr>
              <a:t>Anomaly</a:t>
            </a:r>
            <a:r>
              <a:rPr lang="en-US" sz="3400" b="1" dirty="0"/>
              <a:t> Detection</a:t>
            </a:r>
            <a:br>
              <a:rPr lang="en-US" sz="3600" b="1" dirty="0"/>
            </a:br>
            <a:r>
              <a:rPr lang="en-US" sz="2800" dirty="0"/>
              <a:t>draft-netana-nmop-network-anomaly-semantics-01</a:t>
            </a:r>
          </a:p>
          <a:p>
            <a:endParaRPr lang="en-US" sz="2800" dirty="0"/>
          </a:p>
          <a:p>
            <a:r>
              <a:rPr lang="en-US" sz="3400" b="1" dirty="0"/>
              <a:t>Experiment: Network Anomaly </a:t>
            </a:r>
            <a:r>
              <a:rPr lang="en-US" sz="3400" b="1" dirty="0">
                <a:solidFill>
                  <a:srgbClr val="FF0000"/>
                </a:solidFill>
              </a:rPr>
              <a:t>Lifecycle</a:t>
            </a:r>
            <a:br>
              <a:rPr lang="en-US" sz="2800" b="1" dirty="0"/>
            </a:br>
            <a:r>
              <a:rPr lang="en-US" sz="2800" dirty="0"/>
              <a:t>draft-netana-nmop-network-anomaly-lifecycle-01</a:t>
            </a:r>
          </a:p>
          <a:p>
            <a:endParaRPr lang="en-US" sz="2800" dirty="0"/>
          </a:p>
          <a:p>
            <a:endParaRPr lang="en-US" sz="2200" b="1" dirty="0"/>
          </a:p>
          <a:p>
            <a:r>
              <a:rPr lang="en-US" sz="2800" dirty="0">
                <a:solidFill>
                  <a:schemeClr val="bg2">
                    <a:lumMod val="75000"/>
                  </a:schemeClr>
                </a:solidFill>
              </a:rPr>
              <a:t>Helps to annotate operational data, refine outlier detection, supports</a:t>
            </a:r>
            <a:br>
              <a:rPr lang="en-US" sz="2800" dirty="0">
                <a:solidFill>
                  <a:schemeClr val="bg2">
                    <a:lumMod val="75000"/>
                  </a:schemeClr>
                </a:solidFill>
              </a:rPr>
            </a:br>
            <a:r>
              <a:rPr lang="en-US" sz="2800" dirty="0">
                <a:solidFill>
                  <a:schemeClr val="bg2">
                    <a:lumMod val="75000"/>
                  </a:schemeClr>
                </a:solidFill>
              </a:rPr>
              <a:t>   supervised and semi-supervised machine learning development,</a:t>
            </a:r>
          </a:p>
          <a:p>
            <a:r>
              <a:rPr lang="en-US" sz="2800" dirty="0">
                <a:solidFill>
                  <a:schemeClr val="bg2">
                    <a:lumMod val="75000"/>
                  </a:schemeClr>
                </a:solidFill>
              </a:rPr>
              <a:t>      enables data exchange among network operators, vendors and academia,</a:t>
            </a:r>
            <a:br>
              <a:rPr lang="en-US" sz="2800" dirty="0">
                <a:solidFill>
                  <a:schemeClr val="bg2">
                    <a:lumMod val="75000"/>
                  </a:schemeClr>
                </a:solidFill>
              </a:rPr>
            </a:br>
            <a:r>
              <a:rPr lang="en-US" sz="2800" dirty="0">
                <a:solidFill>
                  <a:schemeClr val="bg2">
                    <a:lumMod val="75000"/>
                  </a:schemeClr>
                </a:solidFill>
              </a:rPr>
              <a:t>         and make anomalies for humans apprehensible</a:t>
            </a:r>
          </a:p>
        </p:txBody>
      </p:sp>
      <p:sp>
        <p:nvSpPr>
          <p:cNvPr id="2" name="Slide Number Placeholder 1">
            <a:extLst>
              <a:ext uri="{FF2B5EF4-FFF2-40B4-BE49-F238E27FC236}">
                <a16:creationId xmlns:a16="http://schemas.microsoft.com/office/drawing/2014/main" id="{AD23057C-339A-4254-8994-8EB77B8B4163}"/>
              </a:ext>
            </a:extLst>
          </p:cNvPr>
          <p:cNvSpPr>
            <a:spLocks noGrp="1"/>
          </p:cNvSpPr>
          <p:nvPr>
            <p:ph type="sldNum" sz="quarter" idx="12"/>
          </p:nvPr>
        </p:nvSpPr>
        <p:spPr>
          <a:xfrm>
            <a:off x="11587892" y="6361637"/>
            <a:ext cx="414251" cy="365125"/>
          </a:xfrm>
        </p:spPr>
        <p:txBody>
          <a:bodyPr/>
          <a:lstStyle/>
          <a:p>
            <a:fld id="{FC4AC485-25DE-431E-B345-9C0A15BB7F8A}" type="slidenum">
              <a:rPr lang="de-CH" sz="2200" smtClean="0"/>
              <a:t>1</a:t>
            </a:fld>
            <a:endParaRPr lang="de-CH" sz="2200" dirty="0"/>
          </a:p>
        </p:txBody>
      </p:sp>
      <p:sp>
        <p:nvSpPr>
          <p:cNvPr id="6" name="Subtitle 4">
            <a:extLst>
              <a:ext uri="{FF2B5EF4-FFF2-40B4-BE49-F238E27FC236}">
                <a16:creationId xmlns:a16="http://schemas.microsoft.com/office/drawing/2014/main" id="{6CAA0765-1318-4A03-8F91-D3ECC43D8FA7}"/>
              </a:ext>
            </a:extLst>
          </p:cNvPr>
          <p:cNvSpPr txBox="1">
            <a:spLocks/>
          </p:cNvSpPr>
          <p:nvPr/>
        </p:nvSpPr>
        <p:spPr>
          <a:xfrm>
            <a:off x="838200" y="5145579"/>
            <a:ext cx="11163943" cy="1216058"/>
          </a:xfrm>
          <a:prstGeom prst="rect">
            <a:avLst/>
          </a:prstGeom>
        </p:spPr>
        <p:txBody>
          <a:bodyPr vert="horz" lIns="91440" tIns="45720" rIns="91440" bIns="45720" rtlCol="0">
            <a:normAutofit fontScale="2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r">
              <a:spcBef>
                <a:spcPts val="300"/>
              </a:spcBef>
              <a:buNone/>
              <a:defRPr sz="1782"/>
            </a:pPr>
            <a:r>
              <a:rPr lang="de-CH" sz="4000" dirty="0">
                <a:latin typeface="+mj-lt"/>
              </a:rPr>
              <a:t>thomas.graf@swisscom.com</a:t>
            </a:r>
            <a:br>
              <a:rPr lang="de-CH" sz="4000" dirty="0">
                <a:latin typeface="+mj-lt"/>
              </a:rPr>
            </a:br>
            <a:r>
              <a:rPr lang="de-CH" sz="4000" dirty="0">
                <a:latin typeface="+mj-lt"/>
              </a:rPr>
              <a:t>wanting.du@swisscom.com</a:t>
            </a:r>
          </a:p>
          <a:p>
            <a:pPr marL="0" indent="0" algn="r">
              <a:spcBef>
                <a:spcPts val="300"/>
              </a:spcBef>
              <a:buNone/>
              <a:defRPr sz="1782"/>
            </a:pPr>
            <a:r>
              <a:rPr lang="de-CH" sz="4000" dirty="0">
                <a:latin typeface="+mj-lt"/>
              </a:rPr>
              <a:t>alex.huang-feng@insa-lyon.fr</a:t>
            </a:r>
          </a:p>
          <a:p>
            <a:pPr marL="0" indent="0" algn="r">
              <a:spcBef>
                <a:spcPts val="300"/>
              </a:spcBef>
              <a:buNone/>
              <a:defRPr sz="1782"/>
            </a:pPr>
            <a:r>
              <a:rPr lang="de-CH" sz="4000" dirty="0">
                <a:latin typeface="+mj-lt"/>
              </a:rPr>
              <a:t>vincenzo.riccobene@huawei-partners.com</a:t>
            </a:r>
          </a:p>
          <a:p>
            <a:pPr marL="0" indent="0" algn="r">
              <a:spcBef>
                <a:spcPts val="300"/>
              </a:spcBef>
              <a:buNone/>
              <a:defRPr sz="1782"/>
            </a:pPr>
            <a:r>
              <a:rPr lang="de-CH" sz="4000" dirty="0">
                <a:latin typeface="+mj-lt"/>
              </a:rPr>
              <a:t>antonio.roberto@huawei.com</a:t>
            </a:r>
          </a:p>
          <a:p>
            <a:pPr marL="0" indent="0" algn="r">
              <a:spcBef>
                <a:spcPts val="300"/>
              </a:spcBef>
              <a:buNone/>
            </a:pPr>
            <a:endParaRPr lang="de-CH" sz="3800" dirty="0">
              <a:latin typeface="+mj-lt"/>
            </a:endParaRPr>
          </a:p>
          <a:p>
            <a:pPr marL="0" indent="0" algn="r">
              <a:spcBef>
                <a:spcPts val="300"/>
              </a:spcBef>
              <a:buNone/>
            </a:pPr>
            <a:r>
              <a:rPr lang="de-CH" sz="3800" dirty="0">
                <a:latin typeface="+mj-lt"/>
              </a:rPr>
              <a:t>15. </a:t>
            </a:r>
            <a:r>
              <a:rPr lang="de-CH" sz="3800" dirty="0">
                <a:latin typeface="+mj-lt"/>
                <a:ea typeface="+mj-ea"/>
                <a:cs typeface="+mj-cs"/>
              </a:rPr>
              <a:t>March 2024</a:t>
            </a:r>
            <a:endParaRPr lang="de-CH" sz="3800" dirty="0">
              <a:latin typeface="+mj-lt"/>
            </a:endParaRPr>
          </a:p>
          <a:p>
            <a:pPr algn="r"/>
            <a:endParaRPr lang="de-CH" sz="2200" dirty="0"/>
          </a:p>
        </p:txBody>
      </p:sp>
    </p:spTree>
    <p:extLst>
      <p:ext uri="{BB962C8B-B14F-4D97-AF65-F5344CB8AC3E}">
        <p14:creationId xmlns:p14="http://schemas.microsoft.com/office/powerpoint/2010/main" val="357866533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10</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42679"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Action: </a:t>
            </a:r>
            <a:r>
              <a:rPr lang="en-US" dirty="0"/>
              <a:t>Which action the network node performed for a packet in the forwarding plane, a path or adjacency in the control plane or state or statistical changes in the management plane.</a:t>
            </a:r>
          </a:p>
          <a:p>
            <a:r>
              <a:rPr lang="en-US" b="1" dirty="0">
                <a:solidFill>
                  <a:srgbClr val="FF0000"/>
                </a:solidFill>
              </a:rPr>
              <a:t>Reason: </a:t>
            </a:r>
            <a:r>
              <a:rPr lang="en-US" dirty="0"/>
              <a:t>For each reason one or more actions describing why this action was used. From drop unreachable, administered, and corrupt in forwarding plane, to reachability withdraw and adjacency teared down in control plane, to Interface down, errors or discard in management plane.</a:t>
            </a:r>
          </a:p>
          <a:p>
            <a:r>
              <a:rPr lang="en-US" b="1" dirty="0">
                <a:solidFill>
                  <a:srgbClr val="FF0000"/>
                </a:solidFill>
              </a:rPr>
              <a:t>Cause: </a:t>
            </a:r>
            <a:r>
              <a:rPr lang="en-US" dirty="0"/>
              <a:t>For each reason one or more causes describes why the action was chosen. From missing next-hop and link-layer information in forwarding plane, to reachability withdrawn due to peer down or path no longer redistributed.</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333008" cy="2400657"/>
          </a:xfrm>
          <a:prstGeom prst="rect">
            <a:avLst/>
          </a:prstGeom>
          <a:noFill/>
        </p:spPr>
        <p:txBody>
          <a:bodyPr wrap="square">
            <a:spAutoFit/>
          </a:bodyPr>
          <a:lstStyle/>
          <a:p>
            <a:pPr algn="ctr"/>
            <a:r>
              <a:rPr lang="en-US" sz="3000" b="1" dirty="0">
                <a:latin typeface="+mj-lt"/>
              </a:rPr>
              <a:t>« Symptoms are categorized in </a:t>
            </a:r>
            <a:r>
              <a:rPr lang="en-US" sz="3000" b="1" dirty="0">
                <a:solidFill>
                  <a:srgbClr val="FF0000"/>
                </a:solidFill>
                <a:latin typeface="+mj-lt"/>
              </a:rPr>
              <a:t>which plane </a:t>
            </a:r>
            <a:r>
              <a:rPr lang="en-US" sz="3000" b="1" dirty="0">
                <a:latin typeface="+mj-lt"/>
              </a:rPr>
              <a:t>they have been </a:t>
            </a:r>
            <a:r>
              <a:rPr lang="en-US" sz="3000" b="1" dirty="0">
                <a:solidFill>
                  <a:srgbClr val="FF0000"/>
                </a:solidFill>
                <a:latin typeface="+mj-lt"/>
              </a:rPr>
              <a:t>observed</a:t>
            </a:r>
            <a:r>
              <a:rPr lang="en-US" sz="3000" b="1" dirty="0">
                <a:latin typeface="+mj-lt"/>
              </a:rPr>
              <a:t>, their </a:t>
            </a:r>
            <a:r>
              <a:rPr lang="en-US" sz="3000" b="1" dirty="0">
                <a:solidFill>
                  <a:srgbClr val="FF0000"/>
                </a:solidFill>
                <a:latin typeface="+mj-lt"/>
              </a:rPr>
              <a:t>action, reason and cause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is a symptom and how to categorize them</a:t>
            </a:r>
            <a:br>
              <a:rPr lang="en-US" sz="3600" dirty="0"/>
            </a:br>
            <a:r>
              <a:rPr lang="en-US" sz="2700" dirty="0">
                <a:solidFill>
                  <a:schemeClr val="bg2">
                    <a:lumMod val="75000"/>
                  </a:schemeClr>
                </a:solidFill>
              </a:rPr>
              <a:t>From action to reason to cause</a:t>
            </a:r>
          </a:p>
        </p:txBody>
      </p:sp>
    </p:spTree>
    <p:extLst>
      <p:ext uri="{BB962C8B-B14F-4D97-AF65-F5344CB8AC3E}">
        <p14:creationId xmlns:p14="http://schemas.microsoft.com/office/powerpoint/2010/main" val="50809663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11</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0120" y="2011679"/>
            <a:ext cx="6364224"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Global outliers:  </a:t>
            </a:r>
            <a:r>
              <a:rPr lang="en-US" dirty="0"/>
              <a:t>An outlier is considered "global" if its behavior is outside the entirety of the considered data set.</a:t>
            </a:r>
          </a:p>
          <a:p>
            <a:r>
              <a:rPr lang="en-US" b="1" dirty="0">
                <a:solidFill>
                  <a:srgbClr val="FF0000"/>
                </a:solidFill>
              </a:rPr>
              <a:t>Contextual outliers:  </a:t>
            </a:r>
            <a:r>
              <a:rPr lang="en-US" dirty="0"/>
              <a:t>An outlier is considered "contextual" if its behavior is within a normal (expected) range, but it would not be expected based on some context.  Context can be defined as a function of multiple parameters, such as time, location, etc.</a:t>
            </a:r>
          </a:p>
          <a:p>
            <a:r>
              <a:rPr lang="en-US" b="1" dirty="0">
                <a:solidFill>
                  <a:srgbClr val="FF0000"/>
                </a:solidFill>
              </a:rPr>
              <a:t>Collective outliers:  </a:t>
            </a:r>
            <a:r>
              <a:rPr lang="en-US" dirty="0"/>
              <a:t>An outlier is considered "collective" if the behavior of each single data point that are part of the anomaly are within expected ranges (so they are not anomalous, it’s either a contextual or a global sense), but the group taking all the data points together, is.</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9520" y="2365150"/>
            <a:ext cx="4404495" cy="3323987"/>
          </a:xfrm>
          <a:prstGeom prst="rect">
            <a:avLst/>
          </a:prstGeom>
          <a:noFill/>
        </p:spPr>
        <p:txBody>
          <a:bodyPr wrap="square">
            <a:spAutoFit/>
          </a:bodyPr>
          <a:lstStyle/>
          <a:p>
            <a:pPr algn="ctr"/>
            <a:r>
              <a:rPr lang="en-US" sz="3000" b="1" dirty="0">
                <a:latin typeface="+mj-lt"/>
              </a:rPr>
              <a:t>« </a:t>
            </a:r>
            <a:r>
              <a:rPr lang="en-US" sz="3000" b="1" dirty="0">
                <a:solidFill>
                  <a:srgbClr val="FF0000"/>
                </a:solidFill>
                <a:latin typeface="+mj-lt"/>
              </a:rPr>
              <a:t>Collective outliers </a:t>
            </a:r>
            <a:r>
              <a:rPr lang="en-US" sz="3000" b="1" dirty="0">
                <a:latin typeface="+mj-lt"/>
              </a:rPr>
              <a:t>are important because networks are connected. Through </a:t>
            </a:r>
            <a:r>
              <a:rPr lang="en-US" sz="3000" b="1" dirty="0">
                <a:solidFill>
                  <a:srgbClr val="FF0000"/>
                </a:solidFill>
                <a:latin typeface="+mj-lt"/>
              </a:rPr>
              <a:t>different planes interconnected</a:t>
            </a:r>
            <a:r>
              <a:rPr lang="en-US" sz="3000" b="1" dirty="0">
                <a:latin typeface="+mj-lt"/>
              </a:rPr>
              <a:t> symptoms </a:t>
            </a:r>
            <a:r>
              <a:rPr lang="en-US" sz="3000" b="1" dirty="0">
                <a:solidFill>
                  <a:srgbClr val="FF0000"/>
                </a:solidFill>
                <a:latin typeface="+mj-lt"/>
              </a:rPr>
              <a:t>from various angles </a:t>
            </a:r>
            <a:r>
              <a:rPr lang="en-US" sz="3000" b="1" dirty="0">
                <a:latin typeface="+mj-lt"/>
              </a:rPr>
              <a:t>can be observed</a:t>
            </a:r>
            <a:r>
              <a:rPr lang="en-US" sz="3000" b="1" dirty="0">
                <a:solidFill>
                  <a:schemeClr val="accent6"/>
                </a:solidFill>
                <a:latin typeface="+mj-lt"/>
              </a:rPr>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Outliers in Anomaly Detection</a:t>
            </a:r>
            <a:br>
              <a:rPr lang="en-US" sz="3600" dirty="0"/>
            </a:br>
            <a:r>
              <a:rPr lang="en-US" sz="2700" dirty="0">
                <a:solidFill>
                  <a:schemeClr val="bg2">
                    <a:lumMod val="75000"/>
                  </a:schemeClr>
                </a:solidFill>
              </a:rPr>
              <a:t>From global to contextual to collective</a:t>
            </a:r>
          </a:p>
        </p:txBody>
      </p:sp>
    </p:spTree>
    <p:extLst>
      <p:ext uri="{BB962C8B-B14F-4D97-AF65-F5344CB8AC3E}">
        <p14:creationId xmlns:p14="http://schemas.microsoft.com/office/powerpoint/2010/main" val="42351166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Symptoms</a:t>
            </a:r>
            <a:r>
              <a:rPr lang="en-US" sz="2000" dirty="0"/>
              <a:t> describe what changed in the network for what reason and cause with which concern score from when to when.</a:t>
            </a:r>
          </a:p>
          <a:p>
            <a:r>
              <a:rPr lang="en-US" sz="2000" b="1" dirty="0">
                <a:solidFill>
                  <a:srgbClr val="FF0000"/>
                </a:solidFill>
              </a:rPr>
              <a:t>Tags</a:t>
            </a:r>
            <a:r>
              <a:rPr lang="en-US" sz="2000" dirty="0"/>
              <a:t> describes in which network plane, which action, reason and cause was observed.</a:t>
            </a:r>
          </a:p>
          <a:p>
            <a:r>
              <a:rPr lang="en-US" sz="2000" b="1" dirty="0">
                <a:solidFill>
                  <a:srgbClr val="FF0000"/>
                </a:solidFill>
              </a:rPr>
              <a:t>Pattern </a:t>
            </a:r>
            <a:r>
              <a:rPr lang="en-US" sz="2000" dirty="0"/>
              <a:t>describes the measurement pattern over time of the time series data.</a:t>
            </a:r>
          </a:p>
          <a:p>
            <a:r>
              <a:rPr lang="en-US" sz="2000" b="1" dirty="0">
                <a:solidFill>
                  <a:srgbClr val="FF0000"/>
                </a:solidFill>
              </a:rPr>
              <a:t>Source </a:t>
            </a:r>
            <a:r>
              <a:rPr lang="en-US" sz="2000" dirty="0"/>
              <a:t>describes which system </a:t>
            </a:r>
            <a:r>
              <a:rPr lang="en-US" sz="2000" b="1" dirty="0">
                <a:solidFill>
                  <a:srgbClr val="FF0000"/>
                </a:solidFill>
              </a:rPr>
              <a:t>observed</a:t>
            </a:r>
            <a:r>
              <a:rPr lang="en-US" sz="2000" dirty="0"/>
              <a:t> the outlier. A human or a network anomaly detection system.</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06550" y="1676567"/>
            <a:ext cx="4182687" cy="1065513"/>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5020885" y="2024924"/>
            <a:ext cx="1172525" cy="67827"/>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D8988D8C-34C7-42B3-BD73-F0A5B399F9DF}"/>
              </a:ext>
            </a:extLst>
          </p:cNvPr>
          <p:cNvCxnSpPr>
            <a:cxnSpLocks/>
          </p:cNvCxnSpPr>
          <p:nvPr/>
        </p:nvCxnSpPr>
        <p:spPr>
          <a:xfrm flipV="1">
            <a:off x="5002030" y="4411091"/>
            <a:ext cx="1232885" cy="1012805"/>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12</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Annotate Operational Data</a:t>
            </a:r>
            <a:br>
              <a:rPr lang="en-US" sz="3600" dirty="0"/>
            </a:br>
            <a:r>
              <a:rPr lang="en-US" sz="2700" dirty="0">
                <a:solidFill>
                  <a:schemeClr val="bg2">
                    <a:lumMod val="75000"/>
                  </a:schemeClr>
                </a:solidFill>
              </a:rPr>
              <a:t>YANG Module</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06550" y="2764921"/>
            <a:ext cx="4182687" cy="460418"/>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8" name="Rectangle 7">
            <a:extLst>
              <a:ext uri="{FF2B5EF4-FFF2-40B4-BE49-F238E27FC236}">
                <a16:creationId xmlns:a16="http://schemas.microsoft.com/office/drawing/2014/main" id="{8F5B7433-6C2C-9F79-E743-B4F7F3199C49}"/>
              </a:ext>
            </a:extLst>
          </p:cNvPr>
          <p:cNvSpPr/>
          <p:nvPr/>
        </p:nvSpPr>
        <p:spPr>
          <a:xfrm>
            <a:off x="806549" y="5030177"/>
            <a:ext cx="4182687" cy="981600"/>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9" name="Rectangle 8">
            <a:extLst>
              <a:ext uri="{FF2B5EF4-FFF2-40B4-BE49-F238E27FC236}">
                <a16:creationId xmlns:a16="http://schemas.microsoft.com/office/drawing/2014/main" id="{94BED9E1-5205-DBA5-3A77-348AA6C3053F}"/>
              </a:ext>
            </a:extLst>
          </p:cNvPr>
          <p:cNvSpPr/>
          <p:nvPr/>
        </p:nvSpPr>
        <p:spPr>
          <a:xfrm>
            <a:off x="806550" y="3225339"/>
            <a:ext cx="4182687" cy="1784660"/>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4994210" y="3015285"/>
            <a:ext cx="1199200" cy="0"/>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71CE727-7DCB-9E98-7B9C-B1ACC28EC9FF}"/>
              </a:ext>
            </a:extLst>
          </p:cNvPr>
          <p:cNvCxnSpPr>
            <a:cxnSpLocks/>
          </p:cNvCxnSpPr>
          <p:nvPr/>
        </p:nvCxnSpPr>
        <p:spPr>
          <a:xfrm flipV="1">
            <a:off x="5020885" y="3745309"/>
            <a:ext cx="1214030" cy="47334"/>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8F78EE4C-6EFD-4363-A98F-3E5608669DF5}"/>
              </a:ext>
            </a:extLst>
          </p:cNvPr>
          <p:cNvSpPr txBox="1"/>
          <p:nvPr/>
        </p:nvSpPr>
        <p:spPr>
          <a:xfrm>
            <a:off x="838198" y="1484344"/>
            <a:ext cx="4373880" cy="456926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-symptom-semantic-metadata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event-id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start-timeyang:date-and-time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end-time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yang:date-and-time</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confidence-score           float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concern-score?             float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tags* [key]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key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value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(pattern)?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+--:(drop)</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dropempty</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+--:(spike)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spike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+--:(mean-shift)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mean-shift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+--:(seasonality-shift)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seasonality-shift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+--:(trend)</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trend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+--:(other)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other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(source-type)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+--:(human)</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human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+--:(algorithm)</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algorithm    empty</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name?              string</a:t>
            </a:r>
            <a:endParaRPr lang="de-CH" sz="85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3206975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13</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546100" y="1610360"/>
            <a:ext cx="11125200" cy="5116402"/>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IE" dirty="0"/>
              <a:t>Network anomaly detection is about </a:t>
            </a:r>
            <a:r>
              <a:rPr lang="en-IE" b="1" dirty="0">
                <a:solidFill>
                  <a:srgbClr val="FF0000"/>
                </a:solidFill>
              </a:rPr>
              <a:t>identifying behaviours </a:t>
            </a:r>
            <a:r>
              <a:rPr lang="en-IE" dirty="0"/>
              <a:t>that provide </a:t>
            </a:r>
            <a:r>
              <a:rPr lang="en-IE" b="1" dirty="0">
                <a:solidFill>
                  <a:srgbClr val="FF0000"/>
                </a:solidFill>
              </a:rPr>
              <a:t>evidence</a:t>
            </a:r>
            <a:r>
              <a:rPr lang="en-IE" dirty="0"/>
              <a:t> of service consumers experiencing a </a:t>
            </a:r>
            <a:r>
              <a:rPr lang="en-IE" b="1" dirty="0">
                <a:solidFill>
                  <a:srgbClr val="FF0000"/>
                </a:solidFill>
              </a:rPr>
              <a:t>degradation</a:t>
            </a:r>
            <a:r>
              <a:rPr lang="en-IE" dirty="0"/>
              <a:t>.</a:t>
            </a:r>
          </a:p>
          <a:p>
            <a:pPr>
              <a:lnSpc>
                <a:spcPct val="100000"/>
              </a:lnSpc>
            </a:pPr>
            <a:r>
              <a:rPr lang="en-IE" dirty="0"/>
              <a:t>Network Operators often implement a </a:t>
            </a:r>
            <a:r>
              <a:rPr lang="en-IE" b="1" dirty="0">
                <a:solidFill>
                  <a:srgbClr val="FF0000"/>
                </a:solidFill>
              </a:rPr>
              <a:t>continuous review process</a:t>
            </a:r>
            <a:r>
              <a:rPr lang="en-IE" dirty="0"/>
              <a:t>, in order to </a:t>
            </a:r>
            <a:r>
              <a:rPr lang="en-IE" b="1" dirty="0"/>
              <a:t>iteratively collect and incorporate more and more network and service knowledge </a:t>
            </a:r>
            <a:r>
              <a:rPr lang="en-IE" dirty="0"/>
              <a:t>into the methodology, to </a:t>
            </a:r>
            <a:r>
              <a:rPr lang="en-IE" b="1" dirty="0"/>
              <a:t>improve</a:t>
            </a:r>
            <a:r>
              <a:rPr lang="en-IE" dirty="0"/>
              <a:t> (reducing False Positives and False Negatives) and validate the detection, e.g. by performing post-mortem analysis.</a:t>
            </a:r>
          </a:p>
          <a:p>
            <a:r>
              <a:rPr lang="en-IE" dirty="0"/>
              <a:t>We see the need to </a:t>
            </a:r>
            <a:r>
              <a:rPr lang="en-IE" b="1" dirty="0">
                <a:solidFill>
                  <a:srgbClr val="FF0000"/>
                </a:solidFill>
              </a:rPr>
              <a:t>provide a well-defined lifecycle for the refinement of network anomaly detection</a:t>
            </a:r>
            <a:r>
              <a:rPr lang="en-IE" dirty="0"/>
              <a:t>, as this can open up to a </a:t>
            </a:r>
            <a:r>
              <a:rPr lang="en-IE" b="1" dirty="0"/>
              <a:t>more structured cooperation between different actors </a:t>
            </a:r>
            <a:r>
              <a:rPr lang="en-IE" dirty="0"/>
              <a:t>involved in different stages of the lifecycle, including customer service operators, network engineers, Data Scientists, AI algorithms, etc.</a:t>
            </a:r>
          </a:p>
          <a:p>
            <a:r>
              <a:rPr lang="en-IE" dirty="0"/>
              <a:t>This proposed draft describe an </a:t>
            </a:r>
            <a:r>
              <a:rPr lang="en-IE" b="1" dirty="0">
                <a:solidFill>
                  <a:srgbClr val="FF0000"/>
                </a:solidFill>
              </a:rPr>
              <a:t>experiment</a:t>
            </a:r>
            <a:r>
              <a:rPr lang="en-IE" dirty="0"/>
              <a:t>: </a:t>
            </a:r>
            <a:r>
              <a:rPr lang="en-US" dirty="0"/>
              <a:t>verifying whether the approach is usable in real use case scenarios to support proper refinement and adjustments of network anomaly detection algorithms. </a:t>
            </a:r>
            <a:endParaRPr lang="en-IE" dirty="0"/>
          </a:p>
          <a:p>
            <a:endParaRPr lang="en-IE"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429133"/>
            <a:ext cx="10515600" cy="1325563"/>
          </a:xfrm>
        </p:spPr>
        <p:txBody>
          <a:bodyPr>
            <a:normAutofit/>
          </a:bodyPr>
          <a:lstStyle/>
          <a:p>
            <a:r>
              <a:rPr lang="en-US" sz="2800" b="1" dirty="0"/>
              <a:t>Experiment: Network Anomaly Lifecycle</a:t>
            </a:r>
            <a:br>
              <a:rPr lang="en-US" sz="2800" b="1" dirty="0"/>
            </a:br>
            <a:r>
              <a:rPr lang="en-US" sz="2700" dirty="0">
                <a:solidFill>
                  <a:schemeClr val="bg2">
                    <a:lumMod val="75000"/>
                  </a:schemeClr>
                </a:solidFill>
              </a:rPr>
              <a:t>What is the Motivation?</a:t>
            </a:r>
            <a:endParaRPr lang="en-US" sz="2700" dirty="0">
              <a:solidFill>
                <a:srgbClr val="FF0000"/>
              </a:solidFill>
            </a:endParaRPr>
          </a:p>
        </p:txBody>
      </p:sp>
    </p:spTree>
    <p:extLst>
      <p:ext uri="{BB962C8B-B14F-4D97-AF65-F5344CB8AC3E}">
        <p14:creationId xmlns:p14="http://schemas.microsoft.com/office/powerpoint/2010/main" val="62098891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14</a:t>
            </a:fld>
            <a:endParaRPr lang="de-CH" sz="1400" dirty="0"/>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Network Anomaly Lifecycle</a:t>
            </a:r>
            <a:br>
              <a:rPr lang="en-US" sz="3600" dirty="0"/>
            </a:br>
            <a:r>
              <a:rPr lang="en-US" sz="2700" dirty="0">
                <a:solidFill>
                  <a:schemeClr val="bg2">
                    <a:lumMod val="75000"/>
                  </a:schemeClr>
                </a:solidFill>
              </a:rPr>
              <a:t>draft-</a:t>
            </a:r>
            <a:r>
              <a:rPr lang="en-US" sz="2700" dirty="0" err="1">
                <a:solidFill>
                  <a:schemeClr val="bg2">
                    <a:lumMod val="75000"/>
                  </a:schemeClr>
                </a:solidFill>
              </a:rPr>
              <a:t>netana</a:t>
            </a:r>
            <a:r>
              <a:rPr lang="en-US" sz="2700" dirty="0">
                <a:solidFill>
                  <a:schemeClr val="bg2">
                    <a:lumMod val="75000"/>
                  </a:schemeClr>
                </a:solidFill>
              </a:rPr>
              <a:t>-</a:t>
            </a:r>
            <a:r>
              <a:rPr lang="en-US" sz="2700" dirty="0" err="1">
                <a:solidFill>
                  <a:schemeClr val="bg2">
                    <a:lumMod val="75000"/>
                  </a:schemeClr>
                </a:solidFill>
              </a:rPr>
              <a:t>nmop</a:t>
            </a:r>
            <a:r>
              <a:rPr lang="en-US" sz="2700" dirty="0">
                <a:solidFill>
                  <a:schemeClr val="bg2">
                    <a:lumMod val="75000"/>
                  </a:schemeClr>
                </a:solidFill>
              </a:rPr>
              <a:t>-network-anomaly-lifecycle</a:t>
            </a:r>
          </a:p>
        </p:txBody>
      </p:sp>
      <p:pic>
        <p:nvPicPr>
          <p:cNvPr id="3" name="Picture 2">
            <a:extLst>
              <a:ext uri="{FF2B5EF4-FFF2-40B4-BE49-F238E27FC236}">
                <a16:creationId xmlns:a16="http://schemas.microsoft.com/office/drawing/2014/main" id="{80EF3365-92B8-4BFF-5B4A-D90DDCF803B4}"/>
              </a:ext>
            </a:extLst>
          </p:cNvPr>
          <p:cNvPicPr>
            <a:picLocks noChangeAspect="1"/>
          </p:cNvPicPr>
          <p:nvPr/>
        </p:nvPicPr>
        <p:blipFill>
          <a:blip r:embed="rId2"/>
          <a:stretch>
            <a:fillRect/>
          </a:stretch>
        </p:blipFill>
        <p:spPr>
          <a:xfrm>
            <a:off x="444500" y="2099129"/>
            <a:ext cx="6958286" cy="3976164"/>
          </a:xfrm>
          <a:prstGeom prst="rect">
            <a:avLst/>
          </a:prstGeom>
        </p:spPr>
      </p:pic>
      <p:sp>
        <p:nvSpPr>
          <p:cNvPr id="7" name="Oval 6">
            <a:extLst>
              <a:ext uri="{FF2B5EF4-FFF2-40B4-BE49-F238E27FC236}">
                <a16:creationId xmlns:a16="http://schemas.microsoft.com/office/drawing/2014/main" id="{33891599-1C33-654D-733C-99580AE756F1}"/>
              </a:ext>
            </a:extLst>
          </p:cNvPr>
          <p:cNvSpPr/>
          <p:nvPr/>
        </p:nvSpPr>
        <p:spPr>
          <a:xfrm>
            <a:off x="5654675" y="3372836"/>
            <a:ext cx="1480009" cy="509047"/>
          </a:xfrm>
          <a:prstGeom prst="ellipse">
            <a:avLst/>
          </a:prstGeom>
          <a:solidFill>
            <a:srgbClr val="FF0000">
              <a:alpha val="10000"/>
            </a:srgbClr>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 name="Inhaltsplatzhalter 2">
            <a:extLst>
              <a:ext uri="{FF2B5EF4-FFF2-40B4-BE49-F238E27FC236}">
                <a16:creationId xmlns:a16="http://schemas.microsoft.com/office/drawing/2014/main" id="{EBBAF0DF-61DF-B89D-2978-12F7F1BE7C53}"/>
              </a:ext>
            </a:extLst>
          </p:cNvPr>
          <p:cNvSpPr txBox="1">
            <a:spLocks/>
          </p:cNvSpPr>
          <p:nvPr/>
        </p:nvSpPr>
        <p:spPr bwMode="black">
          <a:xfrm>
            <a:off x="7556501" y="609600"/>
            <a:ext cx="4191000" cy="441520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Detection:  </a:t>
            </a:r>
            <a:r>
              <a:rPr lang="en-US" dirty="0"/>
              <a:t>The Network Anomaly Detection stage is about the continuous monitoring of the network through Network Telemetry [RFC9232] and the identification of symptoms.</a:t>
            </a:r>
          </a:p>
          <a:p>
            <a:r>
              <a:rPr lang="en-US" b="1" dirty="0">
                <a:solidFill>
                  <a:srgbClr val="FF0000"/>
                </a:solidFill>
              </a:rPr>
              <a:t>Validation:  </a:t>
            </a:r>
            <a:r>
              <a:rPr lang="en-US" dirty="0"/>
              <a:t>Decides if the detected symptoms are signaling a real incident or if they are to be treated as false positives.</a:t>
            </a:r>
          </a:p>
          <a:p>
            <a:r>
              <a:rPr lang="en-US" b="1" dirty="0">
                <a:solidFill>
                  <a:srgbClr val="FF0000"/>
                </a:solidFill>
              </a:rPr>
              <a:t>Refinement:  </a:t>
            </a:r>
            <a:r>
              <a:rPr lang="en-US" dirty="0"/>
              <a:t>Network operator performs detailed postmortem analysis of the network incident, collected Network Telemetry data and detected anomaly with the objective to identify useful adjustments in the Network Telemetry data collection and Anomaly Detection system.</a:t>
            </a:r>
          </a:p>
        </p:txBody>
      </p:sp>
    </p:spTree>
    <p:extLst>
      <p:ext uri="{BB962C8B-B14F-4D97-AF65-F5344CB8AC3E}">
        <p14:creationId xmlns:p14="http://schemas.microsoft.com/office/powerpoint/2010/main" val="22497330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15</a:t>
            </a:fld>
            <a:endParaRPr lang="de-CH" sz="1400" dirty="0"/>
          </a:p>
        </p:txBody>
      </p:sp>
      <p:pic>
        <p:nvPicPr>
          <p:cNvPr id="9" name="Picture 8">
            <a:extLst>
              <a:ext uri="{FF2B5EF4-FFF2-40B4-BE49-F238E27FC236}">
                <a16:creationId xmlns:a16="http://schemas.microsoft.com/office/drawing/2014/main" id="{E42F4B34-76CD-F72D-9B81-89CB1330329D}"/>
              </a:ext>
            </a:extLst>
          </p:cNvPr>
          <p:cNvPicPr>
            <a:picLocks noChangeAspect="1"/>
          </p:cNvPicPr>
          <p:nvPr/>
        </p:nvPicPr>
        <p:blipFill>
          <a:blip r:embed="rId2"/>
          <a:stretch>
            <a:fillRect/>
          </a:stretch>
        </p:blipFill>
        <p:spPr>
          <a:xfrm>
            <a:off x="5087988" y="516629"/>
            <a:ext cx="6585629" cy="6210133"/>
          </a:xfrm>
          <a:prstGeom prst="rect">
            <a:avLst/>
          </a:prstGeom>
        </p:spPr>
      </p:pic>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Network Anomaly State Machine</a:t>
            </a:r>
            <a:br>
              <a:rPr lang="en-US" sz="3600" dirty="0"/>
            </a:br>
            <a:r>
              <a:rPr lang="en-US" sz="2700" dirty="0">
                <a:solidFill>
                  <a:schemeClr val="bg2">
                    <a:lumMod val="75000"/>
                  </a:schemeClr>
                </a:solidFill>
              </a:rPr>
              <a:t>Incident Relationships</a:t>
            </a:r>
          </a:p>
        </p:txBody>
      </p:sp>
      <p:sp>
        <p:nvSpPr>
          <p:cNvPr id="13" name="Inhaltsplatzhalter 2">
            <a:extLst>
              <a:ext uri="{FF2B5EF4-FFF2-40B4-BE49-F238E27FC236}">
                <a16:creationId xmlns:a16="http://schemas.microsoft.com/office/drawing/2014/main" id="{493592BC-0380-9705-ADC3-87ACEDBEFCB8}"/>
              </a:ext>
            </a:extLst>
          </p:cNvPr>
          <p:cNvSpPr txBox="1">
            <a:spLocks/>
          </p:cNvSpPr>
          <p:nvPr/>
        </p:nvSpPr>
        <p:spPr bwMode="black">
          <a:xfrm>
            <a:off x="978831" y="1946436"/>
            <a:ext cx="3780631" cy="441520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Incident Forecasted:  </a:t>
            </a:r>
            <a:r>
              <a:rPr lang="en-US" dirty="0"/>
              <a:t>A potential network incident is predicted in the future by the Network Anomaly Detection system.</a:t>
            </a:r>
          </a:p>
          <a:p>
            <a:r>
              <a:rPr lang="en-US" b="1" dirty="0">
                <a:solidFill>
                  <a:srgbClr val="FF0000"/>
                </a:solidFill>
              </a:rPr>
              <a:t>Incident Potential:  </a:t>
            </a:r>
            <a:r>
              <a:rPr lang="en-US" dirty="0"/>
              <a:t>A potential network incident has been detected by the Network Anomaly Detection system.</a:t>
            </a:r>
          </a:p>
          <a:p>
            <a:r>
              <a:rPr lang="en-US" b="1" dirty="0">
                <a:solidFill>
                  <a:srgbClr val="FF0000"/>
                </a:solidFill>
              </a:rPr>
              <a:t>Incident Confirmed:  </a:t>
            </a:r>
            <a:r>
              <a:rPr lang="en-US" dirty="0"/>
              <a:t>A potential network incident has been confirmed in the postmortem validation.</a:t>
            </a:r>
          </a:p>
          <a:p>
            <a:endParaRPr lang="en-US" dirty="0"/>
          </a:p>
        </p:txBody>
      </p:sp>
    </p:spTree>
    <p:extLst>
      <p:ext uri="{BB962C8B-B14F-4D97-AF65-F5344CB8AC3E}">
        <p14:creationId xmlns:p14="http://schemas.microsoft.com/office/powerpoint/2010/main" val="11522090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a:extLst>
              <a:ext uri="{FF2B5EF4-FFF2-40B4-BE49-F238E27FC236}">
                <a16:creationId xmlns:a16="http://schemas.microsoft.com/office/drawing/2014/main" id="{8F78EE4C-6EFD-4363-A98F-3E5608669DF5}"/>
              </a:ext>
            </a:extLst>
          </p:cNvPr>
          <p:cNvSpPr txBox="1"/>
          <p:nvPr/>
        </p:nvSpPr>
        <p:spPr>
          <a:xfrm>
            <a:off x="838198" y="1484344"/>
            <a:ext cx="4373880" cy="1909754"/>
          </a:xfrm>
          <a:prstGeom prst="rect">
            <a:avLst/>
          </a:prstGeom>
          <a:noFill/>
        </p:spPr>
        <p:txBody>
          <a:bodyPr wrap="square">
            <a:spAutoFit/>
          </a:bodyPr>
          <a:lstStyle/>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module: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ietf</a:t>
            </a:r>
            <a:r>
              <a:rPr lang="en-US" sz="850" dirty="0">
                <a:effectLst/>
                <a:latin typeface="Courier New" panose="02070309020205020404" pitchFamily="49" charset="0"/>
                <a:ea typeface="Calibri" panose="020F0502020204030204" pitchFamily="34" charset="0"/>
                <a:cs typeface="Courier New" panose="02070309020205020404" pitchFamily="49" charset="0"/>
              </a:rPr>
              <a:t>-network-anomaly-metadata</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network-anomalies</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network-anomaly* [id author-name version state]</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id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description?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author</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author-name     string</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author-type?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algo-version?   uint8</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version        uint8</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state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identityref</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symptoms*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symptom_id</a:t>
            </a:r>
            <a:r>
              <a:rPr lang="en-US" sz="850" dirty="0">
                <a:effectLst/>
                <a:latin typeface="Courier New" panose="02070309020205020404" pitchFamily="49" charset="0"/>
                <a:ea typeface="Calibri" panose="020F0502020204030204" pitchFamily="34" charset="0"/>
                <a:cs typeface="Courier New" panose="02070309020205020404" pitchFamily="49" charset="0"/>
              </a:rPr>
              <a:t>]</a:t>
            </a:r>
          </a:p>
          <a:p>
            <a:pPr marL="0" marR="0">
              <a:lnSpc>
                <a:spcPct val="107000"/>
              </a:lnSpc>
              <a:spcBef>
                <a:spcPts val="0"/>
              </a:spcBef>
              <a:spcAft>
                <a:spcPts val="0"/>
              </a:spcAft>
            </a:pP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rw</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symptom_id</a:t>
            </a:r>
            <a:r>
              <a:rPr lang="en-US" sz="850" dirty="0">
                <a:effectLst/>
                <a:latin typeface="Courier New" panose="02070309020205020404" pitchFamily="49" charset="0"/>
                <a:ea typeface="Calibri" panose="020F0502020204030204" pitchFamily="34" charset="0"/>
                <a:cs typeface="Courier New" panose="02070309020205020404" pitchFamily="49" charset="0"/>
              </a:rPr>
              <a:t>    </a:t>
            </a:r>
            <a:r>
              <a:rPr lang="en-US" sz="850" dirty="0" err="1">
                <a:effectLst/>
                <a:latin typeface="Courier New" panose="02070309020205020404" pitchFamily="49" charset="0"/>
                <a:ea typeface="Calibri" panose="020F0502020204030204" pitchFamily="34" charset="0"/>
                <a:cs typeface="Courier New" panose="02070309020205020404" pitchFamily="49" charset="0"/>
              </a:rPr>
              <a:t>yang:uuid</a:t>
            </a:r>
            <a:endParaRPr lang="en-US" sz="850" dirty="0">
              <a:effectLst/>
              <a:latin typeface="Courier New" panose="02070309020205020404" pitchFamily="49" charset="0"/>
              <a:ea typeface="Calibri" panose="020F0502020204030204" pitchFamily="34" charset="0"/>
              <a:cs typeface="Courier New" panose="02070309020205020404" pitchFamily="49" charset="0"/>
            </a:endParaRPr>
          </a:p>
        </p:txBody>
      </p:sp>
      <p:sp>
        <p:nvSpPr>
          <p:cNvPr id="3" name="Content Placeholder 2">
            <a:extLst>
              <a:ext uri="{FF2B5EF4-FFF2-40B4-BE49-F238E27FC236}">
                <a16:creationId xmlns:a16="http://schemas.microsoft.com/office/drawing/2014/main" id="{29C0DFD4-432D-4B0C-93DF-790441DCF5B9}"/>
              </a:ext>
            </a:extLst>
          </p:cNvPr>
          <p:cNvSpPr>
            <a:spLocks noGrp="1"/>
          </p:cNvSpPr>
          <p:nvPr>
            <p:ph idx="1"/>
          </p:nvPr>
        </p:nvSpPr>
        <p:spPr>
          <a:xfrm>
            <a:off x="6193410" y="1929384"/>
            <a:ext cx="5229402" cy="3557849"/>
          </a:xfrm>
        </p:spPr>
        <p:txBody>
          <a:bodyPr>
            <a:noAutofit/>
          </a:bodyPr>
          <a:lstStyle/>
          <a:p>
            <a:r>
              <a:rPr lang="en-US" sz="2000" b="1" dirty="0">
                <a:solidFill>
                  <a:srgbClr val="FF0000"/>
                </a:solidFill>
              </a:rPr>
              <a:t>ID and Description</a:t>
            </a:r>
            <a:r>
              <a:rPr lang="en-US" sz="2000" dirty="0"/>
              <a:t> uniquely identifies the detected anomaly.</a:t>
            </a:r>
          </a:p>
          <a:p>
            <a:r>
              <a:rPr lang="en-US" sz="2000" b="1" dirty="0">
                <a:solidFill>
                  <a:srgbClr val="FF0000"/>
                </a:solidFill>
              </a:rPr>
              <a:t>Author Name, Type, Version and Algo-Version </a:t>
            </a:r>
            <a:r>
              <a:rPr lang="en-US" sz="2000" dirty="0"/>
              <a:t>describes wherever the anomaly was detected by a human or algorithm and uniquely identifies the system and version who/which detected. </a:t>
            </a:r>
          </a:p>
          <a:p>
            <a:r>
              <a:rPr lang="en-US" sz="2000" b="1" dirty="0">
                <a:solidFill>
                  <a:srgbClr val="FF0000"/>
                </a:solidFill>
              </a:rPr>
              <a:t>State </a:t>
            </a:r>
            <a:r>
              <a:rPr lang="en-US" sz="2000" dirty="0"/>
              <a:t>describes the state of the anomaly (selected among the states defined in the state machine).</a:t>
            </a:r>
          </a:p>
          <a:p>
            <a:r>
              <a:rPr lang="en-US" sz="2000" b="1" dirty="0">
                <a:solidFill>
                  <a:srgbClr val="FF0000"/>
                </a:solidFill>
              </a:rPr>
              <a:t>Symptoms </a:t>
            </a:r>
            <a:r>
              <a:rPr lang="en-US" sz="2000" dirty="0"/>
              <a:t>describes the identified symptoms defined in </a:t>
            </a:r>
            <a:r>
              <a:rPr lang="en-US" sz="2000" dirty="0" err="1"/>
              <a:t>ietf</a:t>
            </a:r>
            <a:r>
              <a:rPr lang="en-US" sz="2000" dirty="0"/>
              <a:t>-symptom-semantic-metadata. </a:t>
            </a:r>
          </a:p>
          <a:p>
            <a:endParaRPr lang="en-US" sz="2000" dirty="0"/>
          </a:p>
        </p:txBody>
      </p:sp>
      <p:sp>
        <p:nvSpPr>
          <p:cNvPr id="19" name="Rectangle 18">
            <a:extLst>
              <a:ext uri="{FF2B5EF4-FFF2-40B4-BE49-F238E27FC236}">
                <a16:creationId xmlns:a16="http://schemas.microsoft.com/office/drawing/2014/main" id="{B0AC9776-B227-44FD-A2AC-1FDE0B6F1445}"/>
              </a:ext>
            </a:extLst>
          </p:cNvPr>
          <p:cNvSpPr/>
          <p:nvPr/>
        </p:nvSpPr>
        <p:spPr>
          <a:xfrm>
            <a:off x="806550" y="1929384"/>
            <a:ext cx="4182687" cy="317743"/>
          </a:xfrm>
          <a:prstGeom prst="rect">
            <a:avLst/>
          </a:prstGeom>
          <a:solidFill>
            <a:schemeClr val="accent6">
              <a:alpha val="10000"/>
            </a:schemeClr>
          </a:solidFill>
          <a:ln w="2540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2" name="Straight Connector 21">
            <a:extLst>
              <a:ext uri="{FF2B5EF4-FFF2-40B4-BE49-F238E27FC236}">
                <a16:creationId xmlns:a16="http://schemas.microsoft.com/office/drawing/2014/main" id="{5EE7A184-4440-4663-A713-45C43FB41FBD}"/>
              </a:ext>
            </a:extLst>
          </p:cNvPr>
          <p:cNvCxnSpPr>
            <a:cxnSpLocks/>
          </p:cNvCxnSpPr>
          <p:nvPr/>
        </p:nvCxnSpPr>
        <p:spPr>
          <a:xfrm>
            <a:off x="4989235" y="2028576"/>
            <a:ext cx="1204175" cy="64175"/>
          </a:xfrm>
          <a:prstGeom prst="line">
            <a:avLst/>
          </a:prstGeom>
          <a:ln w="25400">
            <a:solidFill>
              <a:schemeClr val="accent6"/>
            </a:solidFill>
          </a:ln>
        </p:spPr>
        <p:style>
          <a:lnRef idx="1">
            <a:schemeClr val="accent1"/>
          </a:lnRef>
          <a:fillRef idx="0">
            <a:schemeClr val="accent1"/>
          </a:fillRef>
          <a:effectRef idx="0">
            <a:schemeClr val="accent1"/>
          </a:effectRef>
          <a:fontRef idx="minor">
            <a:schemeClr val="tx1"/>
          </a:fontRef>
        </p:style>
      </p:cxn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16</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Network Anomaly Metadata</a:t>
            </a:r>
            <a:br>
              <a:rPr lang="en-US" sz="3600" dirty="0"/>
            </a:br>
            <a:r>
              <a:rPr lang="en-US" sz="2700" dirty="0">
                <a:solidFill>
                  <a:schemeClr val="bg2">
                    <a:lumMod val="75000"/>
                  </a:schemeClr>
                </a:solidFill>
              </a:rPr>
              <a:t>YANG Module</a:t>
            </a:r>
            <a:endParaRPr lang="en-US" sz="2700" dirty="0">
              <a:solidFill>
                <a:srgbClr val="FF0000"/>
              </a:solidFill>
            </a:endParaRPr>
          </a:p>
        </p:txBody>
      </p:sp>
      <p:sp>
        <p:nvSpPr>
          <p:cNvPr id="7" name="Rectangle 6">
            <a:extLst>
              <a:ext uri="{FF2B5EF4-FFF2-40B4-BE49-F238E27FC236}">
                <a16:creationId xmlns:a16="http://schemas.microsoft.com/office/drawing/2014/main" id="{E751AA3A-A181-4E76-CC75-041686EB2C20}"/>
              </a:ext>
            </a:extLst>
          </p:cNvPr>
          <p:cNvSpPr/>
          <p:nvPr/>
        </p:nvSpPr>
        <p:spPr>
          <a:xfrm>
            <a:off x="806548" y="2262433"/>
            <a:ext cx="4182687" cy="614526"/>
          </a:xfrm>
          <a:prstGeom prst="rect">
            <a:avLst/>
          </a:prstGeom>
          <a:solidFill>
            <a:schemeClr val="accent4">
              <a:alpha val="10000"/>
            </a:schemeClr>
          </a:solidFill>
          <a:ln w="254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13" name="Straight Connector 12">
            <a:extLst>
              <a:ext uri="{FF2B5EF4-FFF2-40B4-BE49-F238E27FC236}">
                <a16:creationId xmlns:a16="http://schemas.microsoft.com/office/drawing/2014/main" id="{ABDEEB90-F9DE-4579-466A-4391823DABF7}"/>
              </a:ext>
            </a:extLst>
          </p:cNvPr>
          <p:cNvCxnSpPr>
            <a:cxnSpLocks/>
          </p:cNvCxnSpPr>
          <p:nvPr/>
        </p:nvCxnSpPr>
        <p:spPr>
          <a:xfrm>
            <a:off x="4997487" y="2439221"/>
            <a:ext cx="1237428" cy="303785"/>
          </a:xfrm>
          <a:prstGeom prst="line">
            <a:avLst/>
          </a:prstGeom>
          <a:ln w="25400">
            <a:solidFill>
              <a:schemeClr val="accent4"/>
            </a:solidFill>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1F53FB5C-08C3-503A-DD3F-DC336AED5134}"/>
              </a:ext>
            </a:extLst>
          </p:cNvPr>
          <p:cNvSpPr/>
          <p:nvPr/>
        </p:nvSpPr>
        <p:spPr>
          <a:xfrm>
            <a:off x="806547" y="2901440"/>
            <a:ext cx="4182687" cy="146560"/>
          </a:xfrm>
          <a:prstGeom prst="rect">
            <a:avLst/>
          </a:prstGeom>
          <a:solidFill>
            <a:schemeClr val="accent2">
              <a:alpha val="10000"/>
            </a:schemeClr>
          </a:solidFill>
          <a:ln w="254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25" name="Rectangle 24">
            <a:extLst>
              <a:ext uri="{FF2B5EF4-FFF2-40B4-BE49-F238E27FC236}">
                <a16:creationId xmlns:a16="http://schemas.microsoft.com/office/drawing/2014/main" id="{69934E68-7859-6F55-01F2-D3CD39C036AD}"/>
              </a:ext>
            </a:extLst>
          </p:cNvPr>
          <p:cNvSpPr/>
          <p:nvPr/>
        </p:nvSpPr>
        <p:spPr>
          <a:xfrm>
            <a:off x="806547" y="3070689"/>
            <a:ext cx="4182687" cy="317060"/>
          </a:xfrm>
          <a:prstGeom prst="rect">
            <a:avLst/>
          </a:prstGeom>
          <a:solidFill>
            <a:schemeClr val="accent1">
              <a:alpha val="10000"/>
            </a:schemeClr>
          </a:solidFill>
          <a:ln w="254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cxnSp>
        <p:nvCxnSpPr>
          <p:cNvPr id="26" name="Straight Connector 25">
            <a:extLst>
              <a:ext uri="{FF2B5EF4-FFF2-40B4-BE49-F238E27FC236}">
                <a16:creationId xmlns:a16="http://schemas.microsoft.com/office/drawing/2014/main" id="{26AA4EF1-0515-5E5A-5D45-BE133079F190}"/>
              </a:ext>
            </a:extLst>
          </p:cNvPr>
          <p:cNvCxnSpPr>
            <a:cxnSpLocks/>
          </p:cNvCxnSpPr>
          <p:nvPr/>
        </p:nvCxnSpPr>
        <p:spPr>
          <a:xfrm>
            <a:off x="4997487" y="3325091"/>
            <a:ext cx="1237428" cy="1285783"/>
          </a:xfrm>
          <a:prstGeom prst="line">
            <a:avLst/>
          </a:prstGeom>
          <a:ln w="2540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D1F71D91-0AD5-1DD4-6BC3-A469C348859D}"/>
              </a:ext>
            </a:extLst>
          </p:cNvPr>
          <p:cNvCxnSpPr>
            <a:cxnSpLocks/>
          </p:cNvCxnSpPr>
          <p:nvPr/>
        </p:nvCxnSpPr>
        <p:spPr>
          <a:xfrm>
            <a:off x="4997487" y="2981702"/>
            <a:ext cx="1237428" cy="1249476"/>
          </a:xfrm>
          <a:prstGeom prst="line">
            <a:avLst/>
          </a:prstGeom>
          <a:ln w="25400">
            <a:solidFill>
              <a:schemeClr val="accent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4089931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 name="Rectangle 49">
            <a:extLst>
              <a:ext uri="{FF2B5EF4-FFF2-40B4-BE49-F238E27FC236}">
                <a16:creationId xmlns:a16="http://schemas.microsoft.com/office/drawing/2014/main" id="{B960253E-9132-4208-BB6A-B8DB492204A9}"/>
              </a:ext>
            </a:extLst>
          </p:cNvPr>
          <p:cNvSpPr/>
          <p:nvPr/>
        </p:nvSpPr>
        <p:spPr>
          <a:xfrm>
            <a:off x="6508959" y="4209271"/>
            <a:ext cx="218659" cy="14667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17</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119 Hackathon - Antagonist</a:t>
            </a:r>
            <a:br>
              <a:rPr lang="en-US" sz="3600" dirty="0"/>
            </a:br>
            <a:r>
              <a:rPr lang="en-US" sz="2700" dirty="0">
                <a:solidFill>
                  <a:schemeClr val="bg2">
                    <a:lumMod val="75000"/>
                  </a:schemeClr>
                </a:solidFill>
              </a:rPr>
              <a:t>Design and workflow</a:t>
            </a:r>
            <a:endParaRPr lang="en-US" sz="2700" dirty="0">
              <a:solidFill>
                <a:srgbClr val="FF0000"/>
              </a:solidFill>
            </a:endParaRPr>
          </a:p>
        </p:txBody>
      </p:sp>
      <p:sp>
        <p:nvSpPr>
          <p:cNvPr id="8" name="Rectangle 7">
            <a:extLst>
              <a:ext uri="{FF2B5EF4-FFF2-40B4-BE49-F238E27FC236}">
                <a16:creationId xmlns:a16="http://schemas.microsoft.com/office/drawing/2014/main" id="{3AABF6CC-4449-630D-489C-7CCA601F0E2A}"/>
              </a:ext>
            </a:extLst>
          </p:cNvPr>
          <p:cNvSpPr/>
          <p:nvPr/>
        </p:nvSpPr>
        <p:spPr>
          <a:xfrm>
            <a:off x="5021286" y="4542770"/>
            <a:ext cx="3852329" cy="1244192"/>
          </a:xfrm>
          <a:prstGeom prst="rect">
            <a:avLst/>
          </a:prstGeom>
          <a:solidFill>
            <a:schemeClr val="bg1"/>
          </a:solid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algn="ctr" defTabSz="609585" hangingPunct="0"/>
            <a:r>
              <a:rPr lang="en-IE" sz="2400" b="1" dirty="0">
                <a:solidFill>
                  <a:srgbClr val="000000"/>
                </a:solidFill>
                <a:latin typeface="+mj-lt"/>
                <a:ea typeface="+mj-ea"/>
                <a:cs typeface="+mj-cs"/>
              </a:rPr>
              <a:t>A</a:t>
            </a:r>
            <a:r>
              <a:rPr lang="en-US" sz="2400" b="1" dirty="0">
                <a:solidFill>
                  <a:srgbClr val="000000"/>
                </a:solidFill>
                <a:latin typeface="+mj-lt"/>
                <a:ea typeface="+mj-ea"/>
                <a:cs typeface="+mj-cs"/>
              </a:rPr>
              <a:t>ntagonist</a:t>
            </a:r>
            <a:br>
              <a:rPr lang="en-US" sz="2400" dirty="0">
                <a:solidFill>
                  <a:srgbClr val="000000"/>
                </a:solidFill>
                <a:latin typeface="+mj-lt"/>
                <a:ea typeface="+mj-ea"/>
                <a:cs typeface="+mj-cs"/>
              </a:rPr>
            </a:br>
            <a:r>
              <a:rPr lang="en-US" sz="2000" dirty="0">
                <a:solidFill>
                  <a:srgbClr val="000000"/>
                </a:solidFill>
                <a:latin typeface="+mj-lt"/>
                <a:ea typeface="+mj-ea"/>
                <a:cs typeface="+mj-cs"/>
              </a:rPr>
              <a:t>(</a:t>
            </a:r>
            <a:r>
              <a:rPr lang="en-US" sz="2000" u="sng" dirty="0">
                <a:solidFill>
                  <a:srgbClr val="000000"/>
                </a:solidFill>
                <a:latin typeface="+mj-lt"/>
                <a:ea typeface="+mj-ea"/>
                <a:cs typeface="+mj-cs"/>
              </a:rPr>
              <a:t>An</a:t>
            </a:r>
            <a:r>
              <a:rPr lang="en-US" sz="2000" dirty="0">
                <a:solidFill>
                  <a:srgbClr val="000000"/>
                </a:solidFill>
                <a:latin typeface="+mj-lt"/>
                <a:ea typeface="+mj-ea"/>
                <a:cs typeface="+mj-cs"/>
              </a:rPr>
              <a:t>omaly </a:t>
            </a:r>
            <a:r>
              <a:rPr lang="en-US" sz="2000" u="sng" dirty="0">
                <a:solidFill>
                  <a:srgbClr val="000000"/>
                </a:solidFill>
                <a:latin typeface="+mj-lt"/>
                <a:ea typeface="+mj-ea"/>
                <a:cs typeface="+mj-cs"/>
              </a:rPr>
              <a:t>tag</a:t>
            </a:r>
            <a:r>
              <a:rPr lang="en-US" sz="2000" dirty="0">
                <a:solidFill>
                  <a:srgbClr val="000000"/>
                </a:solidFill>
                <a:latin typeface="+mj-lt"/>
                <a:ea typeface="+mj-ea"/>
                <a:cs typeface="+mj-cs"/>
              </a:rPr>
              <a:t>ging </a:t>
            </a:r>
            <a:r>
              <a:rPr lang="en-US" sz="2000" u="sng" dirty="0">
                <a:solidFill>
                  <a:srgbClr val="000000"/>
                </a:solidFill>
                <a:latin typeface="+mj-lt"/>
                <a:ea typeface="+mj-ea"/>
                <a:cs typeface="+mj-cs"/>
              </a:rPr>
              <a:t>on</a:t>
            </a:r>
            <a:r>
              <a:rPr lang="en-US" sz="2000" dirty="0">
                <a:solidFill>
                  <a:srgbClr val="000000"/>
                </a:solidFill>
                <a:latin typeface="+mj-lt"/>
                <a:ea typeface="+mj-ea"/>
                <a:cs typeface="+mj-cs"/>
              </a:rPr>
              <a:t> h</a:t>
            </a:r>
            <a:r>
              <a:rPr lang="en-US" sz="2000" u="sng" dirty="0">
                <a:solidFill>
                  <a:srgbClr val="000000"/>
                </a:solidFill>
                <a:latin typeface="+mj-lt"/>
                <a:ea typeface="+mj-ea"/>
                <a:cs typeface="+mj-cs"/>
              </a:rPr>
              <a:t>ist</a:t>
            </a:r>
            <a:r>
              <a:rPr lang="en-US" sz="2000" dirty="0">
                <a:solidFill>
                  <a:srgbClr val="000000"/>
                </a:solidFill>
                <a:latin typeface="+mj-lt"/>
                <a:ea typeface="+mj-ea"/>
                <a:cs typeface="+mj-cs"/>
              </a:rPr>
              <a:t>orical data)</a:t>
            </a:r>
          </a:p>
        </p:txBody>
      </p:sp>
      <p:sp>
        <p:nvSpPr>
          <p:cNvPr id="9" name="Rectangle 8">
            <a:extLst>
              <a:ext uri="{FF2B5EF4-FFF2-40B4-BE49-F238E27FC236}">
                <a16:creationId xmlns:a16="http://schemas.microsoft.com/office/drawing/2014/main" id="{1E37B0BE-BCB0-2AF0-4258-462839FF22F6}"/>
              </a:ext>
            </a:extLst>
          </p:cNvPr>
          <p:cNvSpPr/>
          <p:nvPr/>
        </p:nvSpPr>
        <p:spPr>
          <a:xfrm>
            <a:off x="2194526" y="4925190"/>
            <a:ext cx="1800244" cy="861772"/>
          </a:xfrm>
          <a:prstGeom prst="rect">
            <a:avLst/>
          </a:prstGeom>
          <a:solidFill>
            <a:schemeClr val="bg1"/>
          </a:solid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algn="ctr" defTabSz="609585" hangingPunct="0"/>
            <a:r>
              <a:rPr lang="en-IE" sz="2400" dirty="0">
                <a:solidFill>
                  <a:srgbClr val="000000"/>
                </a:solidFill>
                <a:latin typeface="+mj-lt"/>
                <a:ea typeface="+mj-ea"/>
                <a:cs typeface="+mj-cs"/>
                <a:sym typeface="Calibri"/>
              </a:rPr>
              <a:t>Time Series</a:t>
            </a:r>
            <a:br>
              <a:rPr lang="en-IE" sz="2400" dirty="0">
                <a:solidFill>
                  <a:srgbClr val="000000"/>
                </a:solidFill>
                <a:latin typeface="+mj-lt"/>
                <a:ea typeface="+mj-ea"/>
                <a:cs typeface="+mj-cs"/>
                <a:sym typeface="Calibri"/>
              </a:rPr>
            </a:br>
            <a:r>
              <a:rPr lang="en-IE" sz="2400" dirty="0">
                <a:solidFill>
                  <a:srgbClr val="000000"/>
                </a:solidFill>
                <a:latin typeface="+mj-lt"/>
                <a:ea typeface="+mj-ea"/>
                <a:cs typeface="+mj-cs"/>
                <a:sym typeface="Calibri"/>
              </a:rPr>
              <a:t>Database</a:t>
            </a:r>
            <a:endParaRPr lang="en-US" sz="2400" dirty="0">
              <a:solidFill>
                <a:srgbClr val="000000"/>
              </a:solidFill>
              <a:latin typeface="+mj-lt"/>
              <a:ea typeface="+mj-ea"/>
              <a:cs typeface="+mj-cs"/>
              <a:sym typeface="Calibri"/>
            </a:endParaRPr>
          </a:p>
        </p:txBody>
      </p:sp>
      <p:sp>
        <p:nvSpPr>
          <p:cNvPr id="10" name="Rectangle 9">
            <a:extLst>
              <a:ext uri="{FF2B5EF4-FFF2-40B4-BE49-F238E27FC236}">
                <a16:creationId xmlns:a16="http://schemas.microsoft.com/office/drawing/2014/main" id="{4E94C5D4-7F2C-4E9C-3DD0-5FC31350B966}"/>
              </a:ext>
            </a:extLst>
          </p:cNvPr>
          <p:cNvSpPr/>
          <p:nvPr/>
        </p:nvSpPr>
        <p:spPr>
          <a:xfrm>
            <a:off x="2194524" y="3092199"/>
            <a:ext cx="1800245" cy="1244192"/>
          </a:xfrm>
          <a:prstGeom prst="rect">
            <a:avLst/>
          </a:prstGeom>
          <a:solidFill>
            <a:schemeClr val="bg1"/>
          </a:solid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algn="ctr" defTabSz="609585" hangingPunct="0"/>
            <a:r>
              <a:rPr lang="en-IE" sz="2400" dirty="0">
                <a:solidFill>
                  <a:srgbClr val="000000"/>
                </a:solidFill>
                <a:latin typeface="+mj-lt"/>
                <a:ea typeface="+mj-ea"/>
                <a:cs typeface="+mj-cs"/>
                <a:sym typeface="Calibri"/>
              </a:rPr>
              <a:t>Symptom</a:t>
            </a:r>
            <a:br>
              <a:rPr lang="en-IE" sz="2400" dirty="0">
                <a:solidFill>
                  <a:srgbClr val="000000"/>
                </a:solidFill>
                <a:latin typeface="+mj-lt"/>
                <a:ea typeface="+mj-ea"/>
                <a:cs typeface="+mj-cs"/>
                <a:sym typeface="Calibri"/>
              </a:rPr>
            </a:br>
            <a:r>
              <a:rPr lang="en-IE" sz="2400" dirty="0">
                <a:solidFill>
                  <a:srgbClr val="000000"/>
                </a:solidFill>
                <a:latin typeface="+mj-lt"/>
                <a:ea typeface="+mj-ea"/>
                <a:cs typeface="+mj-cs"/>
                <a:sym typeface="Calibri"/>
              </a:rPr>
              <a:t>Annotation</a:t>
            </a:r>
            <a:br>
              <a:rPr lang="en-IE" sz="2400" dirty="0">
                <a:solidFill>
                  <a:srgbClr val="000000"/>
                </a:solidFill>
                <a:latin typeface="+mj-lt"/>
                <a:ea typeface="+mj-ea"/>
                <a:cs typeface="+mj-cs"/>
                <a:sym typeface="Calibri"/>
              </a:rPr>
            </a:br>
            <a:r>
              <a:rPr lang="en-IE" sz="2400" dirty="0">
                <a:solidFill>
                  <a:srgbClr val="000000"/>
                </a:solidFill>
                <a:latin typeface="+mj-lt"/>
                <a:ea typeface="+mj-ea"/>
                <a:cs typeface="+mj-cs"/>
                <a:sym typeface="Calibri"/>
              </a:rPr>
              <a:t>Tool</a:t>
            </a:r>
            <a:endParaRPr lang="en-US" sz="2400" dirty="0">
              <a:solidFill>
                <a:srgbClr val="000000"/>
              </a:solidFill>
              <a:latin typeface="+mj-lt"/>
              <a:ea typeface="+mj-ea"/>
              <a:cs typeface="+mj-cs"/>
              <a:sym typeface="Calibri"/>
            </a:endParaRPr>
          </a:p>
        </p:txBody>
      </p:sp>
      <p:cxnSp>
        <p:nvCxnSpPr>
          <p:cNvPr id="12" name="Straight Arrow Connector 11">
            <a:extLst>
              <a:ext uri="{FF2B5EF4-FFF2-40B4-BE49-F238E27FC236}">
                <a16:creationId xmlns:a16="http://schemas.microsoft.com/office/drawing/2014/main" id="{9656FCEF-A7E2-40D7-A82B-24CEF8056CEB}"/>
              </a:ext>
            </a:extLst>
          </p:cNvPr>
          <p:cNvCxnSpPr>
            <a:cxnSpLocks/>
          </p:cNvCxnSpPr>
          <p:nvPr/>
        </p:nvCxnSpPr>
        <p:spPr>
          <a:xfrm>
            <a:off x="1631950" y="5356076"/>
            <a:ext cx="46732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00875A8-7450-4459-AE3B-92998518671A}"/>
              </a:ext>
            </a:extLst>
          </p:cNvPr>
          <p:cNvCxnSpPr>
            <a:cxnSpLocks/>
            <a:stCxn id="9" idx="0"/>
            <a:endCxn id="10" idx="2"/>
          </p:cNvCxnSpPr>
          <p:nvPr/>
        </p:nvCxnSpPr>
        <p:spPr>
          <a:xfrm flipH="1" flipV="1">
            <a:off x="3094647" y="4336391"/>
            <a:ext cx="1" cy="58879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40B74650-FA10-4317-BCA9-48D05B63D0B2}"/>
              </a:ext>
            </a:extLst>
          </p:cNvPr>
          <p:cNvSpPr txBox="1"/>
          <p:nvPr/>
        </p:nvSpPr>
        <p:spPr>
          <a:xfrm>
            <a:off x="6332192" y="4209271"/>
            <a:ext cx="1230515" cy="333499"/>
          </a:xfrm>
          <a:prstGeom prst="rect">
            <a:avLst/>
          </a:prstGeom>
          <a:solidFill>
            <a:schemeClr val="bg1"/>
          </a:solid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algn="ctr" defTabSz="609585" hangingPunct="0"/>
            <a:r>
              <a:rPr lang="en-IE" sz="2400" dirty="0">
                <a:solidFill>
                  <a:srgbClr val="000000"/>
                </a:solidFill>
                <a:latin typeface="+mj-lt"/>
                <a:ea typeface="+mj-ea"/>
                <a:cs typeface="+mj-cs"/>
                <a:sym typeface="Calibri"/>
              </a:rPr>
              <a:t>REST API</a:t>
            </a:r>
            <a:endParaRPr lang="en-US" sz="2400" dirty="0">
              <a:solidFill>
                <a:srgbClr val="000000"/>
              </a:solidFill>
              <a:latin typeface="+mj-lt"/>
              <a:ea typeface="+mj-ea"/>
              <a:cs typeface="+mj-cs"/>
              <a:sym typeface="Calibri"/>
            </a:endParaRPr>
          </a:p>
        </p:txBody>
      </p:sp>
      <p:sp>
        <p:nvSpPr>
          <p:cNvPr id="46" name="Rectangle 45">
            <a:extLst>
              <a:ext uri="{FF2B5EF4-FFF2-40B4-BE49-F238E27FC236}">
                <a16:creationId xmlns:a16="http://schemas.microsoft.com/office/drawing/2014/main" id="{C79D49FB-9C0F-4A07-BF92-4936C9749781}"/>
              </a:ext>
            </a:extLst>
          </p:cNvPr>
          <p:cNvSpPr/>
          <p:nvPr/>
        </p:nvSpPr>
        <p:spPr>
          <a:xfrm>
            <a:off x="6142585" y="1629650"/>
            <a:ext cx="1609725" cy="936043"/>
          </a:xfrm>
          <a:prstGeom prst="rect">
            <a:avLst/>
          </a:prstGeom>
          <a:solidFill>
            <a:schemeClr val="bg1"/>
          </a:solidFill>
          <a:ln w="28575" cap="flat">
            <a:solidFill>
              <a:schemeClr val="accent1"/>
            </a:solid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60959" tIns="60959" rIns="60959" bIns="60959" numCol="1" spcCol="38100" rtlCol="0" anchor="ctr" anchorCtr="0">
            <a:noAutofit/>
          </a:bodyPr>
          <a:lstStyle/>
          <a:p>
            <a:pPr algn="ctr" defTabSz="609585" hangingPunct="0"/>
            <a:r>
              <a:rPr lang="en-IE" sz="2400" b="1" dirty="0">
                <a:solidFill>
                  <a:srgbClr val="000000"/>
                </a:solidFill>
                <a:latin typeface="+mj-lt"/>
                <a:ea typeface="+mj-ea"/>
                <a:cs typeface="+mj-cs"/>
              </a:rPr>
              <a:t>A</a:t>
            </a:r>
            <a:r>
              <a:rPr lang="en-US" sz="2400" b="1" dirty="0">
                <a:solidFill>
                  <a:srgbClr val="000000"/>
                </a:solidFill>
                <a:latin typeface="+mj-lt"/>
                <a:ea typeface="+mj-ea"/>
                <a:cs typeface="+mj-cs"/>
              </a:rPr>
              <a:t>ntagonist</a:t>
            </a:r>
            <a:br>
              <a:rPr lang="en-US" sz="2400" b="1" dirty="0">
                <a:solidFill>
                  <a:srgbClr val="000000"/>
                </a:solidFill>
                <a:latin typeface="+mj-lt"/>
                <a:ea typeface="+mj-ea"/>
                <a:cs typeface="+mj-cs"/>
              </a:rPr>
            </a:br>
            <a:r>
              <a:rPr lang="en-US" sz="2400" dirty="0">
                <a:solidFill>
                  <a:srgbClr val="000000"/>
                </a:solidFill>
                <a:latin typeface="+mj-lt"/>
                <a:ea typeface="+mj-ea"/>
                <a:cs typeface="+mj-cs"/>
              </a:rPr>
              <a:t>Frontend</a:t>
            </a:r>
          </a:p>
        </p:txBody>
      </p:sp>
      <p:sp>
        <p:nvSpPr>
          <p:cNvPr id="47" name="Rectangle 46">
            <a:extLst>
              <a:ext uri="{FF2B5EF4-FFF2-40B4-BE49-F238E27FC236}">
                <a16:creationId xmlns:a16="http://schemas.microsoft.com/office/drawing/2014/main" id="{89A9CD65-8944-48C2-9830-F09963960055}"/>
              </a:ext>
            </a:extLst>
          </p:cNvPr>
          <p:cNvSpPr/>
          <p:nvPr/>
        </p:nvSpPr>
        <p:spPr>
          <a:xfrm>
            <a:off x="6096000" y="6523686"/>
            <a:ext cx="5443542" cy="369332"/>
          </a:xfrm>
          <a:prstGeom prst="rect">
            <a:avLst/>
          </a:prstGeom>
        </p:spPr>
        <p:txBody>
          <a:bodyPr wrap="none">
            <a:spAutoFit/>
          </a:bodyPr>
          <a:lstStyle/>
          <a:p>
            <a:pPr algn="ctr"/>
            <a:r>
              <a:rPr lang="en-US" dirty="0"/>
              <a:t>Source Code: https://github.com/vriccobene/antagonist</a:t>
            </a:r>
            <a:endParaRPr lang="en-US" sz="2800" dirty="0"/>
          </a:p>
        </p:txBody>
      </p:sp>
      <p:cxnSp>
        <p:nvCxnSpPr>
          <p:cNvPr id="49" name="Connector: Elbow 48">
            <a:extLst>
              <a:ext uri="{FF2B5EF4-FFF2-40B4-BE49-F238E27FC236}">
                <a16:creationId xmlns:a16="http://schemas.microsoft.com/office/drawing/2014/main" id="{409718CD-AF95-4BF8-9DC1-8348A77C0D22}"/>
              </a:ext>
            </a:extLst>
          </p:cNvPr>
          <p:cNvCxnSpPr>
            <a:cxnSpLocks/>
            <a:stCxn id="10" idx="3"/>
            <a:endCxn id="50" idx="0"/>
          </p:cNvCxnSpPr>
          <p:nvPr/>
        </p:nvCxnSpPr>
        <p:spPr>
          <a:xfrm>
            <a:off x="3994769" y="3714295"/>
            <a:ext cx="2623520" cy="49497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542EB3E-9E91-4557-BBB4-8C7789B6FEC4}"/>
              </a:ext>
            </a:extLst>
          </p:cNvPr>
          <p:cNvCxnSpPr>
            <a:cxnSpLocks/>
            <a:stCxn id="46" idx="2"/>
            <a:endCxn id="42" idx="0"/>
          </p:cNvCxnSpPr>
          <p:nvPr/>
        </p:nvCxnSpPr>
        <p:spPr>
          <a:xfrm>
            <a:off x="6947448" y="2565693"/>
            <a:ext cx="2" cy="1643578"/>
          </a:xfrm>
          <a:prstGeom prst="straightConnector1">
            <a:avLst/>
          </a:prstGeom>
          <a:ln>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0" name="TextBox 59">
            <a:extLst>
              <a:ext uri="{FF2B5EF4-FFF2-40B4-BE49-F238E27FC236}">
                <a16:creationId xmlns:a16="http://schemas.microsoft.com/office/drawing/2014/main" id="{C6C7A4FC-CD24-40AE-AB80-3357BF473C93}"/>
              </a:ext>
            </a:extLst>
          </p:cNvPr>
          <p:cNvSpPr txBox="1"/>
          <p:nvPr/>
        </p:nvSpPr>
        <p:spPr>
          <a:xfrm>
            <a:off x="276418" y="5186799"/>
            <a:ext cx="1450782" cy="338554"/>
          </a:xfrm>
          <a:prstGeom prst="rect">
            <a:avLst/>
          </a:prstGeom>
          <a:noFill/>
        </p:spPr>
        <p:txBody>
          <a:bodyPr wrap="none" rtlCol="0">
            <a:spAutoFit/>
          </a:bodyPr>
          <a:lstStyle/>
          <a:p>
            <a:r>
              <a:rPr lang="en-IE" sz="1600" dirty="0"/>
              <a:t>Telemetry Data</a:t>
            </a:r>
            <a:endParaRPr lang="en-US" sz="1600" dirty="0"/>
          </a:p>
        </p:txBody>
      </p:sp>
      <p:sp>
        <p:nvSpPr>
          <p:cNvPr id="61" name="TextBox 60">
            <a:extLst>
              <a:ext uri="{FF2B5EF4-FFF2-40B4-BE49-F238E27FC236}">
                <a16:creationId xmlns:a16="http://schemas.microsoft.com/office/drawing/2014/main" id="{16069FD1-DF88-4AEE-BAB4-B7A718E94925}"/>
              </a:ext>
            </a:extLst>
          </p:cNvPr>
          <p:cNvSpPr txBox="1"/>
          <p:nvPr/>
        </p:nvSpPr>
        <p:spPr>
          <a:xfrm>
            <a:off x="1330009" y="4477152"/>
            <a:ext cx="1818639" cy="338554"/>
          </a:xfrm>
          <a:prstGeom prst="rect">
            <a:avLst/>
          </a:prstGeom>
          <a:noFill/>
        </p:spPr>
        <p:txBody>
          <a:bodyPr wrap="none" rtlCol="0">
            <a:spAutoFit/>
          </a:bodyPr>
          <a:lstStyle/>
          <a:p>
            <a:r>
              <a:rPr lang="en-IE" sz="1600" dirty="0"/>
              <a:t>Time Series Metrics</a:t>
            </a:r>
            <a:endParaRPr lang="en-US" sz="1600" dirty="0"/>
          </a:p>
        </p:txBody>
      </p:sp>
      <p:sp>
        <p:nvSpPr>
          <p:cNvPr id="62" name="TextBox 61">
            <a:extLst>
              <a:ext uri="{FF2B5EF4-FFF2-40B4-BE49-F238E27FC236}">
                <a16:creationId xmlns:a16="http://schemas.microsoft.com/office/drawing/2014/main" id="{6D547EA0-F48D-4494-8C5A-55D0826955A9}"/>
              </a:ext>
            </a:extLst>
          </p:cNvPr>
          <p:cNvSpPr txBox="1"/>
          <p:nvPr/>
        </p:nvSpPr>
        <p:spPr>
          <a:xfrm>
            <a:off x="4459418" y="2900920"/>
            <a:ext cx="1826334" cy="830997"/>
          </a:xfrm>
          <a:prstGeom prst="rect">
            <a:avLst/>
          </a:prstGeom>
          <a:noFill/>
        </p:spPr>
        <p:txBody>
          <a:bodyPr wrap="none" rtlCol="0">
            <a:spAutoFit/>
          </a:bodyPr>
          <a:lstStyle/>
          <a:p>
            <a:pPr algn="ctr"/>
            <a:r>
              <a:rPr lang="en-IE" sz="1600" dirty="0"/>
              <a:t>Symptoms &amp; </a:t>
            </a:r>
            <a:br>
              <a:rPr lang="en-IE" sz="1600" dirty="0"/>
            </a:br>
            <a:r>
              <a:rPr lang="en-IE" sz="1600" dirty="0"/>
              <a:t>Network Anomalies</a:t>
            </a:r>
            <a:br>
              <a:rPr lang="en-IE" sz="1600" dirty="0"/>
            </a:br>
            <a:r>
              <a:rPr lang="en-IE" sz="1600" dirty="0"/>
              <a:t>(+ metadata)</a:t>
            </a:r>
            <a:endParaRPr lang="en-US" sz="1600" dirty="0"/>
          </a:p>
        </p:txBody>
      </p:sp>
      <p:sp>
        <p:nvSpPr>
          <p:cNvPr id="63" name="TextBox 62">
            <a:extLst>
              <a:ext uri="{FF2B5EF4-FFF2-40B4-BE49-F238E27FC236}">
                <a16:creationId xmlns:a16="http://schemas.microsoft.com/office/drawing/2014/main" id="{643463F3-EFB7-46DB-87E2-0590F05D5EFC}"/>
              </a:ext>
            </a:extLst>
          </p:cNvPr>
          <p:cNvSpPr txBox="1"/>
          <p:nvPr/>
        </p:nvSpPr>
        <p:spPr>
          <a:xfrm>
            <a:off x="6947447" y="2736801"/>
            <a:ext cx="1826334" cy="830997"/>
          </a:xfrm>
          <a:prstGeom prst="rect">
            <a:avLst/>
          </a:prstGeom>
          <a:noFill/>
        </p:spPr>
        <p:txBody>
          <a:bodyPr wrap="none" rtlCol="0">
            <a:spAutoFit/>
          </a:bodyPr>
          <a:lstStyle/>
          <a:p>
            <a:pPr algn="ctr"/>
            <a:r>
              <a:rPr lang="en-IE" sz="1600" dirty="0"/>
              <a:t>Symptoms &amp; </a:t>
            </a:r>
            <a:br>
              <a:rPr lang="en-IE" sz="1600" dirty="0"/>
            </a:br>
            <a:r>
              <a:rPr lang="en-IE" sz="1600" dirty="0"/>
              <a:t>Network Anomalies</a:t>
            </a:r>
            <a:br>
              <a:rPr lang="en-IE" sz="1600" dirty="0"/>
            </a:br>
            <a:r>
              <a:rPr lang="en-IE" sz="1600" dirty="0"/>
              <a:t>(+ metadata)</a:t>
            </a:r>
            <a:endParaRPr lang="en-US" sz="1600" dirty="0"/>
          </a:p>
        </p:txBody>
      </p:sp>
      <p:sp>
        <p:nvSpPr>
          <p:cNvPr id="72" name="TextBox 71">
            <a:extLst>
              <a:ext uri="{FF2B5EF4-FFF2-40B4-BE49-F238E27FC236}">
                <a16:creationId xmlns:a16="http://schemas.microsoft.com/office/drawing/2014/main" id="{75C6D82F-7534-4537-AF8A-ECC47977CCCD}"/>
              </a:ext>
            </a:extLst>
          </p:cNvPr>
          <p:cNvSpPr txBox="1"/>
          <p:nvPr/>
        </p:nvSpPr>
        <p:spPr>
          <a:xfrm>
            <a:off x="2037997" y="5867570"/>
            <a:ext cx="1039708" cy="369332"/>
          </a:xfrm>
          <a:prstGeom prst="rect">
            <a:avLst/>
          </a:prstGeom>
          <a:noFill/>
        </p:spPr>
        <p:txBody>
          <a:bodyPr wrap="none" rtlCol="0">
            <a:spAutoFit/>
          </a:bodyPr>
          <a:lstStyle/>
          <a:p>
            <a:r>
              <a:rPr lang="en-IE" dirty="0">
                <a:solidFill>
                  <a:schemeClr val="accent3"/>
                </a:solidFill>
              </a:rPr>
              <a:t>Example:</a:t>
            </a:r>
            <a:endParaRPr lang="en-US" dirty="0">
              <a:solidFill>
                <a:schemeClr val="accent3"/>
              </a:solidFill>
            </a:endParaRPr>
          </a:p>
        </p:txBody>
      </p:sp>
      <p:pic>
        <p:nvPicPr>
          <p:cNvPr id="73" name="Picture 72" descr="File:Influxdb logo.svg - Wikipedia">
            <a:extLst>
              <a:ext uri="{FF2B5EF4-FFF2-40B4-BE49-F238E27FC236}">
                <a16:creationId xmlns:a16="http://schemas.microsoft.com/office/drawing/2014/main" id="{7DCCDAF8-A037-4D54-98FD-9FF5C5645D6B}"/>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44908" y="5734780"/>
            <a:ext cx="1800245" cy="669466"/>
          </a:xfrm>
          <a:prstGeom prst="rect">
            <a:avLst/>
          </a:prstGeom>
          <a:noFill/>
          <a:extLst>
            <a:ext uri="{909E8E84-426E-40DD-AFC4-6F175D3DCCD1}">
              <a14:hiddenFill xmlns:a14="http://schemas.microsoft.com/office/drawing/2010/main">
                <a:solidFill>
                  <a:srgbClr val="FFFFFF"/>
                </a:solidFill>
              </a14:hiddenFill>
            </a:ext>
          </a:extLst>
        </p:spPr>
      </p:pic>
      <p:pic>
        <p:nvPicPr>
          <p:cNvPr id="74" name="Picture 2" descr="File:Grafana logo.svg - Wikipedia">
            <a:extLst>
              <a:ext uri="{FF2B5EF4-FFF2-40B4-BE49-F238E27FC236}">
                <a16:creationId xmlns:a16="http://schemas.microsoft.com/office/drawing/2014/main" id="{67A6C2BC-A427-40E1-A60E-781DFB05C88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320269" y="3227690"/>
            <a:ext cx="717728" cy="732653"/>
          </a:xfrm>
          <a:prstGeom prst="rect">
            <a:avLst/>
          </a:prstGeom>
          <a:noFill/>
          <a:extLst>
            <a:ext uri="{909E8E84-426E-40DD-AFC4-6F175D3DCCD1}">
              <a14:hiddenFill xmlns:a14="http://schemas.microsoft.com/office/drawing/2010/main">
                <a:solidFill>
                  <a:srgbClr val="FFFFFF"/>
                </a:solidFill>
              </a14:hiddenFill>
            </a:ext>
          </a:extLst>
        </p:spPr>
      </p:pic>
      <p:sp>
        <p:nvSpPr>
          <p:cNvPr id="75" name="TextBox 74">
            <a:extLst>
              <a:ext uri="{FF2B5EF4-FFF2-40B4-BE49-F238E27FC236}">
                <a16:creationId xmlns:a16="http://schemas.microsoft.com/office/drawing/2014/main" id="{4E589610-AA54-4DC2-AED2-13A0E113898C}"/>
              </a:ext>
            </a:extLst>
          </p:cNvPr>
          <p:cNvSpPr txBox="1"/>
          <p:nvPr/>
        </p:nvSpPr>
        <p:spPr>
          <a:xfrm>
            <a:off x="280561" y="3338196"/>
            <a:ext cx="1039708" cy="369332"/>
          </a:xfrm>
          <a:prstGeom prst="rect">
            <a:avLst/>
          </a:prstGeom>
          <a:noFill/>
        </p:spPr>
        <p:txBody>
          <a:bodyPr wrap="none" rtlCol="0">
            <a:spAutoFit/>
          </a:bodyPr>
          <a:lstStyle/>
          <a:p>
            <a:r>
              <a:rPr lang="en-IE" dirty="0">
                <a:solidFill>
                  <a:schemeClr val="accent3"/>
                </a:solidFill>
              </a:rPr>
              <a:t>Example:</a:t>
            </a:r>
            <a:endParaRPr lang="en-US" dirty="0">
              <a:solidFill>
                <a:schemeClr val="accent3"/>
              </a:solidFill>
            </a:endParaRPr>
          </a:p>
        </p:txBody>
      </p:sp>
      <p:sp>
        <p:nvSpPr>
          <p:cNvPr id="77" name="Rectangle 76">
            <a:extLst>
              <a:ext uri="{FF2B5EF4-FFF2-40B4-BE49-F238E27FC236}">
                <a16:creationId xmlns:a16="http://schemas.microsoft.com/office/drawing/2014/main" id="{FB65D06A-6F9B-4E90-B015-17BC27F35D07}"/>
              </a:ext>
            </a:extLst>
          </p:cNvPr>
          <p:cNvSpPr/>
          <p:nvPr/>
        </p:nvSpPr>
        <p:spPr>
          <a:xfrm>
            <a:off x="256777" y="3197225"/>
            <a:ext cx="1822848" cy="813237"/>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841F6AD-A478-43A3-BC79-24212AD272CF}"/>
              </a:ext>
            </a:extLst>
          </p:cNvPr>
          <p:cNvSpPr/>
          <p:nvPr/>
        </p:nvSpPr>
        <p:spPr>
          <a:xfrm>
            <a:off x="2037997" y="5876589"/>
            <a:ext cx="2078831" cy="360314"/>
          </a:xfrm>
          <a:prstGeom prst="rect">
            <a:avLst/>
          </a:prstGeom>
          <a:noFill/>
          <a:ln>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TextBox 78">
            <a:extLst>
              <a:ext uri="{FF2B5EF4-FFF2-40B4-BE49-F238E27FC236}">
                <a16:creationId xmlns:a16="http://schemas.microsoft.com/office/drawing/2014/main" id="{810B006E-0B07-4E2D-A26A-68FA7E000B7E}"/>
              </a:ext>
            </a:extLst>
          </p:cNvPr>
          <p:cNvSpPr txBox="1"/>
          <p:nvPr/>
        </p:nvSpPr>
        <p:spPr>
          <a:xfrm>
            <a:off x="256777" y="1657376"/>
            <a:ext cx="4764509" cy="923330"/>
          </a:xfrm>
          <a:prstGeom prst="rect">
            <a:avLst/>
          </a:prstGeom>
          <a:noFill/>
        </p:spPr>
        <p:txBody>
          <a:bodyPr wrap="square" rtlCol="0">
            <a:spAutoFit/>
          </a:bodyPr>
          <a:lstStyle/>
          <a:p>
            <a:r>
              <a:rPr lang="en-IE" dirty="0"/>
              <a:t>Antagonist has been extended to become </a:t>
            </a:r>
            <a:r>
              <a:rPr lang="en-IE" b="1" dirty="0"/>
              <a:t>agnostic</a:t>
            </a:r>
            <a:r>
              <a:rPr lang="en-IE" dirty="0"/>
              <a:t> of the technologies used for the persistence and annotation of telemetry data</a:t>
            </a:r>
            <a:endParaRPr lang="en-US" dirty="0"/>
          </a:p>
        </p:txBody>
      </p:sp>
      <p:sp>
        <p:nvSpPr>
          <p:cNvPr id="81" name="TextBox 80">
            <a:extLst>
              <a:ext uri="{FF2B5EF4-FFF2-40B4-BE49-F238E27FC236}">
                <a16:creationId xmlns:a16="http://schemas.microsoft.com/office/drawing/2014/main" id="{2A4C0042-19A3-46C0-B7D0-394A271AA26E}"/>
              </a:ext>
            </a:extLst>
          </p:cNvPr>
          <p:cNvSpPr txBox="1"/>
          <p:nvPr/>
        </p:nvSpPr>
        <p:spPr>
          <a:xfrm>
            <a:off x="9131439" y="4111518"/>
            <a:ext cx="2979720" cy="2308324"/>
          </a:xfrm>
          <a:prstGeom prst="rect">
            <a:avLst/>
          </a:prstGeom>
          <a:noFill/>
        </p:spPr>
        <p:txBody>
          <a:bodyPr wrap="square" rtlCol="0">
            <a:spAutoFit/>
          </a:bodyPr>
          <a:lstStyle/>
          <a:p>
            <a:r>
              <a:rPr lang="en-IE" dirty="0"/>
              <a:t>Antagonist exposes a REST API to support i</a:t>
            </a:r>
            <a:r>
              <a:rPr lang="en-IE" b="1" dirty="0"/>
              <a:t>ngestion</a:t>
            </a:r>
            <a:r>
              <a:rPr lang="en-IE" dirty="0"/>
              <a:t> and </a:t>
            </a:r>
            <a:r>
              <a:rPr lang="en-IE" b="1" dirty="0"/>
              <a:t>exposure</a:t>
            </a:r>
            <a:r>
              <a:rPr lang="en-IE" dirty="0"/>
              <a:t> of symptoms and network anomaly data and semantic metadata.</a:t>
            </a:r>
          </a:p>
          <a:p>
            <a:endParaRPr lang="en-IE" dirty="0"/>
          </a:p>
          <a:p>
            <a:r>
              <a:rPr lang="en-IE" b="1" dirty="0"/>
              <a:t>The exposed data can be used as ground-truth.</a:t>
            </a:r>
          </a:p>
        </p:txBody>
      </p:sp>
    </p:spTree>
    <p:extLst>
      <p:ext uri="{BB962C8B-B14F-4D97-AF65-F5344CB8AC3E}">
        <p14:creationId xmlns:p14="http://schemas.microsoft.com/office/powerpoint/2010/main" val="12389649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18</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119 Hackathon – Antagonist</a:t>
            </a:r>
            <a:br>
              <a:rPr lang="en-US" sz="3600" dirty="0"/>
            </a:br>
            <a:r>
              <a:rPr lang="en-US" sz="2700" dirty="0">
                <a:solidFill>
                  <a:schemeClr val="bg2">
                    <a:lumMod val="75000"/>
                  </a:schemeClr>
                </a:solidFill>
              </a:rPr>
              <a:t>Labelling a Symptom on Time Series</a:t>
            </a:r>
            <a:endParaRPr lang="en-US" sz="2700" dirty="0">
              <a:solidFill>
                <a:srgbClr val="FF0000"/>
              </a:solidFill>
            </a:endParaRPr>
          </a:p>
        </p:txBody>
      </p:sp>
      <p:sp>
        <p:nvSpPr>
          <p:cNvPr id="12" name="Content Placeholder 2">
            <a:extLst>
              <a:ext uri="{FF2B5EF4-FFF2-40B4-BE49-F238E27FC236}">
                <a16:creationId xmlns:a16="http://schemas.microsoft.com/office/drawing/2014/main" id="{CEA0059B-6D70-AFC2-8A07-439751D4EE13}"/>
              </a:ext>
            </a:extLst>
          </p:cNvPr>
          <p:cNvSpPr>
            <a:spLocks noGrp="1"/>
          </p:cNvSpPr>
          <p:nvPr>
            <p:ph idx="1"/>
          </p:nvPr>
        </p:nvSpPr>
        <p:spPr>
          <a:xfrm>
            <a:off x="838150" y="6492875"/>
            <a:ext cx="10515600" cy="365125"/>
          </a:xfrm>
        </p:spPr>
        <p:txBody>
          <a:bodyPr>
            <a:noAutofit/>
          </a:bodyPr>
          <a:lstStyle/>
          <a:p>
            <a:pPr marL="0" indent="0">
              <a:spcBef>
                <a:spcPts val="600"/>
              </a:spcBef>
              <a:buNone/>
            </a:pPr>
            <a:r>
              <a:rPr lang="en-IE" sz="2000" b="1" i="1" dirty="0"/>
              <a:t>When symptoms are tagged, they get submitted to Antagonist</a:t>
            </a:r>
          </a:p>
        </p:txBody>
      </p:sp>
      <p:pic>
        <p:nvPicPr>
          <p:cNvPr id="8" name="Google Shape;54;p13">
            <a:extLst>
              <a:ext uri="{FF2B5EF4-FFF2-40B4-BE49-F238E27FC236}">
                <a16:creationId xmlns:a16="http://schemas.microsoft.com/office/drawing/2014/main" id="{3AA7EA0A-6F91-4F3F-90A6-6CCDFF2CFF68}"/>
              </a:ext>
            </a:extLst>
          </p:cNvPr>
          <p:cNvPicPr preferRelativeResize="0"/>
          <p:nvPr/>
        </p:nvPicPr>
        <p:blipFill rotWithShape="1">
          <a:blip r:embed="rId2">
            <a:alphaModFix/>
          </a:blip>
          <a:srcRect r="799"/>
          <a:stretch/>
        </p:blipFill>
        <p:spPr>
          <a:xfrm>
            <a:off x="838149" y="1507696"/>
            <a:ext cx="10515651" cy="4985179"/>
          </a:xfrm>
          <a:prstGeom prst="rect">
            <a:avLst/>
          </a:prstGeom>
          <a:noFill/>
          <a:ln>
            <a:noFill/>
          </a:ln>
        </p:spPr>
      </p:pic>
    </p:spTree>
    <p:extLst>
      <p:ext uri="{BB962C8B-B14F-4D97-AF65-F5344CB8AC3E}">
        <p14:creationId xmlns:p14="http://schemas.microsoft.com/office/powerpoint/2010/main" val="202361280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19</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119 Hackathon – Antagonist</a:t>
            </a:r>
            <a:br>
              <a:rPr lang="en-US" sz="3600" dirty="0"/>
            </a:br>
            <a:r>
              <a:rPr lang="en-US" sz="2700" dirty="0">
                <a:solidFill>
                  <a:schemeClr val="bg2">
                    <a:lumMod val="75000"/>
                  </a:schemeClr>
                </a:solidFill>
              </a:rPr>
              <a:t>Labelling a Network Anomalies on Time Series</a:t>
            </a:r>
            <a:endParaRPr lang="en-US" sz="2700" dirty="0">
              <a:solidFill>
                <a:srgbClr val="FF0000"/>
              </a:solidFill>
            </a:endParaRPr>
          </a:p>
        </p:txBody>
      </p:sp>
      <p:sp>
        <p:nvSpPr>
          <p:cNvPr id="12" name="Content Placeholder 2">
            <a:extLst>
              <a:ext uri="{FF2B5EF4-FFF2-40B4-BE49-F238E27FC236}">
                <a16:creationId xmlns:a16="http://schemas.microsoft.com/office/drawing/2014/main" id="{CEA0059B-6D70-AFC2-8A07-439751D4EE13}"/>
              </a:ext>
            </a:extLst>
          </p:cNvPr>
          <p:cNvSpPr>
            <a:spLocks noGrp="1"/>
          </p:cNvSpPr>
          <p:nvPr>
            <p:ph idx="1"/>
          </p:nvPr>
        </p:nvSpPr>
        <p:spPr>
          <a:xfrm>
            <a:off x="868138" y="6441945"/>
            <a:ext cx="10326032" cy="284817"/>
          </a:xfrm>
        </p:spPr>
        <p:txBody>
          <a:bodyPr>
            <a:noAutofit/>
          </a:bodyPr>
          <a:lstStyle/>
          <a:p>
            <a:pPr marL="0" indent="0">
              <a:spcBef>
                <a:spcPts val="600"/>
              </a:spcBef>
              <a:buNone/>
            </a:pPr>
            <a:r>
              <a:rPr lang="en-IE" sz="2000" b="1" i="1" dirty="0"/>
              <a:t>When Network Anomalies are tagged, they get submitted to Antagonist</a:t>
            </a:r>
          </a:p>
        </p:txBody>
      </p:sp>
      <p:pic>
        <p:nvPicPr>
          <p:cNvPr id="9" name="Google Shape;59;p14">
            <a:extLst>
              <a:ext uri="{FF2B5EF4-FFF2-40B4-BE49-F238E27FC236}">
                <a16:creationId xmlns:a16="http://schemas.microsoft.com/office/drawing/2014/main" id="{3972FB32-0314-4F02-931D-2FBE310A490A}"/>
              </a:ext>
            </a:extLst>
          </p:cNvPr>
          <p:cNvPicPr preferRelativeResize="0"/>
          <p:nvPr/>
        </p:nvPicPr>
        <p:blipFill rotWithShape="1">
          <a:blip r:embed="rId2">
            <a:alphaModFix/>
          </a:blip>
          <a:srcRect r="1517"/>
          <a:stretch/>
        </p:blipFill>
        <p:spPr>
          <a:xfrm>
            <a:off x="850900" y="1516055"/>
            <a:ext cx="10355970" cy="4909082"/>
          </a:xfrm>
          <a:prstGeom prst="rect">
            <a:avLst/>
          </a:prstGeom>
          <a:noFill/>
          <a:ln>
            <a:noFill/>
          </a:ln>
        </p:spPr>
      </p:pic>
    </p:spTree>
    <p:extLst>
      <p:ext uri="{BB962C8B-B14F-4D97-AF65-F5344CB8AC3E}">
        <p14:creationId xmlns:p14="http://schemas.microsoft.com/office/powerpoint/2010/main" val="13252079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CAEE21E-0CF2-4355-A68A-655C5FDE8F93}"/>
              </a:ext>
            </a:extLst>
          </p:cNvPr>
          <p:cNvSpPr txBox="1">
            <a:spLocks/>
          </p:cNvSpPr>
          <p:nvPr/>
        </p:nvSpPr>
        <p:spPr bwMode="black">
          <a:xfrm>
            <a:off x="1370214" y="1690688"/>
            <a:ext cx="3717175" cy="1349096"/>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b="1" dirty="0"/>
              <a:t>« Network operators </a:t>
            </a:r>
            <a:r>
              <a:rPr lang="en-US" sz="2400" b="1" dirty="0">
                <a:solidFill>
                  <a:srgbClr val="FF0000"/>
                </a:solidFill>
              </a:rPr>
              <a:t>connect customers in </a:t>
            </a:r>
            <a:r>
              <a:rPr lang="en-US" sz="2400" b="1" dirty="0"/>
              <a:t>routing tables called </a:t>
            </a:r>
            <a:r>
              <a:rPr lang="en-US" sz="2400" b="1" dirty="0">
                <a:solidFill>
                  <a:srgbClr val="FF0000"/>
                </a:solidFill>
              </a:rPr>
              <a:t>VPN's</a:t>
            </a:r>
            <a:r>
              <a:rPr lang="en-US" sz="2400" b="1" dirty="0"/>
              <a:t> </a:t>
            </a:r>
            <a:r>
              <a:rPr lang="de-CH" sz="2400" b="1" dirty="0"/>
              <a:t>»</a:t>
            </a:r>
            <a:endParaRPr lang="en-US" sz="2400" b="1" dirty="0"/>
          </a:p>
        </p:txBody>
      </p:sp>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a:t>
            </a:fld>
            <a:endParaRPr lang="de-CH" sz="1400" dirty="0"/>
          </a:p>
        </p:txBody>
      </p:sp>
      <p:pic>
        <p:nvPicPr>
          <p:cNvPr id="7" name="Picture 6">
            <a:extLst>
              <a:ext uri="{FF2B5EF4-FFF2-40B4-BE49-F238E27FC236}">
                <a16:creationId xmlns:a16="http://schemas.microsoft.com/office/drawing/2014/main" id="{EABEFBDA-754E-5E90-E343-A2FC2B103139}"/>
              </a:ext>
            </a:extLst>
          </p:cNvPr>
          <p:cNvPicPr>
            <a:picLocks noChangeAspect="1"/>
          </p:cNvPicPr>
          <p:nvPr/>
        </p:nvPicPr>
        <p:blipFill>
          <a:blip r:embed="rId2"/>
          <a:stretch>
            <a:fillRect/>
          </a:stretch>
        </p:blipFill>
        <p:spPr>
          <a:xfrm>
            <a:off x="1669974" y="3252403"/>
            <a:ext cx="2981196" cy="3090762"/>
          </a:xfrm>
          <a:prstGeom prst="rect">
            <a:avLst/>
          </a:prstGeom>
        </p:spPr>
      </p:pic>
      <p:sp>
        <p:nvSpPr>
          <p:cNvPr id="13" name="Title 1">
            <a:extLst>
              <a:ext uri="{FF2B5EF4-FFF2-40B4-BE49-F238E27FC236}">
                <a16:creationId xmlns:a16="http://schemas.microsoft.com/office/drawing/2014/main" id="{509802C0-BFFB-9B0F-A529-E60CDD518439}"/>
              </a:ext>
            </a:extLst>
          </p:cNvPr>
          <p:cNvSpPr>
            <a:spLocks noGrp="1"/>
          </p:cNvSpPr>
          <p:nvPr>
            <p:ph type="title"/>
          </p:nvPr>
        </p:nvSpPr>
        <p:spPr>
          <a:xfrm>
            <a:off x="838200" y="365125"/>
            <a:ext cx="10515600" cy="1325563"/>
          </a:xfrm>
        </p:spPr>
        <p:txBody>
          <a:bodyPr>
            <a:normAutofit/>
          </a:bodyPr>
          <a:lstStyle/>
          <a:p>
            <a:r>
              <a:rPr lang="en-US" sz="2800" b="1" dirty="0"/>
              <a:t>What to monitor</a:t>
            </a:r>
            <a:br>
              <a:rPr lang="en-GB" sz="3600" dirty="0"/>
            </a:br>
            <a:r>
              <a:rPr lang="en-US" sz="2700" dirty="0">
                <a:solidFill>
                  <a:schemeClr val="bg2">
                    <a:lumMod val="75000"/>
                  </a:schemeClr>
                </a:solidFill>
              </a:rPr>
              <a:t>Which operational metrics are collected</a:t>
            </a:r>
          </a:p>
        </p:txBody>
      </p:sp>
      <p:pic>
        <p:nvPicPr>
          <p:cNvPr id="14" name="Picture 13">
            <a:extLst>
              <a:ext uri="{FF2B5EF4-FFF2-40B4-BE49-F238E27FC236}">
                <a16:creationId xmlns:a16="http://schemas.microsoft.com/office/drawing/2014/main" id="{0546AC53-5398-E0CF-0807-B7B55276F143}"/>
              </a:ext>
            </a:extLst>
          </p:cNvPr>
          <p:cNvPicPr>
            <a:picLocks noChangeAspect="1"/>
          </p:cNvPicPr>
          <p:nvPr/>
        </p:nvPicPr>
        <p:blipFill>
          <a:blip r:embed="rId3"/>
          <a:stretch>
            <a:fillRect/>
          </a:stretch>
        </p:blipFill>
        <p:spPr>
          <a:xfrm>
            <a:off x="6009197" y="3125586"/>
            <a:ext cx="4297468" cy="3090762"/>
          </a:xfrm>
          <a:prstGeom prst="rect">
            <a:avLst/>
          </a:prstGeom>
        </p:spPr>
      </p:pic>
      <p:sp>
        <p:nvSpPr>
          <p:cNvPr id="16" name="TextBox 15">
            <a:extLst>
              <a:ext uri="{FF2B5EF4-FFF2-40B4-BE49-F238E27FC236}">
                <a16:creationId xmlns:a16="http://schemas.microsoft.com/office/drawing/2014/main" id="{54281388-E93D-AC26-49A1-DA5D5EEB0D3B}"/>
              </a:ext>
            </a:extLst>
          </p:cNvPr>
          <p:cNvSpPr txBox="1"/>
          <p:nvPr/>
        </p:nvSpPr>
        <p:spPr>
          <a:xfrm>
            <a:off x="5378334" y="1690688"/>
            <a:ext cx="5503025" cy="1200329"/>
          </a:xfrm>
          <a:prstGeom prst="rect">
            <a:avLst/>
          </a:prstGeom>
          <a:noFill/>
        </p:spPr>
        <p:txBody>
          <a:bodyPr wrap="square">
            <a:spAutoFit/>
          </a:bodyPr>
          <a:lstStyle/>
          <a:p>
            <a:pPr algn="ctr"/>
            <a:r>
              <a:rPr lang="en-US" sz="2400" b="1" dirty="0">
                <a:latin typeface="+mj-lt"/>
              </a:rPr>
              <a:t>« Network Telemetry </a:t>
            </a:r>
            <a:br>
              <a:rPr lang="en-US" sz="2400" b="1" dirty="0">
                <a:latin typeface="+mj-lt"/>
              </a:rPr>
            </a:br>
            <a:r>
              <a:rPr lang="en-US" sz="2400" b="1" dirty="0">
                <a:latin typeface="+mj-lt"/>
              </a:rPr>
              <a:t>(</a:t>
            </a:r>
            <a:r>
              <a:rPr lang="en-US" sz="2400" b="1" dirty="0">
                <a:solidFill>
                  <a:srgbClr val="FF0000"/>
                </a:solidFill>
                <a:latin typeface="+mj-lt"/>
              </a:rPr>
              <a:t>RFC 9232</a:t>
            </a:r>
            <a:r>
              <a:rPr lang="en-US" sz="2400" b="1" dirty="0">
                <a:latin typeface="+mj-lt"/>
              </a:rPr>
              <a:t>) describes how to collect data from </a:t>
            </a:r>
            <a:r>
              <a:rPr lang="en-US" sz="2400" b="1" dirty="0">
                <a:solidFill>
                  <a:srgbClr val="FF0000"/>
                </a:solidFill>
                <a:latin typeface="+mj-lt"/>
              </a:rPr>
              <a:t>all 3 network planes </a:t>
            </a:r>
            <a:r>
              <a:rPr lang="en-US" sz="2400" b="1" dirty="0">
                <a:latin typeface="+mj-lt"/>
              </a:rPr>
              <a:t>efficiently</a:t>
            </a:r>
            <a:r>
              <a:rPr lang="en-US" sz="2400" b="1" dirty="0">
                <a:solidFill>
                  <a:schemeClr val="accent6"/>
                </a:solidFill>
                <a:latin typeface="+mj-lt"/>
              </a:rPr>
              <a:t> </a:t>
            </a:r>
            <a:r>
              <a:rPr lang="de-CH" sz="2400" b="1" dirty="0">
                <a:latin typeface="+mj-lt"/>
              </a:rPr>
              <a:t>»</a:t>
            </a:r>
            <a:endParaRPr lang="en-US" sz="2400" b="1" dirty="0">
              <a:latin typeface="+mj-lt"/>
            </a:endParaRPr>
          </a:p>
        </p:txBody>
      </p:sp>
    </p:spTree>
    <p:extLst>
      <p:ext uri="{BB962C8B-B14F-4D97-AF65-F5344CB8AC3E}">
        <p14:creationId xmlns:p14="http://schemas.microsoft.com/office/powerpoint/2010/main" val="324111672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20</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119 Hackathon – Antagonist</a:t>
            </a:r>
            <a:br>
              <a:rPr lang="en-US" sz="3600" dirty="0"/>
            </a:br>
            <a:r>
              <a:rPr lang="en-US" sz="2700" dirty="0">
                <a:solidFill>
                  <a:schemeClr val="bg2">
                    <a:lumMod val="75000"/>
                  </a:schemeClr>
                </a:solidFill>
              </a:rPr>
              <a:t>Labelling a Network Anomalies on Time Series</a:t>
            </a:r>
            <a:endParaRPr lang="en-US" sz="2700" dirty="0">
              <a:solidFill>
                <a:srgbClr val="FF0000"/>
              </a:solidFill>
            </a:endParaRPr>
          </a:p>
        </p:txBody>
      </p:sp>
      <p:sp>
        <p:nvSpPr>
          <p:cNvPr id="12" name="Content Placeholder 2">
            <a:extLst>
              <a:ext uri="{FF2B5EF4-FFF2-40B4-BE49-F238E27FC236}">
                <a16:creationId xmlns:a16="http://schemas.microsoft.com/office/drawing/2014/main" id="{CEA0059B-6D70-AFC2-8A07-439751D4EE13}"/>
              </a:ext>
            </a:extLst>
          </p:cNvPr>
          <p:cNvSpPr>
            <a:spLocks noGrp="1"/>
          </p:cNvSpPr>
          <p:nvPr>
            <p:ph idx="1"/>
          </p:nvPr>
        </p:nvSpPr>
        <p:spPr>
          <a:xfrm>
            <a:off x="9059025" y="405284"/>
            <a:ext cx="2845443" cy="922338"/>
          </a:xfrm>
        </p:spPr>
        <p:txBody>
          <a:bodyPr>
            <a:noAutofit/>
          </a:bodyPr>
          <a:lstStyle/>
          <a:p>
            <a:pPr marL="0" indent="0">
              <a:spcBef>
                <a:spcPts val="600"/>
              </a:spcBef>
              <a:buNone/>
            </a:pPr>
            <a:r>
              <a:rPr lang="en-IE" sz="2000" b="1" dirty="0"/>
              <a:t>Antagonist can be used to review and analyse network anomalies</a:t>
            </a:r>
          </a:p>
        </p:txBody>
      </p:sp>
      <p:pic>
        <p:nvPicPr>
          <p:cNvPr id="8" name="Google Shape;95;p20">
            <a:extLst>
              <a:ext uri="{FF2B5EF4-FFF2-40B4-BE49-F238E27FC236}">
                <a16:creationId xmlns:a16="http://schemas.microsoft.com/office/drawing/2014/main" id="{21FE4456-4C80-4DE3-BF8A-82F8B3AFD3E6}"/>
              </a:ext>
            </a:extLst>
          </p:cNvPr>
          <p:cNvPicPr preferRelativeResize="0"/>
          <p:nvPr/>
        </p:nvPicPr>
        <p:blipFill>
          <a:blip r:embed="rId2">
            <a:alphaModFix/>
          </a:blip>
          <a:stretch>
            <a:fillRect/>
          </a:stretch>
        </p:blipFill>
        <p:spPr>
          <a:xfrm>
            <a:off x="113656" y="1583318"/>
            <a:ext cx="10368091" cy="5125433"/>
          </a:xfrm>
          <a:prstGeom prst="rect">
            <a:avLst/>
          </a:prstGeom>
          <a:noFill/>
          <a:ln>
            <a:noFill/>
          </a:ln>
        </p:spPr>
      </p:pic>
      <p:sp>
        <p:nvSpPr>
          <p:cNvPr id="2" name="Rectangle 1">
            <a:extLst>
              <a:ext uri="{FF2B5EF4-FFF2-40B4-BE49-F238E27FC236}">
                <a16:creationId xmlns:a16="http://schemas.microsoft.com/office/drawing/2014/main" id="{D6C9D17D-2541-4849-A5CC-C02450DC7869}"/>
              </a:ext>
            </a:extLst>
          </p:cNvPr>
          <p:cNvSpPr/>
          <p:nvPr/>
        </p:nvSpPr>
        <p:spPr>
          <a:xfrm>
            <a:off x="5575300" y="4497600"/>
            <a:ext cx="2870200" cy="1325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33AC87D4-2A4E-4A4D-866E-594099D55115}"/>
              </a:ext>
            </a:extLst>
          </p:cNvPr>
          <p:cNvSpPr txBox="1">
            <a:spLocks/>
          </p:cNvSpPr>
          <p:nvPr/>
        </p:nvSpPr>
        <p:spPr>
          <a:xfrm>
            <a:off x="1837252" y="2072494"/>
            <a:ext cx="3369105" cy="693156"/>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IE" sz="2000" dirty="0"/>
              <a:t>A list of the identified network anomalies is provided</a:t>
            </a:r>
          </a:p>
        </p:txBody>
      </p:sp>
      <p:sp>
        <p:nvSpPr>
          <p:cNvPr id="13" name="Content Placeholder 2">
            <a:extLst>
              <a:ext uri="{FF2B5EF4-FFF2-40B4-BE49-F238E27FC236}">
                <a16:creationId xmlns:a16="http://schemas.microsoft.com/office/drawing/2014/main" id="{516D81A4-2633-43A9-97F3-8F1EC9C2CE01}"/>
              </a:ext>
            </a:extLst>
          </p:cNvPr>
          <p:cNvSpPr txBox="1">
            <a:spLocks/>
          </p:cNvSpPr>
          <p:nvPr/>
        </p:nvSpPr>
        <p:spPr>
          <a:xfrm>
            <a:off x="5778500" y="3679534"/>
            <a:ext cx="3885557" cy="693156"/>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IE" sz="2000" dirty="0"/>
              <a:t>All the reviews for a selected network anomaly can be analyzed</a:t>
            </a:r>
          </a:p>
        </p:txBody>
      </p:sp>
    </p:spTree>
    <p:extLst>
      <p:ext uri="{BB962C8B-B14F-4D97-AF65-F5344CB8AC3E}">
        <p14:creationId xmlns:p14="http://schemas.microsoft.com/office/powerpoint/2010/main" val="17272317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Slide Number Placeholder 1">
            <a:extLst>
              <a:ext uri="{FF2B5EF4-FFF2-40B4-BE49-F238E27FC236}">
                <a16:creationId xmlns:a16="http://schemas.microsoft.com/office/drawing/2014/main" id="{512B43D3-8F19-488A-8D0D-979DD7EC8E7E}"/>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21</a:t>
            </a:fld>
            <a:endParaRPr lang="de-CH" sz="1400" dirty="0"/>
          </a:p>
        </p:txBody>
      </p:sp>
      <p:sp>
        <p:nvSpPr>
          <p:cNvPr id="6" name="Title 1">
            <a:extLst>
              <a:ext uri="{FF2B5EF4-FFF2-40B4-BE49-F238E27FC236}">
                <a16:creationId xmlns:a16="http://schemas.microsoft.com/office/drawing/2014/main" id="{ABB61075-2877-B162-7D8F-97EC17B8DF39}"/>
              </a:ext>
            </a:extLst>
          </p:cNvPr>
          <p:cNvSpPr>
            <a:spLocks noGrp="1"/>
          </p:cNvSpPr>
          <p:nvPr>
            <p:ph type="title"/>
          </p:nvPr>
        </p:nvSpPr>
        <p:spPr>
          <a:xfrm>
            <a:off x="838200" y="365125"/>
            <a:ext cx="10515600" cy="1325563"/>
          </a:xfrm>
        </p:spPr>
        <p:txBody>
          <a:bodyPr>
            <a:normAutofit/>
          </a:bodyPr>
          <a:lstStyle/>
          <a:p>
            <a:r>
              <a:rPr lang="en-US" sz="2800" b="1" dirty="0"/>
              <a:t>IETF 119 Hackathon – Antagonist</a:t>
            </a:r>
            <a:br>
              <a:rPr lang="en-US" sz="3600" dirty="0"/>
            </a:br>
            <a:r>
              <a:rPr lang="en-US" sz="2700" dirty="0">
                <a:solidFill>
                  <a:schemeClr val="bg2">
                    <a:lumMod val="75000"/>
                  </a:schemeClr>
                </a:solidFill>
              </a:rPr>
              <a:t>Labelling a Network Anomalies on Time Series</a:t>
            </a:r>
            <a:endParaRPr lang="en-US" sz="2700" dirty="0">
              <a:solidFill>
                <a:srgbClr val="FF0000"/>
              </a:solidFill>
            </a:endParaRPr>
          </a:p>
        </p:txBody>
      </p:sp>
      <p:sp>
        <p:nvSpPr>
          <p:cNvPr id="12" name="Content Placeholder 2">
            <a:extLst>
              <a:ext uri="{FF2B5EF4-FFF2-40B4-BE49-F238E27FC236}">
                <a16:creationId xmlns:a16="http://schemas.microsoft.com/office/drawing/2014/main" id="{CEA0059B-6D70-AFC2-8A07-439751D4EE13}"/>
              </a:ext>
            </a:extLst>
          </p:cNvPr>
          <p:cNvSpPr>
            <a:spLocks noGrp="1"/>
          </p:cNvSpPr>
          <p:nvPr>
            <p:ph idx="1"/>
          </p:nvPr>
        </p:nvSpPr>
        <p:spPr>
          <a:xfrm>
            <a:off x="8086725" y="314905"/>
            <a:ext cx="3797012" cy="922338"/>
          </a:xfrm>
        </p:spPr>
        <p:txBody>
          <a:bodyPr>
            <a:noAutofit/>
          </a:bodyPr>
          <a:lstStyle/>
          <a:p>
            <a:pPr marL="0" indent="0">
              <a:spcBef>
                <a:spcPts val="600"/>
              </a:spcBef>
              <a:buNone/>
            </a:pPr>
            <a:r>
              <a:rPr lang="en-IE" sz="2000" b="1" dirty="0"/>
              <a:t>Antagonist allows to move the network anomaly forward in its lifecycle, by adding new revisions</a:t>
            </a:r>
          </a:p>
        </p:txBody>
      </p:sp>
      <p:sp>
        <p:nvSpPr>
          <p:cNvPr id="2" name="Rectangle 1">
            <a:extLst>
              <a:ext uri="{FF2B5EF4-FFF2-40B4-BE49-F238E27FC236}">
                <a16:creationId xmlns:a16="http://schemas.microsoft.com/office/drawing/2014/main" id="{D6C9D17D-2541-4849-A5CC-C02450DC7869}"/>
              </a:ext>
            </a:extLst>
          </p:cNvPr>
          <p:cNvSpPr/>
          <p:nvPr/>
        </p:nvSpPr>
        <p:spPr>
          <a:xfrm>
            <a:off x="5359400" y="4368800"/>
            <a:ext cx="2870200" cy="1325563"/>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2">
            <a:extLst>
              <a:ext uri="{FF2B5EF4-FFF2-40B4-BE49-F238E27FC236}">
                <a16:creationId xmlns:a16="http://schemas.microsoft.com/office/drawing/2014/main" id="{33AC87D4-2A4E-4A4D-866E-594099D55115}"/>
              </a:ext>
            </a:extLst>
          </p:cNvPr>
          <p:cNvSpPr txBox="1">
            <a:spLocks/>
          </p:cNvSpPr>
          <p:nvPr/>
        </p:nvSpPr>
        <p:spPr>
          <a:xfrm>
            <a:off x="1710252" y="1990010"/>
            <a:ext cx="3369105" cy="693156"/>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IE" sz="2000" dirty="0"/>
              <a:t>A list of the identified network anomalies is provided</a:t>
            </a:r>
          </a:p>
        </p:txBody>
      </p:sp>
      <p:sp>
        <p:nvSpPr>
          <p:cNvPr id="13" name="Content Placeholder 2">
            <a:extLst>
              <a:ext uri="{FF2B5EF4-FFF2-40B4-BE49-F238E27FC236}">
                <a16:creationId xmlns:a16="http://schemas.microsoft.com/office/drawing/2014/main" id="{516D81A4-2633-43A9-97F3-8F1EC9C2CE01}"/>
              </a:ext>
            </a:extLst>
          </p:cNvPr>
          <p:cNvSpPr txBox="1">
            <a:spLocks/>
          </p:cNvSpPr>
          <p:nvPr/>
        </p:nvSpPr>
        <p:spPr>
          <a:xfrm>
            <a:off x="5969000" y="3570288"/>
            <a:ext cx="3885557" cy="693156"/>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600"/>
              </a:spcBef>
              <a:buFont typeface="Arial" panose="020B0604020202020204" pitchFamily="34" charset="0"/>
              <a:buNone/>
            </a:pPr>
            <a:r>
              <a:rPr lang="en-IE" sz="2000" dirty="0"/>
              <a:t>All the reviews for a selected network anomaly can be analyzed</a:t>
            </a:r>
          </a:p>
        </p:txBody>
      </p:sp>
      <p:pic>
        <p:nvPicPr>
          <p:cNvPr id="9" name="Google Shape;88;p19">
            <a:extLst>
              <a:ext uri="{FF2B5EF4-FFF2-40B4-BE49-F238E27FC236}">
                <a16:creationId xmlns:a16="http://schemas.microsoft.com/office/drawing/2014/main" id="{4B074432-2A85-458F-B18F-A8D693EF7F58}"/>
              </a:ext>
            </a:extLst>
          </p:cNvPr>
          <p:cNvPicPr preferRelativeResize="0"/>
          <p:nvPr/>
        </p:nvPicPr>
        <p:blipFill>
          <a:blip r:embed="rId2">
            <a:alphaModFix/>
          </a:blip>
          <a:stretch>
            <a:fillRect/>
          </a:stretch>
        </p:blipFill>
        <p:spPr>
          <a:xfrm>
            <a:off x="189857" y="1476881"/>
            <a:ext cx="9900434" cy="5249881"/>
          </a:xfrm>
          <a:prstGeom prst="rect">
            <a:avLst/>
          </a:prstGeom>
          <a:noFill/>
          <a:ln>
            <a:noFill/>
          </a:ln>
        </p:spPr>
      </p:pic>
      <p:sp>
        <p:nvSpPr>
          <p:cNvPr id="3" name="TextBox 2">
            <a:extLst>
              <a:ext uri="{FF2B5EF4-FFF2-40B4-BE49-F238E27FC236}">
                <a16:creationId xmlns:a16="http://schemas.microsoft.com/office/drawing/2014/main" id="{CF4D43FB-3C0D-4D57-AE67-31F7EB2234FC}"/>
              </a:ext>
            </a:extLst>
          </p:cNvPr>
          <p:cNvSpPr txBox="1"/>
          <p:nvPr/>
        </p:nvSpPr>
        <p:spPr>
          <a:xfrm>
            <a:off x="341761" y="3919538"/>
            <a:ext cx="1444691" cy="255297"/>
          </a:xfrm>
          <a:prstGeom prst="rect">
            <a:avLst/>
          </a:prstGeom>
          <a:solidFill>
            <a:srgbClr val="272B30"/>
          </a:solidFill>
        </p:spPr>
        <p:txBody>
          <a:bodyPr wrap="none" rtlCol="0">
            <a:noAutofit/>
          </a:bodyPr>
          <a:lstStyle/>
          <a:p>
            <a:r>
              <a:rPr lang="en-IE" sz="1400" dirty="0">
                <a:solidFill>
                  <a:srgbClr val="ACABAB"/>
                </a:solidFill>
                <a:latin typeface="Arial" panose="020B0604020202020204" pitchFamily="34" charset="0"/>
                <a:cs typeface="Arial" panose="020B0604020202020204" pitchFamily="34" charset="0"/>
              </a:rPr>
              <a:t>New Revision</a:t>
            </a:r>
            <a:endParaRPr lang="en-US" sz="1400" dirty="0">
              <a:solidFill>
                <a:srgbClr val="ACABAB"/>
              </a:solidFill>
              <a:latin typeface="Arial" panose="020B0604020202020204" pitchFamily="34" charset="0"/>
              <a:cs typeface="Arial" panose="020B0604020202020204" pitchFamily="34" charset="0"/>
            </a:endParaRPr>
          </a:p>
        </p:txBody>
      </p:sp>
      <p:sp>
        <p:nvSpPr>
          <p:cNvPr id="4" name="Rectangle 3">
            <a:extLst>
              <a:ext uri="{FF2B5EF4-FFF2-40B4-BE49-F238E27FC236}">
                <a16:creationId xmlns:a16="http://schemas.microsoft.com/office/drawing/2014/main" id="{F41491F3-1936-4F09-B238-61EFC98D7326}"/>
              </a:ext>
            </a:extLst>
          </p:cNvPr>
          <p:cNvSpPr/>
          <p:nvPr/>
        </p:nvSpPr>
        <p:spPr>
          <a:xfrm>
            <a:off x="8532049" y="2829177"/>
            <a:ext cx="3470094" cy="1047816"/>
          </a:xfrm>
          <a:prstGeom prst="rect">
            <a:avLst/>
          </a:prstGeom>
          <a:solidFill>
            <a:schemeClr val="bg1"/>
          </a:solidFill>
          <a:ln>
            <a:solidFill>
              <a:schemeClr val="tx1"/>
            </a:solidFill>
          </a:ln>
        </p:spPr>
        <p:txBody>
          <a:bodyPr vert="horz" lIns="91440" tIns="45720" rIns="91440" bIns="45720" rtlCol="0">
            <a:noAutofit/>
          </a:bodyPr>
          <a:lstStyle/>
          <a:p>
            <a:pPr>
              <a:lnSpc>
                <a:spcPct val="90000"/>
              </a:lnSpc>
              <a:spcBef>
                <a:spcPts val="600"/>
              </a:spcBef>
            </a:pPr>
            <a:r>
              <a:rPr lang="en-IE" sz="1600" dirty="0"/>
              <a:t>Symptoms can be retrieved by time window and included in the network anomaly list, if they were missed before (e.g. </a:t>
            </a:r>
            <a:r>
              <a:rPr lang="en-IE" sz="1600" b="1" dirty="0">
                <a:solidFill>
                  <a:srgbClr val="FF0000"/>
                </a:solidFill>
              </a:rPr>
              <a:t>False Negatives</a:t>
            </a:r>
            <a:r>
              <a:rPr lang="en-IE" sz="1600" dirty="0"/>
              <a:t>)</a:t>
            </a:r>
            <a:endParaRPr lang="en-US" sz="1600" dirty="0"/>
          </a:p>
        </p:txBody>
      </p:sp>
      <p:sp>
        <p:nvSpPr>
          <p:cNvPr id="14" name="Rectangle 13">
            <a:extLst>
              <a:ext uri="{FF2B5EF4-FFF2-40B4-BE49-F238E27FC236}">
                <a16:creationId xmlns:a16="http://schemas.microsoft.com/office/drawing/2014/main" id="{88411255-5407-4DFD-9D3D-F577FB32B4EA}"/>
              </a:ext>
            </a:extLst>
          </p:cNvPr>
          <p:cNvSpPr/>
          <p:nvPr/>
        </p:nvSpPr>
        <p:spPr>
          <a:xfrm>
            <a:off x="341761" y="4912017"/>
            <a:ext cx="4425950" cy="964908"/>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83600CC-781B-4017-8A4C-5A3AAA988C71}"/>
              </a:ext>
            </a:extLst>
          </p:cNvPr>
          <p:cNvSpPr/>
          <p:nvPr/>
        </p:nvSpPr>
        <p:spPr>
          <a:xfrm>
            <a:off x="1786452" y="3009667"/>
            <a:ext cx="3470094" cy="964908"/>
          </a:xfrm>
          <a:prstGeom prst="rect">
            <a:avLst/>
          </a:prstGeom>
          <a:solidFill>
            <a:schemeClr val="bg1"/>
          </a:solidFill>
          <a:ln>
            <a:solidFill>
              <a:schemeClr val="tx1"/>
            </a:solidFill>
          </a:ln>
        </p:spPr>
        <p:txBody>
          <a:bodyPr vert="horz" lIns="91440" tIns="45720" rIns="91440" bIns="45720" rtlCol="0">
            <a:noAutofit/>
          </a:bodyPr>
          <a:lstStyle/>
          <a:p>
            <a:pPr>
              <a:lnSpc>
                <a:spcPct val="90000"/>
              </a:lnSpc>
              <a:spcBef>
                <a:spcPts val="600"/>
              </a:spcBef>
            </a:pPr>
            <a:r>
              <a:rPr lang="en-IE" sz="1600" dirty="0"/>
              <a:t>Existing symptoms in the current version can be removed, if they are deemed irrelevant for the network anomaly (e.g. </a:t>
            </a:r>
            <a:r>
              <a:rPr lang="en-IE" sz="1600" b="1" dirty="0">
                <a:solidFill>
                  <a:srgbClr val="FF0000"/>
                </a:solidFill>
              </a:rPr>
              <a:t>False Positives</a:t>
            </a:r>
            <a:r>
              <a:rPr lang="en-IE" sz="1600" dirty="0"/>
              <a:t>)</a:t>
            </a:r>
            <a:endParaRPr lang="en-US" sz="1600" dirty="0">
              <a:solidFill>
                <a:schemeClr val="tx1"/>
              </a:solidFill>
            </a:endParaRPr>
          </a:p>
        </p:txBody>
      </p:sp>
      <p:sp>
        <p:nvSpPr>
          <p:cNvPr id="16" name="Rectangle 15">
            <a:extLst>
              <a:ext uri="{FF2B5EF4-FFF2-40B4-BE49-F238E27FC236}">
                <a16:creationId xmlns:a16="http://schemas.microsoft.com/office/drawing/2014/main" id="{44EBAD20-B456-43CD-95FE-14A4E4441894}"/>
              </a:ext>
            </a:extLst>
          </p:cNvPr>
          <p:cNvSpPr/>
          <p:nvPr/>
        </p:nvSpPr>
        <p:spPr>
          <a:xfrm>
            <a:off x="5661114" y="3919538"/>
            <a:ext cx="4425950" cy="2442099"/>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Arrow Connector 6">
            <a:extLst>
              <a:ext uri="{FF2B5EF4-FFF2-40B4-BE49-F238E27FC236}">
                <a16:creationId xmlns:a16="http://schemas.microsoft.com/office/drawing/2014/main" id="{EFB9206D-0A53-415F-A995-116E49BC17B7}"/>
              </a:ext>
            </a:extLst>
          </p:cNvPr>
          <p:cNvCxnSpPr>
            <a:cxnSpLocks/>
            <a:stCxn id="15" idx="2"/>
          </p:cNvCxnSpPr>
          <p:nvPr/>
        </p:nvCxnSpPr>
        <p:spPr>
          <a:xfrm flipH="1">
            <a:off x="2872409" y="3974575"/>
            <a:ext cx="649090" cy="937441"/>
          </a:xfrm>
          <a:prstGeom prst="straightConnector1">
            <a:avLst/>
          </a:pr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cxnSp>
        <p:nvCxnSpPr>
          <p:cNvPr id="18" name="Straight Arrow Connector 17">
            <a:extLst>
              <a:ext uri="{FF2B5EF4-FFF2-40B4-BE49-F238E27FC236}">
                <a16:creationId xmlns:a16="http://schemas.microsoft.com/office/drawing/2014/main" id="{EEA34C6A-79B8-4C38-B8B7-2DD461C373F7}"/>
              </a:ext>
            </a:extLst>
          </p:cNvPr>
          <p:cNvCxnSpPr>
            <a:cxnSpLocks/>
          </p:cNvCxnSpPr>
          <p:nvPr/>
        </p:nvCxnSpPr>
        <p:spPr>
          <a:xfrm>
            <a:off x="3868644" y="3974575"/>
            <a:ext cx="1086188" cy="1674623"/>
          </a:xfrm>
          <a:prstGeom prst="straightConnector1">
            <a:avLst/>
          </a:prstGeom>
          <a:noFill/>
          <a:ln w="28575">
            <a:solidFill>
              <a:srgbClr val="FF0000"/>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cxnSp>
      <p:sp>
        <p:nvSpPr>
          <p:cNvPr id="25" name="TextBox 24">
            <a:extLst>
              <a:ext uri="{FF2B5EF4-FFF2-40B4-BE49-F238E27FC236}">
                <a16:creationId xmlns:a16="http://schemas.microsoft.com/office/drawing/2014/main" id="{C24379B6-CF01-42A8-AC3F-6295FF284E48}"/>
              </a:ext>
            </a:extLst>
          </p:cNvPr>
          <p:cNvSpPr txBox="1"/>
          <p:nvPr/>
        </p:nvSpPr>
        <p:spPr>
          <a:xfrm>
            <a:off x="10311916" y="4047186"/>
            <a:ext cx="1638942" cy="2677656"/>
          </a:xfrm>
          <a:prstGeom prst="rect">
            <a:avLst/>
          </a:prstGeom>
          <a:noFill/>
        </p:spPr>
        <p:txBody>
          <a:bodyPr wrap="square" rtlCol="0">
            <a:spAutoFit/>
          </a:bodyPr>
          <a:lstStyle/>
          <a:p>
            <a:r>
              <a:rPr lang="en-IE" sz="1400" b="1" dirty="0"/>
              <a:t>The information collected by Antagonist can be used by network engineers to review the network anomaly history or can be provided to AI algorithms as additional knowledge for training.</a:t>
            </a:r>
            <a:endParaRPr lang="en-US" sz="1400" b="1" dirty="0"/>
          </a:p>
        </p:txBody>
      </p:sp>
    </p:spTree>
    <p:extLst>
      <p:ext uri="{BB962C8B-B14F-4D97-AF65-F5344CB8AC3E}">
        <p14:creationId xmlns:p14="http://schemas.microsoft.com/office/powerpoint/2010/main" val="35899776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3</a:t>
            </a:fld>
            <a:endParaRPr lang="de-CH" sz="1400" dirty="0"/>
          </a:p>
        </p:txBody>
      </p:sp>
      <p:grpSp>
        <p:nvGrpSpPr>
          <p:cNvPr id="2" name="Gruppieren 37">
            <a:extLst>
              <a:ext uri="{FF2B5EF4-FFF2-40B4-BE49-F238E27FC236}">
                <a16:creationId xmlns:a16="http://schemas.microsoft.com/office/drawing/2014/main" id="{593A3D2C-AF3C-4647-1B02-6C5086C62287}"/>
              </a:ext>
            </a:extLst>
          </p:cNvPr>
          <p:cNvGrpSpPr>
            <a:grpSpLocks noChangeAspect="1"/>
          </p:cNvGrpSpPr>
          <p:nvPr/>
        </p:nvGrpSpPr>
        <p:grpSpPr>
          <a:xfrm>
            <a:off x="4141425" y="5156975"/>
            <a:ext cx="1440000" cy="1440000"/>
            <a:chOff x="9420737" y="1699669"/>
            <a:chExt cx="1440000" cy="1440000"/>
          </a:xfrm>
        </p:grpSpPr>
        <p:sp>
          <p:nvSpPr>
            <p:cNvPr id="3" name="Textfeld 31">
              <a:extLst>
                <a:ext uri="{FF2B5EF4-FFF2-40B4-BE49-F238E27FC236}">
                  <a16:creationId xmlns:a16="http://schemas.microsoft.com/office/drawing/2014/main" id="{21A2E246-8977-0C56-8169-DA0A27B49547}"/>
                </a:ext>
              </a:extLst>
            </p:cNvPr>
            <p:cNvSpPr txBox="1"/>
            <p:nvPr>
              <p:custDataLst>
                <p:tags r:id="rId7"/>
              </p:custDataLst>
            </p:nvPr>
          </p:nvSpPr>
          <p:spPr bwMode="gray">
            <a:xfrm>
              <a:off x="9420737" y="1699669"/>
              <a:ext cx="1440000" cy="1440000"/>
            </a:xfrm>
            <a:prstGeom prst="ellipse">
              <a:avLst/>
            </a:prstGeom>
            <a:solidFill>
              <a:schemeClr val="bg1"/>
            </a:solidFill>
            <a:ln w="6350">
              <a:solidFill>
                <a:schemeClr val="tx1"/>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Data Collection</a:t>
              </a:r>
            </a:p>
          </p:txBody>
        </p:sp>
        <p:sp>
          <p:nvSpPr>
            <p:cNvPr id="4" name="Rechteck 32">
              <a:extLst>
                <a:ext uri="{FF2B5EF4-FFF2-40B4-BE49-F238E27FC236}">
                  <a16:creationId xmlns:a16="http://schemas.microsoft.com/office/drawing/2014/main" id="{A20B2D5A-928F-260A-3CF1-C2C4CAA43CF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7" name="Gruppieren 86">
            <a:extLst>
              <a:ext uri="{FF2B5EF4-FFF2-40B4-BE49-F238E27FC236}">
                <a16:creationId xmlns:a16="http://schemas.microsoft.com/office/drawing/2014/main" id="{746914D8-DC97-6FCE-CCEC-831AF8343A92}"/>
              </a:ext>
            </a:extLst>
          </p:cNvPr>
          <p:cNvGrpSpPr>
            <a:grpSpLocks noChangeAspect="1"/>
          </p:cNvGrpSpPr>
          <p:nvPr/>
        </p:nvGrpSpPr>
        <p:grpSpPr>
          <a:xfrm>
            <a:off x="1133909" y="3225931"/>
            <a:ext cx="1296000" cy="1296000"/>
            <a:chOff x="9777596" y="4473116"/>
            <a:chExt cx="1440000" cy="1440000"/>
          </a:xfrm>
        </p:grpSpPr>
        <p:sp>
          <p:nvSpPr>
            <p:cNvPr id="8" name="Textfeld 39">
              <a:extLst>
                <a:ext uri="{FF2B5EF4-FFF2-40B4-BE49-F238E27FC236}">
                  <a16:creationId xmlns:a16="http://schemas.microsoft.com/office/drawing/2014/main" id="{677D70B8-28D4-9C31-9D94-D3052A1620BA}"/>
                </a:ext>
              </a:extLst>
            </p:cNvPr>
            <p:cNvSpPr txBox="1"/>
            <p:nvPr>
              <p:custDataLst>
                <p:tags r:id="rId6"/>
              </p:custDataLst>
            </p:nvPr>
          </p:nvSpPr>
          <p:spPr bwMode="gray">
            <a:xfrm>
              <a:off x="9777596" y="4473116"/>
              <a:ext cx="1440000" cy="1440000"/>
            </a:xfrm>
            <a:prstGeom prst="ellipse">
              <a:avLst/>
            </a:prstGeom>
            <a:solidFill>
              <a:schemeClr val="bg1"/>
            </a:solidFill>
            <a:ln w="28575">
              <a:solidFill>
                <a:srgbClr val="1781E3"/>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Device Trend Detection</a:t>
              </a:r>
            </a:p>
          </p:txBody>
        </p:sp>
        <p:sp>
          <p:nvSpPr>
            <p:cNvPr id="9" name="Rechteck 40">
              <a:extLst>
                <a:ext uri="{FF2B5EF4-FFF2-40B4-BE49-F238E27FC236}">
                  <a16:creationId xmlns:a16="http://schemas.microsoft.com/office/drawing/2014/main" id="{A7D4BF0B-6AC3-4AA9-E8BD-1253A110E4C1}"/>
                </a:ext>
              </a:extLst>
            </p:cNvPr>
            <p:cNvSpPr/>
            <p:nvPr/>
          </p:nvSpPr>
          <p:spPr>
            <a:xfrm>
              <a:off x="10497596" y="4473116"/>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0" name="Gruppieren 42">
            <a:extLst>
              <a:ext uri="{FF2B5EF4-FFF2-40B4-BE49-F238E27FC236}">
                <a16:creationId xmlns:a16="http://schemas.microsoft.com/office/drawing/2014/main" id="{2A39462A-F04D-B596-7A41-2767D485510C}"/>
              </a:ext>
            </a:extLst>
          </p:cNvPr>
          <p:cNvGrpSpPr>
            <a:grpSpLocks noChangeAspect="1"/>
          </p:cNvGrpSpPr>
          <p:nvPr/>
        </p:nvGrpSpPr>
        <p:grpSpPr>
          <a:xfrm>
            <a:off x="2651309" y="3225931"/>
            <a:ext cx="1296000" cy="1296000"/>
            <a:chOff x="9420737" y="1699669"/>
            <a:chExt cx="1440000" cy="1440000"/>
          </a:xfrm>
        </p:grpSpPr>
        <p:sp>
          <p:nvSpPr>
            <p:cNvPr id="11" name="Textfeld 43">
              <a:extLst>
                <a:ext uri="{FF2B5EF4-FFF2-40B4-BE49-F238E27FC236}">
                  <a16:creationId xmlns:a16="http://schemas.microsoft.com/office/drawing/2014/main" id="{BC202C79-EF00-4794-A5E7-54FD1AD6FFEC}"/>
                </a:ext>
              </a:extLst>
            </p:cNvPr>
            <p:cNvSpPr txBox="1"/>
            <p:nvPr>
              <p:custDataLst>
                <p:tags r:id="rId5"/>
              </p:custDataLst>
            </p:nvPr>
          </p:nvSpPr>
          <p:spPr bwMode="gray">
            <a:xfrm>
              <a:off x="9420737" y="1699669"/>
              <a:ext cx="1440000" cy="1440000"/>
            </a:xfrm>
            <a:prstGeom prst="ellipse">
              <a:avLst/>
            </a:prstGeom>
            <a:solidFill>
              <a:schemeClr val="bg1"/>
            </a:solidFill>
            <a:ln w="28575">
              <a:solidFill>
                <a:srgbClr val="0EABA9"/>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Verify, Troubleshoot and Notify</a:t>
              </a:r>
            </a:p>
          </p:txBody>
        </p:sp>
        <p:sp>
          <p:nvSpPr>
            <p:cNvPr id="12" name="Rechteck 44">
              <a:extLst>
                <a:ext uri="{FF2B5EF4-FFF2-40B4-BE49-F238E27FC236}">
                  <a16:creationId xmlns:a16="http://schemas.microsoft.com/office/drawing/2014/main" id="{D0BEF0AD-9BD5-957F-DF20-EA76A3E6320A}"/>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3" name="Gruppieren 45">
            <a:extLst>
              <a:ext uri="{FF2B5EF4-FFF2-40B4-BE49-F238E27FC236}">
                <a16:creationId xmlns:a16="http://schemas.microsoft.com/office/drawing/2014/main" id="{C27136FF-F3FA-F76D-A713-2F31CB874934}"/>
              </a:ext>
            </a:extLst>
          </p:cNvPr>
          <p:cNvGrpSpPr>
            <a:grpSpLocks noChangeAspect="1"/>
          </p:cNvGrpSpPr>
          <p:nvPr/>
        </p:nvGrpSpPr>
        <p:grpSpPr>
          <a:xfrm>
            <a:off x="8723272" y="3300359"/>
            <a:ext cx="1296000" cy="1296000"/>
            <a:chOff x="9420737" y="1699669"/>
            <a:chExt cx="1440000" cy="1440000"/>
          </a:xfrm>
        </p:grpSpPr>
        <p:sp>
          <p:nvSpPr>
            <p:cNvPr id="15" name="Textfeld 46">
              <a:extLst>
                <a:ext uri="{FF2B5EF4-FFF2-40B4-BE49-F238E27FC236}">
                  <a16:creationId xmlns:a16="http://schemas.microsoft.com/office/drawing/2014/main" id="{F228A6D5-55A8-F878-625A-2CFBC2A4CC8C}"/>
                </a:ext>
              </a:extLst>
            </p:cNvPr>
            <p:cNvSpPr txBox="1"/>
            <p:nvPr>
              <p:custDataLst>
                <p:tags r:id="rId4"/>
              </p:custDataLst>
            </p:nvPr>
          </p:nvSpPr>
          <p:spPr bwMode="gray">
            <a:xfrm>
              <a:off x="9420737" y="1699669"/>
              <a:ext cx="1440000" cy="1440000"/>
            </a:xfrm>
            <a:prstGeom prst="ellipse">
              <a:avLst/>
            </a:prstGeom>
            <a:solidFill>
              <a:schemeClr val="bg1"/>
            </a:solidFill>
            <a:ln w="28575">
              <a:solidFill>
                <a:srgbClr val="5944C6"/>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Closed Loop Operation</a:t>
              </a:r>
            </a:p>
          </p:txBody>
        </p:sp>
        <p:sp>
          <p:nvSpPr>
            <p:cNvPr id="16" name="Rechteck 47">
              <a:extLst>
                <a:ext uri="{FF2B5EF4-FFF2-40B4-BE49-F238E27FC236}">
                  <a16:creationId xmlns:a16="http://schemas.microsoft.com/office/drawing/2014/main" id="{B76F4586-6C16-9488-8080-DC2366DDC57B}"/>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17" name="Gruppieren 48">
            <a:extLst>
              <a:ext uri="{FF2B5EF4-FFF2-40B4-BE49-F238E27FC236}">
                <a16:creationId xmlns:a16="http://schemas.microsoft.com/office/drawing/2014/main" id="{CEB0384D-AE7F-401C-F7FF-BDAEA866A31A}"/>
              </a:ext>
            </a:extLst>
          </p:cNvPr>
          <p:cNvGrpSpPr>
            <a:grpSpLocks noChangeAspect="1"/>
          </p:cNvGrpSpPr>
          <p:nvPr/>
        </p:nvGrpSpPr>
        <p:grpSpPr>
          <a:xfrm>
            <a:off x="4166756" y="3277395"/>
            <a:ext cx="1296000" cy="1296000"/>
            <a:chOff x="9420737" y="1699669"/>
            <a:chExt cx="1440000" cy="1440000"/>
          </a:xfrm>
        </p:grpSpPr>
        <p:sp>
          <p:nvSpPr>
            <p:cNvPr id="18" name="Textfeld 49">
              <a:extLst>
                <a:ext uri="{FF2B5EF4-FFF2-40B4-BE49-F238E27FC236}">
                  <a16:creationId xmlns:a16="http://schemas.microsoft.com/office/drawing/2014/main" id="{710443C2-A213-C93E-D7DE-9256AD74C9AA}"/>
                </a:ext>
              </a:extLst>
            </p:cNvPr>
            <p:cNvSpPr txBox="1"/>
            <p:nvPr>
              <p:custDataLst>
                <p:tags r:id="rId3"/>
              </p:custDataLst>
            </p:nvPr>
          </p:nvSpPr>
          <p:spPr bwMode="gray">
            <a:xfrm>
              <a:off x="9420737" y="1699669"/>
              <a:ext cx="1440000" cy="1440000"/>
            </a:xfrm>
            <a:prstGeom prst="ellipse">
              <a:avLst/>
            </a:prstGeom>
            <a:solidFill>
              <a:schemeClr val="bg1"/>
            </a:solidFill>
            <a:ln w="28575">
              <a:solidFill>
                <a:srgbClr val="DDE3E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Anomaly Detection</a:t>
              </a:r>
            </a:p>
          </p:txBody>
        </p:sp>
        <p:sp>
          <p:nvSpPr>
            <p:cNvPr id="19" name="Rechteck 50">
              <a:extLst>
                <a:ext uri="{FF2B5EF4-FFF2-40B4-BE49-F238E27FC236}">
                  <a16:creationId xmlns:a16="http://schemas.microsoft.com/office/drawing/2014/main" id="{B0C54029-2E2D-F6C0-FCED-13B25FD81DFE}"/>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0" name="Gruppieren 51">
            <a:extLst>
              <a:ext uri="{FF2B5EF4-FFF2-40B4-BE49-F238E27FC236}">
                <a16:creationId xmlns:a16="http://schemas.microsoft.com/office/drawing/2014/main" id="{1B5435B3-AE86-5E3B-7DD7-612D9AD30695}"/>
              </a:ext>
            </a:extLst>
          </p:cNvPr>
          <p:cNvGrpSpPr>
            <a:grpSpLocks noChangeAspect="1"/>
          </p:cNvGrpSpPr>
          <p:nvPr/>
        </p:nvGrpSpPr>
        <p:grpSpPr>
          <a:xfrm>
            <a:off x="5670531" y="3225931"/>
            <a:ext cx="1296000" cy="1296000"/>
            <a:chOff x="9420737" y="1699669"/>
            <a:chExt cx="1440000" cy="1440000"/>
          </a:xfrm>
        </p:grpSpPr>
        <p:sp>
          <p:nvSpPr>
            <p:cNvPr id="21" name="Textfeld 52">
              <a:extLst>
                <a:ext uri="{FF2B5EF4-FFF2-40B4-BE49-F238E27FC236}">
                  <a16:creationId xmlns:a16="http://schemas.microsoft.com/office/drawing/2014/main" id="{8B96C491-62EA-C102-02AE-9C35C6819F7C}"/>
                </a:ext>
              </a:extLst>
            </p:cNvPr>
            <p:cNvSpPr txBox="1"/>
            <p:nvPr>
              <p:custDataLst>
                <p:tags r:id="rId2"/>
              </p:custDataLst>
            </p:nvPr>
          </p:nvSpPr>
          <p:spPr bwMode="gray">
            <a:xfrm>
              <a:off x="9420737" y="1699669"/>
              <a:ext cx="1440000" cy="1440000"/>
            </a:xfrm>
            <a:prstGeom prst="ellipse">
              <a:avLst/>
            </a:prstGeom>
            <a:solidFill>
              <a:schemeClr val="bg1"/>
            </a:solidFill>
            <a:ln w="28575">
              <a:solidFill>
                <a:srgbClr val="E61E64"/>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Visualization </a:t>
              </a:r>
            </a:p>
          </p:txBody>
        </p:sp>
        <p:sp>
          <p:nvSpPr>
            <p:cNvPr id="22" name="Rechteck 53">
              <a:extLst>
                <a:ext uri="{FF2B5EF4-FFF2-40B4-BE49-F238E27FC236}">
                  <a16:creationId xmlns:a16="http://schemas.microsoft.com/office/drawing/2014/main" id="{CD5EEA4E-05C6-79F3-6419-252AE948AC1F}"/>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grpSp>
        <p:nvGrpSpPr>
          <p:cNvPr id="23" name="Gruppieren 54">
            <a:extLst>
              <a:ext uri="{FF2B5EF4-FFF2-40B4-BE49-F238E27FC236}">
                <a16:creationId xmlns:a16="http://schemas.microsoft.com/office/drawing/2014/main" id="{43DA79DF-E42D-79DA-2E63-37571E43F0EB}"/>
              </a:ext>
            </a:extLst>
          </p:cNvPr>
          <p:cNvGrpSpPr>
            <a:grpSpLocks noChangeAspect="1"/>
          </p:cNvGrpSpPr>
          <p:nvPr/>
        </p:nvGrpSpPr>
        <p:grpSpPr>
          <a:xfrm>
            <a:off x="7189919" y="3277395"/>
            <a:ext cx="1296000" cy="1296000"/>
            <a:chOff x="9420737" y="1699669"/>
            <a:chExt cx="1440000" cy="1440000"/>
          </a:xfrm>
        </p:grpSpPr>
        <p:sp>
          <p:nvSpPr>
            <p:cNvPr id="24" name="Textfeld 55">
              <a:extLst>
                <a:ext uri="{FF2B5EF4-FFF2-40B4-BE49-F238E27FC236}">
                  <a16:creationId xmlns:a16="http://schemas.microsoft.com/office/drawing/2014/main" id="{AF618EBE-6571-2ABA-C463-166B9EC84BF4}"/>
                </a:ext>
              </a:extLst>
            </p:cNvPr>
            <p:cNvSpPr txBox="1"/>
            <p:nvPr>
              <p:custDataLst>
                <p:tags r:id="rId1"/>
              </p:custDataLst>
            </p:nvPr>
          </p:nvSpPr>
          <p:spPr bwMode="gray">
            <a:xfrm>
              <a:off x="9420737" y="1699669"/>
              <a:ext cx="1440000" cy="1440000"/>
            </a:xfrm>
            <a:prstGeom prst="ellipse">
              <a:avLst/>
            </a:prstGeom>
            <a:solidFill>
              <a:schemeClr val="bg1"/>
            </a:solidFill>
            <a:ln w="28575">
              <a:solidFill>
                <a:srgbClr val="A63297"/>
              </a:solidFill>
            </a:ln>
            <a:effectLst/>
          </p:spPr>
          <p:txBody>
            <a:bodyPr vert="horz" wrap="square" lIns="0" tIns="0" rIns="0" bIns="0" rtlCol="0" anchor="ctr" anchorCtr="0">
              <a:noAutofit/>
            </a:bodyPr>
            <a:lstStyle/>
            <a:p>
              <a:pPr algn="ctr">
                <a:spcBef>
                  <a:spcPts val="100"/>
                </a:spcBef>
                <a:spcAft>
                  <a:spcPts val="100"/>
                </a:spcAft>
                <a:buSzPct val="100000"/>
              </a:pPr>
              <a:br>
                <a:rPr lang="en-US" sz="1200" b="1" dirty="0"/>
              </a:br>
              <a:r>
                <a:rPr lang="en-US" sz="1200" b="1" dirty="0"/>
                <a:t>Network </a:t>
              </a:r>
              <a:br>
                <a:rPr lang="en-US" sz="1200" b="1" dirty="0"/>
              </a:br>
              <a:r>
                <a:rPr lang="en-US" sz="1200" b="1" dirty="0"/>
                <a:t>SLI and SLO</a:t>
              </a:r>
            </a:p>
          </p:txBody>
        </p:sp>
        <p:sp>
          <p:nvSpPr>
            <p:cNvPr id="25" name="Rechteck 56">
              <a:extLst>
                <a:ext uri="{FF2B5EF4-FFF2-40B4-BE49-F238E27FC236}">
                  <a16:creationId xmlns:a16="http://schemas.microsoft.com/office/drawing/2014/main" id="{6E4AAC49-253A-16CD-EEDC-0B1795F09A96}"/>
                </a:ext>
              </a:extLst>
            </p:cNvPr>
            <p:cNvSpPr/>
            <p:nvPr/>
          </p:nvSpPr>
          <p:spPr>
            <a:xfrm>
              <a:off x="10140737" y="1699669"/>
              <a:ext cx="720000" cy="1440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1200" b="1" dirty="0">
                <a:solidFill>
                  <a:schemeClr val="tx1"/>
                </a:solidFill>
              </a:endParaRPr>
            </a:p>
          </p:txBody>
        </p:sp>
      </p:grpSp>
      <p:cxnSp>
        <p:nvCxnSpPr>
          <p:cNvPr id="26" name="Straight Arrow Connector 25">
            <a:extLst>
              <a:ext uri="{FF2B5EF4-FFF2-40B4-BE49-F238E27FC236}">
                <a16:creationId xmlns:a16="http://schemas.microsoft.com/office/drawing/2014/main" id="{E14B17EC-9407-E3A2-1F7C-D47095BE2DDB}"/>
              </a:ext>
            </a:extLst>
          </p:cNvPr>
          <p:cNvCxnSpPr/>
          <p:nvPr/>
        </p:nvCxnSpPr>
        <p:spPr bwMode="gray">
          <a:xfrm>
            <a:off x="1562428"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pic>
        <p:nvPicPr>
          <p:cNvPr id="27" name="Graphic 26">
            <a:extLst>
              <a:ext uri="{FF2B5EF4-FFF2-40B4-BE49-F238E27FC236}">
                <a16:creationId xmlns:a16="http://schemas.microsoft.com/office/drawing/2014/main" id="{2C9830F3-CBF4-D372-DBC5-8AB3BCB5DD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1746822" y="2301095"/>
            <a:ext cx="410400" cy="410400"/>
          </a:xfrm>
          <a:prstGeom prst="rect">
            <a:avLst/>
          </a:prstGeom>
        </p:spPr>
      </p:pic>
      <p:pic>
        <p:nvPicPr>
          <p:cNvPr id="28" name="Graphic 27">
            <a:extLst>
              <a:ext uri="{FF2B5EF4-FFF2-40B4-BE49-F238E27FC236}">
                <a16:creationId xmlns:a16="http://schemas.microsoft.com/office/drawing/2014/main" id="{17EB060B-2351-6AC0-7856-F33CB052400F}"/>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913298" y="2315444"/>
            <a:ext cx="410400" cy="410400"/>
          </a:xfrm>
          <a:prstGeom prst="rect">
            <a:avLst/>
          </a:prstGeom>
        </p:spPr>
      </p:pic>
      <p:sp>
        <p:nvSpPr>
          <p:cNvPr id="29" name="Rectangle 28">
            <a:extLst>
              <a:ext uri="{FF2B5EF4-FFF2-40B4-BE49-F238E27FC236}">
                <a16:creationId xmlns:a16="http://schemas.microsoft.com/office/drawing/2014/main" id="{5DF5E834-66E3-AE49-4040-1D628970A3FC}"/>
              </a:ext>
            </a:extLst>
          </p:cNvPr>
          <p:cNvSpPr/>
          <p:nvPr/>
        </p:nvSpPr>
        <p:spPr bwMode="gray">
          <a:xfrm>
            <a:off x="1577989" y="1937564"/>
            <a:ext cx="724220"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Alert</a:t>
            </a:r>
          </a:p>
        </p:txBody>
      </p:sp>
      <p:sp>
        <p:nvSpPr>
          <p:cNvPr id="30" name="Rectangle 29">
            <a:extLst>
              <a:ext uri="{FF2B5EF4-FFF2-40B4-BE49-F238E27FC236}">
                <a16:creationId xmlns:a16="http://schemas.microsoft.com/office/drawing/2014/main" id="{BA1C20F7-8218-7EF6-0AE8-992862F0E030}"/>
              </a:ext>
            </a:extLst>
          </p:cNvPr>
          <p:cNvSpPr/>
          <p:nvPr/>
        </p:nvSpPr>
        <p:spPr bwMode="gray">
          <a:xfrm>
            <a:off x="2591780" y="1937564"/>
            <a:ext cx="1053436"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r>
              <a:rPr lang="en-US" sz="1200" b="1" dirty="0">
                <a:solidFill>
                  <a:schemeClr val="tx1"/>
                </a:solidFill>
              </a:rPr>
              <a:t>Postmortem</a:t>
            </a:r>
          </a:p>
        </p:txBody>
      </p:sp>
      <p:pic>
        <p:nvPicPr>
          <p:cNvPr id="31" name="Picture 30">
            <a:extLst>
              <a:ext uri="{FF2B5EF4-FFF2-40B4-BE49-F238E27FC236}">
                <a16:creationId xmlns:a16="http://schemas.microsoft.com/office/drawing/2014/main" id="{17DF8467-9125-3982-1295-79F29C9B0DC8}"/>
              </a:ext>
            </a:extLst>
          </p:cNvPr>
          <p:cNvPicPr>
            <a:picLocks noChangeAspect="1"/>
          </p:cNvPicPr>
          <p:nvPr/>
        </p:nvPicPr>
        <p:blipFill>
          <a:blip r:embed="rId11"/>
          <a:stretch>
            <a:fillRect/>
          </a:stretch>
        </p:blipFill>
        <p:spPr>
          <a:xfrm>
            <a:off x="9134630" y="3436787"/>
            <a:ext cx="469639" cy="357447"/>
          </a:xfrm>
          <a:prstGeom prst="rect">
            <a:avLst/>
          </a:prstGeom>
        </p:spPr>
      </p:pic>
      <p:pic>
        <p:nvPicPr>
          <p:cNvPr id="32" name="Picture 31">
            <a:extLst>
              <a:ext uri="{FF2B5EF4-FFF2-40B4-BE49-F238E27FC236}">
                <a16:creationId xmlns:a16="http://schemas.microsoft.com/office/drawing/2014/main" id="{C770A491-1DB5-77FC-712B-35F7A47E2F99}"/>
              </a:ext>
            </a:extLst>
          </p:cNvPr>
          <p:cNvPicPr>
            <a:picLocks noChangeAspect="1"/>
          </p:cNvPicPr>
          <p:nvPr/>
        </p:nvPicPr>
        <p:blipFill>
          <a:blip r:embed="rId12"/>
          <a:stretch>
            <a:fillRect/>
          </a:stretch>
        </p:blipFill>
        <p:spPr>
          <a:xfrm>
            <a:off x="4628429" y="5377173"/>
            <a:ext cx="457022" cy="393192"/>
          </a:xfrm>
          <a:prstGeom prst="rect">
            <a:avLst/>
          </a:prstGeom>
        </p:spPr>
      </p:pic>
      <p:pic>
        <p:nvPicPr>
          <p:cNvPr id="33" name="Picture 32">
            <a:extLst>
              <a:ext uri="{FF2B5EF4-FFF2-40B4-BE49-F238E27FC236}">
                <a16:creationId xmlns:a16="http://schemas.microsoft.com/office/drawing/2014/main" id="{17CD1AF5-AD78-AA80-9E26-C4515CC45BFA}"/>
              </a:ext>
            </a:extLst>
          </p:cNvPr>
          <p:cNvPicPr>
            <a:picLocks noChangeAspect="1"/>
          </p:cNvPicPr>
          <p:nvPr/>
        </p:nvPicPr>
        <p:blipFill>
          <a:blip r:embed="rId13"/>
          <a:stretch>
            <a:fillRect/>
          </a:stretch>
        </p:blipFill>
        <p:spPr>
          <a:xfrm>
            <a:off x="3094109" y="3318769"/>
            <a:ext cx="424647" cy="393192"/>
          </a:xfrm>
          <a:prstGeom prst="rect">
            <a:avLst/>
          </a:prstGeom>
        </p:spPr>
      </p:pic>
      <p:pic>
        <p:nvPicPr>
          <p:cNvPr id="34" name="Picture 33">
            <a:extLst>
              <a:ext uri="{FF2B5EF4-FFF2-40B4-BE49-F238E27FC236}">
                <a16:creationId xmlns:a16="http://schemas.microsoft.com/office/drawing/2014/main" id="{0DF49D5E-4B86-6869-98D7-DE092FC30B18}"/>
              </a:ext>
            </a:extLst>
          </p:cNvPr>
          <p:cNvPicPr>
            <a:picLocks noChangeAspect="1"/>
          </p:cNvPicPr>
          <p:nvPr/>
        </p:nvPicPr>
        <p:blipFill>
          <a:blip r:embed="rId14"/>
          <a:stretch>
            <a:fillRect/>
          </a:stretch>
        </p:blipFill>
        <p:spPr>
          <a:xfrm>
            <a:off x="4594444" y="3347408"/>
            <a:ext cx="454869" cy="393192"/>
          </a:xfrm>
          <a:prstGeom prst="rect">
            <a:avLst/>
          </a:prstGeom>
        </p:spPr>
      </p:pic>
      <p:pic>
        <p:nvPicPr>
          <p:cNvPr id="35" name="Picture 34">
            <a:extLst>
              <a:ext uri="{FF2B5EF4-FFF2-40B4-BE49-F238E27FC236}">
                <a16:creationId xmlns:a16="http://schemas.microsoft.com/office/drawing/2014/main" id="{76768564-2BA7-E325-FE43-6D4CE762CDAA}"/>
              </a:ext>
            </a:extLst>
          </p:cNvPr>
          <p:cNvPicPr>
            <a:picLocks noChangeAspect="1"/>
          </p:cNvPicPr>
          <p:nvPr/>
        </p:nvPicPr>
        <p:blipFill>
          <a:blip r:embed="rId15"/>
          <a:stretch>
            <a:fillRect/>
          </a:stretch>
        </p:blipFill>
        <p:spPr>
          <a:xfrm>
            <a:off x="7600566" y="3398752"/>
            <a:ext cx="474707" cy="393192"/>
          </a:xfrm>
          <a:prstGeom prst="rect">
            <a:avLst/>
          </a:prstGeom>
        </p:spPr>
      </p:pic>
      <p:pic>
        <p:nvPicPr>
          <p:cNvPr id="36" name="Picture 35">
            <a:extLst>
              <a:ext uri="{FF2B5EF4-FFF2-40B4-BE49-F238E27FC236}">
                <a16:creationId xmlns:a16="http://schemas.microsoft.com/office/drawing/2014/main" id="{BA0A7074-FC27-6B8B-F899-8DDE2533BB10}"/>
              </a:ext>
            </a:extLst>
          </p:cNvPr>
          <p:cNvPicPr>
            <a:picLocks noChangeAspect="1"/>
          </p:cNvPicPr>
          <p:nvPr/>
        </p:nvPicPr>
        <p:blipFill>
          <a:blip r:embed="rId16"/>
          <a:stretch>
            <a:fillRect/>
          </a:stretch>
        </p:blipFill>
        <p:spPr>
          <a:xfrm>
            <a:off x="6085367" y="3388342"/>
            <a:ext cx="474367" cy="393192"/>
          </a:xfrm>
          <a:prstGeom prst="rect">
            <a:avLst/>
          </a:prstGeom>
        </p:spPr>
      </p:pic>
      <p:pic>
        <p:nvPicPr>
          <p:cNvPr id="37" name="Picture 36">
            <a:extLst>
              <a:ext uri="{FF2B5EF4-FFF2-40B4-BE49-F238E27FC236}">
                <a16:creationId xmlns:a16="http://schemas.microsoft.com/office/drawing/2014/main" id="{D966A7CE-25D4-DED2-6D45-788D6CB73BA2}"/>
              </a:ext>
            </a:extLst>
          </p:cNvPr>
          <p:cNvPicPr>
            <a:picLocks noChangeAspect="1"/>
          </p:cNvPicPr>
          <p:nvPr/>
        </p:nvPicPr>
        <p:blipFill>
          <a:blip r:embed="rId17"/>
          <a:stretch>
            <a:fillRect/>
          </a:stretch>
        </p:blipFill>
        <p:spPr>
          <a:xfrm>
            <a:off x="1577989" y="3300359"/>
            <a:ext cx="445123" cy="393192"/>
          </a:xfrm>
          <a:prstGeom prst="rect">
            <a:avLst/>
          </a:prstGeom>
        </p:spPr>
      </p:pic>
      <p:cxnSp>
        <p:nvCxnSpPr>
          <p:cNvPr id="38" name="Straight Connector 37">
            <a:extLst>
              <a:ext uri="{FF2B5EF4-FFF2-40B4-BE49-F238E27FC236}">
                <a16:creationId xmlns:a16="http://schemas.microsoft.com/office/drawing/2014/main" id="{10DC3853-02C8-D495-EDB1-B0129F6F9E30}"/>
              </a:ext>
            </a:extLst>
          </p:cNvPr>
          <p:cNvCxnSpPr/>
          <p:nvPr/>
        </p:nvCxnSpPr>
        <p:spPr bwMode="gray">
          <a:xfrm>
            <a:off x="1050398" y="4933336"/>
            <a:ext cx="9379274" cy="0"/>
          </a:xfrm>
          <a:prstGeom prst="line">
            <a:avLst/>
          </a:prstGeom>
          <a:ln w="28575">
            <a:solidFill>
              <a:srgbClr val="00B050"/>
            </a:solidFill>
          </a:ln>
        </p:spPr>
        <p:style>
          <a:lnRef idx="1">
            <a:schemeClr val="accent1"/>
          </a:lnRef>
          <a:fillRef idx="0">
            <a:schemeClr val="accent1"/>
          </a:fillRef>
          <a:effectRef idx="0">
            <a:schemeClr val="accent1"/>
          </a:effectRef>
          <a:fontRef idx="minor">
            <a:schemeClr val="tx1"/>
          </a:fontRef>
        </p:style>
      </p:cxnSp>
      <p:sp>
        <p:nvSpPr>
          <p:cNvPr id="39" name="Rectangle 38">
            <a:extLst>
              <a:ext uri="{FF2B5EF4-FFF2-40B4-BE49-F238E27FC236}">
                <a16:creationId xmlns:a16="http://schemas.microsoft.com/office/drawing/2014/main" id="{E2C5DAC4-E571-363C-E57D-8F3EA7B6E611}"/>
              </a:ext>
            </a:extLst>
          </p:cNvPr>
          <p:cNvSpPr/>
          <p:nvPr/>
        </p:nvSpPr>
        <p:spPr bwMode="gray">
          <a:xfrm>
            <a:off x="6085367" y="4790637"/>
            <a:ext cx="444969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Operational Data</a:t>
            </a:r>
            <a:br>
              <a:rPr lang="en-US" sz="1200" b="1" dirty="0">
                <a:solidFill>
                  <a:schemeClr val="tx1"/>
                </a:solidFill>
              </a:rPr>
            </a:br>
            <a:endParaRPr lang="en-US" sz="1200" b="1" dirty="0">
              <a:solidFill>
                <a:schemeClr val="tx1"/>
              </a:solidFill>
            </a:endParaRPr>
          </a:p>
        </p:txBody>
      </p:sp>
      <p:cxnSp>
        <p:nvCxnSpPr>
          <p:cNvPr id="40" name="Straight Connector 39">
            <a:extLst>
              <a:ext uri="{FF2B5EF4-FFF2-40B4-BE49-F238E27FC236}">
                <a16:creationId xmlns:a16="http://schemas.microsoft.com/office/drawing/2014/main" id="{9BC6E6D7-2688-CCDB-6A6C-7880291A8339}"/>
              </a:ext>
            </a:extLst>
          </p:cNvPr>
          <p:cNvCxnSpPr/>
          <p:nvPr/>
        </p:nvCxnSpPr>
        <p:spPr bwMode="gray">
          <a:xfrm>
            <a:off x="1044803" y="2868543"/>
            <a:ext cx="9379274" cy="0"/>
          </a:xfrm>
          <a:prstGeom prst="line">
            <a:avLst/>
          </a:prstGeom>
          <a:ln w="28575">
            <a:solidFill>
              <a:srgbClr val="FFC000"/>
            </a:solidFill>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1686B893-78A4-3D56-EECA-A2AEF814D57E}"/>
              </a:ext>
            </a:extLst>
          </p:cNvPr>
          <p:cNvSpPr/>
          <p:nvPr/>
        </p:nvSpPr>
        <p:spPr bwMode="gray">
          <a:xfrm>
            <a:off x="3461645" y="2408697"/>
            <a:ext cx="349788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10000"/>
              </a:lnSpc>
              <a:spcAft>
                <a:spcPts val="600"/>
              </a:spcAft>
            </a:pPr>
            <a:r>
              <a:rPr lang="en-US" sz="1200" b="1" dirty="0">
                <a:solidFill>
                  <a:schemeClr val="tx1"/>
                </a:solidFill>
              </a:rPr>
              <a:t>draft-</a:t>
            </a:r>
            <a:r>
              <a:rPr lang="en-US" sz="1200" b="1" dirty="0" err="1">
                <a:solidFill>
                  <a:schemeClr val="tx1"/>
                </a:solidFill>
              </a:rPr>
              <a:t>netana</a:t>
            </a:r>
            <a:r>
              <a:rPr lang="en-US" sz="1200" b="1" dirty="0">
                <a:solidFill>
                  <a:schemeClr val="tx1"/>
                </a:solidFill>
              </a:rPr>
              <a:t>-</a:t>
            </a:r>
            <a:r>
              <a:rPr lang="en-US" sz="1200" b="1" dirty="0" err="1">
                <a:solidFill>
                  <a:schemeClr val="tx1"/>
                </a:solidFill>
              </a:rPr>
              <a:t>nmop</a:t>
            </a:r>
            <a:r>
              <a:rPr lang="en-US" sz="1200" b="1" dirty="0">
                <a:solidFill>
                  <a:schemeClr val="tx1"/>
                </a:solidFill>
              </a:rPr>
              <a:t>-network-anomaly-semantics</a:t>
            </a:r>
            <a:br>
              <a:rPr lang="en-US" sz="1200" b="1" dirty="0">
                <a:solidFill>
                  <a:schemeClr val="tx1"/>
                </a:solidFill>
              </a:rPr>
            </a:br>
            <a:r>
              <a:rPr lang="en-US" sz="1200" b="1" dirty="0">
                <a:solidFill>
                  <a:schemeClr val="tx1"/>
                </a:solidFill>
              </a:rPr>
              <a:t>draft-</a:t>
            </a:r>
            <a:r>
              <a:rPr lang="en-US" sz="1200" b="1" dirty="0" err="1">
                <a:solidFill>
                  <a:schemeClr val="tx1"/>
                </a:solidFill>
              </a:rPr>
              <a:t>netana</a:t>
            </a:r>
            <a:r>
              <a:rPr lang="en-US" sz="1200" b="1" dirty="0">
                <a:solidFill>
                  <a:schemeClr val="tx1"/>
                </a:solidFill>
              </a:rPr>
              <a:t>-</a:t>
            </a:r>
            <a:r>
              <a:rPr lang="en-US" sz="1200" b="1" dirty="0" err="1">
                <a:solidFill>
                  <a:schemeClr val="tx1"/>
                </a:solidFill>
              </a:rPr>
              <a:t>nmop</a:t>
            </a:r>
            <a:r>
              <a:rPr lang="en-US" sz="1200" b="1" dirty="0">
                <a:solidFill>
                  <a:schemeClr val="tx1"/>
                </a:solidFill>
              </a:rPr>
              <a:t>-network-anomaly-lifecycle</a:t>
            </a:r>
          </a:p>
        </p:txBody>
      </p:sp>
      <p:cxnSp>
        <p:nvCxnSpPr>
          <p:cNvPr id="42" name="Straight Arrow Connector 41">
            <a:extLst>
              <a:ext uri="{FF2B5EF4-FFF2-40B4-BE49-F238E27FC236}">
                <a16:creationId xmlns:a16="http://schemas.microsoft.com/office/drawing/2014/main" id="{3CD8EA4A-314A-BB28-E712-414D5F01E35F}"/>
              </a:ext>
            </a:extLst>
          </p:cNvPr>
          <p:cNvCxnSpPr/>
          <p:nvPr/>
        </p:nvCxnSpPr>
        <p:spPr bwMode="gray">
          <a:xfrm>
            <a:off x="2612083" y="1958598"/>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E3CC50D-6BF1-E751-D746-D130EE998D4B}"/>
              </a:ext>
            </a:extLst>
          </p:cNvPr>
          <p:cNvCxnSpPr/>
          <p:nvPr/>
        </p:nvCxnSpPr>
        <p:spPr bwMode="gray">
          <a:xfrm>
            <a:off x="5863467" y="5156975"/>
            <a:ext cx="0" cy="752897"/>
          </a:xfrm>
          <a:prstGeom prst="straightConnector1">
            <a:avLst/>
          </a:prstGeom>
          <a:ln w="28575">
            <a:solidFill>
              <a:srgbClr val="C00000"/>
            </a:solidFill>
            <a:prstDash val="sysDot"/>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How to organize and collaborate with data</a:t>
            </a:r>
            <a:br>
              <a:rPr lang="en-GB" sz="3600" dirty="0"/>
            </a:br>
            <a:r>
              <a:rPr lang="en-GB" sz="2700" dirty="0">
                <a:solidFill>
                  <a:schemeClr val="bg2">
                    <a:lumMod val="75000"/>
                  </a:schemeClr>
                </a:solidFill>
              </a:rPr>
              <a:t>The </a:t>
            </a:r>
            <a:r>
              <a:rPr lang="en-US" sz="2700" dirty="0">
                <a:solidFill>
                  <a:schemeClr val="bg2">
                    <a:lumMod val="75000"/>
                  </a:schemeClr>
                </a:solidFill>
              </a:rPr>
              <a:t>Data Mesh Architecture enables Network Analytics use</a:t>
            </a:r>
          </a:p>
        </p:txBody>
      </p:sp>
      <p:sp>
        <p:nvSpPr>
          <p:cNvPr id="14" name="TextBox 13">
            <a:extLst>
              <a:ext uri="{FF2B5EF4-FFF2-40B4-BE49-F238E27FC236}">
                <a16:creationId xmlns:a16="http://schemas.microsoft.com/office/drawing/2014/main" id="{A1EA8359-DC79-8122-1266-D00A47BFEBE7}"/>
              </a:ext>
            </a:extLst>
          </p:cNvPr>
          <p:cNvSpPr txBox="1"/>
          <p:nvPr/>
        </p:nvSpPr>
        <p:spPr>
          <a:xfrm>
            <a:off x="755754" y="2490559"/>
            <a:ext cx="802155" cy="276999"/>
          </a:xfrm>
          <a:prstGeom prst="rect">
            <a:avLst/>
          </a:prstGeom>
          <a:noFill/>
        </p:spPr>
        <p:txBody>
          <a:bodyPr wrap="square">
            <a:spAutoFit/>
          </a:bodyPr>
          <a:lstStyle/>
          <a:p>
            <a:r>
              <a:rPr lang="en-US" sz="1200" b="1" dirty="0"/>
              <a:t>RFC 8632</a:t>
            </a:r>
            <a:endParaRPr lang="de-CH" sz="1200" b="1" dirty="0"/>
          </a:p>
        </p:txBody>
      </p:sp>
      <p:sp>
        <p:nvSpPr>
          <p:cNvPr id="49" name="Rectangle 48">
            <a:extLst>
              <a:ext uri="{FF2B5EF4-FFF2-40B4-BE49-F238E27FC236}">
                <a16:creationId xmlns:a16="http://schemas.microsoft.com/office/drawing/2014/main" id="{9DA38AA2-A8F2-8D1B-FF42-9920ACF088FF}"/>
              </a:ext>
            </a:extLst>
          </p:cNvPr>
          <p:cNvSpPr/>
          <p:nvPr/>
        </p:nvSpPr>
        <p:spPr bwMode="gray">
          <a:xfrm>
            <a:off x="6085367" y="2731592"/>
            <a:ext cx="4449694" cy="270701"/>
          </a:xfrm>
          <a:prstGeom prst="rect">
            <a:avLst/>
          </a:prstGeom>
          <a:no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a:lnSpc>
                <a:spcPct val="110000"/>
              </a:lnSpc>
              <a:spcAft>
                <a:spcPts val="600"/>
              </a:spcAft>
            </a:pPr>
            <a:r>
              <a:rPr lang="en-US" sz="1200" b="1" dirty="0">
                <a:solidFill>
                  <a:schemeClr val="tx1"/>
                </a:solidFill>
              </a:rPr>
              <a:t>Analytical Data</a:t>
            </a:r>
            <a:br>
              <a:rPr lang="en-US" sz="1200" b="1" dirty="0">
                <a:solidFill>
                  <a:schemeClr val="tx1"/>
                </a:solidFill>
              </a:rPr>
            </a:br>
            <a:endParaRPr lang="en-US" sz="1200" b="1" dirty="0">
              <a:solidFill>
                <a:schemeClr val="tx1"/>
              </a:solidFill>
            </a:endParaRPr>
          </a:p>
        </p:txBody>
      </p:sp>
      <p:sp>
        <p:nvSpPr>
          <p:cNvPr id="50" name="TextBox 49">
            <a:extLst>
              <a:ext uri="{FF2B5EF4-FFF2-40B4-BE49-F238E27FC236}">
                <a16:creationId xmlns:a16="http://schemas.microsoft.com/office/drawing/2014/main" id="{E6F4D9EF-7813-54D5-B0A7-BB6DFF65B9B1}"/>
              </a:ext>
            </a:extLst>
          </p:cNvPr>
          <p:cNvSpPr txBox="1"/>
          <p:nvPr/>
        </p:nvSpPr>
        <p:spPr>
          <a:xfrm>
            <a:off x="5927456" y="5119768"/>
            <a:ext cx="802155" cy="276999"/>
          </a:xfrm>
          <a:prstGeom prst="rect">
            <a:avLst/>
          </a:prstGeom>
          <a:noFill/>
        </p:spPr>
        <p:txBody>
          <a:bodyPr wrap="square">
            <a:spAutoFit/>
          </a:bodyPr>
          <a:lstStyle/>
          <a:p>
            <a:r>
              <a:rPr lang="en-US" sz="1200" b="1" dirty="0"/>
              <a:t>RFC 9232</a:t>
            </a:r>
            <a:endParaRPr lang="de-CH" sz="1200" b="1" dirty="0"/>
          </a:p>
        </p:txBody>
      </p:sp>
    </p:spTree>
    <p:extLst>
      <p:ext uri="{BB962C8B-B14F-4D97-AF65-F5344CB8AC3E}">
        <p14:creationId xmlns:p14="http://schemas.microsoft.com/office/powerpoint/2010/main" val="1081037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en-US" sz="1400" smtClean="0"/>
              <a:t>4</a:t>
            </a:fld>
            <a:endParaRPr lang="en-US" sz="1400" dirty="0"/>
          </a:p>
        </p:txBody>
      </p:sp>
      <p:sp>
        <p:nvSpPr>
          <p:cNvPr id="2" name="Text Placeholder 10">
            <a:extLst>
              <a:ext uri="{FF2B5EF4-FFF2-40B4-BE49-F238E27FC236}">
                <a16:creationId xmlns:a16="http://schemas.microsoft.com/office/drawing/2014/main" id="{0E0DAD8A-94CD-EADA-C24A-D442928BA111}"/>
              </a:ext>
            </a:extLst>
          </p:cNvPr>
          <p:cNvSpPr txBox="1">
            <a:spLocks/>
          </p:cNvSpPr>
          <p:nvPr/>
        </p:nvSpPr>
        <p:spPr bwMode="black">
          <a:xfrm>
            <a:off x="2823598" y="1891619"/>
            <a:ext cx="3530068" cy="926996"/>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r>
              <a:rPr lang="en-US" spc="-50" dirty="0"/>
              <a:t>Network Anomaly Detection</a:t>
            </a:r>
          </a:p>
        </p:txBody>
      </p:sp>
      <p:sp>
        <p:nvSpPr>
          <p:cNvPr id="3" name="Inhaltsplatzhalter 2">
            <a:extLst>
              <a:ext uri="{FF2B5EF4-FFF2-40B4-BE49-F238E27FC236}">
                <a16:creationId xmlns:a16="http://schemas.microsoft.com/office/drawing/2014/main" id="{01913334-AF3D-1C65-5BD7-83A59BC04A95}"/>
              </a:ext>
            </a:extLst>
          </p:cNvPr>
          <p:cNvSpPr txBox="1">
            <a:spLocks/>
          </p:cNvSpPr>
          <p:nvPr/>
        </p:nvSpPr>
        <p:spPr bwMode="black">
          <a:xfrm>
            <a:off x="1033895" y="3414211"/>
            <a:ext cx="5806744" cy="2842871"/>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b="1" dirty="0">
                <a:solidFill>
                  <a:srgbClr val="FF0000"/>
                </a:solidFill>
              </a:rPr>
              <a:t>For VPNs</a:t>
            </a:r>
            <a:r>
              <a:rPr lang="en-US" dirty="0"/>
              <a:t>, Network Anomaly Detection </a:t>
            </a:r>
            <a:r>
              <a:rPr lang="en-US" b="1" dirty="0">
                <a:solidFill>
                  <a:srgbClr val="FF0000"/>
                </a:solidFill>
              </a:rPr>
              <a:t>constantly monitors and detects any network or device topology changes</a:t>
            </a:r>
            <a:r>
              <a:rPr lang="en-US" dirty="0"/>
              <a:t>, along with their associated forwarding consequences for customers as outliers. Notifications are sent to the Network Operation Center before the customer is aware of service disruptions. </a:t>
            </a:r>
            <a:r>
              <a:rPr lang="en-US" b="1" dirty="0">
                <a:solidFill>
                  <a:srgbClr val="FF0000"/>
                </a:solidFill>
              </a:rPr>
              <a:t>It offers operational metrics for in-depth analysis,</a:t>
            </a:r>
            <a:r>
              <a:rPr lang="en-US" dirty="0">
                <a:solidFill>
                  <a:srgbClr val="FF0000"/>
                </a:solidFill>
              </a:rPr>
              <a:t> </a:t>
            </a:r>
            <a:r>
              <a:rPr lang="en-US" dirty="0"/>
              <a:t>allowing to understand on which platform the problem originates and facilitates problem resolution. </a:t>
            </a:r>
          </a:p>
        </p:txBody>
      </p:sp>
      <p:sp>
        <p:nvSpPr>
          <p:cNvPr id="4" name="Inhaltsplatzhalter 1">
            <a:extLst>
              <a:ext uri="{FF2B5EF4-FFF2-40B4-BE49-F238E27FC236}">
                <a16:creationId xmlns:a16="http://schemas.microsoft.com/office/drawing/2014/main" id="{24F2E4A1-9E2D-0EF1-0811-4E46B062701C}"/>
              </a:ext>
            </a:extLst>
          </p:cNvPr>
          <p:cNvSpPr txBox="1">
            <a:spLocks/>
          </p:cNvSpPr>
          <p:nvPr/>
        </p:nvSpPr>
        <p:spPr bwMode="black">
          <a:xfrm>
            <a:off x="7514368" y="1734999"/>
            <a:ext cx="4391685" cy="48423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sz="1800" b="1" dirty="0"/>
              <a:t>Answers</a:t>
            </a:r>
          </a:p>
          <a:p>
            <a:pPr>
              <a:spcBef>
                <a:spcPts val="0"/>
              </a:spcBef>
              <a:spcAft>
                <a:spcPts val="0"/>
              </a:spcAft>
            </a:pPr>
            <a:r>
              <a:rPr lang="en-US" sz="1800" dirty="0"/>
              <a:t>What changed and when, on which connectivity service, and how does it impact the customers?</a:t>
            </a:r>
          </a:p>
          <a:p>
            <a:r>
              <a:rPr lang="en-US" sz="1800" b="1" dirty="0"/>
              <a:t>Focuses</a:t>
            </a:r>
          </a:p>
          <a:p>
            <a:pPr>
              <a:spcBef>
                <a:spcPts val="0"/>
              </a:spcBef>
              <a:spcAft>
                <a:spcPts val="0"/>
              </a:spcAft>
            </a:pPr>
            <a:r>
              <a:rPr lang="en-US" sz="1800" dirty="0"/>
              <a:t>Provides meaningful connectivity service impact information before customer is aware of and support in root-cause analysis.</a:t>
            </a:r>
          </a:p>
          <a:p>
            <a:r>
              <a:rPr lang="en-US" sz="1800" b="1" dirty="0"/>
              <a:t>Data Mesh</a:t>
            </a:r>
          </a:p>
          <a:p>
            <a:pPr>
              <a:spcBef>
                <a:spcPts val="0"/>
              </a:spcBef>
              <a:spcAft>
                <a:spcPts val="0"/>
              </a:spcAft>
            </a:pPr>
            <a:r>
              <a:rPr lang="en-US" sz="1800" dirty="0"/>
              <a:t>Consumes operational real-time Forwarding Plane, Control Plane and Management Plane metrics and produces analytical alerts.</a:t>
            </a:r>
          </a:p>
          <a:p>
            <a:r>
              <a:rPr lang="en-US" sz="1800" b="1" dirty="0"/>
              <a:t>Direction</a:t>
            </a:r>
          </a:p>
          <a:p>
            <a:pPr>
              <a:spcBef>
                <a:spcPts val="0"/>
              </a:spcBef>
              <a:spcAft>
                <a:spcPts val="0"/>
              </a:spcAft>
            </a:pPr>
            <a:r>
              <a:rPr lang="en-US" sz="1800" dirty="0"/>
              <a:t>From connectivity service to network platform.</a:t>
            </a:r>
          </a:p>
        </p:txBody>
      </p:sp>
      <p:sp>
        <p:nvSpPr>
          <p:cNvPr id="7" name="Inhaltsplatzhalter 1">
            <a:extLst>
              <a:ext uri="{FF2B5EF4-FFF2-40B4-BE49-F238E27FC236}">
                <a16:creationId xmlns:a16="http://schemas.microsoft.com/office/drawing/2014/main" id="{2727A73F-4E58-7304-CF16-627D8D6C87D5}"/>
              </a:ext>
            </a:extLst>
          </p:cNvPr>
          <p:cNvSpPr txBox="1">
            <a:spLocks/>
          </p:cNvSpPr>
          <p:nvPr/>
        </p:nvSpPr>
        <p:spPr bwMode="black">
          <a:xfrm>
            <a:off x="7514369" y="3383533"/>
            <a:ext cx="4032000" cy="144000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sp>
        <p:nvSpPr>
          <p:cNvPr id="8" name="Freeform 81">
            <a:extLst>
              <a:ext uri="{FF2B5EF4-FFF2-40B4-BE49-F238E27FC236}">
                <a16:creationId xmlns:a16="http://schemas.microsoft.com/office/drawing/2014/main" id="{AC97AA67-80C3-B6F7-F631-98BE70FEFABA}"/>
              </a:ext>
            </a:extLst>
          </p:cNvPr>
          <p:cNvSpPr>
            <a:spLocks noEditPoints="1"/>
          </p:cNvSpPr>
          <p:nvPr>
            <p:custDataLst>
              <p:tags r:id="rId1"/>
            </p:custDataLst>
          </p:nvPr>
        </p:nvSpPr>
        <p:spPr bwMode="black">
          <a:xfrm>
            <a:off x="6924136" y="3100652"/>
            <a:ext cx="328612" cy="328612"/>
          </a:xfrm>
          <a:custGeom>
            <a:avLst/>
            <a:gdLst>
              <a:gd name="T0" fmla="*/ 68 w 88"/>
              <a:gd name="T1" fmla="*/ 36 h 88"/>
              <a:gd name="T2" fmla="*/ 64 w 88"/>
              <a:gd name="T3" fmla="*/ 40 h 88"/>
              <a:gd name="T4" fmla="*/ 56 w 88"/>
              <a:gd name="T5" fmla="*/ 40 h 88"/>
              <a:gd name="T6" fmla="*/ 56 w 88"/>
              <a:gd name="T7" fmla="*/ 48 h 88"/>
              <a:gd name="T8" fmla="*/ 52 w 88"/>
              <a:gd name="T9" fmla="*/ 52 h 88"/>
              <a:gd name="T10" fmla="*/ 48 w 88"/>
              <a:gd name="T11" fmla="*/ 48 h 88"/>
              <a:gd name="T12" fmla="*/ 48 w 88"/>
              <a:gd name="T13" fmla="*/ 40 h 88"/>
              <a:gd name="T14" fmla="*/ 40 w 88"/>
              <a:gd name="T15" fmla="*/ 40 h 88"/>
              <a:gd name="T16" fmla="*/ 36 w 88"/>
              <a:gd name="T17" fmla="*/ 36 h 88"/>
              <a:gd name="T18" fmla="*/ 40 w 88"/>
              <a:gd name="T19" fmla="*/ 32 h 88"/>
              <a:gd name="T20" fmla="*/ 48 w 88"/>
              <a:gd name="T21" fmla="*/ 32 h 88"/>
              <a:gd name="T22" fmla="*/ 48 w 88"/>
              <a:gd name="T23" fmla="*/ 24 h 88"/>
              <a:gd name="T24" fmla="*/ 52 w 88"/>
              <a:gd name="T25" fmla="*/ 20 h 88"/>
              <a:gd name="T26" fmla="*/ 56 w 88"/>
              <a:gd name="T27" fmla="*/ 24 h 88"/>
              <a:gd name="T28" fmla="*/ 56 w 88"/>
              <a:gd name="T29" fmla="*/ 32 h 88"/>
              <a:gd name="T30" fmla="*/ 64 w 88"/>
              <a:gd name="T31" fmla="*/ 32 h 88"/>
              <a:gd name="T32" fmla="*/ 68 w 88"/>
              <a:gd name="T33" fmla="*/ 36 h 88"/>
              <a:gd name="T34" fmla="*/ 88 w 88"/>
              <a:gd name="T35" fmla="*/ 36 h 88"/>
              <a:gd name="T36" fmla="*/ 52 w 88"/>
              <a:gd name="T37" fmla="*/ 72 h 88"/>
              <a:gd name="T38" fmla="*/ 30 w 88"/>
              <a:gd name="T39" fmla="*/ 64 h 88"/>
              <a:gd name="T40" fmla="*/ 7 w 88"/>
              <a:gd name="T41" fmla="*/ 87 h 88"/>
              <a:gd name="T42" fmla="*/ 1 w 88"/>
              <a:gd name="T43" fmla="*/ 87 h 88"/>
              <a:gd name="T44" fmla="*/ 1 w 88"/>
              <a:gd name="T45" fmla="*/ 81 h 88"/>
              <a:gd name="T46" fmla="*/ 24 w 88"/>
              <a:gd name="T47" fmla="*/ 58 h 88"/>
              <a:gd name="T48" fmla="*/ 16 w 88"/>
              <a:gd name="T49" fmla="*/ 36 h 88"/>
              <a:gd name="T50" fmla="*/ 52 w 88"/>
              <a:gd name="T51" fmla="*/ 0 h 88"/>
              <a:gd name="T52" fmla="*/ 88 w 88"/>
              <a:gd name="T53" fmla="*/ 36 h 88"/>
              <a:gd name="T54" fmla="*/ 80 w 88"/>
              <a:gd name="T55" fmla="*/ 36 h 88"/>
              <a:gd name="T56" fmla="*/ 52 w 88"/>
              <a:gd name="T57" fmla="*/ 8 h 88"/>
              <a:gd name="T58" fmla="*/ 24 w 88"/>
              <a:gd name="T59" fmla="*/ 36 h 88"/>
              <a:gd name="T60" fmla="*/ 52 w 88"/>
              <a:gd name="T61" fmla="*/ 64 h 88"/>
              <a:gd name="T62" fmla="*/ 80 w 88"/>
              <a:gd name="T6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88">
                <a:moveTo>
                  <a:pt x="68" y="36"/>
                </a:moveTo>
                <a:cubicBezTo>
                  <a:pt x="68" y="38"/>
                  <a:pt x="66" y="40"/>
                  <a:pt x="64" y="40"/>
                </a:cubicBezTo>
                <a:cubicBezTo>
                  <a:pt x="56" y="40"/>
                  <a:pt x="56" y="40"/>
                  <a:pt x="56" y="40"/>
                </a:cubicBezTo>
                <a:cubicBezTo>
                  <a:pt x="56" y="48"/>
                  <a:pt x="56" y="48"/>
                  <a:pt x="56" y="48"/>
                </a:cubicBezTo>
                <a:cubicBezTo>
                  <a:pt x="56" y="50"/>
                  <a:pt x="54" y="52"/>
                  <a:pt x="52" y="52"/>
                </a:cubicBezTo>
                <a:cubicBezTo>
                  <a:pt x="50" y="52"/>
                  <a:pt x="48" y="50"/>
                  <a:pt x="48" y="48"/>
                </a:cubicBezTo>
                <a:cubicBezTo>
                  <a:pt x="48" y="40"/>
                  <a:pt x="48" y="40"/>
                  <a:pt x="48" y="40"/>
                </a:cubicBezTo>
                <a:cubicBezTo>
                  <a:pt x="40" y="40"/>
                  <a:pt x="40" y="40"/>
                  <a:pt x="40" y="40"/>
                </a:cubicBezTo>
                <a:cubicBezTo>
                  <a:pt x="38" y="40"/>
                  <a:pt x="36" y="38"/>
                  <a:pt x="36" y="36"/>
                </a:cubicBezTo>
                <a:cubicBezTo>
                  <a:pt x="36" y="34"/>
                  <a:pt x="38" y="32"/>
                  <a:pt x="40" y="32"/>
                </a:cubicBezTo>
                <a:cubicBezTo>
                  <a:pt x="48" y="32"/>
                  <a:pt x="48" y="32"/>
                  <a:pt x="48" y="32"/>
                </a:cubicBezTo>
                <a:cubicBezTo>
                  <a:pt x="48" y="24"/>
                  <a:pt x="48" y="24"/>
                  <a:pt x="48" y="24"/>
                </a:cubicBezTo>
                <a:cubicBezTo>
                  <a:pt x="48" y="22"/>
                  <a:pt x="50" y="20"/>
                  <a:pt x="52" y="20"/>
                </a:cubicBezTo>
                <a:cubicBezTo>
                  <a:pt x="54" y="20"/>
                  <a:pt x="56" y="22"/>
                  <a:pt x="56" y="24"/>
                </a:cubicBezTo>
                <a:cubicBezTo>
                  <a:pt x="56" y="32"/>
                  <a:pt x="56" y="32"/>
                  <a:pt x="56"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A63297"/>
          </a:solidFill>
          <a:ln>
            <a:noFill/>
          </a:ln>
        </p:spPr>
        <p:txBody>
          <a:bodyPr vert="horz" wrap="square" lIns="91440" tIns="45720" rIns="91440" bIns="45720" numCol="1" anchor="t" anchorCtr="0" compatLnSpc="1">
            <a:prstTxWarp prst="textNoShape">
              <a:avLst/>
            </a:prstTxWarp>
          </a:bodyPr>
          <a:lstStyle/>
          <a:p>
            <a:endParaRPr lang="en-US" sz="1600" dirty="0">
              <a:solidFill>
                <a:srgbClr val="0EABA9"/>
              </a:solidFill>
            </a:endParaRPr>
          </a:p>
        </p:txBody>
      </p:sp>
      <p:sp>
        <p:nvSpPr>
          <p:cNvPr id="9" name="Inhaltsplatzhalter 1">
            <a:extLst>
              <a:ext uri="{FF2B5EF4-FFF2-40B4-BE49-F238E27FC236}">
                <a16:creationId xmlns:a16="http://schemas.microsoft.com/office/drawing/2014/main" id="{AE8C7DD3-D1F1-0DFF-EE87-6F292DE4F59F}"/>
              </a:ext>
            </a:extLst>
          </p:cNvPr>
          <p:cNvSpPr txBox="1">
            <a:spLocks/>
          </p:cNvSpPr>
          <p:nvPr/>
        </p:nvSpPr>
        <p:spPr bwMode="black">
          <a:xfrm>
            <a:off x="7514369" y="5387987"/>
            <a:ext cx="4032000" cy="1398094"/>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pic>
        <p:nvPicPr>
          <p:cNvPr id="10" name="Graphic 9">
            <a:extLst>
              <a:ext uri="{FF2B5EF4-FFF2-40B4-BE49-F238E27FC236}">
                <a16:creationId xmlns:a16="http://schemas.microsoft.com/office/drawing/2014/main" id="{EF8CBE0D-416F-8BAD-1E56-FA9713FABCF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883242" y="1734999"/>
            <a:ext cx="410400" cy="410400"/>
          </a:xfrm>
          <a:prstGeom prst="rect">
            <a:avLst/>
          </a:prstGeom>
        </p:spPr>
      </p:pic>
      <p:pic>
        <p:nvPicPr>
          <p:cNvPr id="11" name="Graphic 10">
            <a:extLst>
              <a:ext uri="{FF2B5EF4-FFF2-40B4-BE49-F238E27FC236}">
                <a16:creationId xmlns:a16="http://schemas.microsoft.com/office/drawing/2014/main" id="{0B68DB88-2125-5D8A-E234-D104730CD78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883242" y="5833131"/>
            <a:ext cx="410400" cy="410400"/>
          </a:xfrm>
          <a:prstGeom prst="rect">
            <a:avLst/>
          </a:prstGeom>
        </p:spPr>
      </p:pic>
      <p:sp>
        <p:nvSpPr>
          <p:cNvPr id="12" name="Inhaltsplatzhalter 1">
            <a:extLst>
              <a:ext uri="{FF2B5EF4-FFF2-40B4-BE49-F238E27FC236}">
                <a16:creationId xmlns:a16="http://schemas.microsoft.com/office/drawing/2014/main" id="{F823DFEB-60B2-6861-BABA-41683121FBF6}"/>
              </a:ext>
            </a:extLst>
          </p:cNvPr>
          <p:cNvSpPr txBox="1">
            <a:spLocks/>
          </p:cNvSpPr>
          <p:nvPr/>
        </p:nvSpPr>
        <p:spPr bwMode="black">
          <a:xfrm>
            <a:off x="7514369" y="5013855"/>
            <a:ext cx="4032000" cy="1388709"/>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endParaRPr lang="en-US" dirty="0">
              <a:solidFill>
                <a:schemeClr val="bg2"/>
              </a:solidFill>
            </a:endParaRPr>
          </a:p>
        </p:txBody>
      </p:sp>
      <p:pic>
        <p:nvPicPr>
          <p:cNvPr id="13" name="Graphic 12">
            <a:extLst>
              <a:ext uri="{FF2B5EF4-FFF2-40B4-BE49-F238E27FC236}">
                <a16:creationId xmlns:a16="http://schemas.microsoft.com/office/drawing/2014/main" id="{F95B0A8A-AF7B-BD55-22AA-98E6E6CF536D}"/>
              </a:ext>
            </a:extLst>
          </p:cNvPr>
          <p:cNvPicPr>
            <a:picLocks noChangeAspect="1"/>
          </p:cNvPicPr>
          <p:nvPr/>
        </p:nvPicPr>
        <p:blipFill rotWithShape="1">
          <a:blip r:embed="rId7" cstate="print">
            <a:extLst>
              <a:ext uri="{28A0092B-C50C-407E-A947-70E740481C1C}">
                <a14:useLocalDpi xmlns:a14="http://schemas.microsoft.com/office/drawing/2010/main" val="0"/>
              </a:ext>
              <a:ext uri="{96DAC541-7B7A-43D3-8B79-37D633B846F1}">
                <asvg:svgBlip xmlns:asvg="http://schemas.microsoft.com/office/drawing/2016/SVG/main" r:embed="rId8"/>
              </a:ext>
            </a:extLst>
          </a:blip>
          <a:srcRect/>
          <a:stretch/>
        </p:blipFill>
        <p:spPr>
          <a:xfrm>
            <a:off x="6882162" y="4448315"/>
            <a:ext cx="411480" cy="411480"/>
          </a:xfrm>
          <a:prstGeom prst="rect">
            <a:avLst/>
          </a:prstGeom>
        </p:spPr>
      </p:pic>
      <p:pic>
        <p:nvPicPr>
          <p:cNvPr id="15" name="Picture 14">
            <a:extLst>
              <a:ext uri="{FF2B5EF4-FFF2-40B4-BE49-F238E27FC236}">
                <a16:creationId xmlns:a16="http://schemas.microsoft.com/office/drawing/2014/main" id="{D722580C-E14C-C31D-D703-E102C17A75C2}"/>
              </a:ext>
            </a:extLst>
          </p:cNvPr>
          <p:cNvPicPr>
            <a:picLocks noChangeAspect="1"/>
          </p:cNvPicPr>
          <p:nvPr/>
        </p:nvPicPr>
        <p:blipFill>
          <a:blip r:embed="rId9"/>
          <a:stretch>
            <a:fillRect/>
          </a:stretch>
        </p:blipFill>
        <p:spPr>
          <a:xfrm>
            <a:off x="993210" y="1891618"/>
            <a:ext cx="1685925" cy="1457325"/>
          </a:xfrm>
          <a:prstGeom prst="rect">
            <a:avLst/>
          </a:prstGeom>
        </p:spPr>
      </p:pic>
      <p:sp>
        <p:nvSpPr>
          <p:cNvPr id="16" name="Title 1">
            <a:extLst>
              <a:ext uri="{FF2B5EF4-FFF2-40B4-BE49-F238E27FC236}">
                <a16:creationId xmlns:a16="http://schemas.microsoft.com/office/drawing/2014/main" id="{2D8B3AFB-4500-052D-4E96-82B4FC5CC5DF}"/>
              </a:ext>
            </a:extLst>
          </p:cNvPr>
          <p:cNvSpPr>
            <a:spLocks noGrp="1"/>
          </p:cNvSpPr>
          <p:nvPr>
            <p:ph type="title"/>
          </p:nvPr>
        </p:nvSpPr>
        <p:spPr>
          <a:xfrm>
            <a:off x="838200" y="365125"/>
            <a:ext cx="10515600" cy="1325563"/>
          </a:xfrm>
        </p:spPr>
        <p:txBody>
          <a:bodyPr>
            <a:normAutofit/>
          </a:bodyPr>
          <a:lstStyle/>
          <a:p>
            <a:r>
              <a:rPr lang="en-US" sz="2800" b="1" dirty="0"/>
              <a:t>What does Network Anomaly Detection mean</a:t>
            </a:r>
            <a:br>
              <a:rPr lang="en-US" sz="3600" dirty="0"/>
            </a:br>
            <a:r>
              <a:rPr lang="en-US" sz="2700" dirty="0">
                <a:solidFill>
                  <a:schemeClr val="bg2">
                    <a:lumMod val="75000"/>
                  </a:schemeClr>
                </a:solidFill>
              </a:rPr>
              <a:t>Monitor changes</a:t>
            </a:r>
          </a:p>
        </p:txBody>
      </p:sp>
    </p:spTree>
    <p:extLst>
      <p:ext uri="{BB962C8B-B14F-4D97-AF65-F5344CB8AC3E}">
        <p14:creationId xmlns:p14="http://schemas.microsoft.com/office/powerpoint/2010/main" val="33846529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5</a:t>
            </a:fld>
            <a:endParaRPr lang="de-CH" sz="1400" dirty="0"/>
          </a:p>
        </p:txBody>
      </p:sp>
      <p:sp>
        <p:nvSpPr>
          <p:cNvPr id="18" name="TextBox 17">
            <a:extLst>
              <a:ext uri="{FF2B5EF4-FFF2-40B4-BE49-F238E27FC236}">
                <a16:creationId xmlns:a16="http://schemas.microsoft.com/office/drawing/2014/main" id="{B283EDB4-CFDF-D6B9-8AF9-9CFA563360E3}"/>
              </a:ext>
            </a:extLst>
          </p:cNvPr>
          <p:cNvSpPr txBox="1"/>
          <p:nvPr/>
        </p:nvSpPr>
        <p:spPr>
          <a:xfrm>
            <a:off x="725763" y="2548029"/>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t>A more detailing paper will be submitted soon to IEEE Transactions on Network and Service Management</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Presented in ANRW 2023</a:t>
            </a:r>
            <a:br>
              <a:rPr lang="en-US" sz="3600" dirty="0"/>
            </a:br>
            <a:r>
              <a:rPr lang="en-US" sz="2700" dirty="0">
                <a:solidFill>
                  <a:schemeClr val="bg2">
                    <a:lumMod val="75000"/>
                  </a:schemeClr>
                </a:solidFill>
              </a:rPr>
              <a:t>At IETF 117 San Francisco</a:t>
            </a:r>
            <a:endParaRPr lang="en-US" sz="2700" dirty="0">
              <a:solidFill>
                <a:srgbClr val="FF0000"/>
              </a:solidFill>
            </a:endParaRPr>
          </a:p>
        </p:txBody>
      </p:sp>
      <p:pic>
        <p:nvPicPr>
          <p:cNvPr id="3" name="Picture 2">
            <a:extLst>
              <a:ext uri="{FF2B5EF4-FFF2-40B4-BE49-F238E27FC236}">
                <a16:creationId xmlns:a16="http://schemas.microsoft.com/office/drawing/2014/main" id="{D273520C-C3FB-5F5E-ED45-63CDDF11C749}"/>
              </a:ext>
            </a:extLst>
          </p:cNvPr>
          <p:cNvPicPr>
            <a:picLocks noChangeAspect="1"/>
          </p:cNvPicPr>
          <p:nvPr/>
        </p:nvPicPr>
        <p:blipFill>
          <a:blip r:embed="rId2"/>
          <a:stretch>
            <a:fillRect/>
          </a:stretch>
        </p:blipFill>
        <p:spPr>
          <a:xfrm>
            <a:off x="5753770" y="611521"/>
            <a:ext cx="5600030" cy="5634957"/>
          </a:xfrm>
          <a:prstGeom prst="rect">
            <a:avLst/>
          </a:prstGeom>
        </p:spPr>
      </p:pic>
    </p:spTree>
    <p:extLst>
      <p:ext uri="{BB962C8B-B14F-4D97-AF65-F5344CB8AC3E}">
        <p14:creationId xmlns:p14="http://schemas.microsoft.com/office/powerpoint/2010/main" val="6637112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6</a:t>
            </a:fld>
            <a:endParaRPr lang="de-CH" sz="1400" dirty="0"/>
          </a:p>
        </p:txBody>
      </p:sp>
      <p:sp>
        <p:nvSpPr>
          <p:cNvPr id="5" name="Inhaltsplatzhalter 2">
            <a:extLst>
              <a:ext uri="{FF2B5EF4-FFF2-40B4-BE49-F238E27FC236}">
                <a16:creationId xmlns:a16="http://schemas.microsoft.com/office/drawing/2014/main" id="{0194B37B-813A-99FE-7B78-4D87D8C30D44}"/>
              </a:ext>
            </a:extLst>
          </p:cNvPr>
          <p:cNvSpPr txBox="1">
            <a:spLocks/>
          </p:cNvSpPr>
          <p:nvPr/>
        </p:nvSpPr>
        <p:spPr bwMode="black">
          <a:xfrm>
            <a:off x="961533" y="2011679"/>
            <a:ext cx="6363093" cy="4171630"/>
          </a:xfrm>
          <a:prstGeom prst="rect">
            <a:avLst/>
          </a:prstGeom>
        </p:spPr>
        <p:txBody>
          <a:bodyPr wrap="square"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dirty="0"/>
              <a:t>From network incidents postmortems we network operators </a:t>
            </a:r>
            <a:r>
              <a:rPr lang="en-US" b="1" dirty="0">
                <a:solidFill>
                  <a:srgbClr val="FF0000"/>
                </a:solidFill>
              </a:rPr>
              <a:t>learn and improve</a:t>
            </a:r>
            <a:r>
              <a:rPr lang="en-US" dirty="0"/>
              <a:t> so does network anomaly detection and supervised and semi-supervised machine learning.</a:t>
            </a:r>
          </a:p>
          <a:p>
            <a:r>
              <a:rPr lang="en-US" dirty="0"/>
              <a:t>The more network incidents are observed, the more we can improve. With more incidents the </a:t>
            </a:r>
            <a:r>
              <a:rPr lang="en-US" b="1" dirty="0">
                <a:solidFill>
                  <a:srgbClr val="FF0000"/>
                </a:solidFill>
              </a:rPr>
              <a:t>postmortem process needs be automated, let's get organized </a:t>
            </a:r>
            <a:r>
              <a:rPr lang="en-US" dirty="0"/>
              <a:t>first by defining human and machine-readable metadata semantics and annotate operational and analytical data.</a:t>
            </a:r>
          </a:p>
          <a:p>
            <a:r>
              <a:rPr lang="en-US" dirty="0"/>
              <a:t>Let's get further organized by exchanging standardized labeled network incident data among network operators, vendors and academia to </a:t>
            </a:r>
            <a:r>
              <a:rPr lang="en-US" b="1" dirty="0">
                <a:solidFill>
                  <a:srgbClr val="FF0000"/>
                </a:solidFill>
              </a:rPr>
              <a:t>collaborate on academic research</a:t>
            </a:r>
            <a:r>
              <a:rPr lang="en-US" dirty="0"/>
              <a:t>.</a:t>
            </a:r>
          </a:p>
        </p:txBody>
      </p:sp>
      <p:sp>
        <p:nvSpPr>
          <p:cNvPr id="18" name="TextBox 17">
            <a:extLst>
              <a:ext uri="{FF2B5EF4-FFF2-40B4-BE49-F238E27FC236}">
                <a16:creationId xmlns:a16="http://schemas.microsoft.com/office/drawing/2014/main" id="{B283EDB4-CFDF-D6B9-8AF9-9CFA563360E3}"/>
              </a:ext>
            </a:extLst>
          </p:cNvPr>
          <p:cNvSpPr txBox="1"/>
          <p:nvPr/>
        </p:nvSpPr>
        <p:spPr>
          <a:xfrm>
            <a:off x="7588576" y="2365150"/>
            <a:ext cx="3999316" cy="2308324"/>
          </a:xfrm>
          <a:prstGeom prst="rect">
            <a:avLst/>
          </a:prstGeom>
          <a:noFill/>
        </p:spPr>
        <p:txBody>
          <a:bodyPr wrap="square">
            <a:spAutoFit/>
          </a:bodyPr>
          <a:lstStyle/>
          <a:p>
            <a:pPr algn="ctr"/>
            <a:r>
              <a:rPr lang="en-US" sz="3000" b="1" dirty="0">
                <a:latin typeface="+mj-lt"/>
              </a:rPr>
              <a:t>«</a:t>
            </a:r>
            <a:r>
              <a:rPr lang="en-US" sz="2800" b="1" dirty="0">
                <a:solidFill>
                  <a:schemeClr val="accent6"/>
                </a:solidFill>
                <a:latin typeface="+mj-lt"/>
              </a:rPr>
              <a:t> </a:t>
            </a:r>
            <a:r>
              <a:rPr lang="en-US" sz="2800" dirty="0">
                <a:solidFill>
                  <a:srgbClr val="FF0000"/>
                </a:solidFill>
              </a:rPr>
              <a:t>The community working on Network Anomaly Detection </a:t>
            </a:r>
            <a:r>
              <a:rPr lang="en-US" sz="2800" dirty="0"/>
              <a:t>is probably the only group </a:t>
            </a:r>
            <a:r>
              <a:rPr lang="en-US" sz="2800" dirty="0">
                <a:solidFill>
                  <a:srgbClr val="FF0000"/>
                </a:solidFill>
              </a:rPr>
              <a:t>wishing for more network incidents</a:t>
            </a:r>
            <a:r>
              <a:rPr lang="en-US" sz="2800" dirty="0"/>
              <a:t> </a:t>
            </a:r>
            <a:r>
              <a:rPr lang="de-CH" sz="3000" b="1" dirty="0">
                <a:latin typeface="+mj-lt"/>
              </a:rPr>
              <a:t>»</a:t>
            </a:r>
            <a:endParaRPr lang="en-US" sz="3000" b="1" dirty="0">
              <a:latin typeface="+mj-lt"/>
            </a:endParaRPr>
          </a:p>
        </p:txBody>
      </p:sp>
      <p:sp>
        <p:nvSpPr>
          <p:cNvPr id="19" name="Title 1">
            <a:extLst>
              <a:ext uri="{FF2B5EF4-FFF2-40B4-BE49-F238E27FC236}">
                <a16:creationId xmlns:a16="http://schemas.microsoft.com/office/drawing/2014/main" id="{56D79134-17A9-8BC8-B7D0-97BCFFB9A6B2}"/>
              </a:ext>
            </a:extLst>
          </p:cNvPr>
          <p:cNvSpPr>
            <a:spLocks noGrp="1"/>
          </p:cNvSpPr>
          <p:nvPr>
            <p:ph type="title"/>
          </p:nvPr>
        </p:nvSpPr>
        <p:spPr>
          <a:xfrm>
            <a:off x="838200" y="365125"/>
            <a:ext cx="10515600" cy="1325563"/>
          </a:xfrm>
        </p:spPr>
        <p:txBody>
          <a:bodyPr>
            <a:normAutofit/>
          </a:bodyPr>
          <a:lstStyle/>
          <a:p>
            <a:r>
              <a:rPr lang="en-US" sz="2800" b="1" dirty="0"/>
              <a:t>What our motivation is</a:t>
            </a:r>
            <a:br>
              <a:rPr lang="en-US" sz="3600" dirty="0"/>
            </a:br>
            <a:r>
              <a:rPr lang="en-US" sz="2700" dirty="0">
                <a:solidFill>
                  <a:schemeClr val="bg2">
                    <a:lumMod val="75000"/>
                  </a:schemeClr>
                </a:solidFill>
              </a:rPr>
              <a:t>Automate learn and improve</a:t>
            </a:r>
          </a:p>
        </p:txBody>
      </p:sp>
    </p:spTree>
    <p:extLst>
      <p:ext uri="{BB962C8B-B14F-4D97-AF65-F5344CB8AC3E}">
        <p14:creationId xmlns:p14="http://schemas.microsoft.com/office/powerpoint/2010/main" val="38642838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7</a:t>
            </a:fld>
            <a:endParaRPr lang="de-CH" sz="1400" dirty="0"/>
          </a:p>
        </p:txBody>
      </p: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Postmortem, Maximum Prefix BGP Peer State Change</a:t>
            </a:r>
            <a:br>
              <a:rPr lang="en-GB" sz="3600" dirty="0"/>
            </a:br>
            <a:r>
              <a:rPr lang="en-GB" sz="2700" dirty="0">
                <a:solidFill>
                  <a:schemeClr val="bg2">
                    <a:lumMod val="75000"/>
                  </a:schemeClr>
                </a:solidFill>
              </a:rPr>
              <a:t>SBInfo-028166, PBI000000193943, INC000012284550</a:t>
            </a:r>
            <a:endParaRPr lang="en-US" sz="2700" dirty="0">
              <a:solidFill>
                <a:schemeClr val="bg2">
                  <a:lumMod val="75000"/>
                </a:schemeClr>
              </a:solidFill>
            </a:endParaRPr>
          </a:p>
        </p:txBody>
      </p:sp>
      <p:sp>
        <p:nvSpPr>
          <p:cNvPr id="5" name="Inhaltsplatzhalter 2">
            <a:extLst>
              <a:ext uri="{FF2B5EF4-FFF2-40B4-BE49-F238E27FC236}">
                <a16:creationId xmlns:a16="http://schemas.microsoft.com/office/drawing/2014/main" id="{BE27FBF8-9F9C-61DE-9B1B-80BC953FE3FD}"/>
              </a:ext>
            </a:extLst>
          </p:cNvPr>
          <p:cNvSpPr txBox="1">
            <a:spLocks/>
          </p:cNvSpPr>
          <p:nvPr/>
        </p:nvSpPr>
        <p:spPr bwMode="black">
          <a:xfrm>
            <a:off x="9495838" y="1333203"/>
            <a:ext cx="2280599" cy="2068444"/>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a:spcBef>
                <a:spcPts val="900"/>
              </a:spcBef>
              <a:spcAft>
                <a:spcPts val="900"/>
              </a:spcAft>
            </a:pPr>
            <a:r>
              <a:rPr lang="en-US" sz="1350" dirty="0"/>
              <a:t>IPFIX configured on PE and Inter-AS Option A ASBR nodes.</a:t>
            </a:r>
          </a:p>
          <a:p>
            <a:pPr>
              <a:spcBef>
                <a:spcPts val="900"/>
              </a:spcBef>
              <a:spcAft>
                <a:spcPts val="900"/>
              </a:spcAft>
            </a:pPr>
            <a:r>
              <a:rPr lang="en-US" sz="1350" dirty="0"/>
              <a:t>Traffic Drop with Reason Code Adjacency at TV was unrelated.</a:t>
            </a:r>
          </a:p>
          <a:p>
            <a:pPr>
              <a:spcBef>
                <a:spcPts val="900"/>
              </a:spcBef>
              <a:spcAft>
                <a:spcPts val="900"/>
              </a:spcAft>
            </a:pPr>
            <a:r>
              <a:rPr lang="en-US" sz="1350" dirty="0"/>
              <a:t>BMP ADJ-RIB In pre-policy on BGP VPNv4 /6 and IPv4/6 VRF unicast peers configured on MPLS PE's. BMP ADJ-RIB In pre-policy on BGP VPNv4 /6 on Route Reflectors.</a:t>
            </a:r>
          </a:p>
          <a:p>
            <a:pPr>
              <a:spcBef>
                <a:spcPts val="900"/>
              </a:spcBef>
              <a:spcAft>
                <a:spcPts val="900"/>
              </a:spcAft>
            </a:pPr>
            <a:r>
              <a:rPr lang="en-US" sz="1350" b="1" dirty="0"/>
              <a:t>BMP </a:t>
            </a:r>
            <a:r>
              <a:rPr lang="en-US" sz="1350" b="1" dirty="0" err="1"/>
              <a:t>peer_down</a:t>
            </a:r>
            <a:r>
              <a:rPr lang="en-US" sz="1350" b="1" dirty="0"/>
              <a:t> reports that it is type 4 (Remote system closed, no data) instead of type 1 (Local system closed, NOTIFICATION PDU follows) due to CSCwi61922.</a:t>
            </a:r>
          </a:p>
        </p:txBody>
      </p:sp>
      <p:pic>
        <p:nvPicPr>
          <p:cNvPr id="43" name="Grafik 8">
            <a:extLst>
              <a:ext uri="{FF2B5EF4-FFF2-40B4-BE49-F238E27FC236}">
                <a16:creationId xmlns:a16="http://schemas.microsoft.com/office/drawing/2014/main" id="{A884059B-71A3-A98E-1404-DB2B173037D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77585" y="1325433"/>
            <a:ext cx="409069" cy="409069"/>
          </a:xfrm>
          <a:prstGeom prst="rect">
            <a:avLst/>
          </a:prstGeom>
        </p:spPr>
      </p:pic>
      <p:sp>
        <p:nvSpPr>
          <p:cNvPr id="44" name="Rectangle 43">
            <a:extLst>
              <a:ext uri="{FF2B5EF4-FFF2-40B4-BE49-F238E27FC236}">
                <a16:creationId xmlns:a16="http://schemas.microsoft.com/office/drawing/2014/main" id="{15CD4C55-C198-D765-7F4F-A0AFD8A7DA0C}"/>
              </a:ext>
            </a:extLst>
          </p:cNvPr>
          <p:cNvSpPr/>
          <p:nvPr/>
        </p:nvSpPr>
        <p:spPr>
          <a:xfrm>
            <a:off x="802104" y="3763790"/>
            <a:ext cx="3344406" cy="230832"/>
          </a:xfrm>
          <a:prstGeom prst="rect">
            <a:avLst/>
          </a:prstGeom>
        </p:spPr>
        <p:txBody>
          <a:bodyPr wrap="square">
            <a:spAutoFit/>
          </a:bodyPr>
          <a:lstStyle/>
          <a:p>
            <a:pPr algn="ctr"/>
            <a:r>
              <a:rPr lang="de-CH" sz="900" b="1" dirty="0" err="1"/>
              <a:t>Missing</a:t>
            </a:r>
            <a:r>
              <a:rPr lang="de-CH" sz="900" b="1" dirty="0"/>
              <a:t> Traffic </a:t>
            </a:r>
            <a:r>
              <a:rPr lang="en-US" sz="900" b="1" dirty="0"/>
              <a:t>64497:6</a:t>
            </a:r>
            <a:endParaRPr lang="en-US" sz="900" dirty="0"/>
          </a:p>
        </p:txBody>
      </p:sp>
      <p:sp>
        <p:nvSpPr>
          <p:cNvPr id="45" name="Rectangle 44">
            <a:extLst>
              <a:ext uri="{FF2B5EF4-FFF2-40B4-BE49-F238E27FC236}">
                <a16:creationId xmlns:a16="http://schemas.microsoft.com/office/drawing/2014/main" id="{C3789785-D969-62C7-6309-6DF76E73CC4E}"/>
              </a:ext>
            </a:extLst>
          </p:cNvPr>
          <p:cNvSpPr/>
          <p:nvPr/>
        </p:nvSpPr>
        <p:spPr>
          <a:xfrm>
            <a:off x="4752831" y="3754100"/>
            <a:ext cx="3344406" cy="230832"/>
          </a:xfrm>
          <a:prstGeom prst="rect">
            <a:avLst/>
          </a:prstGeom>
        </p:spPr>
        <p:txBody>
          <a:bodyPr wrap="square">
            <a:spAutoFit/>
          </a:bodyPr>
          <a:lstStyle/>
          <a:p>
            <a:pPr algn="ctr"/>
            <a:r>
              <a:rPr lang="de-CH" sz="900" b="1" dirty="0"/>
              <a:t>Flow Count Drop </a:t>
            </a:r>
            <a:r>
              <a:rPr lang="en-US" sz="900" b="1" dirty="0"/>
              <a:t>64497:6</a:t>
            </a:r>
            <a:endParaRPr lang="en-US" sz="900" dirty="0"/>
          </a:p>
        </p:txBody>
      </p:sp>
      <p:sp>
        <p:nvSpPr>
          <p:cNvPr id="46" name="Rectangle 45">
            <a:extLst>
              <a:ext uri="{FF2B5EF4-FFF2-40B4-BE49-F238E27FC236}">
                <a16:creationId xmlns:a16="http://schemas.microsoft.com/office/drawing/2014/main" id="{A5B6D27F-95E4-A477-DAD2-725CA83EC9ED}"/>
              </a:ext>
            </a:extLst>
          </p:cNvPr>
          <p:cNvSpPr/>
          <p:nvPr/>
        </p:nvSpPr>
        <p:spPr>
          <a:xfrm>
            <a:off x="1052928" y="6488255"/>
            <a:ext cx="2972820" cy="230832"/>
          </a:xfrm>
          <a:prstGeom prst="rect">
            <a:avLst/>
          </a:prstGeom>
        </p:spPr>
        <p:txBody>
          <a:bodyPr wrap="square">
            <a:spAutoFit/>
          </a:bodyPr>
          <a:lstStyle/>
          <a:p>
            <a:pPr algn="ctr"/>
            <a:r>
              <a:rPr lang="de-CH" sz="900" b="1" dirty="0"/>
              <a:t>BMP Peer State Change </a:t>
            </a:r>
            <a:r>
              <a:rPr lang="en-US" sz="900" b="1" dirty="0"/>
              <a:t>64497:6</a:t>
            </a:r>
            <a:endParaRPr lang="en-US" sz="900" dirty="0"/>
          </a:p>
        </p:txBody>
      </p:sp>
      <p:pic>
        <p:nvPicPr>
          <p:cNvPr id="51" name="Picture 50">
            <a:extLst>
              <a:ext uri="{FF2B5EF4-FFF2-40B4-BE49-F238E27FC236}">
                <a16:creationId xmlns:a16="http://schemas.microsoft.com/office/drawing/2014/main" id="{18646E87-9D16-8668-4D04-73BBFD743D8C}"/>
              </a:ext>
            </a:extLst>
          </p:cNvPr>
          <p:cNvPicPr>
            <a:picLocks noChangeAspect="1"/>
          </p:cNvPicPr>
          <p:nvPr/>
        </p:nvPicPr>
        <p:blipFill>
          <a:blip r:embed="rId4"/>
          <a:stretch>
            <a:fillRect/>
          </a:stretch>
        </p:blipFill>
        <p:spPr>
          <a:xfrm>
            <a:off x="1102030" y="1640628"/>
            <a:ext cx="2923718" cy="2113472"/>
          </a:xfrm>
          <a:prstGeom prst="rect">
            <a:avLst/>
          </a:prstGeom>
        </p:spPr>
      </p:pic>
      <p:pic>
        <p:nvPicPr>
          <p:cNvPr id="52" name="Picture 51">
            <a:extLst>
              <a:ext uri="{FF2B5EF4-FFF2-40B4-BE49-F238E27FC236}">
                <a16:creationId xmlns:a16="http://schemas.microsoft.com/office/drawing/2014/main" id="{3EED3FD3-DCD7-8025-E8C8-9704DF4F6585}"/>
              </a:ext>
            </a:extLst>
          </p:cNvPr>
          <p:cNvPicPr>
            <a:picLocks noChangeAspect="1"/>
          </p:cNvPicPr>
          <p:nvPr/>
        </p:nvPicPr>
        <p:blipFill>
          <a:blip r:embed="rId5"/>
          <a:stretch>
            <a:fillRect/>
          </a:stretch>
        </p:blipFill>
        <p:spPr>
          <a:xfrm>
            <a:off x="4971840" y="1640628"/>
            <a:ext cx="2906388" cy="2105797"/>
          </a:xfrm>
          <a:prstGeom prst="rect">
            <a:avLst/>
          </a:prstGeom>
        </p:spPr>
      </p:pic>
      <p:pic>
        <p:nvPicPr>
          <p:cNvPr id="53" name="Picture 52">
            <a:extLst>
              <a:ext uri="{FF2B5EF4-FFF2-40B4-BE49-F238E27FC236}">
                <a16:creationId xmlns:a16="http://schemas.microsoft.com/office/drawing/2014/main" id="{BC30914E-EC74-A7FF-00BE-70494A248E5C}"/>
              </a:ext>
            </a:extLst>
          </p:cNvPr>
          <p:cNvPicPr>
            <a:picLocks noChangeAspect="1"/>
          </p:cNvPicPr>
          <p:nvPr/>
        </p:nvPicPr>
        <p:blipFill>
          <a:blip r:embed="rId6"/>
          <a:stretch>
            <a:fillRect/>
          </a:stretch>
        </p:blipFill>
        <p:spPr>
          <a:xfrm>
            <a:off x="802104" y="4410121"/>
            <a:ext cx="3776224" cy="2068444"/>
          </a:xfrm>
          <a:prstGeom prst="rect">
            <a:avLst/>
          </a:prstGeom>
        </p:spPr>
      </p:pic>
      <p:sp>
        <p:nvSpPr>
          <p:cNvPr id="54" name="Rectangle 53">
            <a:extLst>
              <a:ext uri="{FF2B5EF4-FFF2-40B4-BE49-F238E27FC236}">
                <a16:creationId xmlns:a16="http://schemas.microsoft.com/office/drawing/2014/main" id="{C011D8AD-2EA6-5288-3ECE-31DACDB8DC5F}"/>
              </a:ext>
            </a:extLst>
          </p:cNvPr>
          <p:cNvSpPr/>
          <p:nvPr/>
        </p:nvSpPr>
        <p:spPr>
          <a:xfrm>
            <a:off x="4752831" y="6495930"/>
            <a:ext cx="3344406" cy="230832"/>
          </a:xfrm>
          <a:prstGeom prst="rect">
            <a:avLst/>
          </a:prstGeom>
        </p:spPr>
        <p:txBody>
          <a:bodyPr wrap="square">
            <a:spAutoFit/>
          </a:bodyPr>
          <a:lstStyle/>
          <a:p>
            <a:pPr algn="ctr"/>
            <a:r>
              <a:rPr lang="de-CH" sz="900" b="1" dirty="0"/>
              <a:t>Traffic Drop </a:t>
            </a:r>
            <a:r>
              <a:rPr lang="en-US" sz="900" b="1" dirty="0"/>
              <a:t>64497:6</a:t>
            </a:r>
            <a:endParaRPr lang="en-US" sz="900" dirty="0"/>
          </a:p>
        </p:txBody>
      </p:sp>
      <p:sp>
        <p:nvSpPr>
          <p:cNvPr id="55" name="Oval 54">
            <a:extLst>
              <a:ext uri="{FF2B5EF4-FFF2-40B4-BE49-F238E27FC236}">
                <a16:creationId xmlns:a16="http://schemas.microsoft.com/office/drawing/2014/main" id="{6D9672A8-4A6D-6FEF-60F2-822C102E478B}"/>
              </a:ext>
            </a:extLst>
          </p:cNvPr>
          <p:cNvSpPr/>
          <p:nvPr/>
        </p:nvSpPr>
        <p:spPr bwMode="gray">
          <a:xfrm>
            <a:off x="2446415" y="2505025"/>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
        <p:nvSpPr>
          <p:cNvPr id="56" name="Oval 55">
            <a:extLst>
              <a:ext uri="{FF2B5EF4-FFF2-40B4-BE49-F238E27FC236}">
                <a16:creationId xmlns:a16="http://schemas.microsoft.com/office/drawing/2014/main" id="{3EC2771A-F88B-3E1C-A157-8CB4E5ABE455}"/>
              </a:ext>
            </a:extLst>
          </p:cNvPr>
          <p:cNvSpPr/>
          <p:nvPr/>
        </p:nvSpPr>
        <p:spPr bwMode="gray">
          <a:xfrm>
            <a:off x="5859010" y="2017717"/>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
        <p:nvSpPr>
          <p:cNvPr id="57" name="Oval 56">
            <a:extLst>
              <a:ext uri="{FF2B5EF4-FFF2-40B4-BE49-F238E27FC236}">
                <a16:creationId xmlns:a16="http://schemas.microsoft.com/office/drawing/2014/main" id="{AB52C6FF-C6A3-5120-838F-323561FB2EFB}"/>
              </a:ext>
            </a:extLst>
          </p:cNvPr>
          <p:cNvSpPr/>
          <p:nvPr/>
        </p:nvSpPr>
        <p:spPr bwMode="gray">
          <a:xfrm>
            <a:off x="6384809" y="2025392"/>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
        <p:nvSpPr>
          <p:cNvPr id="58" name="Oval 57">
            <a:extLst>
              <a:ext uri="{FF2B5EF4-FFF2-40B4-BE49-F238E27FC236}">
                <a16:creationId xmlns:a16="http://schemas.microsoft.com/office/drawing/2014/main" id="{2EC15C90-850E-FA97-261E-510648771F94}"/>
              </a:ext>
            </a:extLst>
          </p:cNvPr>
          <p:cNvSpPr/>
          <p:nvPr/>
        </p:nvSpPr>
        <p:spPr bwMode="gray">
          <a:xfrm>
            <a:off x="2013716" y="2514715"/>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
        <p:nvSpPr>
          <p:cNvPr id="59" name="Oval 58">
            <a:extLst>
              <a:ext uri="{FF2B5EF4-FFF2-40B4-BE49-F238E27FC236}">
                <a16:creationId xmlns:a16="http://schemas.microsoft.com/office/drawing/2014/main" id="{A8EF1CA1-6853-CBC2-05BA-14338FD724D0}"/>
              </a:ext>
            </a:extLst>
          </p:cNvPr>
          <p:cNvSpPr/>
          <p:nvPr/>
        </p:nvSpPr>
        <p:spPr bwMode="gray">
          <a:xfrm>
            <a:off x="3504098" y="4991787"/>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pic>
        <p:nvPicPr>
          <p:cNvPr id="60" name="Grafik 8">
            <a:extLst>
              <a:ext uri="{FF2B5EF4-FFF2-40B4-BE49-F238E27FC236}">
                <a16:creationId xmlns:a16="http://schemas.microsoft.com/office/drawing/2014/main" id="{30386612-1AE1-2415-F759-F3613151043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8989680" y="2911563"/>
            <a:ext cx="409069" cy="409069"/>
          </a:xfrm>
          <a:prstGeom prst="rect">
            <a:avLst/>
          </a:prstGeom>
        </p:spPr>
      </p:pic>
      <p:pic>
        <p:nvPicPr>
          <p:cNvPr id="61" name="Graphic 60">
            <a:extLst>
              <a:ext uri="{FF2B5EF4-FFF2-40B4-BE49-F238E27FC236}">
                <a16:creationId xmlns:a16="http://schemas.microsoft.com/office/drawing/2014/main" id="{D78CB6B7-608F-80FD-730C-579244661205}"/>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8927604" y="4497693"/>
            <a:ext cx="525183" cy="525183"/>
          </a:xfrm>
          <a:prstGeom prst="rect">
            <a:avLst/>
          </a:prstGeom>
        </p:spPr>
      </p:pic>
      <p:pic>
        <p:nvPicPr>
          <p:cNvPr id="62" name="Graphic 61">
            <a:extLst>
              <a:ext uri="{FF2B5EF4-FFF2-40B4-BE49-F238E27FC236}">
                <a16:creationId xmlns:a16="http://schemas.microsoft.com/office/drawing/2014/main" id="{DF99A51F-71E7-C64F-BCA0-4392E1867E92}"/>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977585" y="2019032"/>
            <a:ext cx="410400" cy="410400"/>
          </a:xfrm>
          <a:prstGeom prst="rect">
            <a:avLst/>
          </a:prstGeom>
        </p:spPr>
      </p:pic>
      <p:pic>
        <p:nvPicPr>
          <p:cNvPr id="63" name="Picture 62">
            <a:extLst>
              <a:ext uri="{FF2B5EF4-FFF2-40B4-BE49-F238E27FC236}">
                <a16:creationId xmlns:a16="http://schemas.microsoft.com/office/drawing/2014/main" id="{CB9060F7-AFCB-2F13-6317-5839F4680767}"/>
              </a:ext>
            </a:extLst>
          </p:cNvPr>
          <p:cNvPicPr>
            <a:picLocks noChangeAspect="1"/>
          </p:cNvPicPr>
          <p:nvPr/>
        </p:nvPicPr>
        <p:blipFill>
          <a:blip r:embed="rId11"/>
          <a:stretch>
            <a:fillRect/>
          </a:stretch>
        </p:blipFill>
        <p:spPr>
          <a:xfrm>
            <a:off x="4748389" y="4404757"/>
            <a:ext cx="3806559" cy="2090587"/>
          </a:xfrm>
          <a:prstGeom prst="rect">
            <a:avLst/>
          </a:prstGeom>
        </p:spPr>
      </p:pic>
      <p:sp>
        <p:nvSpPr>
          <p:cNvPr id="64" name="Oval 63">
            <a:extLst>
              <a:ext uri="{FF2B5EF4-FFF2-40B4-BE49-F238E27FC236}">
                <a16:creationId xmlns:a16="http://schemas.microsoft.com/office/drawing/2014/main" id="{25AD0F57-18F4-C4DC-579C-78B3A14ACADB}"/>
              </a:ext>
            </a:extLst>
          </p:cNvPr>
          <p:cNvSpPr/>
          <p:nvPr/>
        </p:nvSpPr>
        <p:spPr bwMode="gray">
          <a:xfrm>
            <a:off x="5596012" y="5842927"/>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
        <p:nvSpPr>
          <p:cNvPr id="65" name="Oval 64">
            <a:extLst>
              <a:ext uri="{FF2B5EF4-FFF2-40B4-BE49-F238E27FC236}">
                <a16:creationId xmlns:a16="http://schemas.microsoft.com/office/drawing/2014/main" id="{DF4404A2-8F3A-F107-C43C-367A64F2271A}"/>
              </a:ext>
            </a:extLst>
          </p:cNvPr>
          <p:cNvSpPr/>
          <p:nvPr/>
        </p:nvSpPr>
        <p:spPr bwMode="gray">
          <a:xfrm>
            <a:off x="5971705" y="5842926"/>
            <a:ext cx="566024" cy="525183"/>
          </a:xfrm>
          <a:prstGeom prst="ellipse">
            <a:avLst/>
          </a:prstGeom>
          <a:solidFill>
            <a:srgbClr val="FF0000">
              <a:alpha val="10000"/>
            </a:srgbClr>
          </a:solid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10000"/>
              </a:lnSpc>
            </a:pPr>
            <a:endParaRPr lang="en-US" sz="1600">
              <a:solidFill>
                <a:schemeClr val="tx1"/>
              </a:solidFill>
            </a:endParaRPr>
          </a:p>
        </p:txBody>
      </p:sp>
    </p:spTree>
    <p:extLst>
      <p:ext uri="{BB962C8B-B14F-4D97-AF65-F5344CB8AC3E}">
        <p14:creationId xmlns:p14="http://schemas.microsoft.com/office/powerpoint/2010/main" val="2330400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87892" y="6361637"/>
            <a:ext cx="414251" cy="365125"/>
          </a:xfrm>
        </p:spPr>
        <p:txBody>
          <a:bodyPr/>
          <a:lstStyle/>
          <a:p>
            <a:fld id="{FC4AC485-25DE-431E-B345-9C0A15BB7F8A}" type="slidenum">
              <a:rPr lang="de-CH" sz="1400" smtClean="0"/>
              <a:t>8</a:t>
            </a:fld>
            <a:endParaRPr lang="de-CH" sz="1400" dirty="0"/>
          </a:p>
        </p:txBody>
      </p:sp>
      <p:sp>
        <p:nvSpPr>
          <p:cNvPr id="48" name="Title 1">
            <a:extLst>
              <a:ext uri="{FF2B5EF4-FFF2-40B4-BE49-F238E27FC236}">
                <a16:creationId xmlns:a16="http://schemas.microsoft.com/office/drawing/2014/main" id="{A48B1DB7-BCDC-5D18-F56D-8A1447F1B8BA}"/>
              </a:ext>
            </a:extLst>
          </p:cNvPr>
          <p:cNvSpPr>
            <a:spLocks noGrp="1"/>
          </p:cNvSpPr>
          <p:nvPr>
            <p:ph type="title"/>
          </p:nvPr>
        </p:nvSpPr>
        <p:spPr>
          <a:xfrm>
            <a:off x="838200" y="365125"/>
            <a:ext cx="10515600" cy="1325563"/>
          </a:xfrm>
        </p:spPr>
        <p:txBody>
          <a:bodyPr>
            <a:normAutofit/>
          </a:bodyPr>
          <a:lstStyle/>
          <a:p>
            <a:r>
              <a:rPr lang="en-US" sz="2800" b="1" dirty="0"/>
              <a:t>Postmortem, Maximum Prefix BGP Peer State Change</a:t>
            </a:r>
            <a:br>
              <a:rPr lang="en-GB" sz="3600" dirty="0"/>
            </a:br>
            <a:r>
              <a:rPr lang="en-US" sz="2700" dirty="0">
                <a:solidFill>
                  <a:schemeClr val="bg2">
                    <a:lumMod val="75000"/>
                  </a:schemeClr>
                </a:solidFill>
              </a:rPr>
              <a:t>SBInfo-028166, INC000012284550, Bright Lights </a:t>
            </a:r>
            <a:r>
              <a:rPr lang="en-US" sz="2700" dirty="0">
                <a:solidFill>
                  <a:srgbClr val="FF0000"/>
                </a:solidFill>
              </a:rPr>
              <a:t>Live</a:t>
            </a:r>
          </a:p>
        </p:txBody>
      </p:sp>
      <p:pic>
        <p:nvPicPr>
          <p:cNvPr id="2" name="Picture 1">
            <a:extLst>
              <a:ext uri="{FF2B5EF4-FFF2-40B4-BE49-F238E27FC236}">
                <a16:creationId xmlns:a16="http://schemas.microsoft.com/office/drawing/2014/main" id="{D825C094-E88A-4BA1-279E-1CA72BC2530A}"/>
              </a:ext>
            </a:extLst>
          </p:cNvPr>
          <p:cNvPicPr>
            <a:picLocks noChangeAspect="1"/>
          </p:cNvPicPr>
          <p:nvPr/>
        </p:nvPicPr>
        <p:blipFill>
          <a:blip r:embed="rId2"/>
          <a:stretch>
            <a:fillRect/>
          </a:stretch>
        </p:blipFill>
        <p:spPr>
          <a:xfrm>
            <a:off x="746821" y="1736861"/>
            <a:ext cx="8103079" cy="4474758"/>
          </a:xfrm>
          <a:prstGeom prst="rect">
            <a:avLst/>
          </a:prstGeom>
        </p:spPr>
      </p:pic>
      <p:sp>
        <p:nvSpPr>
          <p:cNvPr id="3" name="Inhaltsplatzhalter 2">
            <a:extLst>
              <a:ext uri="{FF2B5EF4-FFF2-40B4-BE49-F238E27FC236}">
                <a16:creationId xmlns:a16="http://schemas.microsoft.com/office/drawing/2014/main" id="{3C8F3124-91DA-E963-D267-A0B5C35FE58E}"/>
              </a:ext>
            </a:extLst>
          </p:cNvPr>
          <p:cNvSpPr txBox="1">
            <a:spLocks/>
          </p:cNvSpPr>
          <p:nvPr/>
        </p:nvSpPr>
        <p:spPr bwMode="black">
          <a:xfrm>
            <a:off x="9822091" y="1511331"/>
            <a:ext cx="2180052" cy="5120799"/>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r>
              <a:rPr lang="en-US" sz="1350" b="1" dirty="0"/>
              <a:t>BMP route-monitoring Update/Withdraw recognized topology change.</a:t>
            </a:r>
          </a:p>
          <a:p>
            <a:r>
              <a:rPr lang="en-US" sz="1350" b="1" dirty="0"/>
              <a:t>BMP peer Down recognized peering state change </a:t>
            </a:r>
            <a:r>
              <a:rPr lang="en-US" sz="1350" b="1" dirty="0">
                <a:solidFill>
                  <a:srgbClr val="FF0000"/>
                </a:solidFill>
              </a:rPr>
              <a:t>delayed</a:t>
            </a:r>
            <a:r>
              <a:rPr lang="en-US" sz="1350" b="1" dirty="0"/>
              <a:t> due to potential data processing lag.</a:t>
            </a:r>
          </a:p>
          <a:p>
            <a:r>
              <a:rPr lang="en-US" sz="1350" dirty="0"/>
              <a:t>Interface Down/Up check did not apply. </a:t>
            </a:r>
          </a:p>
          <a:p>
            <a:r>
              <a:rPr lang="en-US" sz="1350" b="1" dirty="0"/>
              <a:t>Traffic Drop check recognized forwarding drop.</a:t>
            </a:r>
          </a:p>
          <a:p>
            <a:r>
              <a:rPr lang="en-US" sz="1350" b="1" dirty="0"/>
              <a:t>Missing Traffic recognized that connectivity is impaired. </a:t>
            </a:r>
          </a:p>
          <a:p>
            <a:r>
              <a:rPr lang="en-US" sz="1350" dirty="0"/>
              <a:t>Flow Count Spike did not apply.</a:t>
            </a:r>
          </a:p>
          <a:p>
            <a:r>
              <a:rPr lang="en-US" sz="1350" b="1" dirty="0"/>
              <a:t>Overall: 4 out of 6 checks have detected a customer impact inside of monitoring domain. Works as designed.</a:t>
            </a:r>
          </a:p>
        </p:txBody>
      </p:sp>
      <p:pic>
        <p:nvPicPr>
          <p:cNvPr id="4" name="Graphic 3">
            <a:extLst>
              <a:ext uri="{FF2B5EF4-FFF2-40B4-BE49-F238E27FC236}">
                <a16:creationId xmlns:a16="http://schemas.microsoft.com/office/drawing/2014/main" id="{10F8C966-6C01-753F-643A-2477BDD8A6F2}"/>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7431" y="1541501"/>
            <a:ext cx="410400" cy="410400"/>
          </a:xfrm>
          <a:prstGeom prst="rect">
            <a:avLst/>
          </a:prstGeom>
        </p:spPr>
      </p:pic>
      <p:pic>
        <p:nvPicPr>
          <p:cNvPr id="7" name="Grafik 8">
            <a:extLst>
              <a:ext uri="{FF2B5EF4-FFF2-40B4-BE49-F238E27FC236}">
                <a16:creationId xmlns:a16="http://schemas.microsoft.com/office/drawing/2014/main" id="{AD3975DB-4FBB-D7DA-7A90-56FDFF69B361}"/>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9154164" y="5618523"/>
            <a:ext cx="409069" cy="409069"/>
          </a:xfrm>
          <a:prstGeom prst="rect">
            <a:avLst/>
          </a:prstGeom>
        </p:spPr>
      </p:pic>
      <p:sp>
        <p:nvSpPr>
          <p:cNvPr id="8" name="Rectangle 7">
            <a:extLst>
              <a:ext uri="{FF2B5EF4-FFF2-40B4-BE49-F238E27FC236}">
                <a16:creationId xmlns:a16="http://schemas.microsoft.com/office/drawing/2014/main" id="{B33E2DBB-1A1B-01BA-4800-C20DF81677B7}"/>
              </a:ext>
            </a:extLst>
          </p:cNvPr>
          <p:cNvSpPr/>
          <p:nvPr/>
        </p:nvSpPr>
        <p:spPr>
          <a:xfrm>
            <a:off x="1150688" y="6204758"/>
            <a:ext cx="7500242" cy="323165"/>
          </a:xfrm>
          <a:prstGeom prst="rect">
            <a:avLst/>
          </a:prstGeom>
        </p:spPr>
        <p:txBody>
          <a:bodyPr wrap="square">
            <a:spAutoFit/>
          </a:bodyPr>
          <a:lstStyle/>
          <a:p>
            <a:pPr algn="ctr"/>
            <a:r>
              <a:rPr lang="en-US" sz="1500" b="1" dirty="0"/>
              <a:t>Cosmos Bright Lights Anomaly Detection – 64497:6 </a:t>
            </a:r>
            <a:r>
              <a:rPr lang="de-CH" sz="1500" b="1" dirty="0"/>
              <a:t>SC-DCI</a:t>
            </a:r>
          </a:p>
        </p:txBody>
      </p:sp>
      <p:cxnSp>
        <p:nvCxnSpPr>
          <p:cNvPr id="9" name="Straight Connector 8">
            <a:extLst>
              <a:ext uri="{FF2B5EF4-FFF2-40B4-BE49-F238E27FC236}">
                <a16:creationId xmlns:a16="http://schemas.microsoft.com/office/drawing/2014/main" id="{B92218F3-4104-7B4F-3E0B-47B7CE1992D4}"/>
              </a:ext>
            </a:extLst>
          </p:cNvPr>
          <p:cNvCxnSpPr>
            <a:cxnSpLocks/>
          </p:cNvCxnSpPr>
          <p:nvPr/>
        </p:nvCxnSpPr>
        <p:spPr bwMode="gray">
          <a:xfrm>
            <a:off x="3965215" y="2230167"/>
            <a:ext cx="0" cy="3753224"/>
          </a:xfrm>
          <a:prstGeom prst="line">
            <a:avLst/>
          </a:prstGeom>
          <a:ln w="25400">
            <a:solidFill>
              <a:srgbClr val="FF0000">
                <a:alpha val="50000"/>
              </a:srgbClr>
            </a:solidFill>
            <a:prstDash val="sysDot"/>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275139BB-CAF0-5312-53A2-4FE7C209F50A}"/>
              </a:ext>
            </a:extLst>
          </p:cNvPr>
          <p:cNvCxnSpPr>
            <a:cxnSpLocks/>
          </p:cNvCxnSpPr>
          <p:nvPr/>
        </p:nvCxnSpPr>
        <p:spPr bwMode="gray">
          <a:xfrm>
            <a:off x="5908450" y="2230167"/>
            <a:ext cx="0" cy="3753224"/>
          </a:xfrm>
          <a:prstGeom prst="line">
            <a:avLst/>
          </a:prstGeom>
          <a:ln w="25400">
            <a:solidFill>
              <a:srgbClr val="FF0000">
                <a:alpha val="50000"/>
              </a:srgbClr>
            </a:solidFill>
            <a:prstDash val="sysDot"/>
          </a:ln>
        </p:spPr>
        <p:style>
          <a:lnRef idx="1">
            <a:schemeClr val="accent1"/>
          </a:lnRef>
          <a:fillRef idx="0">
            <a:schemeClr val="accent1"/>
          </a:fillRef>
          <a:effectRef idx="0">
            <a:schemeClr val="accent1"/>
          </a:effectRef>
          <a:fontRef idx="minor">
            <a:schemeClr val="tx1"/>
          </a:fontRef>
        </p:style>
      </p:cxnSp>
      <p:pic>
        <p:nvPicPr>
          <p:cNvPr id="11" name="Graphic 10">
            <a:extLst>
              <a:ext uri="{FF2B5EF4-FFF2-40B4-BE49-F238E27FC236}">
                <a16:creationId xmlns:a16="http://schemas.microsoft.com/office/drawing/2014/main" id="{79FFF6E1-635B-C793-3280-913CE5283BB5}"/>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63934" y="3974240"/>
            <a:ext cx="410400" cy="410400"/>
          </a:xfrm>
          <a:prstGeom prst="rect">
            <a:avLst/>
          </a:prstGeom>
        </p:spPr>
      </p:pic>
      <p:sp>
        <p:nvSpPr>
          <p:cNvPr id="12" name="TextBox 11">
            <a:extLst>
              <a:ext uri="{FF2B5EF4-FFF2-40B4-BE49-F238E27FC236}">
                <a16:creationId xmlns:a16="http://schemas.microsoft.com/office/drawing/2014/main" id="{E3697D27-282C-35E0-230C-860A02F74A75}"/>
              </a:ext>
            </a:extLst>
          </p:cNvPr>
          <p:cNvSpPr txBox="1"/>
          <p:nvPr/>
        </p:nvSpPr>
        <p:spPr bwMode="gray">
          <a:xfrm>
            <a:off x="9154164" y="307827"/>
            <a:ext cx="3037836" cy="1131079"/>
          </a:xfrm>
          <a:prstGeom prst="rect">
            <a:avLst/>
          </a:prstGeom>
          <a:noFill/>
        </p:spPr>
        <p:txBody>
          <a:bodyPr wrap="square">
            <a:spAutoFit/>
          </a:bodyPr>
          <a:lstStyle/>
          <a:p>
            <a:r>
              <a:rPr lang="en-US" sz="1350" dirty="0"/>
              <a:t>Max Concern Score: </a:t>
            </a:r>
            <a:r>
              <a:rPr lang="en-US" sz="1350" b="1" dirty="0">
                <a:solidFill>
                  <a:srgbClr val="FF0000"/>
                </a:solidFill>
              </a:rPr>
              <a:t>0.36</a:t>
            </a:r>
          </a:p>
          <a:p>
            <a:r>
              <a:rPr lang="en-US" sz="1350" dirty="0"/>
              <a:t>Traffic Drop: </a:t>
            </a:r>
            <a:r>
              <a:rPr lang="en-US" sz="1350" b="1" dirty="0">
                <a:solidFill>
                  <a:srgbClr val="FF0000"/>
                </a:solidFill>
              </a:rPr>
              <a:t>1.0</a:t>
            </a:r>
            <a:br>
              <a:rPr lang="en-US" sz="1350" b="1" dirty="0">
                <a:solidFill>
                  <a:srgbClr val="FF0000"/>
                </a:solidFill>
              </a:rPr>
            </a:br>
            <a:r>
              <a:rPr lang="en-US" sz="1350" dirty="0"/>
              <a:t>Missing Traffic: </a:t>
            </a:r>
            <a:r>
              <a:rPr lang="en-US" sz="1350" b="1" dirty="0">
                <a:solidFill>
                  <a:srgbClr val="FF0000"/>
                </a:solidFill>
              </a:rPr>
              <a:t>0.13</a:t>
            </a:r>
          </a:p>
          <a:p>
            <a:r>
              <a:rPr lang="en-US" sz="1350" dirty="0"/>
              <a:t>BMP Update/Withdraw: </a:t>
            </a:r>
            <a:r>
              <a:rPr lang="en-US" sz="1350" b="1" dirty="0">
                <a:solidFill>
                  <a:srgbClr val="FF0000"/>
                </a:solidFill>
              </a:rPr>
              <a:t>1.0</a:t>
            </a:r>
          </a:p>
          <a:p>
            <a:r>
              <a:rPr lang="en-US" sz="1350" dirty="0"/>
              <a:t>BMP Peer Down: </a:t>
            </a:r>
            <a:r>
              <a:rPr lang="en-US" sz="1350" b="1" dirty="0">
                <a:solidFill>
                  <a:srgbClr val="FF0000"/>
                </a:solidFill>
              </a:rPr>
              <a:t>0.76</a:t>
            </a:r>
          </a:p>
        </p:txBody>
      </p:sp>
      <p:pic>
        <p:nvPicPr>
          <p:cNvPr id="13" name="Graphic 12">
            <a:extLst>
              <a:ext uri="{FF2B5EF4-FFF2-40B4-BE49-F238E27FC236}">
                <a16:creationId xmlns:a16="http://schemas.microsoft.com/office/drawing/2014/main" id="{B713EA16-A802-5C95-C0DF-9E4D6664FBE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77431" y="3282038"/>
            <a:ext cx="410400" cy="410400"/>
          </a:xfrm>
          <a:prstGeom prst="rect">
            <a:avLst/>
          </a:prstGeom>
        </p:spPr>
      </p:pic>
      <p:pic>
        <p:nvPicPr>
          <p:cNvPr id="14" name="Graphic 13">
            <a:extLst>
              <a:ext uri="{FF2B5EF4-FFF2-40B4-BE49-F238E27FC236}">
                <a16:creationId xmlns:a16="http://schemas.microsoft.com/office/drawing/2014/main" id="{63B354C4-7243-6AA2-B8FA-CD57A828AB6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7431" y="2310609"/>
            <a:ext cx="410400" cy="410400"/>
          </a:xfrm>
          <a:prstGeom prst="rect">
            <a:avLst/>
          </a:prstGeom>
        </p:spPr>
      </p:pic>
      <p:pic>
        <p:nvPicPr>
          <p:cNvPr id="15" name="Graphic 14">
            <a:extLst>
              <a:ext uri="{FF2B5EF4-FFF2-40B4-BE49-F238E27FC236}">
                <a16:creationId xmlns:a16="http://schemas.microsoft.com/office/drawing/2014/main" id="{7D22CB75-8C5B-467F-E2AA-BEEE36A5FBF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177431" y="4563536"/>
            <a:ext cx="410400" cy="410400"/>
          </a:xfrm>
          <a:prstGeom prst="rect">
            <a:avLst/>
          </a:prstGeom>
        </p:spPr>
      </p:pic>
      <p:pic>
        <p:nvPicPr>
          <p:cNvPr id="16" name="Graphic 15">
            <a:extLst>
              <a:ext uri="{FF2B5EF4-FFF2-40B4-BE49-F238E27FC236}">
                <a16:creationId xmlns:a16="http://schemas.microsoft.com/office/drawing/2014/main" id="{404B3394-2B34-51E0-0ABA-DA01768C229E}"/>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9108758" y="5127140"/>
            <a:ext cx="410400" cy="410400"/>
          </a:xfrm>
          <a:prstGeom prst="rect">
            <a:avLst/>
          </a:prstGeom>
        </p:spPr>
      </p:pic>
    </p:spTree>
    <p:extLst>
      <p:ext uri="{BB962C8B-B14F-4D97-AF65-F5344CB8AC3E}">
        <p14:creationId xmlns:p14="http://schemas.microsoft.com/office/powerpoint/2010/main" val="71062221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1">
            <a:extLst>
              <a:ext uri="{FF2B5EF4-FFF2-40B4-BE49-F238E27FC236}">
                <a16:creationId xmlns:a16="http://schemas.microsoft.com/office/drawing/2014/main" id="{024DC3B6-499C-4E15-9336-2F15A0DFB843}"/>
              </a:ext>
            </a:extLst>
          </p:cNvPr>
          <p:cNvSpPr>
            <a:spLocks noGrp="1"/>
          </p:cNvSpPr>
          <p:nvPr>
            <p:ph type="sldNum" sz="quarter" idx="12"/>
          </p:nvPr>
        </p:nvSpPr>
        <p:spPr>
          <a:xfrm>
            <a:off x="11556383" y="5985911"/>
            <a:ext cx="414251" cy="365125"/>
          </a:xfrm>
        </p:spPr>
        <p:txBody>
          <a:bodyPr/>
          <a:lstStyle/>
          <a:p>
            <a:fld id="{FC4AC485-25DE-431E-B345-9C0A15BB7F8A}" type="slidenum">
              <a:rPr lang="de-CH" sz="1400" smtClean="0"/>
              <a:t>9</a:t>
            </a:fld>
            <a:endParaRPr lang="de-CH" sz="1400" dirty="0"/>
          </a:p>
        </p:txBody>
      </p:sp>
      <p:sp>
        <p:nvSpPr>
          <p:cNvPr id="5" name="Inhaltsplatzhalter 1">
            <a:extLst>
              <a:ext uri="{FF2B5EF4-FFF2-40B4-BE49-F238E27FC236}">
                <a16:creationId xmlns:a16="http://schemas.microsoft.com/office/drawing/2014/main" id="{244AEEBB-8E64-9D80-4802-15AB23D03E53}"/>
              </a:ext>
            </a:extLst>
          </p:cNvPr>
          <p:cNvSpPr txBox="1">
            <a:spLocks/>
          </p:cNvSpPr>
          <p:nvPr/>
        </p:nvSpPr>
        <p:spPr bwMode="black">
          <a:xfrm>
            <a:off x="5873082" y="502366"/>
            <a:ext cx="5835010" cy="1389676"/>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What went well?</a:t>
            </a:r>
          </a:p>
          <a:p>
            <a:r>
              <a:rPr lang="en-US" sz="1400" b="1" dirty="0"/>
              <a:t>Anomaly Detection rules detected outage </a:t>
            </a:r>
            <a:r>
              <a:rPr lang="en-US" sz="1400" dirty="0"/>
              <a:t>based on BMP update/withdrawal and </a:t>
            </a:r>
            <a:r>
              <a:rPr lang="en-US" sz="1400" dirty="0" err="1"/>
              <a:t>peer_down</a:t>
            </a:r>
            <a:r>
              <a:rPr lang="en-US" sz="1400" dirty="0"/>
              <a:t>, IPFIX flow count drop, traffic drop  and missing traffic. Works as designed.</a:t>
            </a:r>
          </a:p>
        </p:txBody>
      </p:sp>
      <p:sp>
        <p:nvSpPr>
          <p:cNvPr id="17" name="Inhaltsplatzhalter 1">
            <a:extLst>
              <a:ext uri="{FF2B5EF4-FFF2-40B4-BE49-F238E27FC236}">
                <a16:creationId xmlns:a16="http://schemas.microsoft.com/office/drawing/2014/main" id="{97844B26-F6D4-1F99-A525-6E56DCFFBB1E}"/>
              </a:ext>
            </a:extLst>
          </p:cNvPr>
          <p:cNvSpPr txBox="1">
            <a:spLocks/>
          </p:cNvSpPr>
          <p:nvPr/>
        </p:nvSpPr>
        <p:spPr bwMode="black">
          <a:xfrm>
            <a:off x="5841572" y="2096430"/>
            <a:ext cx="5866519" cy="2097150"/>
          </a:xfrm>
          <a:prstGeom prst="rect">
            <a:avLst/>
          </a:prstGeom>
        </p:spPr>
        <p:txBody>
          <a:bodyPr lIns="0" tIns="0" rIns="0" bIns="0" anchor="t"/>
          <a:lstStyle>
            <a:lvl1pPr marL="0" indent="0" algn="l" defTabSz="914400" rtl="0" eaLnBrk="1" latinLnBrk="0" hangingPunct="1">
              <a:lnSpc>
                <a:spcPct val="110000"/>
              </a:lnSpc>
              <a:spcBef>
                <a:spcPts val="600"/>
              </a:spcBef>
              <a:spcAft>
                <a:spcPts val="600"/>
              </a:spcAft>
              <a:buFont typeface="Arial" panose="020B0604020202020204" pitchFamily="34" charset="0"/>
              <a:buNone/>
              <a:defRPr sz="1600" b="0" kern="1200">
                <a:solidFill>
                  <a:schemeClr val="tx1"/>
                </a:solidFill>
                <a:latin typeface="+mn-lt"/>
                <a:ea typeface="+mn-ea"/>
                <a:cs typeface="+mn-cs"/>
              </a:defRPr>
            </a:lvl1pPr>
            <a:lvl2pPr marL="180000" indent="-180000" algn="l" defTabSz="914400" rtl="0" eaLnBrk="1" latinLnBrk="0" hangingPunct="1">
              <a:lnSpc>
                <a:spcPct val="110000"/>
              </a:lnSpc>
              <a:spcBef>
                <a:spcPts val="200"/>
              </a:spcBef>
              <a:spcAft>
                <a:spcPts val="200"/>
              </a:spcAft>
              <a:buFont typeface="Arial" panose="020B0604020202020204" pitchFamily="34" charset="0"/>
              <a:buChar char="•"/>
              <a:defRPr sz="1600" kern="1200">
                <a:solidFill>
                  <a:schemeClr val="tx1"/>
                </a:solidFill>
                <a:latin typeface="+mn-lt"/>
                <a:ea typeface="+mn-ea"/>
                <a:cs typeface="+mn-cs"/>
              </a:defRPr>
            </a:lvl2pPr>
            <a:lvl3pPr marL="36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3pPr>
            <a:lvl4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4pPr>
            <a:lvl5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5pPr>
            <a:lvl6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6pPr>
            <a:lvl7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7pPr>
            <a:lvl8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8pPr>
            <a:lvl9pPr marL="540000" indent="-180000" algn="l" defTabSz="914400" rtl="0" eaLnBrk="1" latinLnBrk="0" hangingPunct="1">
              <a:lnSpc>
                <a:spcPct val="110000"/>
              </a:lnSpc>
              <a:spcBef>
                <a:spcPts val="200"/>
              </a:spcBef>
              <a:spcAft>
                <a:spcPts val="200"/>
              </a:spcAft>
              <a:buFont typeface="TheSans Swisscom Light" panose="020B0300040303060204" pitchFamily="34" charset="0"/>
              <a:buChar char="−"/>
              <a:defRPr sz="1600" kern="1200">
                <a:solidFill>
                  <a:schemeClr val="tx1"/>
                </a:solidFill>
                <a:latin typeface="+mn-lt"/>
                <a:ea typeface="+mn-ea"/>
                <a:cs typeface="+mn-cs"/>
              </a:defRPr>
            </a:lvl9pPr>
          </a:lstStyle>
          <a:p>
            <a:r>
              <a:rPr lang="en-US" b="1" dirty="0"/>
              <a:t>What could be improved?</a:t>
            </a:r>
          </a:p>
          <a:p>
            <a:pPr>
              <a:spcAft>
                <a:spcPts val="0"/>
              </a:spcAft>
            </a:pPr>
            <a:r>
              <a:rPr lang="en-US" sz="1400" dirty="0"/>
              <a:t>Consider to implement capacity management and trend detection analytical use case for BGP max prefix configured peers, BGP Local RIB path count and BGP process memory.</a:t>
            </a:r>
          </a:p>
          <a:p>
            <a:pPr>
              <a:spcAft>
                <a:spcPts val="0"/>
              </a:spcAft>
            </a:pPr>
            <a:r>
              <a:rPr lang="en-US" sz="1400" dirty="0">
                <a:solidFill>
                  <a:srgbClr val="0563C1"/>
                </a:solidFill>
                <a:hlinkClick r:id="rId4">
                  <a:extLst>
                    <a:ext uri="{A12FA001-AC4F-418D-AE19-62706E023703}">
                      <ahyp:hlinkClr xmlns:ahyp="http://schemas.microsoft.com/office/drawing/2018/hyperlinkcolor" val="tx"/>
                    </a:ext>
                  </a:extLst>
                </a:hlinkClick>
              </a:rPr>
              <a:t>draft-</a:t>
            </a:r>
            <a:r>
              <a:rPr lang="en-US" sz="1400" dirty="0" err="1">
                <a:solidFill>
                  <a:srgbClr val="0563C1"/>
                </a:solidFill>
                <a:hlinkClick r:id="rId4">
                  <a:extLst>
                    <a:ext uri="{A12FA001-AC4F-418D-AE19-62706E023703}">
                      <ahyp:hlinkClr xmlns:ahyp="http://schemas.microsoft.com/office/drawing/2018/hyperlinkcolor" val="tx"/>
                    </a:ext>
                  </a:extLst>
                </a:hlinkClick>
              </a:rPr>
              <a:t>ietf</a:t>
            </a:r>
            <a:r>
              <a:rPr lang="en-US" sz="1400" dirty="0">
                <a:solidFill>
                  <a:srgbClr val="0563C1"/>
                </a:solidFill>
                <a:hlinkClick r:id="rId4">
                  <a:extLst>
                    <a:ext uri="{A12FA001-AC4F-418D-AE19-62706E023703}">
                      <ahyp:hlinkClr xmlns:ahyp="http://schemas.microsoft.com/office/drawing/2018/hyperlinkcolor" val="tx"/>
                    </a:ext>
                  </a:extLst>
                </a:hlinkClick>
              </a:rPr>
              <a:t>-grow-bmp-</a:t>
            </a:r>
            <a:r>
              <a:rPr lang="en-US" sz="1400" dirty="0" err="1">
                <a:solidFill>
                  <a:srgbClr val="0563C1"/>
                </a:solidFill>
                <a:hlinkClick r:id="rId4">
                  <a:extLst>
                    <a:ext uri="{A12FA001-AC4F-418D-AE19-62706E023703}">
                      <ahyp:hlinkClr xmlns:ahyp="http://schemas.microsoft.com/office/drawing/2018/hyperlinkcolor" val="tx"/>
                    </a:ext>
                  </a:extLst>
                </a:hlinkClick>
              </a:rPr>
              <a:t>rel</a:t>
            </a:r>
            <a:r>
              <a:rPr lang="en-US" sz="1400" dirty="0"/>
              <a:t> authors considering to support two reason code TLV's for prefixes crossing the warning and the maximum threshold. </a:t>
            </a:r>
          </a:p>
          <a:p>
            <a:pPr>
              <a:spcAft>
                <a:spcPts val="0"/>
              </a:spcAft>
            </a:pPr>
            <a:r>
              <a:rPr lang="en-US" sz="1400" dirty="0">
                <a:solidFill>
                  <a:srgbClr val="0563C1"/>
                </a:solidFill>
                <a:hlinkClick r:id="rId5">
                  <a:extLst>
                    <a:ext uri="{A12FA001-AC4F-418D-AE19-62706E023703}">
                      <ahyp:hlinkClr xmlns:ahyp="http://schemas.microsoft.com/office/drawing/2018/hyperlinkcolor" val="tx"/>
                    </a:ext>
                  </a:extLst>
                </a:hlinkClick>
              </a:rPr>
              <a:t>draft-</a:t>
            </a:r>
            <a:r>
              <a:rPr lang="en-US" sz="1400" dirty="0" err="1">
                <a:solidFill>
                  <a:srgbClr val="0563C1"/>
                </a:solidFill>
                <a:hlinkClick r:id="rId5">
                  <a:extLst>
                    <a:ext uri="{A12FA001-AC4F-418D-AE19-62706E023703}">
                      <ahyp:hlinkClr xmlns:ahyp="http://schemas.microsoft.com/office/drawing/2018/hyperlinkcolor" val="tx"/>
                    </a:ext>
                  </a:extLst>
                </a:hlinkClick>
              </a:rPr>
              <a:t>msri</a:t>
            </a:r>
            <a:r>
              <a:rPr lang="en-US" sz="1400" dirty="0">
                <a:solidFill>
                  <a:srgbClr val="0563C1"/>
                </a:solidFill>
                <a:hlinkClick r:id="rId5">
                  <a:extLst>
                    <a:ext uri="{A12FA001-AC4F-418D-AE19-62706E023703}">
                      <ahyp:hlinkClr xmlns:ahyp="http://schemas.microsoft.com/office/drawing/2018/hyperlinkcolor" val="tx"/>
                    </a:ext>
                  </a:extLst>
                </a:hlinkClick>
              </a:rPr>
              <a:t>-grow-bmp-</a:t>
            </a:r>
            <a:r>
              <a:rPr lang="en-US" sz="1400" dirty="0" err="1">
                <a:solidFill>
                  <a:srgbClr val="0563C1"/>
                </a:solidFill>
                <a:hlinkClick r:id="rId5">
                  <a:extLst>
                    <a:ext uri="{A12FA001-AC4F-418D-AE19-62706E023703}">
                      <ahyp:hlinkClr xmlns:ahyp="http://schemas.microsoft.com/office/drawing/2018/hyperlinkcolor" val="tx"/>
                    </a:ext>
                  </a:extLst>
                </a:hlinkClick>
              </a:rPr>
              <a:t>bgp</a:t>
            </a:r>
            <a:r>
              <a:rPr lang="en-US" sz="1400" dirty="0">
                <a:solidFill>
                  <a:srgbClr val="0563C1"/>
                </a:solidFill>
                <a:hlinkClick r:id="rId5">
                  <a:extLst>
                    <a:ext uri="{A12FA001-AC4F-418D-AE19-62706E023703}">
                      <ahyp:hlinkClr xmlns:ahyp="http://schemas.microsoft.com/office/drawing/2018/hyperlinkcolor" val="tx"/>
                    </a:ext>
                  </a:extLst>
                </a:hlinkClick>
              </a:rPr>
              <a:t>-rib-stats</a:t>
            </a:r>
            <a:r>
              <a:rPr lang="en-US" sz="1400" dirty="0"/>
              <a:t> authors contacted at GROW to consider another BMP statistics definition describing how many percent of the configured maximum prefix count has been reached.</a:t>
            </a:r>
          </a:p>
          <a:p>
            <a:pPr>
              <a:spcAft>
                <a:spcPts val="0"/>
              </a:spcAft>
            </a:pPr>
            <a:r>
              <a:rPr lang="en-US" sz="1400" dirty="0"/>
              <a:t>Similar as we are </a:t>
            </a:r>
            <a:r>
              <a:rPr lang="en-US" sz="1400" dirty="0">
                <a:solidFill>
                  <a:srgbClr val="0563C1"/>
                </a:solidFill>
                <a:hlinkClick r:id="rId6">
                  <a:extLst>
                    <a:ext uri="{A12FA001-AC4F-418D-AE19-62706E023703}">
                      <ahyp:hlinkClr xmlns:ahyp="http://schemas.microsoft.com/office/drawing/2018/hyperlinkcolor" val="tx"/>
                    </a:ext>
                  </a:extLst>
                </a:hlinkClick>
              </a:rPr>
              <a:t>draft-</a:t>
            </a:r>
            <a:r>
              <a:rPr lang="en-US" sz="1400" dirty="0" err="1">
                <a:solidFill>
                  <a:srgbClr val="0563C1"/>
                </a:solidFill>
                <a:hlinkClick r:id="rId6">
                  <a:extLst>
                    <a:ext uri="{A12FA001-AC4F-418D-AE19-62706E023703}">
                      <ahyp:hlinkClr xmlns:ahyp="http://schemas.microsoft.com/office/drawing/2018/hyperlinkcolor" val="tx"/>
                    </a:ext>
                  </a:extLst>
                </a:hlinkClick>
              </a:rPr>
              <a:t>ietf</a:t>
            </a:r>
            <a:r>
              <a:rPr lang="en-US" sz="1400" dirty="0">
                <a:solidFill>
                  <a:srgbClr val="0563C1"/>
                </a:solidFill>
                <a:hlinkClick r:id="rId6">
                  <a:extLst>
                    <a:ext uri="{A12FA001-AC4F-418D-AE19-62706E023703}">
                      <ahyp:hlinkClr xmlns:ahyp="http://schemas.microsoft.com/office/drawing/2018/hyperlinkcolor" val="tx"/>
                    </a:ext>
                  </a:extLst>
                </a:hlinkClick>
              </a:rPr>
              <a:t>-grow-bmp-path-marking-</a:t>
            </a:r>
            <a:r>
              <a:rPr lang="en-US" sz="1400" dirty="0" err="1">
                <a:solidFill>
                  <a:srgbClr val="0563C1"/>
                </a:solidFill>
                <a:hlinkClick r:id="rId6">
                  <a:extLst>
                    <a:ext uri="{A12FA001-AC4F-418D-AE19-62706E023703}">
                      <ahyp:hlinkClr xmlns:ahyp="http://schemas.microsoft.com/office/drawing/2018/hyperlinkcolor" val="tx"/>
                    </a:ext>
                  </a:extLst>
                </a:hlinkClick>
              </a:rPr>
              <a:t>tlv</a:t>
            </a:r>
            <a:r>
              <a:rPr lang="en-US" sz="1400" dirty="0">
                <a:solidFill>
                  <a:srgbClr val="0563C1"/>
                </a:solidFill>
              </a:rPr>
              <a:t> </a:t>
            </a:r>
            <a:r>
              <a:rPr lang="en-US" sz="1400" dirty="0"/>
              <a:t> how the BGP path will be installed into the RIB, we could add as a TLV also the local allocated MPLS label from the Label FIB.</a:t>
            </a:r>
          </a:p>
          <a:p>
            <a:pPr>
              <a:spcAft>
                <a:spcPts val="0"/>
              </a:spcAft>
            </a:pPr>
            <a:r>
              <a:rPr lang="en-US" sz="1400" dirty="0"/>
              <a:t>BMP </a:t>
            </a:r>
            <a:r>
              <a:rPr lang="en-US" sz="1400" dirty="0" err="1"/>
              <a:t>peer_down</a:t>
            </a:r>
            <a:r>
              <a:rPr lang="en-US" sz="1400" dirty="0"/>
              <a:t> reason code is 4 instead of 1 on Cisco IOS XR. Addressed and confirmed in SR 696692110. CSCwi61922 bugfix verified.</a:t>
            </a:r>
          </a:p>
          <a:p>
            <a:pPr>
              <a:spcAft>
                <a:spcPts val="0"/>
              </a:spcAft>
            </a:pPr>
            <a:r>
              <a:rPr lang="en-US" sz="1400" dirty="0">
                <a:solidFill>
                  <a:srgbClr val="0563C1"/>
                </a:solidFill>
                <a:hlinkClick r:id="rId7">
                  <a:extLst>
                    <a:ext uri="{A12FA001-AC4F-418D-AE19-62706E023703}">
                      <ahyp:hlinkClr xmlns:ahyp="http://schemas.microsoft.com/office/drawing/2018/hyperlinkcolor" val="tx"/>
                    </a:ext>
                  </a:extLst>
                </a:hlinkClick>
              </a:rPr>
              <a:t>BGP notification sub-code </a:t>
            </a:r>
            <a:r>
              <a:rPr lang="en-US" sz="1400" dirty="0"/>
              <a:t>support in </a:t>
            </a:r>
            <a:r>
              <a:rPr lang="en-US" sz="1400" dirty="0" err="1">
                <a:solidFill>
                  <a:srgbClr val="0563C1"/>
                </a:solidFill>
                <a:hlinkClick r:id="rId8">
                  <a:extLst>
                    <a:ext uri="{A12FA001-AC4F-418D-AE19-62706E023703}">
                      <ahyp:hlinkClr xmlns:ahyp="http://schemas.microsoft.com/office/drawing/2018/hyperlinkcolor" val="tx"/>
                    </a:ext>
                  </a:extLst>
                </a:hlinkClick>
              </a:rPr>
              <a:t>NetGauze</a:t>
            </a:r>
            <a:r>
              <a:rPr lang="en-US" sz="1400" dirty="0"/>
              <a:t> verified.</a:t>
            </a:r>
          </a:p>
        </p:txBody>
      </p:sp>
      <p:sp>
        <p:nvSpPr>
          <p:cNvPr id="18" name="Freeform 81">
            <a:extLst>
              <a:ext uri="{FF2B5EF4-FFF2-40B4-BE49-F238E27FC236}">
                <a16:creationId xmlns:a16="http://schemas.microsoft.com/office/drawing/2014/main" id="{2B722B1A-8711-66FB-747B-037B20B19E85}"/>
              </a:ext>
            </a:extLst>
          </p:cNvPr>
          <p:cNvSpPr>
            <a:spLocks noEditPoints="1"/>
          </p:cNvSpPr>
          <p:nvPr>
            <p:custDataLst>
              <p:tags r:id="rId1"/>
            </p:custDataLst>
          </p:nvPr>
        </p:nvSpPr>
        <p:spPr bwMode="black">
          <a:xfrm>
            <a:off x="5294705" y="502366"/>
            <a:ext cx="328612" cy="328612"/>
          </a:xfrm>
          <a:custGeom>
            <a:avLst/>
            <a:gdLst>
              <a:gd name="T0" fmla="*/ 68 w 88"/>
              <a:gd name="T1" fmla="*/ 36 h 88"/>
              <a:gd name="T2" fmla="*/ 64 w 88"/>
              <a:gd name="T3" fmla="*/ 40 h 88"/>
              <a:gd name="T4" fmla="*/ 56 w 88"/>
              <a:gd name="T5" fmla="*/ 40 h 88"/>
              <a:gd name="T6" fmla="*/ 56 w 88"/>
              <a:gd name="T7" fmla="*/ 48 h 88"/>
              <a:gd name="T8" fmla="*/ 52 w 88"/>
              <a:gd name="T9" fmla="*/ 52 h 88"/>
              <a:gd name="T10" fmla="*/ 48 w 88"/>
              <a:gd name="T11" fmla="*/ 48 h 88"/>
              <a:gd name="T12" fmla="*/ 48 w 88"/>
              <a:gd name="T13" fmla="*/ 40 h 88"/>
              <a:gd name="T14" fmla="*/ 40 w 88"/>
              <a:gd name="T15" fmla="*/ 40 h 88"/>
              <a:gd name="T16" fmla="*/ 36 w 88"/>
              <a:gd name="T17" fmla="*/ 36 h 88"/>
              <a:gd name="T18" fmla="*/ 40 w 88"/>
              <a:gd name="T19" fmla="*/ 32 h 88"/>
              <a:gd name="T20" fmla="*/ 48 w 88"/>
              <a:gd name="T21" fmla="*/ 32 h 88"/>
              <a:gd name="T22" fmla="*/ 48 w 88"/>
              <a:gd name="T23" fmla="*/ 24 h 88"/>
              <a:gd name="T24" fmla="*/ 52 w 88"/>
              <a:gd name="T25" fmla="*/ 20 h 88"/>
              <a:gd name="T26" fmla="*/ 56 w 88"/>
              <a:gd name="T27" fmla="*/ 24 h 88"/>
              <a:gd name="T28" fmla="*/ 56 w 88"/>
              <a:gd name="T29" fmla="*/ 32 h 88"/>
              <a:gd name="T30" fmla="*/ 64 w 88"/>
              <a:gd name="T31" fmla="*/ 32 h 88"/>
              <a:gd name="T32" fmla="*/ 68 w 88"/>
              <a:gd name="T33" fmla="*/ 36 h 88"/>
              <a:gd name="T34" fmla="*/ 88 w 88"/>
              <a:gd name="T35" fmla="*/ 36 h 88"/>
              <a:gd name="T36" fmla="*/ 52 w 88"/>
              <a:gd name="T37" fmla="*/ 72 h 88"/>
              <a:gd name="T38" fmla="*/ 30 w 88"/>
              <a:gd name="T39" fmla="*/ 64 h 88"/>
              <a:gd name="T40" fmla="*/ 7 w 88"/>
              <a:gd name="T41" fmla="*/ 87 h 88"/>
              <a:gd name="T42" fmla="*/ 1 w 88"/>
              <a:gd name="T43" fmla="*/ 87 h 88"/>
              <a:gd name="T44" fmla="*/ 1 w 88"/>
              <a:gd name="T45" fmla="*/ 81 h 88"/>
              <a:gd name="T46" fmla="*/ 24 w 88"/>
              <a:gd name="T47" fmla="*/ 58 h 88"/>
              <a:gd name="T48" fmla="*/ 16 w 88"/>
              <a:gd name="T49" fmla="*/ 36 h 88"/>
              <a:gd name="T50" fmla="*/ 52 w 88"/>
              <a:gd name="T51" fmla="*/ 0 h 88"/>
              <a:gd name="T52" fmla="*/ 88 w 88"/>
              <a:gd name="T53" fmla="*/ 36 h 88"/>
              <a:gd name="T54" fmla="*/ 80 w 88"/>
              <a:gd name="T55" fmla="*/ 36 h 88"/>
              <a:gd name="T56" fmla="*/ 52 w 88"/>
              <a:gd name="T57" fmla="*/ 8 h 88"/>
              <a:gd name="T58" fmla="*/ 24 w 88"/>
              <a:gd name="T59" fmla="*/ 36 h 88"/>
              <a:gd name="T60" fmla="*/ 52 w 88"/>
              <a:gd name="T61" fmla="*/ 64 h 88"/>
              <a:gd name="T62" fmla="*/ 80 w 88"/>
              <a:gd name="T6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88" h="88">
                <a:moveTo>
                  <a:pt x="68" y="36"/>
                </a:moveTo>
                <a:cubicBezTo>
                  <a:pt x="68" y="38"/>
                  <a:pt x="66" y="40"/>
                  <a:pt x="64" y="40"/>
                </a:cubicBezTo>
                <a:cubicBezTo>
                  <a:pt x="56" y="40"/>
                  <a:pt x="56" y="40"/>
                  <a:pt x="56" y="40"/>
                </a:cubicBezTo>
                <a:cubicBezTo>
                  <a:pt x="56" y="48"/>
                  <a:pt x="56" y="48"/>
                  <a:pt x="56" y="48"/>
                </a:cubicBezTo>
                <a:cubicBezTo>
                  <a:pt x="56" y="50"/>
                  <a:pt x="54" y="52"/>
                  <a:pt x="52" y="52"/>
                </a:cubicBezTo>
                <a:cubicBezTo>
                  <a:pt x="50" y="52"/>
                  <a:pt x="48" y="50"/>
                  <a:pt x="48" y="48"/>
                </a:cubicBezTo>
                <a:cubicBezTo>
                  <a:pt x="48" y="40"/>
                  <a:pt x="48" y="40"/>
                  <a:pt x="48" y="40"/>
                </a:cubicBezTo>
                <a:cubicBezTo>
                  <a:pt x="40" y="40"/>
                  <a:pt x="40" y="40"/>
                  <a:pt x="40" y="40"/>
                </a:cubicBezTo>
                <a:cubicBezTo>
                  <a:pt x="38" y="40"/>
                  <a:pt x="36" y="38"/>
                  <a:pt x="36" y="36"/>
                </a:cubicBezTo>
                <a:cubicBezTo>
                  <a:pt x="36" y="34"/>
                  <a:pt x="38" y="32"/>
                  <a:pt x="40" y="32"/>
                </a:cubicBezTo>
                <a:cubicBezTo>
                  <a:pt x="48" y="32"/>
                  <a:pt x="48" y="32"/>
                  <a:pt x="48" y="32"/>
                </a:cubicBezTo>
                <a:cubicBezTo>
                  <a:pt x="48" y="24"/>
                  <a:pt x="48" y="24"/>
                  <a:pt x="48" y="24"/>
                </a:cubicBezTo>
                <a:cubicBezTo>
                  <a:pt x="48" y="22"/>
                  <a:pt x="50" y="20"/>
                  <a:pt x="52" y="20"/>
                </a:cubicBezTo>
                <a:cubicBezTo>
                  <a:pt x="54" y="20"/>
                  <a:pt x="56" y="22"/>
                  <a:pt x="56" y="24"/>
                </a:cubicBezTo>
                <a:cubicBezTo>
                  <a:pt x="56" y="32"/>
                  <a:pt x="56" y="32"/>
                  <a:pt x="56"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0EABA9"/>
          </a:solidFill>
          <a:ln>
            <a:noFill/>
          </a:ln>
        </p:spPr>
        <p:txBody>
          <a:bodyPr vert="horz" wrap="square" lIns="91440" tIns="45720" rIns="91440" bIns="45720" numCol="1" anchor="t" anchorCtr="0" compatLnSpc="1">
            <a:prstTxWarp prst="textNoShape">
              <a:avLst/>
            </a:prstTxWarp>
          </a:bodyPr>
          <a:lstStyle/>
          <a:p>
            <a:endParaRPr lang="en-US">
              <a:solidFill>
                <a:srgbClr val="0EABA9"/>
              </a:solidFill>
            </a:endParaRPr>
          </a:p>
        </p:txBody>
      </p:sp>
      <p:sp>
        <p:nvSpPr>
          <p:cNvPr id="19" name="Freeform 86">
            <a:extLst>
              <a:ext uri="{FF2B5EF4-FFF2-40B4-BE49-F238E27FC236}">
                <a16:creationId xmlns:a16="http://schemas.microsoft.com/office/drawing/2014/main" id="{29070658-29D7-C93F-6BB1-152A712B3735}"/>
              </a:ext>
            </a:extLst>
          </p:cNvPr>
          <p:cNvSpPr>
            <a:spLocks noEditPoints="1"/>
          </p:cNvSpPr>
          <p:nvPr>
            <p:custDataLst>
              <p:tags r:id="rId2"/>
            </p:custDataLst>
          </p:nvPr>
        </p:nvSpPr>
        <p:spPr bwMode="black">
          <a:xfrm>
            <a:off x="5263196" y="2096430"/>
            <a:ext cx="331787" cy="363220"/>
          </a:xfrm>
          <a:custGeom>
            <a:avLst/>
            <a:gdLst>
              <a:gd name="T0" fmla="*/ 68 w 88"/>
              <a:gd name="T1" fmla="*/ 36 h 88"/>
              <a:gd name="T2" fmla="*/ 64 w 88"/>
              <a:gd name="T3" fmla="*/ 40 h 88"/>
              <a:gd name="T4" fmla="*/ 40 w 88"/>
              <a:gd name="T5" fmla="*/ 40 h 88"/>
              <a:gd name="T6" fmla="*/ 36 w 88"/>
              <a:gd name="T7" fmla="*/ 36 h 88"/>
              <a:gd name="T8" fmla="*/ 40 w 88"/>
              <a:gd name="T9" fmla="*/ 32 h 88"/>
              <a:gd name="T10" fmla="*/ 64 w 88"/>
              <a:gd name="T11" fmla="*/ 32 h 88"/>
              <a:gd name="T12" fmla="*/ 68 w 88"/>
              <a:gd name="T13" fmla="*/ 36 h 88"/>
              <a:gd name="T14" fmla="*/ 88 w 88"/>
              <a:gd name="T15" fmla="*/ 36 h 88"/>
              <a:gd name="T16" fmla="*/ 52 w 88"/>
              <a:gd name="T17" fmla="*/ 72 h 88"/>
              <a:gd name="T18" fmla="*/ 30 w 88"/>
              <a:gd name="T19" fmla="*/ 64 h 88"/>
              <a:gd name="T20" fmla="*/ 7 w 88"/>
              <a:gd name="T21" fmla="*/ 87 h 88"/>
              <a:gd name="T22" fmla="*/ 1 w 88"/>
              <a:gd name="T23" fmla="*/ 87 h 88"/>
              <a:gd name="T24" fmla="*/ 1 w 88"/>
              <a:gd name="T25" fmla="*/ 81 h 88"/>
              <a:gd name="T26" fmla="*/ 24 w 88"/>
              <a:gd name="T27" fmla="*/ 58 h 88"/>
              <a:gd name="T28" fmla="*/ 16 w 88"/>
              <a:gd name="T29" fmla="*/ 36 h 88"/>
              <a:gd name="T30" fmla="*/ 52 w 88"/>
              <a:gd name="T31" fmla="*/ 0 h 88"/>
              <a:gd name="T32" fmla="*/ 88 w 88"/>
              <a:gd name="T33" fmla="*/ 36 h 88"/>
              <a:gd name="T34" fmla="*/ 80 w 88"/>
              <a:gd name="T35" fmla="*/ 36 h 88"/>
              <a:gd name="T36" fmla="*/ 52 w 88"/>
              <a:gd name="T37" fmla="*/ 8 h 88"/>
              <a:gd name="T38" fmla="*/ 24 w 88"/>
              <a:gd name="T39" fmla="*/ 36 h 88"/>
              <a:gd name="T40" fmla="*/ 52 w 88"/>
              <a:gd name="T41" fmla="*/ 64 h 88"/>
              <a:gd name="T42" fmla="*/ 80 w 88"/>
              <a:gd name="T43" fmla="*/ 36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88" h="88">
                <a:moveTo>
                  <a:pt x="68" y="36"/>
                </a:moveTo>
                <a:cubicBezTo>
                  <a:pt x="68" y="38"/>
                  <a:pt x="66" y="40"/>
                  <a:pt x="64" y="40"/>
                </a:cubicBezTo>
                <a:cubicBezTo>
                  <a:pt x="40" y="40"/>
                  <a:pt x="40" y="40"/>
                  <a:pt x="40" y="40"/>
                </a:cubicBezTo>
                <a:cubicBezTo>
                  <a:pt x="38" y="40"/>
                  <a:pt x="36" y="38"/>
                  <a:pt x="36" y="36"/>
                </a:cubicBezTo>
                <a:cubicBezTo>
                  <a:pt x="36" y="34"/>
                  <a:pt x="38" y="32"/>
                  <a:pt x="40" y="32"/>
                </a:cubicBezTo>
                <a:cubicBezTo>
                  <a:pt x="64" y="32"/>
                  <a:pt x="64" y="32"/>
                  <a:pt x="64" y="32"/>
                </a:cubicBezTo>
                <a:cubicBezTo>
                  <a:pt x="66" y="32"/>
                  <a:pt x="68" y="34"/>
                  <a:pt x="68" y="36"/>
                </a:cubicBezTo>
                <a:close/>
                <a:moveTo>
                  <a:pt x="88" y="36"/>
                </a:moveTo>
                <a:cubicBezTo>
                  <a:pt x="88" y="56"/>
                  <a:pt x="72" y="72"/>
                  <a:pt x="52" y="72"/>
                </a:cubicBezTo>
                <a:cubicBezTo>
                  <a:pt x="44" y="72"/>
                  <a:pt x="36" y="69"/>
                  <a:pt x="30" y="64"/>
                </a:cubicBezTo>
                <a:cubicBezTo>
                  <a:pt x="7" y="87"/>
                  <a:pt x="7" y="87"/>
                  <a:pt x="7" y="87"/>
                </a:cubicBezTo>
                <a:cubicBezTo>
                  <a:pt x="5" y="88"/>
                  <a:pt x="3" y="88"/>
                  <a:pt x="1" y="87"/>
                </a:cubicBezTo>
                <a:cubicBezTo>
                  <a:pt x="0" y="85"/>
                  <a:pt x="0" y="83"/>
                  <a:pt x="1" y="81"/>
                </a:cubicBezTo>
                <a:cubicBezTo>
                  <a:pt x="24" y="58"/>
                  <a:pt x="24" y="58"/>
                  <a:pt x="24" y="58"/>
                </a:cubicBezTo>
                <a:cubicBezTo>
                  <a:pt x="19" y="52"/>
                  <a:pt x="16" y="44"/>
                  <a:pt x="16" y="36"/>
                </a:cubicBezTo>
                <a:cubicBezTo>
                  <a:pt x="16" y="16"/>
                  <a:pt x="32" y="0"/>
                  <a:pt x="52" y="0"/>
                </a:cubicBezTo>
                <a:cubicBezTo>
                  <a:pt x="72" y="0"/>
                  <a:pt x="88" y="16"/>
                  <a:pt x="88" y="36"/>
                </a:cubicBezTo>
                <a:close/>
                <a:moveTo>
                  <a:pt x="80" y="36"/>
                </a:moveTo>
                <a:cubicBezTo>
                  <a:pt x="80" y="21"/>
                  <a:pt x="67" y="8"/>
                  <a:pt x="52" y="8"/>
                </a:cubicBezTo>
                <a:cubicBezTo>
                  <a:pt x="37" y="8"/>
                  <a:pt x="24" y="21"/>
                  <a:pt x="24" y="36"/>
                </a:cubicBezTo>
                <a:cubicBezTo>
                  <a:pt x="24" y="51"/>
                  <a:pt x="37" y="64"/>
                  <a:pt x="52" y="64"/>
                </a:cubicBezTo>
                <a:cubicBezTo>
                  <a:pt x="67" y="64"/>
                  <a:pt x="80" y="51"/>
                  <a:pt x="80" y="36"/>
                </a:cubicBezTo>
                <a:close/>
              </a:path>
            </a:pathLst>
          </a:custGeom>
          <a:solidFill>
            <a:srgbClr val="E61E64"/>
          </a:solidFill>
          <a:ln>
            <a:noFill/>
          </a:ln>
        </p:spPr>
        <p:txBody>
          <a:bodyPr vert="horz" wrap="square" lIns="91440" tIns="45720" rIns="91440" bIns="45720" numCol="1" anchor="t" anchorCtr="0" compatLnSpc="1">
            <a:prstTxWarp prst="textNoShape">
              <a:avLst/>
            </a:prstTxWarp>
          </a:bodyPr>
          <a:lstStyle/>
          <a:p>
            <a:endParaRPr lang="en-US">
              <a:solidFill>
                <a:srgbClr val="0EABA9"/>
              </a:solidFill>
            </a:endParaRPr>
          </a:p>
        </p:txBody>
      </p:sp>
      <p:sp>
        <p:nvSpPr>
          <p:cNvPr id="20" name="Text Placeholder 10">
            <a:extLst>
              <a:ext uri="{FF2B5EF4-FFF2-40B4-BE49-F238E27FC236}">
                <a16:creationId xmlns:a16="http://schemas.microsoft.com/office/drawing/2014/main" id="{ACB4FD1B-0BFE-ADCC-3401-28B9A3660A18}"/>
              </a:ext>
            </a:extLst>
          </p:cNvPr>
          <p:cNvSpPr txBox="1">
            <a:spLocks/>
          </p:cNvSpPr>
          <p:nvPr/>
        </p:nvSpPr>
        <p:spPr bwMode="black">
          <a:xfrm>
            <a:off x="984250" y="1197204"/>
            <a:ext cx="5111750" cy="755615"/>
          </a:xfrm>
          <a:prstGeom prst="rect">
            <a:avLst/>
          </a:prstGeom>
        </p:spPr>
        <p:txBody>
          <a:bodyPr lIns="0" tIns="28800" rIns="0" bIns="28800" anchor="b"/>
          <a:lstStyle>
            <a:lvl1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1pPr>
            <a:lvl2pPr marL="0" indent="0" algn="l" defTabSz="914400" rtl="0" eaLnBrk="1" latinLnBrk="0" hangingPunct="1">
              <a:lnSpc>
                <a:spcPct val="90000"/>
              </a:lnSpc>
              <a:spcBef>
                <a:spcPts val="0"/>
              </a:spcBef>
              <a:spcAft>
                <a:spcPts val="0"/>
              </a:spcAft>
              <a:buFont typeface="Arial" panose="020B0604020202020204" pitchFamily="34" charset="0"/>
              <a:buNone/>
              <a:defRPr sz="3200" b="1" kern="1200">
                <a:solidFill>
                  <a:schemeClr val="tx1"/>
                </a:solidFill>
                <a:latin typeface="+mj-lt"/>
                <a:ea typeface="+mn-ea"/>
                <a:cs typeface="+mn-cs"/>
              </a:defRPr>
            </a:lvl2pPr>
            <a:lvl3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3pPr>
            <a:lvl4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4pPr>
            <a:lvl5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5pPr>
            <a:lvl6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6pPr>
            <a:lvl7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7pPr>
            <a:lvl8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8pPr>
            <a:lvl9pPr marL="0" indent="0" algn="l" defTabSz="914400" rtl="0" eaLnBrk="1" latinLnBrk="0" hangingPunct="1">
              <a:lnSpc>
                <a:spcPct val="90000"/>
              </a:lnSpc>
              <a:spcBef>
                <a:spcPts val="0"/>
              </a:spcBef>
              <a:spcAft>
                <a:spcPts val="0"/>
              </a:spcAft>
              <a:buFont typeface="TheSans Swisscom Light" panose="020B0300040303060204" pitchFamily="34" charset="0"/>
              <a:buNone/>
              <a:defRPr sz="3200" b="1" kern="1200">
                <a:solidFill>
                  <a:schemeClr val="tx1"/>
                </a:solidFill>
                <a:latin typeface="+mj-lt"/>
                <a:ea typeface="+mn-ea"/>
                <a:cs typeface="+mn-cs"/>
              </a:defRPr>
            </a:lvl9pPr>
          </a:lstStyle>
          <a:p>
            <a:r>
              <a:rPr lang="en-US" spc="-50" dirty="0"/>
              <a:t>Postmortem</a:t>
            </a:r>
          </a:p>
          <a:p>
            <a:r>
              <a:rPr lang="en-US" spc="-50" dirty="0"/>
              <a:t>What to do next?</a:t>
            </a:r>
          </a:p>
        </p:txBody>
      </p:sp>
      <p:sp>
        <p:nvSpPr>
          <p:cNvPr id="21" name="Inhaltsplatzhalter 2">
            <a:extLst>
              <a:ext uri="{FF2B5EF4-FFF2-40B4-BE49-F238E27FC236}">
                <a16:creationId xmlns:a16="http://schemas.microsoft.com/office/drawing/2014/main" id="{45E3698B-AA42-27BC-B206-D124A1AE89DE}"/>
              </a:ext>
            </a:extLst>
          </p:cNvPr>
          <p:cNvSpPr txBox="1">
            <a:spLocks/>
          </p:cNvSpPr>
          <p:nvPr/>
        </p:nvSpPr>
        <p:spPr bwMode="black">
          <a:xfrm>
            <a:off x="984249" y="2096430"/>
            <a:ext cx="4060692" cy="2665140"/>
          </a:xfrm>
          <a:prstGeom prst="rect">
            <a:avLst/>
          </a:prstGeom>
        </p:spPr>
        <p:txBody>
          <a:bodyPr lIns="0" tIns="0" rIns="0" bIns="0"/>
          <a:lstStyle>
            <a:lvl1pPr marL="0" indent="0" algn="l" defTabSz="914400" rtl="0" eaLnBrk="1" latinLnBrk="0" hangingPunct="1">
              <a:lnSpc>
                <a:spcPct val="110000"/>
              </a:lnSpc>
              <a:spcBef>
                <a:spcPts val="600"/>
              </a:spcBef>
              <a:spcAft>
                <a:spcPts val="600"/>
              </a:spcAft>
              <a:buFont typeface="Arial" panose="020B0604020202020204" pitchFamily="34" charset="0"/>
              <a:buNone/>
              <a:defRPr sz="2000" b="0" kern="1200">
                <a:solidFill>
                  <a:schemeClr val="tx1"/>
                </a:solidFill>
                <a:latin typeface="+mn-lt"/>
                <a:ea typeface="+mn-ea"/>
                <a:cs typeface="+mn-cs"/>
              </a:defRPr>
            </a:lvl1pPr>
            <a:lvl2pPr marL="216000" indent="-216000" algn="l" defTabSz="914400" rtl="0" eaLnBrk="1" latinLnBrk="0" hangingPunct="1">
              <a:lnSpc>
                <a:spcPct val="110000"/>
              </a:lnSpc>
              <a:spcBef>
                <a:spcPts val="200"/>
              </a:spcBef>
              <a:spcAft>
                <a:spcPts val="200"/>
              </a:spcAft>
              <a:buFont typeface="Arial" panose="020B0604020202020204" pitchFamily="34" charset="0"/>
              <a:buChar char="•"/>
              <a:defRPr sz="2000" kern="1200">
                <a:solidFill>
                  <a:schemeClr val="tx1"/>
                </a:solidFill>
                <a:latin typeface="+mn-lt"/>
                <a:ea typeface="+mn-ea"/>
                <a:cs typeface="+mn-cs"/>
              </a:defRPr>
            </a:lvl2pPr>
            <a:lvl3pPr marL="504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3pPr>
            <a:lvl4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4pPr>
            <a:lvl5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5pPr>
            <a:lvl6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6pPr>
            <a:lvl7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7pPr>
            <a:lvl8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8pPr>
            <a:lvl9pPr marL="792000" indent="-288000" algn="l" defTabSz="914400" rtl="0" eaLnBrk="1" latinLnBrk="0" hangingPunct="1">
              <a:lnSpc>
                <a:spcPct val="110000"/>
              </a:lnSpc>
              <a:spcBef>
                <a:spcPts val="200"/>
              </a:spcBef>
              <a:spcAft>
                <a:spcPts val="200"/>
              </a:spcAft>
              <a:buFont typeface="TheSans Swisscom Light" panose="020B0300040303060204" pitchFamily="34" charset="0"/>
              <a:buChar char="−"/>
              <a:defRPr sz="2000" kern="1200">
                <a:solidFill>
                  <a:schemeClr val="tx1"/>
                </a:solidFill>
                <a:latin typeface="+mn-lt"/>
                <a:ea typeface="+mn-ea"/>
                <a:cs typeface="+mn-cs"/>
              </a:defRPr>
            </a:lvl9pPr>
          </a:lstStyle>
          <a:p>
            <a:pPr marL="342900" indent="-342900">
              <a:buClr>
                <a:schemeClr val="accent2">
                  <a:lumMod val="75000"/>
                </a:schemeClr>
              </a:buClr>
              <a:buFont typeface="TheSans Swisscom Light" panose="020B0303020202020204" pitchFamily="34" charset="0"/>
              <a:buChar char="&gt;"/>
            </a:pPr>
            <a:r>
              <a:rPr lang="en-US" b="1" dirty="0">
                <a:solidFill>
                  <a:srgbClr val="FF0000"/>
                </a:solidFill>
              </a:rPr>
              <a:t>Record incident in </a:t>
            </a:r>
            <a:br>
              <a:rPr lang="en-US" b="1" dirty="0">
                <a:solidFill>
                  <a:srgbClr val="FF0000"/>
                </a:solidFill>
              </a:rPr>
            </a:br>
            <a:r>
              <a:rPr lang="en-US" b="1" dirty="0">
                <a:solidFill>
                  <a:srgbClr val="FF0000"/>
                </a:solidFill>
              </a:rPr>
              <a:t>Cosmos Bright Lights lab. </a:t>
            </a:r>
            <a:br>
              <a:rPr lang="en-US" b="1" dirty="0">
                <a:solidFill>
                  <a:srgbClr val="FF0000"/>
                </a:solidFill>
              </a:rPr>
            </a:br>
            <a:r>
              <a:rPr lang="en-US" b="1" dirty="0">
                <a:solidFill>
                  <a:srgbClr val="FF0000"/>
                </a:solidFill>
              </a:rPr>
              <a:t>-&gt; Done!</a:t>
            </a:r>
          </a:p>
          <a:p>
            <a:pPr marL="342900" indent="-342900">
              <a:buClr>
                <a:schemeClr val="accent2">
                  <a:lumMod val="75000"/>
                </a:schemeClr>
              </a:buClr>
              <a:buFont typeface="TheSans Swisscom Light" panose="020B0303020202020204" pitchFamily="34" charset="0"/>
              <a:buChar char="&gt;"/>
            </a:pPr>
            <a:r>
              <a:rPr lang="en-US" b="1" dirty="0">
                <a:solidFill>
                  <a:srgbClr val="FF0000"/>
                </a:solidFill>
              </a:rPr>
              <a:t>Analyze why (TSDB ingestion delay?) not all BMP </a:t>
            </a:r>
            <a:r>
              <a:rPr lang="en-US" b="1" dirty="0" err="1">
                <a:solidFill>
                  <a:srgbClr val="FF0000"/>
                </a:solidFill>
              </a:rPr>
              <a:t>peer_down</a:t>
            </a:r>
            <a:r>
              <a:rPr lang="en-US" b="1" dirty="0">
                <a:solidFill>
                  <a:srgbClr val="FF0000"/>
                </a:solidFill>
              </a:rPr>
              <a:t> where being recognized by BMP </a:t>
            </a:r>
            <a:r>
              <a:rPr lang="en-US" b="1" dirty="0" err="1">
                <a:solidFill>
                  <a:srgbClr val="FF0000"/>
                </a:solidFill>
              </a:rPr>
              <a:t>peer_down</a:t>
            </a:r>
            <a:r>
              <a:rPr lang="en-US" b="1" dirty="0">
                <a:solidFill>
                  <a:srgbClr val="FF0000"/>
                </a:solidFill>
              </a:rPr>
              <a:t> check. </a:t>
            </a:r>
          </a:p>
        </p:txBody>
      </p:sp>
      <p:pic>
        <p:nvPicPr>
          <p:cNvPr id="22" name="Grafik 8">
            <a:extLst>
              <a:ext uri="{FF2B5EF4-FFF2-40B4-BE49-F238E27FC236}">
                <a16:creationId xmlns:a16="http://schemas.microsoft.com/office/drawing/2014/main" id="{404B5059-813C-59D9-35B0-EF18928D152A}"/>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263196" y="1144738"/>
            <a:ext cx="409069" cy="409069"/>
          </a:xfrm>
          <a:prstGeom prst="rect">
            <a:avLst/>
          </a:prstGeom>
        </p:spPr>
      </p:pic>
      <p:pic>
        <p:nvPicPr>
          <p:cNvPr id="23" name="Picture 22">
            <a:hlinkClick r:id="rId11"/>
            <a:extLst>
              <a:ext uri="{FF2B5EF4-FFF2-40B4-BE49-F238E27FC236}">
                <a16:creationId xmlns:a16="http://schemas.microsoft.com/office/drawing/2014/main" id="{3848A27D-A070-BB4D-D56F-40F3C20D2AA7}"/>
              </a:ext>
            </a:extLst>
          </p:cNvPr>
          <p:cNvPicPr>
            <a:picLocks noChangeAspect="1"/>
          </p:cNvPicPr>
          <p:nvPr/>
        </p:nvPicPr>
        <p:blipFill>
          <a:blip r:embed="rId12"/>
          <a:stretch>
            <a:fillRect/>
          </a:stretch>
        </p:blipFill>
        <p:spPr>
          <a:xfrm>
            <a:off x="984249" y="4825613"/>
            <a:ext cx="3762457" cy="1670366"/>
          </a:xfrm>
          <a:prstGeom prst="rect">
            <a:avLst/>
          </a:prstGeom>
        </p:spPr>
      </p:pic>
    </p:spTree>
    <p:extLst>
      <p:ext uri="{BB962C8B-B14F-4D97-AF65-F5344CB8AC3E}">
        <p14:creationId xmlns:p14="http://schemas.microsoft.com/office/powerpoint/2010/main" val="203592915"/>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VCT_BODYSTYLE" val="1"/>
</p:tagLst>
</file>

<file path=ppt/tags/tag10.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2.xml><?xml version="1.0" encoding="utf-8"?>
<p:tagLst xmlns:a="http://schemas.openxmlformats.org/drawingml/2006/main" xmlns:r="http://schemas.openxmlformats.org/officeDocument/2006/relationships" xmlns:p="http://schemas.openxmlformats.org/presentationml/2006/main">
  <p:tag name="VCT_BODYSTYLE" val="1"/>
</p:tagLst>
</file>

<file path=ppt/tags/tag3.xml><?xml version="1.0" encoding="utf-8"?>
<p:tagLst xmlns:a="http://schemas.openxmlformats.org/drawingml/2006/main" xmlns:r="http://schemas.openxmlformats.org/officeDocument/2006/relationships" xmlns:p="http://schemas.openxmlformats.org/presentationml/2006/main">
  <p:tag name="VCT_BODYSTYLE" val="1"/>
</p:tagLst>
</file>

<file path=ppt/tags/tag4.xml><?xml version="1.0" encoding="utf-8"?>
<p:tagLst xmlns:a="http://schemas.openxmlformats.org/drawingml/2006/main" xmlns:r="http://schemas.openxmlformats.org/officeDocument/2006/relationships" xmlns:p="http://schemas.openxmlformats.org/presentationml/2006/main">
  <p:tag name="VCT_BODYSTYLE" val="1"/>
</p:tagLst>
</file>

<file path=ppt/tags/tag5.xml><?xml version="1.0" encoding="utf-8"?>
<p:tagLst xmlns:a="http://schemas.openxmlformats.org/drawingml/2006/main" xmlns:r="http://schemas.openxmlformats.org/officeDocument/2006/relationships" xmlns:p="http://schemas.openxmlformats.org/presentationml/2006/main">
  <p:tag name="VCT_BODYSTYLE" val="1"/>
</p:tagLst>
</file>

<file path=ppt/tags/tag6.xml><?xml version="1.0" encoding="utf-8"?>
<p:tagLst xmlns:a="http://schemas.openxmlformats.org/drawingml/2006/main" xmlns:r="http://schemas.openxmlformats.org/officeDocument/2006/relationships" xmlns:p="http://schemas.openxmlformats.org/presentationml/2006/main">
  <p:tag name="VCT_BODYSTYLE" val="1"/>
</p:tagLst>
</file>

<file path=ppt/tags/tag7.xml><?xml version="1.0" encoding="utf-8"?>
<p:tagLst xmlns:a="http://schemas.openxmlformats.org/drawingml/2006/main" xmlns:r="http://schemas.openxmlformats.org/officeDocument/2006/relationships" xmlns:p="http://schemas.openxmlformats.org/presentationml/2006/main">
  <p:tag name="VCT_BODYSTYLE" val="1"/>
</p:tagLst>
</file>

<file path=ppt/tags/tag8.xml><?xml version="1.0" encoding="utf-8"?>
<p:tagLst xmlns:a="http://schemas.openxmlformats.org/drawingml/2006/main" xmlns:r="http://schemas.openxmlformats.org/officeDocument/2006/relationships" xmlns:p="http://schemas.openxmlformats.org/presentationml/2006/main">
  <p:tag name="VCTCREATESHAPEHANDLED" val="0"/>
</p:tagLst>
</file>

<file path=ppt/tags/tag9.xml><?xml version="1.0" encoding="utf-8"?>
<p:tagLst xmlns:a="http://schemas.openxmlformats.org/drawingml/2006/main" xmlns:r="http://schemas.openxmlformats.org/officeDocument/2006/relationships" xmlns:p="http://schemas.openxmlformats.org/presentationml/2006/main">
  <p:tag name="VCTCREATESHAPEHANDLED"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2e1fccfb-80ca-4fe1-a574-1516544edb53}" enabled="1" method="Standard" siteId="{364e5b87-c1c7-420d-9bee-c35d19b557a1}" removed="0"/>
</clbl:labelList>
</file>

<file path=docProps/app.xml><?xml version="1.0" encoding="utf-8"?>
<Properties xmlns="http://schemas.openxmlformats.org/officeDocument/2006/extended-properties" xmlns:vt="http://schemas.openxmlformats.org/officeDocument/2006/docPropsVTypes">
  <Template/>
  <TotalTime>0</TotalTime>
  <Words>2542</Words>
  <Application>Microsoft Office PowerPoint</Application>
  <PresentationFormat>Widescreen</PresentationFormat>
  <Paragraphs>222</Paragraphs>
  <Slides>21</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Arial</vt:lpstr>
      <vt:lpstr>Calibri</vt:lpstr>
      <vt:lpstr>Calibri Light</vt:lpstr>
      <vt:lpstr>Courier New</vt:lpstr>
      <vt:lpstr>TheSans Swisscom Light</vt:lpstr>
      <vt:lpstr>Office Theme</vt:lpstr>
      <vt:lpstr>PowerPoint Presentation</vt:lpstr>
      <vt:lpstr>What to monitor Which operational metrics are collected</vt:lpstr>
      <vt:lpstr>How to organize and collaborate with data The Data Mesh Architecture enables Network Analytics use</vt:lpstr>
      <vt:lpstr>What does Network Anomaly Detection mean Monitor changes</vt:lpstr>
      <vt:lpstr>Presented in ANRW 2023 At IETF 117 San Francisco</vt:lpstr>
      <vt:lpstr>What our motivation is Automate learn and improve</vt:lpstr>
      <vt:lpstr>Postmortem, Maximum Prefix BGP Peer State Change SBInfo-028166, PBI000000193943, INC000012284550</vt:lpstr>
      <vt:lpstr>Postmortem, Maximum Prefix BGP Peer State Change SBInfo-028166, INC000012284550, Bright Lights Live</vt:lpstr>
      <vt:lpstr>PowerPoint Presentation</vt:lpstr>
      <vt:lpstr>What is a symptom and how to categorize them From action to reason to cause</vt:lpstr>
      <vt:lpstr>Outliers in Anomaly Detection From global to contextual to collective</vt:lpstr>
      <vt:lpstr>Annotate Operational Data YANG Module</vt:lpstr>
      <vt:lpstr>Experiment: Network Anomaly Lifecycle What is the Motivation?</vt:lpstr>
      <vt:lpstr>Network Anomaly Lifecycle draft-netana-nmop-network-anomaly-lifecycle</vt:lpstr>
      <vt:lpstr>Network Anomaly State Machine Incident Relationships</vt:lpstr>
      <vt:lpstr>Network Anomaly Metadata YANG Module</vt:lpstr>
      <vt:lpstr>IETF 119 Hackathon - Antagonist Design and workflow</vt:lpstr>
      <vt:lpstr>IETF 119 Hackathon – Antagonist Labelling a Symptom on Time Series</vt:lpstr>
      <vt:lpstr>IETF 119 Hackathon – Antagonist Labelling a Network Anomalies on Time Series</vt:lpstr>
      <vt:lpstr>IETF 119 Hackathon – Antagonist Labelling a Network Anomalies on Time Series</vt:lpstr>
      <vt:lpstr>IETF 119 Hackathon – Antagonist Labelling a Network Anomalies on Time Series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Titel der  Präsentation</dc:title>
  <dc:creator>Graf Thomas, INI-ONE-WSN-DCF</dc:creator>
  <cp:lastModifiedBy>Graf Thomas, INI-NET-VNC-HCS</cp:lastModifiedBy>
  <cp:revision>212</cp:revision>
  <dcterms:created xsi:type="dcterms:W3CDTF">2019-11-29T14:22:02Z</dcterms:created>
  <dcterms:modified xsi:type="dcterms:W3CDTF">2024-03-15T04:26:33Z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2e1fccfb-80ca-4fe1-a574-1516544edb53_Enabled">
    <vt:lpwstr>true</vt:lpwstr>
  </property>
  <property fmtid="{D5CDD505-2E9C-101B-9397-08002B2CF9AE}" pid="3" name="MSIP_Label_2e1fccfb-80ca-4fe1-a574-1516544edb53_SetDate">
    <vt:lpwstr>2023-03-20T10:46:29Z</vt:lpwstr>
  </property>
  <property fmtid="{D5CDD505-2E9C-101B-9397-08002B2CF9AE}" pid="4" name="MSIP_Label_2e1fccfb-80ca-4fe1-a574-1516544edb53_Method">
    <vt:lpwstr>Standard</vt:lpwstr>
  </property>
  <property fmtid="{D5CDD505-2E9C-101B-9397-08002B2CF9AE}" pid="5" name="MSIP_Label_2e1fccfb-80ca-4fe1-a574-1516544edb53_Name">
    <vt:lpwstr>C2 Internal</vt:lpwstr>
  </property>
  <property fmtid="{D5CDD505-2E9C-101B-9397-08002B2CF9AE}" pid="6" name="MSIP_Label_2e1fccfb-80ca-4fe1-a574-1516544edb53_SiteId">
    <vt:lpwstr>364e5b87-c1c7-420d-9bee-c35d19b557a1</vt:lpwstr>
  </property>
  <property fmtid="{D5CDD505-2E9C-101B-9397-08002B2CF9AE}" pid="7" name="MSIP_Label_2e1fccfb-80ca-4fe1-a574-1516544edb53_ActionId">
    <vt:lpwstr>f20e7325-fc30-45a7-a02f-991797c0d813</vt:lpwstr>
  </property>
  <property fmtid="{D5CDD505-2E9C-101B-9397-08002B2CF9AE}" pid="8" name="MSIP_Label_2e1fccfb-80ca-4fe1-a574-1516544edb53_ContentBits">
    <vt:lpwstr>0</vt:lpwstr>
  </property>
  <property fmtid="{D5CDD505-2E9C-101B-9397-08002B2CF9AE}" pid="9" name="Sensitivity">
    <vt:lpwstr>C2 General</vt:lpwstr>
  </property>
</Properties>
</file>