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041" r:id="rId2"/>
    <p:sldId id="2145706225" r:id="rId3"/>
    <p:sldId id="2145706259" r:id="rId4"/>
    <p:sldId id="2145706275" r:id="rId5"/>
    <p:sldId id="2145706287" r:id="rId6"/>
    <p:sldId id="2145706274" r:id="rId7"/>
    <p:sldId id="2145706297" r:id="rId8"/>
    <p:sldId id="2145706246" r:id="rId9"/>
    <p:sldId id="2145706247" r:id="rId10"/>
    <p:sldId id="2145706248" r:id="rId11"/>
    <p:sldId id="2145706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BAB"/>
    <a:srgbClr val="272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469F3-056E-45B1-B32A-67A5647136F7}" v="11" dt="2024-11-02T08:15:02.8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6323" autoAdjust="0"/>
  </p:normalViewPr>
  <p:slideViewPr>
    <p:cSldViewPr snapToGrid="0">
      <p:cViewPr varScale="1">
        <p:scale>
          <a:sx n="109" d="100"/>
          <a:sy n="109" d="100"/>
        </p:scale>
        <p:origin x="67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6EF469F3-056E-45B1-B32A-67A5647136F7}"/>
    <pc:docChg chg="undo redo custSel addSld delSld modSld sldOrd">
      <pc:chgData name="Graf Thomas, INI-NET-VNC-HCS" userId="487bc3e3-9ce7-4cdd-b7b4-8899ea88d289" providerId="ADAL" clId="{6EF469F3-056E-45B1-B32A-67A5647136F7}" dt="2024-11-02T08:21:29.340" v="1071" actId="207"/>
      <pc:docMkLst>
        <pc:docMk/>
      </pc:docMkLst>
      <pc:sldChg chg="modSp mod">
        <pc:chgData name="Graf Thomas, INI-NET-VNC-HCS" userId="487bc3e3-9ce7-4cdd-b7b4-8899ea88d289" providerId="ADAL" clId="{6EF469F3-056E-45B1-B32A-67A5647136F7}" dt="2024-11-02T07:39:18.301" v="17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6EF469F3-056E-45B1-B32A-67A5647136F7}" dt="2024-11-02T07:39:07.049" v="0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6EF469F3-056E-45B1-B32A-67A5647136F7}" dt="2024-11-02T07:39:18.301" v="1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add mod">
        <pc:chgData name="Graf Thomas, INI-NET-VNC-HCS" userId="487bc3e3-9ce7-4cdd-b7b4-8899ea88d289" providerId="ADAL" clId="{6EF469F3-056E-45B1-B32A-67A5647136F7}" dt="2024-11-02T07:43:58.879" v="82" actId="20577"/>
        <pc:sldMkLst>
          <pc:docMk/>
          <pc:sldMk cId="2330400467" sldId="2145706246"/>
        </pc:sldMkLst>
        <pc:spChg chg="mod">
          <ac:chgData name="Graf Thomas, INI-NET-VNC-HCS" userId="487bc3e3-9ce7-4cdd-b7b4-8899ea88d289" providerId="ADAL" clId="{6EF469F3-056E-45B1-B32A-67A5647136F7}" dt="2024-11-02T07:43:58.879" v="82" actId="20577"/>
          <ac:spMkLst>
            <pc:docMk/>
            <pc:sldMk cId="2330400467" sldId="2145706246"/>
            <ac:spMk id="48" creationId="{A48B1DB7-BCDC-5D18-F56D-8A1447F1B8BA}"/>
          </ac:spMkLst>
        </pc:spChg>
      </pc:sldChg>
      <pc:sldChg chg="modSp add mod">
        <pc:chgData name="Graf Thomas, INI-NET-VNC-HCS" userId="487bc3e3-9ce7-4cdd-b7b4-8899ea88d289" providerId="ADAL" clId="{6EF469F3-056E-45B1-B32A-67A5647136F7}" dt="2024-11-02T07:57:09.066" v="467" actId="20577"/>
        <pc:sldMkLst>
          <pc:docMk/>
          <pc:sldMk cId="710622215" sldId="2145706247"/>
        </pc:sldMkLst>
        <pc:spChg chg="mod">
          <ac:chgData name="Graf Thomas, INI-NET-VNC-HCS" userId="487bc3e3-9ce7-4cdd-b7b4-8899ea88d289" providerId="ADAL" clId="{6EF469F3-056E-45B1-B32A-67A5647136F7}" dt="2024-11-02T07:57:09.066" v="467" actId="20577"/>
          <ac:spMkLst>
            <pc:docMk/>
            <pc:sldMk cId="710622215" sldId="2145706247"/>
            <ac:spMk id="3" creationId="{3C8F3124-91DA-E963-D267-A0B5C35FE58E}"/>
          </ac:spMkLst>
        </pc:spChg>
        <pc:spChg chg="mod">
          <ac:chgData name="Graf Thomas, INI-NET-VNC-HCS" userId="487bc3e3-9ce7-4cdd-b7b4-8899ea88d289" providerId="ADAL" clId="{6EF469F3-056E-45B1-B32A-67A5647136F7}" dt="2024-11-02T07:44:35.386" v="132" actId="20577"/>
          <ac:spMkLst>
            <pc:docMk/>
            <pc:sldMk cId="710622215" sldId="2145706247"/>
            <ac:spMk id="48" creationId="{A48B1DB7-BCDC-5D18-F56D-8A1447F1B8BA}"/>
          </ac:spMkLst>
        </pc:spChg>
        <pc:picChg chg="mod">
          <ac:chgData name="Graf Thomas, INI-NET-VNC-HCS" userId="487bc3e3-9ce7-4cdd-b7b4-8899ea88d289" providerId="ADAL" clId="{6EF469F3-056E-45B1-B32A-67A5647136F7}" dt="2024-11-02T07:57:08.283" v="466" actId="1035"/>
          <ac:picMkLst>
            <pc:docMk/>
            <pc:sldMk cId="710622215" sldId="2145706247"/>
            <ac:picMk id="7" creationId="{AD3975DB-4FBB-D7DA-7A90-56FDFF69B361}"/>
          </ac:picMkLst>
        </pc:picChg>
        <pc:picChg chg="mod">
          <ac:chgData name="Graf Thomas, INI-NET-VNC-HCS" userId="487bc3e3-9ce7-4cdd-b7b4-8899ea88d289" providerId="ADAL" clId="{6EF469F3-056E-45B1-B32A-67A5647136F7}" dt="2024-11-02T07:57:08.283" v="466" actId="1035"/>
          <ac:picMkLst>
            <pc:docMk/>
            <pc:sldMk cId="710622215" sldId="2145706247"/>
            <ac:picMk id="11" creationId="{79FFF6E1-635B-C793-3280-913CE5283BB5}"/>
          </ac:picMkLst>
        </pc:picChg>
        <pc:picChg chg="mod">
          <ac:chgData name="Graf Thomas, INI-NET-VNC-HCS" userId="487bc3e3-9ce7-4cdd-b7b4-8899ea88d289" providerId="ADAL" clId="{6EF469F3-056E-45B1-B32A-67A5647136F7}" dt="2024-11-02T07:57:08.283" v="466" actId="1035"/>
          <ac:picMkLst>
            <pc:docMk/>
            <pc:sldMk cId="710622215" sldId="2145706247"/>
            <ac:picMk id="13" creationId="{B713EA16-A802-5C95-C0DF-9E4D6664FBE0}"/>
          </ac:picMkLst>
        </pc:picChg>
        <pc:picChg chg="mod">
          <ac:chgData name="Graf Thomas, INI-NET-VNC-HCS" userId="487bc3e3-9ce7-4cdd-b7b4-8899ea88d289" providerId="ADAL" clId="{6EF469F3-056E-45B1-B32A-67A5647136F7}" dt="2024-11-02T07:57:08.283" v="466" actId="1035"/>
          <ac:picMkLst>
            <pc:docMk/>
            <pc:sldMk cId="710622215" sldId="2145706247"/>
            <ac:picMk id="15" creationId="{7D22CB75-8C5B-467F-E2AA-BEEE36A5FBFA}"/>
          </ac:picMkLst>
        </pc:picChg>
        <pc:picChg chg="mod">
          <ac:chgData name="Graf Thomas, INI-NET-VNC-HCS" userId="487bc3e3-9ce7-4cdd-b7b4-8899ea88d289" providerId="ADAL" clId="{6EF469F3-056E-45B1-B32A-67A5647136F7}" dt="2024-11-02T07:57:08.283" v="466" actId="1035"/>
          <ac:picMkLst>
            <pc:docMk/>
            <pc:sldMk cId="710622215" sldId="2145706247"/>
            <ac:picMk id="16" creationId="{404B3394-2B34-51E0-0ABA-DA01768C229E}"/>
          </ac:picMkLst>
        </pc:picChg>
      </pc:sldChg>
      <pc:sldChg chg="addSp delSp modSp add mod">
        <pc:chgData name="Graf Thomas, INI-NET-VNC-HCS" userId="487bc3e3-9ce7-4cdd-b7b4-8899ea88d289" providerId="ADAL" clId="{6EF469F3-056E-45B1-B32A-67A5647136F7}" dt="2024-11-02T08:03:41.928" v="575" actId="20577"/>
        <pc:sldMkLst>
          <pc:docMk/>
          <pc:sldMk cId="203592915" sldId="2145706248"/>
        </pc:sldMkLst>
        <pc:spChg chg="mod">
          <ac:chgData name="Graf Thomas, INI-NET-VNC-HCS" userId="487bc3e3-9ce7-4cdd-b7b4-8899ea88d289" providerId="ADAL" clId="{6EF469F3-056E-45B1-B32A-67A5647136F7}" dt="2024-11-02T08:03:41.928" v="575" actId="20577"/>
          <ac:spMkLst>
            <pc:docMk/>
            <pc:sldMk cId="203592915" sldId="2145706248"/>
            <ac:spMk id="17" creationId="{97844B26-F6D4-1F99-A525-6E56DCFFBB1E}"/>
          </ac:spMkLst>
        </pc:spChg>
        <pc:spChg chg="mod">
          <ac:chgData name="Graf Thomas, INI-NET-VNC-HCS" userId="487bc3e3-9ce7-4cdd-b7b4-8899ea88d289" providerId="ADAL" clId="{6EF469F3-056E-45B1-B32A-67A5647136F7}" dt="2024-11-02T07:57:12.910" v="469" actId="20577"/>
          <ac:spMkLst>
            <pc:docMk/>
            <pc:sldMk cId="203592915" sldId="2145706248"/>
            <ac:spMk id="21" creationId="{45E3698B-AA42-27BC-B206-D124A1AE89DE}"/>
          </ac:spMkLst>
        </pc:spChg>
        <pc:picChg chg="add del">
          <ac:chgData name="Graf Thomas, INI-NET-VNC-HCS" userId="487bc3e3-9ce7-4cdd-b7b4-8899ea88d289" providerId="ADAL" clId="{6EF469F3-056E-45B1-B32A-67A5647136F7}" dt="2024-11-02T07:57:11.771" v="468" actId="478"/>
          <ac:picMkLst>
            <pc:docMk/>
            <pc:sldMk cId="203592915" sldId="2145706248"/>
            <ac:picMk id="23" creationId="{3848A27D-A070-BB4D-D56F-40F3C20D2AA7}"/>
          </ac:picMkLst>
        </pc:picChg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1690469041" sldId="2145706256"/>
        </pc:sldMkLst>
      </pc:sldChg>
      <pc:sldChg chg="add">
        <pc:chgData name="Graf Thomas, INI-NET-VNC-HCS" userId="487bc3e3-9ce7-4cdd-b7b4-8899ea88d289" providerId="ADAL" clId="{6EF469F3-056E-45B1-B32A-67A5647136F7}" dt="2024-11-02T07:40:44.318" v="19"/>
        <pc:sldMkLst>
          <pc:docMk/>
          <pc:sldMk cId="85069519" sldId="2145706259"/>
        </pc:sldMkLst>
      </pc:sldChg>
      <pc:sldChg chg="addSp delSp modSp add mod">
        <pc:chgData name="Graf Thomas, INI-NET-VNC-HCS" userId="487bc3e3-9ce7-4cdd-b7b4-8899ea88d289" providerId="ADAL" clId="{6EF469F3-056E-45B1-B32A-67A5647136F7}" dt="2024-11-02T08:21:29.340" v="1071" actId="207"/>
        <pc:sldMkLst>
          <pc:docMk/>
          <pc:sldMk cId="1336863920" sldId="2145706266"/>
        </pc:sldMkLst>
        <pc:spChg chg="del">
          <ac:chgData name="Graf Thomas, INI-NET-VNC-HCS" userId="487bc3e3-9ce7-4cdd-b7b4-8899ea88d289" providerId="ADAL" clId="{6EF469F3-056E-45B1-B32A-67A5647136F7}" dt="2024-11-02T08:05:15.160" v="580" actId="478"/>
          <ac:spMkLst>
            <pc:docMk/>
            <pc:sldMk cId="1336863920" sldId="2145706266"/>
            <ac:spMk id="2" creationId="{FF20F271-6F0D-4AC0-BB1D-F5C338165C13}"/>
          </ac:spMkLst>
        </pc:spChg>
        <pc:spChg chg="del">
          <ac:chgData name="Graf Thomas, INI-NET-VNC-HCS" userId="487bc3e3-9ce7-4cdd-b7b4-8899ea88d289" providerId="ADAL" clId="{6EF469F3-056E-45B1-B32A-67A5647136F7}" dt="2024-11-02T08:05:01.956" v="577" actId="478"/>
          <ac:spMkLst>
            <pc:docMk/>
            <pc:sldMk cId="1336863920" sldId="2145706266"/>
            <ac:spMk id="3" creationId="{29C0DFD4-432D-4B0C-93DF-790441DCF5B9}"/>
          </ac:spMkLst>
        </pc:spChg>
        <pc:spChg chg="add del mod">
          <ac:chgData name="Graf Thomas, INI-NET-VNC-HCS" userId="487bc3e3-9ce7-4cdd-b7b4-8899ea88d289" providerId="ADAL" clId="{6EF469F3-056E-45B1-B32A-67A5647136F7}" dt="2024-11-02T08:05:05.239" v="578" actId="478"/>
          <ac:spMkLst>
            <pc:docMk/>
            <pc:sldMk cId="1336863920" sldId="2145706266"/>
            <ac:spMk id="5" creationId="{AB2A771D-DEE7-3B30-8AB3-95152A7669A9}"/>
          </ac:spMkLst>
        </pc:spChg>
        <pc:spChg chg="add del mod">
          <ac:chgData name="Graf Thomas, INI-NET-VNC-HCS" userId="487bc3e3-9ce7-4cdd-b7b4-8899ea88d289" providerId="ADAL" clId="{6EF469F3-056E-45B1-B32A-67A5647136F7}" dt="2024-11-02T08:05:17.448" v="581" actId="478"/>
          <ac:spMkLst>
            <pc:docMk/>
            <pc:sldMk cId="1336863920" sldId="2145706266"/>
            <ac:spMk id="11" creationId="{55AFBFB9-46BD-E815-E2F6-BAB7C7F14519}"/>
          </ac:spMkLst>
        </pc:spChg>
        <pc:spChg chg="add del mod">
          <ac:chgData name="Graf Thomas, INI-NET-VNC-HCS" userId="487bc3e3-9ce7-4cdd-b7b4-8899ea88d289" providerId="ADAL" clId="{6EF469F3-056E-45B1-B32A-67A5647136F7}" dt="2024-11-02T08:14:20.529" v="991" actId="478"/>
          <ac:spMkLst>
            <pc:docMk/>
            <pc:sldMk cId="1336863920" sldId="2145706266"/>
            <ac:spMk id="14" creationId="{1B40BF15-76F0-5799-2949-842FA92CBC02}"/>
          </ac:spMkLst>
        </pc:spChg>
        <pc:spChg chg="mod">
          <ac:chgData name="Graf Thomas, INI-NET-VNC-HCS" userId="487bc3e3-9ce7-4cdd-b7b4-8899ea88d289" providerId="ADAL" clId="{6EF469F3-056E-45B1-B32A-67A5647136F7}" dt="2024-11-02T08:21:29.340" v="1071" actId="207"/>
          <ac:spMkLst>
            <pc:docMk/>
            <pc:sldMk cId="1336863920" sldId="2145706266"/>
            <ac:spMk id="15" creationId="{81CF2E6B-29BB-3B8F-A4FD-C8E8A73C2282}"/>
          </ac:spMkLst>
        </pc:spChg>
        <pc:spChg chg="add mod">
          <ac:chgData name="Graf Thomas, INI-NET-VNC-HCS" userId="487bc3e3-9ce7-4cdd-b7b4-8899ea88d289" providerId="ADAL" clId="{6EF469F3-056E-45B1-B32A-67A5647136F7}" dt="2024-11-02T08:15:07.890" v="1013" actId="20577"/>
          <ac:spMkLst>
            <pc:docMk/>
            <pc:sldMk cId="1336863920" sldId="2145706266"/>
            <ac:spMk id="16" creationId="{E6E3A315-BCD9-BB09-8F68-06EBAC35400B}"/>
          </ac:spMkLst>
        </pc:spChg>
        <pc:cxnChg chg="del">
          <ac:chgData name="Graf Thomas, INI-NET-VNC-HCS" userId="487bc3e3-9ce7-4cdd-b7b4-8899ea88d289" providerId="ADAL" clId="{6EF469F3-056E-45B1-B32A-67A5647136F7}" dt="2024-11-02T08:05:09.617" v="579" actId="478"/>
          <ac:cxnSpMkLst>
            <pc:docMk/>
            <pc:sldMk cId="1336863920" sldId="2145706266"/>
            <ac:cxnSpMk id="7" creationId="{83D1F104-0557-6EDA-760C-077B5A18DE98}"/>
          </ac:cxnSpMkLst>
        </pc:cxnChg>
        <pc:cxnChg chg="del">
          <ac:chgData name="Graf Thomas, INI-NET-VNC-HCS" userId="487bc3e3-9ce7-4cdd-b7b4-8899ea88d289" providerId="ADAL" clId="{6EF469F3-056E-45B1-B32A-67A5647136F7}" dt="2024-11-02T08:05:09.617" v="579" actId="478"/>
          <ac:cxnSpMkLst>
            <pc:docMk/>
            <pc:sldMk cId="1336863920" sldId="2145706266"/>
            <ac:cxnSpMk id="8" creationId="{A9F78903-BA21-F9F1-17B7-8DE3FB96072C}"/>
          </ac:cxnSpMkLst>
        </pc:cxnChg>
        <pc:cxnChg chg="del">
          <ac:chgData name="Graf Thomas, INI-NET-VNC-HCS" userId="487bc3e3-9ce7-4cdd-b7b4-8899ea88d289" providerId="ADAL" clId="{6EF469F3-056E-45B1-B32A-67A5647136F7}" dt="2024-11-02T08:05:09.617" v="579" actId="478"/>
          <ac:cxnSpMkLst>
            <pc:docMk/>
            <pc:sldMk cId="1336863920" sldId="2145706266"/>
            <ac:cxnSpMk id="10" creationId="{012D5E84-A66D-A11B-4F94-5E8AB181E3F5}"/>
          </ac:cxnSpMkLst>
        </pc:cxnChg>
        <pc:cxnChg chg="del">
          <ac:chgData name="Graf Thomas, INI-NET-VNC-HCS" userId="487bc3e3-9ce7-4cdd-b7b4-8899ea88d289" providerId="ADAL" clId="{6EF469F3-056E-45B1-B32A-67A5647136F7}" dt="2024-11-02T08:05:09.617" v="579" actId="478"/>
          <ac:cxnSpMkLst>
            <pc:docMk/>
            <pc:sldMk cId="1336863920" sldId="2145706266"/>
            <ac:cxnSpMk id="12" creationId="{203D64F1-8CC7-7EF0-8739-0387E0C463A0}"/>
          </ac:cxnSpMkLst>
        </pc:cxnChg>
        <pc:cxnChg chg="del">
          <ac:chgData name="Graf Thomas, INI-NET-VNC-HCS" userId="487bc3e3-9ce7-4cdd-b7b4-8899ea88d289" providerId="ADAL" clId="{6EF469F3-056E-45B1-B32A-67A5647136F7}" dt="2024-11-02T08:05:09.617" v="579" actId="478"/>
          <ac:cxnSpMkLst>
            <pc:docMk/>
            <pc:sldMk cId="1336863920" sldId="2145706266"/>
            <ac:cxnSpMk id="13" creationId="{A55AE0AF-510C-910F-E4AC-8ADE75D1ED34}"/>
          </ac:cxnSpMkLst>
        </pc:cxnChg>
        <pc:cxnChg chg="del">
          <ac:chgData name="Graf Thomas, INI-NET-VNC-HCS" userId="487bc3e3-9ce7-4cdd-b7b4-8899ea88d289" providerId="ADAL" clId="{6EF469F3-056E-45B1-B32A-67A5647136F7}" dt="2024-11-02T08:05:09.617" v="579" actId="478"/>
          <ac:cxnSpMkLst>
            <pc:docMk/>
            <pc:sldMk cId="1336863920" sldId="2145706266"/>
            <ac:cxnSpMk id="21" creationId="{DCC108B7-3175-A51B-346A-B1C4613E8455}"/>
          </ac:cxnSpMkLst>
        </pc:cxnChg>
      </pc:sldChg>
      <pc:sldChg chg="delSp modSp add del mod">
        <pc:chgData name="Graf Thomas, INI-NET-VNC-HCS" userId="487bc3e3-9ce7-4cdd-b7b4-8899ea88d289" providerId="ADAL" clId="{6EF469F3-056E-45B1-B32A-67A5647136F7}" dt="2024-11-02T07:51:46.703" v="385" actId="14100"/>
        <pc:sldMkLst>
          <pc:docMk/>
          <pc:sldMk cId="3987322997" sldId="2145706274"/>
        </pc:sldMkLst>
        <pc:spChg chg="mod">
          <ac:chgData name="Graf Thomas, INI-NET-VNC-HCS" userId="487bc3e3-9ce7-4cdd-b7b4-8899ea88d289" providerId="ADAL" clId="{6EF469F3-056E-45B1-B32A-67A5647136F7}" dt="2024-11-02T07:44:52.891" v="136" actId="108"/>
          <ac:spMkLst>
            <pc:docMk/>
            <pc:sldMk cId="3987322997" sldId="2145706274"/>
            <ac:spMk id="14" creationId="{FF67F172-3EF0-7C5D-5253-E6FEBA531BDF}"/>
          </ac:spMkLst>
        </pc:spChg>
        <pc:spChg chg="mod">
          <ac:chgData name="Graf Thomas, INI-NET-VNC-HCS" userId="487bc3e3-9ce7-4cdd-b7b4-8899ea88d289" providerId="ADAL" clId="{6EF469F3-056E-45B1-B32A-67A5647136F7}" dt="2024-11-02T07:45:21.493" v="148" actId="6549"/>
          <ac:spMkLst>
            <pc:docMk/>
            <pc:sldMk cId="3987322997" sldId="2145706274"/>
            <ac:spMk id="15" creationId="{B5CDDA56-B5D8-4C49-8CCA-DCA4A19F195F}"/>
          </ac:spMkLst>
        </pc:spChg>
        <pc:spChg chg="mod">
          <ac:chgData name="Graf Thomas, INI-NET-VNC-HCS" userId="487bc3e3-9ce7-4cdd-b7b4-8899ea88d289" providerId="ADAL" clId="{6EF469F3-056E-45B1-B32A-67A5647136F7}" dt="2024-11-02T07:43:44.807" v="49" actId="20577"/>
          <ac:spMkLst>
            <pc:docMk/>
            <pc:sldMk cId="3987322997" sldId="2145706274"/>
            <ac:spMk id="16" creationId="{CA476D01-0005-4613-B102-CAFEFC5177B0}"/>
          </ac:spMkLst>
        </pc:spChg>
        <pc:spChg chg="mod">
          <ac:chgData name="Graf Thomas, INI-NET-VNC-HCS" userId="487bc3e3-9ce7-4cdd-b7b4-8899ea88d289" providerId="ADAL" clId="{6EF469F3-056E-45B1-B32A-67A5647136F7}" dt="2024-11-02T07:51:20.293" v="363" actId="113"/>
          <ac:spMkLst>
            <pc:docMk/>
            <pc:sldMk cId="3987322997" sldId="2145706274"/>
            <ac:spMk id="23" creationId="{200CBF14-04EF-4232-9E86-69C8CB496988}"/>
          </ac:spMkLst>
        </pc:spChg>
        <pc:spChg chg="mod">
          <ac:chgData name="Graf Thomas, INI-NET-VNC-HCS" userId="487bc3e3-9ce7-4cdd-b7b4-8899ea88d289" providerId="ADAL" clId="{6EF469F3-056E-45B1-B32A-67A5647136F7}" dt="2024-11-02T07:51:38.213" v="367" actId="1076"/>
          <ac:spMkLst>
            <pc:docMk/>
            <pc:sldMk cId="3987322997" sldId="2145706274"/>
            <ac:spMk id="24" creationId="{7F0854E4-A574-BB47-B958-0EBEDADE71C3}"/>
          </ac:spMkLst>
        </pc:spChg>
        <pc:spChg chg="mod">
          <ac:chgData name="Graf Thomas, INI-NET-VNC-HCS" userId="487bc3e3-9ce7-4cdd-b7b4-8899ea88d289" providerId="ADAL" clId="{6EF469F3-056E-45B1-B32A-67A5647136F7}" dt="2024-11-02T07:44:47.232" v="133" actId="108"/>
          <ac:spMkLst>
            <pc:docMk/>
            <pc:sldMk cId="3987322997" sldId="2145706274"/>
            <ac:spMk id="27" creationId="{097D8EEC-69D0-2AF6-1163-98B092D19750}"/>
          </ac:spMkLst>
        </pc:spChg>
        <pc:spChg chg="mod">
          <ac:chgData name="Graf Thomas, INI-NET-VNC-HCS" userId="487bc3e3-9ce7-4cdd-b7b4-8899ea88d289" providerId="ADAL" clId="{6EF469F3-056E-45B1-B32A-67A5647136F7}" dt="2024-11-02T07:44:49.162" v="134" actId="108"/>
          <ac:spMkLst>
            <pc:docMk/>
            <pc:sldMk cId="3987322997" sldId="2145706274"/>
            <ac:spMk id="31" creationId="{F671C4C0-1503-4125-916B-727519AB27B8}"/>
          </ac:spMkLst>
        </pc:spChg>
        <pc:spChg chg="mod">
          <ac:chgData name="Graf Thomas, INI-NET-VNC-HCS" userId="487bc3e3-9ce7-4cdd-b7b4-8899ea88d289" providerId="ADAL" clId="{6EF469F3-056E-45B1-B32A-67A5647136F7}" dt="2024-11-02T07:44:51.099" v="135" actId="108"/>
          <ac:spMkLst>
            <pc:docMk/>
            <pc:sldMk cId="3987322997" sldId="2145706274"/>
            <ac:spMk id="38" creationId="{CF93ED37-7866-4891-9700-22D335E0B9D6}"/>
          </ac:spMkLst>
        </pc:spChg>
        <pc:picChg chg="del">
          <ac:chgData name="Graf Thomas, INI-NET-VNC-HCS" userId="487bc3e3-9ce7-4cdd-b7b4-8899ea88d289" providerId="ADAL" clId="{6EF469F3-056E-45B1-B32A-67A5647136F7}" dt="2024-11-02T07:51:25.385" v="364" actId="478"/>
          <ac:picMkLst>
            <pc:docMk/>
            <pc:sldMk cId="3987322997" sldId="2145706274"/>
            <ac:picMk id="12" creationId="{F1900DBA-033B-0A09-E013-70837B164880}"/>
          </ac:picMkLst>
        </pc:picChg>
        <pc:picChg chg="mod">
          <ac:chgData name="Graf Thomas, INI-NET-VNC-HCS" userId="487bc3e3-9ce7-4cdd-b7b4-8899ea88d289" providerId="ADAL" clId="{6EF469F3-056E-45B1-B32A-67A5647136F7}" dt="2024-11-02T07:51:42.466" v="384" actId="1035"/>
          <ac:picMkLst>
            <pc:docMk/>
            <pc:sldMk cId="3987322997" sldId="2145706274"/>
            <ac:picMk id="18" creationId="{9D552F14-A683-401A-9DE9-943DE927D441}"/>
          </ac:picMkLst>
        </pc:picChg>
        <pc:cxnChg chg="del">
          <ac:chgData name="Graf Thomas, INI-NET-VNC-HCS" userId="487bc3e3-9ce7-4cdd-b7b4-8899ea88d289" providerId="ADAL" clId="{6EF469F3-056E-45B1-B32A-67A5647136F7}" dt="2024-11-02T07:51:28.992" v="365" actId="478"/>
          <ac:cxnSpMkLst>
            <pc:docMk/>
            <pc:sldMk cId="3987322997" sldId="2145706274"/>
            <ac:cxnSpMk id="17" creationId="{3EA88414-AE6E-39A4-41C9-8AFDD522E0F5}"/>
          </ac:cxnSpMkLst>
        </pc:cxnChg>
        <pc:cxnChg chg="mod">
          <ac:chgData name="Graf Thomas, INI-NET-VNC-HCS" userId="487bc3e3-9ce7-4cdd-b7b4-8899ea88d289" providerId="ADAL" clId="{6EF469F3-056E-45B1-B32A-67A5647136F7}" dt="2024-11-02T07:51:46.703" v="385" actId="14100"/>
          <ac:cxnSpMkLst>
            <pc:docMk/>
            <pc:sldMk cId="3987322997" sldId="2145706274"/>
            <ac:cxnSpMk id="21" creationId="{6874B842-25EE-3658-AD59-7F6DB8D247B9}"/>
          </ac:cxnSpMkLst>
        </pc:cxnChg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3254418192" sldId="2145706290"/>
        </pc:sldMkLst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2567247265" sldId="2145706295"/>
        </pc:sldMkLst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4185817341" sldId="2145706296"/>
        </pc:sldMkLst>
      </pc:sldChg>
      <pc:sldChg chg="modSp mod ord">
        <pc:chgData name="Graf Thomas, INI-NET-VNC-HCS" userId="487bc3e3-9ce7-4cdd-b7b4-8899ea88d289" providerId="ADAL" clId="{6EF469F3-056E-45B1-B32A-67A5647136F7}" dt="2024-11-02T07:56:01.585" v="448"/>
        <pc:sldMkLst>
          <pc:docMk/>
          <pc:sldMk cId="3326317404" sldId="2145706297"/>
        </pc:sldMkLst>
        <pc:spChg chg="mod">
          <ac:chgData name="Graf Thomas, INI-NET-VNC-HCS" userId="487bc3e3-9ce7-4cdd-b7b4-8899ea88d289" providerId="ADAL" clId="{6EF469F3-056E-45B1-B32A-67A5647136F7}" dt="2024-11-02T07:56:01.585" v="448"/>
          <ac:spMkLst>
            <pc:docMk/>
            <pc:sldMk cId="3326317404" sldId="2145706297"/>
            <ac:spMk id="2" creationId="{5939124C-67BA-49D8-5E9E-97A906154C57}"/>
          </ac:spMkLst>
        </pc:spChg>
        <pc:spChg chg="mod">
          <ac:chgData name="Graf Thomas, INI-NET-VNC-HCS" userId="487bc3e3-9ce7-4cdd-b7b4-8899ea88d289" providerId="ADAL" clId="{6EF469F3-056E-45B1-B32A-67A5647136F7}" dt="2024-11-02T07:55:17.420" v="447" actId="20577"/>
          <ac:spMkLst>
            <pc:docMk/>
            <pc:sldMk cId="3326317404" sldId="2145706297"/>
            <ac:spMk id="5" creationId="{5C2956D9-21C7-308D-6DC1-343EDF11047B}"/>
          </ac:spMkLst>
        </pc:spChg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4022267391" sldId="2145706304"/>
        </pc:sldMkLst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2242071639" sldId="2145706305"/>
        </pc:sldMkLst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761850042" sldId="2145706308"/>
        </pc:sldMkLst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4182975672" sldId="2145706309"/>
        </pc:sldMkLst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1513516827" sldId="2145706311"/>
        </pc:sldMkLst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1612286370" sldId="2145706313"/>
        </pc:sldMkLst>
      </pc:sldChg>
      <pc:sldChg chg="del">
        <pc:chgData name="Graf Thomas, INI-NET-VNC-HCS" userId="487bc3e3-9ce7-4cdd-b7b4-8899ea88d289" providerId="ADAL" clId="{6EF469F3-056E-45B1-B32A-67A5647136F7}" dt="2024-11-02T07:42:53.469" v="26" actId="47"/>
        <pc:sldMkLst>
          <pc:docMk/>
          <pc:sldMk cId="1693942334" sldId="2145706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FFD1E-068C-4775-AB61-A06ECF97265E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2553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FFD1E-068C-4775-AB61-A06ECF97265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804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6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429466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7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904062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8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/>
          <a:p>
            <a:r>
              <a:rPr lang="en-GB"/>
              <a:t>Author, Date, Presentation title, C0 classification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5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601450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12.xml"/><Relationship Id="rId7" Type="http://schemas.openxmlformats.org/officeDocument/2006/relationships/hyperlink" Target="https://github.com/NetGauze/NetGauze/tree/main/crates/bgp-pkt#supported-message-types" TargetMode="Externa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hyperlink" Target="https://www.iana.org/assignments/bgp-parameters/bgp-parameters.xhtml#bgp-parameters-8" TargetMode="External"/><Relationship Id="rId11" Type="http://schemas.openxmlformats.org/officeDocument/2006/relationships/image" Target="../media/image29.png"/><Relationship Id="rId5" Type="http://schemas.openxmlformats.org/officeDocument/2006/relationships/hyperlink" Target="https://datatracker.ietf.org/doc/html/draft-ietf-grow-bmp-bgp-rib-stats-03#section-2.1" TargetMode="External"/><Relationship Id="rId10" Type="http://schemas.openxmlformats.org/officeDocument/2006/relationships/hyperlink" Target="https://como-grafana.scapp-corp.swisscom.com/d/1Iu91Qjiz/daisy-monitoring?orgId=1099&amp;from=1702990800000&amp;to=1703005200000" TargetMode="External"/><Relationship Id="rId4" Type="http://schemas.openxmlformats.org/officeDocument/2006/relationships/hyperlink" Target="https://datatracker.ietf.org/doc/html/draft-ietf-grow-bmp-rel-02#section-3.3.1" TargetMode="External"/><Relationship Id="rId9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mop-network-anomaly-architectu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draft-ietf-nmop-yang-message-broker-integration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26" Type="http://schemas.openxmlformats.org/officeDocument/2006/relationships/hyperlink" Target="https://datatracker.ietf.org/doc/html/rfc9160" TargetMode="External"/><Relationship Id="rId39" Type="http://schemas.openxmlformats.org/officeDocument/2006/relationships/hyperlink" Target="https://datatracker.ietf.org/doc/html/draft-ietf-netconf-yang-notifications-versioning" TargetMode="External"/><Relationship Id="rId3" Type="http://schemas.openxmlformats.org/officeDocument/2006/relationships/tags" Target="../tags/tag3.xml"/><Relationship Id="rId21" Type="http://schemas.openxmlformats.org/officeDocument/2006/relationships/hyperlink" Target="https://datatracker.ietf.org/doc/html/draft-netana-nmop-network-anomaly-lifecycle" TargetMode="External"/><Relationship Id="rId34" Type="http://schemas.openxmlformats.org/officeDocument/2006/relationships/hyperlink" Target="https://datatracker.ietf.org/doc/html/rfc8639" TargetMode="External"/><Relationship Id="rId42" Type="http://schemas.openxmlformats.org/officeDocument/2006/relationships/hyperlink" Target="https://datatracker.ietf.org/doc/html/draft-netana-nmop-yang-message-broker-integration" TargetMode="External"/><Relationship Id="rId7" Type="http://schemas.openxmlformats.org/officeDocument/2006/relationships/tags" Target="../tags/tag7.xml"/><Relationship Id="rId12" Type="http://schemas.openxmlformats.org/officeDocument/2006/relationships/image" Target="../media/image2.svg"/><Relationship Id="rId17" Type="http://schemas.openxmlformats.org/officeDocument/2006/relationships/image" Target="../media/image7.png"/><Relationship Id="rId25" Type="http://schemas.openxmlformats.org/officeDocument/2006/relationships/hyperlink" Target="https://datatracker.ietf.org/doc/html/rfc9487" TargetMode="External"/><Relationship Id="rId33" Type="http://schemas.openxmlformats.org/officeDocument/2006/relationships/hyperlink" Target="https://datatracker.ietf.org/doc/html/draft-lucente-grow-bmp-rel" TargetMode="External"/><Relationship Id="rId38" Type="http://schemas.openxmlformats.org/officeDocument/2006/relationships/hyperlink" Target="https://datatracker.ietf.org/doc/html/draft-ahuang-netconf-notif-yang" TargetMode="External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20" Type="http://schemas.openxmlformats.org/officeDocument/2006/relationships/hyperlink" Target="https://datatracker.ietf.org/doc/html/draft-netana-nmop-network-anomaly-semantics" TargetMode="External"/><Relationship Id="rId29" Type="http://schemas.openxmlformats.org/officeDocument/2006/relationships/hyperlink" Target="https://datatracker.ietf.org/doc/html/rfc8671" TargetMode="External"/><Relationship Id="rId41" Type="http://schemas.openxmlformats.org/officeDocument/2006/relationships/hyperlink" Target="https://datatracker.ietf.org/doc/html/draft-tgraf-netconf-yang-push-observation-time" TargetMode="Externa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.png"/><Relationship Id="rId24" Type="http://schemas.openxmlformats.org/officeDocument/2006/relationships/hyperlink" Target="https://datatracker.ietf.org/doc/html/rfc7011" TargetMode="External"/><Relationship Id="rId32" Type="http://schemas.openxmlformats.org/officeDocument/2006/relationships/hyperlink" Target="https://datatracker.ietf.org/doc/html/draft-ietf-grow-bmp-path-marking-tlv" TargetMode="External"/><Relationship Id="rId37" Type="http://schemas.openxmlformats.org/officeDocument/2006/relationships/hyperlink" Target="https://datatracker.ietf.org/doc/html/draft-ietf-netconf-distributed-notif" TargetMode="External"/><Relationship Id="rId40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23" Type="http://schemas.openxmlformats.org/officeDocument/2006/relationships/hyperlink" Target="https://datatracker.ietf.org/doc/html/draft-netana-nmop-network-anomaly-architecture" TargetMode="External"/><Relationship Id="rId28" Type="http://schemas.openxmlformats.org/officeDocument/2006/relationships/hyperlink" Target="https://datatracker.ietf.org/doc/html/rfc7854" TargetMode="External"/><Relationship Id="rId36" Type="http://schemas.openxmlformats.org/officeDocument/2006/relationships/hyperlink" Target="https://datatracker.ietf.org/doc/html/draft-ietf-netconf-udp-notif" TargetMode="External"/><Relationship Id="rId10" Type="http://schemas.openxmlformats.org/officeDocument/2006/relationships/notesSlide" Target="../notesSlides/notesSlide1.xml"/><Relationship Id="rId19" Type="http://schemas.openxmlformats.org/officeDocument/2006/relationships/image" Target="../media/image9.png"/><Relationship Id="rId31" Type="http://schemas.openxmlformats.org/officeDocument/2006/relationships/hyperlink" Target="https://datatracker.ietf.org/doc/html/draft-ietf-grow-bmp-tlv" TargetMode="Externa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.png"/><Relationship Id="rId22" Type="http://schemas.openxmlformats.org/officeDocument/2006/relationships/hyperlink" Target="https://datatracker.ietf.org/doc/html/rfc8632" TargetMode="External"/><Relationship Id="rId27" Type="http://schemas.openxmlformats.org/officeDocument/2006/relationships/hyperlink" Target="https://datatracker.ietf.org/doc/html/draft-ietf-opsawg-ipfix-on-path-telemetry" TargetMode="External"/><Relationship Id="rId30" Type="http://schemas.openxmlformats.org/officeDocument/2006/relationships/hyperlink" Target="https://datatracker.ietf.org/doc/html/rfc9069" TargetMode="External"/><Relationship Id="rId35" Type="http://schemas.openxmlformats.org/officeDocument/2006/relationships/hyperlink" Target="https://datatracker.ietf.org/doc/html/rfc864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netana-nmop-network-anomaly-semantics-03" TargetMode="External"/><Relationship Id="rId2" Type="http://schemas.openxmlformats.org/officeDocument/2006/relationships/hyperlink" Target="https://datatracker.ietf.org/doc/html/draft-ietf-nmop-network-anomaly-architecture-01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hyperlink" Target="https://datatracker.ietf.org/doc/html/draft-netana-nmop-network-anomaly-lifecycle-04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0.sv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5.png"/><Relationship Id="rId5" Type="http://schemas.openxmlformats.org/officeDocument/2006/relationships/image" Target="../media/image23.png"/><Relationship Id="rId10" Type="http://schemas.openxmlformats.org/officeDocument/2006/relationships/image" Target="../media/image16.svg"/><Relationship Id="rId4" Type="http://schemas.openxmlformats.org/officeDocument/2006/relationships/image" Target="../media/image2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Swisscom: Network Incident Network Analytics </a:t>
            </a:r>
            <a:r>
              <a:rPr lang="en-US" sz="3400" b="1" dirty="0">
                <a:solidFill>
                  <a:srgbClr val="FF0000"/>
                </a:solidFill>
              </a:rPr>
              <a:t>Postmortem</a:t>
            </a:r>
            <a:br>
              <a:rPr lang="en-US" sz="3600" b="1" dirty="0"/>
            </a:br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Describes an incident in terms of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800" b="1" dirty="0">
                <a:solidFill>
                  <a:srgbClr val="FF0000"/>
                </a:solidFill>
              </a:rPr>
              <a:t>what happened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,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</a:t>
            </a:r>
            <a:r>
              <a:rPr lang="en-US" sz="2800" b="1" dirty="0">
                <a:solidFill>
                  <a:srgbClr val="FF0000"/>
                </a:solidFill>
              </a:rPr>
              <a:t>which operational metrics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where available,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	</a:t>
            </a:r>
            <a:r>
              <a:rPr lang="en-US" sz="2800" b="1" dirty="0">
                <a:solidFill>
                  <a:srgbClr val="FF0000"/>
                </a:solidFill>
              </a:rPr>
              <a:t>which analytical metrics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described the symptoms and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		</a:t>
            </a:r>
            <a:r>
              <a:rPr lang="en-US" sz="2800" b="1" dirty="0">
                <a:solidFill>
                  <a:srgbClr val="FF0000"/>
                </a:solidFill>
              </a:rPr>
              <a:t>what improvements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in the network anomaly detection 					system and network telemetry protocols are proposed.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290457"/>
            <a:ext cx="11163943" cy="1071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02. November </a:t>
            </a:r>
            <a:r>
              <a:rPr lang="de-CH" sz="1400" dirty="0">
                <a:latin typeface="+mj-lt"/>
                <a:ea typeface="+mj-ea"/>
                <a:cs typeface="+mj-cs"/>
              </a:rPr>
              <a:t>2024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6383" y="5985911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10</a:t>
            </a:fld>
            <a:endParaRPr lang="de-CH" sz="1400" dirty="0"/>
          </a:p>
        </p:txBody>
      </p:sp>
      <p:sp>
        <p:nvSpPr>
          <p:cNvPr id="5" name="Inhaltsplatzhalter 1">
            <a:extLst>
              <a:ext uri="{FF2B5EF4-FFF2-40B4-BE49-F238E27FC236}">
                <a16:creationId xmlns:a16="http://schemas.microsoft.com/office/drawing/2014/main" id="{244AEEBB-8E64-9D80-4802-15AB23D03E53}"/>
              </a:ext>
            </a:extLst>
          </p:cNvPr>
          <p:cNvSpPr txBox="1">
            <a:spLocks/>
          </p:cNvSpPr>
          <p:nvPr/>
        </p:nvSpPr>
        <p:spPr bwMode="black">
          <a:xfrm>
            <a:off x="5873082" y="502366"/>
            <a:ext cx="5835010" cy="1389676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What went well?</a:t>
            </a:r>
          </a:p>
          <a:p>
            <a:r>
              <a:rPr lang="en-US" sz="1400" b="1" dirty="0"/>
              <a:t>Anomaly Detection rules detected outage </a:t>
            </a:r>
            <a:r>
              <a:rPr lang="en-US" sz="1400" dirty="0"/>
              <a:t>based on BMP update/withdrawal and </a:t>
            </a:r>
            <a:r>
              <a:rPr lang="en-US" sz="1400" dirty="0" err="1"/>
              <a:t>peer_down</a:t>
            </a:r>
            <a:r>
              <a:rPr lang="en-US" sz="1400" dirty="0"/>
              <a:t>, IPFIX flow count drop, traffic drop  and missing traffic. Works as designed.</a:t>
            </a:r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97844B26-F6D4-1F99-A525-6E56DCFFBB1E}"/>
              </a:ext>
            </a:extLst>
          </p:cNvPr>
          <p:cNvSpPr txBox="1">
            <a:spLocks/>
          </p:cNvSpPr>
          <p:nvPr/>
        </p:nvSpPr>
        <p:spPr bwMode="black">
          <a:xfrm>
            <a:off x="5841572" y="2096430"/>
            <a:ext cx="5866519" cy="209715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What could be improved?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Consider to implement capacity management and trend detection analytical use case for BGP max prefix configured peers, BGP Local RIB path count and BGP process memory.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draft-</a:t>
            </a:r>
            <a:r>
              <a:rPr lang="en-US" sz="1400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ietf</a:t>
            </a:r>
            <a:r>
              <a:rPr lang="en-US" sz="1400" dirty="0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-grow-bmp-</a:t>
            </a:r>
            <a:r>
              <a:rPr lang="en-US" sz="1400" dirty="0" err="1">
                <a:solidFill>
                  <a:srgbClr val="0563C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</a:t>
            </a:r>
            <a:r>
              <a:rPr lang="en-US" sz="1400" dirty="0"/>
              <a:t> authors added in -02 revision the support of two reason code TLV's for prefixes crossing the warning and the maximum threshold. 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draft-</a:t>
            </a:r>
            <a:r>
              <a:rPr lang="en-US" sz="1400" dirty="0" err="1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msri</a:t>
            </a:r>
            <a:r>
              <a:rPr lang="en-US" sz="1400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-grow-bmp-</a:t>
            </a:r>
            <a:r>
              <a:rPr lang="en-US" sz="1400" dirty="0" err="1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bgp</a:t>
            </a:r>
            <a:r>
              <a:rPr lang="en-US" sz="1400" dirty="0">
                <a:solidFill>
                  <a:srgbClr val="0563C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-rib-stats</a:t>
            </a:r>
            <a:r>
              <a:rPr lang="en-US" sz="1400" dirty="0"/>
              <a:t> authors added in revision -03 BMP statistics definitions describing how many routes until maximum prefix count has been reached.</a:t>
            </a:r>
          </a:p>
          <a:p>
            <a:pPr>
              <a:spcAft>
                <a:spcPts val="0"/>
              </a:spcAft>
            </a:pPr>
            <a:r>
              <a:rPr lang="en-US" sz="1400" dirty="0"/>
              <a:t>BMP </a:t>
            </a:r>
            <a:r>
              <a:rPr lang="en-US" sz="1400" dirty="0" err="1"/>
              <a:t>peer_down</a:t>
            </a:r>
            <a:r>
              <a:rPr lang="en-US" sz="1400" dirty="0"/>
              <a:t> reason code is 4 instead of 1 on Cisco IOS XR. Addressed and confirmed in SR 696692110. CSCwi61922 bugfix verified.</a:t>
            </a:r>
          </a:p>
          <a:p>
            <a:pPr>
              <a:spcAft>
                <a:spcPts val="0"/>
              </a:spcAft>
            </a:pPr>
            <a:r>
              <a:rPr lang="en-US" sz="1400" dirty="0">
                <a:solidFill>
                  <a:srgbClr val="0563C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BGP notification sub-code </a:t>
            </a:r>
            <a:r>
              <a:rPr lang="en-US" sz="1400" dirty="0"/>
              <a:t>support in </a:t>
            </a:r>
            <a:r>
              <a:rPr lang="en-US" sz="1400" dirty="0" err="1">
                <a:solidFill>
                  <a:srgbClr val="0563C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NetGauze</a:t>
            </a:r>
            <a:r>
              <a:rPr lang="en-US" sz="1400" dirty="0"/>
              <a:t> data collection verified.</a:t>
            </a:r>
          </a:p>
        </p:txBody>
      </p:sp>
      <p:sp>
        <p:nvSpPr>
          <p:cNvPr id="18" name="Freeform 81">
            <a:extLst>
              <a:ext uri="{FF2B5EF4-FFF2-40B4-BE49-F238E27FC236}">
                <a16:creationId xmlns:a16="http://schemas.microsoft.com/office/drawing/2014/main" id="{2B722B1A-8711-66FB-747B-037B20B19E85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black">
          <a:xfrm>
            <a:off x="5294705" y="502366"/>
            <a:ext cx="328612" cy="328612"/>
          </a:xfrm>
          <a:custGeom>
            <a:avLst/>
            <a:gdLst>
              <a:gd name="T0" fmla="*/ 68 w 88"/>
              <a:gd name="T1" fmla="*/ 36 h 88"/>
              <a:gd name="T2" fmla="*/ 64 w 88"/>
              <a:gd name="T3" fmla="*/ 40 h 88"/>
              <a:gd name="T4" fmla="*/ 56 w 88"/>
              <a:gd name="T5" fmla="*/ 40 h 88"/>
              <a:gd name="T6" fmla="*/ 56 w 88"/>
              <a:gd name="T7" fmla="*/ 48 h 88"/>
              <a:gd name="T8" fmla="*/ 52 w 88"/>
              <a:gd name="T9" fmla="*/ 52 h 88"/>
              <a:gd name="T10" fmla="*/ 48 w 88"/>
              <a:gd name="T11" fmla="*/ 48 h 88"/>
              <a:gd name="T12" fmla="*/ 48 w 88"/>
              <a:gd name="T13" fmla="*/ 40 h 88"/>
              <a:gd name="T14" fmla="*/ 40 w 88"/>
              <a:gd name="T15" fmla="*/ 40 h 88"/>
              <a:gd name="T16" fmla="*/ 36 w 88"/>
              <a:gd name="T17" fmla="*/ 36 h 88"/>
              <a:gd name="T18" fmla="*/ 40 w 88"/>
              <a:gd name="T19" fmla="*/ 32 h 88"/>
              <a:gd name="T20" fmla="*/ 48 w 88"/>
              <a:gd name="T21" fmla="*/ 32 h 88"/>
              <a:gd name="T22" fmla="*/ 48 w 88"/>
              <a:gd name="T23" fmla="*/ 24 h 88"/>
              <a:gd name="T24" fmla="*/ 52 w 88"/>
              <a:gd name="T25" fmla="*/ 20 h 88"/>
              <a:gd name="T26" fmla="*/ 56 w 88"/>
              <a:gd name="T27" fmla="*/ 24 h 88"/>
              <a:gd name="T28" fmla="*/ 56 w 88"/>
              <a:gd name="T29" fmla="*/ 32 h 88"/>
              <a:gd name="T30" fmla="*/ 64 w 88"/>
              <a:gd name="T31" fmla="*/ 32 h 88"/>
              <a:gd name="T32" fmla="*/ 68 w 88"/>
              <a:gd name="T33" fmla="*/ 36 h 88"/>
              <a:gd name="T34" fmla="*/ 88 w 88"/>
              <a:gd name="T35" fmla="*/ 36 h 88"/>
              <a:gd name="T36" fmla="*/ 52 w 88"/>
              <a:gd name="T37" fmla="*/ 72 h 88"/>
              <a:gd name="T38" fmla="*/ 30 w 88"/>
              <a:gd name="T39" fmla="*/ 64 h 88"/>
              <a:gd name="T40" fmla="*/ 7 w 88"/>
              <a:gd name="T41" fmla="*/ 87 h 88"/>
              <a:gd name="T42" fmla="*/ 1 w 88"/>
              <a:gd name="T43" fmla="*/ 87 h 88"/>
              <a:gd name="T44" fmla="*/ 1 w 88"/>
              <a:gd name="T45" fmla="*/ 81 h 88"/>
              <a:gd name="T46" fmla="*/ 24 w 88"/>
              <a:gd name="T47" fmla="*/ 58 h 88"/>
              <a:gd name="T48" fmla="*/ 16 w 88"/>
              <a:gd name="T49" fmla="*/ 36 h 88"/>
              <a:gd name="T50" fmla="*/ 52 w 88"/>
              <a:gd name="T51" fmla="*/ 0 h 88"/>
              <a:gd name="T52" fmla="*/ 88 w 88"/>
              <a:gd name="T53" fmla="*/ 36 h 88"/>
              <a:gd name="T54" fmla="*/ 80 w 88"/>
              <a:gd name="T55" fmla="*/ 36 h 88"/>
              <a:gd name="T56" fmla="*/ 52 w 88"/>
              <a:gd name="T57" fmla="*/ 8 h 88"/>
              <a:gd name="T58" fmla="*/ 24 w 88"/>
              <a:gd name="T59" fmla="*/ 36 h 88"/>
              <a:gd name="T60" fmla="*/ 52 w 88"/>
              <a:gd name="T61" fmla="*/ 64 h 88"/>
              <a:gd name="T62" fmla="*/ 80 w 88"/>
              <a:gd name="T63" fmla="*/ 3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" h="88">
                <a:moveTo>
                  <a:pt x="68" y="36"/>
                </a:moveTo>
                <a:cubicBezTo>
                  <a:pt x="68" y="38"/>
                  <a:pt x="66" y="40"/>
                  <a:pt x="64" y="40"/>
                </a:cubicBezTo>
                <a:cubicBezTo>
                  <a:pt x="56" y="40"/>
                  <a:pt x="56" y="40"/>
                  <a:pt x="56" y="40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50"/>
                  <a:pt x="54" y="52"/>
                  <a:pt x="52" y="52"/>
                </a:cubicBezTo>
                <a:cubicBezTo>
                  <a:pt x="50" y="52"/>
                  <a:pt x="48" y="50"/>
                  <a:pt x="48" y="48"/>
                </a:cubicBezTo>
                <a:cubicBezTo>
                  <a:pt x="48" y="40"/>
                  <a:pt x="48" y="40"/>
                  <a:pt x="48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38" y="40"/>
                  <a:pt x="36" y="38"/>
                  <a:pt x="36" y="36"/>
                </a:cubicBezTo>
                <a:cubicBezTo>
                  <a:pt x="36" y="34"/>
                  <a:pt x="38" y="32"/>
                  <a:pt x="40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22"/>
                  <a:pt x="50" y="20"/>
                  <a:pt x="52" y="20"/>
                </a:cubicBezTo>
                <a:cubicBezTo>
                  <a:pt x="54" y="20"/>
                  <a:pt x="56" y="22"/>
                  <a:pt x="56" y="24"/>
                </a:cubicBezTo>
                <a:cubicBezTo>
                  <a:pt x="56" y="32"/>
                  <a:pt x="56" y="32"/>
                  <a:pt x="5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6" y="32"/>
                  <a:pt x="68" y="34"/>
                  <a:pt x="68" y="36"/>
                </a:cubicBezTo>
                <a:close/>
                <a:moveTo>
                  <a:pt x="88" y="36"/>
                </a:moveTo>
                <a:cubicBezTo>
                  <a:pt x="88" y="56"/>
                  <a:pt x="72" y="72"/>
                  <a:pt x="52" y="72"/>
                </a:cubicBezTo>
                <a:cubicBezTo>
                  <a:pt x="44" y="72"/>
                  <a:pt x="36" y="69"/>
                  <a:pt x="30" y="64"/>
                </a:cubicBezTo>
                <a:cubicBezTo>
                  <a:pt x="7" y="87"/>
                  <a:pt x="7" y="87"/>
                  <a:pt x="7" y="87"/>
                </a:cubicBezTo>
                <a:cubicBezTo>
                  <a:pt x="5" y="88"/>
                  <a:pt x="3" y="88"/>
                  <a:pt x="1" y="87"/>
                </a:cubicBezTo>
                <a:cubicBezTo>
                  <a:pt x="0" y="85"/>
                  <a:pt x="0" y="83"/>
                  <a:pt x="1" y="81"/>
                </a:cubicBezTo>
                <a:cubicBezTo>
                  <a:pt x="24" y="58"/>
                  <a:pt x="24" y="58"/>
                  <a:pt x="24" y="58"/>
                </a:cubicBezTo>
                <a:cubicBezTo>
                  <a:pt x="19" y="52"/>
                  <a:pt x="16" y="44"/>
                  <a:pt x="16" y="36"/>
                </a:cubicBezTo>
                <a:cubicBezTo>
                  <a:pt x="16" y="16"/>
                  <a:pt x="32" y="0"/>
                  <a:pt x="52" y="0"/>
                </a:cubicBezTo>
                <a:cubicBezTo>
                  <a:pt x="72" y="0"/>
                  <a:pt x="88" y="16"/>
                  <a:pt x="88" y="36"/>
                </a:cubicBezTo>
                <a:close/>
                <a:moveTo>
                  <a:pt x="80" y="36"/>
                </a:moveTo>
                <a:cubicBezTo>
                  <a:pt x="80" y="21"/>
                  <a:pt x="67" y="8"/>
                  <a:pt x="52" y="8"/>
                </a:cubicBezTo>
                <a:cubicBezTo>
                  <a:pt x="37" y="8"/>
                  <a:pt x="24" y="21"/>
                  <a:pt x="24" y="36"/>
                </a:cubicBezTo>
                <a:cubicBezTo>
                  <a:pt x="24" y="51"/>
                  <a:pt x="37" y="64"/>
                  <a:pt x="52" y="64"/>
                </a:cubicBezTo>
                <a:cubicBezTo>
                  <a:pt x="67" y="64"/>
                  <a:pt x="80" y="51"/>
                  <a:pt x="80" y="36"/>
                </a:cubicBezTo>
                <a:close/>
              </a:path>
            </a:pathLst>
          </a:custGeom>
          <a:solidFill>
            <a:srgbClr val="0EABA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EABA9"/>
              </a:solidFill>
            </a:endParaRPr>
          </a:p>
        </p:txBody>
      </p:sp>
      <p:sp>
        <p:nvSpPr>
          <p:cNvPr id="19" name="Freeform 86">
            <a:extLst>
              <a:ext uri="{FF2B5EF4-FFF2-40B4-BE49-F238E27FC236}">
                <a16:creationId xmlns:a16="http://schemas.microsoft.com/office/drawing/2014/main" id="{29070658-29D7-C93F-6BB1-152A712B3735}"/>
              </a:ext>
            </a:extLst>
          </p:cNvPr>
          <p:cNvSpPr>
            <a:spLocks noEditPoints="1"/>
          </p:cNvSpPr>
          <p:nvPr>
            <p:custDataLst>
              <p:tags r:id="rId2"/>
            </p:custDataLst>
          </p:nvPr>
        </p:nvSpPr>
        <p:spPr bwMode="black">
          <a:xfrm>
            <a:off x="5263196" y="2096430"/>
            <a:ext cx="331787" cy="363220"/>
          </a:xfrm>
          <a:custGeom>
            <a:avLst/>
            <a:gdLst>
              <a:gd name="T0" fmla="*/ 68 w 88"/>
              <a:gd name="T1" fmla="*/ 36 h 88"/>
              <a:gd name="T2" fmla="*/ 64 w 88"/>
              <a:gd name="T3" fmla="*/ 40 h 88"/>
              <a:gd name="T4" fmla="*/ 40 w 88"/>
              <a:gd name="T5" fmla="*/ 40 h 88"/>
              <a:gd name="T6" fmla="*/ 36 w 88"/>
              <a:gd name="T7" fmla="*/ 36 h 88"/>
              <a:gd name="T8" fmla="*/ 40 w 88"/>
              <a:gd name="T9" fmla="*/ 32 h 88"/>
              <a:gd name="T10" fmla="*/ 64 w 88"/>
              <a:gd name="T11" fmla="*/ 32 h 88"/>
              <a:gd name="T12" fmla="*/ 68 w 88"/>
              <a:gd name="T13" fmla="*/ 36 h 88"/>
              <a:gd name="T14" fmla="*/ 88 w 88"/>
              <a:gd name="T15" fmla="*/ 36 h 88"/>
              <a:gd name="T16" fmla="*/ 52 w 88"/>
              <a:gd name="T17" fmla="*/ 72 h 88"/>
              <a:gd name="T18" fmla="*/ 30 w 88"/>
              <a:gd name="T19" fmla="*/ 64 h 88"/>
              <a:gd name="T20" fmla="*/ 7 w 88"/>
              <a:gd name="T21" fmla="*/ 87 h 88"/>
              <a:gd name="T22" fmla="*/ 1 w 88"/>
              <a:gd name="T23" fmla="*/ 87 h 88"/>
              <a:gd name="T24" fmla="*/ 1 w 88"/>
              <a:gd name="T25" fmla="*/ 81 h 88"/>
              <a:gd name="T26" fmla="*/ 24 w 88"/>
              <a:gd name="T27" fmla="*/ 58 h 88"/>
              <a:gd name="T28" fmla="*/ 16 w 88"/>
              <a:gd name="T29" fmla="*/ 36 h 88"/>
              <a:gd name="T30" fmla="*/ 52 w 88"/>
              <a:gd name="T31" fmla="*/ 0 h 88"/>
              <a:gd name="T32" fmla="*/ 88 w 88"/>
              <a:gd name="T33" fmla="*/ 36 h 88"/>
              <a:gd name="T34" fmla="*/ 80 w 88"/>
              <a:gd name="T35" fmla="*/ 36 h 88"/>
              <a:gd name="T36" fmla="*/ 52 w 88"/>
              <a:gd name="T37" fmla="*/ 8 h 88"/>
              <a:gd name="T38" fmla="*/ 24 w 88"/>
              <a:gd name="T39" fmla="*/ 36 h 88"/>
              <a:gd name="T40" fmla="*/ 52 w 88"/>
              <a:gd name="T41" fmla="*/ 64 h 88"/>
              <a:gd name="T42" fmla="*/ 80 w 88"/>
              <a:gd name="T43" fmla="*/ 3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8" h="88">
                <a:moveTo>
                  <a:pt x="68" y="36"/>
                </a:moveTo>
                <a:cubicBezTo>
                  <a:pt x="68" y="38"/>
                  <a:pt x="66" y="40"/>
                  <a:pt x="64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38" y="40"/>
                  <a:pt x="36" y="38"/>
                  <a:pt x="36" y="36"/>
                </a:cubicBezTo>
                <a:cubicBezTo>
                  <a:pt x="36" y="34"/>
                  <a:pt x="38" y="32"/>
                  <a:pt x="40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6" y="32"/>
                  <a:pt x="68" y="34"/>
                  <a:pt x="68" y="36"/>
                </a:cubicBezTo>
                <a:close/>
                <a:moveTo>
                  <a:pt x="88" y="36"/>
                </a:moveTo>
                <a:cubicBezTo>
                  <a:pt x="88" y="56"/>
                  <a:pt x="72" y="72"/>
                  <a:pt x="52" y="72"/>
                </a:cubicBezTo>
                <a:cubicBezTo>
                  <a:pt x="44" y="72"/>
                  <a:pt x="36" y="69"/>
                  <a:pt x="30" y="64"/>
                </a:cubicBezTo>
                <a:cubicBezTo>
                  <a:pt x="7" y="87"/>
                  <a:pt x="7" y="87"/>
                  <a:pt x="7" y="87"/>
                </a:cubicBezTo>
                <a:cubicBezTo>
                  <a:pt x="5" y="88"/>
                  <a:pt x="3" y="88"/>
                  <a:pt x="1" y="87"/>
                </a:cubicBezTo>
                <a:cubicBezTo>
                  <a:pt x="0" y="85"/>
                  <a:pt x="0" y="83"/>
                  <a:pt x="1" y="81"/>
                </a:cubicBezTo>
                <a:cubicBezTo>
                  <a:pt x="24" y="58"/>
                  <a:pt x="24" y="58"/>
                  <a:pt x="24" y="58"/>
                </a:cubicBezTo>
                <a:cubicBezTo>
                  <a:pt x="19" y="52"/>
                  <a:pt x="16" y="44"/>
                  <a:pt x="16" y="36"/>
                </a:cubicBezTo>
                <a:cubicBezTo>
                  <a:pt x="16" y="16"/>
                  <a:pt x="32" y="0"/>
                  <a:pt x="52" y="0"/>
                </a:cubicBezTo>
                <a:cubicBezTo>
                  <a:pt x="72" y="0"/>
                  <a:pt x="88" y="16"/>
                  <a:pt x="88" y="36"/>
                </a:cubicBezTo>
                <a:close/>
                <a:moveTo>
                  <a:pt x="80" y="36"/>
                </a:moveTo>
                <a:cubicBezTo>
                  <a:pt x="80" y="21"/>
                  <a:pt x="67" y="8"/>
                  <a:pt x="52" y="8"/>
                </a:cubicBezTo>
                <a:cubicBezTo>
                  <a:pt x="37" y="8"/>
                  <a:pt x="24" y="21"/>
                  <a:pt x="24" y="36"/>
                </a:cubicBezTo>
                <a:cubicBezTo>
                  <a:pt x="24" y="51"/>
                  <a:pt x="37" y="64"/>
                  <a:pt x="52" y="64"/>
                </a:cubicBezTo>
                <a:cubicBezTo>
                  <a:pt x="67" y="64"/>
                  <a:pt x="80" y="51"/>
                  <a:pt x="80" y="36"/>
                </a:cubicBezTo>
                <a:close/>
              </a:path>
            </a:pathLst>
          </a:custGeom>
          <a:solidFill>
            <a:srgbClr val="E61E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0EABA9"/>
              </a:solidFill>
            </a:endParaRP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CB4FD1B-0BFE-ADCC-3401-28B9A3660A18}"/>
              </a:ext>
            </a:extLst>
          </p:cNvPr>
          <p:cNvSpPr txBox="1">
            <a:spLocks/>
          </p:cNvSpPr>
          <p:nvPr/>
        </p:nvSpPr>
        <p:spPr bwMode="black">
          <a:xfrm>
            <a:off x="984250" y="1197204"/>
            <a:ext cx="5111750" cy="755615"/>
          </a:xfrm>
          <a:prstGeom prst="rect">
            <a:avLst/>
          </a:prstGeom>
        </p:spPr>
        <p:txBody>
          <a:bodyPr lIns="0" tIns="28800" rIns="0" bIns="2880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pc="-50" dirty="0"/>
              <a:t>Postmortem</a:t>
            </a:r>
          </a:p>
          <a:p>
            <a:r>
              <a:rPr lang="en-US" spc="-50" dirty="0"/>
              <a:t>What to do next?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45E3698B-AA42-27BC-B206-D124A1AE89DE}"/>
              </a:ext>
            </a:extLst>
          </p:cNvPr>
          <p:cNvSpPr txBox="1">
            <a:spLocks/>
          </p:cNvSpPr>
          <p:nvPr/>
        </p:nvSpPr>
        <p:spPr bwMode="black">
          <a:xfrm>
            <a:off x="984249" y="2096430"/>
            <a:ext cx="4060692" cy="266514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accent2">
                  <a:lumMod val="75000"/>
                </a:schemeClr>
              </a:buClr>
              <a:buFont typeface="TheSans Swisscom Light" panose="020B0303020202020204" pitchFamily="34" charset="0"/>
              <a:buChar char="&gt;"/>
            </a:pPr>
            <a:r>
              <a:rPr lang="en-US" b="1" dirty="0">
                <a:solidFill>
                  <a:srgbClr val="FF0000"/>
                </a:solidFill>
              </a:rPr>
              <a:t>Record incident in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Cosmos Bright Lights lab.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-&gt; Done!</a:t>
            </a:r>
          </a:p>
          <a:p>
            <a:pPr marL="342900" indent="-342900">
              <a:buClr>
                <a:schemeClr val="accent2">
                  <a:lumMod val="75000"/>
                </a:schemeClr>
              </a:buClr>
              <a:buFont typeface="TheSans Swisscom Light" panose="020B0303020202020204" pitchFamily="34" charset="0"/>
              <a:buChar char="&gt;"/>
            </a:pPr>
            <a:r>
              <a:rPr lang="en-US" b="1" dirty="0">
                <a:solidFill>
                  <a:srgbClr val="FF0000"/>
                </a:solidFill>
              </a:rPr>
              <a:t>Analyze why (TSDB ingestion delay?) not all BMP </a:t>
            </a:r>
            <a:r>
              <a:rPr lang="en-US" b="1" dirty="0" err="1">
                <a:solidFill>
                  <a:srgbClr val="FF0000"/>
                </a:solidFill>
              </a:rPr>
              <a:t>peer_down</a:t>
            </a:r>
            <a:r>
              <a:rPr lang="en-US" b="1" dirty="0">
                <a:solidFill>
                  <a:srgbClr val="FF0000"/>
                </a:solidFill>
              </a:rPr>
              <a:t> where being recognized by BMP </a:t>
            </a:r>
            <a:r>
              <a:rPr lang="en-US" b="1" dirty="0" err="1">
                <a:solidFill>
                  <a:srgbClr val="FF0000"/>
                </a:solidFill>
              </a:rPr>
              <a:t>peer_down</a:t>
            </a:r>
            <a:r>
              <a:rPr lang="en-US" b="1" dirty="0">
                <a:solidFill>
                  <a:srgbClr val="FF0000"/>
                </a:solidFill>
              </a:rPr>
              <a:t> check. </a:t>
            </a:r>
          </a:p>
        </p:txBody>
      </p:sp>
      <p:pic>
        <p:nvPicPr>
          <p:cNvPr id="22" name="Grafik 8">
            <a:extLst>
              <a:ext uri="{FF2B5EF4-FFF2-40B4-BE49-F238E27FC236}">
                <a16:creationId xmlns:a16="http://schemas.microsoft.com/office/drawing/2014/main" id="{404B5059-813C-59D9-35B0-EF18928D1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3196" y="1144738"/>
            <a:ext cx="409069" cy="409069"/>
          </a:xfrm>
          <a:prstGeom prst="rect">
            <a:avLst/>
          </a:prstGeom>
        </p:spPr>
      </p:pic>
      <p:pic>
        <p:nvPicPr>
          <p:cNvPr id="23" name="Picture 22">
            <a:hlinkClick r:id="rId10"/>
            <a:extLst>
              <a:ext uri="{FF2B5EF4-FFF2-40B4-BE49-F238E27FC236}">
                <a16:creationId xmlns:a16="http://schemas.microsoft.com/office/drawing/2014/main" id="{3848A27D-A070-BB4D-D56F-40F3C20D2A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4249" y="4825613"/>
            <a:ext cx="3762457" cy="167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EE238-429C-4784-8E42-1813EF45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11</a:t>
            </a:fld>
            <a:endParaRPr lang="de-CH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CF2E6B-29BB-3B8F-A4FD-C8E8A73C2282}"/>
              </a:ext>
            </a:extLst>
          </p:cNvPr>
          <p:cNvSpPr txBox="1"/>
          <p:nvPr/>
        </p:nvSpPr>
        <p:spPr>
          <a:xfrm>
            <a:off x="962025" y="1928830"/>
            <a:ext cx="105156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+mj-lt"/>
              </a:rPr>
              <a:t>You are interested to see another Network Analytics Network Incident Postmortem?</a:t>
            </a:r>
            <a:r>
              <a:rPr lang="en-US" sz="2500" dirty="0">
                <a:latin typeface="+mj-lt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+mj-lt"/>
              </a:rPr>
              <a:t>SRv6OPS working group session on Tuesday 16:30 – 17:30 </a:t>
            </a:r>
            <a:r>
              <a:rPr lang="en-US" sz="2500" b="1" dirty="0">
                <a:latin typeface="+mj-lt"/>
              </a:rPr>
              <a:t>is the place to be.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500" b="1" dirty="0">
              <a:solidFill>
                <a:srgbClr val="FF0000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b="1" dirty="0">
                <a:latin typeface="+mj-lt"/>
              </a:rPr>
              <a:t>You want to contribute to the Network Anomaly Detection </a:t>
            </a:r>
            <a:r>
              <a:rPr lang="en-US" sz="2500" b="1" dirty="0">
                <a:latin typeface="+mj-lt"/>
                <a:hlinkClick r:id="rId3"/>
              </a:rPr>
              <a:t>draft-</a:t>
            </a:r>
            <a:r>
              <a:rPr lang="en-US" sz="2500" b="1" dirty="0" err="1">
                <a:latin typeface="+mj-lt"/>
                <a:hlinkClick r:id="rId3"/>
              </a:rPr>
              <a:t>ietf</a:t>
            </a:r>
            <a:r>
              <a:rPr lang="en-US" sz="2500" b="1" dirty="0">
                <a:latin typeface="+mj-lt"/>
                <a:hlinkClick r:id="rId3"/>
              </a:rPr>
              <a:t>-</a:t>
            </a:r>
            <a:r>
              <a:rPr lang="en-US" sz="2500" b="1" dirty="0" err="1">
                <a:latin typeface="+mj-lt"/>
                <a:hlinkClick r:id="rId3"/>
              </a:rPr>
              <a:t>nmop</a:t>
            </a:r>
            <a:r>
              <a:rPr lang="en-US" sz="2500" b="1" dirty="0">
                <a:latin typeface="+mj-lt"/>
                <a:hlinkClick r:id="rId3"/>
              </a:rPr>
              <a:t>-network-anomaly-architecture</a:t>
            </a:r>
            <a:r>
              <a:rPr lang="en-US" sz="2500" b="1" dirty="0">
                <a:latin typeface="+mj-lt"/>
              </a:rPr>
              <a:t> and YANG to Message Broker Integration </a:t>
            </a:r>
            <a:r>
              <a:rPr lang="en-US" sz="2500" b="1" dirty="0">
                <a:latin typeface="+mj-lt"/>
                <a:hlinkClick r:id="rId4"/>
              </a:rPr>
              <a:t>draft-</a:t>
            </a:r>
            <a:r>
              <a:rPr lang="en-US" sz="2500" b="1" dirty="0" err="1">
                <a:latin typeface="+mj-lt"/>
                <a:hlinkClick r:id="rId4"/>
              </a:rPr>
              <a:t>ietf</a:t>
            </a:r>
            <a:r>
              <a:rPr lang="en-US" sz="2500" b="1" dirty="0">
                <a:latin typeface="+mj-lt"/>
                <a:hlinkClick r:id="rId4"/>
              </a:rPr>
              <a:t>-</a:t>
            </a:r>
            <a:r>
              <a:rPr lang="en-US" sz="2500" b="1" dirty="0" err="1">
                <a:latin typeface="+mj-lt"/>
                <a:hlinkClick r:id="rId4"/>
              </a:rPr>
              <a:t>nmop</a:t>
            </a:r>
            <a:r>
              <a:rPr lang="en-US" sz="2500" b="1" dirty="0">
                <a:latin typeface="+mj-lt"/>
                <a:hlinkClick r:id="rId4"/>
              </a:rPr>
              <a:t>-yang-message-broker-integration </a:t>
            </a:r>
            <a:r>
              <a:rPr lang="en-US" sz="2500" b="1" dirty="0">
                <a:latin typeface="+mj-lt"/>
              </a:rPr>
              <a:t>and learn more? Head to the </a:t>
            </a:r>
            <a:r>
              <a:rPr lang="en-US" sz="2500" b="1" dirty="0">
                <a:solidFill>
                  <a:srgbClr val="FF0000"/>
                </a:solidFill>
                <a:latin typeface="+mj-lt"/>
              </a:rPr>
              <a:t>NMOP working group session on Tuesday 09:30 – 11:30, 18:00 – 19:00 for the hackathon related experiments </a:t>
            </a:r>
            <a:r>
              <a:rPr lang="en-US" sz="2500" b="1" dirty="0">
                <a:latin typeface="+mj-lt"/>
              </a:rPr>
              <a:t>or go onto the mailing list and contribute to the discussion.</a:t>
            </a: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E6E3A315-BCD9-BB09-8F68-06EBAC35400B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Maximum Prefix BGP Peer State Change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Want more?</a:t>
            </a:r>
          </a:p>
        </p:txBody>
      </p:sp>
    </p:spTree>
    <p:extLst>
      <p:ext uri="{BB962C8B-B14F-4D97-AF65-F5344CB8AC3E}">
        <p14:creationId xmlns:p14="http://schemas.microsoft.com/office/powerpoint/2010/main" val="133686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AC485-25DE-431E-B345-9C0A15BB7F8A}" type="slidenum">
              <a:rPr kumimoji="0" lang="de-CH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uppieren 37">
            <a:extLst>
              <a:ext uri="{FF2B5EF4-FFF2-40B4-BE49-F238E27FC236}">
                <a16:creationId xmlns:a16="http://schemas.microsoft.com/office/drawing/2014/main" id="{593A3D2C-AF3C-4647-1B02-6C5086C62287}"/>
              </a:ext>
            </a:extLst>
          </p:cNvPr>
          <p:cNvGrpSpPr>
            <a:grpSpLocks noChangeAspect="1"/>
          </p:cNvGrpSpPr>
          <p:nvPr/>
        </p:nvGrpSpPr>
        <p:grpSpPr>
          <a:xfrm>
            <a:off x="4141425" y="5073000"/>
            <a:ext cx="1440000" cy="1440000"/>
            <a:chOff x="9420737" y="1699669"/>
            <a:chExt cx="1440000" cy="1440000"/>
          </a:xfrm>
        </p:grpSpPr>
        <p:sp>
          <p:nvSpPr>
            <p:cNvPr id="3" name="Textfeld 31">
              <a:extLst>
                <a:ext uri="{FF2B5EF4-FFF2-40B4-BE49-F238E27FC236}">
                  <a16:creationId xmlns:a16="http://schemas.microsoft.com/office/drawing/2014/main" id="{21A2E246-8977-0C56-8169-DA0A27B49547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Data Collection</a:t>
              </a:r>
            </a:p>
          </p:txBody>
        </p:sp>
        <p:sp>
          <p:nvSpPr>
            <p:cNvPr id="4" name="Rechteck 32">
              <a:extLst>
                <a:ext uri="{FF2B5EF4-FFF2-40B4-BE49-F238E27FC236}">
                  <a16:creationId xmlns:a16="http://schemas.microsoft.com/office/drawing/2014/main" id="{A20B2D5A-928F-260A-3CF1-C2C4CAA43CFA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7" name="Gruppieren 86">
            <a:extLst>
              <a:ext uri="{FF2B5EF4-FFF2-40B4-BE49-F238E27FC236}">
                <a16:creationId xmlns:a16="http://schemas.microsoft.com/office/drawing/2014/main" id="{746914D8-DC97-6FCE-CCEC-831AF8343A92}"/>
              </a:ext>
            </a:extLst>
          </p:cNvPr>
          <p:cNvGrpSpPr>
            <a:grpSpLocks noChangeAspect="1"/>
          </p:cNvGrpSpPr>
          <p:nvPr/>
        </p:nvGrpSpPr>
        <p:grpSpPr>
          <a:xfrm>
            <a:off x="1133909" y="3029989"/>
            <a:ext cx="1296000" cy="1296000"/>
            <a:chOff x="9777596" y="4473116"/>
            <a:chExt cx="1440000" cy="1440000"/>
          </a:xfrm>
        </p:grpSpPr>
        <p:sp>
          <p:nvSpPr>
            <p:cNvPr id="8" name="Textfeld 39">
              <a:extLst>
                <a:ext uri="{FF2B5EF4-FFF2-40B4-BE49-F238E27FC236}">
                  <a16:creationId xmlns:a16="http://schemas.microsoft.com/office/drawing/2014/main" id="{677D70B8-28D4-9C31-9D94-D3052A1620BA}"/>
                </a:ext>
              </a:extLst>
            </p:cNvPr>
            <p:cNvSpPr txBox="1"/>
            <p:nvPr>
              <p:custDataLst>
                <p:tags r:id="rId7"/>
              </p:custDataLst>
            </p:nvPr>
          </p:nvSpPr>
          <p:spPr bwMode="gray">
            <a:xfrm>
              <a:off x="9777596" y="4473116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1781E3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Device Trend Detection</a:t>
              </a:r>
            </a:p>
          </p:txBody>
        </p:sp>
        <p:sp>
          <p:nvSpPr>
            <p:cNvPr id="9" name="Rechteck 40">
              <a:extLst>
                <a:ext uri="{FF2B5EF4-FFF2-40B4-BE49-F238E27FC236}">
                  <a16:creationId xmlns:a16="http://schemas.microsoft.com/office/drawing/2014/main" id="{A7D4BF0B-6AC3-4AA9-E8BD-1253A110E4C1}"/>
                </a:ext>
              </a:extLst>
            </p:cNvPr>
            <p:cNvSpPr/>
            <p:nvPr/>
          </p:nvSpPr>
          <p:spPr>
            <a:xfrm>
              <a:off x="10497596" y="4473116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0" name="Gruppieren 42">
            <a:extLst>
              <a:ext uri="{FF2B5EF4-FFF2-40B4-BE49-F238E27FC236}">
                <a16:creationId xmlns:a16="http://schemas.microsoft.com/office/drawing/2014/main" id="{2A39462A-F04D-B596-7A41-2767D485510C}"/>
              </a:ext>
            </a:extLst>
          </p:cNvPr>
          <p:cNvGrpSpPr>
            <a:grpSpLocks noChangeAspect="1"/>
          </p:cNvGrpSpPr>
          <p:nvPr/>
        </p:nvGrpSpPr>
        <p:grpSpPr>
          <a:xfrm>
            <a:off x="2651309" y="3029989"/>
            <a:ext cx="1296000" cy="1296000"/>
            <a:chOff x="9420737" y="1699669"/>
            <a:chExt cx="1440000" cy="1440000"/>
          </a:xfrm>
        </p:grpSpPr>
        <p:sp>
          <p:nvSpPr>
            <p:cNvPr id="11" name="Textfeld 43">
              <a:extLst>
                <a:ext uri="{FF2B5EF4-FFF2-40B4-BE49-F238E27FC236}">
                  <a16:creationId xmlns:a16="http://schemas.microsoft.com/office/drawing/2014/main" id="{BC202C79-EF00-4794-A5E7-54FD1AD6FFEC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EABA9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Verify, Troubleshoot and Notify</a:t>
              </a:r>
            </a:p>
          </p:txBody>
        </p:sp>
        <p:sp>
          <p:nvSpPr>
            <p:cNvPr id="12" name="Rechteck 44">
              <a:extLst>
                <a:ext uri="{FF2B5EF4-FFF2-40B4-BE49-F238E27FC236}">
                  <a16:creationId xmlns:a16="http://schemas.microsoft.com/office/drawing/2014/main" id="{D0BEF0AD-9BD5-957F-DF20-EA76A3E6320A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3" name="Gruppieren 45">
            <a:extLst>
              <a:ext uri="{FF2B5EF4-FFF2-40B4-BE49-F238E27FC236}">
                <a16:creationId xmlns:a16="http://schemas.microsoft.com/office/drawing/2014/main" id="{C27136FF-F3FA-F76D-A713-2F31CB874934}"/>
              </a:ext>
            </a:extLst>
          </p:cNvPr>
          <p:cNvGrpSpPr>
            <a:grpSpLocks noChangeAspect="1"/>
          </p:cNvGrpSpPr>
          <p:nvPr/>
        </p:nvGrpSpPr>
        <p:grpSpPr>
          <a:xfrm>
            <a:off x="8723272" y="3104417"/>
            <a:ext cx="1296000" cy="1296000"/>
            <a:chOff x="9420737" y="1699669"/>
            <a:chExt cx="1440000" cy="1440000"/>
          </a:xfrm>
        </p:grpSpPr>
        <p:sp>
          <p:nvSpPr>
            <p:cNvPr id="15" name="Textfeld 46">
              <a:extLst>
                <a:ext uri="{FF2B5EF4-FFF2-40B4-BE49-F238E27FC236}">
                  <a16:creationId xmlns:a16="http://schemas.microsoft.com/office/drawing/2014/main" id="{F228A6D5-55A8-F878-625A-2CFBC2A4CC8C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5944C6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Closed Loop Operation</a:t>
              </a:r>
            </a:p>
          </p:txBody>
        </p:sp>
        <p:sp>
          <p:nvSpPr>
            <p:cNvPr id="16" name="Rechteck 47">
              <a:extLst>
                <a:ext uri="{FF2B5EF4-FFF2-40B4-BE49-F238E27FC236}">
                  <a16:creationId xmlns:a16="http://schemas.microsoft.com/office/drawing/2014/main" id="{B76F4586-6C16-9488-8080-DC2366DDC57B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17" name="Gruppieren 48">
            <a:extLst>
              <a:ext uri="{FF2B5EF4-FFF2-40B4-BE49-F238E27FC236}">
                <a16:creationId xmlns:a16="http://schemas.microsoft.com/office/drawing/2014/main" id="{CEB0384D-AE7F-401C-F7FF-BDAEA866A31A}"/>
              </a:ext>
            </a:extLst>
          </p:cNvPr>
          <p:cNvGrpSpPr>
            <a:grpSpLocks noChangeAspect="1"/>
          </p:cNvGrpSpPr>
          <p:nvPr/>
        </p:nvGrpSpPr>
        <p:grpSpPr>
          <a:xfrm>
            <a:off x="4166756" y="3081453"/>
            <a:ext cx="1296000" cy="1296000"/>
            <a:chOff x="9420737" y="1699669"/>
            <a:chExt cx="1440000" cy="1440000"/>
          </a:xfrm>
        </p:grpSpPr>
        <p:sp>
          <p:nvSpPr>
            <p:cNvPr id="18" name="Textfeld 49">
              <a:extLst>
                <a:ext uri="{FF2B5EF4-FFF2-40B4-BE49-F238E27FC236}">
                  <a16:creationId xmlns:a16="http://schemas.microsoft.com/office/drawing/2014/main" id="{710443C2-A213-C93E-D7DE-9256AD74C9AA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DDE3E7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Anomaly Detection</a:t>
              </a:r>
            </a:p>
          </p:txBody>
        </p:sp>
        <p:sp>
          <p:nvSpPr>
            <p:cNvPr id="19" name="Rechteck 50">
              <a:extLst>
                <a:ext uri="{FF2B5EF4-FFF2-40B4-BE49-F238E27FC236}">
                  <a16:creationId xmlns:a16="http://schemas.microsoft.com/office/drawing/2014/main" id="{B0C54029-2E2D-F6C0-FCED-13B25FD81DFE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20" name="Gruppieren 51">
            <a:extLst>
              <a:ext uri="{FF2B5EF4-FFF2-40B4-BE49-F238E27FC236}">
                <a16:creationId xmlns:a16="http://schemas.microsoft.com/office/drawing/2014/main" id="{1B5435B3-AE86-5E3B-7DD7-612D9AD30695}"/>
              </a:ext>
            </a:extLst>
          </p:cNvPr>
          <p:cNvGrpSpPr>
            <a:grpSpLocks noChangeAspect="1"/>
          </p:cNvGrpSpPr>
          <p:nvPr/>
        </p:nvGrpSpPr>
        <p:grpSpPr>
          <a:xfrm>
            <a:off x="5670531" y="3029989"/>
            <a:ext cx="1296000" cy="1296000"/>
            <a:chOff x="9420737" y="1699669"/>
            <a:chExt cx="1440000" cy="1440000"/>
          </a:xfrm>
        </p:grpSpPr>
        <p:sp>
          <p:nvSpPr>
            <p:cNvPr id="21" name="Textfeld 52">
              <a:extLst>
                <a:ext uri="{FF2B5EF4-FFF2-40B4-BE49-F238E27FC236}">
                  <a16:creationId xmlns:a16="http://schemas.microsoft.com/office/drawing/2014/main" id="{8B96C491-62EA-C102-02AE-9C35C6819F7C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61E64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Visualization </a:t>
              </a:r>
            </a:p>
          </p:txBody>
        </p:sp>
        <p:sp>
          <p:nvSpPr>
            <p:cNvPr id="22" name="Rechteck 53">
              <a:extLst>
                <a:ext uri="{FF2B5EF4-FFF2-40B4-BE49-F238E27FC236}">
                  <a16:creationId xmlns:a16="http://schemas.microsoft.com/office/drawing/2014/main" id="{CD5EEA4E-05C6-79F3-6419-252AE948AC1F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23" name="Gruppieren 54">
            <a:extLst>
              <a:ext uri="{FF2B5EF4-FFF2-40B4-BE49-F238E27FC236}">
                <a16:creationId xmlns:a16="http://schemas.microsoft.com/office/drawing/2014/main" id="{43DA79DF-E42D-79DA-2E63-37571E43F0EB}"/>
              </a:ext>
            </a:extLst>
          </p:cNvPr>
          <p:cNvGrpSpPr>
            <a:grpSpLocks noChangeAspect="1"/>
          </p:cNvGrpSpPr>
          <p:nvPr/>
        </p:nvGrpSpPr>
        <p:grpSpPr>
          <a:xfrm>
            <a:off x="7189919" y="3081453"/>
            <a:ext cx="1296000" cy="1296000"/>
            <a:chOff x="9420737" y="1699669"/>
            <a:chExt cx="1440000" cy="1440000"/>
          </a:xfrm>
        </p:grpSpPr>
        <p:sp>
          <p:nvSpPr>
            <p:cNvPr id="24" name="Textfeld 55">
              <a:extLst>
                <a:ext uri="{FF2B5EF4-FFF2-40B4-BE49-F238E27FC236}">
                  <a16:creationId xmlns:a16="http://schemas.microsoft.com/office/drawing/2014/main" id="{AF618EBE-6571-2ABA-C463-166B9EC84BF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 bwMode="gray">
            <a:xfrm>
              <a:off x="9420737" y="1699669"/>
              <a:ext cx="1440000" cy="14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A63297"/>
              </a:solidFill>
            </a:ln>
            <a:effectLst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100"/>
                </a:spcAft>
                <a:buClrTx/>
                <a:buSzPct val="100000"/>
                <a:buFontTx/>
                <a:buNone/>
                <a:tabLst/>
                <a:defRPr/>
              </a:pP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Network 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SLI and SLO</a:t>
              </a:r>
            </a:p>
          </p:txBody>
        </p:sp>
        <p:sp>
          <p:nvSpPr>
            <p:cNvPr id="25" name="Rechteck 56">
              <a:extLst>
                <a:ext uri="{FF2B5EF4-FFF2-40B4-BE49-F238E27FC236}">
                  <a16:creationId xmlns:a16="http://schemas.microsoft.com/office/drawing/2014/main" id="{6E4AAC49-253A-16CD-EEDC-0B1795F09A96}"/>
                </a:ext>
              </a:extLst>
            </p:cNvPr>
            <p:cNvSpPr/>
            <p:nvPr/>
          </p:nvSpPr>
          <p:spPr>
            <a:xfrm>
              <a:off x="10140737" y="1699669"/>
              <a:ext cx="720000" cy="1440000"/>
            </a:xfrm>
            <a:prstGeom prst="rect">
              <a:avLst/>
            </a:prstGeom>
            <a:noFill/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4B17EC-9407-E3A2-1F7C-D47095BE2DDB}"/>
              </a:ext>
            </a:extLst>
          </p:cNvPr>
          <p:cNvCxnSpPr/>
          <p:nvPr/>
        </p:nvCxnSpPr>
        <p:spPr bwMode="gray">
          <a:xfrm>
            <a:off x="1562428" y="1762656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2C9830F3-CBF4-D372-DBC5-8AB3BCB5DD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46822" y="2105153"/>
            <a:ext cx="410400" cy="4104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17EB060B-2351-6AC0-7856-F33CB05240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13298" y="2119502"/>
            <a:ext cx="410400" cy="4104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DF5E834-66E3-AE49-4040-1D628970A3FC}"/>
              </a:ext>
            </a:extLst>
          </p:cNvPr>
          <p:cNvSpPr/>
          <p:nvPr/>
        </p:nvSpPr>
        <p:spPr bwMode="gray">
          <a:xfrm>
            <a:off x="1577989" y="1741622"/>
            <a:ext cx="724220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Alert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1C20F7-8218-7EF6-0AE8-992862F0E030}"/>
              </a:ext>
            </a:extLst>
          </p:cNvPr>
          <p:cNvSpPr/>
          <p:nvPr/>
        </p:nvSpPr>
        <p:spPr bwMode="gray">
          <a:xfrm>
            <a:off x="2591780" y="1741622"/>
            <a:ext cx="1053436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Postmortem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7DF8467-9125-3982-1295-79F29C9B0DC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34630" y="3240845"/>
            <a:ext cx="469639" cy="3574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770A491-1DB5-77FC-712B-35F7A47E2F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8429" y="5293198"/>
            <a:ext cx="457022" cy="39319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7CD1AF5-AD78-AA80-9E26-C4515CC45B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94109" y="3122827"/>
            <a:ext cx="424647" cy="39319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DF49D5E-4B86-6869-98D7-DE092FC30B1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94444" y="3151466"/>
            <a:ext cx="454869" cy="3931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6768564-2BA7-E325-FE43-6D4CE762CDA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00566" y="3202810"/>
            <a:ext cx="474707" cy="3931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A0A7074-FC27-6B8B-F899-8DDE2533BB1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85367" y="3192400"/>
            <a:ext cx="474367" cy="39319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66A7CE-25D4-DED2-6D45-788D6CB73BA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77989" y="3104417"/>
            <a:ext cx="445123" cy="39319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DC3853-02C8-D495-EDB1-B0129F6F9E30}"/>
              </a:ext>
            </a:extLst>
          </p:cNvPr>
          <p:cNvCxnSpPr/>
          <p:nvPr/>
        </p:nvCxnSpPr>
        <p:spPr bwMode="gray">
          <a:xfrm>
            <a:off x="1050398" y="4905347"/>
            <a:ext cx="9379274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C6E6D7-2688-CCDB-6A6C-7880291A8339}"/>
              </a:ext>
            </a:extLst>
          </p:cNvPr>
          <p:cNvCxnSpPr/>
          <p:nvPr/>
        </p:nvCxnSpPr>
        <p:spPr bwMode="gray">
          <a:xfrm>
            <a:off x="1044803" y="2672601"/>
            <a:ext cx="937927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686B893-78A4-3D56-EECA-A2AEF814D57E}"/>
              </a:ext>
            </a:extLst>
          </p:cNvPr>
          <p:cNvSpPr/>
          <p:nvPr/>
        </p:nvSpPr>
        <p:spPr bwMode="gray">
          <a:xfrm>
            <a:off x="3461645" y="2212755"/>
            <a:ext cx="3497884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draft-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netana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nmop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-network-anomaly-semantics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draft-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netana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-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nmop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-network-anomaly-lifecycle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D8EA4A-314A-BB28-E712-414D5F01E35F}"/>
              </a:ext>
            </a:extLst>
          </p:cNvPr>
          <p:cNvCxnSpPr/>
          <p:nvPr/>
        </p:nvCxnSpPr>
        <p:spPr bwMode="gray">
          <a:xfrm>
            <a:off x="2612083" y="1762656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3CC50D-6BF1-E751-D746-D130EE998D4B}"/>
              </a:ext>
            </a:extLst>
          </p:cNvPr>
          <p:cNvCxnSpPr/>
          <p:nvPr/>
        </p:nvCxnSpPr>
        <p:spPr bwMode="gray">
          <a:xfrm>
            <a:off x="5863467" y="5073000"/>
            <a:ext cx="0" cy="752897"/>
          </a:xfrm>
          <a:prstGeom prst="straightConnector1">
            <a:avLst/>
          </a:prstGeom>
          <a:ln w="28575">
            <a:solidFill>
              <a:srgbClr val="C00000"/>
            </a:solidFill>
            <a:prstDash val="sysDot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A48B1DB7-BCDC-5D18-F56D-8A1447F1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Data Mesh organizes Data in Organizations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Enables Network Analytics use cases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A8359-DC79-8122-1266-D00A47BFEBE7}"/>
              </a:ext>
            </a:extLst>
          </p:cNvPr>
          <p:cNvSpPr txBox="1"/>
          <p:nvPr/>
        </p:nvSpPr>
        <p:spPr>
          <a:xfrm>
            <a:off x="755754" y="2294617"/>
            <a:ext cx="802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22"/>
              </a:rPr>
              <a:t>RFC 8632</a:t>
            </a:r>
            <a:endParaRPr kumimoji="0" lang="de-CH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3" name="Textfeld 49">
            <a:extLst>
              <a:ext uri="{FF2B5EF4-FFF2-40B4-BE49-F238E27FC236}">
                <a16:creationId xmlns:a16="http://schemas.microsoft.com/office/drawing/2014/main" id="{0BE6D769-3D3F-136C-2542-47D8CD60338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3929403" y="2815301"/>
            <a:ext cx="1761022" cy="1811606"/>
          </a:xfrm>
          <a:prstGeom prst="ellipse">
            <a:avLst/>
          </a:prstGeom>
          <a:solidFill>
            <a:srgbClr val="FF0000">
              <a:alpha val="5000"/>
            </a:srgbClr>
          </a:solidFill>
          <a:ln w="6350">
            <a:solidFill>
              <a:srgbClr val="FF0000"/>
            </a:solidFill>
            <a:prstDash val="sysDot"/>
          </a:ln>
          <a:effectLst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Pct val="100000"/>
              <a:buFontTx/>
              <a:buNone/>
              <a:tabLst/>
              <a:defRPr/>
            </a:pP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4E115-1F77-20A8-3DA1-68ED2196E5C6}"/>
              </a:ext>
            </a:extLst>
          </p:cNvPr>
          <p:cNvSpPr/>
          <p:nvPr/>
        </p:nvSpPr>
        <p:spPr bwMode="gray">
          <a:xfrm>
            <a:off x="3504586" y="4598248"/>
            <a:ext cx="3497884" cy="27070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hlinkClick r:id="rId23"/>
              </a:rPr>
              <a:t>draft-</a:t>
            </a:r>
            <a:r>
              <a:rPr lang="en-US" sz="1200" b="1" dirty="0" err="1">
                <a:solidFill>
                  <a:prstClr val="black"/>
                </a:solidFill>
                <a:hlinkClick r:id="rId23"/>
              </a:rPr>
              <a:t>netana</a:t>
            </a:r>
            <a:r>
              <a:rPr lang="en-US" sz="1200" b="1" dirty="0">
                <a:solidFill>
                  <a:prstClr val="black"/>
                </a:solidFill>
                <a:hlinkClick r:id="rId23"/>
              </a:rPr>
              <a:t>-</a:t>
            </a:r>
            <a:r>
              <a:rPr lang="en-US" sz="1200" b="1" dirty="0" err="1">
                <a:solidFill>
                  <a:prstClr val="black"/>
                </a:solidFill>
                <a:hlinkClick r:id="rId23"/>
              </a:rPr>
              <a:t>nmop</a:t>
            </a:r>
            <a:r>
              <a:rPr lang="en-US" sz="1200" b="1" dirty="0">
                <a:solidFill>
                  <a:prstClr val="black"/>
                </a:solidFill>
                <a:hlinkClick r:id="rId23"/>
              </a:rPr>
              <a:t>-network-anomaly-architecture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EDF2F7-CBB1-37EC-1E76-291921B5FC70}"/>
              </a:ext>
            </a:extLst>
          </p:cNvPr>
          <p:cNvSpPr txBox="1"/>
          <p:nvPr/>
        </p:nvSpPr>
        <p:spPr>
          <a:xfrm>
            <a:off x="5935922" y="5186800"/>
            <a:ext cx="59004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prstClr val="black"/>
                </a:solidFill>
              </a:rPr>
              <a:t>Network Telemetry (</a:t>
            </a:r>
            <a:r>
              <a:rPr lang="en-US" sz="1200" b="1" dirty="0">
                <a:solidFill>
                  <a:prstClr val="black"/>
                </a:solidFill>
                <a:hlinkClick r:id="" action="ppaction://noaction"/>
              </a:rPr>
              <a:t>RFC 9232</a:t>
            </a:r>
            <a:r>
              <a:rPr lang="en-US" sz="1200" b="1" dirty="0">
                <a:solidFill>
                  <a:prstClr val="black"/>
                </a:solidFill>
              </a:rPr>
              <a:t>)</a:t>
            </a:r>
            <a:br>
              <a:rPr lang="en-US" sz="1200" b="1" dirty="0">
                <a:solidFill>
                  <a:prstClr val="black"/>
                </a:solidFill>
              </a:rPr>
            </a:br>
            <a:r>
              <a:rPr lang="en-US" sz="1200" b="1" dirty="0">
                <a:solidFill>
                  <a:prstClr val="black"/>
                </a:solidFill>
              </a:rPr>
              <a:t>IPFIX </a:t>
            </a:r>
            <a:r>
              <a:rPr lang="en-US" sz="1200" dirty="0">
                <a:solidFill>
                  <a:prstClr val="black"/>
                </a:solidFill>
              </a:rPr>
              <a:t>(</a:t>
            </a:r>
            <a:r>
              <a:rPr lang="en-US" sz="1200" dirty="0">
                <a:solidFill>
                  <a:prstClr val="black"/>
                </a:solidFill>
                <a:highlight>
                  <a:srgbClr val="FFFF00"/>
                </a:highlight>
                <a:hlinkClick r:id="rId24"/>
              </a:rPr>
              <a:t>RFC 7011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ighlight>
                  <a:srgbClr val="FFFF00"/>
                </a:highlight>
                <a:hlinkClick r:id="rId25"/>
              </a:rPr>
              <a:t>RFC 9487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linkClick r:id="rId26"/>
              </a:rPr>
              <a:t>RFC 9160</a:t>
            </a:r>
            <a:r>
              <a:rPr lang="en-US" sz="120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draft-</a:t>
            </a:r>
            <a:r>
              <a:rPr lang="en-US" sz="1200" dirty="0" err="1">
                <a:solidFill>
                  <a:prstClr val="black"/>
                </a:solidFill>
                <a:hlinkClick r:id="rId27"/>
              </a:rPr>
              <a:t>ietf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-opsawg-</a:t>
            </a:r>
            <a:r>
              <a:rPr lang="en-US" sz="1200" dirty="0" err="1">
                <a:solidFill>
                  <a:prstClr val="black"/>
                </a:solidFill>
                <a:hlinkClick r:id="rId27"/>
              </a:rPr>
              <a:t>ipfix</a:t>
            </a:r>
            <a:r>
              <a:rPr lang="en-US" sz="1200" dirty="0">
                <a:solidFill>
                  <a:prstClr val="black"/>
                </a:solidFill>
                <a:hlinkClick r:id="rId27"/>
              </a:rPr>
              <a:t>-on-path-telemetry</a:t>
            </a:r>
            <a:r>
              <a:rPr lang="en-US" sz="1200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r>
              <a:rPr lang="de-CH" sz="1200" b="1" dirty="0">
                <a:solidFill>
                  <a:prstClr val="black"/>
                </a:solidFill>
              </a:rPr>
              <a:t>BMP </a:t>
            </a:r>
            <a:r>
              <a:rPr lang="de-CH" sz="1200" dirty="0">
                <a:solidFill>
                  <a:prstClr val="black"/>
                </a:solidFill>
              </a:rPr>
              <a:t>(</a:t>
            </a:r>
            <a:r>
              <a:rPr lang="de-CH" sz="1200" dirty="0">
                <a:solidFill>
                  <a:prstClr val="black"/>
                </a:solidFill>
                <a:highlight>
                  <a:srgbClr val="FFFF00"/>
                </a:highlight>
                <a:hlinkClick r:id="rId28"/>
              </a:rPr>
              <a:t>RFC 7854</a:t>
            </a:r>
            <a:r>
              <a:rPr lang="de-CH" sz="1200" dirty="0">
                <a:solidFill>
                  <a:prstClr val="black"/>
                </a:solidFill>
                <a:highlight>
                  <a:srgbClr val="FFFF00"/>
                </a:highlight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29"/>
              </a:rPr>
              <a:t>RFC 8671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ighlight>
                  <a:srgbClr val="FFFF00"/>
                </a:highlight>
                <a:hlinkClick r:id="rId30"/>
              </a:rPr>
              <a:t>RFC 9069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1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1"/>
              </a:rPr>
              <a:t>tlv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2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2"/>
              </a:rPr>
              <a:t>path-marking-tlv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lucente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-grow-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bmp</a:t>
            </a:r>
            <a:r>
              <a:rPr lang="de-CH" sz="1200" dirty="0">
                <a:solidFill>
                  <a:prstClr val="black"/>
                </a:solidFill>
                <a:hlinkClick r:id="rId33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3"/>
              </a:rPr>
              <a:t>rel</a:t>
            </a:r>
            <a:r>
              <a:rPr lang="de-CH" sz="1200" dirty="0">
                <a:solidFill>
                  <a:prstClr val="black"/>
                </a:solidFill>
              </a:rPr>
              <a:t>)</a:t>
            </a:r>
          </a:p>
          <a:p>
            <a:pPr>
              <a:defRPr/>
            </a:pPr>
            <a:r>
              <a:rPr lang="de-CH" sz="1200" b="1" dirty="0">
                <a:solidFill>
                  <a:prstClr val="black"/>
                </a:solidFill>
              </a:rPr>
              <a:t>YANG-Push </a:t>
            </a:r>
            <a:r>
              <a:rPr lang="de-CH" sz="1200" dirty="0">
                <a:solidFill>
                  <a:prstClr val="black"/>
                </a:solidFill>
              </a:rPr>
              <a:t>(</a:t>
            </a:r>
            <a:r>
              <a:rPr lang="de-CH" sz="1200" dirty="0">
                <a:solidFill>
                  <a:prstClr val="black"/>
                </a:solidFill>
                <a:hlinkClick r:id="rId34"/>
              </a:rPr>
              <a:t>RFC 8639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5"/>
              </a:rPr>
              <a:t>RFC 8641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udp</a:t>
            </a:r>
            <a:r>
              <a:rPr lang="de-CH" sz="1200" dirty="0">
                <a:solidFill>
                  <a:prstClr val="black"/>
                </a:solidFill>
                <a:hlinkClick r:id="rId36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6"/>
              </a:rPr>
              <a:t>notif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distributed</a:t>
            </a:r>
            <a:r>
              <a:rPr lang="de-CH" sz="1200" dirty="0">
                <a:solidFill>
                  <a:prstClr val="black"/>
                </a:solidFill>
                <a:hlinkClick r:id="rId37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7"/>
              </a:rPr>
              <a:t>notif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ahuang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notif</a:t>
            </a:r>
            <a:r>
              <a:rPr lang="de-CH" sz="1200" dirty="0">
                <a:solidFill>
                  <a:prstClr val="black"/>
                </a:solidFill>
                <a:hlinkClick r:id="rId38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8"/>
              </a:rPr>
              <a:t>yang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ietf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yang</a:t>
            </a:r>
            <a:r>
              <a:rPr lang="de-CH" sz="1200" dirty="0">
                <a:solidFill>
                  <a:prstClr val="black"/>
                </a:solidFill>
                <a:hlinkClick r:id="rId39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39"/>
              </a:rPr>
              <a:t>notifications-versioning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tgraf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notif</a:t>
            </a:r>
            <a:r>
              <a:rPr lang="de-CH" sz="1200" dirty="0">
                <a:solidFill>
                  <a:prstClr val="black"/>
                </a:solidFill>
                <a:hlinkClick r:id="rId40"/>
              </a:rPr>
              <a:t>-</a:t>
            </a:r>
            <a:r>
              <a:rPr lang="de-CH" sz="1200" dirty="0" err="1">
                <a:solidFill>
                  <a:prstClr val="black"/>
                </a:solidFill>
                <a:hlinkClick r:id="rId40"/>
              </a:rPr>
              <a:t>sequencing</a:t>
            </a:r>
            <a:r>
              <a:rPr lang="de-CH" sz="1200" dirty="0">
                <a:solidFill>
                  <a:prstClr val="black"/>
                </a:solidFill>
              </a:rPr>
              <a:t>, 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draft-</a:t>
            </a:r>
            <a:r>
              <a:rPr lang="de-CH" sz="1200" dirty="0" err="1">
                <a:solidFill>
                  <a:prstClr val="black"/>
                </a:solidFill>
                <a:hlinkClick r:id="rId41"/>
              </a:rPr>
              <a:t>tgraf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-netconf-</a:t>
            </a:r>
            <a:r>
              <a:rPr lang="de-CH" sz="1200" dirty="0" err="1">
                <a:solidFill>
                  <a:prstClr val="black"/>
                </a:solidFill>
                <a:hlinkClick r:id="rId41"/>
              </a:rPr>
              <a:t>yang</a:t>
            </a:r>
            <a:r>
              <a:rPr lang="de-CH" sz="1200" dirty="0">
                <a:solidFill>
                  <a:prstClr val="black"/>
                </a:solidFill>
                <a:hlinkClick r:id="rId41"/>
              </a:rPr>
              <a:t>-push-observation-time</a:t>
            </a:r>
            <a:r>
              <a:rPr lang="de-CH" sz="12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9358FF-EF3C-19A5-B66E-56764914554A}"/>
              </a:ext>
            </a:extLst>
          </p:cNvPr>
          <p:cNvSpPr/>
          <p:nvPr/>
        </p:nvSpPr>
        <p:spPr bwMode="gray">
          <a:xfrm>
            <a:off x="6096000" y="4842000"/>
            <a:ext cx="4449694" cy="27070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Operational Data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draft-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netana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nmop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-yang-message-broker-integration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2D3939-F517-F366-148A-DF75104D4638}"/>
              </a:ext>
            </a:extLst>
          </p:cNvPr>
          <p:cNvSpPr/>
          <p:nvPr/>
        </p:nvSpPr>
        <p:spPr bwMode="gray">
          <a:xfrm>
            <a:off x="6084464" y="2618584"/>
            <a:ext cx="4449694" cy="270701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Analytical Data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draft-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netana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nmop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  <a:hlinkClick r:id="rId42"/>
              </a:rPr>
              <a:t>-yang-message-broker-integration</a:t>
            </a:r>
            <a:b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3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AEE21E-0CF2-4355-A68A-655C5FDE8F93}"/>
              </a:ext>
            </a:extLst>
          </p:cNvPr>
          <p:cNvSpPr txBox="1">
            <a:spLocks/>
          </p:cNvSpPr>
          <p:nvPr/>
        </p:nvSpPr>
        <p:spPr bwMode="black">
          <a:xfrm>
            <a:off x="1370214" y="1690688"/>
            <a:ext cx="3717175" cy="1349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« Network operators </a:t>
            </a:r>
            <a:r>
              <a:rPr lang="en-US" sz="2400" b="1" dirty="0">
                <a:solidFill>
                  <a:srgbClr val="FF0000"/>
                </a:solidFill>
              </a:rPr>
              <a:t>connect customers in </a:t>
            </a:r>
            <a:r>
              <a:rPr lang="en-US" sz="2400" b="1" dirty="0"/>
              <a:t>routing tables called </a:t>
            </a:r>
            <a:r>
              <a:rPr lang="en-US" sz="2400" b="1" dirty="0">
                <a:solidFill>
                  <a:srgbClr val="FF0000"/>
                </a:solidFill>
              </a:rPr>
              <a:t>Connectivity Services</a:t>
            </a:r>
            <a:r>
              <a:rPr lang="en-US" sz="2400" b="1" dirty="0"/>
              <a:t> </a:t>
            </a:r>
            <a:r>
              <a:rPr lang="de-CH" sz="2400" b="1" dirty="0"/>
              <a:t>»</a:t>
            </a:r>
            <a:endParaRPr lang="en-US" sz="2400" b="1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BEFBDA-754E-5E90-E343-A2FC2B103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74" y="3252403"/>
            <a:ext cx="2981196" cy="309076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09802C0-BFFB-9B0F-A529-E60CDD51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What to monitor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Which metrics are collected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46AC53-5398-E0CF-0807-B7B55276F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197" y="3125586"/>
            <a:ext cx="4297468" cy="30907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281388-E93D-AC26-49A1-DA5D5EEB0D3B}"/>
              </a:ext>
            </a:extLst>
          </p:cNvPr>
          <p:cNvSpPr txBox="1"/>
          <p:nvPr/>
        </p:nvSpPr>
        <p:spPr>
          <a:xfrm>
            <a:off x="5378334" y="1690688"/>
            <a:ext cx="5503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« Network Telemetry </a:t>
            </a:r>
            <a:br>
              <a:rPr lang="en-US" sz="2400" b="1" dirty="0">
                <a:latin typeface="+mj-lt"/>
              </a:rPr>
            </a:br>
            <a:r>
              <a:rPr lang="en-US" sz="2400" b="1" dirty="0">
                <a:latin typeface="+mj-lt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RFC 9232</a:t>
            </a:r>
            <a:r>
              <a:rPr lang="en-US" sz="2400" b="1" dirty="0">
                <a:latin typeface="+mj-lt"/>
              </a:rPr>
              <a:t>) describes how to collect data from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all 3 network planes </a:t>
            </a:r>
            <a:r>
              <a:rPr lang="en-US" sz="2400" b="1" dirty="0">
                <a:latin typeface="+mj-lt"/>
              </a:rPr>
              <a:t>efficiently</a:t>
            </a:r>
            <a:r>
              <a:rPr lang="en-US" sz="2400" b="1" dirty="0">
                <a:solidFill>
                  <a:schemeClr val="accent6"/>
                </a:solidFill>
                <a:latin typeface="+mj-lt"/>
              </a:rPr>
              <a:t> </a:t>
            </a:r>
            <a:r>
              <a:rPr lang="de-CH" sz="2400" b="1" dirty="0">
                <a:latin typeface="+mj-lt"/>
              </a:rPr>
              <a:t>»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06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AC485-25DE-431E-B345-9C0A15BB7F8A}" type="slidenum">
              <a:rPr kumimoji="0" lang="de-CH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CH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9802C0-BFFB-9B0F-A529-E60CDD51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Monitoring L3 VPN's with IPFIX, BMP and YANG Push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From Connectivity Service to Realtime Network Analytics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7FEC644C-5BBA-9D8A-F77B-29E3C855E4BF}"/>
              </a:ext>
            </a:extLst>
          </p:cNvPr>
          <p:cNvSpPr txBox="1">
            <a:spLocks/>
          </p:cNvSpPr>
          <p:nvPr/>
        </p:nvSpPr>
        <p:spPr bwMode="black">
          <a:xfrm>
            <a:off x="5903843" y="1742858"/>
            <a:ext cx="5684049" cy="4788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TheSans Swisscom Light"/>
              </a:rPr>
              <a:t>Connectivity Service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Connection Points are connected through Logical Connections.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From a BGP control-plane 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IPv4/6 unicast prefixes in VRF's are tagged with BGP standard communities. </a:t>
            </a:r>
          </a:p>
          <a:p>
            <a:pPr marL="362880" marR="0" lvl="1" indent="-18288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One BGP standard community to identify the Logical Connection. One BGP standard community to identify each Connection Point. </a:t>
            </a:r>
          </a:p>
          <a:p>
            <a:pPr marL="362880" marR="0" lvl="1" indent="-18288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When IPv4/6 prefixes are exported from VRF's, a BGP route-distinguisher, BGP extended community route-targets and a SRv6 VPN SID for the IPv6 next-hop </a:t>
            </a:r>
            <a:r>
              <a:rPr lang="en-US" dirty="0">
                <a:latin typeface="TheSans Swisscom Light"/>
              </a:rPr>
              <a:t>are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 allocated.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From a forwarding plane perspective,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when IPv4/6 unicast traffic is received from the edge at the SRv6 PE, a lookup is performed, the SRv6 VPN SID is obtained and IPv6 next-hop is added when forwarded to the core.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Swisscom collects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MPLS and SRv6 provider data plane, IPv4/6 unicast customer data-plane in IPFIX and at provider edge BGP VPNv4/6 unicast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heSans Swisscom Light"/>
                <a:ea typeface="+mn-ea"/>
                <a:cs typeface="+mn-cs"/>
              </a:rPr>
              <a:t>in production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heSans Swisscom Light"/>
                <a:ea typeface="+mn-ea"/>
                <a:cs typeface="+mn-cs"/>
              </a:rPr>
              <a:t>to perform real-time data correlation.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11AAFF"/>
              </a:buClr>
              <a:buSzTx/>
              <a:buFont typeface="TheSans Swisscom" panose="020B0603020202020204" pitchFamily="34" charset="0"/>
              <a:buChar char="&gt;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2E1AF7-54F3-0ED4-A99D-8EDF1964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04" y="1695129"/>
            <a:ext cx="4710952" cy="488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6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3" y="2015412"/>
            <a:ext cx="6045757" cy="4167897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When operational or configurational changes in connectivity services are happening, the objective is to detect interruption at network operation faster than the users using those connectivity services</a:t>
            </a:r>
          </a:p>
          <a:p>
            <a:r>
              <a:rPr lang="en-US" sz="1700" dirty="0"/>
              <a:t>In order to achieve this objective, automation in network monitoring is required. This automation needs to monitor network changes holistically by monitoring all 3 network planes simultaneously and detect whether that change is service disruptive.</a:t>
            </a:r>
          </a:p>
          <a:p>
            <a:r>
              <a:rPr lang="en-US" sz="1700" dirty="0"/>
              <a:t>Through network incidents postmortems we network operators learn and improve so does network anomaly detection and supervised and semi-supervised machine learning. With more and more incidents the postmortem process demands automation and with the standardization of labeled network incident collaboration among network operators, vendors and academia is facilitated.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Problem Statement and Motivation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How it is being addressed in which document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40698F20-E35A-7859-BBD7-0DF9260329A7}"/>
              </a:ext>
            </a:extLst>
          </p:cNvPr>
          <p:cNvSpPr txBox="1">
            <a:spLocks/>
          </p:cNvSpPr>
          <p:nvPr/>
        </p:nvSpPr>
        <p:spPr bwMode="black">
          <a:xfrm>
            <a:off x="7268547" y="2015412"/>
            <a:ext cx="4646645" cy="4167897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hlinkClick r:id="rId2"/>
              </a:rPr>
              <a:t>draft-</a:t>
            </a:r>
            <a:r>
              <a:rPr lang="en-US" sz="1700" dirty="0" err="1">
                <a:hlinkClick r:id="rId2"/>
              </a:rPr>
              <a:t>ietf</a:t>
            </a:r>
            <a:r>
              <a:rPr lang="en-US" sz="1700" dirty="0">
                <a:hlinkClick r:id="rId2"/>
              </a:rPr>
              <a:t>-</a:t>
            </a:r>
            <a:r>
              <a:rPr lang="en-US" sz="1700" dirty="0" err="1">
                <a:hlinkClick r:id="rId2"/>
              </a:rPr>
              <a:t>nmop</a:t>
            </a:r>
            <a:r>
              <a:rPr lang="en-US" sz="1700" dirty="0">
                <a:hlinkClick r:id="rId2"/>
              </a:rPr>
              <a:t>-network-anomaly-architecture</a:t>
            </a:r>
            <a:r>
              <a:rPr lang="en-US" sz="1700" dirty="0"/>
              <a:t> describes the motivation and architecture and the relationship to other two documents.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hlinkClick r:id="rId3"/>
              </a:rPr>
              <a:t>draft-</a:t>
            </a:r>
            <a:r>
              <a:rPr lang="en-US" sz="1700" dirty="0" err="1">
                <a:hlinkClick r:id="rId3"/>
              </a:rPr>
              <a:t>netana</a:t>
            </a:r>
            <a:r>
              <a:rPr lang="en-US" sz="1700" dirty="0">
                <a:hlinkClick r:id="rId3"/>
              </a:rPr>
              <a:t>-</a:t>
            </a:r>
            <a:r>
              <a:rPr lang="en-US" sz="1700" dirty="0" err="1">
                <a:hlinkClick r:id="rId3"/>
              </a:rPr>
              <a:t>nmop</a:t>
            </a:r>
            <a:r>
              <a:rPr lang="en-US" sz="1700" dirty="0">
                <a:hlinkClick r:id="rId3"/>
              </a:rPr>
              <a:t>-network-anomaly-semantics</a:t>
            </a:r>
            <a:r>
              <a:rPr lang="en-US" sz="1700" dirty="0"/>
              <a:t> defines Symptom semantics to enable standardized data exchange to validate results with network engineers and improve supervised and semi-supervised machine learning systems.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dirty="0">
                <a:hlinkClick r:id="rId4"/>
              </a:rPr>
              <a:t>draft-</a:t>
            </a:r>
            <a:r>
              <a:rPr lang="en-US" sz="1700" dirty="0" err="1">
                <a:hlinkClick r:id="rId4"/>
              </a:rPr>
              <a:t>netana</a:t>
            </a:r>
            <a:r>
              <a:rPr lang="en-US" sz="1700" dirty="0">
                <a:hlinkClick r:id="rId4"/>
              </a:rPr>
              <a:t>-</a:t>
            </a:r>
            <a:r>
              <a:rPr lang="en-US" sz="1700" dirty="0" err="1">
                <a:hlinkClick r:id="rId4"/>
              </a:rPr>
              <a:t>nmop</a:t>
            </a:r>
            <a:r>
              <a:rPr lang="en-US" sz="1700" dirty="0">
                <a:hlinkClick r:id="rId4"/>
              </a:rPr>
              <a:t>-network-anomaly-lifecycle</a:t>
            </a:r>
            <a:r>
              <a:rPr lang="en-US" sz="1700" dirty="0"/>
              <a:t> describes on managing the lifecycle process, in order to facilitate network engineers to interact with the network anomaly detection system to refine the detection abilities over time. 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AC32D27E-E01A-131C-C4B7-9A918341F560}"/>
              </a:ext>
            </a:extLst>
          </p:cNvPr>
          <p:cNvSpPr txBox="1">
            <a:spLocks/>
          </p:cNvSpPr>
          <p:nvPr/>
        </p:nvSpPr>
        <p:spPr bwMode="black">
          <a:xfrm>
            <a:off x="7268547" y="462556"/>
            <a:ext cx="2649894" cy="926996"/>
          </a:xfrm>
          <a:prstGeom prst="rect">
            <a:avLst/>
          </a:prstGeom>
        </p:spPr>
        <p:txBody>
          <a:bodyPr lIns="0" tIns="28800" rIns="0" bIns="2880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Network Anomaly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0DB6D2-AE41-F640-9B4A-96205F1AB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9092" y="365125"/>
            <a:ext cx="16859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ADF7EC-9E1C-FBA7-0538-07A0636E6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71" y="1332771"/>
            <a:ext cx="7636262" cy="419245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7F0854E4-A574-BB47-B958-0EBEDADE71C3}"/>
              </a:ext>
            </a:extLst>
          </p:cNvPr>
          <p:cNvSpPr txBox="1">
            <a:spLocks/>
          </p:cNvSpPr>
          <p:nvPr/>
        </p:nvSpPr>
        <p:spPr bwMode="gray">
          <a:xfrm>
            <a:off x="8399464" y="0"/>
            <a:ext cx="3792536" cy="6858000"/>
          </a:xfrm>
          <a:prstGeom prst="rect">
            <a:avLst/>
          </a:prstGeom>
          <a:solidFill>
            <a:srgbClr val="DDE3E7"/>
          </a:solidFill>
        </p:spPr>
        <p:txBody>
          <a:bodyPr lIns="144000" tIns="0" rIns="0" bIns="0"/>
          <a:lstStyle>
            <a:defPPr>
              <a:defRPr lang="de-DE"/>
            </a:defPPr>
            <a:lvl1pPr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/>
            </a:lvl1pPr>
            <a:lvl2pPr marL="180000" indent="-1800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/>
            </a:lvl2pPr>
            <a:lvl3pPr marL="360000" indent="-1800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/>
            </a:lvl3pPr>
            <a:lvl4pPr marL="540000" indent="-1800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/>
            </a:lvl4pPr>
            <a:lvl5pPr marL="540000" indent="-1800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/>
            </a:lvl5pPr>
            <a:lvl6pPr marL="540000" indent="-1800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/>
            </a:lvl6pPr>
            <a:lvl7pPr marL="540000" indent="-1800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/>
            </a:lvl7pPr>
            <a:lvl8pPr marL="540000" indent="-1800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/>
            </a:lvl8pPr>
            <a:lvl9pPr marL="540000" indent="-1800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/>
            </a:lvl9pPr>
          </a:lstStyle>
          <a:p>
            <a:endParaRPr lang="en-US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200CBF14-04EF-4232-9E86-69C8CB496988}"/>
              </a:ext>
            </a:extLst>
          </p:cNvPr>
          <p:cNvSpPr txBox="1">
            <a:spLocks/>
          </p:cNvSpPr>
          <p:nvPr/>
        </p:nvSpPr>
        <p:spPr bwMode="black">
          <a:xfrm>
            <a:off x="9240096" y="103517"/>
            <a:ext cx="2856553" cy="39271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350" b="1" dirty="0"/>
              <a:t>Long time ago, both a set of Inter-AS Option A ASBR routers started to log and notify through SNMP traps warning messages that 20% of the configured BGP maximum-prefix limit has been crossed. </a:t>
            </a:r>
            <a:r>
              <a:rPr lang="en-US" sz="1350" dirty="0"/>
              <a:t>This has been visualized in an NMS with severity yellow and not being observed.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350" b="1" dirty="0"/>
              <a:t>At 15:40 the configured limit has been reached and both redundant peers were shutdown 4 times for 10 minutes each at the same time.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350" b="1" dirty="0"/>
              <a:t>At 15:41 Network Anomaly Detection observed on L3 VPN 64497:6 a potential issue </a:t>
            </a:r>
            <a:r>
              <a:rPr lang="en-US" sz="1350" dirty="0"/>
              <a:t>with a concern score of 0.26 and at 16:02 reached the alert level of 0.30 and was not observed by 7x24 NOC.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350" b="1" dirty="0"/>
              <a:t>At 15:41-45 </a:t>
            </a:r>
            <a:r>
              <a:rPr lang="en-US" sz="1350" dirty="0"/>
              <a:t>network operation center noticed Swiss wide connectivity interruption on application level. </a:t>
            </a:r>
            <a:r>
              <a:rPr lang="en-US" sz="1350" b="1" dirty="0"/>
              <a:t>Unable to identify based on network metrics, suspecting due to scope a specific set of ASBR's and notified responsible platform team.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350" b="1" dirty="0"/>
              <a:t>At 16:10 </a:t>
            </a:r>
            <a:r>
              <a:rPr lang="en-US" sz="1350" dirty="0"/>
              <a:t>ASBR team reached out to MPLS core team. </a:t>
            </a:r>
            <a:r>
              <a:rPr lang="en-US" sz="1350" b="1" dirty="0"/>
              <a:t>At 16:20 BGP </a:t>
            </a:r>
            <a:r>
              <a:rPr lang="en-US" sz="1350" dirty="0"/>
              <a:t>maximum prefix limit of peering was increased and peering state resolved.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CDDA56-B5D8-4C49-8CCA-DCA4A19F195F}"/>
              </a:ext>
            </a:extLst>
          </p:cNvPr>
          <p:cNvSpPr/>
          <p:nvPr/>
        </p:nvSpPr>
        <p:spPr>
          <a:xfrm>
            <a:off x="534838" y="5708764"/>
            <a:ext cx="729878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1500" b="1" dirty="0"/>
              <a:t>BMP route-monitoring update/</a:t>
            </a:r>
            <a:r>
              <a:rPr lang="de-CH" sz="1500" b="1" dirty="0" err="1"/>
              <a:t>withdrawals</a:t>
            </a:r>
            <a:r>
              <a:rPr lang="de-CH" sz="1500" b="1" dirty="0"/>
              <a:t> on 64497:6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9DD9EC-DA5C-4F48-AEFC-D8EB5598119C}"/>
              </a:ext>
            </a:extLst>
          </p:cNvPr>
          <p:cNvCxnSpPr>
            <a:cxnSpLocks/>
          </p:cNvCxnSpPr>
          <p:nvPr/>
        </p:nvCxnSpPr>
        <p:spPr bwMode="gray">
          <a:xfrm>
            <a:off x="8847433" y="3318530"/>
            <a:ext cx="0" cy="655148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671C4C0-1503-4125-916B-727519AB27B8}"/>
              </a:ext>
            </a:extLst>
          </p:cNvPr>
          <p:cNvSpPr/>
          <p:nvPr/>
        </p:nvSpPr>
        <p:spPr bwMode="gray">
          <a:xfrm>
            <a:off x="2449377" y="4825150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93ED37-7866-4891-9700-22D335E0B9D6}"/>
              </a:ext>
            </a:extLst>
          </p:cNvPr>
          <p:cNvSpPr/>
          <p:nvPr/>
        </p:nvSpPr>
        <p:spPr bwMode="gray">
          <a:xfrm>
            <a:off x="3196016" y="4825150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6" name="Title 7">
            <a:extLst>
              <a:ext uri="{FF2B5EF4-FFF2-40B4-BE49-F238E27FC236}">
                <a16:creationId xmlns:a16="http://schemas.microsoft.com/office/drawing/2014/main" id="{CA476D01-0005-4613-B102-CAFEFC517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4" y="332656"/>
            <a:ext cx="7077769" cy="72000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Maximum Prefix BGP Peer State Change</a:t>
            </a:r>
            <a:br>
              <a:rPr lang="en-US" sz="2300" dirty="0"/>
            </a:br>
            <a:r>
              <a:rPr lang="en-US" sz="3000" dirty="0">
                <a:solidFill>
                  <a:schemeClr val="bg2">
                    <a:lumMod val="75000"/>
                  </a:schemeClr>
                </a:solidFill>
              </a:rPr>
              <a:t>What have happened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9D552F14-A683-401A-9DE9-943DE927D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1470" y="5876282"/>
            <a:ext cx="410400" cy="41040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3BEB4CD9-B4E3-80F9-0F1A-A9490E0BC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1568" y="4064528"/>
            <a:ext cx="410400" cy="410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1A0CED-A1D4-E506-6728-32AA08F49C2E}"/>
              </a:ext>
            </a:extLst>
          </p:cNvPr>
          <p:cNvCxnSpPr>
            <a:cxnSpLocks/>
          </p:cNvCxnSpPr>
          <p:nvPr/>
        </p:nvCxnSpPr>
        <p:spPr bwMode="gray">
          <a:xfrm>
            <a:off x="8854645" y="731647"/>
            <a:ext cx="0" cy="1084235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F67F172-3EF0-7C5D-5253-E6FEBA531BDF}"/>
              </a:ext>
            </a:extLst>
          </p:cNvPr>
          <p:cNvSpPr/>
          <p:nvPr/>
        </p:nvSpPr>
        <p:spPr bwMode="gray">
          <a:xfrm>
            <a:off x="3557247" y="4825150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399C782-B559-7D0C-180A-88BFD250FB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4079" y="1884754"/>
            <a:ext cx="525183" cy="525183"/>
          </a:xfrm>
          <a:prstGeom prst="rect">
            <a:avLst/>
          </a:prstGeom>
        </p:spPr>
      </p:pic>
      <p:pic>
        <p:nvPicPr>
          <p:cNvPr id="7" name="Grafik 8">
            <a:extLst>
              <a:ext uri="{FF2B5EF4-FFF2-40B4-BE49-F238E27FC236}">
                <a16:creationId xmlns:a16="http://schemas.microsoft.com/office/drawing/2014/main" id="{13285B34-86C0-5AEB-3586-6227D8E0EB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42899" y="2909461"/>
            <a:ext cx="409069" cy="40906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FA6749-BAEA-854C-0085-A20AD4F157AA}"/>
              </a:ext>
            </a:extLst>
          </p:cNvPr>
          <p:cNvCxnSpPr>
            <a:cxnSpLocks/>
          </p:cNvCxnSpPr>
          <p:nvPr/>
        </p:nvCxnSpPr>
        <p:spPr bwMode="gray">
          <a:xfrm flipH="1">
            <a:off x="8847433" y="2449391"/>
            <a:ext cx="1" cy="391198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74B842-25EE-3658-AD59-7F6DB8D247B9}"/>
              </a:ext>
            </a:extLst>
          </p:cNvPr>
          <p:cNvCxnSpPr>
            <a:cxnSpLocks/>
          </p:cNvCxnSpPr>
          <p:nvPr/>
        </p:nvCxnSpPr>
        <p:spPr bwMode="gray">
          <a:xfrm>
            <a:off x="8869620" y="4627452"/>
            <a:ext cx="0" cy="1112305"/>
          </a:xfrm>
          <a:prstGeom prst="straightConnector1">
            <a:avLst/>
          </a:prstGeom>
          <a:ln w="25400">
            <a:solidFill>
              <a:srgbClr val="5944C6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7C7B51A5-AF79-98B5-A6D0-74F4B8FD54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6898" y="97696"/>
            <a:ext cx="525183" cy="52518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097D8EEC-69D0-2AF6-1163-98B092D19750}"/>
              </a:ext>
            </a:extLst>
          </p:cNvPr>
          <p:cNvSpPr/>
          <p:nvPr/>
        </p:nvSpPr>
        <p:spPr bwMode="gray">
          <a:xfrm>
            <a:off x="6199790" y="2186800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32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9B0DE-3FEB-4AA0-B465-B80EF7C1333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5C2956D9-21C7-308D-6DC1-343EDF11047B}"/>
              </a:ext>
            </a:extLst>
          </p:cNvPr>
          <p:cNvSpPr txBox="1">
            <a:spLocks/>
          </p:cNvSpPr>
          <p:nvPr/>
        </p:nvSpPr>
        <p:spPr bwMode="black">
          <a:xfrm>
            <a:off x="1785199" y="1925618"/>
            <a:ext cx="6825401" cy="3153997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IPFIX configured on P and PE MPLS-SR nodes on MPLS and IPv4/6 VRF unicast enabled interfaces. Capturing L3 </a:t>
            </a:r>
            <a:r>
              <a:rPr lang="en-US" sz="1350" b="1" dirty="0">
                <a:solidFill>
                  <a:srgbClr val="FF0000"/>
                </a:solidFill>
              </a:rPr>
              <a:t>IPv4/6 and L2 Ethernet overlay customer data plane </a:t>
            </a:r>
            <a:r>
              <a:rPr lang="en-US" sz="1350" dirty="0"/>
              <a:t>and underlay MPLS provider data plane metrics on MPLS enabled interfaces, and IPv4/6 and L2 Ethernet overlay customer data plane metrics on IPv4/6 VRF unicast enabled interfaces.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 sz="1350" b="1" dirty="0">
                <a:solidFill>
                  <a:srgbClr val="00B050"/>
                </a:solidFill>
              </a:rPr>
              <a:t>-&gt; Shape, </a:t>
            </a:r>
            <a:r>
              <a:rPr lang="en-US" sz="1350" b="1" dirty="0"/>
              <a:t>means that we are engaged in IETF standardization, vendor implementations and running code. </a:t>
            </a:r>
            <a:r>
              <a:rPr lang="en-US" sz="1350" b="1" dirty="0">
                <a:solidFill>
                  <a:srgbClr val="FF0000"/>
                </a:solidFill>
              </a:rPr>
              <a:t>IPv4/6 unicast customer data plane visibility is in vital, </a:t>
            </a:r>
            <a:r>
              <a:rPr lang="en-US" sz="1350" b="1" dirty="0"/>
              <a:t>MPLS data plane visibility is in </a:t>
            </a:r>
            <a:r>
              <a:rPr lang="en-US" sz="1350" b="1" dirty="0">
                <a:solidFill>
                  <a:srgbClr val="FF0000"/>
                </a:solidFill>
              </a:rPr>
              <a:t>applied,</a:t>
            </a:r>
            <a:r>
              <a:rPr lang="en-US" sz="1350" b="1" dirty="0"/>
              <a:t> On-Path delay is in </a:t>
            </a:r>
            <a:r>
              <a:rPr lang="en-US" sz="1350" b="1" dirty="0">
                <a:solidFill>
                  <a:srgbClr val="FF0000"/>
                </a:solidFill>
              </a:rPr>
              <a:t>operational </a:t>
            </a:r>
            <a:r>
              <a:rPr lang="en-US" sz="1350" b="1" dirty="0"/>
              <a:t>stage</a:t>
            </a:r>
            <a:r>
              <a:rPr lang="en-US" sz="1350" b="1" dirty="0">
                <a:solidFill>
                  <a:srgbClr val="00B050"/>
                </a:solidFill>
              </a:rPr>
              <a:t>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BMP Adj-RIB In post-policy on BGP VPNv4 /6 and IPv4/6 VRF unicast peers and Local-RIB on all RIB's configured on MPLS PE's. BMP Adj-RIB In post-policy on BGP VPNv4 /6 peers on Route Reflectors configured.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 sz="1350" b="1" dirty="0">
                <a:solidFill>
                  <a:srgbClr val="00B050"/>
                </a:solidFill>
              </a:rPr>
              <a:t>-&gt; Shape, </a:t>
            </a:r>
            <a:r>
              <a:rPr lang="en-US" sz="1350" b="1" dirty="0"/>
              <a:t>means that we are engaged in IETF standardization, vendor implementations and running code. BMP Local RIB data plane visibility is in </a:t>
            </a:r>
            <a:r>
              <a:rPr lang="en-US" sz="1350" b="1" dirty="0">
                <a:solidFill>
                  <a:srgbClr val="FF0000"/>
                </a:solidFill>
              </a:rPr>
              <a:t>applied, </a:t>
            </a:r>
            <a:r>
              <a:rPr lang="en-US" sz="1350" b="1" dirty="0"/>
              <a:t>BMP</a:t>
            </a:r>
            <a:r>
              <a:rPr lang="en-US" sz="1350" b="1" dirty="0">
                <a:solidFill>
                  <a:srgbClr val="FF0000"/>
                </a:solidFill>
              </a:rPr>
              <a:t> </a:t>
            </a:r>
            <a:r>
              <a:rPr lang="en-US" sz="1350" b="1" dirty="0"/>
              <a:t>Path Marking is in </a:t>
            </a:r>
            <a:r>
              <a:rPr lang="en-US" sz="1350" b="1" dirty="0">
                <a:solidFill>
                  <a:srgbClr val="FF0000"/>
                </a:solidFill>
              </a:rPr>
              <a:t>operational </a:t>
            </a:r>
            <a:r>
              <a:rPr lang="en-US" sz="1350" b="1" dirty="0"/>
              <a:t>stage.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YANG Push Legacy on most nodes enabled but not relevant for this use case.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en-US" sz="1350" b="1" dirty="0">
                <a:solidFill>
                  <a:srgbClr val="00B050"/>
                </a:solidFill>
              </a:rPr>
              <a:t>-&gt; Take, </a:t>
            </a:r>
            <a:r>
              <a:rPr lang="en-US" sz="1350" b="1" dirty="0"/>
              <a:t>means that current YANG-Push legacy implementation is used without any vendor code change and is in </a:t>
            </a:r>
            <a:r>
              <a:rPr lang="en-US" sz="1350" b="1" dirty="0">
                <a:solidFill>
                  <a:srgbClr val="00B050"/>
                </a:solidFill>
              </a:rPr>
              <a:t>accepted</a:t>
            </a:r>
            <a:r>
              <a:rPr lang="en-US" sz="1350" b="1" dirty="0"/>
              <a:t> stage. However, IETF YANG-Push is</a:t>
            </a:r>
            <a:r>
              <a:rPr lang="en-US" sz="1350" b="1" dirty="0">
                <a:solidFill>
                  <a:srgbClr val="00B050"/>
                </a:solidFill>
              </a:rPr>
              <a:t> shape </a:t>
            </a:r>
            <a:r>
              <a:rPr lang="en-US" sz="1350" b="1" dirty="0"/>
              <a:t>and is in </a:t>
            </a:r>
            <a:r>
              <a:rPr lang="en-US" sz="1350" b="1" dirty="0">
                <a:solidFill>
                  <a:srgbClr val="FF0000"/>
                </a:solidFill>
              </a:rPr>
              <a:t>operational </a:t>
            </a:r>
            <a:r>
              <a:rPr lang="en-US" sz="1350" b="1" dirty="0"/>
              <a:t>state.</a:t>
            </a:r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774544A5-3C16-9493-9022-8907FDEF2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9452" y="3850616"/>
            <a:ext cx="409069" cy="40906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8DA5853-80EC-31B0-ADA5-CF683E2122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8121" y="5336605"/>
            <a:ext cx="410400" cy="410400"/>
          </a:xfrm>
          <a:prstGeom prst="rect">
            <a:avLst/>
          </a:prstGeom>
        </p:spPr>
      </p:pic>
      <p:pic>
        <p:nvPicPr>
          <p:cNvPr id="16" name="Grafik 8">
            <a:extLst>
              <a:ext uri="{FF2B5EF4-FFF2-40B4-BE49-F238E27FC236}">
                <a16:creationId xmlns:a16="http://schemas.microsoft.com/office/drawing/2014/main" id="{C515F773-D637-C025-5CC8-46F0B2738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9453" y="1925041"/>
            <a:ext cx="409069" cy="409069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5939124C-67BA-49D8-5E9E-97A906154C57}"/>
              </a:ext>
            </a:extLst>
          </p:cNvPr>
          <p:cNvSpPr txBox="1">
            <a:spLocks/>
          </p:cNvSpPr>
          <p:nvPr/>
        </p:nvSpPr>
        <p:spPr bwMode="black">
          <a:xfrm>
            <a:off x="841248" y="365760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Maximum Prefix BGP Peer State Change</a:t>
            </a:r>
            <a:br>
              <a:rPr lang="en-US" sz="27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Network Telemetry Coverage</a:t>
            </a:r>
          </a:p>
        </p:txBody>
      </p:sp>
      <p:pic>
        <p:nvPicPr>
          <p:cNvPr id="4" name="Picture 3" descr="A diagram of a pyramid&#10;&#10;Description automatically generated with medium confidence">
            <a:extLst>
              <a:ext uri="{FF2B5EF4-FFF2-40B4-BE49-F238E27FC236}">
                <a16:creationId xmlns:a16="http://schemas.microsoft.com/office/drawing/2014/main" id="{9957FF2A-1726-269B-FEF0-38B8C18BCC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277" y="1922075"/>
            <a:ext cx="3001541" cy="420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1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8</a:t>
            </a:fld>
            <a:endParaRPr lang="de-CH" sz="1400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A48B1DB7-BCDC-5D18-F56D-8A1447F1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Postmortem, Maximum Prefix BGP Peer State Change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Which operational metrics covered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E27FBF8-9F9C-61DE-9B1B-80BC953FE3FD}"/>
              </a:ext>
            </a:extLst>
          </p:cNvPr>
          <p:cNvSpPr txBox="1">
            <a:spLocks/>
          </p:cNvSpPr>
          <p:nvPr/>
        </p:nvSpPr>
        <p:spPr bwMode="black">
          <a:xfrm>
            <a:off x="9495838" y="1333203"/>
            <a:ext cx="2280599" cy="206844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IPFIX configured on PE and Inter-AS Option A ASBR nodes.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Traffic Drop with Reason Code Adjacency at TV was unrelated.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dirty="0"/>
              <a:t>BMP ADJ-RIB In pre-policy on BGP VPNv4 /6 and IPv4/6 VRF unicast peers configured on MPLS PE's. BMP ADJ-RIB In pre-policy on BGP VPNv4 /6 on Route Reflectors.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1350" b="1" dirty="0"/>
              <a:t>BMP </a:t>
            </a:r>
            <a:r>
              <a:rPr lang="en-US" sz="1350" b="1" dirty="0" err="1"/>
              <a:t>peer_down</a:t>
            </a:r>
            <a:r>
              <a:rPr lang="en-US" sz="1350" b="1" dirty="0"/>
              <a:t> reports that it is type 4 (Remote system closed, no data) instead of type 1 (Local system closed, NOTIFICATION PDU follows) due to CSCwi61922.</a:t>
            </a:r>
          </a:p>
        </p:txBody>
      </p:sp>
      <p:pic>
        <p:nvPicPr>
          <p:cNvPr id="43" name="Grafik 8">
            <a:extLst>
              <a:ext uri="{FF2B5EF4-FFF2-40B4-BE49-F238E27FC236}">
                <a16:creationId xmlns:a16="http://schemas.microsoft.com/office/drawing/2014/main" id="{A884059B-71A3-A98E-1404-DB2B17303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7585" y="1325433"/>
            <a:ext cx="409069" cy="40906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5CD4C55-C198-D765-7F4F-A0AFD8A7DA0C}"/>
              </a:ext>
            </a:extLst>
          </p:cNvPr>
          <p:cNvSpPr/>
          <p:nvPr/>
        </p:nvSpPr>
        <p:spPr>
          <a:xfrm>
            <a:off x="802104" y="3763790"/>
            <a:ext cx="33444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900" b="1" dirty="0" err="1"/>
              <a:t>Missing</a:t>
            </a:r>
            <a:r>
              <a:rPr lang="de-CH" sz="900" b="1" dirty="0"/>
              <a:t> Traffic </a:t>
            </a:r>
            <a:r>
              <a:rPr lang="en-US" sz="900" b="1" dirty="0"/>
              <a:t>64497:6</a:t>
            </a:r>
            <a:endParaRPr lang="en-US" sz="9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789785-D969-62C7-6309-6DF76E73CC4E}"/>
              </a:ext>
            </a:extLst>
          </p:cNvPr>
          <p:cNvSpPr/>
          <p:nvPr/>
        </p:nvSpPr>
        <p:spPr>
          <a:xfrm>
            <a:off x="4752831" y="3754100"/>
            <a:ext cx="33444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900" b="1" dirty="0"/>
              <a:t>Flow Count Drop </a:t>
            </a:r>
            <a:r>
              <a:rPr lang="en-US" sz="900" b="1" dirty="0"/>
              <a:t>64497:6</a:t>
            </a:r>
            <a:endParaRPr lang="en-US" sz="9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B6D27F-95E4-A477-DAD2-725CA83EC9ED}"/>
              </a:ext>
            </a:extLst>
          </p:cNvPr>
          <p:cNvSpPr/>
          <p:nvPr/>
        </p:nvSpPr>
        <p:spPr>
          <a:xfrm>
            <a:off x="1052928" y="6488255"/>
            <a:ext cx="29728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900" b="1" dirty="0"/>
              <a:t>BMP Peer State Change </a:t>
            </a:r>
            <a:r>
              <a:rPr lang="en-US" sz="900" b="1" dirty="0"/>
              <a:t>64497:6</a:t>
            </a:r>
            <a:endParaRPr lang="en-US" sz="900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8646E87-9D16-8668-4D04-73BBFD743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030" y="1640628"/>
            <a:ext cx="2923718" cy="211347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EED3FD3-DCD7-8025-E8C8-9704DF4F6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840" y="1640628"/>
            <a:ext cx="2906388" cy="210579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C30914E-EC74-A7FF-00BE-70494A248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104" y="4410121"/>
            <a:ext cx="3776224" cy="206844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C011D8AD-2EA6-5288-3ECE-31DACDB8DC5F}"/>
              </a:ext>
            </a:extLst>
          </p:cNvPr>
          <p:cNvSpPr/>
          <p:nvPr/>
        </p:nvSpPr>
        <p:spPr>
          <a:xfrm>
            <a:off x="4752831" y="6495930"/>
            <a:ext cx="334440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CH" sz="900" b="1" dirty="0"/>
              <a:t>Traffic Drop </a:t>
            </a:r>
            <a:r>
              <a:rPr lang="en-US" sz="900" b="1" dirty="0"/>
              <a:t>64497:6</a:t>
            </a:r>
            <a:endParaRPr lang="en-US" sz="9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D9672A8-4A6D-6FEF-60F2-822C102E478B}"/>
              </a:ext>
            </a:extLst>
          </p:cNvPr>
          <p:cNvSpPr/>
          <p:nvPr/>
        </p:nvSpPr>
        <p:spPr bwMode="gray">
          <a:xfrm>
            <a:off x="2446415" y="2505025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EC2771A-F88B-3E1C-A157-8CB4E5ABE455}"/>
              </a:ext>
            </a:extLst>
          </p:cNvPr>
          <p:cNvSpPr/>
          <p:nvPr/>
        </p:nvSpPr>
        <p:spPr bwMode="gray">
          <a:xfrm>
            <a:off x="5859010" y="2017717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B52C6FF-C6A3-5120-838F-323561FB2EFB}"/>
              </a:ext>
            </a:extLst>
          </p:cNvPr>
          <p:cNvSpPr/>
          <p:nvPr/>
        </p:nvSpPr>
        <p:spPr bwMode="gray">
          <a:xfrm>
            <a:off x="6384809" y="2025392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EC15C90-850E-FA97-261E-510648771F94}"/>
              </a:ext>
            </a:extLst>
          </p:cNvPr>
          <p:cNvSpPr/>
          <p:nvPr/>
        </p:nvSpPr>
        <p:spPr bwMode="gray">
          <a:xfrm>
            <a:off x="2013716" y="2514715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8EF1CA1-6853-CBC2-05BA-14338FD724D0}"/>
              </a:ext>
            </a:extLst>
          </p:cNvPr>
          <p:cNvSpPr/>
          <p:nvPr/>
        </p:nvSpPr>
        <p:spPr bwMode="gray">
          <a:xfrm>
            <a:off x="3504098" y="4991787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60" name="Grafik 8">
            <a:extLst>
              <a:ext uri="{FF2B5EF4-FFF2-40B4-BE49-F238E27FC236}">
                <a16:creationId xmlns:a16="http://schemas.microsoft.com/office/drawing/2014/main" id="{30386612-1AE1-2415-F759-F36131510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9680" y="2911563"/>
            <a:ext cx="409069" cy="409069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D78CB6B7-608F-80FD-730C-579244661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27604" y="4497693"/>
            <a:ext cx="525183" cy="525183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DF99A51F-71E7-C64F-BCA0-4392E1867E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77585" y="2019032"/>
            <a:ext cx="410400" cy="4104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B9060F7-AFCB-2F13-6317-5839F46807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8389" y="4404757"/>
            <a:ext cx="3806559" cy="2090587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25AD0F57-18F4-C4DC-579C-78B3A14ACADB}"/>
              </a:ext>
            </a:extLst>
          </p:cNvPr>
          <p:cNvSpPr/>
          <p:nvPr/>
        </p:nvSpPr>
        <p:spPr bwMode="gray">
          <a:xfrm>
            <a:off x="5596012" y="5842927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F4404A2-8F3A-F107-C43C-367A64F2271A}"/>
              </a:ext>
            </a:extLst>
          </p:cNvPr>
          <p:cNvSpPr/>
          <p:nvPr/>
        </p:nvSpPr>
        <p:spPr bwMode="gray">
          <a:xfrm>
            <a:off x="5971705" y="5842926"/>
            <a:ext cx="566024" cy="525183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40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9</a:t>
            </a:fld>
            <a:endParaRPr lang="de-CH" sz="1400" dirty="0"/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A48B1DB7-BCDC-5D18-F56D-8A1447F1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Postmortem, Maximum Prefix BGP Peer State Change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What Network Anomaly Detection observed, </a:t>
            </a:r>
            <a:r>
              <a:rPr lang="en-US" sz="2700" dirty="0">
                <a:solidFill>
                  <a:srgbClr val="FF0000"/>
                </a:solidFill>
              </a:rPr>
              <a:t>Live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25C094-E88A-4BA1-279E-1CA72BC2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1" y="1736861"/>
            <a:ext cx="8103079" cy="447475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8F3124-91DA-E963-D267-A0B5C35FE58E}"/>
              </a:ext>
            </a:extLst>
          </p:cNvPr>
          <p:cNvSpPr txBox="1">
            <a:spLocks/>
          </p:cNvSpPr>
          <p:nvPr/>
        </p:nvSpPr>
        <p:spPr bwMode="black">
          <a:xfrm>
            <a:off x="9822091" y="1511331"/>
            <a:ext cx="2180052" cy="5120799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b="1" dirty="0"/>
              <a:t>BMP route-monitoring Update/Withdraw recognized topology change.</a:t>
            </a:r>
          </a:p>
          <a:p>
            <a:r>
              <a:rPr lang="en-US" sz="1350" b="1" dirty="0"/>
              <a:t>BMP peer Down recognized peering state change </a:t>
            </a:r>
            <a:r>
              <a:rPr lang="en-US" sz="1350" b="1" dirty="0">
                <a:solidFill>
                  <a:srgbClr val="FF0000"/>
                </a:solidFill>
              </a:rPr>
              <a:t>delayed</a:t>
            </a:r>
            <a:r>
              <a:rPr lang="en-US" sz="1350" b="1" dirty="0"/>
              <a:t> due to potential data processing lag.</a:t>
            </a:r>
          </a:p>
          <a:p>
            <a:r>
              <a:rPr lang="en-US" sz="1350" dirty="0"/>
              <a:t>Interface Down/Up check did not apply. </a:t>
            </a:r>
          </a:p>
          <a:p>
            <a:r>
              <a:rPr lang="en-US" sz="1350" b="1" dirty="0"/>
              <a:t>Traffic Drop check recognized forwarding drop.</a:t>
            </a:r>
          </a:p>
          <a:p>
            <a:r>
              <a:rPr lang="en-US" sz="1350" b="1" dirty="0"/>
              <a:t>Missing Traffic recognized that connectivity is impaired. </a:t>
            </a:r>
          </a:p>
          <a:p>
            <a:r>
              <a:rPr lang="en-US" sz="1350" dirty="0"/>
              <a:t>Flow Count Spike did not apply.</a:t>
            </a:r>
          </a:p>
          <a:p>
            <a:r>
              <a:rPr lang="en-US" sz="1350" b="1" dirty="0"/>
              <a:t>Overall: 4 out of 6 checks have detected a customer impact inside of monitoring domain. Works as designed.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0F8C966-6C01-753F-643A-2477BDD8A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7431" y="1541501"/>
            <a:ext cx="410400" cy="410400"/>
          </a:xfrm>
          <a:prstGeom prst="rect">
            <a:avLst/>
          </a:prstGeom>
        </p:spPr>
      </p:pic>
      <p:pic>
        <p:nvPicPr>
          <p:cNvPr id="7" name="Grafik 8">
            <a:extLst>
              <a:ext uri="{FF2B5EF4-FFF2-40B4-BE49-F238E27FC236}">
                <a16:creationId xmlns:a16="http://schemas.microsoft.com/office/drawing/2014/main" id="{AD3975DB-4FBB-D7DA-7A90-56FDFF69B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54164" y="5618523"/>
            <a:ext cx="409069" cy="4090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3E2DBB-1A1B-01BA-4800-C20DF81677B7}"/>
              </a:ext>
            </a:extLst>
          </p:cNvPr>
          <p:cNvSpPr/>
          <p:nvPr/>
        </p:nvSpPr>
        <p:spPr>
          <a:xfrm>
            <a:off x="1150688" y="6204758"/>
            <a:ext cx="75002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b="1" dirty="0"/>
              <a:t>Cosmos Bright Lights Anomaly Detection – 64497:6 </a:t>
            </a:r>
            <a:r>
              <a:rPr lang="de-CH" sz="1500" b="1" dirty="0"/>
              <a:t>SC-DCI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2218F3-4104-7B4F-3E0B-47B7CE1992D4}"/>
              </a:ext>
            </a:extLst>
          </p:cNvPr>
          <p:cNvCxnSpPr>
            <a:cxnSpLocks/>
          </p:cNvCxnSpPr>
          <p:nvPr/>
        </p:nvCxnSpPr>
        <p:spPr bwMode="gray">
          <a:xfrm>
            <a:off x="3965215" y="2230167"/>
            <a:ext cx="0" cy="3753224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5139BB-CAF0-5312-53A2-4FE7C209F50A}"/>
              </a:ext>
            </a:extLst>
          </p:cNvPr>
          <p:cNvCxnSpPr>
            <a:cxnSpLocks/>
          </p:cNvCxnSpPr>
          <p:nvPr/>
        </p:nvCxnSpPr>
        <p:spPr bwMode="gray">
          <a:xfrm>
            <a:off x="5908450" y="2230167"/>
            <a:ext cx="0" cy="3753224"/>
          </a:xfrm>
          <a:prstGeom prst="line">
            <a:avLst/>
          </a:prstGeom>
          <a:ln w="25400">
            <a:solidFill>
              <a:srgbClr val="FF0000">
                <a:alpha val="5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79FFF6E1-635B-C793-3280-913CE5283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3934" y="3974240"/>
            <a:ext cx="410400" cy="410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697D27-282C-35E0-230C-860A02F74A75}"/>
              </a:ext>
            </a:extLst>
          </p:cNvPr>
          <p:cNvSpPr txBox="1"/>
          <p:nvPr/>
        </p:nvSpPr>
        <p:spPr bwMode="gray">
          <a:xfrm>
            <a:off x="9154164" y="307827"/>
            <a:ext cx="3037836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/>
              <a:t>Max Concern Score: </a:t>
            </a:r>
            <a:r>
              <a:rPr lang="en-US" sz="1350" b="1" dirty="0">
                <a:solidFill>
                  <a:srgbClr val="FF0000"/>
                </a:solidFill>
              </a:rPr>
              <a:t>0.36</a:t>
            </a:r>
          </a:p>
          <a:p>
            <a:r>
              <a:rPr lang="en-US" sz="1350" dirty="0"/>
              <a:t>Traffic Drop: </a:t>
            </a:r>
            <a:r>
              <a:rPr lang="en-US" sz="1350" b="1" dirty="0">
                <a:solidFill>
                  <a:srgbClr val="FF0000"/>
                </a:solidFill>
              </a:rPr>
              <a:t>1.0</a:t>
            </a:r>
            <a:br>
              <a:rPr lang="en-US" sz="1350" b="1" dirty="0">
                <a:solidFill>
                  <a:srgbClr val="FF0000"/>
                </a:solidFill>
              </a:rPr>
            </a:br>
            <a:r>
              <a:rPr lang="en-US" sz="1350" dirty="0"/>
              <a:t>Missing Traffic: </a:t>
            </a:r>
            <a:r>
              <a:rPr lang="en-US" sz="1350" b="1" dirty="0">
                <a:solidFill>
                  <a:srgbClr val="FF0000"/>
                </a:solidFill>
              </a:rPr>
              <a:t>0.13</a:t>
            </a:r>
          </a:p>
          <a:p>
            <a:r>
              <a:rPr lang="en-US" sz="1350" dirty="0"/>
              <a:t>BMP Update/Withdraw: </a:t>
            </a:r>
            <a:r>
              <a:rPr lang="en-US" sz="1350" b="1" dirty="0">
                <a:solidFill>
                  <a:srgbClr val="FF0000"/>
                </a:solidFill>
              </a:rPr>
              <a:t>1.0</a:t>
            </a:r>
          </a:p>
          <a:p>
            <a:r>
              <a:rPr lang="en-US" sz="1350" dirty="0"/>
              <a:t>BMP Peer Down: </a:t>
            </a:r>
            <a:r>
              <a:rPr lang="en-US" sz="1350" b="1" dirty="0">
                <a:solidFill>
                  <a:srgbClr val="FF0000"/>
                </a:solidFill>
              </a:rPr>
              <a:t>0.76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713EA16-A802-5C95-C0DF-9E4D6664FB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77431" y="3282038"/>
            <a:ext cx="410400" cy="4104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3B354C4-7243-6AA2-B8FA-CD57A828A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7431" y="2310609"/>
            <a:ext cx="410400" cy="410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D22CB75-8C5B-467F-E2AA-BEEE36A5F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7431" y="4563536"/>
            <a:ext cx="410400" cy="410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04B3394-2B34-51E0-0ABA-DA01768C22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08758" y="5127140"/>
            <a:ext cx="410400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22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BODYSTYL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1572</Words>
  <Application>Microsoft Office PowerPoint</Application>
  <PresentationFormat>Widescreen</PresentationFormat>
  <Paragraphs>109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TheSans Swisscom</vt:lpstr>
      <vt:lpstr>TheSans Swisscom Light</vt:lpstr>
      <vt:lpstr>Wingdings</vt:lpstr>
      <vt:lpstr>Office Theme</vt:lpstr>
      <vt:lpstr>PowerPoint Presentation</vt:lpstr>
      <vt:lpstr>Data Mesh organizes Data in Organizations Enables Network Analytics use cases</vt:lpstr>
      <vt:lpstr>What to monitor Which metrics are collected</vt:lpstr>
      <vt:lpstr>Monitoring L3 VPN's with IPFIX, BMP and YANG Push From Connectivity Service to Realtime Network Analytics</vt:lpstr>
      <vt:lpstr>Problem Statement and Motivation How it is being addressed in which document</vt:lpstr>
      <vt:lpstr>Maximum Prefix BGP Peer State Change What have happened</vt:lpstr>
      <vt:lpstr>PowerPoint Presentation</vt:lpstr>
      <vt:lpstr>Postmortem, Maximum Prefix BGP Peer State Change Which operational metrics covered</vt:lpstr>
      <vt:lpstr>Postmortem, Maximum Prefix BGP Peer State Change What Network Anomaly Detection observed, Live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285</cp:revision>
  <dcterms:created xsi:type="dcterms:W3CDTF">2019-11-29T14:22:02Z</dcterms:created>
  <dcterms:modified xsi:type="dcterms:W3CDTF">2024-11-02T08:21:29Z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