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1041" r:id="rId2"/>
    <p:sldId id="2145706236" r:id="rId3"/>
    <p:sldId id="26422" r:id="rId4"/>
    <p:sldId id="2145706258" r:id="rId5"/>
    <p:sldId id="2145706242" r:id="rId6"/>
    <p:sldId id="2145706259" r:id="rId7"/>
    <p:sldId id="2145706260" r:id="rId8"/>
    <p:sldId id="2145706229" r:id="rId9"/>
    <p:sldId id="2145706255" r:id="rId10"/>
    <p:sldId id="2145706261" r:id="rId11"/>
    <p:sldId id="2145706246" r:id="rId12"/>
    <p:sldId id="2145706257" r:id="rId13"/>
    <p:sldId id="2145706266" r:id="rId14"/>
    <p:sldId id="2145706249" r:id="rId15"/>
    <p:sldId id="2145706250" r:id="rId16"/>
    <p:sldId id="2145706251" r:id="rId17"/>
    <p:sldId id="2145706248" r:id="rId18"/>
    <p:sldId id="2145706220" r:id="rId19"/>
    <p:sldId id="2145706262" r:id="rId20"/>
    <p:sldId id="2145706263" r:id="rId21"/>
    <p:sldId id="2145706264" r:id="rId22"/>
    <p:sldId id="2145706265" r:id="rId2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B30"/>
    <a:srgbClr val="AC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D6DBBB-A9B7-41ED-8971-0B7DF4441D17}" v="6" dt="2024-07-12T07:40:48.7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3" autoAdjust="0"/>
    <p:restoredTop sz="91695" autoAdjust="0"/>
  </p:normalViewPr>
  <p:slideViewPr>
    <p:cSldViewPr snapToGrid="0">
      <p:cViewPr varScale="1">
        <p:scale>
          <a:sx n="103" d="100"/>
          <a:sy n="103" d="100"/>
        </p:scale>
        <p:origin x="792" y="11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HCS" userId="487bc3e3-9ce7-4cdd-b7b4-8899ea88d289" providerId="ADAL" clId="{278F4D00-A84F-403D-B695-8FF15EEE87AE}"/>
    <pc:docChg chg="modSld">
      <pc:chgData name="Graf Thomas, INI-NET-VNC-HCS" userId="487bc3e3-9ce7-4cdd-b7b4-8899ea88d289" providerId="ADAL" clId="{278F4D00-A84F-403D-B695-8FF15EEE87AE}" dt="2024-03-15T22:52:30.548" v="19" actId="113"/>
      <pc:docMkLst>
        <pc:docMk/>
      </pc:docMkLst>
      <pc:sldChg chg="modSp mod">
        <pc:chgData name="Graf Thomas, INI-NET-VNC-HCS" userId="487bc3e3-9ce7-4cdd-b7b4-8899ea88d289" providerId="ADAL" clId="{278F4D00-A84F-403D-B695-8FF15EEE87AE}" dt="2024-03-15T22:51:49.859" v="13" actId="20577"/>
        <pc:sldMkLst>
          <pc:docMk/>
          <pc:sldMk cId="3578665336" sldId="1041"/>
        </pc:sldMkLst>
        <pc:spChg chg="mod">
          <ac:chgData name="Graf Thomas, INI-NET-VNC-HCS" userId="487bc3e3-9ce7-4cdd-b7b4-8899ea88d289" providerId="ADAL" clId="{278F4D00-A84F-403D-B695-8FF15EEE87AE}" dt="2024-03-15T22:51:49.859" v="13" actId="20577"/>
          <ac:spMkLst>
            <pc:docMk/>
            <pc:sldMk cId="3578665336" sldId="1041"/>
            <ac:spMk id="6" creationId="{6CAA0765-1318-4A03-8F91-D3ECC43D8FA7}"/>
          </ac:spMkLst>
        </pc:spChg>
      </pc:sldChg>
      <pc:sldChg chg="modSp mod">
        <pc:chgData name="Graf Thomas, INI-NET-VNC-HCS" userId="487bc3e3-9ce7-4cdd-b7b4-8899ea88d289" providerId="ADAL" clId="{278F4D00-A84F-403D-B695-8FF15EEE87AE}" dt="2024-03-15T22:51:54.685" v="14" actId="20577"/>
        <pc:sldMkLst>
          <pc:docMk/>
          <pc:sldMk cId="2617504443" sldId="2145706242"/>
        </pc:sldMkLst>
        <pc:spChg chg="mod">
          <ac:chgData name="Graf Thomas, INI-NET-VNC-HCS" userId="487bc3e3-9ce7-4cdd-b7b4-8899ea88d289" providerId="ADAL" clId="{278F4D00-A84F-403D-B695-8FF15EEE87AE}" dt="2024-03-15T22:51:54.685" v="14" actId="20577"/>
          <ac:spMkLst>
            <pc:docMk/>
            <pc:sldMk cId="2617504443" sldId="2145706242"/>
            <ac:spMk id="4" creationId="{6E210162-8BA9-2D0F-F527-CE596B88B5FF}"/>
          </ac:spMkLst>
        </pc:spChg>
      </pc:sldChg>
      <pc:sldChg chg="modSp mod">
        <pc:chgData name="Graf Thomas, INI-NET-VNC-HCS" userId="487bc3e3-9ce7-4cdd-b7b4-8899ea88d289" providerId="ADAL" clId="{278F4D00-A84F-403D-B695-8FF15EEE87AE}" dt="2024-03-15T22:52:30.548" v="19" actId="113"/>
        <pc:sldMkLst>
          <pc:docMk/>
          <pc:sldMk cId="3471801430" sldId="2145706249"/>
        </pc:sldMkLst>
        <pc:spChg chg="mod">
          <ac:chgData name="Graf Thomas, INI-NET-VNC-HCS" userId="487bc3e3-9ce7-4cdd-b7b4-8899ea88d289" providerId="ADAL" clId="{278F4D00-A84F-403D-B695-8FF15EEE87AE}" dt="2024-03-15T22:52:30.548" v="19" actId="113"/>
          <ac:spMkLst>
            <pc:docMk/>
            <pc:sldMk cId="3471801430" sldId="2145706249"/>
            <ac:spMk id="5" creationId="{0194B37B-813A-99FE-7B78-4D87D8C30D44}"/>
          </ac:spMkLst>
        </pc:spChg>
      </pc:sldChg>
    </pc:docChg>
  </pc:docChgLst>
  <pc:docChgLst>
    <pc:chgData name="Graf Thomas, INI-NET-VNC-HCS" userId="487bc3e3-9ce7-4cdd-b7b4-8899ea88d289" providerId="ADAL" clId="{48D6DBBB-A9B7-41ED-8971-0B7DF4441D17}"/>
    <pc:docChg chg="undo custSel addSld modSld sldOrd">
      <pc:chgData name="Graf Thomas, INI-NET-VNC-HCS" userId="487bc3e3-9ce7-4cdd-b7b4-8899ea88d289" providerId="ADAL" clId="{48D6DBBB-A9B7-41ED-8971-0B7DF4441D17}" dt="2024-07-12T08:37:40.745" v="593" actId="20577"/>
      <pc:docMkLst>
        <pc:docMk/>
      </pc:docMkLst>
      <pc:sldChg chg="modSp mod">
        <pc:chgData name="Graf Thomas, INI-NET-VNC-HCS" userId="487bc3e3-9ce7-4cdd-b7b4-8899ea88d289" providerId="ADAL" clId="{48D6DBBB-A9B7-41ED-8971-0B7DF4441D17}" dt="2024-07-12T07:41:41.216" v="591" actId="20577"/>
        <pc:sldMkLst>
          <pc:docMk/>
          <pc:sldMk cId="3578665336" sldId="1041"/>
        </pc:sldMkLst>
        <pc:spChg chg="mod">
          <ac:chgData name="Graf Thomas, INI-NET-VNC-HCS" userId="487bc3e3-9ce7-4cdd-b7b4-8899ea88d289" providerId="ADAL" clId="{48D6DBBB-A9B7-41ED-8971-0B7DF4441D17}" dt="2024-07-03T08:07:47.115" v="3" actId="20577"/>
          <ac:spMkLst>
            <pc:docMk/>
            <pc:sldMk cId="3578665336" sldId="1041"/>
            <ac:spMk id="5" creationId="{C26208B2-0D10-4C23-B2DE-372A62E98644}"/>
          </ac:spMkLst>
        </pc:spChg>
        <pc:spChg chg="mod">
          <ac:chgData name="Graf Thomas, INI-NET-VNC-HCS" userId="487bc3e3-9ce7-4cdd-b7b4-8899ea88d289" providerId="ADAL" clId="{48D6DBBB-A9B7-41ED-8971-0B7DF4441D17}" dt="2024-07-12T07:41:41.216" v="591" actId="20577"/>
          <ac:spMkLst>
            <pc:docMk/>
            <pc:sldMk cId="3578665336" sldId="1041"/>
            <ac:spMk id="6" creationId="{6CAA0765-1318-4A03-8F91-D3ECC43D8FA7}"/>
          </ac:spMkLst>
        </pc:spChg>
      </pc:sldChg>
      <pc:sldChg chg="modSp mod">
        <pc:chgData name="Graf Thomas, INI-NET-VNC-HCS" userId="487bc3e3-9ce7-4cdd-b7b4-8899ea88d289" providerId="ADAL" clId="{48D6DBBB-A9B7-41ED-8971-0B7DF4441D17}" dt="2024-07-12T08:37:18.806" v="592" actId="20577"/>
        <pc:sldMkLst>
          <pc:docMk/>
          <pc:sldMk cId="1980732846" sldId="2145706229"/>
        </pc:sldMkLst>
        <pc:spChg chg="mod">
          <ac:chgData name="Graf Thomas, INI-NET-VNC-HCS" userId="487bc3e3-9ce7-4cdd-b7b4-8899ea88d289" providerId="ADAL" clId="{48D6DBBB-A9B7-41ED-8971-0B7DF4441D17}" dt="2024-07-12T08:37:18.806" v="592" actId="20577"/>
          <ac:spMkLst>
            <pc:docMk/>
            <pc:sldMk cId="1980732846" sldId="2145706229"/>
            <ac:spMk id="3" creationId="{29C0DFD4-432D-4B0C-93DF-790441DCF5B9}"/>
          </ac:spMkLst>
        </pc:spChg>
      </pc:sldChg>
      <pc:sldChg chg="modSp mod">
        <pc:chgData name="Graf Thomas, INI-NET-VNC-HCS" userId="487bc3e3-9ce7-4cdd-b7b4-8899ea88d289" providerId="ADAL" clId="{48D6DBBB-A9B7-41ED-8971-0B7DF4441D17}" dt="2024-07-12T07:27:19.598" v="147" actId="20577"/>
        <pc:sldMkLst>
          <pc:docMk/>
          <pc:sldMk cId="2325717052" sldId="2145706246"/>
        </pc:sldMkLst>
        <pc:spChg chg="mod">
          <ac:chgData name="Graf Thomas, INI-NET-VNC-HCS" userId="487bc3e3-9ce7-4cdd-b7b4-8899ea88d289" providerId="ADAL" clId="{48D6DBBB-A9B7-41ED-8971-0B7DF4441D17}" dt="2024-07-12T07:27:19.598" v="147" actId="20577"/>
          <ac:spMkLst>
            <pc:docMk/>
            <pc:sldMk cId="2325717052" sldId="2145706246"/>
            <ac:spMk id="2" creationId="{A2A6719D-B9BE-6230-EF0C-2923835A8199}"/>
          </ac:spMkLst>
        </pc:spChg>
      </pc:sldChg>
      <pc:sldChg chg="delSp mod">
        <pc:chgData name="Graf Thomas, INI-NET-VNC-HCS" userId="487bc3e3-9ce7-4cdd-b7b4-8899ea88d289" providerId="ADAL" clId="{48D6DBBB-A9B7-41ED-8971-0B7DF4441D17}" dt="2024-07-03T08:08:24.604" v="4" actId="478"/>
        <pc:sldMkLst>
          <pc:docMk/>
          <pc:sldMk cId="1916646710" sldId="2145706248"/>
        </pc:sldMkLst>
        <pc:spChg chg="del">
          <ac:chgData name="Graf Thomas, INI-NET-VNC-HCS" userId="487bc3e3-9ce7-4cdd-b7b4-8899ea88d289" providerId="ADAL" clId="{48D6DBBB-A9B7-41ED-8971-0B7DF4441D17}" dt="2024-07-03T08:08:24.604" v="4" actId="478"/>
          <ac:spMkLst>
            <pc:docMk/>
            <pc:sldMk cId="1916646710" sldId="2145706248"/>
            <ac:spMk id="56" creationId="{09029945-3AFE-7E1C-A103-BDA3D6654C67}"/>
          </ac:spMkLst>
        </pc:spChg>
        <pc:grpChg chg="del">
          <ac:chgData name="Graf Thomas, INI-NET-VNC-HCS" userId="487bc3e3-9ce7-4cdd-b7b4-8899ea88d289" providerId="ADAL" clId="{48D6DBBB-A9B7-41ED-8971-0B7DF4441D17}" dt="2024-07-03T08:08:24.604" v="4" actId="478"/>
          <ac:grpSpMkLst>
            <pc:docMk/>
            <pc:sldMk cId="1916646710" sldId="2145706248"/>
            <ac:grpSpMk id="5" creationId="{3B251C8B-3DF7-9016-69AF-BE92FC105632}"/>
          </ac:grpSpMkLst>
        </pc:grpChg>
        <pc:picChg chg="del">
          <ac:chgData name="Graf Thomas, INI-NET-VNC-HCS" userId="487bc3e3-9ce7-4cdd-b7b4-8899ea88d289" providerId="ADAL" clId="{48D6DBBB-A9B7-41ED-8971-0B7DF4441D17}" dt="2024-07-03T08:08:24.604" v="4" actId="478"/>
          <ac:picMkLst>
            <pc:docMk/>
            <pc:sldMk cId="1916646710" sldId="2145706248"/>
            <ac:picMk id="60" creationId="{4755309F-4AB7-B7AE-1EBC-631DA2DAB40D}"/>
          </ac:picMkLst>
        </pc:picChg>
      </pc:sldChg>
      <pc:sldChg chg="modSp mod">
        <pc:chgData name="Graf Thomas, INI-NET-VNC-HCS" userId="487bc3e3-9ce7-4cdd-b7b4-8899ea88d289" providerId="ADAL" clId="{48D6DBBB-A9B7-41ED-8971-0B7DF4441D17}" dt="2024-07-03T08:07:38.854" v="2" actId="20577"/>
        <pc:sldMkLst>
          <pc:docMk/>
          <pc:sldMk cId="3678903494" sldId="2145706255"/>
        </pc:sldMkLst>
        <pc:spChg chg="mod">
          <ac:chgData name="Graf Thomas, INI-NET-VNC-HCS" userId="487bc3e3-9ce7-4cdd-b7b4-8899ea88d289" providerId="ADAL" clId="{48D6DBBB-A9B7-41ED-8971-0B7DF4441D17}" dt="2024-07-03T08:07:38.854" v="2" actId="20577"/>
          <ac:spMkLst>
            <pc:docMk/>
            <pc:sldMk cId="3678903494" sldId="2145706255"/>
            <ac:spMk id="3" creationId="{29C0DFD4-432D-4B0C-93DF-790441DCF5B9}"/>
          </ac:spMkLst>
        </pc:spChg>
      </pc:sldChg>
      <pc:sldChg chg="modSp mod">
        <pc:chgData name="Graf Thomas, INI-NET-VNC-HCS" userId="487bc3e3-9ce7-4cdd-b7b4-8899ea88d289" providerId="ADAL" clId="{48D6DBBB-A9B7-41ED-8971-0B7DF4441D17}" dt="2024-07-12T08:37:40.745" v="593" actId="20577"/>
        <pc:sldMkLst>
          <pc:docMk/>
          <pc:sldMk cId="1767383836" sldId="2145706263"/>
        </pc:sldMkLst>
        <pc:spChg chg="mod">
          <ac:chgData name="Graf Thomas, INI-NET-VNC-HCS" userId="487bc3e3-9ce7-4cdd-b7b4-8899ea88d289" providerId="ADAL" clId="{48D6DBBB-A9B7-41ED-8971-0B7DF4441D17}" dt="2024-07-12T08:37:40.745" v="593" actId="20577"/>
          <ac:spMkLst>
            <pc:docMk/>
            <pc:sldMk cId="1767383836" sldId="2145706263"/>
            <ac:spMk id="2" creationId="{FF20F271-6F0D-4AC0-BB1D-F5C338165C13}"/>
          </ac:spMkLst>
        </pc:spChg>
      </pc:sldChg>
      <pc:sldChg chg="modSp mod">
        <pc:chgData name="Graf Thomas, INI-NET-VNC-HCS" userId="487bc3e3-9ce7-4cdd-b7b4-8899ea88d289" providerId="ADAL" clId="{48D6DBBB-A9B7-41ED-8971-0B7DF4441D17}" dt="2024-07-03T08:07:08.548" v="1" actId="20577"/>
        <pc:sldMkLst>
          <pc:docMk/>
          <pc:sldMk cId="22946092" sldId="2145706264"/>
        </pc:sldMkLst>
        <pc:spChg chg="mod">
          <ac:chgData name="Graf Thomas, INI-NET-VNC-HCS" userId="487bc3e3-9ce7-4cdd-b7b4-8899ea88d289" providerId="ADAL" clId="{48D6DBBB-A9B7-41ED-8971-0B7DF4441D17}" dt="2024-07-03T08:07:08.548" v="1" actId="20577"/>
          <ac:spMkLst>
            <pc:docMk/>
            <pc:sldMk cId="22946092" sldId="2145706264"/>
            <ac:spMk id="2" creationId="{FF20F271-6F0D-4AC0-BB1D-F5C338165C13}"/>
          </ac:spMkLst>
        </pc:spChg>
        <pc:spChg chg="mod">
          <ac:chgData name="Graf Thomas, INI-NET-VNC-HCS" userId="487bc3e3-9ce7-4cdd-b7b4-8899ea88d289" providerId="ADAL" clId="{48D6DBBB-A9B7-41ED-8971-0B7DF4441D17}" dt="2024-07-03T08:07:02.973" v="0"/>
          <ac:spMkLst>
            <pc:docMk/>
            <pc:sldMk cId="22946092" sldId="2145706264"/>
            <ac:spMk id="3" creationId="{29C0DFD4-432D-4B0C-93DF-790441DCF5B9}"/>
          </ac:spMkLst>
        </pc:spChg>
      </pc:sldChg>
      <pc:sldChg chg="addSp delSp modSp add mod ord">
        <pc:chgData name="Graf Thomas, INI-NET-VNC-HCS" userId="487bc3e3-9ce7-4cdd-b7b4-8899ea88d289" providerId="ADAL" clId="{48D6DBBB-A9B7-41ED-8971-0B7DF4441D17}" dt="2024-07-12T07:41:20.297" v="585"/>
        <pc:sldMkLst>
          <pc:docMk/>
          <pc:sldMk cId="1336863920" sldId="2145706266"/>
        </pc:sldMkLst>
        <pc:spChg chg="add mod">
          <ac:chgData name="Graf Thomas, INI-NET-VNC-HCS" userId="487bc3e3-9ce7-4cdd-b7b4-8899ea88d289" providerId="ADAL" clId="{48D6DBBB-A9B7-41ED-8971-0B7DF4441D17}" dt="2024-07-12T07:41:20.297" v="585"/>
          <ac:spMkLst>
            <pc:docMk/>
            <pc:sldMk cId="1336863920" sldId="2145706266"/>
            <ac:spMk id="15" creationId="{81CF2E6B-29BB-3B8F-A4FD-C8E8A73C2282}"/>
          </ac:spMkLst>
        </pc:spChg>
        <pc:picChg chg="del">
          <ac:chgData name="Graf Thomas, INI-NET-VNC-HCS" userId="487bc3e3-9ce7-4cdd-b7b4-8899ea88d289" providerId="ADAL" clId="{48D6DBBB-A9B7-41ED-8971-0B7DF4441D17}" dt="2024-07-12T07:29:42.718" v="151" actId="478"/>
          <ac:picMkLst>
            <pc:docMk/>
            <pc:sldMk cId="1336863920" sldId="2145706266"/>
            <ac:picMk id="5" creationId="{107051E6-5C5B-3F57-3AC4-5FC80420DD88}"/>
          </ac:picMkLst>
        </pc:picChg>
        <pc:cxnChg chg="add mod">
          <ac:chgData name="Graf Thomas, INI-NET-VNC-HCS" userId="487bc3e3-9ce7-4cdd-b7b4-8899ea88d289" providerId="ADAL" clId="{48D6DBBB-A9B7-41ED-8971-0B7DF4441D17}" dt="2024-07-12T07:40:37.194" v="581" actId="692"/>
          <ac:cxnSpMkLst>
            <pc:docMk/>
            <pc:sldMk cId="1336863920" sldId="2145706266"/>
            <ac:cxnSpMk id="7" creationId="{83D1F104-0557-6EDA-760C-077B5A18DE98}"/>
          </ac:cxnSpMkLst>
        </pc:cxnChg>
        <pc:cxnChg chg="add mod">
          <ac:chgData name="Graf Thomas, INI-NET-VNC-HCS" userId="487bc3e3-9ce7-4cdd-b7b4-8899ea88d289" providerId="ADAL" clId="{48D6DBBB-A9B7-41ED-8971-0B7DF4441D17}" dt="2024-07-12T07:40:37.194" v="581" actId="692"/>
          <ac:cxnSpMkLst>
            <pc:docMk/>
            <pc:sldMk cId="1336863920" sldId="2145706266"/>
            <ac:cxnSpMk id="8" creationId="{A9F78903-BA21-F9F1-17B7-8DE3FB96072C}"/>
          </ac:cxnSpMkLst>
        </pc:cxnChg>
        <pc:cxnChg chg="add mod">
          <ac:chgData name="Graf Thomas, INI-NET-VNC-HCS" userId="487bc3e3-9ce7-4cdd-b7b4-8899ea88d289" providerId="ADAL" clId="{48D6DBBB-A9B7-41ED-8971-0B7DF4441D17}" dt="2024-07-12T07:40:37.194" v="581" actId="692"/>
          <ac:cxnSpMkLst>
            <pc:docMk/>
            <pc:sldMk cId="1336863920" sldId="2145706266"/>
            <ac:cxnSpMk id="10" creationId="{012D5E84-A66D-A11B-4F94-5E8AB181E3F5}"/>
          </ac:cxnSpMkLst>
        </pc:cxnChg>
        <pc:cxnChg chg="add mod">
          <ac:chgData name="Graf Thomas, INI-NET-VNC-HCS" userId="487bc3e3-9ce7-4cdd-b7b4-8899ea88d289" providerId="ADAL" clId="{48D6DBBB-A9B7-41ED-8971-0B7DF4441D17}" dt="2024-07-12T07:40:37.194" v="581" actId="692"/>
          <ac:cxnSpMkLst>
            <pc:docMk/>
            <pc:sldMk cId="1336863920" sldId="2145706266"/>
            <ac:cxnSpMk id="12" creationId="{203D64F1-8CC7-7EF0-8739-0387E0C463A0}"/>
          </ac:cxnSpMkLst>
        </pc:cxnChg>
        <pc:cxnChg chg="add mod">
          <ac:chgData name="Graf Thomas, INI-NET-VNC-HCS" userId="487bc3e3-9ce7-4cdd-b7b4-8899ea88d289" providerId="ADAL" clId="{48D6DBBB-A9B7-41ED-8971-0B7DF4441D17}" dt="2024-07-12T07:40:37.194" v="581" actId="692"/>
          <ac:cxnSpMkLst>
            <pc:docMk/>
            <pc:sldMk cId="1336863920" sldId="2145706266"/>
            <ac:cxnSpMk id="13" creationId="{A55AE0AF-510C-910F-E4AC-8ADE75D1ED34}"/>
          </ac:cxnSpMkLst>
        </pc:cxnChg>
        <pc:cxnChg chg="add mod">
          <ac:chgData name="Graf Thomas, INI-NET-VNC-HCS" userId="487bc3e3-9ce7-4cdd-b7b4-8899ea88d289" providerId="ADAL" clId="{48D6DBBB-A9B7-41ED-8971-0B7DF4441D17}" dt="2024-07-12T07:40:52.476" v="583" actId="1076"/>
          <ac:cxnSpMkLst>
            <pc:docMk/>
            <pc:sldMk cId="1336863920" sldId="2145706266"/>
            <ac:cxnSpMk id="21" creationId="{DCC108B7-3175-A51B-346A-B1C4613E8455}"/>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12.07.2024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4</a:t>
            </a:fld>
            <a:endParaRPr lang="de-CH"/>
          </a:p>
        </p:txBody>
      </p:sp>
    </p:spTree>
    <p:extLst>
      <p:ext uri="{BB962C8B-B14F-4D97-AF65-F5344CB8AC3E}">
        <p14:creationId xmlns:p14="http://schemas.microsoft.com/office/powerpoint/2010/main" val="2261027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20</a:t>
            </a:fld>
            <a:endParaRPr lang="de-CH"/>
          </a:p>
        </p:txBody>
      </p:sp>
    </p:spTree>
    <p:extLst>
      <p:ext uri="{BB962C8B-B14F-4D97-AF65-F5344CB8AC3E}">
        <p14:creationId xmlns:p14="http://schemas.microsoft.com/office/powerpoint/2010/main" val="1833883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21</a:t>
            </a:fld>
            <a:endParaRPr lang="de-CH"/>
          </a:p>
        </p:txBody>
      </p:sp>
    </p:spTree>
    <p:extLst>
      <p:ext uri="{BB962C8B-B14F-4D97-AF65-F5344CB8AC3E}">
        <p14:creationId xmlns:p14="http://schemas.microsoft.com/office/powerpoint/2010/main" val="4247772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22</a:t>
            </a:fld>
            <a:endParaRPr lang="de-CH"/>
          </a:p>
        </p:txBody>
      </p:sp>
    </p:spTree>
    <p:extLst>
      <p:ext uri="{BB962C8B-B14F-4D97-AF65-F5344CB8AC3E}">
        <p14:creationId xmlns:p14="http://schemas.microsoft.com/office/powerpoint/2010/main" val="2327346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6</a:t>
            </a:fld>
            <a:endParaRPr lang="de-CH"/>
          </a:p>
        </p:txBody>
      </p:sp>
    </p:spTree>
    <p:extLst>
      <p:ext uri="{BB962C8B-B14F-4D97-AF65-F5344CB8AC3E}">
        <p14:creationId xmlns:p14="http://schemas.microsoft.com/office/powerpoint/2010/main" val="3431231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7</a:t>
            </a:fld>
            <a:endParaRPr lang="de-CH"/>
          </a:p>
        </p:txBody>
      </p:sp>
    </p:spTree>
    <p:extLst>
      <p:ext uri="{BB962C8B-B14F-4D97-AF65-F5344CB8AC3E}">
        <p14:creationId xmlns:p14="http://schemas.microsoft.com/office/powerpoint/2010/main" val="1362417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8</a:t>
            </a:fld>
            <a:endParaRPr lang="de-CH"/>
          </a:p>
        </p:txBody>
      </p:sp>
    </p:spTree>
    <p:extLst>
      <p:ext uri="{BB962C8B-B14F-4D97-AF65-F5344CB8AC3E}">
        <p14:creationId xmlns:p14="http://schemas.microsoft.com/office/powerpoint/2010/main" val="2018698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11</a:t>
            </a:fld>
            <a:endParaRPr lang="de-CH"/>
          </a:p>
        </p:txBody>
      </p:sp>
    </p:spTree>
    <p:extLst>
      <p:ext uri="{BB962C8B-B14F-4D97-AF65-F5344CB8AC3E}">
        <p14:creationId xmlns:p14="http://schemas.microsoft.com/office/powerpoint/2010/main" val="2001496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12</a:t>
            </a:fld>
            <a:endParaRPr lang="de-CH"/>
          </a:p>
        </p:txBody>
      </p:sp>
    </p:spTree>
    <p:extLst>
      <p:ext uri="{BB962C8B-B14F-4D97-AF65-F5344CB8AC3E}">
        <p14:creationId xmlns:p14="http://schemas.microsoft.com/office/powerpoint/2010/main" val="2335869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13</a:t>
            </a:fld>
            <a:endParaRPr lang="de-CH"/>
          </a:p>
        </p:txBody>
      </p:sp>
    </p:spTree>
    <p:extLst>
      <p:ext uri="{BB962C8B-B14F-4D97-AF65-F5344CB8AC3E}">
        <p14:creationId xmlns:p14="http://schemas.microsoft.com/office/powerpoint/2010/main" val="2275890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76250" y="611188"/>
            <a:ext cx="5903913" cy="3321050"/>
          </a:xfrm>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E5BBCCF6-F8A8-4C49-BF3D-CA1AA74CA975}" type="slidenum">
              <a:rPr lang="de-DE" sz="1000" smtClean="0"/>
              <a:t>18</a:t>
            </a:fld>
            <a:endParaRPr lang="de-DE" sz="1000"/>
          </a:p>
        </p:txBody>
      </p:sp>
    </p:spTree>
    <p:extLst>
      <p:ext uri="{BB962C8B-B14F-4D97-AF65-F5344CB8AC3E}">
        <p14:creationId xmlns:p14="http://schemas.microsoft.com/office/powerpoint/2010/main" val="135297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19</a:t>
            </a:fld>
            <a:endParaRPr lang="de-CH"/>
          </a:p>
        </p:txBody>
      </p:sp>
    </p:spTree>
    <p:extLst>
      <p:ext uri="{BB962C8B-B14F-4D97-AF65-F5344CB8AC3E}">
        <p14:creationId xmlns:p14="http://schemas.microsoft.com/office/powerpoint/2010/main" val="2793986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12.07.2024</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12.07.2024</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12.07.2024</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icture | Negative">
    <p:spTree>
      <p:nvGrpSpPr>
        <p:cNvPr id="1" name=""/>
        <p:cNvGrpSpPr/>
        <p:nvPr/>
      </p:nvGrpSpPr>
      <p:grpSpPr>
        <a:xfrm>
          <a:off x="0" y="0"/>
          <a:ext cx="0" cy="0"/>
          <a:chOff x="0" y="0"/>
          <a:chExt cx="0" cy="0"/>
        </a:xfrm>
      </p:grpSpPr>
      <p:sp>
        <p:nvSpPr>
          <p:cNvPr id="8" name="Bildplatzhalter 8">
            <a:extLst>
              <a:ext uri="{FF2B5EF4-FFF2-40B4-BE49-F238E27FC236}">
                <a16:creationId xmlns:a16="http://schemas.microsoft.com/office/drawing/2014/main" id="{4CAA1A37-9204-4A25-9054-31917E425592}"/>
              </a:ext>
            </a:extLst>
          </p:cNvPr>
          <p:cNvSpPr>
            <a:spLocks noGrp="1"/>
          </p:cNvSpPr>
          <p:nvPr>
            <p:ph type="pic" sz="quarter" idx="13" hasCustomPrompt="1"/>
          </p:nvPr>
        </p:nvSpPr>
        <p:spPr bwMode="gray">
          <a:xfrm>
            <a:off x="0" y="0"/>
            <a:ext cx="12191999" cy="6858000"/>
          </a:xfrm>
          <a:solidFill>
            <a:srgbClr val="DDE3E7"/>
          </a:solidFill>
        </p:spPr>
        <p:txBody>
          <a:bodyPr lIns="9432000" rIns="504000" bIns="0" anchor="ctr"/>
          <a:lstStyle>
            <a:lvl1pPr marL="0" indent="0" algn="l">
              <a:lnSpc>
                <a:spcPct val="100000"/>
              </a:lnSpc>
              <a:spcBef>
                <a:spcPts val="0"/>
              </a:spcBef>
              <a:spcAft>
                <a:spcPts val="0"/>
              </a:spcAft>
              <a:buFont typeface="Arial" panose="020B0604020202020204" pitchFamily="34" charset="0"/>
              <a:buNone/>
              <a:defRPr sz="1200" b="0">
                <a:latin typeface="+mn-lt"/>
              </a:defRPr>
            </a:lvl1pPr>
            <a:lvl2pPr marL="0" indent="0" algn="ctr">
              <a:lnSpc>
                <a:spcPct val="100000"/>
              </a:lnSpc>
              <a:spcBef>
                <a:spcPts val="0"/>
              </a:spcBef>
              <a:spcAft>
                <a:spcPts val="0"/>
              </a:spcAft>
              <a:buNone/>
              <a:defRPr sz="1200"/>
            </a:lvl2pPr>
            <a:lvl3pPr marL="0" indent="0" algn="ctr">
              <a:lnSpc>
                <a:spcPct val="100000"/>
              </a:lnSpc>
              <a:spcBef>
                <a:spcPts val="0"/>
              </a:spcBef>
              <a:spcAft>
                <a:spcPts val="0"/>
              </a:spcAft>
              <a:buNone/>
              <a:defRPr sz="1200"/>
            </a:lvl3pPr>
            <a:lvl4pPr marL="0" indent="0" algn="ctr">
              <a:lnSpc>
                <a:spcPct val="100000"/>
              </a:lnSpc>
              <a:spcBef>
                <a:spcPts val="0"/>
              </a:spcBef>
              <a:spcAft>
                <a:spcPts val="0"/>
              </a:spcAft>
              <a:buNone/>
              <a:defRPr sz="1200"/>
            </a:lvl4pPr>
            <a:lvl5pPr marL="0" indent="0" algn="ctr">
              <a:lnSpc>
                <a:spcPct val="100000"/>
              </a:lnSpc>
              <a:spcBef>
                <a:spcPts val="0"/>
              </a:spcBef>
              <a:spcAft>
                <a:spcPts val="0"/>
              </a:spcAft>
              <a:buNone/>
              <a:defRPr sz="1200"/>
            </a:lvl5pPr>
            <a:lvl6pPr marL="0" indent="0" algn="ctr">
              <a:lnSpc>
                <a:spcPct val="100000"/>
              </a:lnSpc>
              <a:spcBef>
                <a:spcPts val="0"/>
              </a:spcBef>
              <a:spcAft>
                <a:spcPts val="0"/>
              </a:spcAft>
              <a:buNone/>
              <a:defRPr sz="1200"/>
            </a:lvl6pPr>
            <a:lvl7pPr marL="0" indent="0" algn="ctr">
              <a:lnSpc>
                <a:spcPct val="100000"/>
              </a:lnSpc>
              <a:spcBef>
                <a:spcPts val="0"/>
              </a:spcBef>
              <a:spcAft>
                <a:spcPts val="0"/>
              </a:spcAft>
              <a:buNone/>
              <a:defRPr sz="1200"/>
            </a:lvl7pPr>
            <a:lvl8pPr marL="0" indent="0" algn="ctr">
              <a:lnSpc>
                <a:spcPct val="100000"/>
              </a:lnSpc>
              <a:spcBef>
                <a:spcPts val="0"/>
              </a:spcBef>
              <a:spcAft>
                <a:spcPts val="0"/>
              </a:spcAft>
              <a:buNone/>
              <a:defRPr sz="1200"/>
            </a:lvl8pPr>
            <a:lvl9pPr marL="0" indent="0" algn="ctr">
              <a:lnSpc>
                <a:spcPct val="100000"/>
              </a:lnSpc>
              <a:spcBef>
                <a:spcPts val="0"/>
              </a:spcBef>
              <a:spcAft>
                <a:spcPts val="0"/>
              </a:spcAft>
              <a:buNone/>
              <a:defRPr sz="1200"/>
            </a:lvl9pPr>
          </a:lstStyle>
          <a:p>
            <a:pPr lvl="0"/>
            <a:r>
              <a:rPr lang="en-GB"/>
              <a:t>To add a picture, please right click the image placeholder and bring it to front. </a:t>
            </a:r>
            <a:br>
              <a:rPr lang="en-GB"/>
            </a:br>
            <a:br>
              <a:rPr lang="en-GB"/>
            </a:br>
            <a:r>
              <a:rPr lang="en-GB"/>
              <a:t>You can now insert a picture by clicking on the placeholder image icon. Then click the Reset button on the Home menu tab to send the picture to background.</a:t>
            </a:r>
          </a:p>
        </p:txBody>
      </p:sp>
      <p:sp>
        <p:nvSpPr>
          <p:cNvPr id="10" name="Text Placeholder 5">
            <a:extLst>
              <a:ext uri="{FF2B5EF4-FFF2-40B4-BE49-F238E27FC236}">
                <a16:creationId xmlns:a16="http://schemas.microsoft.com/office/drawing/2014/main" id="{CDB9E957-3F55-4CEB-ABFA-916F4BB161AA}"/>
              </a:ext>
            </a:extLst>
          </p:cNvPr>
          <p:cNvSpPr>
            <a:spLocks noGrp="1" noChangeAspect="1"/>
          </p:cNvSpPr>
          <p:nvPr>
            <p:ph type="body" sz="quarter" idx="15" hasCustomPrompt="1"/>
          </p:nvPr>
        </p:nvSpPr>
        <p:spPr bwMode="gray">
          <a:xfrm>
            <a:off x="263352" y="5120522"/>
            <a:ext cx="234000" cy="1260806"/>
          </a:xfrm>
          <a:blipFill>
            <a:blip r:embed="rId2" cstate="print">
              <a:extLst>
                <a:ext uri="{28A0092B-C50C-407E-A947-70E740481C1C}">
                  <a14:useLocalDpi xmlns:a14="http://schemas.microsoft.com/office/drawing/2010/main"/>
                </a:ext>
              </a:extLst>
            </a:blip>
            <a:stretch>
              <a:fillRect/>
            </a:stretch>
          </a:blipFill>
        </p:spPr>
        <p:txBody>
          <a:bodyPr/>
          <a:lstStyle>
            <a:lvl1pPr marL="0" indent="0">
              <a:lnSpc>
                <a:spcPct val="100000"/>
              </a:lnSpc>
              <a:spcBef>
                <a:spcPts val="0"/>
              </a:spcBef>
              <a:spcAft>
                <a:spcPts val="0"/>
              </a:spcAft>
              <a:buFont typeface="Arial" panose="020B0604020202020204" pitchFamily="34" charset="0"/>
              <a:buNone/>
              <a:defRPr sz="100">
                <a:solidFill>
                  <a:schemeClr val="bg1"/>
                </a:solidFill>
              </a:defRPr>
            </a:lvl1pPr>
            <a:lvl2pPr marL="0" indent="0">
              <a:lnSpc>
                <a:spcPct val="100000"/>
              </a:lnSpc>
              <a:spcBef>
                <a:spcPts val="0"/>
              </a:spcBef>
              <a:spcAft>
                <a:spcPts val="0"/>
              </a:spcAft>
              <a:buFont typeface="Arial" panose="020B0604020202020204" pitchFamily="34" charset="0"/>
              <a:buNone/>
              <a:defRPr sz="100">
                <a:solidFill>
                  <a:schemeClr val="bg1"/>
                </a:solidFill>
              </a:defRPr>
            </a:lvl2pPr>
            <a:lvl3pPr marL="0" indent="0">
              <a:lnSpc>
                <a:spcPct val="100000"/>
              </a:lnSpc>
              <a:spcBef>
                <a:spcPts val="0"/>
              </a:spcBef>
              <a:spcAft>
                <a:spcPts val="0"/>
              </a:spcAft>
              <a:buNone/>
              <a:defRPr sz="100">
                <a:solidFill>
                  <a:schemeClr val="bg1"/>
                </a:solidFill>
              </a:defRPr>
            </a:lvl3pPr>
            <a:lvl4pPr marL="0" indent="0">
              <a:lnSpc>
                <a:spcPct val="100000"/>
              </a:lnSpc>
              <a:spcBef>
                <a:spcPts val="0"/>
              </a:spcBef>
              <a:spcAft>
                <a:spcPts val="0"/>
              </a:spcAft>
              <a:buNone/>
              <a:defRPr sz="100">
                <a:solidFill>
                  <a:schemeClr val="bg1"/>
                </a:solidFill>
              </a:defRPr>
            </a:lvl4pPr>
            <a:lvl5pPr marL="0" indent="0">
              <a:lnSpc>
                <a:spcPct val="100000"/>
              </a:lnSpc>
              <a:spcBef>
                <a:spcPts val="0"/>
              </a:spcBef>
              <a:spcAft>
                <a:spcPts val="0"/>
              </a:spcAft>
              <a:buNone/>
              <a:defRPr sz="100">
                <a:solidFill>
                  <a:schemeClr val="bg1"/>
                </a:solidFill>
              </a:defRPr>
            </a:lvl5pPr>
            <a:lvl6pPr marL="0" indent="0">
              <a:lnSpc>
                <a:spcPct val="100000"/>
              </a:lnSpc>
              <a:spcBef>
                <a:spcPts val="0"/>
              </a:spcBef>
              <a:spcAft>
                <a:spcPts val="0"/>
              </a:spcAft>
              <a:buNone/>
              <a:defRPr sz="100">
                <a:solidFill>
                  <a:schemeClr val="bg1"/>
                </a:solidFill>
              </a:defRPr>
            </a:lvl6pPr>
            <a:lvl7pPr marL="0" indent="0">
              <a:lnSpc>
                <a:spcPct val="100000"/>
              </a:lnSpc>
              <a:spcBef>
                <a:spcPts val="0"/>
              </a:spcBef>
              <a:spcAft>
                <a:spcPts val="0"/>
              </a:spcAft>
              <a:buNone/>
              <a:defRPr sz="100">
                <a:solidFill>
                  <a:schemeClr val="bg1"/>
                </a:solidFill>
              </a:defRPr>
            </a:lvl7pPr>
            <a:lvl8pPr marL="0" indent="0">
              <a:lnSpc>
                <a:spcPct val="100000"/>
              </a:lnSpc>
              <a:spcBef>
                <a:spcPts val="0"/>
              </a:spcBef>
              <a:spcAft>
                <a:spcPts val="0"/>
              </a:spcAft>
              <a:buNone/>
              <a:defRPr sz="100">
                <a:solidFill>
                  <a:schemeClr val="bg1"/>
                </a:solidFill>
              </a:defRPr>
            </a:lvl8pPr>
            <a:lvl9pPr marL="0" indent="0">
              <a:lnSpc>
                <a:spcPct val="100000"/>
              </a:lnSpc>
              <a:spcBef>
                <a:spcPts val="0"/>
              </a:spcBef>
              <a:spcAft>
                <a:spcPts val="0"/>
              </a:spcAft>
              <a:buNone/>
              <a:defRPr sz="100">
                <a:solidFill>
                  <a:schemeClr val="bg1"/>
                </a:solidFill>
              </a:defRPr>
            </a:lvl9pPr>
          </a:lstStyle>
          <a:p>
            <a:pPr lvl="0"/>
            <a:r>
              <a:rPr lang="en-GB"/>
              <a:t> </a:t>
            </a:r>
          </a:p>
        </p:txBody>
      </p:sp>
      <p:sp>
        <p:nvSpPr>
          <p:cNvPr id="2" name="Titel 1"/>
          <p:cNvSpPr>
            <a:spLocks noGrp="1"/>
          </p:cNvSpPr>
          <p:nvPr>
            <p:ph type="ctrTitle" hasCustomPrompt="1"/>
          </p:nvPr>
        </p:nvSpPr>
        <p:spPr bwMode="gray">
          <a:xfrm>
            <a:off x="1199456" y="333375"/>
            <a:ext cx="8208000" cy="3239002"/>
          </a:xfrm>
        </p:spPr>
        <p:txBody>
          <a:bodyPr tIns="0" bIns="0" anchor="b"/>
          <a:lstStyle>
            <a:lvl1pPr algn="l">
              <a:lnSpc>
                <a:spcPct val="90000"/>
              </a:lnSpc>
              <a:defRPr sz="6600" b="1" i="0" spc="-150" baseline="0">
                <a:solidFill>
                  <a:schemeClr val="bg1"/>
                </a:solidFill>
                <a:latin typeface="+mj-lt"/>
              </a:defRPr>
            </a:lvl1pPr>
          </a:lstStyle>
          <a:p>
            <a:r>
              <a:rPr lang="en-GB"/>
              <a:t>Click to edit title</a:t>
            </a:r>
          </a:p>
        </p:txBody>
      </p:sp>
      <p:sp>
        <p:nvSpPr>
          <p:cNvPr id="3" name="Untertitel 2"/>
          <p:cNvSpPr>
            <a:spLocks noGrp="1"/>
          </p:cNvSpPr>
          <p:nvPr>
            <p:ph type="subTitle" idx="1" hasCustomPrompt="1"/>
          </p:nvPr>
        </p:nvSpPr>
        <p:spPr bwMode="gray">
          <a:xfrm>
            <a:off x="1199456" y="3716313"/>
            <a:ext cx="8208000" cy="720000"/>
          </a:xfrm>
        </p:spPr>
        <p:txBody>
          <a:bodyPr/>
          <a:lstStyle>
            <a:lvl1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1pPr>
            <a:lvl2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2pPr>
            <a:lvl3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3pPr>
            <a:lvl4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4pPr>
            <a:lvl5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5pPr>
            <a:lvl6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6pPr>
            <a:lvl7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7pPr>
            <a:lvl8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8pPr>
            <a:lvl9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9pPr>
          </a:lstStyle>
          <a:p>
            <a:r>
              <a:rPr lang="en-GB"/>
              <a:t>Click to edit subline</a:t>
            </a:r>
          </a:p>
          <a:p>
            <a:pPr lvl="1"/>
            <a:r>
              <a:rPr lang="en-GB"/>
              <a:t>Level 2</a:t>
            </a:r>
          </a:p>
        </p:txBody>
      </p:sp>
      <p:sp>
        <p:nvSpPr>
          <p:cNvPr id="6" name="Text Placeholder 5">
            <a:extLst>
              <a:ext uri="{FF2B5EF4-FFF2-40B4-BE49-F238E27FC236}">
                <a16:creationId xmlns:a16="http://schemas.microsoft.com/office/drawing/2014/main" id="{B82FBF00-184A-445D-86C9-C33582C67623}"/>
              </a:ext>
            </a:extLst>
          </p:cNvPr>
          <p:cNvSpPr>
            <a:spLocks noGrp="1"/>
          </p:cNvSpPr>
          <p:nvPr>
            <p:ph type="body" sz="quarter" idx="14" hasCustomPrompt="1"/>
          </p:nvPr>
        </p:nvSpPr>
        <p:spPr bwMode="gray">
          <a:xfrm>
            <a:off x="255600" y="360000"/>
            <a:ext cx="342000" cy="460800"/>
          </a:xfrm>
          <a:blipFill>
            <a:blip r:embed="rId3" cstate="print">
              <a:extLst>
                <a:ext uri="{28A0092B-C50C-407E-A947-70E740481C1C}">
                  <a14:useLocalDpi xmlns:a14="http://schemas.microsoft.com/office/drawing/2010/main"/>
                </a:ext>
              </a:extLst>
            </a:blip>
            <a:stretch>
              <a:fillRect/>
            </a:stretch>
          </a:blipFill>
        </p:spPr>
        <p:txBody>
          <a:bodyPr/>
          <a:lstStyle>
            <a:lvl1pPr marL="0" indent="0">
              <a:lnSpc>
                <a:spcPct val="100000"/>
              </a:lnSpc>
              <a:spcBef>
                <a:spcPts val="0"/>
              </a:spcBef>
              <a:spcAft>
                <a:spcPts val="0"/>
              </a:spcAft>
              <a:buFont typeface="Arial" panose="020B0604020202020204" pitchFamily="34" charset="0"/>
              <a:buNone/>
              <a:defRPr sz="100">
                <a:solidFill>
                  <a:schemeClr val="bg1"/>
                </a:solidFill>
              </a:defRPr>
            </a:lvl1pPr>
            <a:lvl2pPr marL="0" indent="0">
              <a:lnSpc>
                <a:spcPct val="100000"/>
              </a:lnSpc>
              <a:spcBef>
                <a:spcPts val="0"/>
              </a:spcBef>
              <a:spcAft>
                <a:spcPts val="0"/>
              </a:spcAft>
              <a:buFont typeface="Arial" panose="020B0604020202020204" pitchFamily="34" charset="0"/>
              <a:buNone/>
              <a:defRPr sz="100">
                <a:solidFill>
                  <a:schemeClr val="bg1"/>
                </a:solidFill>
              </a:defRPr>
            </a:lvl2pPr>
            <a:lvl3pPr marL="0" indent="0">
              <a:lnSpc>
                <a:spcPct val="100000"/>
              </a:lnSpc>
              <a:spcBef>
                <a:spcPts val="0"/>
              </a:spcBef>
              <a:spcAft>
                <a:spcPts val="0"/>
              </a:spcAft>
              <a:buNone/>
              <a:defRPr sz="100">
                <a:solidFill>
                  <a:schemeClr val="bg1"/>
                </a:solidFill>
              </a:defRPr>
            </a:lvl3pPr>
            <a:lvl4pPr marL="0" indent="0">
              <a:lnSpc>
                <a:spcPct val="100000"/>
              </a:lnSpc>
              <a:spcBef>
                <a:spcPts val="0"/>
              </a:spcBef>
              <a:spcAft>
                <a:spcPts val="0"/>
              </a:spcAft>
              <a:buNone/>
              <a:defRPr sz="100">
                <a:solidFill>
                  <a:schemeClr val="bg1"/>
                </a:solidFill>
              </a:defRPr>
            </a:lvl4pPr>
            <a:lvl5pPr marL="0" indent="0">
              <a:lnSpc>
                <a:spcPct val="100000"/>
              </a:lnSpc>
              <a:spcBef>
                <a:spcPts val="0"/>
              </a:spcBef>
              <a:spcAft>
                <a:spcPts val="0"/>
              </a:spcAft>
              <a:buNone/>
              <a:defRPr sz="100">
                <a:solidFill>
                  <a:schemeClr val="bg1"/>
                </a:solidFill>
              </a:defRPr>
            </a:lvl5pPr>
            <a:lvl6pPr marL="0" indent="0">
              <a:lnSpc>
                <a:spcPct val="100000"/>
              </a:lnSpc>
              <a:spcBef>
                <a:spcPts val="0"/>
              </a:spcBef>
              <a:spcAft>
                <a:spcPts val="0"/>
              </a:spcAft>
              <a:buNone/>
              <a:defRPr sz="100">
                <a:solidFill>
                  <a:schemeClr val="bg1"/>
                </a:solidFill>
              </a:defRPr>
            </a:lvl6pPr>
            <a:lvl7pPr marL="0" indent="0">
              <a:lnSpc>
                <a:spcPct val="100000"/>
              </a:lnSpc>
              <a:spcBef>
                <a:spcPts val="0"/>
              </a:spcBef>
              <a:spcAft>
                <a:spcPts val="0"/>
              </a:spcAft>
              <a:buNone/>
              <a:defRPr sz="100">
                <a:solidFill>
                  <a:schemeClr val="bg1"/>
                </a:solidFill>
              </a:defRPr>
            </a:lvl7pPr>
            <a:lvl8pPr marL="0" indent="0">
              <a:lnSpc>
                <a:spcPct val="100000"/>
              </a:lnSpc>
              <a:spcBef>
                <a:spcPts val="0"/>
              </a:spcBef>
              <a:spcAft>
                <a:spcPts val="0"/>
              </a:spcAft>
              <a:buNone/>
              <a:defRPr sz="100">
                <a:solidFill>
                  <a:schemeClr val="bg1"/>
                </a:solidFill>
              </a:defRPr>
            </a:lvl8pPr>
            <a:lvl9pPr marL="0" indent="0">
              <a:lnSpc>
                <a:spcPct val="100000"/>
              </a:lnSpc>
              <a:spcBef>
                <a:spcPts val="0"/>
              </a:spcBef>
              <a:spcAft>
                <a:spcPts val="0"/>
              </a:spcAft>
              <a:buNone/>
              <a:defRPr sz="100">
                <a:solidFill>
                  <a:schemeClr val="bg1"/>
                </a:solidFill>
              </a:defRPr>
            </a:lvl9pPr>
          </a:lstStyle>
          <a:p>
            <a:pPr lvl="0"/>
            <a:r>
              <a:rPr lang="en-GB"/>
              <a:t> </a:t>
            </a:r>
          </a:p>
        </p:txBody>
      </p:sp>
      <p:sp>
        <p:nvSpPr>
          <p:cNvPr id="9" name="Text Placeholder 4">
            <a:extLst>
              <a:ext uri="{FF2B5EF4-FFF2-40B4-BE49-F238E27FC236}">
                <a16:creationId xmlns:a16="http://schemas.microsoft.com/office/drawing/2014/main" id="{E6E9A991-EE31-4DB7-89CA-2351FF78238B}"/>
              </a:ext>
            </a:extLst>
          </p:cNvPr>
          <p:cNvSpPr>
            <a:spLocks noGrp="1"/>
          </p:cNvSpPr>
          <p:nvPr>
            <p:ph type="body" sz="quarter" idx="16" hasCustomPrompt="1"/>
          </p:nvPr>
        </p:nvSpPr>
        <p:spPr>
          <a:xfrm>
            <a:off x="1199456" y="5697252"/>
            <a:ext cx="8208912" cy="684076"/>
          </a:xfrm>
        </p:spPr>
        <p:txBody>
          <a:bodyPr anchor="b"/>
          <a:lstStyle>
            <a:lvl1pPr marL="0" indent="0">
              <a:spcBef>
                <a:spcPts val="0"/>
              </a:spcBef>
              <a:spcAft>
                <a:spcPts val="0"/>
              </a:spcAft>
              <a:buFont typeface="Arial" panose="020B0604020202020204" pitchFamily="34" charset="0"/>
              <a:buNone/>
              <a:defRPr>
                <a:solidFill>
                  <a:schemeClr val="bg1"/>
                </a:solidFill>
              </a:defRPr>
            </a:lvl1pPr>
            <a:lvl2pPr marL="0" indent="0">
              <a:spcBef>
                <a:spcPts val="0"/>
              </a:spcBef>
              <a:spcAft>
                <a:spcPts val="0"/>
              </a:spcAft>
              <a:buNone/>
              <a:defRPr>
                <a:solidFill>
                  <a:schemeClr val="bg1"/>
                </a:solidFill>
              </a:defRPr>
            </a:lvl2pPr>
            <a:lvl3pPr marL="0" indent="0">
              <a:spcBef>
                <a:spcPts val="0"/>
              </a:spcBef>
              <a:spcAft>
                <a:spcPts val="0"/>
              </a:spcAft>
              <a:buNone/>
              <a:defRPr>
                <a:solidFill>
                  <a:schemeClr val="bg1"/>
                </a:solidFill>
              </a:defRPr>
            </a:lvl3pPr>
            <a:lvl4pPr marL="0" indent="0">
              <a:spcBef>
                <a:spcPts val="0"/>
              </a:spcBef>
              <a:spcAft>
                <a:spcPts val="0"/>
              </a:spcAft>
              <a:buNone/>
              <a:defRPr>
                <a:solidFill>
                  <a:schemeClr val="bg1"/>
                </a:solidFill>
              </a:defRPr>
            </a:lvl4pPr>
            <a:lvl5pPr marL="0" indent="0">
              <a:spcBef>
                <a:spcPts val="0"/>
              </a:spcBef>
              <a:spcAft>
                <a:spcPts val="0"/>
              </a:spcAft>
              <a:buNone/>
              <a:defRPr>
                <a:solidFill>
                  <a:schemeClr val="bg1"/>
                </a:solidFill>
              </a:defRPr>
            </a:lvl5pPr>
            <a:lvl6pPr marL="0" indent="0">
              <a:spcBef>
                <a:spcPts val="0"/>
              </a:spcBef>
              <a:spcAft>
                <a:spcPts val="0"/>
              </a:spcAft>
              <a:buNone/>
              <a:defRPr>
                <a:solidFill>
                  <a:schemeClr val="bg1"/>
                </a:solidFill>
              </a:defRPr>
            </a:lvl6pPr>
            <a:lvl7pPr marL="0" indent="0">
              <a:spcBef>
                <a:spcPts val="0"/>
              </a:spcBef>
              <a:spcAft>
                <a:spcPts val="0"/>
              </a:spcAft>
              <a:buNone/>
              <a:defRPr>
                <a:solidFill>
                  <a:schemeClr val="bg1"/>
                </a:solidFill>
              </a:defRPr>
            </a:lvl7pPr>
            <a:lvl8pPr marL="0" indent="0">
              <a:spcBef>
                <a:spcPts val="0"/>
              </a:spcBef>
              <a:spcAft>
                <a:spcPts val="0"/>
              </a:spcAft>
              <a:buNone/>
              <a:defRPr>
                <a:solidFill>
                  <a:schemeClr val="bg1"/>
                </a:solidFill>
              </a:defRPr>
            </a:lvl8pPr>
            <a:lvl9pPr marL="0" indent="0">
              <a:spcBef>
                <a:spcPts val="0"/>
              </a:spcBef>
              <a:spcAft>
                <a:spcPts val="0"/>
              </a:spcAft>
              <a:buNone/>
              <a:defRPr>
                <a:solidFill>
                  <a:schemeClr val="bg1"/>
                </a:solidFill>
              </a:defRPr>
            </a:lvl9pPr>
          </a:lstStyle>
          <a:p>
            <a:r>
              <a:rPr lang="en-GB"/>
              <a:t>C2 Internal</a:t>
            </a:r>
          </a:p>
        </p:txBody>
      </p:sp>
    </p:spTree>
    <p:extLst>
      <p:ext uri="{BB962C8B-B14F-4D97-AF65-F5344CB8AC3E}">
        <p14:creationId xmlns:p14="http://schemas.microsoft.com/office/powerpoint/2010/main" val="283614605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12.07.2024</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12.07.2024</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12.07.2024</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12.07.2024</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12.07.2024</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12.07.2024</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12.07.2024</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12.07.2024</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12.07.2024</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datatracker.ietf.org/doc/html/rfc8641" TargetMode="External"/><Relationship Id="rId2" Type="http://schemas.openxmlformats.org/officeDocument/2006/relationships/hyperlink" Target="https://datatracker.ietf.org/doc/html/draft-ietf-netconf-yang-notifications-version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atatracker.ietf.org/doc/html/draft-lincla-netconf-yang-library-augmentatio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atatracker.ietf.org/doc/html/rfc8525"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datatracker.ietf.org/doc/html/rfc8525"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datatracker.ietf.org/doc/html/rfc7950" TargetMode="External"/><Relationship Id="rId4" Type="http://schemas.openxmlformats.org/officeDocument/2006/relationships/hyperlink" Target="https://datatracker.ietf.org/doc/html/draft-aelhassany-anydata-validation"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datatracker.ietf.org/doc/html/draft-lincla-netconf-yang-library-augmentation" TargetMode="External"/><Relationship Id="rId3" Type="http://schemas.openxmlformats.org/officeDocument/2006/relationships/hyperlink" Target="https://datatracker.ietf.org/doc/html/draft-ahuang-netconf-notif-yang" TargetMode="External"/><Relationship Id="rId7" Type="http://schemas.openxmlformats.org/officeDocument/2006/relationships/hyperlink" Target="https://datatracker.ietf.org/doc/html/draft-ietf-netconf-yang-notifications-versioni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datatracker.ietf.org/doc/html/draft-tgraf-netconf-notif-sequencing" TargetMode="External"/><Relationship Id="rId5" Type="http://schemas.openxmlformats.org/officeDocument/2006/relationships/hyperlink" Target="https://datatracker.ietf.org/doc/html/draft-tgraf-netconf-yang-push-observation-time" TargetMode="External"/><Relationship Id="rId4" Type="http://schemas.openxmlformats.org/officeDocument/2006/relationships/hyperlink" Target="https://datatracker.ietf.org/doc/html/draft-aelhassany-anydata-validation"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datatracker.ietf.org/doc/html/rfc8525" TargetMode="External"/><Relationship Id="rId7" Type="http://schemas.openxmlformats.org/officeDocument/2006/relationships/hyperlink" Target="https://datatracker.ietf.org/doc/html/draft-lincla-netconf-yang-library-augmentation" TargetMode="External"/><Relationship Id="rId2" Type="http://schemas.openxmlformats.org/officeDocument/2006/relationships/hyperlink" Target="https://datatracker.ietf.org/doc/html/draft-aelhassany-anydata-validation" TargetMode="External"/><Relationship Id="rId1" Type="http://schemas.openxmlformats.org/officeDocument/2006/relationships/slideLayout" Target="../slideLayouts/slideLayout12.xml"/><Relationship Id="rId6" Type="http://schemas.openxmlformats.org/officeDocument/2006/relationships/hyperlink" Target="https://datatracker.ietf.org/doc/html/draft-ietf-netconf-yang-notifications-versioning" TargetMode="External"/><Relationship Id="rId5" Type="http://schemas.openxmlformats.org/officeDocument/2006/relationships/hyperlink" Target="https://datatracker.ietf.org/doc/html/rfc7951" TargetMode="External"/><Relationship Id="rId4" Type="http://schemas.openxmlformats.org/officeDocument/2006/relationships/hyperlink" Target="https://datatracker.ietf.org/doc/html/rfc7950"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datatracker.ietf.org/doc/html/draft-aelhassany-anydata-validation" TargetMode="External"/><Relationship Id="rId3" Type="http://schemas.openxmlformats.org/officeDocument/2006/relationships/hyperlink" Target="https://datatracker.ietf.org/doc/html/draft-tgraf-netconf-notif-sequencing" TargetMode="External"/><Relationship Id="rId7" Type="http://schemas.openxmlformats.org/officeDocument/2006/relationships/hyperlink" Target="https://datatracker.ietf.org/doc/html/draft-lincla-netconf-yang-library-augmentation" TargetMode="External"/><Relationship Id="rId2" Type="http://schemas.openxmlformats.org/officeDocument/2006/relationships/hyperlink" Target="https://datatracker.ietf.org/doc/html/draft-ietf-netconf-yang-notifications-versioning" TargetMode="External"/><Relationship Id="rId1" Type="http://schemas.openxmlformats.org/officeDocument/2006/relationships/slideLayout" Target="../slideLayouts/slideLayout12.xml"/><Relationship Id="rId6" Type="http://schemas.openxmlformats.org/officeDocument/2006/relationships/hyperlink" Target="https://datatracker.ietf.org/doc/html/rfc7950" TargetMode="External"/><Relationship Id="rId5" Type="http://schemas.openxmlformats.org/officeDocument/2006/relationships/hyperlink" Target="https://datatracker.ietf.org/doc/html/draft-ahuang-netconf-notif-yang" TargetMode="External"/><Relationship Id="rId4" Type="http://schemas.openxmlformats.org/officeDocument/2006/relationships/hyperlink" Target="https://datatracker.ietf.org/doc/html/draft-tgraf-netconf-yang-push-observation-time" TargetMode="External"/><Relationship Id="rId9" Type="http://schemas.openxmlformats.org/officeDocument/2006/relationships/hyperlink" Target="https://datatracker.ietf.org/doc/html/rfc8525"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8.png"/><Relationship Id="rId18" Type="http://schemas.openxmlformats.org/officeDocument/2006/relationships/image" Target="../media/image13.png"/><Relationship Id="rId3" Type="http://schemas.openxmlformats.org/officeDocument/2006/relationships/tags" Target="../tags/tag3.xml"/><Relationship Id="rId21" Type="http://schemas.openxmlformats.org/officeDocument/2006/relationships/image" Target="../media/image16.png"/><Relationship Id="rId7" Type="http://schemas.openxmlformats.org/officeDocument/2006/relationships/tags" Target="../tags/tag7.xml"/><Relationship Id="rId12" Type="http://schemas.openxmlformats.org/officeDocument/2006/relationships/image" Target="../media/image7.jpeg"/><Relationship Id="rId17" Type="http://schemas.openxmlformats.org/officeDocument/2006/relationships/image" Target="../media/image12.png"/><Relationship Id="rId2" Type="http://schemas.openxmlformats.org/officeDocument/2006/relationships/tags" Target="../tags/tag2.xml"/><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12.xml"/><Relationship Id="rId5" Type="http://schemas.openxmlformats.org/officeDocument/2006/relationships/tags" Target="../tags/tag5.xml"/><Relationship Id="rId15" Type="http://schemas.openxmlformats.org/officeDocument/2006/relationships/image" Target="../media/image10.png"/><Relationship Id="rId10" Type="http://schemas.openxmlformats.org/officeDocument/2006/relationships/tags" Target="../tags/tag10.xml"/><Relationship Id="rId19" Type="http://schemas.openxmlformats.org/officeDocument/2006/relationships/image" Target="../media/image14.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atatracker.ietf.org/doc/html/rfc9232" TargetMode="External"/><Relationship Id="rId2" Type="http://schemas.openxmlformats.org/officeDocument/2006/relationships/hyperlink" Target="https://datatracker.ietf.org/doc/html/rfc7950" TargetMode="Externa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datatracker.ietf.org/doc/html/draft-lincla-netconf-yang-library-augmentation" TargetMode="External"/><Relationship Id="rId3" Type="http://schemas.openxmlformats.org/officeDocument/2006/relationships/hyperlink" Target="https://datatracker.ietf.org/doc/html/draft-ahuang-netconf-notif-yang" TargetMode="External"/><Relationship Id="rId7" Type="http://schemas.openxmlformats.org/officeDocument/2006/relationships/hyperlink" Target="https://datatracker.ietf.org/doc/html/draft-ietf-netconf-yang-notifications-version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datatracker.ietf.org/doc/html/draft-tgraf-netconf-notif-sequencing" TargetMode="External"/><Relationship Id="rId5" Type="http://schemas.openxmlformats.org/officeDocument/2006/relationships/hyperlink" Target="https://datatracker.ietf.org/doc/html/draft-tgraf-netconf-yang-push-observation-time" TargetMode="External"/><Relationship Id="rId4" Type="http://schemas.openxmlformats.org/officeDocument/2006/relationships/hyperlink" Target="https://datatracker.ietf.org/doc/html/draft-aelhassany-anydata-validation" TargetMode="External"/><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hyperlink" Target="https://datatracker.ietf.org/doc/html/rfc9254" TargetMode="External"/><Relationship Id="rId3" Type="http://schemas.openxmlformats.org/officeDocument/2006/relationships/hyperlink" Target="https://datatracker.ietf.org/doc/html/draft-ahuang-netconf-notif-yang" TargetMode="External"/><Relationship Id="rId7" Type="http://schemas.openxmlformats.org/officeDocument/2006/relationships/hyperlink" Target="https://datatracker.ietf.org/doc/html/rfc8639"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datatracker.ietf.org/doc/html/rfc9264" TargetMode="External"/><Relationship Id="rId5" Type="http://schemas.openxmlformats.org/officeDocument/2006/relationships/hyperlink" Target="https://datatracker.ietf.org/doc/html/rfc7951" TargetMode="External"/><Relationship Id="rId4" Type="http://schemas.openxmlformats.org/officeDocument/2006/relationships/hyperlink" Target="https://datatracker.ietf.org/doc/html/rfc5277" TargetMode="External"/><Relationship Id="rId9" Type="http://schemas.openxmlformats.org/officeDocument/2006/relationships/hyperlink" Target="https://datatracker.ietf.org/doc/html/rfc8641#section-5"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datatracker.ietf.org/doc/html/draft-tgraf-netconf-notif-sequenc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datatracker.ietf.org/doc/html/rfc9187" TargetMode="External"/><Relationship Id="rId5" Type="http://schemas.openxmlformats.org/officeDocument/2006/relationships/hyperlink" Target="https://datatracker.ietf.org/doc/html/rfc1213" TargetMode="External"/><Relationship Id="rId4" Type="http://schemas.openxmlformats.org/officeDocument/2006/relationships/hyperlink" Target="https://datatracker.ietf.org/doc/html/rfc5277"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datatracker.ietf.org/doc/html/rfc8641" TargetMode="External"/><Relationship Id="rId2" Type="http://schemas.openxmlformats.org/officeDocument/2006/relationships/hyperlink" Target="https://datatracker.ietf.org/doc/html/rfc9232" TargetMode="External"/><Relationship Id="rId1" Type="http://schemas.openxmlformats.org/officeDocument/2006/relationships/slideLayout" Target="../slideLayouts/slideLayout2.xml"/><Relationship Id="rId4" Type="http://schemas.openxmlformats.org/officeDocument/2006/relationships/hyperlink" Target="https://datatracker.ietf.org/doc/html/draft-tgraf-netconf-yang-push-observation-tim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An Architecture for YANG-Push to Message Broker </a:t>
            </a:r>
            <a:r>
              <a:rPr lang="en-US" sz="3400" b="1" dirty="0">
                <a:solidFill>
                  <a:srgbClr val="FF0000"/>
                </a:solidFill>
              </a:rPr>
              <a:t>Integration</a:t>
            </a:r>
            <a:br>
              <a:rPr lang="en-US" sz="3600" b="1" dirty="0"/>
            </a:br>
            <a:r>
              <a:rPr lang="en-US" sz="2800" dirty="0"/>
              <a:t>draft-ietf-nmop-yang-message-broker-integration-03</a:t>
            </a:r>
          </a:p>
          <a:p>
            <a:endParaRPr lang="en-US" sz="2800" dirty="0"/>
          </a:p>
          <a:p>
            <a:r>
              <a:rPr lang="en-US" sz="2800" dirty="0">
                <a:solidFill>
                  <a:schemeClr val="bg2">
                    <a:lumMod val="75000"/>
                  </a:schemeClr>
                </a:solidFill>
              </a:rPr>
              <a:t>Motivation and architecture of a native</a:t>
            </a:r>
          </a:p>
          <a:p>
            <a:r>
              <a:rPr lang="en-US" sz="2800" dirty="0">
                <a:solidFill>
                  <a:schemeClr val="bg2">
                    <a:lumMod val="75000"/>
                  </a:schemeClr>
                </a:solidFill>
              </a:rPr>
              <a:t>	YANG-Push notifications and YANG Schema integration</a:t>
            </a:r>
          </a:p>
          <a:p>
            <a:r>
              <a:rPr lang="en-US" sz="2800" dirty="0">
                <a:solidFill>
                  <a:schemeClr val="bg2">
                    <a:lumMod val="75000"/>
                  </a:schemeClr>
                </a:solidFill>
              </a:rPr>
              <a:t>		into Message Broker and YANG Schema Registry</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658415"/>
            <a:ext cx="11163943" cy="70322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1400" dirty="0">
                <a:latin typeface="+mj-lt"/>
              </a:rPr>
              <a:t>thomas.graf@swisscom.com</a:t>
            </a:r>
            <a:br>
              <a:rPr lang="de-CH" sz="1400" dirty="0">
                <a:latin typeface="+mj-lt"/>
              </a:rPr>
            </a:br>
            <a:r>
              <a:rPr lang="de-CH" sz="1400" dirty="0">
                <a:latin typeface="+mj-lt"/>
              </a:rPr>
              <a:t>ahmed.elhassany@swisscom.com</a:t>
            </a:r>
            <a:br>
              <a:rPr lang="de-CH" sz="1400" dirty="0">
                <a:latin typeface="+mj-lt"/>
              </a:rPr>
            </a:br>
            <a:endParaRPr lang="de-CH" sz="1400" dirty="0">
              <a:latin typeface="+mj-lt"/>
            </a:endParaRPr>
          </a:p>
          <a:p>
            <a:pPr marL="0" indent="0" algn="r">
              <a:spcBef>
                <a:spcPts val="300"/>
              </a:spcBef>
              <a:buNone/>
            </a:pPr>
            <a:r>
              <a:rPr lang="de-CH" sz="1400" dirty="0">
                <a:latin typeface="+mj-lt"/>
              </a:rPr>
              <a:t>12. </a:t>
            </a:r>
            <a:r>
              <a:rPr lang="de-CH" sz="1400" dirty="0" err="1">
                <a:latin typeface="+mj-lt"/>
              </a:rPr>
              <a:t>July</a:t>
            </a:r>
            <a:r>
              <a:rPr lang="de-CH" sz="1400" dirty="0">
                <a:latin typeface="+mj-lt"/>
              </a:rPr>
              <a:t> </a:t>
            </a:r>
            <a:r>
              <a:rPr lang="de-CH" sz="1400" dirty="0">
                <a:latin typeface="+mj-lt"/>
                <a:ea typeface="+mj-ea"/>
                <a:cs typeface="+mj-cs"/>
              </a:rPr>
              <a:t>2024</a:t>
            </a:r>
            <a:endParaRPr lang="de-CH" sz="14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544102"/>
            <a:ext cx="5805196" cy="1909754"/>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-yang-push-revision</a:t>
            </a: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sn:establish-subscription</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sn:input</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module-version-config* [module-name]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module-name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yang:yang-identifier</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revision?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rev:revision-date-or-label</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revision-label?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ysver:version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sn:subscription-started</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module-version* [module-name]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module-name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yang:yang-identifier</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revision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rev:revision-date-or-label</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revision-label?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ysver:version</a:t>
            </a:r>
            <a:endParaRPr lang="de-CH" sz="85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Support of </a:t>
            </a:r>
            <a:r>
              <a:rPr lang="en-US" sz="2800" b="1" dirty="0">
                <a:solidFill>
                  <a:srgbClr val="FF0000"/>
                </a:solidFill>
              </a:rPr>
              <a:t>Versioning</a:t>
            </a:r>
            <a:r>
              <a:rPr lang="en-US" sz="2800" b="1" dirty="0"/>
              <a:t> in YANG Notifications Subscription</a:t>
            </a:r>
            <a:br>
              <a:rPr lang="en-US" sz="2800" b="1" dirty="0"/>
            </a:br>
            <a:r>
              <a:rPr lang="en-US" sz="2400" dirty="0">
                <a:solidFill>
                  <a:schemeClr val="bg2">
                    <a:lumMod val="75000"/>
                  </a:schemeClr>
                </a:solidFill>
              </a:rPr>
              <a:t>For subscription state change notification messages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326155" y="1544102"/>
            <a:ext cx="5358571" cy="4823449"/>
          </a:xfrm>
        </p:spPr>
        <p:txBody>
          <a:bodyPr>
            <a:noAutofit/>
          </a:bodyPr>
          <a:lstStyle/>
          <a:p>
            <a:r>
              <a:rPr lang="en-US" sz="1700" b="1" dirty="0"/>
              <a:t>Network operators need to control semantics in its data processing pipeline. That includes YANG-Push.</a:t>
            </a:r>
          </a:p>
          <a:p>
            <a:r>
              <a:rPr lang="en-US" sz="1700" dirty="0"/>
              <a:t>This is today only possible during YANG-Push subscription but not when nodes are being upgraded or when messages are being published for configured subscription.</a:t>
            </a:r>
          </a:p>
          <a:p>
            <a:r>
              <a:rPr lang="en-US" sz="1700" dirty="0">
                <a:hlinkClick r:id="rId2"/>
              </a:rPr>
              <a:t>draft-</a:t>
            </a:r>
            <a:r>
              <a:rPr lang="en-US" sz="1700" dirty="0" err="1">
                <a:hlinkClick r:id="rId2"/>
              </a:rPr>
              <a:t>ietf</a:t>
            </a:r>
            <a:r>
              <a:rPr lang="en-US" sz="1700" dirty="0">
                <a:hlinkClick r:id="rId2"/>
              </a:rPr>
              <a:t>-netconf-yang-notifications-versioning</a:t>
            </a:r>
            <a:r>
              <a:rPr lang="en-US" sz="1700" dirty="0"/>
              <a:t> extends the YANG push subscription and publishing mechanism defined in </a:t>
            </a:r>
            <a:r>
              <a:rPr lang="en-US" sz="1700" dirty="0">
                <a:hlinkClick r:id="rId3"/>
              </a:rPr>
              <a:t>RFC 8641</a:t>
            </a:r>
            <a:r>
              <a:rPr lang="en-US" sz="1700" dirty="0"/>
              <a:t>:</a:t>
            </a:r>
          </a:p>
          <a:p>
            <a:pPr lvl="1"/>
            <a:r>
              <a:rPr lang="en-US" sz="1700" b="1" dirty="0"/>
              <a:t>By adding the ability to subscribe to a specific revision </a:t>
            </a:r>
            <a:r>
              <a:rPr lang="en-US" sz="1700" dirty="0"/>
              <a:t>or latest-compatible-</a:t>
            </a:r>
            <a:r>
              <a:rPr lang="en-US" sz="1700" dirty="0" err="1"/>
              <a:t>semversion</a:t>
            </a:r>
            <a:r>
              <a:rPr lang="en-US" sz="1700" dirty="0"/>
              <a:t> of one or more yang modules.</a:t>
            </a:r>
          </a:p>
          <a:p>
            <a:pPr lvl="1"/>
            <a:r>
              <a:rPr lang="en-US" sz="1700" b="1" dirty="0"/>
              <a:t>By extending the YANG push Subscription State Change Notifications Message </a:t>
            </a:r>
            <a:r>
              <a:rPr lang="en-US" sz="1700" dirty="0"/>
              <a:t>so that the YANG push receiver learns beside the </a:t>
            </a:r>
            <a:r>
              <a:rPr lang="en-US" sz="1700" dirty="0" err="1"/>
              <a:t>xpath</a:t>
            </a:r>
            <a:r>
              <a:rPr lang="en-US" sz="1700" dirty="0"/>
              <a:t> and the sub-tree filter also the yang module name, revision and revision-label.</a:t>
            </a:r>
          </a:p>
          <a:p>
            <a:pPr>
              <a:buFont typeface="Wingdings" panose="05000000000000000000" pitchFamily="2" charset="2"/>
              <a:buChar char="Ø"/>
            </a:pPr>
            <a:r>
              <a:rPr lang="en-US" sz="1700" b="1" dirty="0">
                <a:solidFill>
                  <a:srgbClr val="FF0000"/>
                </a:solidFill>
              </a:rPr>
              <a:t>Changes in -05: </a:t>
            </a:r>
            <a:r>
              <a:rPr lang="en-US" sz="1700" dirty="0"/>
              <a:t>Changed </a:t>
            </a:r>
            <a:r>
              <a:rPr lang="en-US" sz="1700" dirty="0" err="1"/>
              <a:t>ietf</a:t>
            </a:r>
            <a:r>
              <a:rPr lang="en-US" sz="1700" dirty="0"/>
              <a:t>-yang-</a:t>
            </a:r>
            <a:r>
              <a:rPr lang="en-US" sz="1700" dirty="0" err="1"/>
              <a:t>push.yang</a:t>
            </a:r>
            <a:r>
              <a:rPr lang="en-US" sz="1700" dirty="0"/>
              <a:t> augmentation to resolve YANG issue that within a "case" statement identifiers need to be unique. </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10</a:t>
            </a:fld>
            <a:endParaRPr lang="de-CH" sz="1400" dirty="0"/>
          </a:p>
        </p:txBody>
      </p:sp>
      <p:sp>
        <p:nvSpPr>
          <p:cNvPr id="5" name="TextBox 4">
            <a:extLst>
              <a:ext uri="{FF2B5EF4-FFF2-40B4-BE49-F238E27FC236}">
                <a16:creationId xmlns:a16="http://schemas.microsoft.com/office/drawing/2014/main" id="{E6EDC80B-21EE-899E-6527-9932D706231D}"/>
              </a:ext>
            </a:extLst>
          </p:cNvPr>
          <p:cNvSpPr txBox="1"/>
          <p:nvPr/>
        </p:nvSpPr>
        <p:spPr>
          <a:xfrm>
            <a:off x="838200" y="3524988"/>
            <a:ext cx="5257800" cy="3201774"/>
          </a:xfrm>
          <a:prstGeom prst="rect">
            <a:avLst/>
          </a:prstGeom>
          <a:noFill/>
        </p:spPr>
        <p:txBody>
          <a:bodyPr wrap="square">
            <a:spAutoFit/>
          </a:bodyPr>
          <a:lstStyle/>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ietf-notification:notification</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900" dirty="0">
                <a:effectLst/>
                <a:latin typeface="Courier New" panose="02070309020205020404" pitchFamily="49" charset="0"/>
                <a:ea typeface="Calibri" panose="020F0502020204030204" pitchFamily="34" charset="0"/>
                <a:cs typeface="Courier New" panose="02070309020205020404" pitchFamily="49" charset="0"/>
              </a:rPr>
              <a:t>": "2023-03-25T08:30:11.22Z",</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ietf-notification-sequencing:sysName</a:t>
            </a:r>
            <a:r>
              <a:rPr lang="en-US" sz="900" dirty="0">
                <a:effectLst/>
                <a:latin typeface="Courier New" panose="02070309020205020404" pitchFamily="49" charset="0"/>
                <a:ea typeface="Calibri" panose="020F0502020204030204" pitchFamily="34" charset="0"/>
                <a:cs typeface="Courier New" panose="02070309020205020404" pitchFamily="49" charset="0"/>
              </a:rPr>
              <a:t>": "example-router",</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ietf-notification-sequencing:sequenceNumber</a:t>
            </a:r>
            <a:r>
              <a:rPr lang="en-US" sz="900" dirty="0">
                <a:effectLst/>
                <a:latin typeface="Courier New" panose="02070309020205020404" pitchFamily="49" charset="0"/>
                <a:ea typeface="Calibri" panose="020F0502020204030204" pitchFamily="34" charset="0"/>
                <a:cs typeface="Courier New" panose="02070309020205020404" pitchFamily="49" charset="0"/>
              </a:rPr>
              <a:t>": 1,</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ietf-subscribed-notification:</a:t>
            </a:r>
            <a:r>
              <a:rPr lang="en-US" sz="9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subscription-started</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"id": 6666,</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ietf-yang-push:datastore</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ietf-datastores:operational</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ietf-yang-push:datastore-xpath-filter</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if:interfaces</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ietf-yang-push-revision:revision</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"2014-05-08",</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ietf-yang-push-revision:module-name</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-interfaces",</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ietf-yang-push-revision:revision-label</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ietf-distributed-notif:message-observation-domain-id</a:t>
            </a:r>
            <a:r>
              <a:rPr lang="en-US" sz="900" dirty="0">
                <a:effectLst/>
                <a:latin typeface="Courier New" panose="02070309020205020404" pitchFamily="49" charset="0"/>
                <a:ea typeface="Calibri" panose="020F0502020204030204" pitchFamily="34" charset="0"/>
                <a:cs typeface="Courier New" panose="02070309020205020404" pitchFamily="49" charset="0"/>
              </a:rPr>
              <a:t>": [1,2],</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"transport":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ietf-udp-notif-transport:udp-notif</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"encoding": "encode-</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json</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ietf-yang-push:periodic</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ietf-yang-push:period</a:t>
            </a:r>
            <a:r>
              <a:rPr lang="en-US" sz="900" dirty="0">
                <a:effectLst/>
                <a:latin typeface="Courier New" panose="02070309020205020404" pitchFamily="49" charset="0"/>
                <a:ea typeface="Calibri" panose="020F0502020204030204" pitchFamily="34" charset="0"/>
                <a:cs typeface="Courier New" panose="02070309020205020404" pitchFamily="49" charset="0"/>
              </a:rPr>
              <a:t>": 100</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p:txBody>
      </p:sp>
    </p:spTree>
    <p:extLst>
      <p:ext uri="{BB962C8B-B14F-4D97-AF65-F5344CB8AC3E}">
        <p14:creationId xmlns:p14="http://schemas.microsoft.com/office/powerpoint/2010/main" val="663752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11</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Augmented-by Addition</a:t>
            </a:r>
            <a:br>
              <a:rPr lang="en-US" sz="3600" dirty="0"/>
            </a:br>
            <a:r>
              <a:rPr lang="en-US" sz="2400" dirty="0">
                <a:solidFill>
                  <a:schemeClr val="bg2">
                    <a:lumMod val="75000"/>
                  </a:schemeClr>
                </a:solidFill>
              </a:rPr>
              <a:t>YANG Library Extension</a:t>
            </a:r>
          </a:p>
        </p:txBody>
      </p:sp>
      <p:sp>
        <p:nvSpPr>
          <p:cNvPr id="17" name="TextBox 16">
            <a:extLst>
              <a:ext uri="{FF2B5EF4-FFF2-40B4-BE49-F238E27FC236}">
                <a16:creationId xmlns:a16="http://schemas.microsoft.com/office/drawing/2014/main" id="{8F78EE4C-6EFD-4363-A98F-3E5608669DF5}"/>
              </a:ext>
            </a:extLst>
          </p:cNvPr>
          <p:cNvSpPr txBox="1"/>
          <p:nvPr/>
        </p:nvSpPr>
        <p:spPr>
          <a:xfrm>
            <a:off x="838200" y="2066518"/>
            <a:ext cx="5257800" cy="2888868"/>
          </a:xfrm>
          <a:prstGeom prst="rect">
            <a:avLst/>
          </a:prstGeom>
          <a:noFill/>
        </p:spPr>
        <p:txBody>
          <a:bodyPr wrap="square">
            <a:spAutoFit/>
          </a:bodyPr>
          <a:lstStyle/>
          <a:p>
            <a:pPr marL="0" marR="0">
              <a:lnSpc>
                <a:spcPct val="107000"/>
              </a:lnSpc>
              <a:spcBef>
                <a:spcPts val="0"/>
              </a:spcBef>
              <a:spcAft>
                <a:spcPts val="0"/>
              </a:spcAft>
            </a:pPr>
            <a:r>
              <a:rPr lang="de-CH" sz="1000" dirty="0" err="1">
                <a:latin typeface="Courier New" panose="02070309020205020404" pitchFamily="49" charset="0"/>
                <a:cs typeface="Courier New" panose="02070309020205020404" pitchFamily="49" charset="0"/>
              </a:rPr>
              <a:t>module</a:t>
            </a:r>
            <a:r>
              <a:rPr lang="de-CH" sz="1000" dirty="0">
                <a:latin typeface="Courier New" panose="02070309020205020404" pitchFamily="49" charset="0"/>
                <a:cs typeface="Courier New" panose="02070309020205020404" pitchFamily="49" charset="0"/>
              </a:rPr>
              <a:t>: </a:t>
            </a:r>
            <a:r>
              <a:rPr lang="de-CH" sz="1000" dirty="0" err="1">
                <a:highlight>
                  <a:srgbClr val="00FF00"/>
                </a:highlight>
                <a:latin typeface="Courier New" panose="02070309020205020404" pitchFamily="49" charset="0"/>
                <a:cs typeface="Courier New" panose="02070309020205020404" pitchFamily="49" charset="0"/>
              </a:rPr>
              <a:t>ietf-yang-library</a:t>
            </a:r>
            <a:endParaRPr lang="de-CH" sz="1000" dirty="0">
              <a:highlight>
                <a:srgbClr val="00FF00"/>
              </a:highlight>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yang-library</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module</a:t>
            </a:r>
            <a:r>
              <a:rPr lang="de-CH" sz="1000" dirty="0">
                <a:latin typeface="Courier New" panose="02070309020205020404" pitchFamily="49" charset="0"/>
                <a:cs typeface="Courier New" panose="02070309020205020404" pitchFamily="49" charset="0"/>
              </a:rPr>
              <a:t>-set*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string</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module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yang:yang-identifier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revision</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revision-identifier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namespace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inet:uri</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location</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inet:uri</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submodule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yang:yang-identifier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revision</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revision-identifier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location</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inet:uri</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feature*                    </a:t>
            </a:r>
            <a:r>
              <a:rPr lang="de-CH" sz="1000" dirty="0" err="1">
                <a:latin typeface="Courier New" panose="02070309020205020404" pitchFamily="49" charset="0"/>
                <a:cs typeface="Courier New" panose="02070309020205020404" pitchFamily="49" charset="0"/>
              </a:rPr>
              <a:t>yang:yang-identifier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deviation</a:t>
            </a:r>
            <a:r>
              <a:rPr lang="de-CH" sz="1000" dirty="0">
                <a:latin typeface="Courier New" panose="02070309020205020404" pitchFamily="49" charset="0"/>
                <a:cs typeface="Courier New" panose="02070309020205020404" pitchFamily="49" charset="0"/>
              </a:rPr>
              <a:t>*                  -&gt; ../../</a:t>
            </a:r>
            <a:r>
              <a:rPr lang="de-CH" sz="1000" dirty="0" err="1">
                <a:latin typeface="Courier New" panose="02070309020205020404" pitchFamily="49" charset="0"/>
                <a:cs typeface="Courier New" panose="02070309020205020404" pitchFamily="49" charset="0"/>
              </a:rPr>
              <a:t>module</a:t>
            </a:r>
            <a:r>
              <a:rPr lang="de-CH" sz="1000" dirty="0">
                <a:latin typeface="Courier New" panose="02070309020205020404" pitchFamily="49" charset="0"/>
                <a:cs typeface="Courier New" panose="02070309020205020404" pitchFamily="49" charset="0"/>
              </a:rPr>
              <a:t>/</a:t>
            </a:r>
            <a:r>
              <a:rPr lang="de-CH" sz="1000" dirty="0" err="1">
                <a:latin typeface="Courier New" panose="02070309020205020404" pitchFamily="49" charset="0"/>
                <a:cs typeface="Courier New" panose="02070309020205020404" pitchFamily="49" charset="0"/>
              </a:rPr>
              <a:t>name</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highlight>
                  <a:srgbClr val="FFFF00"/>
                </a:highlight>
                <a:latin typeface="Courier New" panose="02070309020205020404" pitchFamily="49" charset="0"/>
                <a:cs typeface="Courier New" panose="02070309020205020404" pitchFamily="49" charset="0"/>
              </a:rPr>
              <a:t>  |  |  |  +--</a:t>
            </a:r>
            <a:r>
              <a:rPr lang="de-CH" sz="1000" dirty="0" err="1">
                <a:highlight>
                  <a:srgbClr val="FFFF00"/>
                </a:highlight>
                <a:latin typeface="Courier New" panose="02070309020205020404" pitchFamily="49" charset="0"/>
                <a:cs typeface="Courier New" panose="02070309020205020404" pitchFamily="49" charset="0"/>
              </a:rPr>
              <a:t>ro</a:t>
            </a:r>
            <a:r>
              <a:rPr lang="de-CH" sz="1000" dirty="0">
                <a:highlight>
                  <a:srgbClr val="FFFF00"/>
                </a:highlight>
                <a:latin typeface="Courier New" panose="02070309020205020404" pitchFamily="49" charset="0"/>
                <a:cs typeface="Courier New" panose="02070309020205020404" pitchFamily="49" charset="0"/>
              </a:rPr>
              <a:t> </a:t>
            </a:r>
            <a:r>
              <a:rPr lang="de-CH" sz="1000" dirty="0" err="1">
                <a:highlight>
                  <a:srgbClr val="FFFF00"/>
                </a:highlight>
                <a:latin typeface="Courier New" panose="02070309020205020404" pitchFamily="49" charset="0"/>
                <a:cs typeface="Courier New" panose="02070309020205020404" pitchFamily="49" charset="0"/>
              </a:rPr>
              <a:t>yanglib-aug:augmented-by</a:t>
            </a:r>
            <a:r>
              <a:rPr lang="de-CH" sz="1000" dirty="0">
                <a:highlight>
                  <a:srgbClr val="FFFF00"/>
                </a:highlight>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000" dirty="0">
                <a:highlight>
                  <a:srgbClr val="FFFF00"/>
                </a:highlight>
                <a:latin typeface="Courier New" panose="02070309020205020404" pitchFamily="49" charset="0"/>
                <a:cs typeface="Courier New" panose="02070309020205020404" pitchFamily="49" charset="0"/>
              </a:rPr>
              <a:t>                                     -&gt; ../../</a:t>
            </a:r>
            <a:r>
              <a:rPr lang="de-CH" sz="1000" dirty="0" err="1">
                <a:highlight>
                  <a:srgbClr val="FFFF00"/>
                </a:highlight>
                <a:latin typeface="Courier New" panose="02070309020205020404" pitchFamily="49" charset="0"/>
                <a:cs typeface="Courier New" panose="02070309020205020404" pitchFamily="49" charset="0"/>
              </a:rPr>
              <a:t>yanglib:module</a:t>
            </a:r>
            <a:r>
              <a:rPr lang="de-CH" sz="1000" dirty="0">
                <a:highlight>
                  <a:srgbClr val="FFFF00"/>
                </a:highlight>
                <a:latin typeface="Courier New" panose="02070309020205020404" pitchFamily="49" charset="0"/>
                <a:cs typeface="Courier New" panose="02070309020205020404" pitchFamily="49" charset="0"/>
              </a:rPr>
              <a:t>/</a:t>
            </a:r>
            <a:r>
              <a:rPr lang="de-CH" sz="1000" dirty="0" err="1">
                <a:highlight>
                  <a:srgbClr val="FFFF00"/>
                </a:highlight>
                <a:latin typeface="Courier New" panose="02070309020205020404" pitchFamily="49" charset="0"/>
                <a:cs typeface="Courier New" panose="02070309020205020404" pitchFamily="49" charset="0"/>
              </a:rPr>
              <a:t>name</a:t>
            </a:r>
            <a:endParaRPr lang="de-CH" sz="1000" dirty="0">
              <a:highlight>
                <a:srgbClr val="FFFF00"/>
              </a:highlight>
              <a:latin typeface="Courier New" panose="02070309020205020404" pitchFamily="49" charset="0"/>
              <a:cs typeface="Courier New" panose="02070309020205020404" pitchFamily="49" charset="0"/>
            </a:endParaRPr>
          </a:p>
        </p:txBody>
      </p:sp>
      <p:sp>
        <p:nvSpPr>
          <p:cNvPr id="2" name="Content Placeholder 2">
            <a:extLst>
              <a:ext uri="{FF2B5EF4-FFF2-40B4-BE49-F238E27FC236}">
                <a16:creationId xmlns:a16="http://schemas.microsoft.com/office/drawing/2014/main" id="{A2A6719D-B9BE-6230-EF0C-2923835A8199}"/>
              </a:ext>
            </a:extLst>
          </p:cNvPr>
          <p:cNvSpPr txBox="1">
            <a:spLocks/>
          </p:cNvSpPr>
          <p:nvPr/>
        </p:nvSpPr>
        <p:spPr>
          <a:xfrm>
            <a:off x="6326155" y="2066518"/>
            <a:ext cx="5358571" cy="43010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t>With YANG-Push </a:t>
            </a:r>
            <a:r>
              <a:rPr lang="en-US" sz="1700" dirty="0" err="1"/>
              <a:t>xpath</a:t>
            </a:r>
            <a:r>
              <a:rPr lang="en-US" sz="1700" dirty="0"/>
              <a:t> or sub-tree a part of the YANG-Push data tree is subscribed.</a:t>
            </a:r>
          </a:p>
          <a:p>
            <a:r>
              <a:rPr lang="en-US" sz="1700" dirty="0"/>
              <a:t>With YANG Library the relationship among the subscribed YANG modules can be determined from the top of the YANG tree. </a:t>
            </a:r>
            <a:r>
              <a:rPr lang="en-US" sz="1700" b="1" dirty="0"/>
              <a:t>What is missing is the ability to discover dependencies within the YANG tree</a:t>
            </a:r>
            <a:r>
              <a:rPr lang="en-US" sz="1700" dirty="0"/>
              <a:t>.</a:t>
            </a:r>
          </a:p>
          <a:p>
            <a:r>
              <a:rPr lang="en-US" sz="1800" dirty="0">
                <a:hlinkClick r:id="rId3"/>
              </a:rPr>
              <a:t>draft-</a:t>
            </a:r>
            <a:r>
              <a:rPr lang="en-US" sz="1800" dirty="0" err="1">
                <a:hlinkClick r:id="rId3"/>
              </a:rPr>
              <a:t>lincla</a:t>
            </a:r>
            <a:r>
              <a:rPr lang="en-US" sz="1800" dirty="0">
                <a:hlinkClick r:id="rId3"/>
              </a:rPr>
              <a:t>-netconf-yang-library-augmentation</a:t>
            </a:r>
            <a:r>
              <a:rPr lang="en-US" sz="1700" dirty="0"/>
              <a:t> extends the YANG library defined in </a:t>
            </a:r>
            <a:r>
              <a:rPr lang="en-US" sz="1700" dirty="0">
                <a:hlinkClick r:id="rId4"/>
              </a:rPr>
              <a:t>RFC 8525</a:t>
            </a:r>
            <a:r>
              <a:rPr lang="en-US" sz="1700" dirty="0"/>
              <a:t>:</a:t>
            </a:r>
          </a:p>
          <a:p>
            <a:pPr lvl="1"/>
            <a:r>
              <a:rPr lang="en-US" sz="1700" b="1" dirty="0"/>
              <a:t>By adding augmented-by YANG module relation</a:t>
            </a:r>
            <a:r>
              <a:rPr lang="en-US" sz="1700" dirty="0"/>
              <a:t>.</a:t>
            </a:r>
          </a:p>
          <a:p>
            <a:pPr>
              <a:buFont typeface="Wingdings" panose="05000000000000000000" pitchFamily="2" charset="2"/>
              <a:buChar char="Ø"/>
            </a:pPr>
            <a:r>
              <a:rPr lang="en-US" sz="1700" b="1" dirty="0">
                <a:solidFill>
                  <a:srgbClr val="FF0000"/>
                </a:solidFill>
              </a:rPr>
              <a:t>Changes in -01: </a:t>
            </a:r>
            <a:r>
              <a:rPr lang="en-US" sz="1700" dirty="0"/>
              <a:t>Section 3.1 is now detailing the relationship to YANG-Push to Message Broker Integration architecture and how its being applied.</a:t>
            </a:r>
          </a:p>
          <a:p>
            <a:pPr marL="457200" lvl="1" indent="0">
              <a:buNone/>
            </a:pPr>
            <a:endParaRPr lang="en-US" sz="1700" dirty="0"/>
          </a:p>
        </p:txBody>
      </p:sp>
    </p:spTree>
    <p:extLst>
      <p:ext uri="{BB962C8B-B14F-4D97-AF65-F5344CB8AC3E}">
        <p14:creationId xmlns:p14="http://schemas.microsoft.com/office/powerpoint/2010/main" val="2325717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12</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Validate </a:t>
            </a:r>
            <a:r>
              <a:rPr lang="en-US" sz="2800" b="1" dirty="0" err="1"/>
              <a:t>anydata</a:t>
            </a:r>
            <a:r>
              <a:rPr lang="en-US" sz="2800" b="1" dirty="0"/>
              <a:t> schema subtree with YANG Library</a:t>
            </a:r>
            <a:br>
              <a:rPr lang="en-US" sz="3600" dirty="0"/>
            </a:br>
            <a:r>
              <a:rPr lang="en-US" sz="2400" dirty="0">
                <a:solidFill>
                  <a:schemeClr val="bg2">
                    <a:lumMod val="75000"/>
                  </a:schemeClr>
                </a:solidFill>
              </a:rPr>
              <a:t>RFC 7950 Extension</a:t>
            </a:r>
          </a:p>
        </p:txBody>
      </p:sp>
      <p:sp>
        <p:nvSpPr>
          <p:cNvPr id="17" name="TextBox 16">
            <a:extLst>
              <a:ext uri="{FF2B5EF4-FFF2-40B4-BE49-F238E27FC236}">
                <a16:creationId xmlns:a16="http://schemas.microsoft.com/office/drawing/2014/main" id="{8F78EE4C-6EFD-4363-A98F-3E5608669DF5}"/>
              </a:ext>
            </a:extLst>
          </p:cNvPr>
          <p:cNvSpPr txBox="1"/>
          <p:nvPr/>
        </p:nvSpPr>
        <p:spPr>
          <a:xfrm>
            <a:off x="838200" y="1627974"/>
            <a:ext cx="5257800" cy="748282"/>
          </a:xfrm>
          <a:prstGeom prst="rect">
            <a:avLst/>
          </a:prstGeom>
          <a:noFill/>
        </p:spPr>
        <p:txBody>
          <a:bodyPr wrap="square">
            <a:spAutoFit/>
          </a:bodyPr>
          <a:lstStyle/>
          <a:p>
            <a:pPr marL="0" marR="0">
              <a:lnSpc>
                <a:spcPct val="107000"/>
              </a:lnSpc>
              <a:spcBef>
                <a:spcPts val="0"/>
              </a:spcBef>
              <a:spcAft>
                <a:spcPts val="0"/>
              </a:spcAft>
            </a:pPr>
            <a:r>
              <a:rPr lang="en-US" sz="10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notifications:</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+---n push-update</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1000" dirty="0">
                <a:effectLst/>
                <a:latin typeface="Courier New" panose="02070309020205020404" pitchFamily="49" charset="0"/>
                <a:ea typeface="Calibri" panose="020F0502020204030204" pitchFamily="34" charset="0"/>
                <a:cs typeface="Courier New" panose="02070309020205020404" pitchFamily="49" charset="0"/>
              </a:rPr>
              <a:t> id?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sn:subscription-id</a:t>
            </a:r>
            <a:endParaRPr lang="en-US" sz="10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1000" dirty="0">
                <a:effectLst/>
                <a:latin typeface="Courier New" panose="02070309020205020404" pitchFamily="49" charset="0"/>
                <a:ea typeface="Calibri" panose="020F0502020204030204" pitchFamily="34" charset="0"/>
                <a:cs typeface="Courier New" panose="02070309020205020404" pitchFamily="49" charset="0"/>
              </a:rPr>
              <a:t> datastore-contents?   </a:t>
            </a:r>
            <a:r>
              <a:rPr lang="en-US" sz="10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&lt;</a:t>
            </a:r>
            <a:r>
              <a:rPr lang="en-US" sz="10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anydata</a:t>
            </a:r>
            <a:r>
              <a:rPr lang="en-US" sz="10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&gt;</a:t>
            </a:r>
          </a:p>
        </p:txBody>
      </p:sp>
      <p:sp>
        <p:nvSpPr>
          <p:cNvPr id="2" name="Content Placeholder 2">
            <a:extLst>
              <a:ext uri="{FF2B5EF4-FFF2-40B4-BE49-F238E27FC236}">
                <a16:creationId xmlns:a16="http://schemas.microsoft.com/office/drawing/2014/main" id="{A2A6719D-B9BE-6230-EF0C-2923835A8199}"/>
              </a:ext>
            </a:extLst>
          </p:cNvPr>
          <p:cNvSpPr txBox="1">
            <a:spLocks/>
          </p:cNvSpPr>
          <p:nvPr/>
        </p:nvSpPr>
        <p:spPr>
          <a:xfrm>
            <a:off x="5327915" y="1627973"/>
            <a:ext cx="6475444" cy="20049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t>With YANG-Push </a:t>
            </a:r>
            <a:r>
              <a:rPr lang="en-US" sz="1700" dirty="0" err="1"/>
              <a:t>xpath</a:t>
            </a:r>
            <a:r>
              <a:rPr lang="en-US" sz="1700" dirty="0"/>
              <a:t> or sub-tree a part of the YANG-Push data tree is subscribed. The subscribed YANG datastore content is published as </a:t>
            </a:r>
            <a:r>
              <a:rPr lang="en-US" sz="1700" dirty="0" err="1"/>
              <a:t>anydata</a:t>
            </a:r>
            <a:r>
              <a:rPr lang="en-US" sz="1700" dirty="0"/>
              <a:t>, event though the content has a valid schema.</a:t>
            </a:r>
          </a:p>
          <a:p>
            <a:r>
              <a:rPr lang="en-US" sz="1700" dirty="0"/>
              <a:t>RFC 7950 lacks specification how the data model of </a:t>
            </a:r>
            <a:r>
              <a:rPr lang="en-US" sz="1700" dirty="0" err="1"/>
              <a:t>anydata</a:t>
            </a:r>
            <a:r>
              <a:rPr lang="en-US" sz="1700" dirty="0"/>
              <a:t> content is exposed through YANG library defined in </a:t>
            </a:r>
            <a:r>
              <a:rPr lang="en-US" sz="1700" dirty="0">
                <a:hlinkClick r:id="rId3"/>
              </a:rPr>
              <a:t>RFC 8525</a:t>
            </a:r>
            <a:r>
              <a:rPr lang="en-US" sz="1700" dirty="0"/>
              <a:t>.</a:t>
            </a:r>
          </a:p>
          <a:p>
            <a:r>
              <a:rPr lang="en-US" sz="1800" dirty="0">
                <a:hlinkClick r:id="rId4"/>
              </a:rPr>
              <a:t>draft-</a:t>
            </a:r>
            <a:r>
              <a:rPr lang="en-US" sz="1800" dirty="0" err="1">
                <a:hlinkClick r:id="rId4"/>
              </a:rPr>
              <a:t>aelhassany</a:t>
            </a:r>
            <a:r>
              <a:rPr lang="en-US" sz="1800" dirty="0">
                <a:hlinkClick r:id="rId4"/>
              </a:rPr>
              <a:t>-</a:t>
            </a:r>
            <a:r>
              <a:rPr lang="en-US" sz="1800" dirty="0" err="1">
                <a:hlinkClick r:id="rId4"/>
              </a:rPr>
              <a:t>anydata</a:t>
            </a:r>
            <a:r>
              <a:rPr lang="en-US" sz="1800" dirty="0">
                <a:hlinkClick r:id="rId4"/>
              </a:rPr>
              <a:t>-validation</a:t>
            </a:r>
            <a:r>
              <a:rPr lang="en-US" sz="1700" dirty="0"/>
              <a:t> extends </a:t>
            </a:r>
            <a:r>
              <a:rPr lang="en-US" sz="1700" dirty="0">
                <a:hlinkClick r:id="rId5"/>
              </a:rPr>
              <a:t>RFC 7950 </a:t>
            </a:r>
            <a:r>
              <a:rPr lang="en-US" sz="1700" dirty="0"/>
              <a:t>by describing:</a:t>
            </a:r>
          </a:p>
          <a:p>
            <a:pPr lvl="1"/>
            <a:r>
              <a:rPr lang="en-US" sz="1700" b="1" dirty="0"/>
              <a:t>How </a:t>
            </a:r>
            <a:r>
              <a:rPr lang="en-US" sz="1700" b="1" dirty="0" err="1"/>
              <a:t>anydata</a:t>
            </a:r>
            <a:r>
              <a:rPr lang="en-US" sz="1700" b="1" dirty="0"/>
              <a:t> can be validated with YANG Library.</a:t>
            </a:r>
            <a:endParaRPr lang="en-US" sz="1700" dirty="0"/>
          </a:p>
        </p:txBody>
      </p:sp>
      <p:sp>
        <p:nvSpPr>
          <p:cNvPr id="4" name="TextBox 3">
            <a:extLst>
              <a:ext uri="{FF2B5EF4-FFF2-40B4-BE49-F238E27FC236}">
                <a16:creationId xmlns:a16="http://schemas.microsoft.com/office/drawing/2014/main" id="{BB15C14F-D519-CCE3-0F17-B3FC5F239640}"/>
              </a:ext>
            </a:extLst>
          </p:cNvPr>
          <p:cNvSpPr txBox="1"/>
          <p:nvPr/>
        </p:nvSpPr>
        <p:spPr>
          <a:xfrm>
            <a:off x="838200" y="2594899"/>
            <a:ext cx="4489715" cy="2092881"/>
          </a:xfrm>
          <a:prstGeom prst="rect">
            <a:avLst/>
          </a:prstGeom>
          <a:noFill/>
        </p:spPr>
        <p:txBody>
          <a:bodyPr wrap="square">
            <a:spAutoFit/>
          </a:bodyPr>
          <a:lstStyle/>
          <a:p>
            <a:r>
              <a:rPr lang="en-US" sz="1000" b="0" dirty="0">
                <a:effectLst/>
                <a:latin typeface="Courier New" panose="02070309020205020404" pitchFamily="49" charset="0"/>
                <a:cs typeface="Courier New" panose="02070309020205020404" pitchFamily="49" charset="0"/>
              </a:rPr>
              <a:t>{</a:t>
            </a:r>
          </a:p>
          <a:p>
            <a:r>
              <a:rPr lang="en-US" sz="1000" b="0" dirty="0">
                <a:effectLst/>
                <a:latin typeface="Courier New" panose="02070309020205020404" pitchFamily="49" charset="0"/>
                <a:cs typeface="Courier New" panose="02070309020205020404" pitchFamily="49" charset="0"/>
              </a:rPr>
              <a:t>  "</a:t>
            </a:r>
            <a:r>
              <a:rPr lang="en-US" sz="1000" b="0" dirty="0" err="1">
                <a:effectLst/>
                <a:latin typeface="Courier New" panose="02070309020205020404" pitchFamily="49" charset="0"/>
                <a:cs typeface="Courier New" panose="02070309020205020404" pitchFamily="49" charset="0"/>
              </a:rPr>
              <a:t>ietf-yang-push:push-update</a:t>
            </a:r>
            <a:r>
              <a:rPr lang="en-US" sz="1000" b="0" dirty="0">
                <a:effectLst/>
                <a:latin typeface="Courier New" panose="02070309020205020404" pitchFamily="49" charset="0"/>
                <a:cs typeface="Courier New" panose="02070309020205020404" pitchFamily="49" charset="0"/>
              </a:rPr>
              <a:t>": {</a:t>
            </a:r>
          </a:p>
          <a:p>
            <a:r>
              <a:rPr lang="en-US" sz="1000" b="0" dirty="0">
                <a:effectLst/>
                <a:latin typeface="Courier New" panose="02070309020205020404" pitchFamily="49" charset="0"/>
                <a:cs typeface="Courier New" panose="02070309020205020404" pitchFamily="49" charset="0"/>
              </a:rPr>
              <a:t>    "id": 89,</a:t>
            </a:r>
          </a:p>
          <a:p>
            <a:r>
              <a:rPr lang="en-US" sz="1000" b="0" dirty="0">
                <a:effectLst/>
                <a:latin typeface="Courier New" panose="02070309020205020404" pitchFamily="49" charset="0"/>
                <a:cs typeface="Courier New" panose="02070309020205020404" pitchFamily="49" charset="0"/>
              </a:rPr>
              <a:t>    "datastore-contents": {</a:t>
            </a:r>
          </a:p>
          <a:p>
            <a:r>
              <a:rPr lang="en-US" sz="1000" b="0" dirty="0">
                <a:effectLst/>
                <a:highlight>
                  <a:srgbClr val="FFFF00"/>
                </a:highlight>
                <a:latin typeface="Courier New" panose="02070309020205020404" pitchFamily="49" charset="0"/>
                <a:cs typeface="Courier New" panose="02070309020205020404" pitchFamily="49" charset="0"/>
              </a:rPr>
              <a:t>      "</a:t>
            </a:r>
            <a:r>
              <a:rPr lang="en-US" sz="1000" b="0" dirty="0" err="1">
                <a:effectLst/>
                <a:highlight>
                  <a:srgbClr val="FFFF00"/>
                </a:highlight>
                <a:latin typeface="Courier New" panose="02070309020205020404" pitchFamily="49" charset="0"/>
                <a:cs typeface="Courier New" panose="02070309020205020404" pitchFamily="49" charset="0"/>
              </a:rPr>
              <a:t>ietf-interfaces:interfaces</a:t>
            </a:r>
            <a:r>
              <a:rPr lang="en-US" sz="1000" b="0" dirty="0">
                <a:effectLst/>
                <a:highlight>
                  <a:srgbClr val="FFFF00"/>
                </a:highlight>
                <a:latin typeface="Courier New" panose="02070309020205020404" pitchFamily="49" charset="0"/>
                <a:cs typeface="Courier New" panose="02070309020205020404" pitchFamily="49" charset="0"/>
              </a:rPr>
              <a:t>": {</a:t>
            </a:r>
          </a:p>
          <a:p>
            <a:r>
              <a:rPr lang="en-US" sz="1000" b="0" dirty="0">
                <a:effectLst/>
                <a:highlight>
                  <a:srgbClr val="FFFF00"/>
                </a:highlight>
                <a:latin typeface="Courier New" panose="02070309020205020404" pitchFamily="49" charset="0"/>
                <a:cs typeface="Courier New" panose="02070309020205020404" pitchFamily="49" charset="0"/>
              </a:rPr>
              <a:t>      "interface": [</a:t>
            </a:r>
          </a:p>
          <a:p>
            <a:r>
              <a:rPr lang="en-US" sz="1000" b="0" dirty="0">
                <a:effectLst/>
                <a:highlight>
                  <a:srgbClr val="FFFF00"/>
                </a:highlight>
                <a:latin typeface="Courier New" panose="02070309020205020404" pitchFamily="49" charset="0"/>
                <a:cs typeface="Courier New" panose="02070309020205020404" pitchFamily="49" charset="0"/>
              </a:rPr>
              <a:t>        {</a:t>
            </a:r>
          </a:p>
          <a:p>
            <a:r>
              <a:rPr lang="en-US" sz="1000" b="0" dirty="0">
                <a:effectLst/>
                <a:highlight>
                  <a:srgbClr val="FFFF00"/>
                </a:highlight>
                <a:latin typeface="Courier New" panose="02070309020205020404" pitchFamily="49" charset="0"/>
                <a:cs typeface="Courier New" panose="02070309020205020404" pitchFamily="49" charset="0"/>
              </a:rPr>
              <a:t>          "name": "eth0",</a:t>
            </a:r>
          </a:p>
          <a:p>
            <a:r>
              <a:rPr lang="en-US" sz="1000" b="0" dirty="0">
                <a:effectLst/>
                <a:highlight>
                  <a:srgbClr val="FFFF00"/>
                </a:highlight>
                <a:latin typeface="Courier New" panose="02070309020205020404" pitchFamily="49" charset="0"/>
                <a:cs typeface="Courier New" panose="02070309020205020404" pitchFamily="49" charset="0"/>
              </a:rPr>
              <a:t>          "</a:t>
            </a:r>
            <a:r>
              <a:rPr lang="en-US" sz="1000" b="0" dirty="0" err="1">
                <a:effectLst/>
                <a:highlight>
                  <a:srgbClr val="FFFF00"/>
                </a:highlight>
                <a:latin typeface="Courier New" panose="02070309020205020404" pitchFamily="49" charset="0"/>
                <a:cs typeface="Courier New" panose="02070309020205020404" pitchFamily="49" charset="0"/>
              </a:rPr>
              <a:t>oper</a:t>
            </a:r>
            <a:r>
              <a:rPr lang="en-US" sz="1000" b="0" dirty="0">
                <a:effectLst/>
                <a:highlight>
                  <a:srgbClr val="FFFF00"/>
                </a:highlight>
                <a:latin typeface="Courier New" panose="02070309020205020404" pitchFamily="49" charset="0"/>
                <a:cs typeface="Courier New" panose="02070309020205020404" pitchFamily="49" charset="0"/>
              </a:rPr>
              <a:t>-status": "down"</a:t>
            </a:r>
          </a:p>
          <a:p>
            <a:r>
              <a:rPr lang="en-US" sz="1000" b="0" dirty="0">
                <a:effectLst/>
                <a:highlight>
                  <a:srgbClr val="FFFF00"/>
                </a:highlight>
                <a:latin typeface="Courier New" panose="02070309020205020404" pitchFamily="49" charset="0"/>
                <a:cs typeface="Courier New" panose="02070309020205020404" pitchFamily="49" charset="0"/>
              </a:rPr>
              <a:t>        }]</a:t>
            </a:r>
          </a:p>
          <a:p>
            <a:r>
              <a:rPr lang="en-US" sz="1000" b="0" dirty="0">
                <a:effectLst/>
                <a:highlight>
                  <a:srgbClr val="FFFF00"/>
                </a:highlight>
                <a:latin typeface="Courier New" panose="02070309020205020404" pitchFamily="49" charset="0"/>
                <a:cs typeface="Courier New" panose="02070309020205020404" pitchFamily="49" charset="0"/>
              </a:rPr>
              <a:t>      }}</a:t>
            </a:r>
          </a:p>
          <a:p>
            <a:r>
              <a:rPr lang="en-US" sz="1000" b="0" dirty="0">
                <a:effectLst/>
                <a:latin typeface="Courier New" panose="02070309020205020404" pitchFamily="49" charset="0"/>
                <a:cs typeface="Courier New" panose="02070309020205020404" pitchFamily="49" charset="0"/>
              </a:rPr>
              <a:t>   }</a:t>
            </a:r>
          </a:p>
          <a:p>
            <a:r>
              <a:rPr lang="en-US" sz="1000" b="0" dirty="0">
                <a:effectLst/>
                <a:latin typeface="Courier New" panose="02070309020205020404" pitchFamily="49" charset="0"/>
                <a:cs typeface="Courier New" panose="02070309020205020404" pitchFamily="49" charset="0"/>
              </a:rPr>
              <a:t>}</a:t>
            </a:r>
            <a:endParaRPr lang="de-CH" sz="1000" dirty="0"/>
          </a:p>
        </p:txBody>
      </p:sp>
      <p:sp>
        <p:nvSpPr>
          <p:cNvPr id="5" name="TextBox 4">
            <a:extLst>
              <a:ext uri="{FF2B5EF4-FFF2-40B4-BE49-F238E27FC236}">
                <a16:creationId xmlns:a16="http://schemas.microsoft.com/office/drawing/2014/main" id="{9BB496BF-8E93-113E-E283-68B5CE494384}"/>
              </a:ext>
            </a:extLst>
          </p:cNvPr>
          <p:cNvSpPr txBox="1"/>
          <p:nvPr/>
        </p:nvSpPr>
        <p:spPr>
          <a:xfrm>
            <a:off x="5427308" y="3982560"/>
            <a:ext cx="6475444" cy="2677656"/>
          </a:xfrm>
          <a:prstGeom prst="rect">
            <a:avLst/>
          </a:prstGeom>
          <a:noFill/>
        </p:spPr>
        <p:txBody>
          <a:bodyPr wrap="square">
            <a:spAutoFit/>
          </a:bodyPr>
          <a:lstStyle/>
          <a:p>
            <a:r>
              <a:rPr lang="de-CH" sz="1200" b="1" dirty="0">
                <a:latin typeface="Courier New" panose="02070309020205020404" pitchFamily="49" charset="0"/>
                <a:cs typeface="Courier New" panose="02070309020205020404" pitchFamily="49" charset="0"/>
                <a:hlinkClick r:id="rId5"/>
              </a:rPr>
              <a:t>RFC 7950</a:t>
            </a:r>
            <a:endParaRPr lang="de-CH" sz="1200" b="1" dirty="0">
              <a:latin typeface="Courier New" panose="02070309020205020404" pitchFamily="49" charset="0"/>
              <a:cs typeface="Courier New" panose="02070309020205020404" pitchFamily="49" charset="0"/>
            </a:endParaRPr>
          </a:p>
          <a:p>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7.10.  The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Statement</a:t>
            </a:r>
          </a:p>
          <a:p>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   The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statement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defines</a:t>
            </a:r>
            <a:r>
              <a:rPr lang="de-CH" sz="1200" dirty="0">
                <a:latin typeface="Courier New" panose="02070309020205020404" pitchFamily="49" charset="0"/>
                <a:cs typeface="Courier New" panose="02070309020205020404" pitchFamily="49" charset="0"/>
              </a:rPr>
              <a:t> an </a:t>
            </a:r>
            <a:r>
              <a:rPr lang="de-CH" sz="1200" dirty="0" err="1">
                <a:latin typeface="Courier New" panose="02070309020205020404" pitchFamily="49" charset="0"/>
                <a:cs typeface="Courier New" panose="02070309020205020404" pitchFamily="49" charset="0"/>
              </a:rPr>
              <a:t>interior</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node</a:t>
            </a:r>
            <a:r>
              <a:rPr lang="de-CH" sz="1200" dirty="0">
                <a:latin typeface="Courier New" panose="02070309020205020404" pitchFamily="49" charset="0"/>
                <a:cs typeface="Courier New" panose="02070309020205020404" pitchFamily="49" charset="0"/>
              </a:rPr>
              <a:t> in </a:t>
            </a:r>
            <a:r>
              <a:rPr lang="de-CH" sz="1200" dirty="0" err="1">
                <a:latin typeface="Courier New" panose="02070309020205020404" pitchFamily="49" charset="0"/>
                <a:cs typeface="Courier New" panose="02070309020205020404" pitchFamily="49" charset="0"/>
              </a:rPr>
              <a:t>the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schema</a:t>
            </a:r>
            <a:r>
              <a:rPr lang="de-CH" sz="1200" dirty="0">
                <a:latin typeface="Courier New" panose="02070309020205020404" pitchFamily="49" charset="0"/>
                <a:cs typeface="Courier New" panose="02070309020205020404" pitchFamily="49" charset="0"/>
              </a:rPr>
              <a:t> </a:t>
            </a: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tree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takes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one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argument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which</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is</a:t>
            </a:r>
            <a:r>
              <a:rPr lang="de-CH" sz="1200" dirty="0">
                <a:latin typeface="Courier New" panose="02070309020205020404" pitchFamily="49" charset="0"/>
                <a:cs typeface="Courier New" panose="02070309020205020404" pitchFamily="49" charset="0"/>
              </a:rPr>
              <a:t> an </a:t>
            </a:r>
            <a:r>
              <a:rPr lang="de-CH" sz="1200" dirty="0" err="1">
                <a:latin typeface="Courier New" panose="02070309020205020404" pitchFamily="49" charset="0"/>
                <a:cs typeface="Courier New" panose="02070309020205020404" pitchFamily="49" charset="0"/>
              </a:rPr>
              <a:t>identifier</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followed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by</a:t>
            </a:r>
            <a:r>
              <a:rPr lang="de-CH" sz="1200" dirty="0">
                <a:latin typeface="Courier New" panose="02070309020205020404" pitchFamily="49" charset="0"/>
                <a:cs typeface="Courier New" panose="02070309020205020404" pitchFamily="49" charset="0"/>
              </a:rPr>
              <a:t> </a:t>
            </a:r>
          </a:p>
          <a:p>
            <a:r>
              <a:rPr lang="de-CH" sz="1200" dirty="0">
                <a:latin typeface="Courier New" panose="02070309020205020404" pitchFamily="49" charset="0"/>
                <a:cs typeface="Courier New" panose="02070309020205020404" pitchFamily="49" charset="0"/>
              </a:rPr>
              <a:t>   a block of </a:t>
            </a:r>
            <a:r>
              <a:rPr lang="de-CH" sz="1200" dirty="0" err="1">
                <a:latin typeface="Courier New" panose="02070309020205020404" pitchFamily="49" charset="0"/>
                <a:cs typeface="Courier New" panose="02070309020205020404" pitchFamily="49" charset="0"/>
              </a:rPr>
              <a:t>substatements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that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holds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detailed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information</a:t>
            </a:r>
            <a:r>
              <a:rPr lang="de-CH" sz="1200" dirty="0">
                <a:latin typeface="Courier New" panose="02070309020205020404" pitchFamily="49" charset="0"/>
                <a:cs typeface="Courier New" panose="02070309020205020404" pitchFamily="49" charset="0"/>
              </a:rPr>
              <a:t>.</a:t>
            </a:r>
          </a:p>
          <a:p>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   The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statement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used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represent</a:t>
            </a:r>
            <a:r>
              <a:rPr lang="de-CH" sz="1200" dirty="0">
                <a:latin typeface="Courier New" panose="02070309020205020404" pitchFamily="49" charset="0"/>
                <a:cs typeface="Courier New" panose="02070309020205020404" pitchFamily="49" charset="0"/>
              </a:rPr>
              <a:t> an </a:t>
            </a:r>
            <a:r>
              <a:rPr lang="de-CH" sz="1200" dirty="0" err="1">
                <a:latin typeface="Courier New" panose="02070309020205020404" pitchFamily="49" charset="0"/>
                <a:cs typeface="Courier New" panose="02070309020205020404" pitchFamily="49" charset="0"/>
              </a:rPr>
              <a:t>unknown</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set</a:t>
            </a:r>
            <a:r>
              <a:rPr lang="de-CH" sz="1200" dirty="0">
                <a:latin typeface="Courier New" panose="02070309020205020404" pitchFamily="49" charset="0"/>
                <a:cs typeface="Courier New" panose="02070309020205020404" pitchFamily="49" charset="0"/>
              </a:rPr>
              <a:t> of </a:t>
            </a: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nodes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that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can</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be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modeled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with</a:t>
            </a:r>
            <a:r>
              <a:rPr lang="de-CH" sz="1200" dirty="0">
                <a:latin typeface="Courier New" panose="02070309020205020404" pitchFamily="49" charset="0"/>
                <a:cs typeface="Courier New" panose="02070309020205020404" pitchFamily="49" charset="0"/>
              </a:rPr>
              <a:t> YANG, </a:t>
            </a:r>
            <a:r>
              <a:rPr lang="de-CH" sz="1200" dirty="0" err="1">
                <a:latin typeface="Courier New" panose="02070309020205020404" pitchFamily="49" charset="0"/>
                <a:cs typeface="Courier New" panose="02070309020205020404" pitchFamily="49" charset="0"/>
              </a:rPr>
              <a:t>except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anyxml</a:t>
            </a:r>
            <a:r>
              <a:rPr lang="de-CH" sz="1200" dirty="0">
                <a:latin typeface="Courier New" panose="02070309020205020404" pitchFamily="49" charset="0"/>
                <a:cs typeface="Courier New" panose="02070309020205020404" pitchFamily="49" charset="0"/>
              </a:rPr>
              <a:t>, but </a:t>
            </a:r>
            <a:r>
              <a:rPr lang="de-CH" sz="1200" dirty="0" err="1">
                <a:latin typeface="Courier New" panose="02070309020205020404" pitchFamily="49" charset="0"/>
                <a:cs typeface="Courier New" panose="02070309020205020404" pitchFamily="49" charset="0"/>
              </a:rPr>
              <a:t>for</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which</a:t>
            </a:r>
            <a:r>
              <a:rPr lang="de-CH" sz="1200" dirty="0">
                <a:latin typeface="Courier New" panose="02070309020205020404" pitchFamily="49" charset="0"/>
                <a:cs typeface="Courier New" panose="02070309020205020404" pitchFamily="49" charset="0"/>
              </a:rPr>
              <a:t> </a:t>
            </a: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the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model</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is</a:t>
            </a:r>
            <a:r>
              <a:rPr lang="de-CH" sz="1200" dirty="0">
                <a:latin typeface="Courier New" panose="02070309020205020404" pitchFamily="49" charset="0"/>
                <a:cs typeface="Courier New" panose="02070309020205020404" pitchFamily="49" charset="0"/>
              </a:rPr>
              <a:t> not </a:t>
            </a:r>
            <a:r>
              <a:rPr lang="de-CH" sz="1200" dirty="0" err="1">
                <a:latin typeface="Courier New" panose="02070309020205020404" pitchFamily="49" charset="0"/>
                <a:cs typeface="Courier New" panose="02070309020205020404" pitchFamily="49" charset="0"/>
              </a:rPr>
              <a:t>known</a:t>
            </a:r>
            <a:r>
              <a:rPr lang="de-CH" sz="1200" dirty="0">
                <a:latin typeface="Courier New" panose="02070309020205020404" pitchFamily="49" charset="0"/>
                <a:cs typeface="Courier New" panose="02070309020205020404" pitchFamily="49" charset="0"/>
              </a:rPr>
              <a:t> at </a:t>
            </a:r>
            <a:r>
              <a:rPr lang="de-CH" sz="1200" dirty="0" err="1">
                <a:latin typeface="Courier New" panose="02070309020205020404" pitchFamily="49" charset="0"/>
                <a:cs typeface="Courier New" panose="02070309020205020404" pitchFamily="49" charset="0"/>
              </a:rPr>
              <a:t>module</a:t>
            </a:r>
            <a:r>
              <a:rPr lang="de-CH" sz="1200" dirty="0">
                <a:latin typeface="Courier New" panose="02070309020205020404" pitchFamily="49" charset="0"/>
                <a:cs typeface="Courier New" panose="02070309020205020404" pitchFamily="49" charset="0"/>
              </a:rPr>
              <a:t> design time. </a:t>
            </a:r>
            <a:r>
              <a:rPr lang="de-CH" sz="1200" dirty="0" err="1">
                <a:highlight>
                  <a:srgbClr val="FFFF00"/>
                </a:highlight>
                <a:latin typeface="Courier New" panose="02070309020205020404" pitchFamily="49" charset="0"/>
                <a:cs typeface="Courier New" panose="02070309020205020404" pitchFamily="49" charset="0"/>
              </a:rPr>
              <a:t>It</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is</a:t>
            </a:r>
            <a:r>
              <a:rPr lang="de-CH" sz="1200" dirty="0">
                <a:highlight>
                  <a:srgbClr val="FFFF00"/>
                </a:highlight>
                <a:latin typeface="Courier New" panose="02070309020205020404" pitchFamily="49" charset="0"/>
                <a:cs typeface="Courier New" panose="02070309020205020404" pitchFamily="49" charset="0"/>
              </a:rPr>
              <a:t> </a:t>
            </a:r>
          </a:p>
          <a:p>
            <a:r>
              <a:rPr lang="de-CH" sz="1200" dirty="0">
                <a:highlight>
                  <a:srgbClr val="FFFF00"/>
                </a:highlight>
                <a:latin typeface="Courier New" panose="02070309020205020404" pitchFamily="49" charset="0"/>
                <a:cs typeface="Courier New" panose="02070309020205020404" pitchFamily="49" charset="0"/>
              </a:rPr>
              <a:t>   possible, </a:t>
            </a:r>
            <a:r>
              <a:rPr lang="de-CH" sz="1200" dirty="0" err="1">
                <a:highlight>
                  <a:srgbClr val="FFFF00"/>
                </a:highlight>
                <a:latin typeface="Courier New" panose="02070309020205020404" pitchFamily="49" charset="0"/>
                <a:cs typeface="Courier New" panose="02070309020205020404" pitchFamily="49" charset="0"/>
              </a:rPr>
              <a:t>though</a:t>
            </a:r>
            <a:r>
              <a:rPr lang="de-CH" sz="1200" dirty="0">
                <a:highlight>
                  <a:srgbClr val="FFFF00"/>
                </a:highlight>
                <a:latin typeface="Courier New" panose="02070309020205020404" pitchFamily="49" charset="0"/>
                <a:cs typeface="Courier New" panose="02070309020205020404" pitchFamily="49" charset="0"/>
              </a:rPr>
              <a:t> not </a:t>
            </a:r>
            <a:r>
              <a:rPr lang="de-CH" sz="1200" dirty="0" err="1">
                <a:highlight>
                  <a:srgbClr val="FFFF00"/>
                </a:highlight>
                <a:latin typeface="Courier New" panose="02070309020205020404" pitchFamily="49" charset="0"/>
                <a:cs typeface="Courier New" panose="02070309020205020404" pitchFamily="49" charset="0"/>
              </a:rPr>
              <a:t>required</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for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the</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data</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model</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for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anydata</a:t>
            </a:r>
            <a:r>
              <a:rPr lang="de-CH" sz="1200" dirty="0">
                <a:highlight>
                  <a:srgbClr val="FFFF00"/>
                </a:highlight>
                <a:latin typeface="Courier New" panose="02070309020205020404" pitchFamily="49" charset="0"/>
                <a:cs typeface="Courier New" panose="02070309020205020404" pitchFamily="49" charset="0"/>
              </a:rPr>
              <a:t> </a:t>
            </a:r>
          </a:p>
          <a:p>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content</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to</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become</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known</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through</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protocol</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signaling</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or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other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means</a:t>
            </a:r>
            <a:r>
              <a:rPr lang="de-CH" sz="1200" dirty="0">
                <a:highlight>
                  <a:srgbClr val="FFFF00"/>
                </a:highlight>
                <a:latin typeface="Courier New" panose="02070309020205020404" pitchFamily="49" charset="0"/>
                <a:cs typeface="Courier New" panose="02070309020205020404" pitchFamily="49" charset="0"/>
              </a:rPr>
              <a:t> </a:t>
            </a:r>
          </a:p>
          <a:p>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that</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are</a:t>
            </a:r>
            <a:r>
              <a:rPr lang="de-CH" sz="1200" dirty="0">
                <a:highlight>
                  <a:srgbClr val="FFFF00"/>
                </a:highlight>
                <a:latin typeface="Courier New" panose="02070309020205020404" pitchFamily="49" charset="0"/>
                <a:cs typeface="Courier New" panose="02070309020205020404" pitchFamily="49" charset="0"/>
              </a:rPr>
              <a:t> outside </a:t>
            </a:r>
            <a:r>
              <a:rPr lang="de-CH" sz="1200" dirty="0" err="1">
                <a:highlight>
                  <a:srgbClr val="FFFF00"/>
                </a:highlight>
                <a:latin typeface="Courier New" panose="02070309020205020404" pitchFamily="49" charset="0"/>
                <a:cs typeface="Courier New" panose="02070309020205020404" pitchFamily="49" charset="0"/>
              </a:rPr>
              <a:t>the</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scope</a:t>
            </a:r>
            <a:r>
              <a:rPr lang="de-CH" sz="1200" dirty="0">
                <a:highlight>
                  <a:srgbClr val="FFFF00"/>
                </a:highlight>
                <a:latin typeface="Courier New" panose="02070309020205020404" pitchFamily="49" charset="0"/>
                <a:cs typeface="Courier New" panose="02070309020205020404" pitchFamily="49" charset="0"/>
              </a:rPr>
              <a:t> of </a:t>
            </a:r>
            <a:r>
              <a:rPr lang="de-CH" sz="1200" dirty="0" err="1">
                <a:highlight>
                  <a:srgbClr val="FFFF00"/>
                </a:highlight>
                <a:latin typeface="Courier New" panose="02070309020205020404" pitchFamily="49" charset="0"/>
                <a:cs typeface="Courier New" panose="02070309020205020404" pitchFamily="49" charset="0"/>
              </a:rPr>
              <a:t>this</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document</a:t>
            </a:r>
            <a:r>
              <a:rPr lang="de-CH" sz="1200" dirty="0">
                <a:highlight>
                  <a:srgbClr val="FFFF00"/>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65782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Address YANG Specification and Integration Gaps</a:t>
            </a:r>
            <a:br>
              <a:rPr lang="en-GB" sz="3600" dirty="0"/>
            </a:br>
            <a:r>
              <a:rPr lang="en-US" sz="2700" dirty="0">
                <a:solidFill>
                  <a:schemeClr val="bg2">
                    <a:lumMod val="75000"/>
                  </a:schemeClr>
                </a:solidFill>
              </a:rPr>
              <a:t>Aiming for an automated data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690688"/>
            <a:ext cx="8239299" cy="4486275"/>
          </a:xfrm>
        </p:spPr>
        <p:txBody>
          <a:bodyPr>
            <a:noAutofit/>
          </a:bodyPr>
          <a:lstStyle/>
          <a:p>
            <a:pPr marL="0" indent="0">
              <a:buNone/>
            </a:pPr>
            <a:r>
              <a:rPr lang="en-US" sz="2000" b="1" dirty="0"/>
              <a:t>YANG Specifications Gaps:</a:t>
            </a:r>
            <a:endParaRPr lang="en-US" sz="2000" dirty="0"/>
          </a:p>
          <a:p>
            <a:r>
              <a:rPr lang="en-US" sz="1900" dirty="0"/>
              <a:t>YANG model for NETCONF Event Notifications</a:t>
            </a:r>
            <a:br>
              <a:rPr lang="en-US" sz="1900" dirty="0"/>
            </a:br>
            <a:r>
              <a:rPr lang="en-US" sz="1900" dirty="0">
                <a:ea typeface="Times New Roman" panose="02020603050405020304" pitchFamily="18" charset="0"/>
                <a:hlinkClick r:id="rId3"/>
              </a:rPr>
              <a:t>draft-</a:t>
            </a:r>
            <a:r>
              <a:rPr lang="en-US" sz="1900" dirty="0" err="1">
                <a:ea typeface="Times New Roman" panose="02020603050405020304" pitchFamily="18" charset="0"/>
                <a:hlinkClick r:id="rId3"/>
              </a:rPr>
              <a:t>ahuang</a:t>
            </a:r>
            <a:r>
              <a:rPr lang="en-US" sz="1900" dirty="0">
                <a:ea typeface="Times New Roman" panose="02020603050405020304" pitchFamily="18" charset="0"/>
                <a:hlinkClick r:id="rId3"/>
              </a:rPr>
              <a:t>-netconf-</a:t>
            </a:r>
            <a:r>
              <a:rPr lang="en-US" sz="1900" dirty="0" err="1">
                <a:ea typeface="Times New Roman" panose="02020603050405020304" pitchFamily="18" charset="0"/>
                <a:hlinkClick r:id="rId3"/>
              </a:rPr>
              <a:t>notif</a:t>
            </a:r>
            <a:r>
              <a:rPr lang="en-US" sz="1900" dirty="0">
                <a:ea typeface="Times New Roman" panose="02020603050405020304" pitchFamily="18" charset="0"/>
                <a:hlinkClick r:id="rId3"/>
              </a:rPr>
              <a:t>-yang</a:t>
            </a:r>
            <a:endParaRPr lang="en-US" sz="1900" dirty="0"/>
          </a:p>
          <a:p>
            <a:r>
              <a:rPr lang="en-US" sz="1900" dirty="0"/>
              <a:t>Validating </a:t>
            </a:r>
            <a:r>
              <a:rPr lang="en-US" sz="1900" dirty="0" err="1"/>
              <a:t>anydata</a:t>
            </a:r>
            <a:r>
              <a:rPr lang="en-US" sz="1900" dirty="0"/>
              <a:t> in YANG Library context</a:t>
            </a:r>
            <a:br>
              <a:rPr lang="en-US" sz="1900" dirty="0"/>
            </a:br>
            <a:r>
              <a:rPr lang="en-US" sz="1900" dirty="0">
                <a:hlinkClick r:id="rId4"/>
              </a:rPr>
              <a:t>draft-</a:t>
            </a:r>
            <a:r>
              <a:rPr lang="en-US" sz="1900" dirty="0" err="1">
                <a:hlinkClick r:id="rId4"/>
              </a:rPr>
              <a:t>aelhassany</a:t>
            </a:r>
            <a:r>
              <a:rPr lang="en-US" sz="1900" dirty="0">
                <a:hlinkClick r:id="rId4"/>
              </a:rPr>
              <a:t>-</a:t>
            </a:r>
            <a:r>
              <a:rPr lang="en-US" sz="1900" dirty="0" err="1">
                <a:hlinkClick r:id="rId4"/>
              </a:rPr>
              <a:t>anydata</a:t>
            </a:r>
            <a:r>
              <a:rPr lang="en-US" sz="1900" dirty="0">
                <a:hlinkClick r:id="rId4"/>
              </a:rPr>
              <a:t>-validation</a:t>
            </a:r>
            <a:endParaRPr lang="en-US" sz="1900" b="1" dirty="0">
              <a:solidFill>
                <a:srgbClr val="FF0000"/>
              </a:solidFill>
            </a:endParaRPr>
          </a:p>
          <a:p>
            <a:pPr marL="0" indent="0">
              <a:spcBef>
                <a:spcPts val="1800"/>
              </a:spcBef>
              <a:buNone/>
            </a:pPr>
            <a:r>
              <a:rPr lang="en-US" sz="2000" b="1" dirty="0"/>
              <a:t>YANG Integration Gaps:</a:t>
            </a:r>
          </a:p>
          <a:p>
            <a:r>
              <a:rPr lang="en-US" sz="1900" dirty="0"/>
              <a:t>Support of Network Observation Timestamping in YANG Notifications</a:t>
            </a:r>
            <a:br>
              <a:rPr lang="en-US" sz="1900" dirty="0"/>
            </a:br>
            <a:r>
              <a:rPr lang="en-US" sz="1900" dirty="0">
                <a:hlinkClick r:id="rId5"/>
              </a:rPr>
              <a:t>draft-</a:t>
            </a:r>
            <a:r>
              <a:rPr lang="en-US" sz="1900" dirty="0" err="1">
                <a:hlinkClick r:id="rId5"/>
              </a:rPr>
              <a:t>tgraf</a:t>
            </a:r>
            <a:r>
              <a:rPr lang="en-US" sz="1900" dirty="0">
                <a:hlinkClick r:id="rId5"/>
              </a:rPr>
              <a:t>-netconf-yang-push-observation-time</a:t>
            </a:r>
            <a:endParaRPr lang="en-US" sz="1900" dirty="0"/>
          </a:p>
          <a:p>
            <a:r>
              <a:rPr lang="en-US" sz="1900" dirty="0"/>
              <a:t>Support of Hostname and Sequencing in YANG Notifications</a:t>
            </a:r>
            <a:br>
              <a:rPr lang="en-US" sz="1900" dirty="0"/>
            </a:br>
            <a:r>
              <a:rPr lang="en-US" sz="1900" dirty="0">
                <a:hlinkClick r:id="rId6"/>
              </a:rPr>
              <a:t>draft-</a:t>
            </a:r>
            <a:r>
              <a:rPr lang="en-US" sz="1900" dirty="0" err="1">
                <a:hlinkClick r:id="rId6"/>
              </a:rPr>
              <a:t>tgraf</a:t>
            </a:r>
            <a:r>
              <a:rPr lang="en-US" sz="1900" dirty="0">
                <a:hlinkClick r:id="rId6"/>
              </a:rPr>
              <a:t>-netconf-</a:t>
            </a:r>
            <a:r>
              <a:rPr lang="en-US" sz="1900" dirty="0" err="1">
                <a:hlinkClick r:id="rId6"/>
              </a:rPr>
              <a:t>notif</a:t>
            </a:r>
            <a:r>
              <a:rPr lang="en-US" sz="1900" dirty="0">
                <a:hlinkClick r:id="rId6"/>
              </a:rPr>
              <a:t>-sequencing</a:t>
            </a:r>
            <a:endParaRPr lang="en-US" sz="1900" dirty="0"/>
          </a:p>
          <a:p>
            <a:r>
              <a:rPr lang="en-US" sz="1900" dirty="0"/>
              <a:t>Support of Versioning in YANG Notifications Subscription</a:t>
            </a:r>
            <a:br>
              <a:rPr lang="en-US" sz="1900" dirty="0"/>
            </a:br>
            <a:r>
              <a:rPr lang="en-US" sz="1900" dirty="0">
                <a:hlinkClick r:id="rId7"/>
              </a:rPr>
              <a:t>draft-</a:t>
            </a:r>
            <a:r>
              <a:rPr lang="en-US" sz="1900" dirty="0" err="1">
                <a:hlinkClick r:id="rId7"/>
              </a:rPr>
              <a:t>ietf</a:t>
            </a:r>
            <a:r>
              <a:rPr lang="en-US" sz="1900" dirty="0">
                <a:hlinkClick r:id="rId7"/>
              </a:rPr>
              <a:t>-netconf-yang-notifications-versioning</a:t>
            </a:r>
            <a:endParaRPr lang="en-US" sz="1900" dirty="0"/>
          </a:p>
          <a:p>
            <a:r>
              <a:rPr lang="en-US" sz="1900" dirty="0"/>
              <a:t>Augmented-by Addition into the IETF-YANG-Library</a:t>
            </a:r>
            <a:br>
              <a:rPr lang="en-US" sz="1900" dirty="0"/>
            </a:br>
            <a:r>
              <a:rPr lang="en-US" sz="1900" dirty="0">
                <a:hlinkClick r:id="rId8"/>
              </a:rPr>
              <a:t>draft-</a:t>
            </a:r>
            <a:r>
              <a:rPr lang="en-US" sz="1900" dirty="0" err="1">
                <a:hlinkClick r:id="rId8"/>
              </a:rPr>
              <a:t>lincla</a:t>
            </a:r>
            <a:r>
              <a:rPr lang="en-US" sz="1900" dirty="0">
                <a:hlinkClick r:id="rId8"/>
              </a:rPr>
              <a:t>-netconf-yang-library-augmentation</a:t>
            </a:r>
            <a:endParaRPr lang="en-US" sz="1900" dirty="0"/>
          </a:p>
        </p:txBody>
      </p:sp>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13</a:t>
            </a:fld>
            <a:endParaRPr lang="de-CH" sz="1400" dirty="0"/>
          </a:p>
        </p:txBody>
      </p:sp>
      <p:cxnSp>
        <p:nvCxnSpPr>
          <p:cNvPr id="7" name="Straight Arrow Connector 6">
            <a:extLst>
              <a:ext uri="{FF2B5EF4-FFF2-40B4-BE49-F238E27FC236}">
                <a16:creationId xmlns:a16="http://schemas.microsoft.com/office/drawing/2014/main" id="{83D1F104-0557-6EDA-760C-077B5A18DE98}"/>
              </a:ext>
            </a:extLst>
          </p:cNvPr>
          <p:cNvCxnSpPr>
            <a:cxnSpLocks/>
          </p:cNvCxnSpPr>
          <p:nvPr/>
        </p:nvCxnSpPr>
        <p:spPr>
          <a:xfrm>
            <a:off x="4823927" y="2537927"/>
            <a:ext cx="3480318" cy="0"/>
          </a:xfrm>
          <a:prstGeom prst="straightConnector1">
            <a:avLst/>
          </a:prstGeom>
          <a:ln w="25400">
            <a:solidFill>
              <a:srgbClr val="FF0000"/>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9F78903-BA21-F9F1-17B7-8DE3FB96072C}"/>
              </a:ext>
            </a:extLst>
          </p:cNvPr>
          <p:cNvCxnSpPr>
            <a:cxnSpLocks/>
          </p:cNvCxnSpPr>
          <p:nvPr/>
        </p:nvCxnSpPr>
        <p:spPr>
          <a:xfrm>
            <a:off x="5956042" y="4351176"/>
            <a:ext cx="2348203" cy="0"/>
          </a:xfrm>
          <a:prstGeom prst="straightConnector1">
            <a:avLst/>
          </a:prstGeom>
          <a:ln w="25400">
            <a:solidFill>
              <a:srgbClr val="FF0000"/>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12D5E84-A66D-A11B-4F94-5E8AB181E3F5}"/>
              </a:ext>
            </a:extLst>
          </p:cNvPr>
          <p:cNvCxnSpPr>
            <a:cxnSpLocks/>
          </p:cNvCxnSpPr>
          <p:nvPr/>
        </p:nvCxnSpPr>
        <p:spPr>
          <a:xfrm>
            <a:off x="4823927" y="4988767"/>
            <a:ext cx="3480318" cy="0"/>
          </a:xfrm>
          <a:prstGeom prst="straightConnector1">
            <a:avLst/>
          </a:prstGeom>
          <a:ln w="25400">
            <a:solidFill>
              <a:srgbClr val="FF0000"/>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03D64F1-8CC7-7EF0-8739-0387E0C463A0}"/>
              </a:ext>
            </a:extLst>
          </p:cNvPr>
          <p:cNvCxnSpPr>
            <a:cxnSpLocks/>
          </p:cNvCxnSpPr>
          <p:nvPr/>
        </p:nvCxnSpPr>
        <p:spPr>
          <a:xfrm>
            <a:off x="5956042" y="5632580"/>
            <a:ext cx="2348203" cy="0"/>
          </a:xfrm>
          <a:prstGeom prst="straightConnector1">
            <a:avLst/>
          </a:prstGeom>
          <a:ln w="25400">
            <a:solidFill>
              <a:srgbClr val="FF0000"/>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55AE0AF-510C-910F-E4AC-8ADE75D1ED34}"/>
              </a:ext>
            </a:extLst>
          </p:cNvPr>
          <p:cNvCxnSpPr>
            <a:cxnSpLocks/>
          </p:cNvCxnSpPr>
          <p:nvPr/>
        </p:nvCxnSpPr>
        <p:spPr>
          <a:xfrm>
            <a:off x="5828524" y="6248400"/>
            <a:ext cx="2475721" cy="0"/>
          </a:xfrm>
          <a:prstGeom prst="straightConnector1">
            <a:avLst/>
          </a:prstGeom>
          <a:ln w="25400">
            <a:solidFill>
              <a:srgbClr val="FF0000"/>
            </a:solidFill>
            <a:prstDash val="sysDash"/>
            <a:tailEnd type="stealth" w="lg" len="lg"/>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1CF2E6B-29BB-3B8F-A4FD-C8E8A73C2282}"/>
              </a:ext>
            </a:extLst>
          </p:cNvPr>
          <p:cNvSpPr txBox="1"/>
          <p:nvPr/>
        </p:nvSpPr>
        <p:spPr>
          <a:xfrm>
            <a:off x="8611065" y="1139134"/>
            <a:ext cx="3209168" cy="5093702"/>
          </a:xfrm>
          <a:prstGeom prst="rect">
            <a:avLst/>
          </a:prstGeom>
          <a:noFill/>
        </p:spPr>
        <p:txBody>
          <a:bodyPr wrap="square">
            <a:spAutoFit/>
          </a:bodyPr>
          <a:lstStyle/>
          <a:p>
            <a:pPr algn="ctr"/>
            <a:r>
              <a:rPr lang="en-US" sz="2500" b="1" dirty="0">
                <a:latin typeface="+mj-lt"/>
              </a:rPr>
              <a:t>« </a:t>
            </a:r>
            <a:r>
              <a:rPr lang="en-US" sz="2500" dirty="0">
                <a:latin typeface="+mj-lt"/>
              </a:rPr>
              <a:t>Do you recognize that addressing those gaps are a prerequisite to enable an automated data processing chain? If yes, </a:t>
            </a:r>
            <a:r>
              <a:rPr lang="en-US" sz="2500" b="1" dirty="0">
                <a:solidFill>
                  <a:srgbClr val="FF0000"/>
                </a:solidFill>
                <a:latin typeface="+mj-lt"/>
              </a:rPr>
              <a:t>please consider to attend IETF 120 NETCONF working group session on Thursday 09:30 – 11:30 or go onto the mailing list and contribute to the discussion. </a:t>
            </a:r>
            <a:r>
              <a:rPr lang="de-CH" sz="2500" b="1" dirty="0">
                <a:latin typeface="+mj-lt"/>
              </a:rPr>
              <a:t>»</a:t>
            </a:r>
            <a:endParaRPr lang="en-US" sz="2500" b="1" dirty="0">
              <a:latin typeface="+mj-lt"/>
            </a:endParaRPr>
          </a:p>
        </p:txBody>
      </p:sp>
      <p:cxnSp>
        <p:nvCxnSpPr>
          <p:cNvPr id="21" name="Straight Arrow Connector 20">
            <a:extLst>
              <a:ext uri="{FF2B5EF4-FFF2-40B4-BE49-F238E27FC236}">
                <a16:creationId xmlns:a16="http://schemas.microsoft.com/office/drawing/2014/main" id="{DCC108B7-3175-A51B-346A-B1C4613E8455}"/>
              </a:ext>
            </a:extLst>
          </p:cNvPr>
          <p:cNvCxnSpPr>
            <a:cxnSpLocks/>
          </p:cNvCxnSpPr>
          <p:nvPr/>
        </p:nvCxnSpPr>
        <p:spPr>
          <a:xfrm>
            <a:off x="4823927" y="3218228"/>
            <a:ext cx="3480318" cy="0"/>
          </a:xfrm>
          <a:prstGeom prst="straightConnector1">
            <a:avLst/>
          </a:prstGeom>
          <a:ln w="25400">
            <a:solidFill>
              <a:srgbClr val="FF0000"/>
            </a:solidFill>
            <a:prstDash val="sysDash"/>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6863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14</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42679" y="2011679"/>
            <a:ext cx="10198072"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Open Point 1: </a:t>
            </a:r>
            <a:r>
              <a:rPr lang="en-US" dirty="0"/>
              <a:t>datastore-contents in push-update or the value in push-change-update uses </a:t>
            </a:r>
            <a:r>
              <a:rPr lang="en-US" dirty="0" err="1"/>
              <a:t>anydata</a:t>
            </a:r>
            <a:r>
              <a:rPr lang="en-US" dirty="0"/>
              <a:t> as data type which contents does not have a schema defined. </a:t>
            </a:r>
            <a:r>
              <a:rPr lang="en-US" sz="2000" dirty="0">
                <a:hlinkClick r:id="rId2"/>
              </a:rPr>
              <a:t>draft-</a:t>
            </a:r>
            <a:r>
              <a:rPr lang="en-US" sz="2000" dirty="0" err="1">
                <a:hlinkClick r:id="rId2"/>
              </a:rPr>
              <a:t>aelhassany</a:t>
            </a:r>
            <a:r>
              <a:rPr lang="en-US" sz="2000" dirty="0">
                <a:hlinkClick r:id="rId2"/>
              </a:rPr>
              <a:t>-</a:t>
            </a:r>
            <a:r>
              <a:rPr lang="en-US" sz="2000" dirty="0" err="1">
                <a:hlinkClick r:id="rId2"/>
              </a:rPr>
              <a:t>anydata</a:t>
            </a:r>
            <a:r>
              <a:rPr lang="en-US" sz="2000" dirty="0">
                <a:hlinkClick r:id="rId2"/>
              </a:rPr>
              <a:t>-validation</a:t>
            </a:r>
            <a:r>
              <a:rPr lang="en-US" sz="2000" dirty="0"/>
              <a:t> addresses that </a:t>
            </a:r>
            <a:r>
              <a:rPr lang="en-US" sz="2000" dirty="0" err="1"/>
              <a:t>anydata</a:t>
            </a:r>
            <a:r>
              <a:rPr lang="en-US" sz="2000" dirty="0"/>
              <a:t> modeled nodes can be validated with YANG Library </a:t>
            </a:r>
            <a:r>
              <a:rPr lang="en-US" sz="2000" dirty="0">
                <a:hlinkClick r:id="rId3"/>
              </a:rPr>
              <a:t>RFC 8525</a:t>
            </a:r>
            <a:r>
              <a:rPr lang="en-US" sz="2000" dirty="0"/>
              <a:t>.</a:t>
            </a:r>
          </a:p>
          <a:p>
            <a:r>
              <a:rPr lang="en-US" b="1" dirty="0">
                <a:solidFill>
                  <a:srgbClr val="FF0000"/>
                </a:solidFill>
              </a:rPr>
              <a:t>Open Point 2: </a:t>
            </a:r>
            <a:r>
              <a:rPr lang="en-US" dirty="0"/>
              <a:t>Definitions how NOTIFICATIONS are encoded in NETCONF are defined in Section 4.2.10 of </a:t>
            </a:r>
            <a:r>
              <a:rPr lang="en-US" dirty="0">
                <a:hlinkClick r:id="rId4"/>
              </a:rPr>
              <a:t>RFC 7950</a:t>
            </a:r>
            <a:r>
              <a:rPr lang="en-US" dirty="0"/>
              <a:t>.  However, specifications for encoding in JSON and CBOR are missing </a:t>
            </a:r>
            <a:r>
              <a:rPr lang="en-US" dirty="0">
                <a:hlinkClick r:id="rId5"/>
              </a:rPr>
              <a:t>RFC 7951 </a:t>
            </a:r>
            <a:r>
              <a:rPr lang="en-US" dirty="0"/>
              <a:t>Confirm finding and propose how this needs to be addressed.</a:t>
            </a:r>
          </a:p>
          <a:p>
            <a:r>
              <a:rPr lang="en-US" b="1" dirty="0">
                <a:solidFill>
                  <a:srgbClr val="FF0000"/>
                </a:solidFill>
              </a:rPr>
              <a:t>Open Point 3: </a:t>
            </a:r>
            <a:r>
              <a:rPr lang="en-US" dirty="0"/>
              <a:t>Test with running code wherever with </a:t>
            </a:r>
            <a:r>
              <a:rPr lang="en-US" sz="2000" dirty="0">
                <a:hlinkClick r:id="rId6"/>
              </a:rPr>
              <a:t>draft-</a:t>
            </a:r>
            <a:r>
              <a:rPr lang="en-US" sz="2000" dirty="0" err="1">
                <a:hlinkClick r:id="rId6"/>
              </a:rPr>
              <a:t>ietf</a:t>
            </a:r>
            <a:r>
              <a:rPr lang="en-US" sz="2000" dirty="0">
                <a:hlinkClick r:id="rId6"/>
              </a:rPr>
              <a:t>-netconf-yang-notifications-versioning</a:t>
            </a:r>
            <a:r>
              <a:rPr lang="en-US" dirty="0"/>
              <a:t> and </a:t>
            </a:r>
            <a:r>
              <a:rPr lang="en-US" sz="2000" dirty="0">
                <a:hlinkClick r:id="rId7"/>
              </a:rPr>
              <a:t>draft-</a:t>
            </a:r>
            <a:r>
              <a:rPr lang="en-US" sz="2000" dirty="0" err="1">
                <a:hlinkClick r:id="rId7"/>
              </a:rPr>
              <a:t>lincla</a:t>
            </a:r>
            <a:r>
              <a:rPr lang="en-US" sz="2000" dirty="0">
                <a:hlinkClick r:id="rId7"/>
              </a:rPr>
              <a:t>-netconf-yang-library-augmentation </a:t>
            </a:r>
            <a:r>
              <a:rPr lang="en-US" dirty="0"/>
              <a:t>all datastore-subtree-filter or datastore-</a:t>
            </a:r>
            <a:r>
              <a:rPr lang="en-US" dirty="0" err="1"/>
              <a:t>xpath</a:t>
            </a:r>
            <a:r>
              <a:rPr lang="en-US" dirty="0"/>
              <a:t>-filter referenced YANG modules and their dependencies can be fully identified.</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Open Points from IETF 119</a:t>
            </a:r>
            <a:br>
              <a:rPr lang="en-US" sz="4000" dirty="0"/>
            </a:br>
            <a:r>
              <a:rPr lang="en-US" sz="2800" dirty="0">
                <a:solidFill>
                  <a:schemeClr val="bg2">
                    <a:lumMod val="75000"/>
                  </a:schemeClr>
                </a:solidFill>
              </a:rPr>
              <a:t>Addressed at IETF 120</a:t>
            </a:r>
            <a:endParaRPr lang="en-US" sz="2700" dirty="0">
              <a:solidFill>
                <a:schemeClr val="bg2">
                  <a:lumMod val="75000"/>
                </a:schemeClr>
              </a:solidFill>
            </a:endParaRPr>
          </a:p>
        </p:txBody>
      </p:sp>
    </p:spTree>
    <p:extLst>
      <p:ext uri="{BB962C8B-B14F-4D97-AF65-F5344CB8AC3E}">
        <p14:creationId xmlns:p14="http://schemas.microsoft.com/office/powerpoint/2010/main" val="3471801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15</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42679" y="1781666"/>
            <a:ext cx="10310778" cy="4401643"/>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Bef>
                <a:spcPts val="300"/>
              </a:spcBef>
              <a:spcAft>
                <a:spcPts val="300"/>
              </a:spcAft>
            </a:pPr>
            <a:r>
              <a:rPr lang="en-US" sz="1900" b="1" dirty="0">
                <a:solidFill>
                  <a:srgbClr val="FF0000"/>
                </a:solidFill>
              </a:rPr>
              <a:t>IETF 115: </a:t>
            </a:r>
            <a:r>
              <a:rPr lang="en-US" sz="1900" dirty="0"/>
              <a:t>Official Project Kickoff. Introduced </a:t>
            </a:r>
            <a:r>
              <a:rPr lang="en-US" sz="1900" dirty="0">
                <a:hlinkClick r:id="rId2"/>
              </a:rPr>
              <a:t>draft-</a:t>
            </a:r>
            <a:r>
              <a:rPr lang="en-US" sz="1900" dirty="0" err="1">
                <a:hlinkClick r:id="rId2"/>
              </a:rPr>
              <a:t>ietf</a:t>
            </a:r>
            <a:r>
              <a:rPr lang="en-US" sz="1900" dirty="0">
                <a:hlinkClick r:id="rId2"/>
              </a:rPr>
              <a:t>-netconf-yang-notifications-versioning</a:t>
            </a:r>
            <a:r>
              <a:rPr lang="en-US" sz="1900" dirty="0"/>
              <a:t>.</a:t>
            </a:r>
          </a:p>
          <a:p>
            <a:pPr>
              <a:spcBef>
                <a:spcPts val="300"/>
              </a:spcBef>
              <a:spcAft>
                <a:spcPts val="300"/>
              </a:spcAft>
            </a:pPr>
            <a:r>
              <a:rPr lang="en-US" sz="1900" b="1" dirty="0">
                <a:solidFill>
                  <a:srgbClr val="FF0000"/>
                </a:solidFill>
              </a:rPr>
              <a:t>IETF 116: </a:t>
            </a:r>
            <a:r>
              <a:rPr lang="en-US" sz="1900" dirty="0"/>
              <a:t>YANG module with augmentations can be registered in Confluent Schema Registry with YANG extension. </a:t>
            </a:r>
            <a:r>
              <a:rPr lang="en-US" sz="1900" dirty="0">
                <a:hlinkClick r:id="rId3"/>
              </a:rPr>
              <a:t>draft-</a:t>
            </a:r>
            <a:r>
              <a:rPr lang="en-US" sz="1900" dirty="0" err="1">
                <a:hlinkClick r:id="rId3"/>
              </a:rPr>
              <a:t>tgraf</a:t>
            </a:r>
            <a:r>
              <a:rPr lang="en-US" sz="1900" dirty="0">
                <a:hlinkClick r:id="rId3"/>
              </a:rPr>
              <a:t>-netconf-</a:t>
            </a:r>
            <a:r>
              <a:rPr lang="en-US" sz="1900" dirty="0" err="1">
                <a:hlinkClick r:id="rId3"/>
              </a:rPr>
              <a:t>notif</a:t>
            </a:r>
            <a:r>
              <a:rPr lang="en-US" sz="1900" dirty="0">
                <a:hlinkClick r:id="rId3"/>
              </a:rPr>
              <a:t>-sequencing</a:t>
            </a:r>
            <a:r>
              <a:rPr lang="en-US" sz="1900" dirty="0"/>
              <a:t>, </a:t>
            </a:r>
            <a:r>
              <a:rPr lang="en-US" sz="1900" dirty="0">
                <a:hlinkClick r:id="rId4"/>
              </a:rPr>
              <a:t>draft-</a:t>
            </a:r>
            <a:r>
              <a:rPr lang="en-US" sz="1900" dirty="0" err="1">
                <a:hlinkClick r:id="rId4"/>
              </a:rPr>
              <a:t>tgraf</a:t>
            </a:r>
            <a:r>
              <a:rPr lang="en-US" sz="1900" dirty="0">
                <a:hlinkClick r:id="rId4"/>
              </a:rPr>
              <a:t>-netconf-yang-push-observation-time</a:t>
            </a:r>
            <a:r>
              <a:rPr lang="en-US" sz="1900" dirty="0"/>
              <a:t> and </a:t>
            </a:r>
            <a:r>
              <a:rPr lang="en-US" sz="1900" dirty="0">
                <a:hlinkClick r:id="rId5"/>
              </a:rPr>
              <a:t>draft-</a:t>
            </a:r>
            <a:r>
              <a:rPr lang="en-US" sz="1900" dirty="0" err="1">
                <a:hlinkClick r:id="rId5"/>
              </a:rPr>
              <a:t>ahuang</a:t>
            </a:r>
            <a:r>
              <a:rPr lang="en-US" sz="1900" dirty="0">
                <a:hlinkClick r:id="rId5"/>
              </a:rPr>
              <a:t>-netconf-</a:t>
            </a:r>
            <a:r>
              <a:rPr lang="en-US" sz="1900" dirty="0" err="1">
                <a:hlinkClick r:id="rId5"/>
              </a:rPr>
              <a:t>notif</a:t>
            </a:r>
            <a:r>
              <a:rPr lang="en-US" sz="1900" dirty="0">
                <a:hlinkClick r:id="rId5"/>
              </a:rPr>
              <a:t>-yang</a:t>
            </a:r>
            <a:r>
              <a:rPr lang="en-US" sz="1900" dirty="0"/>
              <a:t> introduced.</a:t>
            </a:r>
          </a:p>
          <a:p>
            <a:pPr>
              <a:spcBef>
                <a:spcPts val="300"/>
              </a:spcBef>
              <a:spcAft>
                <a:spcPts val="300"/>
              </a:spcAft>
            </a:pPr>
            <a:r>
              <a:rPr lang="en-US" sz="1900" b="1" dirty="0">
                <a:solidFill>
                  <a:srgbClr val="FF0000"/>
                </a:solidFill>
              </a:rPr>
              <a:t>IETF 118: </a:t>
            </a:r>
            <a:r>
              <a:rPr lang="en-US" sz="1900" dirty="0"/>
              <a:t>All relevant YANG modules for a subscribed </a:t>
            </a:r>
            <a:r>
              <a:rPr lang="en-US" sz="1900" dirty="0" err="1"/>
              <a:t>xpath</a:t>
            </a:r>
            <a:r>
              <a:rPr lang="en-US" sz="1900" dirty="0"/>
              <a:t> can be determined through the YANG Library </a:t>
            </a:r>
            <a:r>
              <a:rPr lang="en-US" sz="1900" dirty="0">
                <a:hlinkClick r:id="rId6"/>
              </a:rPr>
              <a:t>RFC 8525 </a:t>
            </a:r>
            <a:r>
              <a:rPr lang="en-US" sz="1900" dirty="0"/>
              <a:t>and retrieved </a:t>
            </a:r>
            <a:r>
              <a:rPr lang="en-US" sz="1900" dirty="0" err="1"/>
              <a:t>throug</a:t>
            </a:r>
            <a:r>
              <a:rPr lang="en-US" sz="1900" dirty="0"/>
              <a:t> NETCONF &lt;get-schema&gt; </a:t>
            </a:r>
            <a:r>
              <a:rPr lang="en-US" sz="1900" dirty="0" err="1"/>
              <a:t>rpc</a:t>
            </a:r>
            <a:r>
              <a:rPr lang="en-US" sz="1900" dirty="0"/>
              <a:t> calls according to </a:t>
            </a:r>
            <a:r>
              <a:rPr lang="en-US" sz="1900" dirty="0">
                <a:hlinkClick r:id="rId6"/>
              </a:rPr>
              <a:t>RFC 6022</a:t>
            </a:r>
            <a:r>
              <a:rPr lang="en-US" sz="1900" dirty="0"/>
              <a:t>.  Gap in YANG library addressed in </a:t>
            </a:r>
            <a:r>
              <a:rPr lang="en-US" sz="1900" dirty="0">
                <a:hlinkClick r:id="rId7"/>
              </a:rPr>
              <a:t>draft-</a:t>
            </a:r>
            <a:r>
              <a:rPr lang="en-US" sz="1900" dirty="0" err="1">
                <a:hlinkClick r:id="rId7"/>
              </a:rPr>
              <a:t>lincla</a:t>
            </a:r>
            <a:r>
              <a:rPr lang="en-US" sz="1900" dirty="0">
                <a:hlinkClick r:id="rId7"/>
              </a:rPr>
              <a:t>-netconf-yang-library-augmentation</a:t>
            </a:r>
            <a:r>
              <a:rPr lang="en-US" sz="1900" dirty="0"/>
              <a:t>.</a:t>
            </a:r>
          </a:p>
          <a:p>
            <a:pPr>
              <a:spcBef>
                <a:spcPts val="300"/>
              </a:spcBef>
              <a:spcAft>
                <a:spcPts val="300"/>
              </a:spcAft>
            </a:pPr>
            <a:r>
              <a:rPr lang="en-US" sz="1900" b="1" dirty="0">
                <a:solidFill>
                  <a:srgbClr val="FF0000"/>
                </a:solidFill>
              </a:rPr>
              <a:t>IETF 119: </a:t>
            </a:r>
            <a:r>
              <a:rPr lang="en-US" sz="1900" dirty="0">
                <a:hlinkClick r:id="rId8"/>
              </a:rPr>
              <a:t>draft-</a:t>
            </a:r>
            <a:r>
              <a:rPr lang="en-US" sz="1900" dirty="0" err="1">
                <a:hlinkClick r:id="rId8"/>
              </a:rPr>
              <a:t>aelhassany</a:t>
            </a:r>
            <a:r>
              <a:rPr lang="en-US" sz="1900" dirty="0">
                <a:hlinkClick r:id="rId8"/>
              </a:rPr>
              <a:t>-</a:t>
            </a:r>
            <a:r>
              <a:rPr lang="en-US" sz="1900" dirty="0" err="1">
                <a:hlinkClick r:id="rId8"/>
              </a:rPr>
              <a:t>anydata</a:t>
            </a:r>
            <a:r>
              <a:rPr lang="en-US" sz="1900" dirty="0">
                <a:hlinkClick r:id="rId8"/>
              </a:rPr>
              <a:t>-validation</a:t>
            </a:r>
            <a:r>
              <a:rPr lang="en-US" sz="1900" dirty="0"/>
              <a:t> addresses that </a:t>
            </a:r>
            <a:r>
              <a:rPr lang="en-US" sz="1900" dirty="0" err="1"/>
              <a:t>anydata</a:t>
            </a:r>
            <a:r>
              <a:rPr lang="en-US" sz="1900" dirty="0"/>
              <a:t> modeled nodes can be validated with YANG Library </a:t>
            </a:r>
            <a:r>
              <a:rPr lang="en-US" sz="1900" dirty="0">
                <a:hlinkClick r:id="rId9"/>
              </a:rPr>
              <a:t>RFC 8525</a:t>
            </a:r>
            <a:r>
              <a:rPr lang="en-US" sz="1900" dirty="0"/>
              <a:t>. 6WIND VSR and Huawei VRP YANG-Push and open-source </a:t>
            </a:r>
            <a:r>
              <a:rPr lang="en-US" sz="1900" dirty="0">
                <a:hlinkClick r:id="rId7"/>
              </a:rPr>
              <a:t>draft-</a:t>
            </a:r>
            <a:r>
              <a:rPr lang="en-US" sz="1900" dirty="0" err="1">
                <a:hlinkClick r:id="rId7"/>
              </a:rPr>
              <a:t>lincla</a:t>
            </a:r>
            <a:r>
              <a:rPr lang="en-US" sz="1900" dirty="0">
                <a:hlinkClick r:id="rId7"/>
              </a:rPr>
              <a:t>-netconf-yang-library-augmentation</a:t>
            </a:r>
            <a:r>
              <a:rPr lang="en-US" sz="1900" dirty="0"/>
              <a:t> implementation validated at hackathon.</a:t>
            </a:r>
          </a:p>
          <a:p>
            <a:pPr>
              <a:spcBef>
                <a:spcPts val="300"/>
              </a:spcBef>
              <a:spcAft>
                <a:spcPts val="300"/>
              </a:spcAft>
            </a:pPr>
            <a:r>
              <a:rPr lang="en-US" sz="1900" b="1" dirty="0">
                <a:solidFill>
                  <a:srgbClr val="FF0000"/>
                </a:solidFill>
              </a:rPr>
              <a:t>IETF 120: </a:t>
            </a:r>
            <a:r>
              <a:rPr lang="en-US" sz="1900" dirty="0"/>
              <a:t>6WIND VSR, Huawei VRP and Cisco IOS XR YANG-Push publisher and </a:t>
            </a:r>
            <a:r>
              <a:rPr lang="en-US" sz="1900" dirty="0">
                <a:hlinkClick r:id="rId8"/>
              </a:rPr>
              <a:t>draft-</a:t>
            </a:r>
            <a:r>
              <a:rPr lang="en-US" sz="1900" dirty="0" err="1">
                <a:hlinkClick r:id="rId8"/>
              </a:rPr>
              <a:t>aelhassany</a:t>
            </a:r>
            <a:r>
              <a:rPr lang="en-US" sz="1900" dirty="0">
                <a:hlinkClick r:id="rId8"/>
              </a:rPr>
              <a:t>-</a:t>
            </a:r>
            <a:r>
              <a:rPr lang="en-US" sz="1900" dirty="0" err="1">
                <a:hlinkClick r:id="rId8"/>
              </a:rPr>
              <a:t>anydata</a:t>
            </a:r>
            <a:r>
              <a:rPr lang="en-US" sz="1900" dirty="0">
                <a:hlinkClick r:id="rId8"/>
              </a:rPr>
              <a:t>-validation</a:t>
            </a:r>
            <a:r>
              <a:rPr lang="en-US" sz="1900" dirty="0"/>
              <a:t> implementation validated at hackathon. Running code proofed that with </a:t>
            </a:r>
            <a:r>
              <a:rPr lang="en-US" sz="1900" dirty="0">
                <a:hlinkClick r:id="rId2"/>
              </a:rPr>
              <a:t>draft-</a:t>
            </a:r>
            <a:r>
              <a:rPr lang="en-US" sz="1900" dirty="0" err="1">
                <a:hlinkClick r:id="rId2"/>
              </a:rPr>
              <a:t>ietf</a:t>
            </a:r>
            <a:r>
              <a:rPr lang="en-US" sz="1900" dirty="0">
                <a:hlinkClick r:id="rId2"/>
              </a:rPr>
              <a:t>-netconf-yang-notifications-versioning</a:t>
            </a:r>
            <a:r>
              <a:rPr lang="en-US" sz="1900" dirty="0"/>
              <a:t> and </a:t>
            </a:r>
            <a:r>
              <a:rPr lang="en-US" sz="1900" dirty="0">
                <a:hlinkClick r:id="rId7"/>
              </a:rPr>
              <a:t>draft-</a:t>
            </a:r>
            <a:r>
              <a:rPr lang="en-US" sz="1900" dirty="0" err="1">
                <a:hlinkClick r:id="rId7"/>
              </a:rPr>
              <a:t>lincla</a:t>
            </a:r>
            <a:r>
              <a:rPr lang="en-US" sz="1900" dirty="0">
                <a:hlinkClick r:id="rId7"/>
              </a:rPr>
              <a:t>-netconf-yang-library-augmentation </a:t>
            </a:r>
            <a:r>
              <a:rPr lang="en-US" sz="1900" dirty="0"/>
              <a:t>all datastore-subtree-filter or datastore-</a:t>
            </a:r>
            <a:r>
              <a:rPr lang="en-US" sz="1900" dirty="0" err="1"/>
              <a:t>xpath</a:t>
            </a:r>
            <a:r>
              <a:rPr lang="en-US" sz="1900" dirty="0"/>
              <a:t>-filter referenced YANG modules and their dependencies can be fully identified.</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Milestones</a:t>
            </a:r>
            <a:br>
              <a:rPr lang="en-US" sz="4000" dirty="0"/>
            </a:br>
            <a:r>
              <a:rPr lang="en-US" sz="2800" dirty="0">
                <a:solidFill>
                  <a:schemeClr val="bg2">
                    <a:lumMod val="75000"/>
                  </a:schemeClr>
                </a:solidFill>
              </a:rPr>
              <a:t>IETF 115 - 120</a:t>
            </a:r>
            <a:endParaRPr lang="en-US" sz="2700" dirty="0">
              <a:solidFill>
                <a:schemeClr val="bg2">
                  <a:lumMod val="75000"/>
                </a:schemeClr>
              </a:solidFill>
            </a:endParaRPr>
          </a:p>
        </p:txBody>
      </p:sp>
    </p:spTree>
    <p:extLst>
      <p:ext uri="{BB962C8B-B14F-4D97-AF65-F5344CB8AC3E}">
        <p14:creationId xmlns:p14="http://schemas.microsoft.com/office/powerpoint/2010/main" val="2503304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16</a:t>
            </a:fld>
            <a:endParaRPr lang="de-CH" sz="1400"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YANG-Push Implementation Status</a:t>
            </a:r>
            <a:br>
              <a:rPr lang="en-US" sz="4000" dirty="0"/>
            </a:br>
            <a:r>
              <a:rPr lang="en-US" sz="2800" dirty="0">
                <a:solidFill>
                  <a:schemeClr val="bg2">
                    <a:lumMod val="75000"/>
                  </a:schemeClr>
                </a:solidFill>
              </a:rPr>
              <a:t>IETF 120</a:t>
            </a:r>
            <a:endParaRPr lang="en-US" sz="2700" dirty="0">
              <a:solidFill>
                <a:schemeClr val="bg2">
                  <a:lumMod val="75000"/>
                </a:schemeClr>
              </a:solidFill>
            </a:endParaRPr>
          </a:p>
        </p:txBody>
      </p:sp>
      <p:graphicFrame>
        <p:nvGraphicFramePr>
          <p:cNvPr id="4" name="Table 3">
            <a:extLst>
              <a:ext uri="{FF2B5EF4-FFF2-40B4-BE49-F238E27FC236}">
                <a16:creationId xmlns:a16="http://schemas.microsoft.com/office/drawing/2014/main" id="{5DBF70CC-97EC-A9C0-4D9B-B62507F3329B}"/>
              </a:ext>
            </a:extLst>
          </p:cNvPr>
          <p:cNvGraphicFramePr>
            <a:graphicFrameLocks noGrp="1"/>
          </p:cNvGraphicFramePr>
          <p:nvPr>
            <p:extLst>
              <p:ext uri="{D42A27DB-BD31-4B8C-83A1-F6EECF244321}">
                <p14:modId xmlns:p14="http://schemas.microsoft.com/office/powerpoint/2010/main" val="3535465724"/>
              </p:ext>
            </p:extLst>
          </p:nvPr>
        </p:nvGraphicFramePr>
        <p:xfrm>
          <a:off x="942392" y="1929591"/>
          <a:ext cx="8117632" cy="4432046"/>
        </p:xfrm>
        <a:graphic>
          <a:graphicData uri="http://schemas.openxmlformats.org/drawingml/2006/table">
            <a:tbl>
              <a:tblPr/>
              <a:tblGrid>
                <a:gridCol w="5215812">
                  <a:extLst>
                    <a:ext uri="{9D8B030D-6E8A-4147-A177-3AD203B41FA5}">
                      <a16:colId xmlns:a16="http://schemas.microsoft.com/office/drawing/2014/main" val="3836300285"/>
                    </a:ext>
                  </a:extLst>
                </a:gridCol>
                <a:gridCol w="1045029">
                  <a:extLst>
                    <a:ext uri="{9D8B030D-6E8A-4147-A177-3AD203B41FA5}">
                      <a16:colId xmlns:a16="http://schemas.microsoft.com/office/drawing/2014/main" val="1271783730"/>
                    </a:ext>
                  </a:extLst>
                </a:gridCol>
                <a:gridCol w="895738">
                  <a:extLst>
                    <a:ext uri="{9D8B030D-6E8A-4147-A177-3AD203B41FA5}">
                      <a16:colId xmlns:a16="http://schemas.microsoft.com/office/drawing/2014/main" val="4030142434"/>
                    </a:ext>
                  </a:extLst>
                </a:gridCol>
                <a:gridCol w="961053">
                  <a:extLst>
                    <a:ext uri="{9D8B030D-6E8A-4147-A177-3AD203B41FA5}">
                      <a16:colId xmlns:a16="http://schemas.microsoft.com/office/drawing/2014/main" val="1200071660"/>
                    </a:ext>
                  </a:extLst>
                </a:gridCol>
              </a:tblGrid>
              <a:tr h="779927">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l"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1" u="none" strike="noStrike" dirty="0">
                          <a:effectLst/>
                          <a:latin typeface="+mn-lt"/>
                        </a:rPr>
                        <a:t>6WIND</a:t>
                      </a:r>
                      <a:br>
                        <a:rPr lang="de-CH" sz="2000" b="1" u="none" strike="noStrike" dirty="0">
                          <a:effectLst/>
                          <a:latin typeface="+mn-lt"/>
                        </a:rPr>
                      </a:br>
                      <a:r>
                        <a:rPr lang="de-CH" sz="2000" b="1" u="none" strike="noStrike" dirty="0">
                          <a:effectLst/>
                          <a:latin typeface="+mn-lt"/>
                        </a:rPr>
                        <a:t>VSR</a:t>
                      </a:r>
                      <a:endParaRPr lang="de-CH" sz="2000" b="1"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1" u="none" strike="noStrike" dirty="0">
                          <a:effectLst/>
                          <a:latin typeface="+mn-lt"/>
                        </a:rPr>
                        <a:t>Huawei VRP</a:t>
                      </a:r>
                      <a:endParaRPr lang="de-CH" sz="2000" b="1"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1" u="none" strike="noStrike" dirty="0">
                          <a:effectLst/>
                          <a:latin typeface="+mn-lt"/>
                        </a:rPr>
                        <a:t>Cisco</a:t>
                      </a:r>
                      <a:br>
                        <a:rPr lang="de-CH" sz="2000" b="1" u="none" strike="noStrike" dirty="0">
                          <a:effectLst/>
                          <a:latin typeface="+mn-lt"/>
                        </a:rPr>
                      </a:br>
                      <a:r>
                        <a:rPr lang="de-CH" sz="2000" b="1" u="none" strike="noStrike" dirty="0">
                          <a:effectLst/>
                          <a:latin typeface="+mn-lt"/>
                        </a:rPr>
                        <a:t>IOS XR</a:t>
                      </a:r>
                      <a:endParaRPr lang="de-CH" sz="2000" b="1"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2401006520"/>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fontAlgn="b"/>
                      <a:r>
                        <a:rPr lang="de-CH" sz="2000" u="none" strike="noStrike" dirty="0">
                          <a:effectLst/>
                          <a:latin typeface="+mn-lt"/>
                        </a:rPr>
                        <a:t>RFC 8641 YANG-Push</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dirty="0">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a:effectLst/>
                          <a:latin typeface="+mn-lt"/>
                        </a:rPr>
                        <a:t>x</a:t>
                      </a:r>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0" i="0" u="none" strike="noStrike" dirty="0">
                          <a:solidFill>
                            <a:srgbClr val="FF0000"/>
                          </a:solidFill>
                          <a:effectLst/>
                          <a:latin typeface="+mn-lt"/>
                        </a:rPr>
                        <a:t>x</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3444263626"/>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ietf</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udp</a:t>
                      </a:r>
                      <a:r>
                        <a:rPr lang="de-CH" sz="2000" u="none" strike="noStrike" kern="1200" dirty="0">
                          <a:solidFill>
                            <a:schemeClr val="dk1"/>
                          </a:solidFill>
                          <a:effectLst/>
                          <a:latin typeface="+mn-lt"/>
                          <a:cs typeface="Helvetica"/>
                        </a:rPr>
                        <a:t>-</a:t>
                      </a:r>
                      <a:r>
                        <a:rPr lang="de-CH" sz="2000" u="none" strike="noStrike" kern="1200" dirty="0" err="1">
                          <a:solidFill>
                            <a:schemeClr val="dk1"/>
                          </a:solidFill>
                          <a:effectLst/>
                          <a:latin typeface="+mn-lt"/>
                          <a:cs typeface="Helvetica"/>
                        </a:rPr>
                        <a:t>notif</a:t>
                      </a:r>
                      <a:endParaRPr lang="de-CH" sz="2000" u="none" strike="noStrike" kern="1200" dirty="0">
                        <a:solidFill>
                          <a:schemeClr val="dk1"/>
                        </a:solidFill>
                        <a:effectLst/>
                        <a:latin typeface="+mn-lt"/>
                        <a:cs typeface="Helvetica"/>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a:effectLst/>
                          <a:latin typeface="+mn-lt"/>
                        </a:rPr>
                        <a:t>x</a:t>
                      </a:r>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dirty="0">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4035582267"/>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ietf</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distributed</a:t>
                      </a:r>
                      <a:r>
                        <a:rPr lang="de-CH" sz="2000" u="none" strike="noStrike" kern="1200" dirty="0">
                          <a:solidFill>
                            <a:schemeClr val="dk1"/>
                          </a:solidFill>
                          <a:effectLst/>
                          <a:latin typeface="+mn-lt"/>
                          <a:cs typeface="Helvetica"/>
                        </a:rPr>
                        <a:t>-</a:t>
                      </a:r>
                      <a:r>
                        <a:rPr lang="de-CH" sz="2000" u="none" strike="noStrike" kern="1200" dirty="0" err="1">
                          <a:solidFill>
                            <a:schemeClr val="dk1"/>
                          </a:solidFill>
                          <a:effectLst/>
                          <a:latin typeface="+mn-lt"/>
                          <a:cs typeface="Helvetica"/>
                        </a:rPr>
                        <a:t>notif</a:t>
                      </a:r>
                      <a:endParaRPr lang="de-CH" sz="2000" u="none" strike="noStrike" kern="1200" dirty="0">
                        <a:solidFill>
                          <a:schemeClr val="dk1"/>
                        </a:solidFill>
                        <a:effectLst/>
                        <a:latin typeface="+mn-lt"/>
                        <a:cs typeface="Helvetica"/>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a:effectLst/>
                          <a:latin typeface="+mn-lt"/>
                        </a:rPr>
                        <a:t>x</a:t>
                      </a:r>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dirty="0">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544704803"/>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ietf</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yang</a:t>
                      </a:r>
                      <a:r>
                        <a:rPr lang="de-CH" sz="2000" u="none" strike="noStrike" kern="1200" dirty="0">
                          <a:solidFill>
                            <a:schemeClr val="dk1"/>
                          </a:solidFill>
                          <a:effectLst/>
                          <a:latin typeface="+mn-lt"/>
                          <a:cs typeface="Helvetica"/>
                        </a:rPr>
                        <a:t>-</a:t>
                      </a:r>
                      <a:r>
                        <a:rPr lang="de-CH" sz="2000" u="none" strike="noStrike" kern="1200" dirty="0" err="1">
                          <a:solidFill>
                            <a:schemeClr val="dk1"/>
                          </a:solidFill>
                          <a:effectLst/>
                          <a:latin typeface="+mn-lt"/>
                          <a:cs typeface="Helvetica"/>
                        </a:rPr>
                        <a:t>notifications-versioning</a:t>
                      </a:r>
                      <a:endParaRPr lang="de-CH" sz="2000" u="none" strike="noStrike" kern="1200" dirty="0">
                        <a:solidFill>
                          <a:schemeClr val="dk1"/>
                        </a:solidFill>
                        <a:effectLst/>
                        <a:latin typeface="+mn-lt"/>
                        <a:cs typeface="Helvetica"/>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0" i="0" u="none" strike="noStrike" dirty="0">
                          <a:solidFill>
                            <a:srgbClr val="FF0000"/>
                          </a:solidFill>
                          <a:effectLst/>
                          <a:latin typeface="+mn-lt"/>
                        </a:rPr>
                        <a:t>x</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dirty="0">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200437539"/>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tgraf</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notif</a:t>
                      </a:r>
                      <a:r>
                        <a:rPr lang="de-CH" sz="2000" u="none" strike="noStrike" kern="1200" dirty="0">
                          <a:solidFill>
                            <a:schemeClr val="dk1"/>
                          </a:solidFill>
                          <a:effectLst/>
                          <a:latin typeface="+mn-lt"/>
                          <a:cs typeface="Helvetica"/>
                        </a:rPr>
                        <a:t>-</a:t>
                      </a:r>
                      <a:r>
                        <a:rPr lang="de-CH" sz="2000" u="none" strike="noStrike" kern="1200" dirty="0" err="1">
                          <a:solidFill>
                            <a:schemeClr val="dk1"/>
                          </a:solidFill>
                          <a:effectLst/>
                          <a:latin typeface="+mn-lt"/>
                          <a:cs typeface="Helvetica"/>
                        </a:rPr>
                        <a:t>sequencing</a:t>
                      </a:r>
                      <a:endParaRPr lang="de-CH" sz="2000" u="none" strike="noStrike" kern="1200" dirty="0">
                        <a:solidFill>
                          <a:schemeClr val="dk1"/>
                        </a:solidFill>
                        <a:effectLst/>
                        <a:latin typeface="+mn-lt"/>
                        <a:cs typeface="Helvetica"/>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dirty="0">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585552949"/>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tgraf</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yang</a:t>
                      </a:r>
                      <a:r>
                        <a:rPr lang="de-CH" sz="2000" u="none" strike="noStrike" kern="1200" dirty="0">
                          <a:solidFill>
                            <a:schemeClr val="dk1"/>
                          </a:solidFill>
                          <a:effectLst/>
                          <a:latin typeface="+mn-lt"/>
                          <a:cs typeface="Helvetica"/>
                        </a:rPr>
                        <a:t>-push-observation-time</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a:effectLst/>
                          <a:latin typeface="+mn-lt"/>
                        </a:rPr>
                        <a:t>x</a:t>
                      </a:r>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58201649"/>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RFC 7895 YANG Module Library</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0" u="none" strike="noStrike" dirty="0">
                          <a:solidFill>
                            <a:srgbClr val="000000"/>
                          </a:solidFill>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758116000"/>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marR="0" lvl="0" indent="0" algn="l" defTabSz="914400" rtl="0" eaLnBrk="1" fontAlgn="b" latinLnBrk="0" hangingPunct="1">
                        <a:lnSpc>
                          <a:spcPct val="100000"/>
                        </a:lnSpc>
                        <a:spcBef>
                          <a:spcPts val="0"/>
                        </a:spcBef>
                        <a:spcAft>
                          <a:spcPts val="0"/>
                        </a:spcAft>
                        <a:buClrTx/>
                        <a:buSzTx/>
                        <a:buFontTx/>
                        <a:buNone/>
                        <a:tabLst/>
                        <a:defRPr/>
                      </a:pPr>
                      <a:r>
                        <a:rPr lang="de-CH" sz="2000" u="none" strike="noStrike" kern="1200" dirty="0">
                          <a:solidFill>
                            <a:schemeClr val="dk1"/>
                          </a:solidFill>
                          <a:effectLst/>
                          <a:latin typeface="+mn-lt"/>
                          <a:cs typeface="Helvetica"/>
                        </a:rPr>
                        <a:t>RFC 8525 YANG Library</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0" u="none" strike="noStrike" dirty="0">
                          <a:solidFill>
                            <a:srgbClr val="000000"/>
                          </a:solidFill>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0" u="none" strike="noStrike" dirty="0">
                          <a:solidFill>
                            <a:srgbClr val="000000"/>
                          </a:solidFill>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4037622327"/>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lincla</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yang</a:t>
                      </a:r>
                      <a:r>
                        <a:rPr lang="de-CH" sz="2000" u="none" strike="noStrike" kern="1200" dirty="0">
                          <a:solidFill>
                            <a:schemeClr val="dk1"/>
                          </a:solidFill>
                          <a:effectLst/>
                          <a:latin typeface="+mn-lt"/>
                          <a:cs typeface="Helvetica"/>
                        </a:rPr>
                        <a:t>-</a:t>
                      </a:r>
                      <a:r>
                        <a:rPr lang="de-CH" sz="2000" u="none" strike="noStrike" kern="1200" dirty="0" err="1">
                          <a:solidFill>
                            <a:schemeClr val="dk1"/>
                          </a:solidFill>
                          <a:effectLst/>
                          <a:latin typeface="+mn-lt"/>
                          <a:cs typeface="Helvetica"/>
                        </a:rPr>
                        <a:t>library</a:t>
                      </a:r>
                      <a:r>
                        <a:rPr lang="de-CH" sz="2000" u="none" strike="noStrike" kern="1200" dirty="0">
                          <a:solidFill>
                            <a:schemeClr val="dk1"/>
                          </a:solidFill>
                          <a:effectLst/>
                          <a:latin typeface="+mn-lt"/>
                          <a:cs typeface="Helvetica"/>
                        </a:rPr>
                        <a:t>-augmentation</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56948864"/>
                  </a:ext>
                </a:extLst>
              </a:tr>
            </a:tbl>
          </a:graphicData>
        </a:graphic>
      </p:graphicFrame>
      <p:pic>
        <p:nvPicPr>
          <p:cNvPr id="11" name="Picture 10" descr="A red and white flag&#10;&#10;Description automatically generated">
            <a:extLst>
              <a:ext uri="{FF2B5EF4-FFF2-40B4-BE49-F238E27FC236}">
                <a16:creationId xmlns:a16="http://schemas.microsoft.com/office/drawing/2014/main" id="{703C149C-EC86-4803-0E0D-78D7F067E9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6108" y="1802655"/>
            <a:ext cx="2666708" cy="2666708"/>
          </a:xfrm>
          <a:prstGeom prst="rect">
            <a:avLst/>
          </a:prstGeom>
        </p:spPr>
      </p:pic>
    </p:spTree>
    <p:extLst>
      <p:ext uri="{BB962C8B-B14F-4D97-AF65-F5344CB8AC3E}">
        <p14:creationId xmlns:p14="http://schemas.microsoft.com/office/powerpoint/2010/main" val="2799895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17</a:t>
            </a:fld>
            <a:endParaRPr lang="de-CH" sz="1400"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Industry </a:t>
            </a:r>
            <a:r>
              <a:rPr lang="en-US" sz="3200" b="1" dirty="0" err="1"/>
              <a:t>Colaboration</a:t>
            </a:r>
            <a:br>
              <a:rPr lang="en-US" sz="4000" dirty="0"/>
            </a:br>
            <a:r>
              <a:rPr lang="en-US" sz="2800" dirty="0">
                <a:solidFill>
                  <a:schemeClr val="bg2">
                    <a:lumMod val="75000"/>
                  </a:schemeClr>
                </a:solidFill>
              </a:rPr>
              <a:t>On YANG Push to Apache Kafka integration</a:t>
            </a:r>
            <a:endParaRPr lang="en-US" sz="2700" dirty="0">
              <a:solidFill>
                <a:schemeClr val="bg2">
                  <a:lumMod val="75000"/>
                </a:schemeClr>
              </a:solidFill>
            </a:endParaRPr>
          </a:p>
        </p:txBody>
      </p:sp>
      <p:grpSp>
        <p:nvGrpSpPr>
          <p:cNvPr id="2" name="Gruppieren 61">
            <a:extLst>
              <a:ext uri="{FF2B5EF4-FFF2-40B4-BE49-F238E27FC236}">
                <a16:creationId xmlns:a16="http://schemas.microsoft.com/office/drawing/2014/main" id="{3D6B25B1-26AC-6BA8-B93A-D83B76E69394}"/>
              </a:ext>
            </a:extLst>
          </p:cNvPr>
          <p:cNvGrpSpPr>
            <a:grpSpLocks noChangeAspect="1"/>
          </p:cNvGrpSpPr>
          <p:nvPr/>
        </p:nvGrpSpPr>
        <p:grpSpPr>
          <a:xfrm>
            <a:off x="1595143" y="4004475"/>
            <a:ext cx="1584176" cy="1584176"/>
            <a:chOff x="5891686" y="2589438"/>
            <a:chExt cx="1940934" cy="1940720"/>
          </a:xfrm>
          <a:noFill/>
        </p:grpSpPr>
        <p:sp>
          <p:nvSpPr>
            <p:cNvPr id="3" name="Freeform 10">
              <a:extLst>
                <a:ext uri="{FF2B5EF4-FFF2-40B4-BE49-F238E27FC236}">
                  <a16:creationId xmlns:a16="http://schemas.microsoft.com/office/drawing/2014/main" id="{B9BFC537-7A90-3447-7064-22A7E724E36C}"/>
                </a:ext>
              </a:extLst>
            </p:cNvPr>
            <p:cNvSpPr>
              <a:spLocks noEditPoints="1"/>
            </p:cNvSpPr>
            <p:nvPr>
              <p:custDataLst>
                <p:tags r:id="rId10"/>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4" name="Ellipse 63">
              <a:extLst>
                <a:ext uri="{FF2B5EF4-FFF2-40B4-BE49-F238E27FC236}">
                  <a16:creationId xmlns:a16="http://schemas.microsoft.com/office/drawing/2014/main" id="{5B506C75-DB2C-E9FD-5621-A2EB8F229D98}"/>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grpSp>
        <p:nvGrpSpPr>
          <p:cNvPr id="7" name="Gruppieren 61">
            <a:extLst>
              <a:ext uri="{FF2B5EF4-FFF2-40B4-BE49-F238E27FC236}">
                <a16:creationId xmlns:a16="http://schemas.microsoft.com/office/drawing/2014/main" id="{7C1B7D10-CADD-E767-BF5D-3AACB7A4AC27}"/>
              </a:ext>
            </a:extLst>
          </p:cNvPr>
          <p:cNvGrpSpPr>
            <a:grpSpLocks noChangeAspect="1"/>
          </p:cNvGrpSpPr>
          <p:nvPr/>
        </p:nvGrpSpPr>
        <p:grpSpPr>
          <a:xfrm>
            <a:off x="2935894" y="2758070"/>
            <a:ext cx="1584176" cy="1584176"/>
            <a:chOff x="5891686" y="2589438"/>
            <a:chExt cx="1940934" cy="1940720"/>
          </a:xfrm>
          <a:noFill/>
        </p:grpSpPr>
        <p:sp>
          <p:nvSpPr>
            <p:cNvPr id="8" name="Freeform 10">
              <a:extLst>
                <a:ext uri="{FF2B5EF4-FFF2-40B4-BE49-F238E27FC236}">
                  <a16:creationId xmlns:a16="http://schemas.microsoft.com/office/drawing/2014/main" id="{1F9496D8-846F-DE2D-88EB-E5FCD5850EB5}"/>
                </a:ext>
              </a:extLst>
            </p:cNvPr>
            <p:cNvSpPr>
              <a:spLocks noEditPoints="1"/>
            </p:cNvSpPr>
            <p:nvPr>
              <p:custDataLst>
                <p:tags r:id="rId9"/>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9" name="Ellipse 63">
              <a:extLst>
                <a:ext uri="{FF2B5EF4-FFF2-40B4-BE49-F238E27FC236}">
                  <a16:creationId xmlns:a16="http://schemas.microsoft.com/office/drawing/2014/main" id="{431EF67B-01C0-CA05-826A-05EDB7E13BE4}"/>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grpSp>
        <p:nvGrpSpPr>
          <p:cNvPr id="10" name="Gruppieren 61">
            <a:extLst>
              <a:ext uri="{FF2B5EF4-FFF2-40B4-BE49-F238E27FC236}">
                <a16:creationId xmlns:a16="http://schemas.microsoft.com/office/drawing/2014/main" id="{C8A0CB8B-C371-780C-D3C3-97E020879042}"/>
              </a:ext>
            </a:extLst>
          </p:cNvPr>
          <p:cNvGrpSpPr>
            <a:grpSpLocks noChangeAspect="1"/>
          </p:cNvGrpSpPr>
          <p:nvPr/>
        </p:nvGrpSpPr>
        <p:grpSpPr>
          <a:xfrm>
            <a:off x="4355799" y="4042076"/>
            <a:ext cx="1584176" cy="1584176"/>
            <a:chOff x="5891686" y="2589438"/>
            <a:chExt cx="1940934" cy="1940720"/>
          </a:xfrm>
          <a:noFill/>
        </p:grpSpPr>
        <p:sp>
          <p:nvSpPr>
            <p:cNvPr id="11" name="Freeform 10">
              <a:extLst>
                <a:ext uri="{FF2B5EF4-FFF2-40B4-BE49-F238E27FC236}">
                  <a16:creationId xmlns:a16="http://schemas.microsoft.com/office/drawing/2014/main" id="{898B9307-A255-F4D7-8514-9F2DB77AA3DF}"/>
                </a:ext>
              </a:extLst>
            </p:cNvPr>
            <p:cNvSpPr>
              <a:spLocks noEditPoints="1"/>
            </p:cNvSpPr>
            <p:nvPr>
              <p:custDataLst>
                <p:tags r:id="rId8"/>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12" name="Ellipse 63">
              <a:extLst>
                <a:ext uri="{FF2B5EF4-FFF2-40B4-BE49-F238E27FC236}">
                  <a16:creationId xmlns:a16="http://schemas.microsoft.com/office/drawing/2014/main" id="{7A60F582-55A9-8E45-C031-7026DF544C7A}"/>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pic>
        <p:nvPicPr>
          <p:cNvPr id="13" name="Picture 2" descr="data:image/jpeg;base64,/9j/4AAQSkZJRgABAQAAAQABAAD/2wCEAAkGBwgHBgkIBwgKCgkLDRYPDQwMDRsUFRAWIB0iIiAdHx8kKDQsJCYxJx8fLT0tMTU3Ojo6Iys/RD84QzQ5OjcBCgoKDQwNGg8PGjclHyU3Nzc3Nzc3Nzc3Nzc3Nzc3Nzc3Nzc3Nzc3Nzc3Nzc3Nzc3Nzc3Nzc3Nzc3Nzc3Nzc3N//AABEIAKEAoQMBEQACEQEDEQH/xAAcAAACAgMBAQAAAAAAAAAAAAAGBwAFAgMEAQj/xABTEAABAwICBQYHCQsLBAMAAAABAgMEAAUGEQcSITFBEyJRYXGBFDJCkaGxwSM1YnJzgpKy4QgWFyRSU1WU0dLwFTQ2N0NFdIOTosIzY2SVJSZU/8QAGwEBAAIDAQEAAAAAAAAAAAAAAAEEAgMFBgf/xAA5EQACAQIDBAYJAwQDAQAAAAAAAQIDBBEhMQUSQVETImFxkdEGFCOBobHB4fAWMlMzQlLxFSRDNP/aAAwDAQACEQMRAD8AeNASgJQEoCUBCchQAzivF8KwKTHCTImqTmGUnIJHSo8PXWitXjT7WdTZ+yqt51tIc/IApWLr3cFHWmKZQfIYGoAO3f6a507ipLj4Hoqey7Siso4vm8/t8DbYrq/CuzEx151zbquFSyolB37/AD91Y0qjjNSbMbu1hVounFYcu8biMinMbQa7R4s9O6gAq/TFybmoNqUlDHMSQePE/wAdFc2vNynlwO7Z0VCji9XmYR7lPj+JIWR0L5w9NRGtUjxMp29GesQgtV8blKDMkBp47vyVdnXVulXU8nkzm3FnKn1o5ouasFIlASgJQEoCUBKAlASgJQEoCUBS4svYsdkfmaoU7sQyg+Us7u4bz1CtdWp0ccS7s+09buI09Fx7kI5TzkqS4/IcU484rWWtW8k8a5Ms3iz6CoRpwUILBLQ7o9aivM72RQrTGxhaUZliiuKOakp1FdqTl7K7NvLepo8df0+juJJaa+J3znxGhPvn+zQVeitk3uxbK9KG/NR5gC3zjmo5k7TXK1zPRPLJHUlAyrLA1Yml1IFQzOLCvD1wVNhkOnN1s5KP5Q4H+Oir9Cpvx7Uca8odFPLRltW8qEoCUBKAlASgJQEoDVJkMxY7j8hxLbTaSpa1HIJAqG0lizKEJVJKEVi2aLVcYt0htzITodYc8VW7bxBHA9VRGSksUZ16FShUdOosGjsrI1Cz0wSFBdrijxDyjqu0ZAes1Su5aI9T6NU17Wp3L5i8aPPqlI9RLQsWDWoqTO9miK0hhaP5GtDksE/9NwKHYR9ldKyl1XE81tiGFSM+ZZ4qf5K0qTntcWlPt9lbbl4Uyps+G9WT5Ak0oCuejtSR0Jd2b6zxNe6a3V1DMoosMJu5XZaOC2jn2gj7a3Wr6+BV2hD2KfJhmN1dA4hqkPNx2VPOrShtAKlKJ2AVDaSxZMYubUY6s1W+fGuMREqK6FtL3HiOojgaiE4zWMTZWozozcJrBo6qyNRKAlASgPCcqAUWkfFBuU1VqhLPgcdfuqkn/qrHDsHr28KoXFbelurQ9lsTZ3Q0+nqLrS07F9/kcGBMSqsVx5GSs+ASSA6DmQ2rcFgevq7Kwo1XTeehY2ts71ulvQ/etO3s8vuOttQUgKSQQdoI410jwuGGQtNMLKi7apGXMAdbJ6+aQPQapXazTPVejU1hVh3P5oXaDkoVTZ6d6HfHVurUytNFgyqoK8kGej17/wCRkNcFs63eFD9tXbKXXaODtmPsovtLXG7uq1Da/KWpR7gB7a3XjySKeyoYynIGUOVRxOu4mzlKnEw3TFbmdRiZKJb4OSV3da+CGVZ95H21ZtVjPEo7TeFBLtDY+LXROCxd45v3hbpt0Vz3Bo+6KSfHUOHYPXXMuq+892Oh6bZVl0a6aazenYvuUuGMQKsdxHKkmG8QHk5+L8MdY9I7BWu3rOnLPRl2/sFd0ur+9aeQ3UOJcSFIIKSMwRuIrrnjHingzKgJQEoAcx7eTZMPPPNK1ZDx5Fkjgog7e4AnurVWnuQ7zo7KtfWbqMXos33CNFcw9+ZCoJGdowxMXWxY5rg5RsZxVKO1SRvR3cOrsq7bVf7H7jym3tnbr9ZprJ69/P3/AJqW2kyAZmFnnWxrORVpeHxc8legk91bbmONPHkUdhVlTvYxbyll5fETnGuae6OmOusGjVNHeyvYKwK0kFmAXSMQIGfjNLHqPsqzaf1TjbYjjbe9Ftj53KdERnuaUfOfsrbePrJFLY8fZzfaDaHKqHVcTPlanEx3TxTvSagndDDAsciG/KVs5ReqnsH2k+auhZx6rkzh7Xn7SNPl9TZjK+m2Q/BY68pTw3jehPT29H2VldVtxbq1Zjsuz6epvy/avixYOqyFco9akcL66lFiERnaL7wZ9ocguqJdgkJSTxbPi+bIjuFdS1njDdfA8lt606GuqsdJ/Pj9GGtWjhkoCUAr9Mr55e1xtuqEuOd+wVSunmkep9HIdWpLuXzFyKqHpzIVBKNjLzkd5t9hZbdaUFoWPJUNxqU2niiJRjOLjJYpjvwxeGMTWIOrSnlCktSmh5Kstvcd47a6dOaqwPn9/Zzsbjd4ap9n5qJq9W5y03WTAd/sHClJ/KTvSfNlXNnHdk0e7tbhXNGNVcV/v4nIhWqdlYNG5o7WXK1tGicQpwI7/wDZYg/K1h/tNb7X+qjkbWj/ANSXu+ZbaQ3crywnoYHrNbL19ddxS2NH2En2g2l2qmJ1HAz5WmJG6eoK3nEtNJ1nFkJSBxJNSs3giGopNy0GctyNh6xpLp9zjtgda1dXWTXY6tGn3HkUql7cdXWT+H2FTcZ70+W7KknN1w5kcB1Ds3Vx5yc5OTPZUKEKMFThoitdcqC1GJwvOZk5VmkWooLdFD6m8TrZG52KrPuKSKt2z9ocX0hgnaKXJ+Y4K6B4klASgFxpjhKVEt9wQnY0tTKz0awzHpT5yKqXUdGej9HayU503xWPh/sWAqkesRkKEntQZIvcHX9eH7y28tR8Ed5khPweCu0Hb2Z1spVOjljwOftOxV5QcV+5Zry94WaVLOl6PHv0XJWqEtPKScwpBPMV5zl3irN1DLfRxPR67cJStZ967+K/OQtjVI9WZoWU5VDRDQT4DezxVb0jipX1TWy3XtUcna8f+nP84ouNJLmriBsf+On1msrz967ihsOONs+/yBhL3XVQ6+4Z8r10I3Qs0e27wueu4OJzajc1B4FZHsB9Iq5Z096W/wAjibZuOjpKitZa933Zx46v4uVwMSOvOLGOrsOxa+J7OHnrG6q78sFoixsmw6GlvzXWl8ECTj3XVbA7UYHI47nurNI3Rias6yMw60Rwi7eZc3V5jDPJhXDWUd3mT6qtWseu2ed9IqyjQjT4t4+H+xsVfPHkoDmjTospbqY0ll1TSyhxKFglChwI4GoTT0MpU5RSclhiab1bmLvbn4MoEtPIyzG9J4EdYO2olFTi0zZb3E7erGrDVCEvNpl2S4uwZyCFoPNWBklxPBSer1bq5c4ODwZ9AtbqFzTVSDyfwZyCsSye1Bke0JGXo7urV3tL+HbmQvVbIbB8to7Mu1Pqy6Ku281KPRyPJ7btZW1aN5S4vPv5+8AbxbHrRcn7fI2rZVkF5Za6d4V3iqk4uEnFnpbW5jc0o1YcfxnFWJvCPR6M8XwOorP+01uof1EczbP/AMM/d8y20qK1MRM9cZP1lVldrrlL0eWNrLv+iBAP9dVN07bgbo3KypDceOnXddUEIR0k0UG3gjXU3acXOeSQx8Rzm8IYWYtcRweGvp1QsbD8NeXfkO3qroVH0FJQjqeVsqMtpXkq811V+JeYsFP7Mhwqhunr901KWTU4GaRhUkm+FEkTpbcWG0p1906qUD1noHSamMXJ4LU11asKMHOo8EvzxHlhWyN2C0tQ0kKc8Z5wDLXWd57NwHZXUpU+jjgfPb+8ld13UenBcl+ZllMmRoTXLS5DbLW7WcWEjP8AbWbaWpWp051HuwWL7DPlm/zg89SY7rPmpm8zGLw/coElyNIceW5rtnLPNRO3gRt3Gua208Ue4jRhOkqdRYrAZeGNKKHCmPiFkNnd4UyCQfjJ4d2dWIXPCRx7rYjXWt37mGN3tdqxZagFLaebUCWZLJCig9IPrFbZwjVicq3uK9jWxWT4p/UT+IsN3DD0gIloLjCjk1JQOYv909R9NUKlOVPU9tZX9G8jjDJ8UVHZWsvHtQSdVtnP22cxNiKCXmFhSc9x6R3jMd9TFuLxRrrUYXFN0p6P8x92ow8cwGcR4fjYjtiNZxpvNwZc4t8QetJz9NXK8VUgqiPL7JrysrqVnW0b+PDx8hZ1SPWhRo1Tr4wi/BbcV6K3269ojk7ceFjLvRZ6XU5XyErLxox9Cqzul1kVPRt/9ea7foAtVT0IwdGdmQyl7ENwAQ0yFBgq4ADnr9nnq3bQWc3wPM7du5SatKWrwx+i+vgCWJbw5fbw9OczCCdVlB8lsbh7e+q9SbnJtnbsbRWlCNJa8e/j5FXWBbPKAsLLZp17liPb2Ss+W4diGx0k/wAGsoQlN4RK11eUbSG/VeHLm+4b2GMOQMMQVLLiFSCnN+U4NXZ0DPxU/wAGujSpRpLE8PfbQrX9TDDLgl+alNiHSJFj5s2VtMp3cX1ZhtPZ+V6B11rqXSWUToWewKk+tcPdXLj9hc3W5Tbu+p64SFvL26useajqSNwqnKTl+49Rb29K2ju0o4L59/Mv/v0m9ArZ0zOX/wAPR/GL+6xjb7xOiEEcjIW3t6Ao5ejKpksG0Z29TfpxlzR40usGW4yLiyXy42R8O22StrM85vehfance3fUwm4PFGFe1o3Md2rHH5r3jNsePrTfGPAL+w3HcdGoQsazLnefF7/PVmNeM+rM87c7HuLaXS27xS5arzKzE2jt1sKmYeJeaPOMVSucB8BXEdR+ytdS3wzgXbHbqfs7nJ8/MAHELacU06gocQdVSFDIpPWKq8cD0kZKSTTyZ5UGQe6LL1yMt2yylZsyc1s57gvyk9hG3tB6atWtTB7j0Z5z0gs96CuYaxyfdwfuKPGuHzh+7lDKfxJ/NbB6OlHd6sq11qe5M6Oyr5XdBY/ujk/M7tFrevixKvyIzh9KR7aytv6ho9IJYWWHNr6lnpgRlcLW50tOJ8xT+2s7vVFX0al7OpHtX1BLDtnevt2Zgs5pSrnOufm0DefYOsiq9ODnJI7N9dxtKDqy93aw20kXJm12qNh23gNpUhJcSnyGh4qe8j0Hpq1czUYqnE89sK2lXrSu6vB5d/P3C2qkesJntGwmgDTDOj+bcNWRdwuHF3hv+0cH/Edu2rNK3lLOWSOBf7dpUepQ60ufBefyCe4YpsWFo38n2dhDzrf9kzsQk9Kl9PnNb3Vp0luw1OTQ2ZebQn01d4J8Xrh2LkL2+4huV8dJnSDyXBhvmtju4nrOdU6lSU9T09pYW9osKcc+b1Ko7d9YFs8OeR1RmrLYOk8KAYH3gfDV56ternm/+bQO6ZLAuBfEXdlH4vOyCyPJdA9oGfcayrxwljzNGyLjep9E9V8gDaXlWhnajI6kLrE3RZuSdlQzcmEOGsXXXD+TcZ0PRc9sZ4kp69U7092zqrOFWUNCjebMt7tYyWEua+vMPm5GF8fNBp5Jj3IJ5oJCXR8U7lDq29lWsaddZ5M4Dhf7JeMXjD4fYD8R4Iutl13m0+GQxt5Voc5I+En2jPuqtUt5w7Ud2y2xQucIvqy5eTBth5xhxuRHcKXW1BbaxwUNxrQnhmjqThGcXCaxTHPKjxcc4RbcRqodcTrtq/NPDYQerPMHqrpNKvTxPDU51NlXzXBZPtQJ6KorrOJbimQ2W3I8ctuIO8KKx+6ar20eu1yO16QVYztabi8VJ4/D7nfpgaJYtLqRnk443kOJUAR9Ws7v+1lf0aklKrF8k/DHzLjB9nZwrh52bcAG5C2+WkqPkJAJCe711spQVKG8yhtK7ltC5VOnongu3Hj7/kKe73B263KTPfzC3llWR8lPkjuGyqEpObcmeztqEbajGlHh8+JZYewpdb8pLkZoMxTvkvbE/NHlerrrOnSlU0K17tS3tMpPGXJfXkHTUDDOBWkvSnDJuBGaCQFOH4qdyR1+mrW7ToLF5s85Kvf7We7BYQ+HvfEE8RY0uV512EKMSGdgbaUQpQ+Erj2DIdtV6leU8tEdqx2Pb2yUn1pc39AZGwZVpOtieUBKENhBgWzqvOIGARnGikPPHs8Ud5HmBrdRp70zmbWu1bWz/wApZL6vwHZmroFdM8Fmcd7tMS82x+BcG9dh4ZHpSeBHQRWMoqSwZupVZUpqcXmj56xdhS4YWm6klJcirOTEpI5q+o9CurqqjOm4PM9ZaXkLiOWvFFO25WsvxkdKF1iblI3JVUYGxMzSrIggkFJzBGwg9tQZrNNB1hnSLMt+qxeQqZG3B0Zcqj2K9fbVincuOUs0cO92HSq9ah1ZcuD8vkFU7DWHMXR/5QtriWnV734+zM9C09PmNbpUadXNHJo7Qvdnz6KqsVyf0f4jHA1nu+G5kq3TUoegvDlWpDSualYyBBB2jMZebfU0ITpyaehO1bu2vYRqwymsmny+31Cxi2xWbhJntN6siShCXVDygnPLv2+qtyilLeOTKvUlSjSbyjjh7zydbIs5cVclvXMV4PNZ8F5EA9e+koqWGPAUq9SipKDw3lg+4oMeQbrd4ce1Wpoaj69eQ84vVQlKcsgeO09A4Vqrqc0oxOjsmtb29SVes81olrn+fE4LRgmy2Bjw68vIkLaGspb/ADWUHqTx786whbwhnLMsXG2bq8l0VusE+Wr9/kVWI9IbjgVFsCOSbHNMpadp+Inh2nzVhUueEC5Y7BivaXLxfLzfkAbrrjzy3nVqccWc1rWc1E9pqo89T0cYqEVGKwS5GFDIlCGeUGJ32W0Tb3MEWA3rk+O4rxG09Kj7N5rOEHN4Iq3V3StafSVH3c33Dqw1Yo1htqYkbnKz1nXDvcV0/ZXSpwUFgjwt5dzu6vST9y5Itsuusyqe0Bolx48phbEppt1lwZLQ4kEKHZRpPUmMnF4xeDAG8aJrLLUpy2PP29Z3JT7ogHsO3LvrRK3i9DqUdr1qeU8yjXohuKFZNXeKpPSppST6zWt20uZejt2HGD8T0aJrsP70hfQXUerS5m1bfpf4PxRmNFF1H95w/wDTXUeqy5mX6ho/4PxRkNFV0B99Iefyaqeqz5mX6io/4PxR3WrR9f7PKEq33uMy7s1tVtWSx0EHYRUxt6kHjGRpuNtWtxDcqUm136DFhh4Mo8KLZf1eeWwQknqzq2scMzzc93ee5p26nRUmJKA1u55c3LPhnQAHe8FXy+yeWn31lSUnNtoRlBDfYNb0nM1UnQqT1l8D0Npte1tIbtOi8eLxz+RX/gumfpdj9XP71YeqT5lr9SU/434ryJ+C2Z+l4/6ur96nqkuY/UlP+N+K8jz8Fsz9Lx/1dX71PVJcx+o6f8b8V5E/BbM/S7H6ur96nqkuZH6jp/xvxXkWdu0ZQGTrXKY9L6UIHJJ9BJ9NbI2sf7mVK/pBWllSio9+b8vgGdugxLfHTGgsNsMp3IQMh21ZjFRWCOJVrVK0t+o8WdQAG6pNZ7QEoDRMacdjuNsvKYdUgpQ6kAlBI2HI5g5dYqGTFpNNrERN8xfjizXN+3z7s4h1lWWaY7QChwUObuNU5TqJ4NnpqFnZ1qanGOvayqXjvFK997k92qPUKjpJ8zetn2y/sNQxliQnnXyf3PkVG/PmbY2dsv8AzRn9898cHPvE4/56v21hvS5m6NrbLPcXgeC73V9SU/yhPWtRyCQ+slR6MgaxbfM3KlQisdxeCGJhLA10lakvEUyY01wiCQvXV8Y583sG3sqxToSec3kcS92rRhjC2im+eCy7hmtNJaSlKQAlIyAHAVcWWR5t5vFmygJQGKk55dVAAGLMEy3VLmYfmyG3DmVxDIUEqJ4pOezsOzsqrUoPWDPQWG1qUUqdzFPtwXx/PEW7s+7wnlsPTJ7DrZyW2t5YKT2E1U3pJ4Ynpo0rapHejGLXPBGSMQ3pHi3aaP8APV+2m/LmzB2dq9aa8DMYpv6d15nf6xNT0s+Zi7C0/iXgbU4xxIjdeZJ7dU+yp6Sp/ka3s2yf/mvidEXGmLH32o8a5vOvOqCG0ci2SpR3DxayVWppiaamzbCCcpQwS7X5jnsjEyPbmG7lJ8JmBObzuqEgqPAAADIbqvwTS6zxZ42vKnKo3SjhHgv9lhWRqJQEoDwjOgBbHGD4mKoYBIYnNA8jIAzy+CrpHqrXUpqa7S5Z3kraXZxQib/h66YekFm6RVtDPJLo2tr6wrd3b6pyi4vM9PQuaVdYwZVZgViWMApwxga+35xK2o5jQzvkyBqp+aN6u7Z11nGlKRRuNo0aHHF8hy4TwTacOJDjKPCJuXOlOpGt80eSOyrcKUYHn7q/rXOTeC5IJtUVsKR7QEoCUBKA8yoClxHhi139kJnMZPDYiQ3kHEdh6Oo7K1zpxnqW7S+rWssaby5cBT4iwJeLKVOMtmfEG3lWU85I+Ejf5s6pToSh2o9Va7YoXGUnuy5P6PzBLlNpB2EbD1VqOm5HRboMy6SPBrbFdkvZ5arY2DtO4d9ZKLbwRpq3FOjHeqywQ4sCYJbw8nwyeUPXJacs07UsjoT19Jq7So7mb1PJbR2nK6e5DKHzDUAA51vOUe0BKAlASgJQGt5pDyCh1CVoO9KgCDQlNp4or2MO2WM8Ho9nt7bwOYcRFQkjvArHditEbJV60lg5PDvZaDdWRqJQEoCUBKAlASgJQEoCUBWy7FaZrxel2qC+7+W5HQpXnIrFwi9UboXNemsITaXezsixWIjQaisNMtjchpASB3CpSwNcpym8ZPE3VJiSgJQEoCpg4lslwlJiwbrDkSFZ6rbToUo5b9lAW1AVlzxBaLS8lm53KLFcUnWSh50JJHTtoDe/dIEe3i4Py2W4ZSlQfUsBBB3HPrzoDC13m23dLirXOjy0tkBZZWFapO7PKgO+gKiLiexzJiYcW7Q3pKlFIZQ6Cokbxl3GgLegKy5Yhs9qkBi5XOJFdKQsIddCSQSQDl3GgOyFMjT4rcqE+2/HcGaHG1ayVcNhoCvnYnsVulLiz7tDjvt5a7brwSpOYzGzsIoC1QoLSFJIKSMwRxFAcN0vdrtBaF0nxohdzLYecCdbLLPLPozHnoDO13a33dpbtsmMSm0K1FKZWFBKsgcjlxyIoDqddQy2tx1QQ2hJUpROQAG80BW27Edluknwa23SJKf1Svk2nQo6oyzOQ4bR56AsJEhmM0p6S6hlpPjLcUEpHaTQFQvGGG0KKVX23AjePCE0But+JbJcpKY0C6w5D6gSG2nQpRA37KAzuWILPanwxcrlFiuqTrBDzgSSOnbQHJ9+eGf09bv9dNAI3Q8ANIkH4r31DQk+jxQgQ+n/APpNb/8ABH65oSgsxlt0JR8+MOJ/woCu+56/mN8+Xa+qaEMb1AfNWjn+tOB/jJH1XKEn0i662wyt11aUNtpKlKUcgkDaSaEHzTJRcNIuKbxPhoV7nHXIQkjaGkbEI6iro6c6EhtoExJrNysOvq2IBkxTnsKT46fOQrvPRQg0afrJqy7fe2280OpMV85cRzkZ92uPNQlB5opu5vGB7etxZU9GT4M6TvJRsBPanI99CBYaZJT18x/HtEMFxyM0hhtCfzjhzPflqUB0aB7qYWIZ9le5vhbfKIH/AHGzkR26pP0aAP8ATDdza8DTENq1XpqkxUHoCvGP0QrvyoAT0EW5qFarviGUNRB9xQsjc2gayyO85fN6qEsCZcy76TsXMx+VKUvLJjsuH3OK0BvI4kDfxJO8DcAw2NCNoDSQ/dp63MucpKUJGfZlQYl3hTRja8M3tu6w50x11tCkBDurqnWy6B1UIxF7p724rh5//hH11UJFtkOigLnC8a8S8QMs4deU1cTr8mtLmpsyOe3soA9+97S0f7ykfr4oMgKxxBxHBuDKMWPrellnNpS3uU5mfTw20CGxjH+pKN/g4n/CgK77no/iF8+XaOXzTQgb1AfNWjj+tKAeHhkj6rlCRm6bsQm14ZFrjuasm5K1DkdqWRtWe/Yn51CAW0SYlwvhezyXLnODVwlu5uJDSlaradiRmB2q+dQAdLusSw49Xd8NvcpBalB9kJSU6yFbVt5HtUnzUJHvjO3s4vwHKTBKXeXjCTDUOKwNZHn3d9CBb6BL2mNcLnbH3NVt9oSkJOzVUjYv/aU/RoSV+jhpeJ9Kjt3czW0h56co7xtzS2nu1hl8WhBz4oT95Olkz0JKY6ZQmjLPY25nynrX6qE8C20+XgSLvbrUyrXbjMGQsJ26y15hI7QlJ+kKEDAcsyrBook2xoZOs2xzX1eKyklZ85NAInBkS9zb2lnDL5YuJZWQtLvJnU2a23zbKEh597mlr9Kvf+wH7KDIIMDWbH8PETT2JJ7r1uDawpCpYcGsRzTl56EAlp7/AKVw/wDBD6yqAW1CQz0OuIVpEgpSpJIS9sBz8g0DPpGhAhfugVpRia36ygPxI7zl5RoShjPWZzEOiiNbI60peftjHJKVu1wlKk59RIA76ECjwfiado2vUxi7Wx3UkpSh5hxXJqBRnkpBOxXjHjkdm2gC+8acoXgDibXapKJSwUoclLQlCD080knLo9NAVOhfCtxexC1f5jDjEKKhZbW8nVL7iklOwHgAonPpy66ElJiKcvSJpIEaA9my48IsdaTnqspJ1lgfSV3igGp+CDCJOfg8z9bXQgFNJWjS12PDa7pYG5AcjOBUhLjxXm0dhO3dlmD2Z0JTLPQNiRubZ37C66FPQTyjPOzzaUdoHxVegigYuceRHsI46uLcR3kEu67jCwcvcnkkKHdmodwNAhg/c+2sN2u53YpHu7qY7Ry8hAzJB6yrL5tAzT90FaAY1svSUjJsqivHcCk85OfYQr6VAgJ0fR3cWY8twluiQlgJedOeeTbKQEjzhA76A+lH2m5Edxl5AW24koWk7lAjIihB85XKy33RjiZufFbW7FZUeQlqRm262dhSvLccthzy6RQBQ1p5RqgO2BvWy8i4jI+dvZQBBgrSs1izEDVoRafBy42tfKiUHMtUbstUUAFaflpRiyHrKSPxIbzl5aqEoWnLNfnUfSFCT6Ewl/SCP2K+qaGIxRQANjr3zY+R9poAss3vRC+QR6hQA9pF96FdlALHAfv2j41CR5v/AMxc+RPqoQAmD/f5j4q/qmgGJQHBffead8gr1UAH4K9+v8pXsoDZjr30Z+QHrNAX2DPeJv5RfroDHGvvGr5RNAUmBffV75A+sUAc8KA0T/5m72UAsJv85X8Y0BaYO9/mviK9VAdGOffZr5Ees0AO0B//2Q==">
            <a:extLst>
              <a:ext uri="{FF2B5EF4-FFF2-40B4-BE49-F238E27FC236}">
                <a16:creationId xmlns:a16="http://schemas.microsoft.com/office/drawing/2014/main" id="{2860D6E0-9881-D96B-5C6D-ECC3FBE9D15D}"/>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457271" y="3256000"/>
            <a:ext cx="536182" cy="536182"/>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uppieren 61">
            <a:extLst>
              <a:ext uri="{FF2B5EF4-FFF2-40B4-BE49-F238E27FC236}">
                <a16:creationId xmlns:a16="http://schemas.microsoft.com/office/drawing/2014/main" id="{AAFD97C9-F6A9-2985-0480-8E1400D3A637}"/>
              </a:ext>
            </a:extLst>
          </p:cNvPr>
          <p:cNvGrpSpPr>
            <a:grpSpLocks noChangeAspect="1"/>
          </p:cNvGrpSpPr>
          <p:nvPr/>
        </p:nvGrpSpPr>
        <p:grpSpPr>
          <a:xfrm>
            <a:off x="1619216" y="1600218"/>
            <a:ext cx="1584176" cy="1584176"/>
            <a:chOff x="5891686" y="2589438"/>
            <a:chExt cx="1940934" cy="1940720"/>
          </a:xfrm>
          <a:noFill/>
        </p:grpSpPr>
        <p:sp>
          <p:nvSpPr>
            <p:cNvPr id="15" name="Freeform 10">
              <a:extLst>
                <a:ext uri="{FF2B5EF4-FFF2-40B4-BE49-F238E27FC236}">
                  <a16:creationId xmlns:a16="http://schemas.microsoft.com/office/drawing/2014/main" id="{47D62A29-1DD9-3DF6-BEBA-4939890C06C9}"/>
                </a:ext>
              </a:extLst>
            </p:cNvPr>
            <p:cNvSpPr>
              <a:spLocks noEditPoints="1"/>
            </p:cNvSpPr>
            <p:nvPr>
              <p:custDataLst>
                <p:tags r:id="rId7"/>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16" name="Ellipse 63">
              <a:extLst>
                <a:ext uri="{FF2B5EF4-FFF2-40B4-BE49-F238E27FC236}">
                  <a16:creationId xmlns:a16="http://schemas.microsoft.com/office/drawing/2014/main" id="{FB53E8EF-14B0-86FB-CEEB-F0882F682453}"/>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pic>
        <p:nvPicPr>
          <p:cNvPr id="17" name="Picture 16">
            <a:extLst>
              <a:ext uri="{FF2B5EF4-FFF2-40B4-BE49-F238E27FC236}">
                <a16:creationId xmlns:a16="http://schemas.microsoft.com/office/drawing/2014/main" id="{A8EE9557-75A0-C0DE-947E-AA074BC709DD}"/>
              </a:ext>
            </a:extLst>
          </p:cNvPr>
          <p:cNvPicPr>
            <a:picLocks noChangeAspect="1"/>
          </p:cNvPicPr>
          <p:nvPr/>
        </p:nvPicPr>
        <p:blipFill>
          <a:blip r:embed="rId13"/>
          <a:stretch>
            <a:fillRect/>
          </a:stretch>
        </p:blipFill>
        <p:spPr>
          <a:xfrm>
            <a:off x="2073018" y="2245071"/>
            <a:ext cx="735023" cy="329568"/>
          </a:xfrm>
          <a:prstGeom prst="rect">
            <a:avLst/>
          </a:prstGeom>
        </p:spPr>
      </p:pic>
      <p:grpSp>
        <p:nvGrpSpPr>
          <p:cNvPr id="18" name="Gruppieren 61">
            <a:extLst>
              <a:ext uri="{FF2B5EF4-FFF2-40B4-BE49-F238E27FC236}">
                <a16:creationId xmlns:a16="http://schemas.microsoft.com/office/drawing/2014/main" id="{43470DDF-CA15-3710-887D-4D75A051BB08}"/>
              </a:ext>
            </a:extLst>
          </p:cNvPr>
          <p:cNvGrpSpPr>
            <a:grpSpLocks noChangeAspect="1"/>
          </p:cNvGrpSpPr>
          <p:nvPr/>
        </p:nvGrpSpPr>
        <p:grpSpPr>
          <a:xfrm>
            <a:off x="4438942" y="1700658"/>
            <a:ext cx="1584176" cy="1584176"/>
            <a:chOff x="5891686" y="2589438"/>
            <a:chExt cx="1940934" cy="1940720"/>
          </a:xfrm>
          <a:noFill/>
        </p:grpSpPr>
        <p:sp>
          <p:nvSpPr>
            <p:cNvPr id="20" name="Freeform 10">
              <a:extLst>
                <a:ext uri="{FF2B5EF4-FFF2-40B4-BE49-F238E27FC236}">
                  <a16:creationId xmlns:a16="http://schemas.microsoft.com/office/drawing/2014/main" id="{473D2B14-6DEC-CC92-FF5A-30771948B17A}"/>
                </a:ext>
              </a:extLst>
            </p:cNvPr>
            <p:cNvSpPr>
              <a:spLocks noEditPoints="1"/>
            </p:cNvSpPr>
            <p:nvPr>
              <p:custDataLst>
                <p:tags r:id="rId6"/>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21" name="Ellipse 63">
              <a:extLst>
                <a:ext uri="{FF2B5EF4-FFF2-40B4-BE49-F238E27FC236}">
                  <a16:creationId xmlns:a16="http://schemas.microsoft.com/office/drawing/2014/main" id="{AD866475-C079-2FD4-5FD1-191D7BBA493A}"/>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grpSp>
        <p:nvGrpSpPr>
          <p:cNvPr id="23" name="Gruppieren 61">
            <a:extLst>
              <a:ext uri="{FF2B5EF4-FFF2-40B4-BE49-F238E27FC236}">
                <a16:creationId xmlns:a16="http://schemas.microsoft.com/office/drawing/2014/main" id="{4931DAE9-2D98-695B-3A6C-B799A83E5F50}"/>
              </a:ext>
            </a:extLst>
          </p:cNvPr>
          <p:cNvGrpSpPr>
            <a:grpSpLocks noChangeAspect="1"/>
          </p:cNvGrpSpPr>
          <p:nvPr/>
        </p:nvGrpSpPr>
        <p:grpSpPr>
          <a:xfrm>
            <a:off x="303286" y="2777200"/>
            <a:ext cx="1584176" cy="1584176"/>
            <a:chOff x="5891686" y="2589438"/>
            <a:chExt cx="1940934" cy="1940720"/>
          </a:xfrm>
          <a:noFill/>
        </p:grpSpPr>
        <p:sp>
          <p:nvSpPr>
            <p:cNvPr id="24" name="Freeform 10">
              <a:extLst>
                <a:ext uri="{FF2B5EF4-FFF2-40B4-BE49-F238E27FC236}">
                  <a16:creationId xmlns:a16="http://schemas.microsoft.com/office/drawing/2014/main" id="{40DC2BDE-89A7-5942-570D-2D9ED5DC3574}"/>
                </a:ext>
              </a:extLst>
            </p:cNvPr>
            <p:cNvSpPr>
              <a:spLocks noEditPoints="1"/>
            </p:cNvSpPr>
            <p:nvPr>
              <p:custDataLst>
                <p:tags r:id="rId5"/>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25" name="Ellipse 63">
              <a:extLst>
                <a:ext uri="{FF2B5EF4-FFF2-40B4-BE49-F238E27FC236}">
                  <a16:creationId xmlns:a16="http://schemas.microsoft.com/office/drawing/2014/main" id="{175044CB-8E9A-A01F-7AAD-8DBAE21AA893}"/>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pic>
        <p:nvPicPr>
          <p:cNvPr id="26" name="Picture 25">
            <a:extLst>
              <a:ext uri="{FF2B5EF4-FFF2-40B4-BE49-F238E27FC236}">
                <a16:creationId xmlns:a16="http://schemas.microsoft.com/office/drawing/2014/main" id="{5BF2530C-CCD6-6300-72EE-4B83B7573920}"/>
              </a:ext>
            </a:extLst>
          </p:cNvPr>
          <p:cNvPicPr>
            <a:picLocks noChangeAspect="1"/>
          </p:cNvPicPr>
          <p:nvPr/>
        </p:nvPicPr>
        <p:blipFill>
          <a:blip r:embed="rId14"/>
          <a:stretch>
            <a:fillRect/>
          </a:stretch>
        </p:blipFill>
        <p:spPr>
          <a:xfrm>
            <a:off x="763411" y="3242435"/>
            <a:ext cx="658222" cy="643513"/>
          </a:xfrm>
          <a:prstGeom prst="rect">
            <a:avLst/>
          </a:prstGeom>
        </p:spPr>
      </p:pic>
      <p:pic>
        <p:nvPicPr>
          <p:cNvPr id="27" name="Picture 26" descr="A picture containing logo&#10;&#10;Description automatically generated">
            <a:extLst>
              <a:ext uri="{FF2B5EF4-FFF2-40B4-BE49-F238E27FC236}">
                <a16:creationId xmlns:a16="http://schemas.microsoft.com/office/drawing/2014/main" id="{4D77F144-4D2F-B90E-4B25-7A5F37296317}"/>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803219" y="4659899"/>
            <a:ext cx="698294" cy="368350"/>
          </a:xfrm>
          <a:prstGeom prst="rect">
            <a:avLst/>
          </a:prstGeom>
          <a:solidFill>
            <a:schemeClr val="bg1"/>
          </a:solidFill>
        </p:spPr>
      </p:pic>
      <p:grpSp>
        <p:nvGrpSpPr>
          <p:cNvPr id="28" name="Gruppieren 61">
            <a:extLst>
              <a:ext uri="{FF2B5EF4-FFF2-40B4-BE49-F238E27FC236}">
                <a16:creationId xmlns:a16="http://schemas.microsoft.com/office/drawing/2014/main" id="{443C1594-4940-E795-68F9-83F9A6EB5120}"/>
              </a:ext>
            </a:extLst>
          </p:cNvPr>
          <p:cNvGrpSpPr>
            <a:grpSpLocks noChangeAspect="1"/>
          </p:cNvGrpSpPr>
          <p:nvPr/>
        </p:nvGrpSpPr>
        <p:grpSpPr>
          <a:xfrm>
            <a:off x="7116455" y="4102800"/>
            <a:ext cx="1584176" cy="1584176"/>
            <a:chOff x="5891686" y="2589438"/>
            <a:chExt cx="1940934" cy="1940720"/>
          </a:xfrm>
          <a:noFill/>
        </p:grpSpPr>
        <p:sp>
          <p:nvSpPr>
            <p:cNvPr id="29" name="Freeform 10">
              <a:extLst>
                <a:ext uri="{FF2B5EF4-FFF2-40B4-BE49-F238E27FC236}">
                  <a16:creationId xmlns:a16="http://schemas.microsoft.com/office/drawing/2014/main" id="{088A991F-F4C2-45E9-5C3F-8A6341001198}"/>
                </a:ext>
              </a:extLst>
            </p:cNvPr>
            <p:cNvSpPr>
              <a:spLocks noEditPoints="1"/>
            </p:cNvSpPr>
            <p:nvPr>
              <p:custDataLst>
                <p:tags r:id="rId4"/>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30" name="Ellipse 63">
              <a:extLst>
                <a:ext uri="{FF2B5EF4-FFF2-40B4-BE49-F238E27FC236}">
                  <a16:creationId xmlns:a16="http://schemas.microsoft.com/office/drawing/2014/main" id="{E35092A6-9CCC-FA1E-C741-4D62C01994D7}"/>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sp>
        <p:nvSpPr>
          <p:cNvPr id="31" name="Inhaltsplatzhalter 1">
            <a:extLst>
              <a:ext uri="{FF2B5EF4-FFF2-40B4-BE49-F238E27FC236}">
                <a16:creationId xmlns:a16="http://schemas.microsoft.com/office/drawing/2014/main" id="{2357BDF0-1B39-9D5D-A610-93E16E11C51C}"/>
              </a:ext>
            </a:extLst>
          </p:cNvPr>
          <p:cNvSpPr txBox="1">
            <a:spLocks/>
          </p:cNvSpPr>
          <p:nvPr/>
        </p:nvSpPr>
        <p:spPr bwMode="gray">
          <a:xfrm>
            <a:off x="7370281" y="5823992"/>
            <a:ext cx="1221102"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Confluent</a:t>
            </a:r>
          </a:p>
          <a:p>
            <a:pPr algn="ctr"/>
            <a:r>
              <a:rPr lang="en-US" sz="1000" b="1" dirty="0"/>
              <a:t>Apache Kafka</a:t>
            </a:r>
            <a:endParaRPr lang="de-CH" sz="1000" b="1" dirty="0"/>
          </a:p>
        </p:txBody>
      </p:sp>
      <p:sp>
        <p:nvSpPr>
          <p:cNvPr id="32" name="Inhaltsplatzhalter 1">
            <a:extLst>
              <a:ext uri="{FF2B5EF4-FFF2-40B4-BE49-F238E27FC236}">
                <a16:creationId xmlns:a16="http://schemas.microsoft.com/office/drawing/2014/main" id="{FBD0F561-D147-25C4-65B5-9809AF91BD31}"/>
              </a:ext>
            </a:extLst>
          </p:cNvPr>
          <p:cNvSpPr txBox="1">
            <a:spLocks/>
          </p:cNvSpPr>
          <p:nvPr/>
        </p:nvSpPr>
        <p:spPr bwMode="gray">
          <a:xfrm>
            <a:off x="234883" y="4587058"/>
            <a:ext cx="1442775"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de-CH" sz="1400" b="1" dirty="0"/>
              <a:t>Swisscom</a:t>
            </a:r>
          </a:p>
          <a:p>
            <a:pPr algn="ctr"/>
            <a:r>
              <a:rPr lang="de-CH" sz="1000" b="1" dirty="0"/>
              <a:t>Network Operator</a:t>
            </a:r>
          </a:p>
        </p:txBody>
      </p:sp>
      <p:sp>
        <p:nvSpPr>
          <p:cNvPr id="33" name="Inhaltsplatzhalter 1">
            <a:extLst>
              <a:ext uri="{FF2B5EF4-FFF2-40B4-BE49-F238E27FC236}">
                <a16:creationId xmlns:a16="http://schemas.microsoft.com/office/drawing/2014/main" id="{BD95B8FD-3E20-3DA5-829A-97AF568C5E00}"/>
              </a:ext>
            </a:extLst>
          </p:cNvPr>
          <p:cNvSpPr txBox="1">
            <a:spLocks/>
          </p:cNvSpPr>
          <p:nvPr/>
        </p:nvSpPr>
        <p:spPr bwMode="gray">
          <a:xfrm>
            <a:off x="3096891" y="4489434"/>
            <a:ext cx="1369120"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Huawei</a:t>
            </a:r>
          </a:p>
          <a:p>
            <a:pPr algn="ctr"/>
            <a:r>
              <a:rPr lang="en-US" sz="1000" b="1" dirty="0"/>
              <a:t>Network Vendor</a:t>
            </a:r>
            <a:endParaRPr lang="de-CH" sz="1000" b="1" dirty="0"/>
          </a:p>
        </p:txBody>
      </p:sp>
      <p:sp>
        <p:nvSpPr>
          <p:cNvPr id="34" name="Inhaltsplatzhalter 1">
            <a:extLst>
              <a:ext uri="{FF2B5EF4-FFF2-40B4-BE49-F238E27FC236}">
                <a16:creationId xmlns:a16="http://schemas.microsoft.com/office/drawing/2014/main" id="{915EE711-7782-F713-FBF7-2BE732468C0A}"/>
              </a:ext>
            </a:extLst>
          </p:cNvPr>
          <p:cNvSpPr txBox="1">
            <a:spLocks/>
          </p:cNvSpPr>
          <p:nvPr/>
        </p:nvSpPr>
        <p:spPr bwMode="gray">
          <a:xfrm>
            <a:off x="4355799" y="5819044"/>
            <a:ext cx="1574968"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de-CH" sz="1400" b="1" dirty="0"/>
              <a:t>Cisco</a:t>
            </a:r>
          </a:p>
          <a:p>
            <a:pPr algn="ctr"/>
            <a:r>
              <a:rPr lang="de-CH" sz="1000" b="1" dirty="0"/>
              <a:t>Network Vendor</a:t>
            </a:r>
          </a:p>
        </p:txBody>
      </p:sp>
      <p:sp>
        <p:nvSpPr>
          <p:cNvPr id="35" name="Inhaltsplatzhalter 1">
            <a:extLst>
              <a:ext uri="{FF2B5EF4-FFF2-40B4-BE49-F238E27FC236}">
                <a16:creationId xmlns:a16="http://schemas.microsoft.com/office/drawing/2014/main" id="{71861FA5-273B-670E-DE5E-BE1725353BFD}"/>
              </a:ext>
            </a:extLst>
          </p:cNvPr>
          <p:cNvSpPr txBox="1">
            <a:spLocks/>
          </p:cNvSpPr>
          <p:nvPr/>
        </p:nvSpPr>
        <p:spPr bwMode="gray">
          <a:xfrm>
            <a:off x="1831859" y="3284834"/>
            <a:ext cx="1217340"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INSA Lyon</a:t>
            </a:r>
          </a:p>
          <a:p>
            <a:pPr algn="ctr"/>
            <a:r>
              <a:rPr lang="en-US" sz="1000" b="1" dirty="0"/>
              <a:t>University</a:t>
            </a:r>
            <a:endParaRPr lang="de-CH" sz="1000" b="1" dirty="0"/>
          </a:p>
        </p:txBody>
      </p:sp>
      <p:sp>
        <p:nvSpPr>
          <p:cNvPr id="36" name="Inhaltsplatzhalter 1">
            <a:extLst>
              <a:ext uri="{FF2B5EF4-FFF2-40B4-BE49-F238E27FC236}">
                <a16:creationId xmlns:a16="http://schemas.microsoft.com/office/drawing/2014/main" id="{D5BB07B4-103A-1600-B9CC-47D56FB3DFC2}"/>
              </a:ext>
            </a:extLst>
          </p:cNvPr>
          <p:cNvSpPr txBox="1">
            <a:spLocks/>
          </p:cNvSpPr>
          <p:nvPr/>
        </p:nvSpPr>
        <p:spPr bwMode="gray">
          <a:xfrm>
            <a:off x="1691777" y="5819044"/>
            <a:ext cx="1369120"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Bell Canada</a:t>
            </a:r>
          </a:p>
          <a:p>
            <a:pPr algn="ctr"/>
            <a:r>
              <a:rPr lang="en-US" sz="1000" b="1" dirty="0"/>
              <a:t>Network Operator</a:t>
            </a:r>
            <a:endParaRPr lang="de-CH" sz="1000" b="1" dirty="0"/>
          </a:p>
        </p:txBody>
      </p:sp>
      <p:sp>
        <p:nvSpPr>
          <p:cNvPr id="37" name="Inhaltsplatzhalter 1">
            <a:extLst>
              <a:ext uri="{FF2B5EF4-FFF2-40B4-BE49-F238E27FC236}">
                <a16:creationId xmlns:a16="http://schemas.microsoft.com/office/drawing/2014/main" id="{550E8DD9-62B7-F08A-AB9D-523F326D790D}"/>
              </a:ext>
            </a:extLst>
          </p:cNvPr>
          <p:cNvSpPr txBox="1">
            <a:spLocks/>
          </p:cNvSpPr>
          <p:nvPr/>
        </p:nvSpPr>
        <p:spPr bwMode="gray">
          <a:xfrm>
            <a:off x="4616846" y="3432817"/>
            <a:ext cx="1217340"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6WIND</a:t>
            </a:r>
          </a:p>
          <a:p>
            <a:pPr algn="ctr"/>
            <a:r>
              <a:rPr lang="de-CH" sz="1000" b="1" dirty="0"/>
              <a:t>Network Vendor</a:t>
            </a:r>
          </a:p>
        </p:txBody>
      </p:sp>
      <p:grpSp>
        <p:nvGrpSpPr>
          <p:cNvPr id="38" name="Gruppieren 61">
            <a:extLst>
              <a:ext uri="{FF2B5EF4-FFF2-40B4-BE49-F238E27FC236}">
                <a16:creationId xmlns:a16="http://schemas.microsoft.com/office/drawing/2014/main" id="{DFD02EB0-55EF-A2F9-C448-ACD72883F5CF}"/>
              </a:ext>
            </a:extLst>
          </p:cNvPr>
          <p:cNvGrpSpPr>
            <a:grpSpLocks noChangeAspect="1"/>
          </p:cNvGrpSpPr>
          <p:nvPr/>
        </p:nvGrpSpPr>
        <p:grpSpPr>
          <a:xfrm>
            <a:off x="5786105" y="3027107"/>
            <a:ext cx="1584176" cy="1584176"/>
            <a:chOff x="5891686" y="2589438"/>
            <a:chExt cx="1940934" cy="1940720"/>
          </a:xfrm>
          <a:noFill/>
        </p:grpSpPr>
        <p:sp>
          <p:nvSpPr>
            <p:cNvPr id="39" name="Freeform 10">
              <a:extLst>
                <a:ext uri="{FF2B5EF4-FFF2-40B4-BE49-F238E27FC236}">
                  <a16:creationId xmlns:a16="http://schemas.microsoft.com/office/drawing/2014/main" id="{062F96FB-AB3D-9CD0-DCA4-1D8B0129CD9C}"/>
                </a:ext>
              </a:extLst>
            </p:cNvPr>
            <p:cNvSpPr>
              <a:spLocks noEditPoints="1"/>
            </p:cNvSpPr>
            <p:nvPr>
              <p:custDataLst>
                <p:tags r:id="rId3"/>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40" name="Ellipse 63">
              <a:extLst>
                <a:ext uri="{FF2B5EF4-FFF2-40B4-BE49-F238E27FC236}">
                  <a16:creationId xmlns:a16="http://schemas.microsoft.com/office/drawing/2014/main" id="{A0EA0F48-3CB4-E822-5DFC-669CB03F9DC9}"/>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sp>
        <p:nvSpPr>
          <p:cNvPr id="41" name="Inhaltsplatzhalter 1">
            <a:extLst>
              <a:ext uri="{FF2B5EF4-FFF2-40B4-BE49-F238E27FC236}">
                <a16:creationId xmlns:a16="http://schemas.microsoft.com/office/drawing/2014/main" id="{53E899EC-3C6D-91BF-C200-36083B3A9D8A}"/>
              </a:ext>
            </a:extLst>
          </p:cNvPr>
          <p:cNvSpPr txBox="1">
            <a:spLocks/>
          </p:cNvSpPr>
          <p:nvPr/>
        </p:nvSpPr>
        <p:spPr bwMode="gray">
          <a:xfrm>
            <a:off x="5965988" y="4737773"/>
            <a:ext cx="1221102"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NTT</a:t>
            </a:r>
          </a:p>
          <a:p>
            <a:pPr algn="ctr"/>
            <a:r>
              <a:rPr lang="en-US" sz="1000" b="1" dirty="0"/>
              <a:t>Network Operator</a:t>
            </a:r>
            <a:endParaRPr lang="de-CH" sz="1000" b="1" dirty="0"/>
          </a:p>
        </p:txBody>
      </p:sp>
      <p:pic>
        <p:nvPicPr>
          <p:cNvPr id="42" name="Picture 41" descr="Icon&#10;&#10;Description automatically generated">
            <a:extLst>
              <a:ext uri="{FF2B5EF4-FFF2-40B4-BE49-F238E27FC236}">
                <a16:creationId xmlns:a16="http://schemas.microsoft.com/office/drawing/2014/main" id="{6F213D79-F06E-B875-D1C3-81B249E35BCE}"/>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532572" y="4509076"/>
            <a:ext cx="761492" cy="761492"/>
          </a:xfrm>
          <a:prstGeom prst="rect">
            <a:avLst/>
          </a:prstGeom>
        </p:spPr>
      </p:pic>
      <p:grpSp>
        <p:nvGrpSpPr>
          <p:cNvPr id="43" name="Gruppieren 61">
            <a:extLst>
              <a:ext uri="{FF2B5EF4-FFF2-40B4-BE49-F238E27FC236}">
                <a16:creationId xmlns:a16="http://schemas.microsoft.com/office/drawing/2014/main" id="{4E59D8ED-3A86-45FD-27FE-8BB860B296AF}"/>
              </a:ext>
            </a:extLst>
          </p:cNvPr>
          <p:cNvGrpSpPr>
            <a:grpSpLocks noChangeAspect="1"/>
          </p:cNvGrpSpPr>
          <p:nvPr/>
        </p:nvGrpSpPr>
        <p:grpSpPr>
          <a:xfrm>
            <a:off x="7100221" y="1844824"/>
            <a:ext cx="1584176" cy="1584176"/>
            <a:chOff x="5891686" y="2589438"/>
            <a:chExt cx="1940934" cy="1940720"/>
          </a:xfrm>
          <a:noFill/>
        </p:grpSpPr>
        <p:sp>
          <p:nvSpPr>
            <p:cNvPr id="44" name="Freeform 10">
              <a:extLst>
                <a:ext uri="{FF2B5EF4-FFF2-40B4-BE49-F238E27FC236}">
                  <a16:creationId xmlns:a16="http://schemas.microsoft.com/office/drawing/2014/main" id="{FE0A5C0C-35EC-E7FC-03F0-DE4DBE58090D}"/>
                </a:ext>
              </a:extLst>
            </p:cNvPr>
            <p:cNvSpPr>
              <a:spLocks noEditPoints="1"/>
            </p:cNvSpPr>
            <p:nvPr>
              <p:custDataLst>
                <p:tags r:id="rId2"/>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45" name="Ellipse 63">
              <a:extLst>
                <a:ext uri="{FF2B5EF4-FFF2-40B4-BE49-F238E27FC236}">
                  <a16:creationId xmlns:a16="http://schemas.microsoft.com/office/drawing/2014/main" id="{3B608A22-3023-EF50-87B0-821304CEE5CF}"/>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sp>
        <p:nvSpPr>
          <p:cNvPr id="46" name="Inhaltsplatzhalter 1">
            <a:extLst>
              <a:ext uri="{FF2B5EF4-FFF2-40B4-BE49-F238E27FC236}">
                <a16:creationId xmlns:a16="http://schemas.microsoft.com/office/drawing/2014/main" id="{CF17104C-BF2C-4624-4D5F-D3554F9C627E}"/>
              </a:ext>
            </a:extLst>
          </p:cNvPr>
          <p:cNvSpPr txBox="1">
            <a:spLocks/>
          </p:cNvSpPr>
          <p:nvPr/>
        </p:nvSpPr>
        <p:spPr bwMode="gray">
          <a:xfrm>
            <a:off x="7354047" y="3566016"/>
            <a:ext cx="1221102"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Imply</a:t>
            </a:r>
          </a:p>
          <a:p>
            <a:pPr algn="ctr"/>
            <a:r>
              <a:rPr lang="en-US" sz="1000" b="1" dirty="0"/>
              <a:t>Imply Druid</a:t>
            </a:r>
            <a:endParaRPr lang="de-CH" sz="1000" b="1" dirty="0"/>
          </a:p>
        </p:txBody>
      </p:sp>
      <p:pic>
        <p:nvPicPr>
          <p:cNvPr id="47" name="Picture 46">
            <a:extLst>
              <a:ext uri="{FF2B5EF4-FFF2-40B4-BE49-F238E27FC236}">
                <a16:creationId xmlns:a16="http://schemas.microsoft.com/office/drawing/2014/main" id="{71E2ECBA-E13C-9DFF-BCD5-DE49920B902B}"/>
              </a:ext>
            </a:extLst>
          </p:cNvPr>
          <p:cNvPicPr>
            <a:picLocks noChangeAspect="1"/>
          </p:cNvPicPr>
          <p:nvPr/>
        </p:nvPicPr>
        <p:blipFill>
          <a:blip r:embed="rId17"/>
          <a:stretch>
            <a:fillRect/>
          </a:stretch>
        </p:blipFill>
        <p:spPr>
          <a:xfrm>
            <a:off x="7412109" y="2520957"/>
            <a:ext cx="986124" cy="249316"/>
          </a:xfrm>
          <a:prstGeom prst="rect">
            <a:avLst/>
          </a:prstGeom>
        </p:spPr>
      </p:pic>
      <p:grpSp>
        <p:nvGrpSpPr>
          <p:cNvPr id="48" name="Gruppieren 61">
            <a:extLst>
              <a:ext uri="{FF2B5EF4-FFF2-40B4-BE49-F238E27FC236}">
                <a16:creationId xmlns:a16="http://schemas.microsoft.com/office/drawing/2014/main" id="{425FCA41-079A-7D4E-E9AD-7B09CCC5E623}"/>
              </a:ext>
            </a:extLst>
          </p:cNvPr>
          <p:cNvGrpSpPr>
            <a:grpSpLocks noChangeAspect="1"/>
          </p:cNvGrpSpPr>
          <p:nvPr/>
        </p:nvGrpSpPr>
        <p:grpSpPr>
          <a:xfrm>
            <a:off x="8565908" y="2888400"/>
            <a:ext cx="1584176" cy="1584176"/>
            <a:chOff x="5891686" y="2589438"/>
            <a:chExt cx="1940934" cy="1940720"/>
          </a:xfrm>
          <a:noFill/>
        </p:grpSpPr>
        <p:sp>
          <p:nvSpPr>
            <p:cNvPr id="49" name="Freeform 10">
              <a:extLst>
                <a:ext uri="{FF2B5EF4-FFF2-40B4-BE49-F238E27FC236}">
                  <a16:creationId xmlns:a16="http://schemas.microsoft.com/office/drawing/2014/main" id="{8EF41570-8FEE-4DCD-72AD-E5BF6815D661}"/>
                </a:ext>
              </a:extLst>
            </p:cNvPr>
            <p:cNvSpPr>
              <a:spLocks noEditPoints="1"/>
            </p:cNvSpPr>
            <p:nvPr>
              <p:custDataLst>
                <p:tags r:id="rId1"/>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50" name="Ellipse 63">
              <a:extLst>
                <a:ext uri="{FF2B5EF4-FFF2-40B4-BE49-F238E27FC236}">
                  <a16:creationId xmlns:a16="http://schemas.microsoft.com/office/drawing/2014/main" id="{7315CC9C-593A-83FC-7162-8D394E4CB29A}"/>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sp>
        <p:nvSpPr>
          <p:cNvPr id="51" name="Inhaltsplatzhalter 1">
            <a:extLst>
              <a:ext uri="{FF2B5EF4-FFF2-40B4-BE49-F238E27FC236}">
                <a16:creationId xmlns:a16="http://schemas.microsoft.com/office/drawing/2014/main" id="{17A40AE8-83D9-5DD8-2439-7299F56B6366}"/>
              </a:ext>
            </a:extLst>
          </p:cNvPr>
          <p:cNvSpPr txBox="1">
            <a:spLocks/>
          </p:cNvSpPr>
          <p:nvPr/>
        </p:nvSpPr>
        <p:spPr bwMode="gray">
          <a:xfrm>
            <a:off x="8688972" y="4669227"/>
            <a:ext cx="1442775"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err="1"/>
              <a:t>Clickhouse</a:t>
            </a:r>
            <a:endParaRPr lang="en-US" sz="1400" b="1" dirty="0"/>
          </a:p>
          <a:p>
            <a:pPr algn="ctr"/>
            <a:r>
              <a:rPr lang="en-US" sz="1000" b="1" dirty="0"/>
              <a:t>OLAP DBMS</a:t>
            </a:r>
            <a:endParaRPr lang="de-CH" sz="1000" b="1" dirty="0"/>
          </a:p>
        </p:txBody>
      </p:sp>
      <p:pic>
        <p:nvPicPr>
          <p:cNvPr id="52" name="Picture 2">
            <a:extLst>
              <a:ext uri="{FF2B5EF4-FFF2-40B4-BE49-F238E27FC236}">
                <a16:creationId xmlns:a16="http://schemas.microsoft.com/office/drawing/2014/main" id="{F729C5B0-8CC9-F520-58E1-58F13D192E5F}"/>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930185" y="3556355"/>
            <a:ext cx="906235" cy="2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52">
            <a:extLst>
              <a:ext uri="{FF2B5EF4-FFF2-40B4-BE49-F238E27FC236}">
                <a16:creationId xmlns:a16="http://schemas.microsoft.com/office/drawing/2014/main" id="{08A38C03-74EB-8675-CB3E-1951D0D17679}"/>
              </a:ext>
            </a:extLst>
          </p:cNvPr>
          <p:cNvPicPr>
            <a:picLocks noChangeAspect="1"/>
          </p:cNvPicPr>
          <p:nvPr/>
        </p:nvPicPr>
        <p:blipFill>
          <a:blip r:embed="rId19"/>
          <a:stretch>
            <a:fillRect/>
          </a:stretch>
        </p:blipFill>
        <p:spPr>
          <a:xfrm>
            <a:off x="6304252" y="3480215"/>
            <a:ext cx="543236" cy="677959"/>
          </a:xfrm>
          <a:prstGeom prst="rect">
            <a:avLst/>
          </a:prstGeom>
        </p:spPr>
      </p:pic>
      <p:pic>
        <p:nvPicPr>
          <p:cNvPr id="54" name="Picture 53">
            <a:extLst>
              <a:ext uri="{FF2B5EF4-FFF2-40B4-BE49-F238E27FC236}">
                <a16:creationId xmlns:a16="http://schemas.microsoft.com/office/drawing/2014/main" id="{42F4C771-3AF0-7513-1C5C-8281C2B98E65}"/>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102278" y="4620789"/>
            <a:ext cx="561975" cy="323850"/>
          </a:xfrm>
          <a:prstGeom prst="rect">
            <a:avLst/>
          </a:prstGeom>
        </p:spPr>
      </p:pic>
      <p:pic>
        <p:nvPicPr>
          <p:cNvPr id="58" name="Picture 57" descr="A blue and black logo&#10;&#10;Description automatically generated">
            <a:extLst>
              <a:ext uri="{FF2B5EF4-FFF2-40B4-BE49-F238E27FC236}">
                <a16:creationId xmlns:a16="http://schemas.microsoft.com/office/drawing/2014/main" id="{C4E9C4D5-7E0A-FC84-0DAD-3E3068D625AB}"/>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4831958" y="2091458"/>
            <a:ext cx="802576" cy="802576"/>
          </a:xfrm>
          <a:prstGeom prst="rect">
            <a:avLst/>
          </a:prstGeom>
        </p:spPr>
      </p:pic>
    </p:spTree>
    <p:extLst>
      <p:ext uri="{BB962C8B-B14F-4D97-AF65-F5344CB8AC3E}">
        <p14:creationId xmlns:p14="http://schemas.microsoft.com/office/powerpoint/2010/main" val="1916646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Picture 109" descr="A cake with a message on it&#10;&#10;Description automatically generated with medium confidence">
            <a:extLst>
              <a:ext uri="{FF2B5EF4-FFF2-40B4-BE49-F238E27FC236}">
                <a16:creationId xmlns:a16="http://schemas.microsoft.com/office/drawing/2014/main" id="{BE29D9A2-AA39-4B1B-B366-9C43E70E331D}"/>
              </a:ext>
            </a:extLst>
          </p:cNvPr>
          <p:cNvPicPr>
            <a:picLocks noChangeAspect="1"/>
          </p:cNvPicPr>
          <p:nvPr/>
        </p:nvPicPr>
        <p:blipFill rotWithShape="1">
          <a:blip r:embed="rId3">
            <a:extLst>
              <a:ext uri="{28A0092B-C50C-407E-A947-70E740481C1C}">
                <a14:useLocalDpi xmlns:a14="http://schemas.microsoft.com/office/drawing/2010/main" val="0"/>
              </a:ext>
            </a:extLst>
          </a:blip>
          <a:srcRect t="802" b="24198"/>
          <a:stretch/>
        </p:blipFill>
        <p:spPr>
          <a:xfrm>
            <a:off x="20" y="10"/>
            <a:ext cx="12191980" cy="6857990"/>
          </a:xfrm>
          <a:prstGeom prst="rect">
            <a:avLst/>
          </a:prstGeom>
          <a:noFill/>
        </p:spPr>
      </p:pic>
      <p:sp>
        <p:nvSpPr>
          <p:cNvPr id="3" name="Slide Number Placeholder 2" hidden="1">
            <a:extLst>
              <a:ext uri="{FF2B5EF4-FFF2-40B4-BE49-F238E27FC236}">
                <a16:creationId xmlns:a16="http://schemas.microsoft.com/office/drawing/2014/main" id="{9690665C-8566-4537-9D7A-7F19909CBCF1}"/>
              </a:ext>
            </a:extLst>
          </p:cNvPr>
          <p:cNvSpPr>
            <a:spLocks noGrp="1"/>
          </p:cNvSpPr>
          <p:nvPr>
            <p:ph type="sldNum" sz="quarter" idx="4294967295"/>
          </p:nvPr>
        </p:nvSpPr>
        <p:spPr bwMode="gray">
          <a:xfrm flipH="1">
            <a:off x="191344" y="6093336"/>
            <a:ext cx="432048" cy="360000"/>
          </a:xfrm>
        </p:spPr>
        <p:txBody>
          <a:bodyPr/>
          <a:lstStyle/>
          <a:p>
            <a:pPr>
              <a:spcAft>
                <a:spcPts val="600"/>
              </a:spcAft>
            </a:pPr>
            <a:fld id="{8FF9B0DE-3FEB-4AA0-B465-B80EF7C1333D}" type="slidenum">
              <a:rPr lang="de-CH" smtClean="0"/>
              <a:pPr>
                <a:spcAft>
                  <a:spcPts val="600"/>
                </a:spcAft>
              </a:pPr>
              <a:t>18</a:t>
            </a:fld>
            <a:endParaRPr lang="de-CH"/>
          </a:p>
        </p:txBody>
      </p:sp>
    </p:spTree>
    <p:extLst>
      <p:ext uri="{BB962C8B-B14F-4D97-AF65-F5344CB8AC3E}">
        <p14:creationId xmlns:p14="http://schemas.microsoft.com/office/powerpoint/2010/main" val="670772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solidFill>
                  <a:srgbClr val="FF0000"/>
                </a:solidFill>
              </a:rPr>
              <a:t>YANG model </a:t>
            </a:r>
            <a:r>
              <a:rPr lang="en-US" sz="2800" b="1" dirty="0"/>
              <a:t>for NETCONF Event Notifications</a:t>
            </a:r>
            <a:br>
              <a:rPr lang="en-US" sz="3200" dirty="0"/>
            </a:br>
            <a:r>
              <a:rPr lang="en-US" sz="2400" dirty="0">
                <a:solidFill>
                  <a:schemeClr val="bg2">
                    <a:lumMod val="75000"/>
                  </a:schemeClr>
                </a:solidFill>
              </a:rPr>
              <a:t>draft-ahuang-netconf-notif-yang-05  - Status and Next Steps</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10138"/>
            <a:ext cx="10515599" cy="4441371"/>
          </a:xfrm>
        </p:spPr>
        <p:txBody>
          <a:bodyPr>
            <a:noAutofit/>
          </a:bodyPr>
          <a:lstStyle/>
          <a:p>
            <a:pPr marL="0" indent="0">
              <a:buNone/>
            </a:pPr>
            <a:r>
              <a:rPr lang="en-US" sz="1700" b="1" dirty="0"/>
              <a:t>Current Status</a:t>
            </a:r>
          </a:p>
          <a:p>
            <a:r>
              <a:rPr lang="en-US" sz="1700" dirty="0"/>
              <a:t>Push back from Mohamed Boucadair on -04 working group adoption call. </a:t>
            </a:r>
          </a:p>
          <a:p>
            <a:pPr>
              <a:spcBef>
                <a:spcPts val="600"/>
              </a:spcBef>
            </a:pPr>
            <a:r>
              <a:rPr lang="en-US" sz="1700" dirty="0"/>
              <a:t>-05 addresses the following points:</a:t>
            </a:r>
          </a:p>
          <a:p>
            <a:pPr lvl="1">
              <a:spcBef>
                <a:spcPts val="600"/>
              </a:spcBef>
            </a:pPr>
            <a:r>
              <a:rPr lang="en-US" sz="1700" dirty="0"/>
              <a:t>Document updates besides RFC 5277 now also RFC 8639, RFC 7951 and RFC 9254 since RFC 8639 applies the notification statement in YANG-Push and RFC 7951 and RFC 9254 misses the description how to encode the notification statement in JSON and CBOR. </a:t>
            </a:r>
          </a:p>
          <a:p>
            <a:pPr lvl="1">
              <a:spcBef>
                <a:spcPts val="600"/>
              </a:spcBef>
            </a:pPr>
            <a:r>
              <a:rPr lang="en-US" sz="1700" dirty="0"/>
              <a:t>Describes the relationship to RFC 5277, RFC 8639, RFC 7951 and RFC 9254 and excludes scoping for </a:t>
            </a:r>
            <a:r>
              <a:rPr lang="en-US" sz="1700" dirty="0" err="1"/>
              <a:t>Restconf</a:t>
            </a:r>
            <a:r>
              <a:rPr lang="en-US" sz="1700" dirty="0"/>
              <a:t> since Section 6 of RFC 8040 describes encoding in JSON.</a:t>
            </a:r>
          </a:p>
          <a:p>
            <a:pPr lvl="1">
              <a:spcBef>
                <a:spcPts val="600"/>
              </a:spcBef>
            </a:pPr>
            <a:r>
              <a:rPr lang="en-US" sz="1700" dirty="0"/>
              <a:t>Editorial changes such as examples are moved from the appendix to section 4.</a:t>
            </a:r>
          </a:p>
          <a:p>
            <a:pPr marL="0" indent="0">
              <a:spcBef>
                <a:spcPts val="1800"/>
              </a:spcBef>
              <a:buNone/>
            </a:pPr>
            <a:r>
              <a:rPr lang="en-US" sz="1700" b="1" dirty="0"/>
              <a:t>Next Steps</a:t>
            </a:r>
          </a:p>
          <a:p>
            <a:pPr>
              <a:buFont typeface="Wingdings" panose="05000000000000000000" pitchFamily="2" charset="2"/>
              <a:buChar char="Ø"/>
            </a:pPr>
            <a:r>
              <a:rPr lang="en-US" sz="1700" b="1" dirty="0">
                <a:solidFill>
                  <a:srgbClr val="FF0000"/>
                </a:solidFill>
              </a:rPr>
              <a:t>Requesting feedback from the netconf working group and YANG-Push implementers.</a:t>
            </a:r>
            <a:endParaRPr lang="en-US" sz="1800" dirty="0">
              <a:solidFill>
                <a:srgbClr val="FF0000"/>
              </a:solidFill>
              <a:ea typeface="Times New Roman" panose="02020603050405020304" pitchFamily="18" charset="0"/>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19</a:t>
            </a:fld>
            <a:endParaRPr lang="en-US" sz="1400" dirty="0"/>
          </a:p>
        </p:txBody>
      </p:sp>
    </p:spTree>
    <p:extLst>
      <p:ext uri="{BB962C8B-B14F-4D97-AF65-F5344CB8AC3E}">
        <p14:creationId xmlns:p14="http://schemas.microsoft.com/office/powerpoint/2010/main" val="2945280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6363093"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Nowadays network operators are using </a:t>
            </a:r>
            <a:r>
              <a:rPr lang="en-US" b="1" dirty="0">
                <a:solidFill>
                  <a:srgbClr val="FF0000"/>
                </a:solidFill>
              </a:rPr>
              <a:t>machine and human readable YANG </a:t>
            </a:r>
            <a:r>
              <a:rPr lang="en-US" dirty="0">
                <a:solidFill>
                  <a:srgbClr val="FF0000"/>
                </a:solidFill>
                <a:hlinkClick r:id="rId2"/>
              </a:rPr>
              <a:t>RFC 7950</a:t>
            </a:r>
            <a:r>
              <a:rPr lang="en-US" dirty="0">
                <a:hlinkClick r:id="rId2"/>
              </a:rPr>
              <a:t> </a:t>
            </a:r>
            <a:r>
              <a:rPr lang="en-US" dirty="0"/>
              <a:t>to model their configurations and obtain YANG modelled data from their networks. </a:t>
            </a:r>
          </a:p>
          <a:p>
            <a:r>
              <a:rPr lang="en-US" b="1" dirty="0">
                <a:solidFill>
                  <a:srgbClr val="FF0000"/>
                </a:solidFill>
              </a:rPr>
              <a:t>Network operators organizing their data in a Data Mesh </a:t>
            </a:r>
            <a:r>
              <a:rPr lang="en-US" dirty="0"/>
              <a:t>where a message broker such as Apache Kafka facilitates the exchange of messages among data processing components. </a:t>
            </a:r>
          </a:p>
          <a:p>
            <a:r>
              <a:rPr lang="en-US" dirty="0"/>
              <a:t>Today, subscribing to a YANG datastore, publishing a YANG modeled notifications message from the network and viewing the data in a time series database, </a:t>
            </a:r>
            <a:r>
              <a:rPr lang="en-US" b="1" dirty="0">
                <a:solidFill>
                  <a:srgbClr val="FF0000"/>
                </a:solidFill>
              </a:rPr>
              <a:t>manual labor is needed to perform data transformation </a:t>
            </a:r>
            <a:r>
              <a:rPr lang="en-US" dirty="0"/>
              <a:t>to make a message broker and its data processing components with YANG notifications interoperable.</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8576" y="2365150"/>
            <a:ext cx="3999316" cy="2862322"/>
          </a:xfrm>
          <a:prstGeom prst="rect">
            <a:avLst/>
          </a:prstGeom>
          <a:noFill/>
        </p:spPr>
        <p:txBody>
          <a:bodyPr wrap="square">
            <a:spAutoFit/>
          </a:bodyPr>
          <a:lstStyle/>
          <a:p>
            <a:pPr algn="ctr"/>
            <a:r>
              <a:rPr lang="en-US" sz="3000" b="1" dirty="0">
                <a:latin typeface="+mj-lt"/>
              </a:rPr>
              <a:t>« </a:t>
            </a:r>
            <a:r>
              <a:rPr lang="en-US" sz="3000" dirty="0">
                <a:latin typeface="+mj-lt"/>
              </a:rPr>
              <a:t>Even though YANG is intend to ease the handling of data, </a:t>
            </a:r>
            <a:r>
              <a:rPr lang="en-US" sz="3000" b="1" dirty="0">
                <a:solidFill>
                  <a:srgbClr val="FF0000"/>
                </a:solidFill>
                <a:latin typeface="+mj-lt"/>
              </a:rPr>
              <a:t>this promise has not yet been fulfilled </a:t>
            </a:r>
            <a:r>
              <a:rPr lang="en-US" sz="3000" dirty="0">
                <a:latin typeface="+mj-lt"/>
              </a:rPr>
              <a:t>for Network Telemetry </a:t>
            </a:r>
            <a:r>
              <a:rPr lang="en-US" sz="3000" dirty="0">
                <a:latin typeface="+mj-lt"/>
                <a:hlinkClick r:id="rId3"/>
              </a:rPr>
              <a:t>RFC 9232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Handling Operational YANG Modelled Data</a:t>
            </a:r>
            <a:br>
              <a:rPr lang="en-US" sz="3600" dirty="0"/>
            </a:br>
            <a:r>
              <a:rPr lang="en-US" sz="2700" dirty="0">
                <a:solidFill>
                  <a:schemeClr val="bg2">
                    <a:lumMod val="75000"/>
                  </a:schemeClr>
                </a:solidFill>
              </a:rPr>
              <a:t>State of the Union</a:t>
            </a:r>
          </a:p>
        </p:txBody>
      </p:sp>
    </p:spTree>
    <p:extLst>
      <p:ext uri="{BB962C8B-B14F-4D97-AF65-F5344CB8AC3E}">
        <p14:creationId xmlns:p14="http://schemas.microsoft.com/office/powerpoint/2010/main" val="3864283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Netconf Notifications with </a:t>
            </a:r>
            <a:r>
              <a:rPr lang="en-US" sz="2800" b="1" dirty="0">
                <a:solidFill>
                  <a:srgbClr val="FF0000"/>
                </a:solidFill>
              </a:rPr>
              <a:t>Hostname and Sequence Number</a:t>
            </a:r>
            <a:br>
              <a:rPr lang="en-GB" sz="3200" dirty="0"/>
            </a:br>
            <a:r>
              <a:rPr lang="en-US" sz="2400" dirty="0">
                <a:solidFill>
                  <a:schemeClr val="bg2">
                    <a:lumMod val="75000"/>
                  </a:schemeClr>
                </a:solidFill>
              </a:rPr>
              <a:t>draft-tgraf-netconf-notif-sequencing-06</a:t>
            </a:r>
            <a:r>
              <a:rPr lang="en-GB" sz="2400" dirty="0">
                <a:solidFill>
                  <a:schemeClr val="bg2">
                    <a:lumMod val="75000"/>
                  </a:schemeClr>
                </a:solidFill>
              </a:rPr>
              <a:t>  - </a:t>
            </a:r>
            <a:r>
              <a:rPr lang="en-US" sz="2400" dirty="0">
                <a:solidFill>
                  <a:schemeClr val="bg2">
                    <a:lumMod val="75000"/>
                  </a:schemeClr>
                </a:solidFill>
              </a:rPr>
              <a:t>Status and Next Steps</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10138"/>
            <a:ext cx="10515599" cy="4441371"/>
          </a:xfrm>
        </p:spPr>
        <p:txBody>
          <a:bodyPr>
            <a:noAutofit/>
          </a:bodyPr>
          <a:lstStyle/>
          <a:p>
            <a:pPr marL="0" indent="0">
              <a:buNone/>
            </a:pPr>
            <a:r>
              <a:rPr lang="en-US" sz="1700" b="1" dirty="0"/>
              <a:t>Current Status</a:t>
            </a:r>
          </a:p>
          <a:p>
            <a:r>
              <a:rPr lang="en-US" sz="1700" dirty="0"/>
              <a:t>Addresses feedback at NMOP that notification changes should be discoverable.</a:t>
            </a:r>
          </a:p>
          <a:p>
            <a:pPr lvl="1"/>
            <a:r>
              <a:rPr lang="en-US" sz="1700" dirty="0"/>
              <a:t>Section 2.1 describes new netconf notification with hostname and sequence capability. </a:t>
            </a:r>
          </a:p>
          <a:p>
            <a:pPr lvl="1"/>
            <a:r>
              <a:rPr lang="en-US" sz="1700" dirty="0"/>
              <a:t>Section 2.2 describes new YANG-related system capabilities. Netconf notification with hostname and sequence capability is now discoverable through extended YANG-related system capabilities defined in RFC 9196.</a:t>
            </a:r>
          </a:p>
          <a:p>
            <a:pPr>
              <a:spcBef>
                <a:spcPts val="600"/>
              </a:spcBef>
            </a:pPr>
            <a:r>
              <a:rPr lang="en-US" sz="1700" dirty="0"/>
              <a:t>Minor editorial changes and implementation status section added.</a:t>
            </a:r>
          </a:p>
          <a:p>
            <a:pPr marL="0" indent="0">
              <a:spcBef>
                <a:spcPts val="1800"/>
              </a:spcBef>
              <a:buNone/>
            </a:pPr>
            <a:r>
              <a:rPr lang="en-US" sz="1700" b="1" dirty="0"/>
              <a:t>Next Steps</a:t>
            </a:r>
          </a:p>
          <a:p>
            <a:pPr>
              <a:buFont typeface="Wingdings" panose="05000000000000000000" pitchFamily="2" charset="2"/>
              <a:buChar char="Ø"/>
            </a:pPr>
            <a:r>
              <a:rPr lang="en-US" sz="1700" b="1" dirty="0">
                <a:solidFill>
                  <a:srgbClr val="FF0000"/>
                </a:solidFill>
              </a:rPr>
              <a:t>Requesting feedback from the netconf working group and YANG-Push implementers.</a:t>
            </a:r>
            <a:endParaRPr lang="en-US" sz="1800" dirty="0">
              <a:solidFill>
                <a:srgbClr val="FF0000"/>
              </a:solidFill>
              <a:ea typeface="Times New Roman" panose="02020603050405020304" pitchFamily="18" charset="0"/>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20</a:t>
            </a:fld>
            <a:endParaRPr lang="de-CH" sz="1400" dirty="0"/>
          </a:p>
        </p:txBody>
      </p:sp>
    </p:spTree>
    <p:extLst>
      <p:ext uri="{BB962C8B-B14F-4D97-AF65-F5344CB8AC3E}">
        <p14:creationId xmlns:p14="http://schemas.microsoft.com/office/powerpoint/2010/main" val="1767383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YANG-Push Notifications with </a:t>
            </a:r>
            <a:r>
              <a:rPr lang="en-US" sz="2800" b="1" dirty="0">
                <a:solidFill>
                  <a:srgbClr val="FF0000"/>
                </a:solidFill>
              </a:rPr>
              <a:t>Observation Timestamping</a:t>
            </a:r>
            <a:br>
              <a:rPr lang="en-GB" sz="3200" dirty="0"/>
            </a:br>
            <a:r>
              <a:rPr lang="en-US" sz="2400" dirty="0">
                <a:solidFill>
                  <a:schemeClr val="bg2">
                    <a:lumMod val="75000"/>
                  </a:schemeClr>
                </a:solidFill>
              </a:rPr>
              <a:t>draft-tgraf-netconf-yang-push-observation-time-02</a:t>
            </a:r>
            <a:r>
              <a:rPr lang="en-GB" sz="2400" dirty="0">
                <a:solidFill>
                  <a:schemeClr val="bg2">
                    <a:lumMod val="75000"/>
                  </a:schemeClr>
                </a:solidFill>
              </a:rPr>
              <a:t>  - </a:t>
            </a:r>
            <a:r>
              <a:rPr lang="en-US" sz="2400" dirty="0">
                <a:solidFill>
                  <a:schemeClr val="bg2">
                    <a:lumMod val="75000"/>
                  </a:schemeClr>
                </a:solidFill>
              </a:rPr>
              <a:t>Status and Next Steps</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10138"/>
            <a:ext cx="10515599" cy="4441371"/>
          </a:xfrm>
        </p:spPr>
        <p:txBody>
          <a:bodyPr>
            <a:noAutofit/>
          </a:bodyPr>
          <a:lstStyle/>
          <a:p>
            <a:pPr marL="0" indent="0">
              <a:buNone/>
            </a:pPr>
            <a:r>
              <a:rPr lang="en-US" sz="1700" b="1" dirty="0"/>
              <a:t>Current Status</a:t>
            </a:r>
          </a:p>
          <a:p>
            <a:r>
              <a:rPr lang="en-US" sz="1700" dirty="0"/>
              <a:t>Changed semantics:</a:t>
            </a:r>
          </a:p>
          <a:p>
            <a:pPr lvl="1"/>
            <a:r>
              <a:rPr lang="en-US" sz="1700" dirty="0"/>
              <a:t>One observation-time timestamp describing when the metric was observed eases end to end integration into streaming processor and time series database. </a:t>
            </a:r>
          </a:p>
          <a:p>
            <a:pPr lvl="1"/>
            <a:r>
              <a:rPr lang="en-US" sz="1700" dirty="0"/>
              <a:t>Point-in-time describes at which point in time the value of observation-time was observed.  </a:t>
            </a:r>
          </a:p>
          <a:p>
            <a:pPr lvl="2"/>
            <a:r>
              <a:rPr lang="en-US" sz="1700" dirty="0"/>
              <a:t>For "periodical" subscription, the "current-accounting" describes the </a:t>
            </a:r>
            <a:r>
              <a:rPr lang="en-US" sz="1700" b="1" dirty="0"/>
              <a:t>point in time where the metrics were polled and observed</a:t>
            </a:r>
            <a:r>
              <a:rPr lang="en-US" sz="1700" dirty="0"/>
              <a:t>.  </a:t>
            </a:r>
          </a:p>
          <a:p>
            <a:pPr lvl="2"/>
            <a:r>
              <a:rPr lang="en-US" sz="1700" dirty="0"/>
              <a:t>For "on-change" subscriptions, the value of point-in-time is </a:t>
            </a:r>
            <a:r>
              <a:rPr lang="en-US" sz="1700" b="1" dirty="0"/>
              <a:t>"state-changed", when the state change was observed in real-time.</a:t>
            </a:r>
          </a:p>
          <a:p>
            <a:pPr lvl="2"/>
            <a:r>
              <a:rPr lang="en-US" sz="1700" dirty="0"/>
              <a:t>For "on-change" subscriptions with the "sync on start option", the value of point-in-time </a:t>
            </a:r>
            <a:r>
              <a:rPr lang="en-US" sz="1700" b="1" dirty="0"/>
              <a:t>for the initial state is "initial-state".</a:t>
            </a:r>
          </a:p>
          <a:p>
            <a:pPr>
              <a:spcBef>
                <a:spcPts val="600"/>
              </a:spcBef>
            </a:pPr>
            <a:r>
              <a:rPr lang="en-US" sz="1700" dirty="0"/>
              <a:t>YANG-Push observation timestamping capability is now discoverable by extending YANG-related system capabilities defined in RFC 9196. </a:t>
            </a:r>
          </a:p>
          <a:p>
            <a:pPr>
              <a:spcBef>
                <a:spcPts val="600"/>
              </a:spcBef>
            </a:pPr>
            <a:r>
              <a:rPr lang="en-US" sz="1700" dirty="0"/>
              <a:t>Minor editorial changes and implementation status section added.</a:t>
            </a:r>
          </a:p>
          <a:p>
            <a:pPr marL="0" indent="0">
              <a:spcBef>
                <a:spcPts val="1800"/>
              </a:spcBef>
              <a:buNone/>
            </a:pPr>
            <a:r>
              <a:rPr lang="en-US" sz="1700" b="1" dirty="0"/>
              <a:t>Next Steps</a:t>
            </a:r>
          </a:p>
          <a:p>
            <a:pPr>
              <a:buFont typeface="Wingdings" panose="05000000000000000000" pitchFamily="2" charset="2"/>
              <a:buChar char="Ø"/>
            </a:pPr>
            <a:r>
              <a:rPr lang="en-US" sz="1700" b="1" dirty="0">
                <a:solidFill>
                  <a:srgbClr val="FF0000"/>
                </a:solidFill>
              </a:rPr>
              <a:t>Requesting feedback from the netconf working group and YANG-Push implementers.</a:t>
            </a:r>
            <a:endParaRPr lang="en-US" sz="1800" dirty="0">
              <a:solidFill>
                <a:srgbClr val="FF0000"/>
              </a:solidFill>
              <a:ea typeface="Times New Roman" panose="02020603050405020304" pitchFamily="18" charset="0"/>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21</a:t>
            </a:fld>
            <a:endParaRPr lang="de-CH" sz="1400" dirty="0"/>
          </a:p>
        </p:txBody>
      </p:sp>
    </p:spTree>
    <p:extLst>
      <p:ext uri="{BB962C8B-B14F-4D97-AF65-F5344CB8AC3E}">
        <p14:creationId xmlns:p14="http://schemas.microsoft.com/office/powerpoint/2010/main" val="22946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Support of </a:t>
            </a:r>
            <a:r>
              <a:rPr lang="en-US" sz="2800" b="1" dirty="0">
                <a:solidFill>
                  <a:srgbClr val="FF0000"/>
                </a:solidFill>
              </a:rPr>
              <a:t>Versioning</a:t>
            </a:r>
            <a:r>
              <a:rPr lang="en-US" sz="2800" b="1" dirty="0"/>
              <a:t> in YANG Notifications Subscription</a:t>
            </a:r>
            <a:br>
              <a:rPr lang="en-US" sz="3200" dirty="0"/>
            </a:br>
            <a:r>
              <a:rPr lang="en-US" sz="2400" dirty="0">
                <a:solidFill>
                  <a:schemeClr val="bg2">
                    <a:lumMod val="75000"/>
                  </a:schemeClr>
                </a:solidFill>
              </a:rPr>
              <a:t>draft-ietf-netconf-yang-notifications-versioning-04  - Status and Next Steps</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10138"/>
            <a:ext cx="10515599" cy="4441371"/>
          </a:xfrm>
        </p:spPr>
        <p:txBody>
          <a:bodyPr>
            <a:noAutofit/>
          </a:bodyPr>
          <a:lstStyle/>
          <a:p>
            <a:pPr marL="0" indent="0">
              <a:buNone/>
            </a:pPr>
            <a:r>
              <a:rPr lang="en-US" sz="1700" b="1" dirty="0"/>
              <a:t>Current Status</a:t>
            </a:r>
          </a:p>
          <a:p>
            <a:r>
              <a:rPr lang="en-US" sz="1700" dirty="0"/>
              <a:t>Resolved issue that within a "case" statement identifiers need to be unique. </a:t>
            </a:r>
          </a:p>
          <a:p>
            <a:r>
              <a:rPr lang="en-US" sz="1700" dirty="0"/>
              <a:t>Thanks to Jérémie Leska from 6Wind for reporting this issue.</a:t>
            </a:r>
          </a:p>
          <a:p>
            <a:pPr marL="0" indent="0">
              <a:spcBef>
                <a:spcPts val="1800"/>
              </a:spcBef>
              <a:buNone/>
            </a:pPr>
            <a:r>
              <a:rPr lang="en-US" sz="1700" b="1" dirty="0"/>
              <a:t>Next Steps</a:t>
            </a:r>
          </a:p>
          <a:p>
            <a:pPr>
              <a:buFont typeface="Wingdings" panose="05000000000000000000" pitchFamily="2" charset="2"/>
              <a:buChar char="Ø"/>
            </a:pPr>
            <a:r>
              <a:rPr lang="en-US" sz="1700" b="1" dirty="0">
                <a:solidFill>
                  <a:srgbClr val="FF0000"/>
                </a:solidFill>
              </a:rPr>
              <a:t>Validate implementation at IETF 120 hackathon.</a:t>
            </a:r>
          </a:p>
          <a:p>
            <a:pPr>
              <a:buFont typeface="Wingdings" panose="05000000000000000000" pitchFamily="2" charset="2"/>
              <a:buChar char="Ø"/>
            </a:pPr>
            <a:r>
              <a:rPr lang="en-US" sz="1700" b="1" dirty="0">
                <a:solidFill>
                  <a:srgbClr val="FF0000"/>
                </a:solidFill>
              </a:rPr>
              <a:t>Requesting feedback from the netconf working group and YANG-Push implementers.</a:t>
            </a:r>
            <a:endParaRPr lang="en-US" sz="1800" dirty="0">
              <a:solidFill>
                <a:srgbClr val="FF0000"/>
              </a:solidFill>
              <a:ea typeface="Times New Roman" panose="02020603050405020304" pitchFamily="18" charset="0"/>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22</a:t>
            </a:fld>
            <a:endParaRPr lang="en-US" sz="1400" dirty="0"/>
          </a:p>
        </p:txBody>
      </p:sp>
    </p:spTree>
    <p:extLst>
      <p:ext uri="{BB962C8B-B14F-4D97-AF65-F5344CB8AC3E}">
        <p14:creationId xmlns:p14="http://schemas.microsoft.com/office/powerpoint/2010/main" val="241911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From YANG-Push to Network Analytics</a:t>
            </a:r>
            <a:br>
              <a:rPr lang="en-GB" sz="3600" dirty="0"/>
            </a:br>
            <a:r>
              <a:rPr lang="en-US" sz="2700" dirty="0">
                <a:solidFill>
                  <a:schemeClr val="bg2">
                    <a:lumMod val="75000"/>
                  </a:schemeClr>
                </a:solidFill>
              </a:rPr>
              <a:t>Aiming for an automated data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39299" cy="4292543"/>
          </a:xfrm>
        </p:spPr>
        <p:txBody>
          <a:bodyPr>
            <a:noAutofit/>
          </a:bodyPr>
          <a:lstStyle/>
          <a:p>
            <a:r>
              <a:rPr lang="en-US" sz="2000" b="1" dirty="0"/>
              <a:t>A network operator aims for:</a:t>
            </a:r>
            <a:endParaRPr lang="en-US" sz="2000" dirty="0"/>
          </a:p>
          <a:p>
            <a:pPr lvl="1"/>
            <a:r>
              <a:rPr lang="en-US" sz="2000" dirty="0"/>
              <a:t>An </a:t>
            </a:r>
            <a:r>
              <a:rPr lang="en-US" sz="2000" b="1" dirty="0">
                <a:solidFill>
                  <a:srgbClr val="FF0000"/>
                </a:solidFill>
              </a:rPr>
              <a:t>automated data processing pipeline </a:t>
            </a:r>
            <a:r>
              <a:rPr lang="en-US" sz="2000" dirty="0"/>
              <a:t>which starts with YANG-Push, consolidates at Data Mesh and ends at Network Analytics.</a:t>
            </a:r>
          </a:p>
          <a:p>
            <a:pPr lvl="1"/>
            <a:r>
              <a:rPr lang="en-US" sz="2000" dirty="0"/>
              <a:t>Operational metrics where </a:t>
            </a:r>
            <a:r>
              <a:rPr lang="en-US" sz="2000" b="1" dirty="0">
                <a:solidFill>
                  <a:srgbClr val="FF0000"/>
                </a:solidFill>
              </a:rPr>
              <a:t>IETF defines the semantics. </a:t>
            </a:r>
          </a:p>
          <a:p>
            <a:pPr lvl="1"/>
            <a:r>
              <a:rPr lang="en-US" sz="2000" dirty="0"/>
              <a:t>Analytical metrics where </a:t>
            </a:r>
            <a:r>
              <a:rPr lang="en-US" sz="2000" b="1" dirty="0">
                <a:solidFill>
                  <a:srgbClr val="FF0000"/>
                </a:solidFill>
              </a:rPr>
              <a:t>network operators gain actionable insights.</a:t>
            </a:r>
            <a:br>
              <a:rPr lang="en-US" sz="2000" b="1" dirty="0">
                <a:solidFill>
                  <a:srgbClr val="FF0000"/>
                </a:solidFill>
              </a:rPr>
            </a:br>
            <a:endParaRPr lang="en-US" sz="2000" b="1" dirty="0">
              <a:solidFill>
                <a:srgbClr val="FF0000"/>
              </a:solidFill>
            </a:endParaRPr>
          </a:p>
          <a:p>
            <a:r>
              <a:rPr lang="en-US" sz="2000" b="1" dirty="0"/>
              <a:t>We achieve this by integrating YANG-Push into Data Mesh to:</a:t>
            </a:r>
          </a:p>
          <a:p>
            <a:pPr lvl="1"/>
            <a:r>
              <a:rPr lang="en-US" sz="2000" dirty="0"/>
              <a:t>Produce metrics from networks </a:t>
            </a:r>
            <a:r>
              <a:rPr lang="en-US" sz="2000" b="1" dirty="0">
                <a:solidFill>
                  <a:srgbClr val="FF0000"/>
                </a:solidFill>
              </a:rPr>
              <a:t>with timestamps when network events were observed.</a:t>
            </a:r>
          </a:p>
          <a:p>
            <a:pPr lvl="1"/>
            <a:r>
              <a:rPr lang="en-US" sz="2000" dirty="0"/>
              <a:t>Hostname, publisher ID and sequence numbers help us to understand </a:t>
            </a:r>
            <a:r>
              <a:rPr lang="en-US" sz="2000" b="1" dirty="0">
                <a:solidFill>
                  <a:srgbClr val="FF0000"/>
                </a:solidFill>
              </a:rPr>
              <a:t>from where metrics were exported and measure its delay and loss.</a:t>
            </a:r>
          </a:p>
          <a:p>
            <a:pPr lvl="1"/>
            <a:r>
              <a:rPr lang="en-US" sz="2000" dirty="0"/>
              <a:t>Forward </a:t>
            </a:r>
            <a:r>
              <a:rPr lang="en-US" sz="2000" b="1" dirty="0">
                <a:solidFill>
                  <a:srgbClr val="FF0000"/>
                </a:solidFill>
              </a:rPr>
              <a:t>metrics unchanged </a:t>
            </a:r>
            <a:r>
              <a:rPr lang="en-US" sz="2000" dirty="0"/>
              <a:t>from networks</a:t>
            </a:r>
          </a:p>
          <a:p>
            <a:pPr lvl="1"/>
            <a:r>
              <a:rPr lang="en-US" sz="2000" b="1" dirty="0">
                <a:solidFill>
                  <a:srgbClr val="FF0000"/>
                </a:solidFill>
              </a:rPr>
              <a:t>Learn semantics </a:t>
            </a:r>
            <a:r>
              <a:rPr lang="en-US" sz="2000" dirty="0"/>
              <a:t>from networks and validate messages.</a:t>
            </a:r>
          </a:p>
          <a:p>
            <a:pPr lvl="1"/>
            <a:r>
              <a:rPr lang="en-US" sz="2000" b="1" dirty="0">
                <a:solidFill>
                  <a:srgbClr val="FF0000"/>
                </a:solidFill>
              </a:rPr>
              <a:t>Control semantic </a:t>
            </a:r>
            <a:r>
              <a:rPr lang="en-US" sz="2000" dirty="0"/>
              <a:t>changes end to end.</a:t>
            </a:r>
          </a:p>
        </p:txBody>
      </p:sp>
      <p:pic>
        <p:nvPicPr>
          <p:cNvPr id="10" name="Picture 9">
            <a:extLst>
              <a:ext uri="{FF2B5EF4-FFF2-40B4-BE49-F238E27FC236}">
                <a16:creationId xmlns:a16="http://schemas.microsoft.com/office/drawing/2014/main" id="{94188F19-E5F7-4133-8F81-1D619D6CCEBF}"/>
              </a:ext>
            </a:extLst>
          </p:cNvPr>
          <p:cNvPicPr>
            <a:picLocks noChangeAspect="1"/>
          </p:cNvPicPr>
          <p:nvPr/>
        </p:nvPicPr>
        <p:blipFill>
          <a:blip r:embed="rId2"/>
          <a:stretch>
            <a:fillRect/>
          </a:stretch>
        </p:blipFill>
        <p:spPr>
          <a:xfrm>
            <a:off x="9322538" y="1027906"/>
            <a:ext cx="2679605" cy="4851729"/>
          </a:xfrm>
          <a:prstGeom prst="rect">
            <a:avLst/>
          </a:prstGeom>
        </p:spPr>
      </p:pic>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spTree>
    <p:extLst>
      <p:ext uri="{BB962C8B-B14F-4D97-AF65-F5344CB8AC3E}">
        <p14:creationId xmlns:p14="http://schemas.microsoft.com/office/powerpoint/2010/main" val="1088069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096001" y="838986"/>
            <a:ext cx="5906142" cy="5122382"/>
          </a:xfrm>
        </p:spPr>
        <p:txBody>
          <a:bodyPr>
            <a:noAutofit/>
          </a:bodyPr>
          <a:lstStyle/>
          <a:p>
            <a:r>
              <a:rPr lang="en-US" sz="2000" b="1" dirty="0">
                <a:solidFill>
                  <a:srgbClr val="FF0000"/>
                </a:solidFill>
              </a:rPr>
              <a:t>Network Orchestration</a:t>
            </a:r>
            <a:r>
              <a:rPr lang="en-US" sz="2000" dirty="0"/>
              <a:t> subscribes to YANG datastore. </a:t>
            </a:r>
          </a:p>
          <a:p>
            <a:r>
              <a:rPr lang="en-US" sz="2000" b="1" dirty="0">
                <a:solidFill>
                  <a:srgbClr val="FF0000"/>
                </a:solidFill>
              </a:rPr>
              <a:t>Network Node </a:t>
            </a:r>
            <a:r>
              <a:rPr lang="en-US" sz="2000" dirty="0"/>
              <a:t>informs Data Collection on subscription state and publishes YANG metrics with YANG-Push.</a:t>
            </a:r>
          </a:p>
          <a:p>
            <a:r>
              <a:rPr lang="en-US" sz="2000" b="1" dirty="0">
                <a:solidFill>
                  <a:srgbClr val="FF0000"/>
                </a:solidFill>
              </a:rPr>
              <a:t>Data Collection </a:t>
            </a:r>
            <a:r>
              <a:rPr lang="en-US" sz="2000" dirty="0"/>
              <a:t>obtains for each subscription the YANG module dependencies and the YANG modules on the network node, registers it in the YANG Schema Registry and prefixes the forwarded YANG notifications with the obtained schema ID.</a:t>
            </a:r>
          </a:p>
          <a:p>
            <a:r>
              <a:rPr lang="en-US" sz="2000" b="1" dirty="0">
                <a:solidFill>
                  <a:srgbClr val="FF0000"/>
                </a:solidFill>
              </a:rPr>
              <a:t>YANG Schema Registry</a:t>
            </a:r>
            <a:r>
              <a:rPr lang="en-US" sz="2000" dirty="0"/>
              <a:t> issues for a Message Broker subject a schema ID for each new schema tree, compares a new schema tree with an existing and versions it.</a:t>
            </a:r>
          </a:p>
          <a:p>
            <a:r>
              <a:rPr lang="en-US" sz="2000" b="1" dirty="0">
                <a:solidFill>
                  <a:srgbClr val="FF0000"/>
                </a:solidFill>
              </a:rPr>
              <a:t>Time Series Database Ingestion </a:t>
            </a:r>
            <a:r>
              <a:rPr lang="en-US" sz="2000" dirty="0"/>
              <a:t>consumes YANG-Push notifications from Message Broker, obtains schema tree from YANG schema registry, validates YANG notifications against schema and uses schema to populate into database table.</a:t>
            </a:r>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Elements of the Architecture</a:t>
            </a:r>
            <a:br>
              <a:rPr lang="en-US" sz="3600" dirty="0"/>
            </a:br>
            <a:r>
              <a:rPr lang="en-US" sz="2700" dirty="0">
                <a:solidFill>
                  <a:schemeClr val="bg2">
                    <a:lumMod val="75000"/>
                  </a:schemeClr>
                </a:solidFill>
              </a:rPr>
              <a:t>Workflow Diagram</a:t>
            </a:r>
            <a:endParaRPr lang="en-US" sz="2700" dirty="0">
              <a:solidFill>
                <a:srgbClr val="FF0000"/>
              </a:solidFill>
            </a:endParaRPr>
          </a:p>
        </p:txBody>
      </p:sp>
      <p:pic>
        <p:nvPicPr>
          <p:cNvPr id="4" name="Picture 3">
            <a:extLst>
              <a:ext uri="{FF2B5EF4-FFF2-40B4-BE49-F238E27FC236}">
                <a16:creationId xmlns:a16="http://schemas.microsoft.com/office/drawing/2014/main" id="{7966EF60-4572-6C60-B040-DFC7E219032C}"/>
              </a:ext>
            </a:extLst>
          </p:cNvPr>
          <p:cNvPicPr>
            <a:picLocks noChangeAspect="1"/>
          </p:cNvPicPr>
          <p:nvPr/>
        </p:nvPicPr>
        <p:blipFill>
          <a:blip r:embed="rId3"/>
          <a:stretch>
            <a:fillRect/>
          </a:stretch>
        </p:blipFill>
        <p:spPr>
          <a:xfrm>
            <a:off x="932468" y="1500630"/>
            <a:ext cx="4106247" cy="5226132"/>
          </a:xfrm>
          <a:prstGeom prst="rect">
            <a:avLst/>
          </a:prstGeom>
        </p:spPr>
      </p:pic>
      <p:sp>
        <p:nvSpPr>
          <p:cNvPr id="5" name="Oval 4">
            <a:extLst>
              <a:ext uri="{FF2B5EF4-FFF2-40B4-BE49-F238E27FC236}">
                <a16:creationId xmlns:a16="http://schemas.microsoft.com/office/drawing/2014/main" id="{2FA16CA0-B5C5-D597-7EE9-B043AE34C049}"/>
              </a:ext>
            </a:extLst>
          </p:cNvPr>
          <p:cNvSpPr/>
          <p:nvPr/>
        </p:nvSpPr>
        <p:spPr>
          <a:xfrm>
            <a:off x="3648915" y="2966031"/>
            <a:ext cx="678730" cy="650450"/>
          </a:xfrm>
          <a:prstGeom prst="ellipse">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Oval 6">
            <a:extLst>
              <a:ext uri="{FF2B5EF4-FFF2-40B4-BE49-F238E27FC236}">
                <a16:creationId xmlns:a16="http://schemas.microsoft.com/office/drawing/2014/main" id="{0AE08E15-A4B9-E553-556E-EBBE1E8B71D0}"/>
              </a:ext>
            </a:extLst>
          </p:cNvPr>
          <p:cNvSpPr/>
          <p:nvPr/>
        </p:nvSpPr>
        <p:spPr>
          <a:xfrm>
            <a:off x="2646226" y="5569400"/>
            <a:ext cx="678730" cy="650450"/>
          </a:xfrm>
          <a:prstGeom prst="ellipse">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Oval 7">
            <a:extLst>
              <a:ext uri="{FF2B5EF4-FFF2-40B4-BE49-F238E27FC236}">
                <a16:creationId xmlns:a16="http://schemas.microsoft.com/office/drawing/2014/main" id="{6F4C610A-5ADC-21A3-9CA4-F85A3ADC7AC8}"/>
              </a:ext>
            </a:extLst>
          </p:cNvPr>
          <p:cNvSpPr/>
          <p:nvPr/>
        </p:nvSpPr>
        <p:spPr>
          <a:xfrm>
            <a:off x="1356326" y="5842425"/>
            <a:ext cx="678730" cy="650450"/>
          </a:xfrm>
          <a:prstGeom prst="ellipse">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684272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An Architecture for YANG-Push to Apache Kafka Integration</a:t>
            </a:r>
            <a:br>
              <a:rPr lang="en-GB" sz="3600" dirty="0"/>
            </a:br>
            <a:r>
              <a:rPr lang="en-GB" sz="2700" dirty="0">
                <a:solidFill>
                  <a:schemeClr val="bg2">
                    <a:lumMod val="75000"/>
                  </a:schemeClr>
                </a:solidFill>
              </a:rPr>
              <a:t>Status, Summary and </a:t>
            </a: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564850"/>
            <a:ext cx="8560325" cy="4612114"/>
          </a:xfrm>
        </p:spPr>
        <p:txBody>
          <a:bodyPr>
            <a:noAutofit/>
          </a:bodyPr>
          <a:lstStyle/>
          <a:p>
            <a:pPr marL="0" indent="0">
              <a:buNone/>
            </a:pPr>
            <a:r>
              <a:rPr lang="en-US" sz="1700" b="1" dirty="0"/>
              <a:t>Status</a:t>
            </a:r>
          </a:p>
          <a:p>
            <a:pPr>
              <a:spcBef>
                <a:spcPts val="300"/>
              </a:spcBef>
            </a:pPr>
            <a:r>
              <a:rPr lang="en-US" sz="1700" dirty="0"/>
              <a:t>Document adopted at NMOP. </a:t>
            </a:r>
          </a:p>
          <a:p>
            <a:pPr>
              <a:spcBef>
                <a:spcPts val="300"/>
              </a:spcBef>
            </a:pPr>
            <a:r>
              <a:rPr lang="en-US" sz="1700" dirty="0"/>
              <a:t>Feedback from Dhruv, Andy</a:t>
            </a:r>
            <a:r>
              <a:rPr lang="en-US" sz="1700"/>
              <a:t>, Feng </a:t>
            </a:r>
            <a:r>
              <a:rPr lang="en-US" sz="1700" dirty="0"/>
              <a:t>and Qin addressed in -01. Thank you very much!</a:t>
            </a:r>
          </a:p>
          <a:p>
            <a:pPr marL="0" indent="0">
              <a:buNone/>
            </a:pPr>
            <a:r>
              <a:rPr lang="en-US" sz="1700" b="1" dirty="0"/>
              <a:t>Changes in -01</a:t>
            </a:r>
          </a:p>
          <a:p>
            <a:pPr>
              <a:spcBef>
                <a:spcPts val="300"/>
              </a:spcBef>
            </a:pPr>
            <a:r>
              <a:rPr lang="en-US" sz="1700" dirty="0"/>
              <a:t>Expanded last paragraph in introduction section to detail manual work currently needed in the end-to-end data processing chain due to missing YANG schema</a:t>
            </a:r>
          </a:p>
          <a:p>
            <a:pPr>
              <a:spcBef>
                <a:spcPts val="300"/>
              </a:spcBef>
            </a:pPr>
            <a:r>
              <a:rPr lang="en-US" sz="1700" dirty="0"/>
              <a:t>Figure 1 in Section 3 and Section 3.1 now considers in step 1 to perform the YANG-Push notification capabilities described in Section 3 of RFC 9196</a:t>
            </a:r>
          </a:p>
          <a:p>
            <a:pPr>
              <a:spcBef>
                <a:spcPts val="300"/>
              </a:spcBef>
            </a:pPr>
            <a:r>
              <a:rPr lang="en-US" sz="1700" dirty="0"/>
              <a:t>Added the message broker component in figure 1 in Section 3</a:t>
            </a:r>
          </a:p>
          <a:p>
            <a:pPr>
              <a:spcBef>
                <a:spcPts val="300"/>
              </a:spcBef>
            </a:pPr>
            <a:r>
              <a:rPr lang="en-US" sz="1700" dirty="0"/>
              <a:t>Added section 3.8 describing that observation-time is used for times series metric indexing</a:t>
            </a:r>
          </a:p>
          <a:p>
            <a:pPr>
              <a:spcBef>
                <a:spcPts val="300"/>
              </a:spcBef>
            </a:pPr>
            <a:r>
              <a:rPr lang="en-US" sz="1700" dirty="0"/>
              <a:t>Moved Section 4 and 5 to appendix</a:t>
            </a:r>
          </a:p>
          <a:p>
            <a:pPr>
              <a:spcBef>
                <a:spcPts val="300"/>
              </a:spcBef>
            </a:pPr>
            <a:r>
              <a:rPr lang="en-US" sz="1700" dirty="0"/>
              <a:t>Used the boiler plate from RFC 7942 and moved section before Security Considerations</a:t>
            </a:r>
          </a:p>
          <a:p>
            <a:pPr>
              <a:spcBef>
                <a:spcPts val="300"/>
              </a:spcBef>
            </a:pPr>
            <a:r>
              <a:rPr lang="en-US" sz="1700" dirty="0"/>
              <a:t>Applied RFC 8792 to handle long lines</a:t>
            </a:r>
          </a:p>
          <a:p>
            <a:pPr>
              <a:spcBef>
                <a:spcPts val="300"/>
              </a:spcBef>
            </a:pPr>
            <a:r>
              <a:rPr lang="en-US" sz="1700" dirty="0"/>
              <a:t>Section 3.1 describes that in the described architecture both, dynamic and configured YANG-Push subscriptions are supported. To add clarity, an additional paragraph was added detailing on how being subscribed, messages are published in same or different transport session.</a:t>
            </a:r>
          </a:p>
          <a:p>
            <a:pPr marL="0" indent="0">
              <a:buNone/>
            </a:pPr>
            <a:r>
              <a:rPr lang="en-US" sz="1700" b="1" dirty="0"/>
              <a:t>Next Steps</a:t>
            </a:r>
          </a:p>
          <a:p>
            <a:pPr>
              <a:spcBef>
                <a:spcPts val="300"/>
              </a:spcBef>
              <a:buFont typeface="Wingdings" panose="05000000000000000000" pitchFamily="2" charset="2"/>
              <a:buChar char="Ø"/>
            </a:pPr>
            <a:r>
              <a:rPr lang="en-US" sz="1700" b="1" dirty="0">
                <a:solidFill>
                  <a:srgbClr val="FF0000"/>
                </a:solidFill>
              </a:rPr>
              <a:t>Looking forward for review and comments.</a:t>
            </a:r>
          </a:p>
        </p:txBody>
      </p:sp>
      <p:pic>
        <p:nvPicPr>
          <p:cNvPr id="6" name="Picture 5">
            <a:extLst>
              <a:ext uri="{FF2B5EF4-FFF2-40B4-BE49-F238E27FC236}">
                <a16:creationId xmlns:a16="http://schemas.microsoft.com/office/drawing/2014/main" id="{D4F5E154-1C25-441B-90CF-A1443F6D1EF8}"/>
              </a:ext>
            </a:extLst>
          </p:cNvPr>
          <p:cNvPicPr>
            <a:picLocks noChangeAspect="1"/>
          </p:cNvPicPr>
          <p:nvPr/>
        </p:nvPicPr>
        <p:blipFill>
          <a:blip r:embed="rId2"/>
          <a:stretch>
            <a:fillRect/>
          </a:stretch>
        </p:blipFill>
        <p:spPr>
          <a:xfrm>
            <a:off x="9713236" y="1230284"/>
            <a:ext cx="2220143" cy="4019821"/>
          </a:xfrm>
          <a:prstGeom prst="rect">
            <a:avLst/>
          </a:prstGeom>
        </p:spPr>
      </p:pic>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Tree>
    <p:extLst>
      <p:ext uri="{BB962C8B-B14F-4D97-AF65-F5344CB8AC3E}">
        <p14:creationId xmlns:p14="http://schemas.microsoft.com/office/powerpoint/2010/main" val="2617504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Address YANG Specification and Integration Gaps</a:t>
            </a:r>
            <a:br>
              <a:rPr lang="en-GB" sz="3600" dirty="0"/>
            </a:br>
            <a:r>
              <a:rPr lang="en-US" sz="2700" dirty="0">
                <a:solidFill>
                  <a:schemeClr val="bg2">
                    <a:lumMod val="75000"/>
                  </a:schemeClr>
                </a:solidFill>
              </a:rPr>
              <a:t>Aiming for an automated data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690688"/>
            <a:ext cx="8239299" cy="4486275"/>
          </a:xfrm>
        </p:spPr>
        <p:txBody>
          <a:bodyPr>
            <a:noAutofit/>
          </a:bodyPr>
          <a:lstStyle/>
          <a:p>
            <a:pPr marL="0" indent="0">
              <a:buNone/>
            </a:pPr>
            <a:r>
              <a:rPr lang="en-US" sz="2000" b="1" dirty="0"/>
              <a:t>YANG Specifications Gaps:</a:t>
            </a:r>
            <a:endParaRPr lang="en-US" sz="2000" dirty="0"/>
          </a:p>
          <a:p>
            <a:r>
              <a:rPr lang="en-US" sz="1900" dirty="0"/>
              <a:t>YANG model for NETCONF Event Notifications</a:t>
            </a:r>
            <a:br>
              <a:rPr lang="en-US" sz="1900" dirty="0"/>
            </a:br>
            <a:r>
              <a:rPr lang="en-US" sz="1900" dirty="0">
                <a:ea typeface="Times New Roman" panose="02020603050405020304" pitchFamily="18" charset="0"/>
                <a:hlinkClick r:id="rId3"/>
              </a:rPr>
              <a:t>draft-</a:t>
            </a:r>
            <a:r>
              <a:rPr lang="en-US" sz="1900" dirty="0" err="1">
                <a:ea typeface="Times New Roman" panose="02020603050405020304" pitchFamily="18" charset="0"/>
                <a:hlinkClick r:id="rId3"/>
              </a:rPr>
              <a:t>ahuang</a:t>
            </a:r>
            <a:r>
              <a:rPr lang="en-US" sz="1900" dirty="0">
                <a:ea typeface="Times New Roman" panose="02020603050405020304" pitchFamily="18" charset="0"/>
                <a:hlinkClick r:id="rId3"/>
              </a:rPr>
              <a:t>-netconf-</a:t>
            </a:r>
            <a:r>
              <a:rPr lang="en-US" sz="1900" dirty="0" err="1">
                <a:ea typeface="Times New Roman" panose="02020603050405020304" pitchFamily="18" charset="0"/>
                <a:hlinkClick r:id="rId3"/>
              </a:rPr>
              <a:t>notif</a:t>
            </a:r>
            <a:r>
              <a:rPr lang="en-US" sz="1900" dirty="0">
                <a:ea typeface="Times New Roman" panose="02020603050405020304" pitchFamily="18" charset="0"/>
                <a:hlinkClick r:id="rId3"/>
              </a:rPr>
              <a:t>-yang</a:t>
            </a:r>
            <a:endParaRPr lang="en-US" sz="1900" dirty="0"/>
          </a:p>
          <a:p>
            <a:r>
              <a:rPr lang="en-US" sz="1900" dirty="0"/>
              <a:t>Validating </a:t>
            </a:r>
            <a:r>
              <a:rPr lang="en-US" sz="1900" dirty="0" err="1"/>
              <a:t>anydata</a:t>
            </a:r>
            <a:r>
              <a:rPr lang="en-US" sz="1900" dirty="0"/>
              <a:t> in YANG Library context</a:t>
            </a:r>
            <a:br>
              <a:rPr lang="en-US" sz="1900" dirty="0"/>
            </a:br>
            <a:r>
              <a:rPr lang="en-US" sz="1900" dirty="0">
                <a:hlinkClick r:id="rId4"/>
              </a:rPr>
              <a:t>draft-</a:t>
            </a:r>
            <a:r>
              <a:rPr lang="en-US" sz="1900" dirty="0" err="1">
                <a:hlinkClick r:id="rId4"/>
              </a:rPr>
              <a:t>aelhassany</a:t>
            </a:r>
            <a:r>
              <a:rPr lang="en-US" sz="1900" dirty="0">
                <a:hlinkClick r:id="rId4"/>
              </a:rPr>
              <a:t>-</a:t>
            </a:r>
            <a:r>
              <a:rPr lang="en-US" sz="1900" dirty="0" err="1">
                <a:hlinkClick r:id="rId4"/>
              </a:rPr>
              <a:t>anydata</a:t>
            </a:r>
            <a:r>
              <a:rPr lang="en-US" sz="1900" dirty="0">
                <a:hlinkClick r:id="rId4"/>
              </a:rPr>
              <a:t>-validation</a:t>
            </a:r>
            <a:endParaRPr lang="en-US" sz="1900" b="1" dirty="0">
              <a:solidFill>
                <a:srgbClr val="FF0000"/>
              </a:solidFill>
            </a:endParaRPr>
          </a:p>
          <a:p>
            <a:pPr marL="0" indent="0">
              <a:spcBef>
                <a:spcPts val="1800"/>
              </a:spcBef>
              <a:buNone/>
            </a:pPr>
            <a:r>
              <a:rPr lang="en-US" sz="2000" b="1" dirty="0"/>
              <a:t>YANG Integration Gaps:</a:t>
            </a:r>
          </a:p>
          <a:p>
            <a:r>
              <a:rPr lang="en-US" sz="1900" dirty="0"/>
              <a:t>Support of Network Observation Timestamping in YANG Notifications</a:t>
            </a:r>
            <a:br>
              <a:rPr lang="en-US" sz="1900" dirty="0"/>
            </a:br>
            <a:r>
              <a:rPr lang="en-US" sz="1900" dirty="0">
                <a:hlinkClick r:id="rId5"/>
              </a:rPr>
              <a:t>draft-</a:t>
            </a:r>
            <a:r>
              <a:rPr lang="en-US" sz="1900" dirty="0" err="1">
                <a:hlinkClick r:id="rId5"/>
              </a:rPr>
              <a:t>tgraf</a:t>
            </a:r>
            <a:r>
              <a:rPr lang="en-US" sz="1900" dirty="0">
                <a:hlinkClick r:id="rId5"/>
              </a:rPr>
              <a:t>-netconf-yang-push-observation-time</a:t>
            </a:r>
            <a:endParaRPr lang="en-US" sz="1900" dirty="0"/>
          </a:p>
          <a:p>
            <a:r>
              <a:rPr lang="en-US" sz="1900" dirty="0"/>
              <a:t>Support of Hostname and Sequencing in YANG Notifications</a:t>
            </a:r>
            <a:br>
              <a:rPr lang="en-US" sz="1900" dirty="0"/>
            </a:br>
            <a:r>
              <a:rPr lang="en-US" sz="1900" dirty="0">
                <a:hlinkClick r:id="rId6"/>
              </a:rPr>
              <a:t>draft-</a:t>
            </a:r>
            <a:r>
              <a:rPr lang="en-US" sz="1900" dirty="0" err="1">
                <a:hlinkClick r:id="rId6"/>
              </a:rPr>
              <a:t>tgraf</a:t>
            </a:r>
            <a:r>
              <a:rPr lang="en-US" sz="1900" dirty="0">
                <a:hlinkClick r:id="rId6"/>
              </a:rPr>
              <a:t>-netconf-</a:t>
            </a:r>
            <a:r>
              <a:rPr lang="en-US" sz="1900" dirty="0" err="1">
                <a:hlinkClick r:id="rId6"/>
              </a:rPr>
              <a:t>notif</a:t>
            </a:r>
            <a:r>
              <a:rPr lang="en-US" sz="1900" dirty="0">
                <a:hlinkClick r:id="rId6"/>
              </a:rPr>
              <a:t>-sequencing</a:t>
            </a:r>
            <a:endParaRPr lang="en-US" sz="1900" dirty="0"/>
          </a:p>
          <a:p>
            <a:r>
              <a:rPr lang="en-US" sz="1900" dirty="0"/>
              <a:t>Support of Versioning in YANG Notifications Subscription</a:t>
            </a:r>
            <a:br>
              <a:rPr lang="en-US" sz="1900" dirty="0"/>
            </a:br>
            <a:r>
              <a:rPr lang="en-US" sz="1900" dirty="0">
                <a:hlinkClick r:id="rId7"/>
              </a:rPr>
              <a:t>draft-</a:t>
            </a:r>
            <a:r>
              <a:rPr lang="en-US" sz="1900" dirty="0" err="1">
                <a:hlinkClick r:id="rId7"/>
              </a:rPr>
              <a:t>ietf</a:t>
            </a:r>
            <a:r>
              <a:rPr lang="en-US" sz="1900" dirty="0">
                <a:hlinkClick r:id="rId7"/>
              </a:rPr>
              <a:t>-netconf-yang-notifications-versioning</a:t>
            </a:r>
            <a:endParaRPr lang="en-US" sz="1900" dirty="0"/>
          </a:p>
          <a:p>
            <a:r>
              <a:rPr lang="en-US" sz="1900" dirty="0"/>
              <a:t>Augmented-by Addition into the IETF-YANG-Library</a:t>
            </a:r>
            <a:br>
              <a:rPr lang="en-US" sz="1900" dirty="0"/>
            </a:br>
            <a:r>
              <a:rPr lang="en-US" sz="1900" dirty="0">
                <a:hlinkClick r:id="rId8"/>
              </a:rPr>
              <a:t>draft-</a:t>
            </a:r>
            <a:r>
              <a:rPr lang="en-US" sz="1900" dirty="0" err="1">
                <a:hlinkClick r:id="rId8"/>
              </a:rPr>
              <a:t>lincla</a:t>
            </a:r>
            <a:r>
              <a:rPr lang="en-US" sz="1900" dirty="0">
                <a:hlinkClick r:id="rId8"/>
              </a:rPr>
              <a:t>-netconf-yang-library-augmentation</a:t>
            </a:r>
            <a:endParaRPr lang="en-US" sz="1900" dirty="0"/>
          </a:p>
        </p:txBody>
      </p:sp>
      <p:pic>
        <p:nvPicPr>
          <p:cNvPr id="5" name="Picture 4">
            <a:extLst>
              <a:ext uri="{FF2B5EF4-FFF2-40B4-BE49-F238E27FC236}">
                <a16:creationId xmlns:a16="http://schemas.microsoft.com/office/drawing/2014/main" id="{107051E6-5C5B-3F57-3AC4-5FC80420DD88}"/>
              </a:ext>
            </a:extLst>
          </p:cNvPr>
          <p:cNvPicPr>
            <a:picLocks noChangeAspect="1"/>
          </p:cNvPicPr>
          <p:nvPr/>
        </p:nvPicPr>
        <p:blipFill>
          <a:blip r:embed="rId9"/>
          <a:stretch>
            <a:fillRect/>
          </a:stretch>
        </p:blipFill>
        <p:spPr>
          <a:xfrm>
            <a:off x="8799082" y="751428"/>
            <a:ext cx="3203061" cy="5792771"/>
          </a:xfrm>
          <a:prstGeom prst="rect">
            <a:avLst/>
          </a:prstGeom>
        </p:spPr>
      </p:pic>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Tree>
    <p:extLst>
      <p:ext uri="{BB962C8B-B14F-4D97-AF65-F5344CB8AC3E}">
        <p14:creationId xmlns:p14="http://schemas.microsoft.com/office/powerpoint/2010/main" val="179949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927469"/>
            <a:ext cx="4656513" cy="748282"/>
          </a:xfrm>
          <a:prstGeom prst="rect">
            <a:avLst/>
          </a:prstGeom>
          <a:noFill/>
        </p:spPr>
        <p:txBody>
          <a:bodyPr wrap="square">
            <a:spAutoFit/>
          </a:bodyPr>
          <a:lstStyle/>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10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ietf</a:t>
            </a:r>
            <a:r>
              <a:rPr lang="en-US" sz="10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-notification</a:t>
            </a:r>
          </a:p>
          <a:p>
            <a:pPr marL="0" marR="0">
              <a:lnSpc>
                <a:spcPct val="107000"/>
              </a:lnSpc>
              <a:spcBef>
                <a:spcPts val="0"/>
              </a:spcBef>
              <a:spcAft>
                <a:spcPts val="0"/>
              </a:spcAft>
            </a:pPr>
            <a:endParaRPr lang="en-US" sz="10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structure notification:</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1000" dirty="0">
                <a:effectLst/>
                <a:latin typeface="Courier New" panose="02070309020205020404" pitchFamily="49" charset="0"/>
                <a:ea typeface="Calibri" panose="020F0502020204030204" pitchFamily="34" charset="0"/>
                <a:cs typeface="Courier New" panose="02070309020205020404" pitchFamily="49" charset="0"/>
              </a:rPr>
              <a:t>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de-CH" sz="10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solidFill>
                  <a:srgbClr val="FF0000"/>
                </a:solidFill>
              </a:rPr>
              <a:t>YANG model </a:t>
            </a:r>
            <a:r>
              <a:rPr lang="en-US" sz="2800" b="1" dirty="0"/>
              <a:t>for NETCONF Event Notifications</a:t>
            </a:r>
            <a:br>
              <a:rPr lang="en-GB" sz="3200" dirty="0"/>
            </a:br>
            <a:r>
              <a:rPr lang="en-US" sz="2400" dirty="0">
                <a:solidFill>
                  <a:schemeClr val="bg2">
                    <a:lumMod val="75000"/>
                  </a:schemeClr>
                </a:solidFill>
              </a:rPr>
              <a:t>Entire YANG-Push messages is modeled in YANG</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4882885" y="1483567"/>
            <a:ext cx="7081934" cy="1909734"/>
          </a:xfrm>
        </p:spPr>
        <p:txBody>
          <a:bodyPr>
            <a:noAutofit/>
          </a:bodyPr>
          <a:lstStyle/>
          <a:p>
            <a:r>
              <a:rPr lang="en-US" sz="1700" b="1" dirty="0"/>
              <a:t>YANG model for NETCONF Event Notifications, </a:t>
            </a:r>
            <a:r>
              <a:rPr lang="en-US" sz="1700" dirty="0">
                <a:effectLst/>
                <a:ea typeface="Times New Roman" panose="02020603050405020304" pitchFamily="18" charset="0"/>
                <a:hlinkClick r:id="rId3"/>
              </a:rPr>
              <a:t>draft-</a:t>
            </a:r>
            <a:r>
              <a:rPr lang="en-US" sz="1700" dirty="0" err="1">
                <a:effectLst/>
                <a:ea typeface="Times New Roman" panose="02020603050405020304" pitchFamily="18" charset="0"/>
                <a:hlinkClick r:id="rId3"/>
              </a:rPr>
              <a:t>ahuang</a:t>
            </a:r>
            <a:r>
              <a:rPr lang="en-US" sz="1700" dirty="0">
                <a:effectLst/>
                <a:ea typeface="Times New Roman" panose="02020603050405020304" pitchFamily="18" charset="0"/>
                <a:hlinkClick r:id="rId3"/>
              </a:rPr>
              <a:t>-netconf-</a:t>
            </a:r>
            <a:r>
              <a:rPr lang="en-US" sz="1700" dirty="0" err="1">
                <a:effectLst/>
                <a:ea typeface="Times New Roman" panose="02020603050405020304" pitchFamily="18" charset="0"/>
                <a:hlinkClick r:id="rId3"/>
              </a:rPr>
              <a:t>notif</a:t>
            </a:r>
            <a:r>
              <a:rPr lang="en-US" sz="1700" dirty="0">
                <a:effectLst/>
                <a:ea typeface="Times New Roman" panose="02020603050405020304" pitchFamily="18" charset="0"/>
                <a:hlinkClick r:id="rId3"/>
              </a:rPr>
              <a:t>-yang</a:t>
            </a:r>
            <a:r>
              <a:rPr lang="en-US" sz="1700" dirty="0">
                <a:ea typeface="Times New Roman" panose="02020603050405020304" pitchFamily="18" charset="0"/>
              </a:rPr>
              <a:t>, </a:t>
            </a:r>
            <a:r>
              <a:rPr lang="en-US" sz="1700" dirty="0">
                <a:effectLst/>
                <a:ea typeface="Times New Roman" panose="02020603050405020304" pitchFamily="18" charset="0"/>
              </a:rPr>
              <a:t>updates </a:t>
            </a:r>
            <a:r>
              <a:rPr lang="en-US" sz="1700" dirty="0">
                <a:effectLst/>
                <a:ea typeface="Times New Roman" panose="02020603050405020304" pitchFamily="18" charset="0"/>
                <a:hlinkClick r:id="rId4"/>
              </a:rPr>
              <a:t>RFC 5277</a:t>
            </a:r>
            <a:r>
              <a:rPr lang="en-US" sz="1700" dirty="0">
                <a:effectLst/>
                <a:ea typeface="Times New Roman" panose="02020603050405020304" pitchFamily="18" charset="0"/>
              </a:rPr>
              <a:t> by defining the schema as a YANG module. </a:t>
            </a:r>
          </a:p>
          <a:p>
            <a:r>
              <a:rPr lang="en-US" sz="1700" dirty="0">
                <a:ea typeface="Times New Roman" panose="02020603050405020304" pitchFamily="18" charset="0"/>
              </a:rPr>
              <a:t>E</a:t>
            </a:r>
            <a:r>
              <a:rPr lang="en-US" sz="1700" dirty="0">
                <a:effectLst/>
                <a:ea typeface="Times New Roman" panose="02020603050405020304" pitchFamily="18" charset="0"/>
              </a:rPr>
              <a:t>nables YANG-push </a:t>
            </a:r>
            <a:r>
              <a:rPr lang="en-US" sz="1700" dirty="0"/>
              <a:t>to define YANG semantics for the entire YANG-push message to support </a:t>
            </a:r>
            <a:r>
              <a:rPr lang="en-US" sz="1700" dirty="0">
                <a:effectLst/>
                <a:ea typeface="Times New Roman" panose="02020603050405020304" pitchFamily="18" charset="0"/>
              </a:rPr>
              <a:t>other encodings than XML such as YANG-JSON </a:t>
            </a:r>
            <a:r>
              <a:rPr lang="en-US" sz="1700" dirty="0">
                <a:effectLst/>
                <a:ea typeface="Times New Roman" panose="02020603050405020304" pitchFamily="18" charset="0"/>
                <a:hlinkClick r:id="rId5"/>
              </a:rPr>
              <a:t>RFC 7951 </a:t>
            </a:r>
            <a:r>
              <a:rPr lang="en-US" sz="1700" dirty="0">
                <a:effectLst/>
                <a:ea typeface="Times New Roman" panose="02020603050405020304" pitchFamily="18" charset="0"/>
              </a:rPr>
              <a:t>or YANG-CBOR </a:t>
            </a:r>
            <a:r>
              <a:rPr lang="en-US" sz="1700" dirty="0">
                <a:effectLst/>
                <a:ea typeface="Times New Roman" panose="02020603050405020304" pitchFamily="18" charset="0"/>
                <a:hlinkClick r:id="rId6"/>
              </a:rPr>
              <a:t>RFC 9264</a:t>
            </a:r>
            <a:r>
              <a:rPr lang="en-US" sz="1700" dirty="0">
                <a:effectLst/>
                <a:ea typeface="Times New Roman" panose="02020603050405020304" pitchFamily="18" charset="0"/>
              </a:rPr>
              <a:t>.</a:t>
            </a:r>
          </a:p>
          <a:p>
            <a:endParaRPr lang="en-US" sz="1800" dirty="0">
              <a:ea typeface="Times New Roman" panose="02020603050405020304" pitchFamily="18" charset="0"/>
            </a:endParaRPr>
          </a:p>
          <a:p>
            <a:endParaRPr lang="en-US" sz="1800" dirty="0">
              <a:effectLst/>
              <a:ea typeface="Times New Roman" panose="02020603050405020304" pitchFamily="18" charset="0"/>
            </a:endParaRPr>
          </a:p>
          <a:p>
            <a:endParaRPr lang="en-US" sz="1800" dirty="0">
              <a:ea typeface="Times New Roman" panose="02020603050405020304" pitchFamily="18" charset="0"/>
            </a:endParaRPr>
          </a:p>
          <a:p>
            <a:endParaRPr lang="en-US" sz="1800" dirty="0">
              <a:effectLst/>
              <a:ea typeface="Times New Roman" panose="02020603050405020304" pitchFamily="18" charset="0"/>
            </a:endParaRPr>
          </a:p>
          <a:p>
            <a:endParaRPr lang="en-US" sz="1800" dirty="0">
              <a:ea typeface="Times New Roman" panose="02020603050405020304" pitchFamily="18" charset="0"/>
            </a:endParaRPr>
          </a:p>
          <a:p>
            <a:endParaRPr lang="en-US" sz="1800" dirty="0">
              <a:effectLst/>
              <a:ea typeface="Times New Roman" panose="02020603050405020304" pitchFamily="18" charset="0"/>
            </a:endParaRPr>
          </a:p>
          <a:p>
            <a:endParaRPr lang="en-US" sz="1800" dirty="0">
              <a:ea typeface="Times New Roman" panose="02020603050405020304" pitchFamily="18" charset="0"/>
            </a:endParaRPr>
          </a:p>
          <a:p>
            <a:pPr marL="0" indent="0">
              <a:buNone/>
            </a:pPr>
            <a:endParaRPr lang="en-US" sz="1800" b="1" dirty="0">
              <a:solidFill>
                <a:srgbClr val="FF0000"/>
              </a:solidFill>
            </a:endParaRPr>
          </a:p>
          <a:p>
            <a:pPr>
              <a:buFont typeface="Wingdings" panose="05000000000000000000" pitchFamily="2" charset="2"/>
              <a:buChar char="Ø"/>
            </a:pPr>
            <a:r>
              <a:rPr lang="en-US" sz="1700" b="1" dirty="0">
                <a:solidFill>
                  <a:srgbClr val="FF0000"/>
                </a:solidFill>
              </a:rPr>
              <a:t>Changes in -05: </a:t>
            </a:r>
            <a:r>
              <a:rPr lang="en-US" sz="1700" dirty="0"/>
              <a:t>Updates and describes relationship to </a:t>
            </a:r>
            <a:r>
              <a:rPr lang="en-US" sz="1700" dirty="0">
                <a:hlinkClick r:id="rId4"/>
              </a:rPr>
              <a:t>RFC 5277</a:t>
            </a:r>
            <a:r>
              <a:rPr lang="en-US" sz="1700" dirty="0"/>
              <a:t>, </a:t>
            </a:r>
            <a:r>
              <a:rPr lang="en-US" sz="1700" dirty="0">
                <a:hlinkClick r:id="rId7"/>
              </a:rPr>
              <a:t>RFC 8639</a:t>
            </a:r>
            <a:r>
              <a:rPr lang="en-US" sz="1700" dirty="0"/>
              <a:t>, </a:t>
            </a:r>
            <a:r>
              <a:rPr lang="en-US" sz="1700" dirty="0">
                <a:hlinkClick r:id="rId5"/>
              </a:rPr>
              <a:t>RFC 7951 </a:t>
            </a:r>
            <a:r>
              <a:rPr lang="en-US" sz="1700" dirty="0"/>
              <a:t>and </a:t>
            </a:r>
            <a:r>
              <a:rPr lang="en-US" sz="1700" dirty="0">
                <a:hlinkClick r:id="rId8"/>
              </a:rPr>
              <a:t>RFC 9254 </a:t>
            </a:r>
            <a:r>
              <a:rPr lang="en-US" sz="1700" dirty="0"/>
              <a:t>in terms of notification structure.</a:t>
            </a:r>
          </a:p>
        </p:txBody>
      </p:sp>
      <p:sp>
        <p:nvSpPr>
          <p:cNvPr id="11" name="TextBox 10">
            <a:extLst>
              <a:ext uri="{FF2B5EF4-FFF2-40B4-BE49-F238E27FC236}">
                <a16:creationId xmlns:a16="http://schemas.microsoft.com/office/drawing/2014/main" id="{5F51379D-FDAE-42E3-9798-6F3C423F4080}"/>
              </a:ext>
            </a:extLst>
          </p:cNvPr>
          <p:cNvSpPr txBox="1"/>
          <p:nvPr/>
        </p:nvSpPr>
        <p:spPr>
          <a:xfrm>
            <a:off x="838199" y="2862555"/>
            <a:ext cx="3920413" cy="2757230"/>
          </a:xfrm>
          <a:prstGeom prst="rect">
            <a:avLst/>
          </a:prstGeom>
          <a:noFill/>
        </p:spPr>
        <p:txBody>
          <a:bodyPr wrap="square">
            <a:spAutoFit/>
          </a:bodyPr>
          <a:lstStyle/>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a:effectLst/>
                <a:highlight>
                  <a:srgbClr val="00FF00"/>
                </a:highligh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highlight>
                  <a:srgbClr val="00FF00"/>
                </a:highlight>
                <a:latin typeface="Courier New" panose="02070309020205020404" pitchFamily="49" charset="0"/>
                <a:ea typeface="Calibri" panose="020F0502020204030204" pitchFamily="34" charset="0"/>
                <a:cs typeface="Times New Roman" panose="02020603050405020304" pitchFamily="18" charset="0"/>
              </a:rPr>
              <a:t>ietf-notification:notification</a:t>
            </a:r>
            <a:r>
              <a:rPr lang="fr-CH" sz="900" dirty="0">
                <a:effectLst/>
                <a:highlight>
                  <a:srgbClr val="00FF00"/>
                </a:highlight>
                <a:latin typeface="Courier New" panose="02070309020205020404" pitchFamily="49" charset="0"/>
                <a:ea typeface="Calibri" panose="020F0502020204030204" pitchFamily="34" charset="0"/>
                <a:cs typeface="Times New Roman" panose="02020603050405020304" pitchFamily="18" charset="0"/>
              </a:rPr>
              <a:t>":</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eventTime</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"2023-02-10T08:00:11.22Z",</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ietf-yang-push:push-update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"id": 1011,</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"datastore-contents":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ietf-interfaces:interfaces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"interface":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name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"eth0",</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oper-status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"up"</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
        <p:nvSpPr>
          <p:cNvPr id="4" name="TextBox 3">
            <a:extLst>
              <a:ext uri="{FF2B5EF4-FFF2-40B4-BE49-F238E27FC236}">
                <a16:creationId xmlns:a16="http://schemas.microsoft.com/office/drawing/2014/main" id="{B097DAA3-8BB1-6C1E-2BE5-024CD150ABBC}"/>
              </a:ext>
            </a:extLst>
          </p:cNvPr>
          <p:cNvSpPr txBox="1"/>
          <p:nvPr/>
        </p:nvSpPr>
        <p:spPr>
          <a:xfrm>
            <a:off x="5110066" y="2912532"/>
            <a:ext cx="7081934" cy="2921569"/>
          </a:xfrm>
          <a:prstGeom prst="rect">
            <a:avLst/>
          </a:prstGeom>
          <a:noFill/>
        </p:spPr>
        <p:txBody>
          <a:bodyPr wrap="square">
            <a:spAutoFit/>
          </a:bodyPr>
          <a:lstStyle/>
          <a:p>
            <a:pPr marL="0" marR="0">
              <a:lnSpc>
                <a:spcPct val="107000"/>
              </a:lnSpc>
              <a:spcBef>
                <a:spcPts val="0"/>
              </a:spcBef>
              <a:spcAft>
                <a:spcPts val="0"/>
              </a:spcAft>
            </a:pPr>
            <a:r>
              <a:rPr lang="en-US" sz="1000" dirty="0">
                <a:effectLst/>
                <a:highlight>
                  <a:srgbClr val="00FF00"/>
                </a:highlight>
                <a:latin typeface="Courier New" panose="02070309020205020404" pitchFamily="49" charset="0"/>
                <a:ea typeface="Calibri" panose="020F0502020204030204" pitchFamily="34" charset="0"/>
                <a:cs typeface="Times New Roman" panose="02020603050405020304" pitchFamily="18" charset="0"/>
              </a:rPr>
              <a:t>notification</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 push-update {</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description</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"This notification contains a push update that in turn contains data   </a:t>
            </a:r>
          </a:p>
          <a:p>
            <a:pPr marL="0" marR="0">
              <a:lnSpc>
                <a:spcPct val="107000"/>
              </a:lnSpc>
              <a:spcBef>
                <a:spcPts val="0"/>
              </a:spcBef>
              <a:spcAft>
                <a:spcPts val="0"/>
              </a:spcAft>
            </a:pPr>
            <a:r>
              <a:rPr lang="en-US" sz="1000" dirty="0">
                <a:latin typeface="Courier New" panose="02070309020205020404" pitchFamily="49" charset="0"/>
                <a:ea typeface="Calibri" panose="020F0502020204030204" pitchFamily="34" charset="0"/>
                <a:cs typeface="Times New Roman" panose="02020603050405020304" pitchFamily="18" charset="0"/>
              </a:rPr>
              <a:t>     </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subscribed to via a subscription.  In the case of a periodic subscription, </a:t>
            </a:r>
          </a:p>
          <a:p>
            <a:pPr marL="0" marR="0">
              <a:lnSpc>
                <a:spcPct val="107000"/>
              </a:lnSpc>
              <a:spcBef>
                <a:spcPts val="0"/>
              </a:spcBef>
              <a:spcAft>
                <a:spcPts val="0"/>
              </a:spcAft>
            </a:pPr>
            <a:r>
              <a:rPr lang="en-US" sz="1000" dirty="0">
                <a:latin typeface="Courier New" panose="02070309020205020404" pitchFamily="49" charset="0"/>
                <a:ea typeface="Calibri" panose="020F0502020204030204" pitchFamily="34" charset="0"/>
                <a:cs typeface="Times New Roman" panose="02020603050405020304" pitchFamily="18" charset="0"/>
              </a:rPr>
              <a:t>     </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this notification is sent for periodic updates. It can also be used for </a:t>
            </a:r>
          </a:p>
          <a:p>
            <a:pPr marL="0" marR="0">
              <a:lnSpc>
                <a:spcPct val="107000"/>
              </a:lnSpc>
              <a:spcBef>
                <a:spcPts val="0"/>
              </a:spcBef>
              <a:spcAft>
                <a:spcPts val="0"/>
              </a:spcAft>
            </a:pPr>
            <a:r>
              <a:rPr lang="en-US" sz="1000" dirty="0">
                <a:latin typeface="Courier New" panose="02070309020205020404" pitchFamily="49" charset="0"/>
                <a:ea typeface="Calibri" panose="020F0502020204030204" pitchFamily="34" charset="0"/>
                <a:cs typeface="Times New Roman" panose="02020603050405020304" pitchFamily="18" charset="0"/>
              </a:rPr>
              <a:t>     </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synchronization updates of an on-change subscription.  This notification </a:t>
            </a:r>
          </a:p>
          <a:p>
            <a:pPr marL="0" marR="0">
              <a:lnSpc>
                <a:spcPct val="107000"/>
              </a:lnSpc>
              <a:spcBef>
                <a:spcPts val="0"/>
              </a:spcBef>
              <a:spcAft>
                <a:spcPts val="0"/>
              </a:spcAft>
            </a:pPr>
            <a:r>
              <a:rPr lang="en-US" sz="1000" dirty="0">
                <a:latin typeface="Courier New" panose="02070309020205020404" pitchFamily="49" charset="0"/>
                <a:ea typeface="Calibri" panose="020F0502020204030204" pitchFamily="34" charset="0"/>
                <a:cs typeface="Times New Roman" panose="02020603050405020304" pitchFamily="18" charset="0"/>
              </a:rPr>
              <a:t>     </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shall only be sent to receivers of a subscription.  It does not constitute</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a general-purpose notification that would be </a:t>
            </a:r>
            <a:r>
              <a:rPr lang="en-US" sz="1000" dirty="0" err="1">
                <a:effectLst/>
                <a:latin typeface="Courier New" panose="02070309020205020404" pitchFamily="49" charset="0"/>
                <a:ea typeface="Calibri" panose="020F0502020204030204" pitchFamily="34" charset="0"/>
                <a:cs typeface="Times New Roman" panose="02020603050405020304" pitchFamily="18" charset="0"/>
              </a:rPr>
              <a:t>subscribable</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 as part of the </a:t>
            </a:r>
          </a:p>
          <a:p>
            <a:pPr marL="0" marR="0">
              <a:lnSpc>
                <a:spcPct val="107000"/>
              </a:lnSpc>
              <a:spcBef>
                <a:spcPts val="0"/>
              </a:spcBef>
              <a:spcAft>
                <a:spcPts val="0"/>
              </a:spcAft>
            </a:pPr>
            <a:r>
              <a:rPr lang="en-US" sz="1000" dirty="0">
                <a:latin typeface="Courier New" panose="02070309020205020404" pitchFamily="49" charset="0"/>
                <a:ea typeface="Calibri" panose="020F0502020204030204" pitchFamily="34" charset="0"/>
                <a:cs typeface="Times New Roman" panose="02020603050405020304" pitchFamily="18" charset="0"/>
              </a:rPr>
              <a:t>     </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NETCONF event stream by any receiver.";</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leaf id {</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type </a:t>
            </a:r>
            <a:r>
              <a:rPr lang="en-US" sz="1000" dirty="0" err="1">
                <a:effectLst/>
                <a:latin typeface="Courier New" panose="02070309020205020404" pitchFamily="49" charset="0"/>
                <a:ea typeface="Calibri" panose="020F0502020204030204" pitchFamily="34" charset="0"/>
                <a:cs typeface="Times New Roman" panose="02020603050405020304" pitchFamily="18" charset="0"/>
              </a:rPr>
              <a:t>sn:subscription-id</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description</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"This references the subscription that drove the</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notification to be sent.";</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endParaRPr lang="en-US" sz="1100" dirty="0">
              <a:effectLst/>
              <a:latin typeface="Courier New" panose="020703090202050204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latin typeface="Courier New" panose="02070309020205020404" pitchFamily="49" charset="0"/>
                <a:ea typeface="Yu Gothic" panose="020B0400000000000000" pitchFamily="34" charset="-128"/>
                <a:cs typeface="Courier New" panose="02070309020205020404" pitchFamily="49" charset="0"/>
              </a:rPr>
              <a:t>N</a:t>
            </a:r>
            <a:r>
              <a:rPr lang="en-US" sz="1100" dirty="0">
                <a:effectLst/>
                <a:latin typeface="Courier New" panose="02070309020205020404" pitchFamily="49" charset="0"/>
                <a:ea typeface="Yu Gothic" panose="020B0400000000000000" pitchFamily="34" charset="-128"/>
                <a:cs typeface="Courier New" panose="02070309020205020404" pitchFamily="49" charset="0"/>
              </a:rPr>
              <a:t>otification groupings </a:t>
            </a:r>
            <a:r>
              <a:rPr lang="en-US" sz="1100" dirty="0" err="1">
                <a:effectLst/>
                <a:latin typeface="Courier New" panose="02070309020205020404" pitchFamily="49" charset="0"/>
                <a:ea typeface="Yu Gothic" panose="020B0400000000000000" pitchFamily="34" charset="-128"/>
                <a:cs typeface="Courier New" panose="02070309020205020404" pitchFamily="49" charset="0"/>
              </a:rPr>
              <a:t>deafined</a:t>
            </a:r>
            <a:r>
              <a:rPr lang="en-US" sz="1100" dirty="0">
                <a:effectLst/>
                <a:latin typeface="Courier New" panose="02070309020205020404" pitchFamily="49" charset="0"/>
                <a:ea typeface="Yu Gothic" panose="020B0400000000000000" pitchFamily="34" charset="-128"/>
                <a:cs typeface="Courier New" panose="02070309020205020404" pitchFamily="49" charset="0"/>
              </a:rPr>
              <a:t> in </a:t>
            </a:r>
            <a:r>
              <a:rPr lang="en-US" sz="1100" dirty="0" err="1">
                <a:effectLst/>
                <a:latin typeface="Courier New" panose="02070309020205020404" pitchFamily="49" charset="0"/>
                <a:ea typeface="Yu Gothic" panose="020B0400000000000000" pitchFamily="34" charset="-128"/>
                <a:cs typeface="Courier New" panose="02070309020205020404" pitchFamily="49" charset="0"/>
              </a:rPr>
              <a:t>ietf</a:t>
            </a:r>
            <a:r>
              <a:rPr lang="en-US" sz="1100" dirty="0">
                <a:effectLst/>
                <a:latin typeface="Courier New" panose="02070309020205020404" pitchFamily="49" charset="0"/>
                <a:ea typeface="Yu Gothic" panose="020B0400000000000000" pitchFamily="34" charset="-128"/>
                <a:cs typeface="Courier New" panose="02070309020205020404" pitchFamily="49" charset="0"/>
              </a:rPr>
              <a:t>-yang-</a:t>
            </a:r>
            <a:r>
              <a:rPr lang="en-US" sz="1100" dirty="0" err="1">
                <a:effectLst/>
                <a:latin typeface="Courier New" panose="02070309020205020404" pitchFamily="49" charset="0"/>
                <a:ea typeface="Yu Gothic" panose="020B0400000000000000" pitchFamily="34" charset="-128"/>
                <a:cs typeface="Courier New" panose="02070309020205020404" pitchFamily="49" charset="0"/>
              </a:rPr>
              <a:t>push.yang</a:t>
            </a:r>
            <a:r>
              <a:rPr lang="en-US" sz="1100" dirty="0">
                <a:effectLst/>
                <a:latin typeface="Courier New" panose="02070309020205020404" pitchFamily="49" charset="0"/>
                <a:ea typeface="Yu Gothic" panose="020B0400000000000000" pitchFamily="34" charset="-128"/>
                <a:cs typeface="Courier New" panose="02070309020205020404" pitchFamily="49" charset="0"/>
              </a:rPr>
              <a:t> of </a:t>
            </a:r>
            <a:r>
              <a:rPr lang="en-US" sz="1100" dirty="0">
                <a:effectLst/>
                <a:latin typeface="Courier New" panose="02070309020205020404" pitchFamily="49" charset="0"/>
                <a:ea typeface="Yu Gothic" panose="020B0400000000000000" pitchFamily="34" charset="-128"/>
                <a:cs typeface="Courier New" panose="02070309020205020404" pitchFamily="49" charset="0"/>
                <a:hlinkClick r:id="rId9"/>
              </a:rPr>
              <a:t>RFC 8641</a:t>
            </a:r>
            <a:endParaRPr lang="de-CH" sz="1100" dirty="0">
              <a:effectLst/>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218410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544102"/>
            <a:ext cx="4909457" cy="1077603"/>
          </a:xfrm>
          <a:prstGeom prst="rect">
            <a:avLst/>
          </a:prstGeom>
          <a:noFill/>
        </p:spPr>
        <p:txBody>
          <a:bodyPr wrap="square">
            <a:spAutoFit/>
          </a:bodyPr>
          <a:lstStyle/>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1000" dirty="0">
                <a:effectLst/>
                <a:latin typeface="Courier New" panose="02070309020205020404" pitchFamily="49" charset="0"/>
                <a:ea typeface="Calibri" panose="020F0502020204030204" pitchFamily="34" charset="0"/>
                <a:cs typeface="Courier New" panose="02070309020205020404" pitchFamily="49" charset="0"/>
              </a:rPr>
              <a:t>-notification</a:t>
            </a:r>
          </a:p>
          <a:p>
            <a:pPr marL="0" marR="0">
              <a:lnSpc>
                <a:spcPct val="107000"/>
              </a:lnSpc>
              <a:spcBef>
                <a:spcPts val="0"/>
              </a:spcBef>
              <a:spcAft>
                <a:spcPts val="0"/>
              </a:spcAft>
            </a:pPr>
            <a:endParaRPr lang="en-US" sz="10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structure notification:</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1000" dirty="0">
                <a:effectLst/>
                <a:latin typeface="Courier New" panose="02070309020205020404" pitchFamily="49" charset="0"/>
                <a:ea typeface="Calibri" panose="020F0502020204030204" pitchFamily="34" charset="0"/>
                <a:cs typeface="Courier New" panose="02070309020205020404" pitchFamily="49" charset="0"/>
              </a:rPr>
              <a:t>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10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inotifseq:sysName</a:t>
            </a:r>
            <a:r>
              <a:rPr lang="en-US" sz="1000" dirty="0">
                <a:effectLst/>
                <a:latin typeface="Courier New" panose="02070309020205020404" pitchFamily="49" charset="0"/>
                <a:ea typeface="Calibri" panose="020F0502020204030204" pitchFamily="34" charset="0"/>
                <a:cs typeface="Courier New" panose="02070309020205020404" pitchFamily="49" charset="0"/>
              </a:rPr>
              <a:t>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inet:host</a:t>
            </a:r>
            <a:endParaRPr lang="en-US" sz="10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inotifseq:sequenceNumber</a:t>
            </a:r>
            <a:r>
              <a:rPr lang="en-US" sz="1000" dirty="0">
                <a:effectLst/>
                <a:latin typeface="Courier New" panose="02070309020205020404" pitchFamily="49" charset="0"/>
                <a:ea typeface="Calibri" panose="020F0502020204030204" pitchFamily="34" charset="0"/>
                <a:cs typeface="Courier New" panose="02070309020205020404" pitchFamily="49" charset="0"/>
              </a:rPr>
              <a:t>           yang:counter32</a:t>
            </a:r>
            <a:endParaRPr lang="de-CH" sz="10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Netconf Notifications with </a:t>
            </a:r>
            <a:r>
              <a:rPr lang="en-US" sz="2800" b="1" dirty="0">
                <a:solidFill>
                  <a:srgbClr val="FF0000"/>
                </a:solidFill>
              </a:rPr>
              <a:t>Hostname and Sequence Number</a:t>
            </a:r>
            <a:br>
              <a:rPr lang="en-GB" sz="3200" dirty="0"/>
            </a:br>
            <a:r>
              <a:rPr lang="en-US" sz="2400" dirty="0">
                <a:solidFill>
                  <a:schemeClr val="bg2">
                    <a:lumMod val="75000"/>
                  </a:schemeClr>
                </a:solidFill>
              </a:rPr>
              <a:t>For push-update and push-change-update</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326155" y="1544102"/>
            <a:ext cx="5358571" cy="4823449"/>
          </a:xfrm>
        </p:spPr>
        <p:txBody>
          <a:bodyPr>
            <a:noAutofit/>
          </a:bodyPr>
          <a:lstStyle/>
          <a:p>
            <a:r>
              <a:rPr lang="en-US" sz="1700" dirty="0"/>
              <a:t>When </a:t>
            </a:r>
            <a:r>
              <a:rPr lang="en-US" sz="1700" b="1" dirty="0"/>
              <a:t>NETCONF event notification messages are forwarded from a YANG push receiver to another system</a:t>
            </a:r>
            <a:r>
              <a:rPr lang="en-US" sz="1700" dirty="0"/>
              <a:t>, a message broker or a time series database where the messages are stored, the </a:t>
            </a:r>
            <a:r>
              <a:rPr lang="en-US" sz="1700" b="1" dirty="0"/>
              <a:t>transport context is lost since it is not part of the NETCONF event notification message metadata. </a:t>
            </a:r>
            <a:r>
              <a:rPr lang="en-US" sz="1700" dirty="0"/>
              <a:t>Therefore, the downstream system is unable to associate the message to the publishing process (the exporting router), nor able to detect message loss or reordering. </a:t>
            </a:r>
          </a:p>
          <a:p>
            <a:r>
              <a:rPr lang="en-US" sz="1700" dirty="0">
                <a:hlinkClick r:id="rId3"/>
              </a:rPr>
              <a:t>draft-</a:t>
            </a:r>
            <a:r>
              <a:rPr lang="en-US" sz="1700" dirty="0" err="1">
                <a:hlinkClick r:id="rId3"/>
              </a:rPr>
              <a:t>tgraf</a:t>
            </a:r>
            <a:r>
              <a:rPr lang="en-US" sz="1700" dirty="0">
                <a:hlinkClick r:id="rId3"/>
              </a:rPr>
              <a:t>-netconf-</a:t>
            </a:r>
            <a:r>
              <a:rPr lang="en-US" sz="1700" dirty="0" err="1">
                <a:hlinkClick r:id="rId3"/>
              </a:rPr>
              <a:t>notif</a:t>
            </a:r>
            <a:r>
              <a:rPr lang="en-US" sz="1700" dirty="0">
                <a:hlinkClick r:id="rId3"/>
              </a:rPr>
              <a:t>-sequencing</a:t>
            </a:r>
            <a:r>
              <a:rPr lang="en-US" sz="1700" dirty="0">
                <a:solidFill>
                  <a:srgbClr val="272B30"/>
                </a:solidFill>
              </a:rPr>
              <a:t> extends the NETCONF </a:t>
            </a:r>
            <a:r>
              <a:rPr lang="en-US" sz="1700" dirty="0"/>
              <a:t>notification defined in </a:t>
            </a:r>
            <a:r>
              <a:rPr lang="de-CH" sz="1700" dirty="0">
                <a:hlinkClick r:id="rId4"/>
              </a:rPr>
              <a:t>RFC5277</a:t>
            </a:r>
            <a:r>
              <a:rPr lang="en-US" sz="1700" dirty="0"/>
              <a:t> with:</a:t>
            </a:r>
          </a:p>
          <a:p>
            <a:pPr lvl="1"/>
            <a:r>
              <a:rPr lang="en-US" sz="1700" b="1" dirty="0" err="1"/>
              <a:t>sysName</a:t>
            </a:r>
            <a:r>
              <a:rPr lang="en-US" sz="1700" b="1" dirty="0"/>
              <a:t>:  </a:t>
            </a:r>
            <a:r>
              <a:rPr lang="en-US" sz="1700" dirty="0"/>
              <a:t>Describes the hostname following the '</a:t>
            </a:r>
            <a:r>
              <a:rPr lang="en-US" sz="1700" dirty="0" err="1"/>
              <a:t>sysName</a:t>
            </a:r>
            <a:r>
              <a:rPr lang="en-US" sz="1700" dirty="0"/>
              <a:t>' object definition in </a:t>
            </a:r>
            <a:r>
              <a:rPr lang="en-US" sz="1700" dirty="0">
                <a:hlinkClick r:id="rId5"/>
              </a:rPr>
              <a:t>RFC 1213 </a:t>
            </a:r>
            <a:r>
              <a:rPr lang="en-US" sz="1700" dirty="0"/>
              <a:t>from where the message was published from.</a:t>
            </a:r>
          </a:p>
          <a:p>
            <a:pPr lvl="1"/>
            <a:r>
              <a:rPr lang="en-US" sz="1700" b="1" dirty="0" err="1"/>
              <a:t>sequenceNumber</a:t>
            </a:r>
            <a:r>
              <a:rPr lang="en-US" sz="1700" b="1" dirty="0"/>
              <a:t>:  </a:t>
            </a:r>
            <a:r>
              <a:rPr lang="en-US" sz="1700" dirty="0"/>
              <a:t>Generates a unique sequence number as described in </a:t>
            </a:r>
            <a:r>
              <a:rPr lang="en-US" sz="1700" dirty="0">
                <a:hlinkClick r:id="rId6"/>
              </a:rPr>
              <a:t>RFC 9187</a:t>
            </a:r>
            <a:r>
              <a:rPr lang="en-US" sz="1700" dirty="0"/>
              <a:t> for each published message.</a:t>
            </a:r>
          </a:p>
          <a:p>
            <a:r>
              <a:rPr lang="en-US" sz="1700" b="1" dirty="0">
                <a:solidFill>
                  <a:srgbClr val="FF0000"/>
                </a:solidFill>
              </a:rPr>
              <a:t>Changes in -06: </a:t>
            </a:r>
            <a:r>
              <a:rPr lang="en-US" sz="1700" dirty="0"/>
              <a:t>Defined new NETCONF and YANG-Push notification capabilities and described how a systems discovers them.</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8</a:t>
            </a:fld>
            <a:endParaRPr lang="de-CH" sz="1400" dirty="0"/>
          </a:p>
        </p:txBody>
      </p:sp>
      <p:sp>
        <p:nvSpPr>
          <p:cNvPr id="5" name="TextBox 4">
            <a:extLst>
              <a:ext uri="{FF2B5EF4-FFF2-40B4-BE49-F238E27FC236}">
                <a16:creationId xmlns:a16="http://schemas.microsoft.com/office/drawing/2014/main" id="{E6EDC80B-21EE-899E-6527-9932D706231D}"/>
              </a:ext>
            </a:extLst>
          </p:cNvPr>
          <p:cNvSpPr txBox="1"/>
          <p:nvPr/>
        </p:nvSpPr>
        <p:spPr>
          <a:xfrm>
            <a:off x="838200" y="2846556"/>
            <a:ext cx="5512840" cy="3646319"/>
          </a:xfrm>
          <a:prstGeom prst="rect">
            <a:avLst/>
          </a:prstGeom>
          <a:noFill/>
        </p:spPr>
        <p:txBody>
          <a:bodyPr wrap="square">
            <a:spAutoFit/>
          </a:bodyPr>
          <a:lstStyle/>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ietf-notification:notification</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900" dirty="0">
                <a:effectLst/>
                <a:latin typeface="Courier New" panose="02070309020205020404" pitchFamily="49" charset="0"/>
                <a:ea typeface="Calibri" panose="020F0502020204030204" pitchFamily="34" charset="0"/>
                <a:cs typeface="Courier New" panose="02070309020205020404" pitchFamily="49" charset="0"/>
              </a:rPr>
              <a:t>": "2023-03-25T08:30:11.22Z",</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ietf-notification-sequencing:sysName</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"example-router",</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ietf-notification-sequencing:sequenceNumber</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1,</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ietf-yang-push:push-update</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"id": 6666,</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ietf-yp-observation-time:observation-time</a:t>
            </a:r>
            <a:r>
              <a:rPr lang="en-US" sz="900" dirty="0">
                <a:effectLst/>
                <a:latin typeface="Courier New" panose="02070309020205020404" pitchFamily="49" charset="0"/>
                <a:ea typeface="Calibri" panose="020F0502020204030204" pitchFamily="34" charset="0"/>
                <a:cs typeface="Courier New" panose="02070309020205020404" pitchFamily="49" charset="0"/>
              </a:rPr>
              <a:t>": "2023-02-04T16:30:09.44Z",</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ietf-yp-observation-time:point-in-time</a:t>
            </a:r>
            <a:r>
              <a:rPr lang="en-US" sz="900" dirty="0">
                <a:effectLst/>
                <a:latin typeface="Courier New" panose="02070309020205020404" pitchFamily="49" charset="0"/>
                <a:ea typeface="Calibri" panose="020F0502020204030204" pitchFamily="34" charset="0"/>
                <a:cs typeface="Courier New" panose="02070309020205020404" pitchFamily="49" charset="0"/>
              </a:rPr>
              <a:t>": "current-accounting",</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"datastore-contents":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ietf-interfaces:interfaces</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"interface":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"name": "eth0",</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"type":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iana-if-type:ethernetCsmacd</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oper</a:t>
            </a:r>
            <a:r>
              <a:rPr lang="en-US" sz="900" dirty="0">
                <a:effectLst/>
                <a:latin typeface="Courier New" panose="02070309020205020404" pitchFamily="49" charset="0"/>
                <a:ea typeface="Calibri" panose="020F0502020204030204" pitchFamily="34" charset="0"/>
                <a:cs typeface="Courier New" panose="02070309020205020404" pitchFamily="49" charset="0"/>
              </a:rPr>
              <a:t>-status": "up",</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mtu</a:t>
            </a:r>
            <a:r>
              <a:rPr lang="en-US" sz="900" dirty="0">
                <a:effectLst/>
                <a:latin typeface="Courier New" panose="02070309020205020404" pitchFamily="49" charset="0"/>
                <a:ea typeface="Calibri" panose="020F0502020204030204" pitchFamily="34" charset="0"/>
                <a:cs typeface="Courier New" panose="02070309020205020404" pitchFamily="49" charset="0"/>
              </a:rPr>
              <a:t>": 1500</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p:txBody>
      </p:sp>
    </p:spTree>
    <p:extLst>
      <p:ext uri="{BB962C8B-B14F-4D97-AF65-F5344CB8AC3E}">
        <p14:creationId xmlns:p14="http://schemas.microsoft.com/office/powerpoint/2010/main" val="1980732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544102"/>
            <a:ext cx="5805196" cy="1769780"/>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a:t>
            </a:r>
            <a:r>
              <a:rPr lang="en-US" sz="850" dirty="0">
                <a:effectLst/>
                <a:latin typeface="Courier New" panose="02070309020205020404" pitchFamily="49" charset="0"/>
                <a:ea typeface="Calibri" panose="020F0502020204030204" pitchFamily="34" charset="0"/>
                <a:cs typeface="Courier New" panose="02070309020205020404" pitchFamily="49" charset="0"/>
              </a:rPr>
              <a:t>-observation-time</a:t>
            </a: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yp:push-update</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observation-time?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point-in-time?      enumeration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yp:push-change-update</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observation-time?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point-in-time?      enumeration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sysc:system-capabilities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notc:subscription-capabilities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yang-push-observation-supported?</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inotifseq:notification-support</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{yang-push-observation-timestamp}?</a:t>
            </a:r>
            <a:endParaRPr lang="de-CH" sz="85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YANG-Push Notifications with </a:t>
            </a:r>
            <a:r>
              <a:rPr lang="en-US" sz="2800" b="1" dirty="0">
                <a:solidFill>
                  <a:srgbClr val="FF0000"/>
                </a:solidFill>
              </a:rPr>
              <a:t>Observation Timestamping</a:t>
            </a:r>
            <a:br>
              <a:rPr lang="en-GB" sz="3200" dirty="0"/>
            </a:br>
            <a:r>
              <a:rPr lang="en-US" sz="2400" dirty="0">
                <a:solidFill>
                  <a:schemeClr val="bg2">
                    <a:lumMod val="75000"/>
                  </a:schemeClr>
                </a:solidFill>
              </a:rPr>
              <a:t>For push-update and push-change-update</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326155" y="1544102"/>
            <a:ext cx="5358571" cy="4823449"/>
          </a:xfrm>
        </p:spPr>
        <p:txBody>
          <a:bodyPr>
            <a:noAutofit/>
          </a:bodyPr>
          <a:lstStyle/>
          <a:p>
            <a:r>
              <a:rPr lang="en-US" sz="1700" b="1" dirty="0"/>
              <a:t>To correlate network data </a:t>
            </a:r>
            <a:r>
              <a:rPr lang="en-US" sz="1700" dirty="0"/>
              <a:t>among different Network Telemetry planes as described in Section 3.1 of </a:t>
            </a:r>
            <a:r>
              <a:rPr lang="en-US" sz="1700" dirty="0">
                <a:hlinkClick r:id="rId2"/>
              </a:rPr>
              <a:t>RFC 9232</a:t>
            </a:r>
            <a:r>
              <a:rPr lang="en-US" sz="1700" dirty="0"/>
              <a:t> or among different YANG push subscription types defined in Section 3.1 of </a:t>
            </a:r>
            <a:r>
              <a:rPr lang="en-US" sz="1700" dirty="0">
                <a:hlinkClick r:id="rId3"/>
              </a:rPr>
              <a:t>RFC 8641</a:t>
            </a:r>
            <a:r>
              <a:rPr lang="en-US" sz="1700" dirty="0"/>
              <a:t>, </a:t>
            </a:r>
            <a:r>
              <a:rPr lang="en-US" sz="1700" b="1" dirty="0"/>
              <a:t>network observation timestamping is needed to understand the timely relationship among these different planes and YANG push subscription types.</a:t>
            </a:r>
          </a:p>
          <a:p>
            <a:r>
              <a:rPr lang="en-US" sz="1700" dirty="0">
                <a:hlinkClick r:id="rId4"/>
              </a:rPr>
              <a:t>draft-</a:t>
            </a:r>
            <a:r>
              <a:rPr lang="en-US" sz="1700" dirty="0" err="1">
                <a:hlinkClick r:id="rId4"/>
              </a:rPr>
              <a:t>tgraf</a:t>
            </a:r>
            <a:r>
              <a:rPr lang="en-US" sz="1700" dirty="0">
                <a:hlinkClick r:id="rId4"/>
              </a:rPr>
              <a:t>-netconf-yang-push-observation-time</a:t>
            </a:r>
            <a:r>
              <a:rPr lang="en-US" sz="1700" dirty="0">
                <a:solidFill>
                  <a:srgbClr val="272B30"/>
                </a:solidFill>
              </a:rPr>
              <a:t> extends </a:t>
            </a:r>
            <a:r>
              <a:rPr lang="en-US" sz="1700" dirty="0"/>
              <a:t>the YANG push streaming update notification defined in </a:t>
            </a:r>
            <a:r>
              <a:rPr lang="en-US" sz="1700" dirty="0">
                <a:hlinkClick r:id="rId3"/>
              </a:rPr>
              <a:t>RFC 8641 </a:t>
            </a:r>
            <a:r>
              <a:rPr lang="en-US" sz="1700" dirty="0"/>
              <a:t>with:</a:t>
            </a:r>
          </a:p>
          <a:p>
            <a:pPr lvl="1"/>
            <a:r>
              <a:rPr lang="en-US" sz="1700" b="1" dirty="0"/>
              <a:t>observation-time: </a:t>
            </a:r>
            <a:r>
              <a:rPr lang="en-US" sz="1700" dirty="0"/>
              <a:t>Describes the measurement observation time for the "push-update" notification in a "periodical" and for the "push-change-update" notification in a "on-change" subscription. </a:t>
            </a:r>
          </a:p>
          <a:p>
            <a:pPr lvl="1"/>
            <a:r>
              <a:rPr lang="en-US" sz="1700" b="1" dirty="0"/>
              <a:t>point-in-time: </a:t>
            </a:r>
            <a:r>
              <a:rPr lang="en-US" sz="1700" dirty="0"/>
              <a:t>Describes at which point in time the value of observation-time was observed.</a:t>
            </a:r>
          </a:p>
          <a:p>
            <a:pPr>
              <a:buFont typeface="Wingdings" panose="05000000000000000000" pitchFamily="2" charset="2"/>
              <a:buChar char="Ø"/>
            </a:pPr>
            <a:r>
              <a:rPr lang="en-US" sz="1700" b="1" dirty="0">
                <a:solidFill>
                  <a:srgbClr val="FF0000"/>
                </a:solidFill>
              </a:rPr>
              <a:t>Changes in -02:</a:t>
            </a:r>
            <a:r>
              <a:rPr lang="en-US" sz="1700" dirty="0"/>
              <a:t> Changed semantics;  observation-time describes when and point-in-time at which point in time. Added new YANG-Push notification capabilities.</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9</a:t>
            </a:fld>
            <a:endParaRPr lang="de-CH" sz="1400" dirty="0"/>
          </a:p>
        </p:txBody>
      </p:sp>
      <p:sp>
        <p:nvSpPr>
          <p:cNvPr id="5" name="TextBox 4">
            <a:extLst>
              <a:ext uri="{FF2B5EF4-FFF2-40B4-BE49-F238E27FC236}">
                <a16:creationId xmlns:a16="http://schemas.microsoft.com/office/drawing/2014/main" id="{E6EDC80B-21EE-899E-6527-9932D706231D}"/>
              </a:ext>
            </a:extLst>
          </p:cNvPr>
          <p:cNvSpPr txBox="1"/>
          <p:nvPr/>
        </p:nvSpPr>
        <p:spPr>
          <a:xfrm>
            <a:off x="838200" y="3254170"/>
            <a:ext cx="5257800" cy="3449470"/>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ietf-notification:notification</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850" dirty="0">
                <a:effectLst/>
                <a:latin typeface="Courier New" panose="02070309020205020404" pitchFamily="49" charset="0"/>
                <a:ea typeface="Calibri" panose="020F0502020204030204" pitchFamily="34" charset="0"/>
                <a:cs typeface="Courier New" panose="02070309020205020404" pitchFamily="49" charset="0"/>
              </a:rPr>
              <a:t>": "2023-03-25T08:30:11.22Z",</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ietf-notification-sequencing:sysName</a:t>
            </a:r>
            <a:r>
              <a:rPr lang="en-US" sz="850" dirty="0">
                <a:effectLst/>
                <a:latin typeface="Courier New" panose="02070309020205020404" pitchFamily="49" charset="0"/>
                <a:ea typeface="Calibri" panose="020F0502020204030204" pitchFamily="34" charset="0"/>
                <a:cs typeface="Courier New" panose="02070309020205020404" pitchFamily="49" charset="0"/>
              </a:rPr>
              <a:t>": "example-router",</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ietf-notification-sequencing:sequenceNumber</a:t>
            </a:r>
            <a:r>
              <a:rPr lang="en-US" sz="850" dirty="0">
                <a:effectLst/>
                <a:latin typeface="Courier New" panose="02070309020205020404" pitchFamily="49" charset="0"/>
                <a:ea typeface="Calibri" panose="020F0502020204030204" pitchFamily="34" charset="0"/>
                <a:cs typeface="Courier New" panose="02070309020205020404" pitchFamily="49" charset="0"/>
              </a:rPr>
              <a:t>": 1,</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ietf-yang-push:push-update</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"id": 6666,</a:t>
            </a:r>
          </a:p>
          <a:p>
            <a:pPr marL="0" marR="0">
              <a:lnSpc>
                <a:spcPct val="107000"/>
              </a:lnSpc>
              <a:spcBef>
                <a:spcPts val="0"/>
              </a:spcBef>
              <a:spcAft>
                <a:spcPts val="0"/>
              </a:spcAft>
            </a:pP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ietf-yp-observation-time:observation-time</a:t>
            </a: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"2023-02-04T16:30:09.44Z",</a:t>
            </a:r>
          </a:p>
          <a:p>
            <a:pPr marL="0" marR="0">
              <a:lnSpc>
                <a:spcPct val="107000"/>
              </a:lnSpc>
              <a:spcBef>
                <a:spcPts val="0"/>
              </a:spcBef>
              <a:spcAft>
                <a:spcPts val="0"/>
              </a:spcAft>
            </a:pP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ietf-yp-observation-time:point-in-time</a:t>
            </a: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"current-accounting",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"datastore-contents":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ietf-interfaces:interfaces</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"interface":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"name": "eth0",</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"type":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iana-if-type:ethernetCsmacd</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oper</a:t>
            </a:r>
            <a:r>
              <a:rPr lang="en-US" sz="850" dirty="0">
                <a:effectLst/>
                <a:latin typeface="Courier New" panose="02070309020205020404" pitchFamily="49" charset="0"/>
                <a:ea typeface="Calibri" panose="020F0502020204030204" pitchFamily="34" charset="0"/>
                <a:cs typeface="Courier New" panose="02070309020205020404" pitchFamily="49" charset="0"/>
              </a:rPr>
              <a:t>-status": "up",</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mtu</a:t>
            </a:r>
            <a:r>
              <a:rPr lang="en-US" sz="850" dirty="0">
                <a:effectLst/>
                <a:latin typeface="Courier New" panose="02070309020205020404" pitchFamily="49" charset="0"/>
                <a:ea typeface="Calibri" panose="020F0502020204030204" pitchFamily="34" charset="0"/>
                <a:cs typeface="Courier New" panose="02070309020205020404" pitchFamily="49" charset="0"/>
              </a:rPr>
              <a:t>": 1500</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p:txBody>
      </p:sp>
    </p:spTree>
    <p:extLst>
      <p:ext uri="{BB962C8B-B14F-4D97-AF65-F5344CB8AC3E}">
        <p14:creationId xmlns:p14="http://schemas.microsoft.com/office/powerpoint/2010/main" val="36789034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3573</Words>
  <Application>Microsoft Office PowerPoint</Application>
  <PresentationFormat>Widescreen</PresentationFormat>
  <Paragraphs>425</Paragraphs>
  <Slides>22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Courier New</vt:lpstr>
      <vt:lpstr>Wingdings</vt:lpstr>
      <vt:lpstr>Office Theme</vt:lpstr>
      <vt:lpstr>PowerPoint Presentation</vt:lpstr>
      <vt:lpstr>Handling Operational YANG Modelled Data State of the Union</vt:lpstr>
      <vt:lpstr>From YANG-Push to Network Analytics Aiming for an automated data processing pipeline</vt:lpstr>
      <vt:lpstr>Elements of the Architecture Workflow Diagram</vt:lpstr>
      <vt:lpstr>An Architecture for YANG-Push to Apache Kafka Integration Status, Summary and Next steps</vt:lpstr>
      <vt:lpstr>Address YANG Specification and Integration Gaps Aiming for an automated data processing pipeline</vt:lpstr>
      <vt:lpstr>YANG model for NETCONF Event Notifications Entire YANG-Push messages is modeled in YANG</vt:lpstr>
      <vt:lpstr>Extend Netconf Notifications with Hostname and Sequence Number For push-update and push-change-update</vt:lpstr>
      <vt:lpstr>Extend YANG-Push Notifications with Observation Timestamping For push-update and push-change-update</vt:lpstr>
      <vt:lpstr>Support of Versioning in YANG Notifications Subscription For subscription state change notification messages</vt:lpstr>
      <vt:lpstr>Augmented-by Addition YANG Library Extension</vt:lpstr>
      <vt:lpstr>Validate anydata schema subtree with YANG Library RFC 7950 Extension</vt:lpstr>
      <vt:lpstr>Address YANG Specification and Integration Gaps Aiming for an automated data processing pipeline</vt:lpstr>
      <vt:lpstr>Open Points from IETF 119 Addressed at IETF 120</vt:lpstr>
      <vt:lpstr>Milestones IETF 115 - 120</vt:lpstr>
      <vt:lpstr>YANG-Push Implementation Status IETF 120</vt:lpstr>
      <vt:lpstr>Industry Colaboration On YANG Push to Apache Kafka integration</vt:lpstr>
      <vt:lpstr>PowerPoint Presentation</vt:lpstr>
      <vt:lpstr>YANG model for NETCONF Event Notifications draft-ahuang-netconf-notif-yang-05  - Status and Next Steps</vt:lpstr>
      <vt:lpstr>Extend Netconf Notifications with Hostname and Sequence Number draft-tgraf-netconf-notif-sequencing-06  - Status and Next Steps</vt:lpstr>
      <vt:lpstr>Extend YANG-Push Notifications with Observation Timestamping draft-tgraf-netconf-yang-push-observation-time-02  - Status and Next Steps</vt:lpstr>
      <vt:lpstr>Support of Versioning in YANG Notifications Subscription draft-ietf-netconf-yang-notifications-versioning-04  - Status and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INI-NET-VNC-HCS</cp:lastModifiedBy>
  <cp:revision>261</cp:revision>
  <dcterms:created xsi:type="dcterms:W3CDTF">2019-11-29T14:22:02Z</dcterms:created>
  <dcterms:modified xsi:type="dcterms:W3CDTF">2024-07-12T08:37:48Z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