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041" r:id="rId2"/>
    <p:sldId id="2145706226" r:id="rId3"/>
    <p:sldId id="2145706230" r:id="rId4"/>
    <p:sldId id="2145706231" r:id="rId5"/>
    <p:sldId id="2145706239" r:id="rId6"/>
    <p:sldId id="2145706238" r:id="rId7"/>
    <p:sldId id="2145706232" r:id="rId8"/>
    <p:sldId id="2145706229" r:id="rId9"/>
    <p:sldId id="2145706240" r:id="rId10"/>
    <p:sldId id="2145706225" r:id="rId11"/>
    <p:sldId id="2145706236" r:id="rId12"/>
    <p:sldId id="2145706228" r:id="rId13"/>
    <p:sldId id="2145706237" r:id="rId14"/>
    <p:sldId id="26417" r:id="rId15"/>
    <p:sldId id="26421" r:id="rId16"/>
    <p:sldId id="26420" r:id="rId17"/>
    <p:sldId id="26422" r:id="rId18"/>
    <p:sldId id="26419" r:id="rId19"/>
    <p:sldId id="2145706200" r:id="rId20"/>
    <p:sldId id="26423" r:id="rId21"/>
    <p:sldId id="26418" r:id="rId22"/>
    <p:sldId id="2145706224" r:id="rId23"/>
    <p:sldId id="2145706227" r:id="rId24"/>
    <p:sldId id="26413" r:id="rId25"/>
    <p:sldId id="26415"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88488-A9E1-4155-BFF1-5EF2EE12E93E}" v="41" dt="2023-07-24T15:12:24.086"/>
    <p1510:client id="{B9D0A0E3-578E-40BA-8245-73B11950422A}" v="1" dt="2023-07-25T00:46:01.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70" d="100"/>
          <a:sy n="70" d="100"/>
        </p:scale>
        <p:origin x="96" y="10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B9D0A0E3-578E-40BA-8245-73B11950422A}"/>
    <pc:docChg chg="addSld modSld">
      <pc:chgData name="Graf Thomas, INI-NET-VNC-HCS" userId="487bc3e3-9ce7-4cdd-b7b4-8899ea88d289" providerId="ADAL" clId="{B9D0A0E3-578E-40BA-8245-73B11950422A}" dt="2023-07-25T00:46:01.147" v="0"/>
      <pc:docMkLst>
        <pc:docMk/>
      </pc:docMkLst>
      <pc:sldChg chg="add">
        <pc:chgData name="Graf Thomas, INI-NET-VNC-HCS" userId="487bc3e3-9ce7-4cdd-b7b4-8899ea88d289" providerId="ADAL" clId="{B9D0A0E3-578E-40BA-8245-73B11950422A}" dt="2023-07-25T00:46:01.147" v="0"/>
        <pc:sldMkLst>
          <pc:docMk/>
          <pc:sldMk cId="2425809725" sldId="21457062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24.07.2023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2</a:t>
            </a:fld>
            <a:endParaRPr lang="de-CH"/>
          </a:p>
        </p:txBody>
      </p:sp>
    </p:spTree>
    <p:extLst>
      <p:ext uri="{BB962C8B-B14F-4D97-AF65-F5344CB8AC3E}">
        <p14:creationId xmlns:p14="http://schemas.microsoft.com/office/powerpoint/2010/main" val="36747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3</a:t>
            </a:fld>
            <a:endParaRPr lang="de-CH"/>
          </a:p>
        </p:txBody>
      </p:sp>
    </p:spTree>
    <p:extLst>
      <p:ext uri="{BB962C8B-B14F-4D97-AF65-F5344CB8AC3E}">
        <p14:creationId xmlns:p14="http://schemas.microsoft.com/office/powerpoint/2010/main" val="22573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4</a:t>
            </a:fld>
            <a:endParaRPr lang="de-CH"/>
          </a:p>
        </p:txBody>
      </p:sp>
    </p:spTree>
    <p:extLst>
      <p:ext uri="{BB962C8B-B14F-4D97-AF65-F5344CB8AC3E}">
        <p14:creationId xmlns:p14="http://schemas.microsoft.com/office/powerpoint/2010/main" val="5236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5</a:t>
            </a:fld>
            <a:endParaRPr lang="de-CH"/>
          </a:p>
        </p:txBody>
      </p:sp>
    </p:spTree>
    <p:extLst>
      <p:ext uri="{BB962C8B-B14F-4D97-AF65-F5344CB8AC3E}">
        <p14:creationId xmlns:p14="http://schemas.microsoft.com/office/powerpoint/2010/main" val="110327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6</a:t>
            </a:fld>
            <a:endParaRPr lang="de-CH"/>
          </a:p>
        </p:txBody>
      </p:sp>
    </p:spTree>
    <p:extLst>
      <p:ext uri="{BB962C8B-B14F-4D97-AF65-F5344CB8AC3E}">
        <p14:creationId xmlns:p14="http://schemas.microsoft.com/office/powerpoint/2010/main" val="307917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7</a:t>
            </a:fld>
            <a:endParaRPr lang="de-CH"/>
          </a:p>
        </p:txBody>
      </p:sp>
    </p:spTree>
    <p:extLst>
      <p:ext uri="{BB962C8B-B14F-4D97-AF65-F5344CB8AC3E}">
        <p14:creationId xmlns:p14="http://schemas.microsoft.com/office/powerpoint/2010/main" val="409634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huang-feng@insa-lyon.fr" TargetMode="External"/><Relationship Id="rId2" Type="http://schemas.openxmlformats.org/officeDocument/2006/relationships/hyperlink" Target="mailto:thomas.graf@swissco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rtinfowler.com/articles/data-mesh-principles.html"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https://martinfowler.com/articles/data-monolith-to-mesh.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hyperlink" Target="https://github.com/graf3net/draft-daisy-kafka-yang-integration/blob/main/draft-daisy-kafka-yang-integration-02.md" TargetMode="Externa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hyperlink" Target="mailto:alex.huang-feng@insa-lyon.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40587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Addressing Network Operator</a:t>
            </a:r>
            <a:br>
              <a:rPr lang="en-US" sz="4800" b="1" dirty="0"/>
            </a:br>
            <a:r>
              <a:rPr lang="en-US" sz="4800" b="1" dirty="0">
                <a:solidFill>
                  <a:srgbClr val="FF0000"/>
                </a:solidFill>
              </a:rPr>
              <a:t>Challenges </a:t>
            </a:r>
            <a:r>
              <a:rPr lang="en-US" sz="4800" b="1" dirty="0"/>
              <a:t>in YANG push</a:t>
            </a:r>
            <a:br>
              <a:rPr lang="en-US" sz="4800" b="1" dirty="0"/>
            </a:br>
            <a:r>
              <a:rPr lang="en-US" sz="4800" b="1" dirty="0"/>
              <a:t>		Data Mesh </a:t>
            </a:r>
            <a:r>
              <a:rPr lang="en-US" sz="4800" b="1" dirty="0">
                <a:solidFill>
                  <a:srgbClr val="FF0000"/>
                </a:solidFill>
              </a:rPr>
              <a:t>Integration</a:t>
            </a:r>
            <a:endParaRPr lang="en-US" sz="4800" dirty="0">
              <a:solidFill>
                <a:srgbClr val="FF0000"/>
              </a:solidFill>
            </a:endParaRPr>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70268"/>
            <a:ext cx="11163943" cy="1091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2"/>
              </a:rPr>
              <a:t>zhuoyao.lin@huawei.com, jean.quilbeuf@huawei.com</a:t>
            </a:r>
          </a:p>
          <a:p>
            <a:pPr marL="0" indent="0" algn="r">
              <a:spcBef>
                <a:spcPts val="300"/>
              </a:spcBef>
              <a:buNone/>
            </a:pPr>
            <a:r>
              <a:rPr lang="de-CH" sz="1200" dirty="0">
                <a:latin typeface="+mj-lt"/>
                <a:hlinkClick r:id="rId2"/>
              </a:rPr>
              <a:t>ahmed.elhassany@swisscom.com, </a:t>
            </a:r>
            <a:r>
              <a:rPr lang="de-CH" sz="1200" dirty="0">
                <a:latin typeface="+mj-lt"/>
                <a:hlinkClick r:id="rId3"/>
              </a:rPr>
              <a:t>alex.huang-feng@insa-lyon.fr</a:t>
            </a:r>
            <a:endParaRPr lang="de-CH" sz="1200" dirty="0">
              <a:latin typeface="+mj-lt"/>
            </a:endParaRPr>
          </a:p>
          <a:p>
            <a:pPr marL="0" indent="0" algn="r">
              <a:spcBef>
                <a:spcPts val="300"/>
              </a:spcBef>
              <a:buNone/>
            </a:pPr>
            <a:r>
              <a:rPr lang="de-CH" sz="1200" dirty="0">
                <a:latin typeface="+mj-lt"/>
                <a:hlinkClick r:id="rId2"/>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ea typeface="+mj-ea"/>
                <a:cs typeface="+mj-cs"/>
              </a:rPr>
              <a:t> </a:t>
            </a:r>
            <a:r>
              <a:rPr lang="de-CH" sz="1200" dirty="0">
                <a:latin typeface="+mj-lt"/>
              </a:rPr>
              <a:t>2023</a:t>
            </a:r>
          </a:p>
          <a:p>
            <a:pPr algn="r"/>
            <a:endParaRPr lang="de-CH" sz="1200" dirty="0"/>
          </a:p>
        </p:txBody>
      </p:sp>
      <p:sp>
        <p:nvSpPr>
          <p:cNvPr id="7" name="Slide Number Placeholder 1">
            <a:extLst>
              <a:ext uri="{FF2B5EF4-FFF2-40B4-BE49-F238E27FC236}">
                <a16:creationId xmlns:a16="http://schemas.microsoft.com/office/drawing/2014/main" id="{285098AC-751D-42D3-A663-DDF265EB429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7200" dirty="0"/>
              <a:t>Netconf Working</a:t>
            </a:r>
            <a:br>
              <a:rPr lang="de-CH" sz="7200" dirty="0"/>
            </a:br>
            <a:r>
              <a:rPr lang="de-CH" sz="7200" dirty="0"/>
              <a:t>Group update</a:t>
            </a:r>
          </a:p>
        </p:txBody>
      </p:sp>
    </p:spTree>
    <p:extLst>
      <p:ext uri="{BB962C8B-B14F-4D97-AF65-F5344CB8AC3E}">
        <p14:creationId xmlns:p14="http://schemas.microsoft.com/office/powerpoint/2010/main" val="4018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Versioning in YANG Notifications Subscription</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 -03 NETCONF adoption call concluded</a:t>
            </a:r>
          </a:p>
          <a:p>
            <a:r>
              <a:rPr lang="en-US" sz="2000" b="1" dirty="0"/>
              <a:t>Feedback from Andy during adoption call</a:t>
            </a:r>
          </a:p>
          <a:p>
            <a:pPr lvl="1"/>
            <a:r>
              <a:rPr lang="en-US" sz="2000" dirty="0" err="1"/>
              <a:t>xpath</a:t>
            </a:r>
            <a:r>
              <a:rPr lang="en-US" sz="2000" dirty="0"/>
              <a:t> can refer to more than one YANG module </a:t>
            </a:r>
          </a:p>
          <a:p>
            <a:pPr lvl="1"/>
            <a:r>
              <a:rPr lang="en-US" sz="2000" dirty="0"/>
              <a:t>subscription section 2 is not fully aligned with section 4.1</a:t>
            </a:r>
          </a:p>
          <a:p>
            <a:pPr lvl="1"/>
            <a:r>
              <a:rPr lang="en-US" sz="2000" dirty="0"/>
              <a:t>Instead of </a:t>
            </a:r>
            <a:r>
              <a:rPr lang="en-US" sz="2000" dirty="0" err="1"/>
              <a:t>sn:target</a:t>
            </a:r>
            <a:r>
              <a:rPr lang="en-US" sz="2000" dirty="0"/>
              <a:t>, </a:t>
            </a:r>
            <a:r>
              <a:rPr lang="en-US" sz="2000" dirty="0" err="1"/>
              <a:t>sn:stream-filter</a:t>
            </a:r>
            <a:r>
              <a:rPr lang="en-US" sz="2000" dirty="0"/>
              <a:t>, </a:t>
            </a:r>
            <a:r>
              <a:rPr lang="en-US" sz="2000" dirty="0" err="1"/>
              <a:t>sn:within-subscription</a:t>
            </a:r>
            <a:r>
              <a:rPr lang="en-US" sz="2000" dirty="0"/>
              <a:t> and </a:t>
            </a:r>
            <a:r>
              <a:rPr lang="en-US" sz="2000" dirty="0" err="1"/>
              <a:t>yp:within-subscription</a:t>
            </a:r>
            <a:r>
              <a:rPr lang="en-US" sz="2000" dirty="0"/>
              <a:t> should be augmented</a:t>
            </a:r>
          </a:p>
          <a:p>
            <a:r>
              <a:rPr lang="en-US" sz="2000" b="1" dirty="0"/>
              <a:t>All addressed in -01 revision</a:t>
            </a:r>
            <a:br>
              <a:rPr lang="en-US" sz="2000" b="1" dirty="0"/>
            </a:br>
            <a:r>
              <a:rPr lang="en-US" sz="2000" b="1" dirty="0"/>
              <a:t>-&gt; Requesting feedback and comments.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11</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311833"/>
            <a:ext cx="11163943" cy="10498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benoit.claise@huawei.com</a:t>
            </a:r>
          </a:p>
          <a:p>
            <a:pPr marL="0" indent="0" algn="r">
              <a:spcBef>
                <a:spcPts val="300"/>
              </a:spcBef>
              <a:buNone/>
            </a:pPr>
            <a:r>
              <a:rPr lang="de-CH" sz="3800" dirty="0">
                <a:latin typeface="+mj-lt"/>
              </a:rPr>
              <a:t>alex.huang-feng@insa-lyon.fr</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191262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5491316" cy="321966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70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7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Datastore Selection and Subscription State Change Notifications with </a:t>
            </a:r>
            <a:r>
              <a:rPr lang="en-US" sz="2800" b="1" dirty="0">
                <a:solidFill>
                  <a:srgbClr val="FF0000"/>
                </a:solidFill>
              </a:rPr>
              <a:t>module name, revision and revision-label</a:t>
            </a:r>
            <a:endParaRPr lang="en-US" sz="2800"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Network operators need to control semantics in its data processing pipeline. That includes YANG push.</a:t>
            </a:r>
          </a:p>
          <a:p>
            <a:r>
              <a:rPr lang="en-US" sz="1800" dirty="0"/>
              <a:t>This is today only possible during YANG push subscription but not when nodes are being upgraded or messages are being published for configured subscription.</a:t>
            </a:r>
          </a:p>
          <a:p>
            <a:r>
              <a:rPr lang="en-US" sz="1800" b="1" dirty="0">
                <a:solidFill>
                  <a:srgbClr val="FF0000"/>
                </a:solidFill>
              </a:rPr>
              <a:t>draft-</a:t>
            </a:r>
            <a:r>
              <a:rPr lang="en-US" sz="1800" b="1" dirty="0" err="1">
                <a:solidFill>
                  <a:srgbClr val="FF0000"/>
                </a:solidFill>
              </a:rPr>
              <a:t>ietf</a:t>
            </a:r>
            <a:r>
              <a:rPr lang="en-US" sz="1800" b="1" dirty="0">
                <a:solidFill>
                  <a:srgbClr val="FF0000"/>
                </a:solidFill>
              </a:rPr>
              <a:t>-netconf-yang-notifications-versioning</a:t>
            </a:r>
            <a:r>
              <a:rPr lang="en-US" sz="1800" dirty="0"/>
              <a:t> extends the YANG push subscription and publishing mechanism defined in RFC8641:</a:t>
            </a:r>
          </a:p>
          <a:p>
            <a:pPr lvl="1"/>
            <a:r>
              <a:rPr lang="en-US" sz="1800" b="1" dirty="0"/>
              <a:t>By adding the ability to subscribe to a specific revision </a:t>
            </a:r>
            <a:r>
              <a:rPr lang="en-US" sz="1800" dirty="0"/>
              <a:t>or latest-compatible-</a:t>
            </a:r>
            <a:r>
              <a:rPr lang="en-US" sz="1800" dirty="0" err="1"/>
              <a:t>semversion</a:t>
            </a:r>
            <a:r>
              <a:rPr lang="en-US" sz="1800" dirty="0"/>
              <a:t> of one or more yang modules.</a:t>
            </a:r>
          </a:p>
          <a:p>
            <a:pPr lvl="1"/>
            <a:r>
              <a:rPr lang="en-US" sz="1800" b="1" dirty="0"/>
              <a:t>By extending the YANG push Subscription State Change Notifications Message </a:t>
            </a:r>
            <a:r>
              <a:rPr lang="en-US" sz="1800" dirty="0"/>
              <a:t>so that the YANG push receiver learns beside the </a:t>
            </a:r>
            <a:r>
              <a:rPr lang="en-US" sz="1800" dirty="0" err="1"/>
              <a:t>xpath</a:t>
            </a:r>
            <a:r>
              <a:rPr lang="en-US" sz="1800" dirty="0"/>
              <a:t> and the sub-tree filter also the yang module name, revision and revision-label.</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950764"/>
            <a:ext cx="4540135" cy="1478236"/>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a:extLst>
              <a:ext uri="{FF2B5EF4-FFF2-40B4-BE49-F238E27FC236}">
                <a16:creationId xmlns:a16="http://schemas.microsoft.com/office/drawing/2014/main" id="{63E8849D-2264-4DF7-A868-9C9CF1546A76}"/>
              </a:ext>
            </a:extLst>
          </p:cNvPr>
          <p:cNvSpPr/>
          <p:nvPr/>
        </p:nvSpPr>
        <p:spPr>
          <a:xfrm>
            <a:off x="838200" y="3447255"/>
            <a:ext cx="4540135" cy="1478236"/>
          </a:xfrm>
          <a:prstGeom prst="rect">
            <a:avLst/>
          </a:prstGeom>
          <a:solidFill>
            <a:schemeClr val="accent5">
              <a:alpha val="1000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436524" y="3305654"/>
            <a:ext cx="1155177" cy="132556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436524" y="4114800"/>
            <a:ext cx="1072341" cy="11522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44A8BB-E798-49BE-808F-AC92A5F105A6}"/>
              </a:ext>
            </a:extLst>
          </p:cNvPr>
          <p:cNvSpPr txBox="1"/>
          <p:nvPr/>
        </p:nvSpPr>
        <p:spPr>
          <a:xfrm>
            <a:off x="838200" y="4957150"/>
            <a:ext cx="5088775" cy="1819794"/>
          </a:xfrm>
          <a:prstGeom prst="rect">
            <a:avLst/>
          </a:prstGeom>
          <a:noFill/>
        </p:spPr>
        <p:txBody>
          <a:bodyPr wrap="square">
            <a:spAutoFit/>
          </a:bodyPr>
          <a:lstStyle/>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ietf-restconf:notification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"2023-01-03T10:00:00Z",</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ietf-subscribed-notifications:</a:t>
            </a:r>
            <a:r>
              <a:rPr lang="fr-CH" sz="700" dirty="0" err="1">
                <a:effectLst/>
                <a:highlight>
                  <a:srgbClr val="00FFFF"/>
                </a:highlight>
                <a:latin typeface="Courier New" panose="02070309020205020404" pitchFamily="49" charset="0"/>
                <a:ea typeface="Calibri" panose="020F0502020204030204" pitchFamily="34" charset="0"/>
                <a:cs typeface="Times New Roman" panose="02020603050405020304" pitchFamily="18" charset="0"/>
              </a:rPr>
              <a:t>subscription-modified</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"id": 101,</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stream-xpath-filter</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7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"NETCONF",</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ietf-yang-push-revision:module-version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"module-</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name</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ietf</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-interfaces"</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"2014-05-08",</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-label": "1.0.0",</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endParaRPr lang="de-CH" sz="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
            <a:extLst>
              <a:ext uri="{FF2B5EF4-FFF2-40B4-BE49-F238E27FC236}">
                <a16:creationId xmlns:a16="http://schemas.microsoft.com/office/drawing/2014/main" id="{DD55D196-E3DC-42F9-97C5-DAF0CA1831D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13396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9600" dirty="0"/>
              <a:t>Backup</a:t>
            </a:r>
          </a:p>
        </p:txBody>
      </p:sp>
    </p:spTree>
    <p:extLst>
      <p:ext uri="{BB962C8B-B14F-4D97-AF65-F5344CB8AC3E}">
        <p14:creationId xmlns:p14="http://schemas.microsoft.com/office/powerpoint/2010/main" val="416808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a:spcAft>
                <a:spcPts val="600"/>
              </a:spcAft>
            </a:pPr>
            <a:fld id="{FC4AC485-25DE-431E-B345-9C0A15BB7F8A}" type="slidenum">
              <a:rPr lang="en-US">
                <a:solidFill>
                  <a:schemeClr val="bg1">
                    <a:alpha val="60000"/>
                  </a:schemeClr>
                </a:solidFill>
              </a:rPr>
              <a:pPr>
                <a:spcAft>
                  <a:spcPts val="600"/>
                </a:spcAft>
              </a:pPr>
              <a:t>14</a:t>
            </a:fld>
            <a:endParaRPr lang="en-US">
              <a:solidFill>
                <a:schemeClr val="bg1">
                  <a:alpha val="60000"/>
                </a:schemeClr>
              </a:solidFill>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700" dirty="0">
                <a:solidFill>
                  <a:schemeClr val="accent1">
                    <a:lumMod val="75000"/>
                  </a:schemeClr>
                </a:solidFill>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Data</a:t>
            </a:r>
            <a:br>
              <a:rPr lang="de-CH" sz="2000" dirty="0">
                <a:solidFill>
                  <a:schemeClr val="accent1">
                    <a:lumMod val="75000"/>
                  </a:schemeClr>
                </a:solidFill>
              </a:rPr>
            </a:br>
            <a:r>
              <a:rPr lang="de-CH" sz="2000" dirty="0">
                <a:solidFill>
                  <a:schemeClr val="accent1">
                    <a:lumMod val="75000"/>
                  </a:schemeClr>
                </a:solidFill>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10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YANG Push</a:t>
            </a:r>
            <a:br>
              <a:rPr lang="en-US" sz="3600" dirty="0"/>
            </a:br>
            <a:r>
              <a:rPr lang="en-US" sz="2700" dirty="0">
                <a:solidFill>
                  <a:schemeClr val="bg2">
                    <a:lumMod val="75000"/>
                  </a:schemeClr>
                </a:solidFill>
              </a:rPr>
              <a:t>Missing puzzle pieces</a:t>
            </a:r>
            <a:endParaRPr lang="en-US" sz="2700" dirty="0">
              <a:solidFill>
                <a:srgbClr val="FF0000"/>
              </a:solidFill>
            </a:endParaRPr>
          </a:p>
        </p:txBody>
      </p:sp>
      <p:graphicFrame>
        <p:nvGraphicFramePr>
          <p:cNvPr id="4" name="Table 5">
            <a:extLst>
              <a:ext uri="{FF2B5EF4-FFF2-40B4-BE49-F238E27FC236}">
                <a16:creationId xmlns:a16="http://schemas.microsoft.com/office/drawing/2014/main" id="{BAD1EA45-880C-4123-B132-E1D1087DA7EA}"/>
              </a:ext>
            </a:extLst>
          </p:cNvPr>
          <p:cNvGraphicFramePr>
            <a:graphicFrameLocks noGrp="1"/>
          </p:cNvGraphicFramePr>
          <p:nvPr>
            <p:extLst>
              <p:ext uri="{D42A27DB-BD31-4B8C-83A1-F6EECF244321}">
                <p14:modId xmlns:p14="http://schemas.microsoft.com/office/powerpoint/2010/main" val="2079265633"/>
              </p:ext>
            </p:extLst>
          </p:nvPr>
        </p:nvGraphicFramePr>
        <p:xfrm>
          <a:off x="838200" y="1828710"/>
          <a:ext cx="10515600" cy="4846320"/>
        </p:xfrm>
        <a:graphic>
          <a:graphicData uri="http://schemas.openxmlformats.org/drawingml/2006/table">
            <a:tbl>
              <a:tblPr firstRow="1" bandRow="1">
                <a:tableStyleId>{EB344D84-9AFB-497E-A393-DC336BA19D2E}</a:tableStyleId>
              </a:tblPr>
              <a:tblGrid>
                <a:gridCol w="1403772">
                  <a:extLst>
                    <a:ext uri="{9D8B030D-6E8A-4147-A177-3AD203B41FA5}">
                      <a16:colId xmlns:a16="http://schemas.microsoft.com/office/drawing/2014/main" val="398847384"/>
                    </a:ext>
                  </a:extLst>
                </a:gridCol>
                <a:gridCol w="3157484">
                  <a:extLst>
                    <a:ext uri="{9D8B030D-6E8A-4147-A177-3AD203B41FA5}">
                      <a16:colId xmlns:a16="http://schemas.microsoft.com/office/drawing/2014/main" val="1453070586"/>
                    </a:ext>
                  </a:extLst>
                </a:gridCol>
                <a:gridCol w="5954344">
                  <a:extLst>
                    <a:ext uri="{9D8B030D-6E8A-4147-A177-3AD203B41FA5}">
                      <a16:colId xmlns:a16="http://schemas.microsoft.com/office/drawing/2014/main" val="3088583608"/>
                    </a:ext>
                  </a:extLst>
                </a:gridCol>
              </a:tblGrid>
              <a:tr h="347992">
                <a:tc>
                  <a:txBody>
                    <a:bodyPr/>
                    <a:lstStyle/>
                    <a:p>
                      <a:r>
                        <a:rPr lang="de-CH" sz="2000" dirty="0"/>
                        <a:t>YANG Push</a:t>
                      </a:r>
                    </a:p>
                  </a:txBody>
                  <a:tcPr/>
                </a:tc>
                <a:tc>
                  <a:txBody>
                    <a:bodyPr/>
                    <a:lstStyle/>
                    <a:p>
                      <a:r>
                        <a:rPr lang="de-CH" sz="2000" dirty="0"/>
                        <a:t>Today at Network Operators</a:t>
                      </a:r>
                    </a:p>
                  </a:txBody>
                  <a:tcPr/>
                </a:tc>
                <a:tc>
                  <a:txBody>
                    <a:bodyPr/>
                    <a:lstStyle/>
                    <a:p>
                      <a:r>
                        <a:rPr lang="de-CH" sz="2000" dirty="0"/>
                        <a:t>Today at IETF</a:t>
                      </a:r>
                    </a:p>
                  </a:txBody>
                  <a:tcPr/>
                </a:tc>
                <a:extLst>
                  <a:ext uri="{0D108BD9-81ED-4DB2-BD59-A6C34878D82A}">
                    <a16:rowId xmlns:a16="http://schemas.microsoft.com/office/drawing/2014/main" val="3121935127"/>
                  </a:ext>
                </a:extLst>
              </a:tr>
              <a:tr h="508603">
                <a:tc>
                  <a:txBody>
                    <a:bodyPr/>
                    <a:lstStyle/>
                    <a:p>
                      <a:r>
                        <a:rPr lang="en-US" sz="1600" noProof="0"/>
                        <a:t>Transport Protocol</a:t>
                      </a:r>
                    </a:p>
                  </a:txBody>
                  <a:tcPr/>
                </a:tc>
                <a:tc>
                  <a:txBody>
                    <a:bodyPr/>
                    <a:lstStyle/>
                    <a:p>
                      <a:r>
                        <a:rPr lang="en-US" sz="1600" noProof="0" dirty="0"/>
                        <a:t>Many and non-standard</a:t>
                      </a:r>
                    </a:p>
                  </a:txBody>
                  <a:tcPr/>
                </a:tc>
                <a:tc>
                  <a:txBody>
                    <a:bodyPr/>
                    <a:lstStyle/>
                    <a:p>
                      <a:r>
                        <a:rPr lang="en-US" sz="1600" noProof="0" dirty="0"/>
                        <a:t>netconf-https-</a:t>
                      </a:r>
                      <a:r>
                        <a:rPr lang="en-US" sz="1600" noProof="0" dirty="0" err="1"/>
                        <a:t>notif</a:t>
                      </a:r>
                      <a:r>
                        <a:rPr lang="en-US" sz="1600" noProof="0" dirty="0"/>
                        <a:t> and netconf-</a:t>
                      </a:r>
                      <a:r>
                        <a:rPr lang="en-US" sz="1600" noProof="0" dirty="0" err="1"/>
                        <a:t>udp</a:t>
                      </a:r>
                      <a:r>
                        <a:rPr lang="en-US" sz="1600" noProof="0" dirty="0"/>
                        <a:t>-</a:t>
                      </a:r>
                      <a:r>
                        <a:rPr lang="en-US" sz="1600" noProof="0" dirty="0" err="1"/>
                        <a:t>notif</a:t>
                      </a:r>
                      <a:endParaRPr lang="en-US" sz="1600" noProof="0" dirty="0"/>
                    </a:p>
                  </a:txBody>
                  <a:tcPr>
                    <a:solidFill>
                      <a:schemeClr val="accent2">
                        <a:lumMod val="40000"/>
                        <a:lumOff val="60000"/>
                      </a:schemeClr>
                    </a:solidFill>
                  </a:tcPr>
                </a:tc>
                <a:extLst>
                  <a:ext uri="{0D108BD9-81ED-4DB2-BD59-A6C34878D82A}">
                    <a16:rowId xmlns:a16="http://schemas.microsoft.com/office/drawing/2014/main" val="4046847664"/>
                  </a:ext>
                </a:extLst>
              </a:tr>
              <a:tr h="722752">
                <a:tc>
                  <a:txBody>
                    <a:bodyPr/>
                    <a:lstStyle/>
                    <a:p>
                      <a:r>
                        <a:rPr lang="en-US" sz="1600" noProof="0"/>
                        <a:t>Encoding</a:t>
                      </a:r>
                    </a:p>
                  </a:txBody>
                  <a:tcPr/>
                </a:tc>
                <a:tc>
                  <a:txBody>
                    <a:bodyPr/>
                    <a:lstStyle/>
                    <a:p>
                      <a:r>
                        <a:rPr lang="en-US" sz="1600" noProof="0" dirty="0"/>
                        <a:t>JSON widely adopted. Propriety </a:t>
                      </a:r>
                      <a:r>
                        <a:rPr lang="en-US" sz="1600" noProof="0" dirty="0" err="1"/>
                        <a:t>protobuf</a:t>
                      </a:r>
                      <a:r>
                        <a:rPr lang="en-US" sz="1600" noProof="0" dirty="0"/>
                        <a:t> in various variants. CBOR not implemented yet.</a:t>
                      </a:r>
                    </a:p>
                  </a:txBody>
                  <a:tcPr/>
                </a:tc>
                <a:tc>
                  <a:txBody>
                    <a:bodyPr/>
                    <a:lstStyle/>
                    <a:p>
                      <a:r>
                        <a:rPr lang="en-US" sz="1600" noProof="0" dirty="0"/>
                        <a:t>XML in RFC7950, JSON in RFC7951, CBOR in RFC9254</a:t>
                      </a:r>
                    </a:p>
                  </a:txBody>
                  <a:tcPr/>
                </a:tc>
                <a:extLst>
                  <a:ext uri="{0D108BD9-81ED-4DB2-BD59-A6C34878D82A}">
                    <a16:rowId xmlns:a16="http://schemas.microsoft.com/office/drawing/2014/main" val="1366214924"/>
                  </a:ext>
                </a:extLst>
              </a:tr>
              <a:tr h="508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a:t>Subscription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periodical widely adopted. On-change sparse.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RFC8639 and RFC8641</a:t>
                      </a:r>
                    </a:p>
                  </a:txBody>
                  <a:tcPr/>
                </a:tc>
                <a:extLst>
                  <a:ext uri="{0D108BD9-81ED-4DB2-BD59-A6C34878D82A}">
                    <a16:rowId xmlns:a16="http://schemas.microsoft.com/office/drawing/2014/main" val="415048112"/>
                  </a:ext>
                </a:extLst>
              </a:tr>
              <a:tr h="936901">
                <a:tc>
                  <a:txBody>
                    <a:bodyPr/>
                    <a:lstStyle/>
                    <a:p>
                      <a:r>
                        <a:rPr lang="en-US" sz="1600" noProof="0"/>
                        <a:t>Metadata</a:t>
                      </a:r>
                    </a:p>
                  </a:txBody>
                  <a:tcPr/>
                </a:tc>
                <a:tc>
                  <a:txBody>
                    <a:bodyPr/>
                    <a:lstStyle/>
                    <a:p>
                      <a:r>
                        <a:rPr lang="en-US" sz="1600" noProof="0" dirty="0"/>
                        <a:t>Non-standard. Partially among message content.</a:t>
                      </a:r>
                    </a:p>
                  </a:txBody>
                  <a:tcPr/>
                </a:tc>
                <a:tc>
                  <a:txBody>
                    <a:bodyPr/>
                    <a:lstStyle/>
                    <a:p>
                      <a:r>
                        <a:rPr lang="en-US" sz="1600" kern="1200" noProof="0" dirty="0" err="1">
                          <a:solidFill>
                            <a:schemeClr val="dk1"/>
                          </a:solidFill>
                        </a:rPr>
                        <a:t>netconf</a:t>
                      </a:r>
                      <a:r>
                        <a:rPr lang="en-US" sz="1600" kern="1200" noProof="0" dirty="0">
                          <a:solidFill>
                            <a:schemeClr val="dk1"/>
                          </a:solidFill>
                        </a:rPr>
                        <a:t>-yang-notifications-versioning, draft-</a:t>
                      </a:r>
                      <a:r>
                        <a:rPr lang="en-US" sz="1600" kern="1200" noProof="0" dirty="0" err="1">
                          <a:solidFill>
                            <a:schemeClr val="dk1"/>
                          </a:solidFill>
                        </a:rPr>
                        <a:t>tgraf</a:t>
                      </a:r>
                      <a:r>
                        <a:rPr lang="en-US" sz="1600" kern="1200" noProof="0" dirty="0">
                          <a:solidFill>
                            <a:schemeClr val="dk1"/>
                          </a:solidFill>
                        </a:rPr>
                        <a:t>-</a:t>
                      </a:r>
                      <a:r>
                        <a:rPr lang="en-US" sz="1600" kern="1200" noProof="0" dirty="0" err="1">
                          <a:solidFill>
                            <a:schemeClr val="dk1"/>
                          </a:solidFill>
                        </a:rPr>
                        <a:t>netconf</a:t>
                      </a:r>
                      <a:r>
                        <a:rPr lang="en-US" sz="1600" kern="1200" noProof="0" dirty="0">
                          <a:solidFill>
                            <a:schemeClr val="dk1"/>
                          </a:solidFill>
                        </a:rPr>
                        <a:t>-</a:t>
                      </a:r>
                      <a:r>
                        <a:rPr lang="en-US" sz="1600" kern="1200" noProof="0" dirty="0" err="1">
                          <a:solidFill>
                            <a:schemeClr val="dk1"/>
                          </a:solidFill>
                        </a:rPr>
                        <a:t>notif</a:t>
                      </a:r>
                      <a:r>
                        <a:rPr lang="en-US" sz="1600" kern="1200" noProof="0" dirty="0">
                          <a:solidFill>
                            <a:schemeClr val="dk1"/>
                          </a:solidFill>
                        </a:rPr>
                        <a:t>-sequencing, draft-</a:t>
                      </a:r>
                      <a:r>
                        <a:rPr lang="en-US" sz="1600" kern="1200" noProof="0" dirty="0" err="1">
                          <a:solidFill>
                            <a:schemeClr val="dk1"/>
                          </a:solidFill>
                        </a:rPr>
                        <a:t>tgraf</a:t>
                      </a:r>
                      <a:r>
                        <a:rPr lang="en-US" sz="1600" kern="1200" noProof="0" dirty="0">
                          <a:solidFill>
                            <a:schemeClr val="dk1"/>
                          </a:solidFill>
                        </a:rPr>
                        <a:t>-yang-push-observation-time, draft-claise-opsawg-collected-data-manifest, draft-claise-</a:t>
                      </a:r>
                      <a:r>
                        <a:rPr lang="en-US" sz="1600" kern="1200" noProof="0" dirty="0" err="1">
                          <a:solidFill>
                            <a:schemeClr val="dk1"/>
                          </a:solidFill>
                        </a:rPr>
                        <a:t>netconf</a:t>
                      </a:r>
                      <a:r>
                        <a:rPr lang="en-US" sz="1600" kern="1200" noProof="0" dirty="0">
                          <a:solidFill>
                            <a:schemeClr val="dk1"/>
                          </a:solidFill>
                        </a:rPr>
                        <a:t>-metadata-for-collection</a:t>
                      </a:r>
                      <a:endParaRPr lang="en-US" sz="1600" noProof="0" dirty="0"/>
                    </a:p>
                  </a:txBody>
                  <a:tcPr>
                    <a:solidFill>
                      <a:schemeClr val="accent2">
                        <a:lumMod val="20000"/>
                        <a:lumOff val="80000"/>
                      </a:schemeClr>
                    </a:solidFill>
                  </a:tcPr>
                </a:tc>
                <a:extLst>
                  <a:ext uri="{0D108BD9-81ED-4DB2-BD59-A6C34878D82A}">
                    <a16:rowId xmlns:a16="http://schemas.microsoft.com/office/drawing/2014/main" val="2560589159"/>
                  </a:ext>
                </a:extLst>
              </a:tr>
              <a:tr h="508603">
                <a:tc>
                  <a:txBody>
                    <a:bodyPr/>
                    <a:lstStyle/>
                    <a:p>
                      <a:r>
                        <a:rPr lang="en-US" sz="1600" noProof="0"/>
                        <a:t>Versioning</a:t>
                      </a:r>
                    </a:p>
                  </a:txBody>
                  <a:tcPr/>
                </a:tc>
                <a:tc>
                  <a:txBody>
                    <a:bodyPr/>
                    <a:lstStyle/>
                    <a:p>
                      <a:r>
                        <a:rPr lang="en-US" sz="1600" kern="1200" noProof="0" dirty="0">
                          <a:solidFill>
                            <a:schemeClr val="dk1"/>
                          </a:solidFill>
                        </a:rPr>
                        <a:t>Neither covered in subscription nor in publishing.</a:t>
                      </a:r>
                      <a:endParaRPr lang="en-US" sz="160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dk1"/>
                          </a:solidFill>
                        </a:rPr>
                        <a:t>netmod-yang-module-versioning</a:t>
                      </a:r>
                      <a:endParaRPr lang="en-US" sz="1600" kern="1200" noProof="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4247661776"/>
                  </a:ext>
                </a:extLst>
              </a:tr>
              <a:tr h="72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YANG module</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widely adopted. IETF coverage non-existent.</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Many RFC's defined</a:t>
                      </a:r>
                    </a:p>
                  </a:txBody>
                  <a:tcPr/>
                </a:tc>
                <a:extLst>
                  <a:ext uri="{0D108BD9-81ED-4DB2-BD59-A6C34878D82A}">
                    <a16:rowId xmlns:a16="http://schemas.microsoft.com/office/drawing/2014/main" val="3766018899"/>
                  </a:ext>
                </a:extLst>
              </a:tr>
            </a:tbl>
          </a:graphicData>
        </a:graphic>
      </p:graphicFrame>
      <p:sp>
        <p:nvSpPr>
          <p:cNvPr id="5" name="Slide Number Placeholder 1">
            <a:extLst>
              <a:ext uri="{FF2B5EF4-FFF2-40B4-BE49-F238E27FC236}">
                <a16:creationId xmlns:a16="http://schemas.microsoft.com/office/drawing/2014/main" id="{09948F74-AF64-4858-B295-5033CDCCC01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15851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datastores enabling Closed Loop Operation</a:t>
            </a:r>
            <a:br>
              <a:rPr lang="en-US" sz="3600" dirty="0"/>
            </a:br>
            <a:r>
              <a:rPr lang="en-US" sz="2700" b="1" dirty="0">
                <a:solidFill>
                  <a:srgbClr val="FF0000"/>
                </a:solidFill>
              </a:rPr>
              <a:t>Automated</a:t>
            </a:r>
            <a:r>
              <a:rPr lang="en-US" sz="2700" dirty="0">
                <a:solidFill>
                  <a:schemeClr val="bg2">
                    <a:lumMod val="75000"/>
                  </a:schemeClr>
                </a:solidFill>
              </a:rPr>
              <a:t> data onboarding with bounded context</a:t>
            </a:r>
            <a:endParaRPr lang="en-US" sz="2700" dirty="0">
              <a:solidFill>
                <a:srgbClr val="FF0000"/>
              </a:solidFill>
            </a:endParaRPr>
          </a:p>
        </p:txBody>
      </p:sp>
      <p:sp>
        <p:nvSpPr>
          <p:cNvPr id="17" name="Rectangle 16">
            <a:extLst>
              <a:ext uri="{FF2B5EF4-FFF2-40B4-BE49-F238E27FC236}">
                <a16:creationId xmlns:a16="http://schemas.microsoft.com/office/drawing/2014/main" id="{BEDC0321-5E52-4A12-B60B-CA79C37A0832}"/>
              </a:ext>
            </a:extLst>
          </p:cNvPr>
          <p:cNvSpPr/>
          <p:nvPr/>
        </p:nvSpPr>
        <p:spPr>
          <a:xfrm>
            <a:off x="7317135" y="1997839"/>
            <a:ext cx="4607772" cy="3139321"/>
          </a:xfrm>
          <a:prstGeom prst="rect">
            <a:avLst/>
          </a:prstGeom>
        </p:spPr>
        <p:txBody>
          <a:bodyPr wrap="square">
            <a:spAutoFit/>
          </a:bodyPr>
          <a:lstStyle/>
          <a:p>
            <a:pPr>
              <a:tabLst>
                <a:tab pos="180975" algn="l"/>
              </a:tabLst>
            </a:pPr>
            <a:r>
              <a:rPr lang="en-US" dirty="0"/>
              <a:t>YANG is a data modelling language which will not only transform how we managed our networks; it will transform also how we manage our services.</a:t>
            </a:r>
          </a:p>
          <a:p>
            <a:pPr>
              <a:tabLst>
                <a:tab pos="180975" algn="l"/>
              </a:tabLst>
            </a:pPr>
            <a:endParaRPr lang="en-US" b="1" dirty="0"/>
          </a:p>
          <a:p>
            <a:pPr>
              <a:tabLst>
                <a:tab pos="180975" algn="l"/>
              </a:tabLst>
            </a:pPr>
            <a:r>
              <a:rPr lang="en-US" b="1" dirty="0"/>
              <a:t>24 industry leading colleagues </a:t>
            </a:r>
            <a:r>
              <a:rPr lang="en-US" dirty="0"/>
              <a:t>from 4 network operators, 2 network and 3 analytics providers, and 3 universities </a:t>
            </a:r>
            <a:r>
              <a:rPr lang="en-US" b="1" dirty="0"/>
              <a:t>commit on a project to integrate YANG and CBOR into data mesh. IETF 117 public side meeting on Monday July 24</a:t>
            </a:r>
            <a:r>
              <a:rPr lang="en-US" b="1" baseline="30000" dirty="0"/>
              <a:t>th</a:t>
            </a:r>
            <a:r>
              <a:rPr lang="en-US" b="1" dirty="0"/>
              <a:t> 17:00 – 17:45. </a:t>
            </a:r>
          </a:p>
        </p:txBody>
      </p:sp>
      <p:sp>
        <p:nvSpPr>
          <p:cNvPr id="18" name="Rectangle 17">
            <a:extLst>
              <a:ext uri="{FF2B5EF4-FFF2-40B4-BE49-F238E27FC236}">
                <a16:creationId xmlns:a16="http://schemas.microsoft.com/office/drawing/2014/main" id="{2BEA693D-0A3D-45F2-8023-394B51949E64}"/>
              </a:ext>
            </a:extLst>
          </p:cNvPr>
          <p:cNvSpPr/>
          <p:nvPr/>
        </p:nvSpPr>
        <p:spPr>
          <a:xfrm>
            <a:off x="838200" y="5261046"/>
            <a:ext cx="10928816" cy="1200329"/>
          </a:xfrm>
          <a:prstGeom prst="rect">
            <a:avLst/>
          </a:prstGeom>
        </p:spPr>
        <p:txBody>
          <a:bodyPr wrap="square">
            <a:spAutoFit/>
          </a:bodyPr>
          <a:lstStyle/>
          <a:p>
            <a:pPr>
              <a:spcBef>
                <a:spcPts val="600"/>
              </a:spcBef>
              <a:tabLst>
                <a:tab pos="180975" algn="l"/>
              </a:tabLst>
            </a:pPr>
            <a:r>
              <a:rPr lang="en-US" b="1" dirty="0"/>
              <a:t>Automated networks can only run with a common data model</a:t>
            </a:r>
            <a:r>
              <a:rPr lang="en-US" dirty="0"/>
              <a:t>. A digital twin YANG data store enables a comparison between intent and reality. Schema preservation enables closed loop operation. </a:t>
            </a:r>
            <a:r>
              <a:rPr lang="en-US" b="1" dirty="0">
                <a:solidFill>
                  <a:srgbClr val="FF0000"/>
                </a:solidFill>
              </a:rPr>
              <a:t>Closed Loop is like an autopilot on an airplane. </a:t>
            </a:r>
            <a:r>
              <a:rPr lang="en-US" dirty="0"/>
              <a:t>We need to understand what the flight envelope is to keep the airplane within. Without, we crash.</a:t>
            </a:r>
            <a:endParaRPr lang="en-US" b="1" dirty="0"/>
          </a:p>
        </p:txBody>
      </p:sp>
      <p:pic>
        <p:nvPicPr>
          <p:cNvPr id="4" name="Picture 3">
            <a:extLst>
              <a:ext uri="{FF2B5EF4-FFF2-40B4-BE49-F238E27FC236}">
                <a16:creationId xmlns:a16="http://schemas.microsoft.com/office/drawing/2014/main" id="{A06ACC63-8107-4F24-9308-A2F0496F5277}"/>
              </a:ext>
            </a:extLst>
          </p:cNvPr>
          <p:cNvPicPr>
            <a:picLocks noChangeAspect="1"/>
          </p:cNvPicPr>
          <p:nvPr/>
        </p:nvPicPr>
        <p:blipFill>
          <a:blip r:embed="rId2"/>
          <a:stretch>
            <a:fillRect/>
          </a:stretch>
        </p:blipFill>
        <p:spPr>
          <a:xfrm>
            <a:off x="970175" y="1716571"/>
            <a:ext cx="5977379" cy="3247928"/>
          </a:xfrm>
          <a:prstGeom prst="rect">
            <a:avLst/>
          </a:prstGeom>
        </p:spPr>
      </p:pic>
      <p:sp>
        <p:nvSpPr>
          <p:cNvPr id="7" name="Slide Number Placeholder 1">
            <a:extLst>
              <a:ext uri="{FF2B5EF4-FFF2-40B4-BE49-F238E27FC236}">
                <a16:creationId xmlns:a16="http://schemas.microsoft.com/office/drawing/2014/main" id="{6B375589-9528-45C8-8528-98301E39B60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Tree>
    <p:extLst>
      <p:ext uri="{BB962C8B-B14F-4D97-AF65-F5344CB8AC3E}">
        <p14:creationId xmlns:p14="http://schemas.microsoft.com/office/powerpoint/2010/main" val="179130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 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 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365125"/>
            <a:ext cx="2679605" cy="4851729"/>
          </a:xfrm>
          <a:prstGeom prst="rect">
            <a:avLst/>
          </a:prstGeom>
        </p:spPr>
      </p:pic>
      <p:sp>
        <p:nvSpPr>
          <p:cNvPr id="6" name="Slide Number Placeholder 1">
            <a:extLst>
              <a:ext uri="{FF2B5EF4-FFF2-40B4-BE49-F238E27FC236}">
                <a16:creationId xmlns:a16="http://schemas.microsoft.com/office/drawing/2014/main" id="{3D5B38CD-DD36-4E4F-B334-4B3099EC830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Big Data Architecture</a:t>
            </a:r>
            <a:br>
              <a:rPr lang="en-US" sz="3600" dirty="0"/>
            </a:br>
            <a:r>
              <a:rPr lang="en-US" sz="2700" dirty="0">
                <a:solidFill>
                  <a:schemeClr val="bg2">
                    <a:lumMod val="75000"/>
                  </a:schemeClr>
                </a:solidFill>
              </a:rPr>
              <a:t>Domain oriented, like </a:t>
            </a:r>
            <a:r>
              <a:rPr lang="en-US" sz="2700" b="1" dirty="0">
                <a:solidFill>
                  <a:srgbClr val="FF0000"/>
                </a:solidFill>
              </a:rPr>
              <a:t>networks</a:t>
            </a:r>
          </a:p>
        </p:txBody>
      </p:sp>
      <p:sp>
        <p:nvSpPr>
          <p:cNvPr id="51" name="Titel 11">
            <a:extLst>
              <a:ext uri="{FF2B5EF4-FFF2-40B4-BE49-F238E27FC236}">
                <a16:creationId xmlns:a16="http://schemas.microsoft.com/office/drawing/2014/main" id="{2595AEC8-9BAA-40E7-946B-2F1EEA9599B7}"/>
              </a:ext>
            </a:extLst>
          </p:cNvPr>
          <p:cNvSpPr txBox="1">
            <a:spLocks/>
          </p:cNvSpPr>
          <p:nvPr/>
        </p:nvSpPr>
        <p:spPr bwMode="black">
          <a:xfrm>
            <a:off x="240059" y="2772586"/>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2nd Generation</a:t>
            </a:r>
          </a:p>
        </p:txBody>
      </p:sp>
      <p:sp>
        <p:nvSpPr>
          <p:cNvPr id="52" name="Titel 11">
            <a:extLst>
              <a:ext uri="{FF2B5EF4-FFF2-40B4-BE49-F238E27FC236}">
                <a16:creationId xmlns:a16="http://schemas.microsoft.com/office/drawing/2014/main" id="{410CECED-B10C-44CD-8CA5-42D9A084451F}"/>
              </a:ext>
            </a:extLst>
          </p:cNvPr>
          <p:cNvSpPr txBox="1">
            <a:spLocks/>
          </p:cNvSpPr>
          <p:nvPr/>
        </p:nvSpPr>
        <p:spPr bwMode="black">
          <a:xfrm>
            <a:off x="216741" y="3662855"/>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3rd Generation</a:t>
            </a:r>
          </a:p>
          <a:p>
            <a:pPr algn="r"/>
            <a:r>
              <a:rPr lang="en-US" sz="1800" b="1" dirty="0">
                <a:latin typeface="+mn-lt"/>
              </a:rPr>
              <a:t>current</a:t>
            </a:r>
          </a:p>
        </p:txBody>
      </p:sp>
      <p:sp>
        <p:nvSpPr>
          <p:cNvPr id="53" name="Inhaltsplatzhalter 2">
            <a:extLst>
              <a:ext uri="{FF2B5EF4-FFF2-40B4-BE49-F238E27FC236}">
                <a16:creationId xmlns:a16="http://schemas.microsoft.com/office/drawing/2014/main" id="{CAB274E0-4AC3-4695-B95F-B8A73A818529}"/>
              </a:ext>
            </a:extLst>
          </p:cNvPr>
          <p:cNvSpPr txBox="1">
            <a:spLocks/>
          </p:cNvSpPr>
          <p:nvPr/>
        </p:nvSpPr>
        <p:spPr bwMode="black">
          <a:xfrm>
            <a:off x="2953406" y="27725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lake</a:t>
            </a:r>
            <a:br>
              <a:rPr lang="en-US" sz="1800" b="1" dirty="0"/>
            </a:br>
            <a:r>
              <a:rPr lang="en-US" sz="1800" dirty="0"/>
              <a:t>Big data ecosystem</a:t>
            </a:r>
          </a:p>
        </p:txBody>
      </p:sp>
      <p:sp>
        <p:nvSpPr>
          <p:cNvPr id="54" name="Inhaltsplatzhalter 2">
            <a:extLst>
              <a:ext uri="{FF2B5EF4-FFF2-40B4-BE49-F238E27FC236}">
                <a16:creationId xmlns:a16="http://schemas.microsoft.com/office/drawing/2014/main" id="{FA8D65CD-0DAE-46E0-9B01-408064BCEE72}"/>
              </a:ext>
            </a:extLst>
          </p:cNvPr>
          <p:cNvSpPr txBox="1">
            <a:spLocks/>
          </p:cNvSpPr>
          <p:nvPr/>
        </p:nvSpPr>
        <p:spPr bwMode="black">
          <a:xfrm>
            <a:off x="2941080" y="3628227"/>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Kappa</a:t>
            </a:r>
            <a:br>
              <a:rPr lang="en-US" sz="1800" b="1" dirty="0"/>
            </a:br>
            <a:r>
              <a:rPr lang="en-US" sz="1800" dirty="0"/>
              <a:t>Adds streaming for </a:t>
            </a:r>
            <a:br>
              <a:rPr lang="en-US" sz="1800" dirty="0"/>
            </a:br>
            <a:r>
              <a:rPr lang="en-US" sz="1800" dirty="0"/>
              <a:t>real-time data</a:t>
            </a:r>
          </a:p>
        </p:txBody>
      </p:sp>
      <p:sp>
        <p:nvSpPr>
          <p:cNvPr id="55" name="Inhaltsplatzhalter 2">
            <a:extLst>
              <a:ext uri="{FF2B5EF4-FFF2-40B4-BE49-F238E27FC236}">
                <a16:creationId xmlns:a16="http://schemas.microsoft.com/office/drawing/2014/main" id="{51B0BE27-ECB8-4688-8913-CD31091253DF}"/>
              </a:ext>
            </a:extLst>
          </p:cNvPr>
          <p:cNvSpPr txBox="1">
            <a:spLocks/>
          </p:cNvSpPr>
          <p:nvPr/>
        </p:nvSpPr>
        <p:spPr bwMode="black">
          <a:xfrm>
            <a:off x="2941080" y="1855619"/>
            <a:ext cx="3754681" cy="32714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Proprietary</a:t>
            </a:r>
            <a:br>
              <a:rPr lang="en-US" sz="1800" b="1" dirty="0"/>
            </a:br>
            <a:r>
              <a:rPr lang="en-US" sz="1800" dirty="0"/>
              <a:t>Enterprise Data Warehouse</a:t>
            </a:r>
          </a:p>
        </p:txBody>
      </p:sp>
      <p:sp>
        <p:nvSpPr>
          <p:cNvPr id="56" name="Titel 11">
            <a:extLst>
              <a:ext uri="{FF2B5EF4-FFF2-40B4-BE49-F238E27FC236}">
                <a16:creationId xmlns:a16="http://schemas.microsoft.com/office/drawing/2014/main" id="{DEF138CC-94FF-4B87-AE2C-46C935FF7961}"/>
              </a:ext>
            </a:extLst>
          </p:cNvPr>
          <p:cNvSpPr txBox="1">
            <a:spLocks/>
          </p:cNvSpPr>
          <p:nvPr/>
        </p:nvSpPr>
        <p:spPr bwMode="black">
          <a:xfrm>
            <a:off x="287284" y="1855619"/>
            <a:ext cx="1885639"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1st Generation</a:t>
            </a:r>
          </a:p>
        </p:txBody>
      </p:sp>
      <p:sp>
        <p:nvSpPr>
          <p:cNvPr id="57" name="Titel 11">
            <a:extLst>
              <a:ext uri="{FF2B5EF4-FFF2-40B4-BE49-F238E27FC236}">
                <a16:creationId xmlns:a16="http://schemas.microsoft.com/office/drawing/2014/main" id="{F2D40BC1-E530-4BCD-B746-099F73F12B1D}"/>
              </a:ext>
            </a:extLst>
          </p:cNvPr>
          <p:cNvSpPr txBox="1">
            <a:spLocks/>
          </p:cNvSpPr>
          <p:nvPr/>
        </p:nvSpPr>
        <p:spPr bwMode="black">
          <a:xfrm>
            <a:off x="199969" y="4687614"/>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4th Generation</a:t>
            </a:r>
          </a:p>
          <a:p>
            <a:pPr algn="r"/>
            <a:r>
              <a:rPr lang="en-US" sz="1800" b="1" dirty="0">
                <a:solidFill>
                  <a:srgbClr val="FF0000"/>
                </a:solidFill>
                <a:latin typeface="+mn-lt"/>
              </a:rPr>
              <a:t>next-step</a:t>
            </a:r>
          </a:p>
        </p:txBody>
      </p:sp>
      <p:sp>
        <p:nvSpPr>
          <p:cNvPr id="58" name="Inhaltsplatzhalter 2">
            <a:extLst>
              <a:ext uri="{FF2B5EF4-FFF2-40B4-BE49-F238E27FC236}">
                <a16:creationId xmlns:a16="http://schemas.microsoft.com/office/drawing/2014/main" id="{544E5B2F-81C3-4CB3-B75F-ACD5A293C9CF}"/>
              </a:ext>
            </a:extLst>
          </p:cNvPr>
          <p:cNvSpPr txBox="1">
            <a:spLocks/>
          </p:cNvSpPr>
          <p:nvPr/>
        </p:nvSpPr>
        <p:spPr bwMode="black">
          <a:xfrm>
            <a:off x="2915682" y="46529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Mesh</a:t>
            </a:r>
            <a:br>
              <a:rPr lang="en-US" sz="1800" b="1" dirty="0"/>
            </a:br>
            <a:r>
              <a:rPr lang="en-US" sz="1800" dirty="0"/>
              <a:t>Distributed and organized </a:t>
            </a:r>
            <a:br>
              <a:rPr lang="en-US" sz="1800" dirty="0"/>
            </a:br>
            <a:r>
              <a:rPr lang="en-US" sz="1800" dirty="0"/>
              <a:t>in domains.</a:t>
            </a:r>
          </a:p>
        </p:txBody>
      </p:sp>
      <p:cxnSp>
        <p:nvCxnSpPr>
          <p:cNvPr id="59" name="Straight Connector 58">
            <a:extLst>
              <a:ext uri="{FF2B5EF4-FFF2-40B4-BE49-F238E27FC236}">
                <a16:creationId xmlns:a16="http://schemas.microsoft.com/office/drawing/2014/main" id="{3BA64F8D-3394-409A-85A3-FCC3327D37CF}"/>
              </a:ext>
            </a:extLst>
          </p:cNvPr>
          <p:cNvCxnSpPr>
            <a:cxnSpLocks/>
          </p:cNvCxnSpPr>
          <p:nvPr/>
        </p:nvCxnSpPr>
        <p:spPr bwMode="gray">
          <a:xfrm>
            <a:off x="2653049" y="1939635"/>
            <a:ext cx="0" cy="4333829"/>
          </a:xfrm>
          <a:prstGeom prst="line">
            <a:avLst/>
          </a:prstGeom>
          <a:ln w="57150" cap="rnd">
            <a:gradFill>
              <a:gsLst>
                <a:gs pos="3000">
                  <a:schemeClr val="tx2">
                    <a:lumMod val="20000"/>
                    <a:lumOff val="80000"/>
                  </a:schemeClr>
                </a:gs>
                <a:gs pos="100000">
                  <a:schemeClr val="tx2">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C660D05-B98C-49F6-B940-91C15DD2AFD6}"/>
              </a:ext>
            </a:extLst>
          </p:cNvPr>
          <p:cNvPicPr>
            <a:picLocks noChangeAspect="1"/>
          </p:cNvPicPr>
          <p:nvPr/>
        </p:nvPicPr>
        <p:blipFill>
          <a:blip r:embed="rId2"/>
          <a:stretch>
            <a:fillRect/>
          </a:stretch>
        </p:blipFill>
        <p:spPr>
          <a:xfrm>
            <a:off x="6096000" y="239633"/>
            <a:ext cx="5969909" cy="5690931"/>
          </a:xfrm>
          <a:prstGeom prst="rect">
            <a:avLst/>
          </a:prstGeom>
        </p:spPr>
      </p:pic>
      <p:sp>
        <p:nvSpPr>
          <p:cNvPr id="61" name="Rectangle 60">
            <a:extLst>
              <a:ext uri="{FF2B5EF4-FFF2-40B4-BE49-F238E27FC236}">
                <a16:creationId xmlns:a16="http://schemas.microsoft.com/office/drawing/2014/main" id="{4B09964D-0E14-44BA-9326-AA588FF57842}"/>
              </a:ext>
            </a:extLst>
          </p:cNvPr>
          <p:cNvSpPr/>
          <p:nvPr/>
        </p:nvSpPr>
        <p:spPr>
          <a:xfrm>
            <a:off x="6577396" y="6093336"/>
            <a:ext cx="5248360" cy="461665"/>
          </a:xfrm>
          <a:prstGeom prst="rect">
            <a:avLst/>
          </a:prstGeom>
        </p:spPr>
        <p:txBody>
          <a:bodyPr wrap="none">
            <a:spAutoFit/>
          </a:bodyPr>
          <a:lstStyle/>
          <a:p>
            <a:r>
              <a:rPr lang="en-US" sz="2400" dirty="0"/>
              <a:t>From </a:t>
            </a:r>
            <a:r>
              <a:rPr lang="en-US" sz="2400" dirty="0">
                <a:hlinkClick r:id="rId3"/>
              </a:rPr>
              <a:t>Principles</a:t>
            </a:r>
            <a:r>
              <a:rPr lang="en-US" sz="2400" dirty="0"/>
              <a:t> to </a:t>
            </a:r>
            <a:r>
              <a:rPr lang="en-US" sz="2400" dirty="0">
                <a:hlinkClick r:id="rId4"/>
              </a:rPr>
              <a:t>Logical Architecture</a:t>
            </a:r>
            <a:endParaRPr lang="de-CH" sz="2400" dirty="0"/>
          </a:p>
        </p:txBody>
      </p:sp>
      <p:sp>
        <p:nvSpPr>
          <p:cNvPr id="15" name="Slide Number Placeholder 1">
            <a:extLst>
              <a:ext uri="{FF2B5EF4-FFF2-40B4-BE49-F238E27FC236}">
                <a16:creationId xmlns:a16="http://schemas.microsoft.com/office/drawing/2014/main" id="{C0EE1A57-26EF-4365-BA50-EAF80900A04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184530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81DEC37-A600-4F6C-AE22-C81D97BEC259}"/>
              </a:ext>
            </a:extLst>
          </p:cNvPr>
          <p:cNvSpPr>
            <a:spLocks noGrp="1"/>
          </p:cNvSpPr>
          <p:nvPr>
            <p:ph idx="1"/>
          </p:nvPr>
        </p:nvSpPr>
        <p:spPr>
          <a:xfrm>
            <a:off x="838200" y="2036618"/>
            <a:ext cx="6518097" cy="4137532"/>
          </a:xfrm>
        </p:spPr>
        <p:txBody>
          <a:bodyPr/>
          <a:lstStyle/>
          <a:p>
            <a:pPr marL="342900" indent="-342900">
              <a:spcBef>
                <a:spcPts val="2400"/>
              </a:spcBef>
              <a:buClr>
                <a:schemeClr val="accent2"/>
              </a:buClr>
              <a:buFont typeface="+mj-lt"/>
              <a:buAutoNum type="arabicPeriod"/>
            </a:pPr>
            <a:r>
              <a:rPr lang="en-US" sz="1800" b="1" dirty="0"/>
              <a:t>A single link </a:t>
            </a:r>
            <a:r>
              <a:rPr lang="en-US" sz="1800" b="1"/>
              <a:t>down </a:t>
            </a:r>
            <a:r>
              <a:rPr lang="en-US" sz="1800"/>
              <a:t>results </a:t>
            </a:r>
            <a:r>
              <a:rPr lang="en-US" sz="1800" dirty="0"/>
              <a:t>in multiple device topology, control-plane and forwarding-plane events being exposed at different times.</a:t>
            </a:r>
          </a:p>
          <a:p>
            <a:pPr marL="342900" indent="-342900">
              <a:spcBef>
                <a:spcPts val="1800"/>
              </a:spcBef>
              <a:buClr>
                <a:schemeClr val="accent2"/>
              </a:buClr>
              <a:buFont typeface="+mj-lt"/>
              <a:buAutoNum type="arabicPeriod"/>
            </a:pPr>
            <a:r>
              <a:rPr lang="en-US" sz="1800" b="1" dirty="0"/>
              <a:t>Determine </a:t>
            </a:r>
            <a:r>
              <a:rPr lang="en-US" sz="1800" dirty="0"/>
              <a:t>which interfaces and BGP </a:t>
            </a:r>
            <a:r>
              <a:rPr lang="en-US" sz="1800" dirty="0" err="1"/>
              <a:t>peerings</a:t>
            </a:r>
            <a:r>
              <a:rPr lang="en-US" sz="1800" dirty="0"/>
              <a:t> are being used first and then observe state. </a:t>
            </a:r>
            <a:r>
              <a:rPr lang="en-US" sz="1800" b="1" dirty="0"/>
              <a:t>Observe </a:t>
            </a:r>
            <a:r>
              <a:rPr lang="en-US" sz="1800" dirty="0"/>
              <a:t>BGP withdrawals and updates, traffic drop spikes and missing traffic. Generate multiple concerns.</a:t>
            </a:r>
          </a:p>
          <a:p>
            <a:pPr marL="342900" indent="-342900">
              <a:spcBef>
                <a:spcPts val="1800"/>
              </a:spcBef>
              <a:buClr>
                <a:schemeClr val="accent2"/>
              </a:buClr>
              <a:buFont typeface="+mj-lt"/>
              <a:buAutoNum type="arabicPeriod"/>
            </a:pPr>
            <a:r>
              <a:rPr lang="en-US" sz="1800" b="1" dirty="0"/>
              <a:t>Calculate </a:t>
            </a:r>
            <a:r>
              <a:rPr lang="en-US" sz="1800" dirty="0"/>
              <a:t>for each observation a concern score between 0 and 1. </a:t>
            </a:r>
            <a:r>
              <a:rPr lang="en-US" sz="1800" b="1" dirty="0"/>
              <a:t>The higher, the more probable </a:t>
            </a:r>
            <a:r>
              <a:rPr lang="en-US" sz="1800" dirty="0"/>
              <a:t>the changes impacted forwarding.</a:t>
            </a:r>
          </a:p>
          <a:p>
            <a:pPr marL="342900" indent="-342900">
              <a:spcBef>
                <a:spcPts val="1800"/>
              </a:spcBef>
              <a:buClr>
                <a:schemeClr val="accent2"/>
              </a:buClr>
              <a:buFont typeface="+mj-lt"/>
              <a:buAutoNum type="arabicPeriod"/>
            </a:pPr>
            <a:r>
              <a:rPr lang="en-US" sz="1800" b="1" dirty="0"/>
              <a:t>Unify </a:t>
            </a:r>
            <a:r>
              <a:rPr lang="en-US" sz="1800" dirty="0"/>
              <a:t>several concerns for one VPN connectivity service to one alert identifier. </a:t>
            </a:r>
          </a:p>
        </p:txBody>
      </p:sp>
      <p:pic>
        <p:nvPicPr>
          <p:cNvPr id="12" name="Picture 11">
            <a:extLst>
              <a:ext uri="{FF2B5EF4-FFF2-40B4-BE49-F238E27FC236}">
                <a16:creationId xmlns:a16="http://schemas.microsoft.com/office/drawing/2014/main" id="{640B9623-81DE-4C90-ABB0-B84BCC0CD700}"/>
              </a:ext>
            </a:extLst>
          </p:cNvPr>
          <p:cNvPicPr>
            <a:picLocks noChangeAspect="1"/>
          </p:cNvPicPr>
          <p:nvPr/>
        </p:nvPicPr>
        <p:blipFill>
          <a:blip r:embed="rId2"/>
          <a:stretch>
            <a:fillRect/>
          </a:stretch>
        </p:blipFill>
        <p:spPr>
          <a:xfrm>
            <a:off x="7988531" y="549786"/>
            <a:ext cx="3490169" cy="5758427"/>
          </a:xfrm>
          <a:prstGeom prst="rect">
            <a:avLst/>
          </a:prstGeom>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From Network to Alert Event</a:t>
            </a:r>
            <a:br>
              <a:rPr lang="en-US" sz="3600" dirty="0"/>
            </a:br>
            <a:r>
              <a:rPr lang="en-US" sz="2700" dirty="0">
                <a:solidFill>
                  <a:schemeClr val="bg2">
                    <a:lumMod val="75000"/>
                  </a:schemeClr>
                </a:solidFill>
              </a:rPr>
              <a:t>Observe multiple perspectives at different times</a:t>
            </a:r>
            <a:endParaRPr lang="en-US" sz="2700" dirty="0">
              <a:solidFill>
                <a:srgbClr val="FF0000"/>
              </a:solidFill>
            </a:endParaRPr>
          </a:p>
        </p:txBody>
      </p:sp>
      <p:sp>
        <p:nvSpPr>
          <p:cNvPr id="6" name="Slide Number Placeholder 1">
            <a:extLst>
              <a:ext uri="{FF2B5EF4-FFF2-40B4-BE49-F238E27FC236}">
                <a16:creationId xmlns:a16="http://schemas.microsoft.com/office/drawing/2014/main" id="{F737EB12-95E0-44D8-968E-78326B86268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32411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29BEA7-4C87-41B2-B6EA-6BA78A422A72}"/>
              </a:ext>
            </a:extLst>
          </p:cNvPr>
          <p:cNvPicPr>
            <a:picLocks noChangeAspect="1"/>
          </p:cNvPicPr>
          <p:nvPr/>
        </p:nvPicPr>
        <p:blipFill>
          <a:blip r:embed="rId3"/>
          <a:stretch>
            <a:fillRect/>
          </a:stretch>
        </p:blipFill>
        <p:spPr>
          <a:xfrm>
            <a:off x="423949" y="1782128"/>
            <a:ext cx="7397188" cy="4409986"/>
          </a:xfrm>
          <a:prstGeom prst="rect">
            <a:avLst/>
          </a:prstGeom>
        </p:spPr>
      </p:pic>
      <p:sp>
        <p:nvSpPr>
          <p:cNvPr id="4" name="Content Placeholder 1">
            <a:extLst>
              <a:ext uri="{FF2B5EF4-FFF2-40B4-BE49-F238E27FC236}">
                <a16:creationId xmlns:a16="http://schemas.microsoft.com/office/drawing/2014/main" id="{B96F8F06-524F-4D7C-89FB-72456175BADD}"/>
              </a:ext>
            </a:extLst>
          </p:cNvPr>
          <p:cNvSpPr>
            <a:spLocks noGrp="1"/>
          </p:cNvSpPr>
          <p:nvPr>
            <p:ph idx="1"/>
          </p:nvPr>
        </p:nvSpPr>
        <p:spPr>
          <a:xfrm>
            <a:off x="8012784" y="133004"/>
            <a:ext cx="3949831" cy="6475613"/>
          </a:xfrm>
        </p:spPr>
        <p:txBody>
          <a:bodyPr>
            <a:noAutofit/>
          </a:bodyPr>
          <a:lstStyle/>
          <a:p>
            <a:pPr marL="285750" indent="-285750">
              <a:spcBef>
                <a:spcPts val="300"/>
              </a:spcBef>
              <a:spcAft>
                <a:spcPts val="300"/>
              </a:spcAft>
            </a:pPr>
            <a:r>
              <a:rPr lang="en-US" sz="1600" b="1" dirty="0"/>
              <a:t>Data Mesh </a:t>
            </a:r>
            <a:r>
              <a:rPr lang="en-US" sz="1600" dirty="0"/>
              <a:t>is a big data architecture where different domains can exchange data with a </a:t>
            </a:r>
            <a:r>
              <a:rPr lang="en-US" sz="1600" b="1" dirty="0"/>
              <a:t>bounded context and SLO's </a:t>
            </a:r>
            <a:r>
              <a:rPr lang="en-US" sz="1600" dirty="0"/>
              <a:t>are defined in Data Products. </a:t>
            </a:r>
            <a:r>
              <a:rPr lang="en-US" sz="1600" b="1" dirty="0"/>
              <a:t>Same principle as in networks.</a:t>
            </a:r>
          </a:p>
          <a:p>
            <a:pPr marL="285750" indent="-285750">
              <a:spcBef>
                <a:spcPts val="300"/>
              </a:spcBef>
              <a:spcAft>
                <a:spcPts val="300"/>
              </a:spcAft>
              <a:buFont typeface="Arial" panose="020B0604020202020204" pitchFamily="34" charset="0"/>
              <a:buChar char="•"/>
            </a:pPr>
            <a:r>
              <a:rPr lang="en-US" sz="1600" b="1" dirty="0"/>
              <a:t>Semantics</a:t>
            </a:r>
            <a:r>
              <a:rPr lang="en-US" sz="1600" dirty="0"/>
              <a:t> are needed to describe the data. </a:t>
            </a:r>
            <a:r>
              <a:rPr lang="en-US" sz="1600" b="1" dirty="0"/>
              <a:t>A gauge32 is not the same as counter32. </a:t>
            </a:r>
            <a:r>
              <a:rPr lang="en-US" sz="1600" dirty="0"/>
              <a:t>Values can increase or decrease. Needs monotonic increasing counter normalization or not.</a:t>
            </a:r>
          </a:p>
          <a:p>
            <a:pPr marL="285750" indent="-285750">
              <a:spcBef>
                <a:spcPts val="300"/>
              </a:spcBef>
              <a:spcAft>
                <a:spcPts val="300"/>
              </a:spcAft>
            </a:pPr>
            <a:r>
              <a:rPr lang="en-US" sz="1600" b="1" dirty="0"/>
              <a:t>Versioning </a:t>
            </a:r>
            <a:r>
              <a:rPr lang="en-US" sz="1600" dirty="0"/>
              <a:t>is needed to</a:t>
            </a:r>
            <a:r>
              <a:rPr lang="en-US" sz="1600" b="1" dirty="0"/>
              <a:t> </a:t>
            </a:r>
            <a:r>
              <a:rPr lang="en-US" sz="1600" dirty="0"/>
              <a:t>not only understand that the semantic has changed, but also wherever the new semantic is backward compatible or not. </a:t>
            </a:r>
            <a:r>
              <a:rPr lang="en-US" sz="1600" b="1" dirty="0"/>
              <a:t>Preventing to break the data processing pipeline.</a:t>
            </a:r>
          </a:p>
          <a:p>
            <a:pPr marL="285750" indent="-285750">
              <a:spcBef>
                <a:spcPts val="300"/>
              </a:spcBef>
              <a:spcAft>
                <a:spcPts val="300"/>
              </a:spcAft>
            </a:pPr>
            <a:r>
              <a:rPr lang="en-US" sz="1600" b="1" dirty="0"/>
              <a:t>Hostname, publisher ID, sequence numbers and observation timestamping </a:t>
            </a:r>
            <a:r>
              <a:rPr lang="en-US" sz="1600" dirty="0"/>
              <a:t>are needed to </a:t>
            </a:r>
            <a:r>
              <a:rPr lang="en-US" sz="1600" b="1" dirty="0"/>
              <a:t>measure loss and delay for SLO's.</a:t>
            </a:r>
          </a:p>
          <a:p>
            <a:pPr marL="285750" indent="-285750">
              <a:spcBef>
                <a:spcPts val="300"/>
              </a:spcBef>
              <a:spcAft>
                <a:spcPts val="300"/>
              </a:spcAft>
              <a:buFont typeface="Arial" panose="020B0604020202020204" pitchFamily="34" charset="0"/>
              <a:buChar char="•"/>
            </a:pPr>
            <a:r>
              <a:rPr lang="en-US" sz="1600" b="1" dirty="0"/>
              <a:t>YANG push as defined in RFC8641 is missing </a:t>
            </a:r>
            <a:r>
              <a:rPr lang="en-US" sz="1600" dirty="0"/>
              <a:t>hostname, sequence numbers, observation timestamping and versioning</a:t>
            </a:r>
            <a:r>
              <a:rPr lang="en-US" sz="1600" b="1" dirty="0"/>
              <a:t>. </a:t>
            </a:r>
            <a:r>
              <a:rPr lang="en-US" sz="1600" dirty="0">
                <a:solidFill>
                  <a:srgbClr val="FF0000"/>
                </a:solidFill>
              </a:rPr>
              <a:t>draft-</a:t>
            </a:r>
            <a:r>
              <a:rPr lang="en-US" sz="1600" dirty="0" err="1">
                <a:solidFill>
                  <a:srgbClr val="FF0000"/>
                </a:solidFill>
              </a:rPr>
              <a:t>ahuang</a:t>
            </a:r>
            <a:r>
              <a:rPr lang="en-US" sz="1600" dirty="0">
                <a:solidFill>
                  <a:srgbClr val="FF0000"/>
                </a:solidFill>
              </a:rPr>
              <a:t>-netconf-</a:t>
            </a:r>
            <a:r>
              <a:rPr lang="en-US" sz="1600" dirty="0" err="1">
                <a:solidFill>
                  <a:srgbClr val="FF0000"/>
                </a:solidFill>
              </a:rPr>
              <a:t>notif</a:t>
            </a:r>
            <a:r>
              <a:rPr lang="en-US" sz="1600" dirty="0">
                <a:solidFill>
                  <a:srgbClr val="FF0000"/>
                </a:solidFill>
              </a:rPr>
              <a:t>-yang, draft-</a:t>
            </a:r>
            <a:r>
              <a:rPr lang="en-US" sz="1600" dirty="0" err="1">
                <a:solidFill>
                  <a:srgbClr val="FF0000"/>
                </a:solidFill>
              </a:rPr>
              <a:t>tgraf</a:t>
            </a:r>
            <a:r>
              <a:rPr lang="en-US" sz="1600" dirty="0">
                <a:solidFill>
                  <a:srgbClr val="FF0000"/>
                </a:solidFill>
              </a:rPr>
              <a:t>-netconf-</a:t>
            </a:r>
            <a:r>
              <a:rPr lang="en-US" sz="1600" dirty="0" err="1">
                <a:solidFill>
                  <a:srgbClr val="FF0000"/>
                </a:solidFill>
              </a:rPr>
              <a:t>notif</a:t>
            </a:r>
            <a:r>
              <a:rPr lang="en-US" sz="1600" dirty="0">
                <a:solidFill>
                  <a:srgbClr val="FF0000"/>
                </a:solidFill>
              </a:rPr>
              <a:t>-sequencing, draft-</a:t>
            </a:r>
            <a:r>
              <a:rPr lang="en-US" sz="1600" dirty="0" err="1">
                <a:solidFill>
                  <a:srgbClr val="FF0000"/>
                </a:solidFill>
              </a:rPr>
              <a:t>tgraf</a:t>
            </a:r>
            <a:r>
              <a:rPr lang="en-US" sz="1600" dirty="0">
                <a:solidFill>
                  <a:srgbClr val="FF0000"/>
                </a:solidFill>
              </a:rPr>
              <a:t>-yang-push-observation-time and draft-</a:t>
            </a:r>
            <a:r>
              <a:rPr lang="en-US" sz="1600" dirty="0" err="1">
                <a:solidFill>
                  <a:srgbClr val="FF0000"/>
                </a:solidFill>
              </a:rPr>
              <a:t>ietf</a:t>
            </a:r>
            <a:r>
              <a:rPr lang="en-US" sz="1600" dirty="0">
                <a:solidFill>
                  <a:srgbClr val="FF0000"/>
                </a:solidFill>
              </a:rPr>
              <a:t>-netconf-yang-notifications-versioning</a:t>
            </a:r>
            <a:r>
              <a:rPr lang="en-US" sz="1600" dirty="0"/>
              <a:t> addresses this.</a:t>
            </a:r>
          </a:p>
        </p:txBody>
      </p:sp>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69829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When Big Data and Network becomes </a:t>
            </a:r>
            <a:r>
              <a:rPr lang="en-US" sz="3100" b="1" dirty="0">
                <a:solidFill>
                  <a:srgbClr val="FF0000"/>
                </a:solidFill>
              </a:rPr>
              <a:t>one</a:t>
            </a:r>
            <a:br>
              <a:rPr lang="en-GB" sz="2800" dirty="0"/>
            </a:br>
            <a:r>
              <a:rPr lang="en-US" sz="2700" dirty="0">
                <a:solidFill>
                  <a:schemeClr val="bg1">
                    <a:lumMod val="65000"/>
                  </a:schemeClr>
                </a:solidFill>
              </a:rPr>
              <a:t>Marrying two messaging protocols</a:t>
            </a:r>
            <a:endParaRPr lang="en-US" sz="2700" dirty="0">
              <a:solidFill>
                <a:schemeClr val="bg2">
                  <a:lumMod val="75000"/>
                </a:schemeClr>
              </a:solidFill>
            </a:endParaRPr>
          </a:p>
        </p:txBody>
      </p:sp>
      <p:sp>
        <p:nvSpPr>
          <p:cNvPr id="6" name="Oval 5">
            <a:extLst>
              <a:ext uri="{FF2B5EF4-FFF2-40B4-BE49-F238E27FC236}">
                <a16:creationId xmlns:a16="http://schemas.microsoft.com/office/drawing/2014/main" id="{64DBE9D0-56F0-4D8D-BAF6-1ECE169C127F}"/>
              </a:ext>
            </a:extLst>
          </p:cNvPr>
          <p:cNvSpPr/>
          <p:nvPr/>
        </p:nvSpPr>
        <p:spPr>
          <a:xfrm>
            <a:off x="3979347" y="5158456"/>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Oval 1">
            <a:extLst>
              <a:ext uri="{FF2B5EF4-FFF2-40B4-BE49-F238E27FC236}">
                <a16:creationId xmlns:a16="http://schemas.microsoft.com/office/drawing/2014/main" id="{D3F03D0C-A3B2-38F6-0A69-3E2D4F5733C1}"/>
              </a:ext>
            </a:extLst>
          </p:cNvPr>
          <p:cNvSpPr/>
          <p:nvPr/>
        </p:nvSpPr>
        <p:spPr>
          <a:xfrm>
            <a:off x="1779245" y="4246827"/>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88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L3 VPN Network Anomaly Detection</a:t>
            </a:r>
            <a:br>
              <a:rPr lang="en-US" sz="3600" dirty="0"/>
            </a:br>
            <a:r>
              <a:rPr lang="en-US" sz="2700" dirty="0">
                <a:solidFill>
                  <a:schemeClr val="bg2">
                    <a:lumMod val="75000"/>
                  </a:schemeClr>
                </a:solidFill>
              </a:rPr>
              <a:t>Verify operational changes automatically</a:t>
            </a:r>
            <a:endParaRPr lang="en-US" sz="2700" dirty="0">
              <a:solidFill>
                <a:srgbClr val="FF0000"/>
              </a:solidFill>
            </a:endParaRPr>
          </a:p>
        </p:txBody>
      </p:sp>
      <p:pic>
        <p:nvPicPr>
          <p:cNvPr id="13" name="Picture 12">
            <a:extLst>
              <a:ext uri="{FF2B5EF4-FFF2-40B4-BE49-F238E27FC236}">
                <a16:creationId xmlns:a16="http://schemas.microsoft.com/office/drawing/2014/main" id="{40EC001C-0B6F-40CC-9E5C-7DA974D26B24}"/>
              </a:ext>
            </a:extLst>
          </p:cNvPr>
          <p:cNvPicPr>
            <a:picLocks noChangeAspect="1"/>
          </p:cNvPicPr>
          <p:nvPr/>
        </p:nvPicPr>
        <p:blipFill>
          <a:blip r:embed="rId2"/>
          <a:stretch>
            <a:fillRect/>
          </a:stretch>
        </p:blipFill>
        <p:spPr>
          <a:xfrm>
            <a:off x="8651715" y="5472151"/>
            <a:ext cx="3461067" cy="1001071"/>
          </a:xfrm>
          <a:prstGeom prst="rect">
            <a:avLst/>
          </a:prstGeom>
        </p:spPr>
      </p:pic>
      <p:sp>
        <p:nvSpPr>
          <p:cNvPr id="14" name="Inhaltsplatzhalter 1">
            <a:extLst>
              <a:ext uri="{FF2B5EF4-FFF2-40B4-BE49-F238E27FC236}">
                <a16:creationId xmlns:a16="http://schemas.microsoft.com/office/drawing/2014/main" id="{A6E4A4C9-D4CA-486A-AC00-EFA803FDA322}"/>
              </a:ext>
            </a:extLst>
          </p:cNvPr>
          <p:cNvSpPr txBox="1">
            <a:spLocks/>
          </p:cNvSpPr>
          <p:nvPr/>
        </p:nvSpPr>
        <p:spPr bwMode="black">
          <a:xfrm>
            <a:off x="8770776" y="332656"/>
            <a:ext cx="3342005" cy="4845825"/>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spcAft>
                <a:spcPts val="300"/>
              </a:spcAft>
            </a:pPr>
            <a:r>
              <a:rPr lang="en-US" sz="2000" b="1" dirty="0"/>
              <a:t>Analytical Perspectives</a:t>
            </a:r>
          </a:p>
          <a:p>
            <a:pPr>
              <a:spcBef>
                <a:spcPts val="0"/>
              </a:spcBef>
              <a:spcAft>
                <a:spcPts val="300"/>
              </a:spcAft>
            </a:pPr>
            <a:r>
              <a:rPr lang="en-US" dirty="0"/>
              <a:t>Monitors the network service and wherever it is congested or not.</a:t>
            </a:r>
          </a:p>
          <a:p>
            <a:pPr marL="182563" indent="-182563">
              <a:spcBef>
                <a:spcPct val="20000"/>
              </a:spcBef>
              <a:spcAft>
                <a:spcPts val="300"/>
              </a:spcAft>
              <a:buClr>
                <a:schemeClr val="accent2"/>
              </a:buClr>
              <a:buFont typeface="TheSans Swisscom" pitchFamily="34" charset="0"/>
              <a:buChar char="&gt;"/>
            </a:pPr>
            <a:r>
              <a:rPr lang="en-US" dirty="0"/>
              <a:t>BGP updates and withdrawals.</a:t>
            </a:r>
          </a:p>
          <a:p>
            <a:pPr marL="182563" indent="-182563">
              <a:spcBef>
                <a:spcPct val="20000"/>
              </a:spcBef>
              <a:spcAft>
                <a:spcPts val="300"/>
              </a:spcAft>
              <a:buClr>
                <a:schemeClr val="accent2"/>
              </a:buClr>
              <a:buFont typeface="TheSans Swisscom" pitchFamily="34" charset="0"/>
              <a:buChar char="&gt;"/>
            </a:pPr>
            <a:r>
              <a:rPr lang="en-US" dirty="0"/>
              <a:t>UDP vs. TCP missing traffic.</a:t>
            </a:r>
          </a:p>
          <a:p>
            <a:pPr marL="182563" indent="-182563">
              <a:spcBef>
                <a:spcPct val="20000"/>
              </a:spcBef>
              <a:spcAft>
                <a:spcPts val="300"/>
              </a:spcAft>
              <a:buClr>
                <a:schemeClr val="accent2"/>
              </a:buClr>
              <a:buFont typeface="TheSans Swisscom" pitchFamily="34" charset="0"/>
              <a:buChar char="&gt;"/>
            </a:pPr>
            <a:r>
              <a:rPr lang="en-US" dirty="0"/>
              <a:t>Interface state changes.</a:t>
            </a:r>
          </a:p>
          <a:p>
            <a:pPr>
              <a:spcAft>
                <a:spcPts val="300"/>
              </a:spcAft>
            </a:pPr>
            <a:r>
              <a:rPr lang="en-US" sz="2000" b="1" dirty="0"/>
              <a:t>Network Events</a:t>
            </a:r>
          </a:p>
          <a:p>
            <a:pPr marL="342900" indent="-342900">
              <a:spcBef>
                <a:spcPts val="0"/>
              </a:spcBef>
              <a:spcAft>
                <a:spcPts val="300"/>
              </a:spcAft>
              <a:buClr>
                <a:schemeClr val="accent2"/>
              </a:buClr>
              <a:buFont typeface="+mj-lt"/>
              <a:buAutoNum type="arabicPeriod"/>
            </a:pPr>
            <a:r>
              <a:rPr lang="en-US" dirty="0"/>
              <a:t>VPN orange lost connectivity. </a:t>
            </a:r>
            <a:br>
              <a:rPr lang="en-US" dirty="0"/>
            </a:br>
            <a:r>
              <a:rPr lang="en-US" dirty="0"/>
              <a:t>VPN blue lost redundancy. </a:t>
            </a:r>
          </a:p>
          <a:p>
            <a:pPr marL="342900" indent="-342900">
              <a:spcBef>
                <a:spcPts val="0"/>
              </a:spcBef>
              <a:spcAft>
                <a:spcPts val="300"/>
              </a:spcAft>
              <a:buClr>
                <a:schemeClr val="accent2"/>
              </a:buClr>
              <a:buFont typeface="+mj-lt"/>
              <a:buAutoNum type="arabicPeriod"/>
            </a:pPr>
            <a:r>
              <a:rPr lang="en-US" dirty="0"/>
              <a:t>VPN blue lost connectivity.</a:t>
            </a:r>
          </a:p>
          <a:p>
            <a:pPr>
              <a:spcAft>
                <a:spcPts val="300"/>
              </a:spcAft>
              <a:buClr>
                <a:schemeClr val="accent2"/>
              </a:buClr>
            </a:pPr>
            <a:r>
              <a:rPr lang="en-US" sz="2000" b="1" dirty="0"/>
              <a:t>Key Point</a:t>
            </a:r>
          </a:p>
          <a:p>
            <a:pPr marL="182563" indent="-182563">
              <a:spcBef>
                <a:spcPts val="0"/>
              </a:spcBef>
              <a:spcAft>
                <a:spcPts val="300"/>
              </a:spcAft>
              <a:buClr>
                <a:schemeClr val="accent2"/>
              </a:buClr>
              <a:buFont typeface="TheSans Swisscom" pitchFamily="34" charset="0"/>
              <a:buChar char="&gt;"/>
            </a:pPr>
            <a:r>
              <a:rPr lang="en-US" dirty="0"/>
              <a:t>AI/ML </a:t>
            </a:r>
            <a:r>
              <a:rPr lang="en-US" b="1" u="sng" dirty="0"/>
              <a:t>requires</a:t>
            </a:r>
            <a:r>
              <a:rPr lang="en-US" dirty="0"/>
              <a:t> network intent and network modelled data to deliver dependable results.</a:t>
            </a:r>
          </a:p>
          <a:p>
            <a:pPr marL="182563" indent="-182563">
              <a:spcBef>
                <a:spcPct val="20000"/>
              </a:spcBef>
              <a:buClr>
                <a:schemeClr val="accent2"/>
              </a:buClr>
              <a:buFont typeface="TheSans Swisscom" pitchFamily="34" charset="0"/>
              <a:buChar char="&gt;"/>
            </a:pPr>
            <a:endParaRPr lang="en-US" dirty="0"/>
          </a:p>
        </p:txBody>
      </p:sp>
      <p:sp>
        <p:nvSpPr>
          <p:cNvPr id="15" name="Rectangle 14">
            <a:extLst>
              <a:ext uri="{FF2B5EF4-FFF2-40B4-BE49-F238E27FC236}">
                <a16:creationId xmlns:a16="http://schemas.microsoft.com/office/drawing/2014/main" id="{934ECC86-1168-45A0-BBBF-4B40166AC1FD}"/>
              </a:ext>
            </a:extLst>
          </p:cNvPr>
          <p:cNvSpPr/>
          <p:nvPr/>
        </p:nvSpPr>
        <p:spPr>
          <a:xfrm>
            <a:off x="191344" y="1849502"/>
            <a:ext cx="6096000" cy="646331"/>
          </a:xfrm>
          <a:prstGeom prst="rect">
            <a:avLst/>
          </a:prstGeom>
        </p:spPr>
        <p:txBody>
          <a:bodyPr>
            <a:spAutoFit/>
          </a:bodyPr>
          <a:lstStyle/>
          <a:p>
            <a:endParaRPr lang="de-CH" dirty="0"/>
          </a:p>
          <a:p>
            <a:endParaRPr lang="en-US" dirty="0"/>
          </a:p>
        </p:txBody>
      </p:sp>
      <p:pic>
        <p:nvPicPr>
          <p:cNvPr id="17" name="Google Shape;213;p35">
            <a:extLst>
              <a:ext uri="{FF2B5EF4-FFF2-40B4-BE49-F238E27FC236}">
                <a16:creationId xmlns:a16="http://schemas.microsoft.com/office/drawing/2014/main" id="{2A3029FA-AC31-447F-B4F2-6DA8E52F3689}"/>
              </a:ext>
            </a:extLst>
          </p:cNvPr>
          <p:cNvPicPr preferRelativeResize="0"/>
          <p:nvPr/>
        </p:nvPicPr>
        <p:blipFill>
          <a:blip r:embed="rId3">
            <a:alphaModFix/>
          </a:blip>
          <a:stretch>
            <a:fillRect/>
          </a:stretch>
        </p:blipFill>
        <p:spPr>
          <a:xfrm>
            <a:off x="647168" y="1624498"/>
            <a:ext cx="7777658" cy="5025561"/>
          </a:xfrm>
          <a:prstGeom prst="rect">
            <a:avLst/>
          </a:prstGeom>
          <a:noFill/>
          <a:ln>
            <a:noFill/>
          </a:ln>
        </p:spPr>
      </p:pic>
      <p:sp>
        <p:nvSpPr>
          <p:cNvPr id="18" name="Lightning Bolt 17">
            <a:extLst>
              <a:ext uri="{FF2B5EF4-FFF2-40B4-BE49-F238E27FC236}">
                <a16:creationId xmlns:a16="http://schemas.microsoft.com/office/drawing/2014/main" id="{819F5E77-CB12-439E-9E43-F095456F4271}"/>
              </a:ext>
            </a:extLst>
          </p:cNvPr>
          <p:cNvSpPr/>
          <p:nvPr/>
        </p:nvSpPr>
        <p:spPr bwMode="gray">
          <a:xfrm>
            <a:off x="9547081" y="545032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9" name="Lightning Bolt 18">
            <a:extLst>
              <a:ext uri="{FF2B5EF4-FFF2-40B4-BE49-F238E27FC236}">
                <a16:creationId xmlns:a16="http://schemas.microsoft.com/office/drawing/2014/main" id="{E33EB8BD-8C6B-4D0A-936A-824F8EC2F55F}"/>
              </a:ext>
            </a:extLst>
          </p:cNvPr>
          <p:cNvSpPr/>
          <p:nvPr/>
        </p:nvSpPr>
        <p:spPr bwMode="gray">
          <a:xfrm>
            <a:off x="9547081" y="605446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pic>
        <p:nvPicPr>
          <p:cNvPr id="20" name="Picture 19">
            <a:extLst>
              <a:ext uri="{FF2B5EF4-FFF2-40B4-BE49-F238E27FC236}">
                <a16:creationId xmlns:a16="http://schemas.microsoft.com/office/drawing/2014/main" id="{1A398742-E252-440D-8A8A-99BC50ED7C34}"/>
              </a:ext>
            </a:extLst>
          </p:cNvPr>
          <p:cNvPicPr>
            <a:picLocks noChangeAspect="1"/>
          </p:cNvPicPr>
          <p:nvPr/>
        </p:nvPicPr>
        <p:blipFill>
          <a:blip r:embed="rId4"/>
          <a:stretch>
            <a:fillRect/>
          </a:stretch>
        </p:blipFill>
        <p:spPr>
          <a:xfrm>
            <a:off x="8572500" y="5327963"/>
            <a:ext cx="3840307" cy="288375"/>
          </a:xfrm>
          <a:prstGeom prst="rect">
            <a:avLst/>
          </a:prstGeom>
        </p:spPr>
      </p:pic>
      <p:pic>
        <p:nvPicPr>
          <p:cNvPr id="21" name="Picture 20">
            <a:extLst>
              <a:ext uri="{FF2B5EF4-FFF2-40B4-BE49-F238E27FC236}">
                <a16:creationId xmlns:a16="http://schemas.microsoft.com/office/drawing/2014/main" id="{CDEDBD06-68B4-4701-9351-FC9B7C885350}"/>
              </a:ext>
            </a:extLst>
          </p:cNvPr>
          <p:cNvPicPr>
            <a:picLocks noChangeAspect="1"/>
          </p:cNvPicPr>
          <p:nvPr/>
        </p:nvPicPr>
        <p:blipFill>
          <a:blip r:embed="rId5"/>
          <a:stretch>
            <a:fillRect/>
          </a:stretch>
        </p:blipFill>
        <p:spPr>
          <a:xfrm>
            <a:off x="8572500" y="5472151"/>
            <a:ext cx="4297197" cy="322683"/>
          </a:xfrm>
          <a:prstGeom prst="rect">
            <a:avLst/>
          </a:prstGeom>
        </p:spPr>
      </p:pic>
      <p:pic>
        <p:nvPicPr>
          <p:cNvPr id="22" name="Picture 21">
            <a:extLst>
              <a:ext uri="{FF2B5EF4-FFF2-40B4-BE49-F238E27FC236}">
                <a16:creationId xmlns:a16="http://schemas.microsoft.com/office/drawing/2014/main" id="{C4B19848-FAE0-4544-947F-DAA7B79A75B9}"/>
              </a:ext>
            </a:extLst>
          </p:cNvPr>
          <p:cNvPicPr>
            <a:picLocks noChangeAspect="1"/>
          </p:cNvPicPr>
          <p:nvPr/>
        </p:nvPicPr>
        <p:blipFill>
          <a:blip r:embed="rId6"/>
          <a:stretch>
            <a:fillRect/>
          </a:stretch>
        </p:blipFill>
        <p:spPr>
          <a:xfrm>
            <a:off x="8573231" y="5652030"/>
            <a:ext cx="3791691" cy="629564"/>
          </a:xfrm>
          <a:prstGeom prst="rect">
            <a:avLst/>
          </a:prstGeom>
        </p:spPr>
      </p:pic>
      <p:cxnSp>
        <p:nvCxnSpPr>
          <p:cNvPr id="23" name="Straight Connector 22">
            <a:extLst>
              <a:ext uri="{FF2B5EF4-FFF2-40B4-BE49-F238E27FC236}">
                <a16:creationId xmlns:a16="http://schemas.microsoft.com/office/drawing/2014/main" id="{F8F95663-A258-47C3-B7C4-DBBB930D8432}"/>
              </a:ext>
            </a:extLst>
          </p:cNvPr>
          <p:cNvCxnSpPr/>
          <p:nvPr/>
        </p:nvCxnSpPr>
        <p:spPr bwMode="gray">
          <a:xfrm flipV="1">
            <a:off x="2037805" y="2172667"/>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C2205-0073-4581-B51D-281264CA899F}"/>
              </a:ext>
            </a:extLst>
          </p:cNvPr>
          <p:cNvCxnSpPr/>
          <p:nvPr/>
        </p:nvCxnSpPr>
        <p:spPr bwMode="gray">
          <a:xfrm flipV="1">
            <a:off x="3949337" y="2131568"/>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E7526-3C32-43D4-A1A2-5C1C1E14E950}"/>
              </a:ext>
            </a:extLst>
          </p:cNvPr>
          <p:cNvSpPr/>
          <p:nvPr/>
        </p:nvSpPr>
        <p:spPr bwMode="gray">
          <a:xfrm>
            <a:off x="7373679" y="2967651"/>
            <a:ext cx="978013" cy="1541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6" name="Rectangle 25">
            <a:extLst>
              <a:ext uri="{FF2B5EF4-FFF2-40B4-BE49-F238E27FC236}">
                <a16:creationId xmlns:a16="http://schemas.microsoft.com/office/drawing/2014/main" id="{FD352FF6-D85F-4EE5-BDE6-F35896E204E9}"/>
              </a:ext>
            </a:extLst>
          </p:cNvPr>
          <p:cNvSpPr/>
          <p:nvPr/>
        </p:nvSpPr>
        <p:spPr bwMode="gray">
          <a:xfrm>
            <a:off x="7365728" y="27052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7" name="Rectangle 26">
            <a:extLst>
              <a:ext uri="{FF2B5EF4-FFF2-40B4-BE49-F238E27FC236}">
                <a16:creationId xmlns:a16="http://schemas.microsoft.com/office/drawing/2014/main" id="{7B7B87B8-876A-44C9-AF8A-92FBA0372F7B}"/>
              </a:ext>
            </a:extLst>
          </p:cNvPr>
          <p:cNvSpPr/>
          <p:nvPr/>
        </p:nvSpPr>
        <p:spPr bwMode="gray">
          <a:xfrm>
            <a:off x="7365728" y="28523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cxnSp>
        <p:nvCxnSpPr>
          <p:cNvPr id="28" name="Straight Connector 27">
            <a:extLst>
              <a:ext uri="{FF2B5EF4-FFF2-40B4-BE49-F238E27FC236}">
                <a16:creationId xmlns:a16="http://schemas.microsoft.com/office/drawing/2014/main" id="{175E6C42-9D27-4A0B-8DB0-B578CDD582F3}"/>
              </a:ext>
            </a:extLst>
          </p:cNvPr>
          <p:cNvCxnSpPr>
            <a:cxnSpLocks/>
          </p:cNvCxnSpPr>
          <p:nvPr/>
        </p:nvCxnSpPr>
        <p:spPr bwMode="gray">
          <a:xfrm>
            <a:off x="647168" y="2394360"/>
            <a:ext cx="6288470" cy="0"/>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29" name="Slide Number Placeholder 1">
            <a:extLst>
              <a:ext uri="{FF2B5EF4-FFF2-40B4-BE49-F238E27FC236}">
                <a16:creationId xmlns:a16="http://schemas.microsoft.com/office/drawing/2014/main" id="{9BDE8978-C5E4-4652-929B-870D7B143B8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14070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 presetClass="exit" presetSubtype="4" fill="hold"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xit" presetSubtype="4" fill="hold" grpId="1" nodeType="withEffect">
                                  <p:stCondLst>
                                    <p:cond delay="0"/>
                                  </p:stCondLst>
                                  <p:childTnLst>
                                    <p:anim calcmode="lin" valueType="num">
                                      <p:cBhvr additive="base">
                                        <p:cTn id="40" dur="500"/>
                                        <p:tgtEl>
                                          <p:spTgt spid="26"/>
                                        </p:tgtEl>
                                        <p:attrNameLst>
                                          <p:attrName>ppt_x</p:attrName>
                                        </p:attrNameLst>
                                      </p:cBhvr>
                                      <p:tavLst>
                                        <p:tav tm="0">
                                          <p:val>
                                            <p:strVal val="ppt_x"/>
                                          </p:val>
                                        </p:tav>
                                        <p:tav tm="100000">
                                          <p:val>
                                            <p:strVal val="ppt_x"/>
                                          </p:val>
                                        </p:tav>
                                      </p:tavLst>
                                    </p:anim>
                                    <p:anim calcmode="lin" valueType="num">
                                      <p:cBhvr additive="base">
                                        <p:cTn id="41" dur="500"/>
                                        <p:tgtEl>
                                          <p:spTgt spid="26"/>
                                        </p:tgtEl>
                                        <p:attrNameLst>
                                          <p:attrName>ppt_y</p:attrName>
                                        </p:attrNameLst>
                                      </p:cBhvr>
                                      <p:tavLst>
                                        <p:tav tm="0">
                                          <p:val>
                                            <p:strVal val="ppt_y"/>
                                          </p:val>
                                        </p:tav>
                                        <p:tav tm="100000">
                                          <p:val>
                                            <p:strVal val="1+ppt_h/2"/>
                                          </p:val>
                                        </p:tav>
                                      </p:tavLst>
                                    </p:anim>
                                    <p:set>
                                      <p:cBhvr>
                                        <p:cTn id="42" dur="1" fill="hold">
                                          <p:stCondLst>
                                            <p:cond delay="499"/>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6" grpId="1"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682687"/>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200" dirty="0"/>
            </a:br>
            <a:r>
              <a:rPr lang="en-US" sz="2400" dirty="0">
                <a:solidFill>
                  <a:schemeClr val="bg2">
                    <a:lumMod val="75000"/>
                  </a:schemeClr>
                </a:solidFill>
              </a:rPr>
              <a:t>Closing the semantic gap</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820487"/>
            <a:ext cx="6190013" cy="4547064"/>
          </a:xfrm>
        </p:spPr>
        <p:txBody>
          <a:bodyPr>
            <a:noAutofit/>
          </a:bodyPr>
          <a:lstStyle/>
          <a:p>
            <a:r>
              <a:rPr lang="en-US" sz="1800" b="1" dirty="0"/>
              <a:t>With RFC 5277 the XML schema for NETCONF event notification was defined.</a:t>
            </a:r>
          </a:p>
          <a:p>
            <a:r>
              <a:rPr lang="en-US" sz="1800" dirty="0"/>
              <a:t>With </a:t>
            </a:r>
            <a:r>
              <a:rPr lang="en-US" sz="1800" b="1" dirty="0">
                <a:solidFill>
                  <a:srgbClr val="FF0000"/>
                </a:solidFill>
              </a:rPr>
              <a:t>draft-</a:t>
            </a:r>
            <a:r>
              <a:rPr lang="en-US" sz="1800" b="1" dirty="0" err="1">
                <a:solidFill>
                  <a:srgbClr val="FF0000"/>
                </a:solidFill>
              </a:rPr>
              <a:t>ahuang</a:t>
            </a:r>
            <a:r>
              <a:rPr lang="en-US" sz="1800" b="1" dirty="0">
                <a:solidFill>
                  <a:srgbClr val="FF0000"/>
                </a:solidFill>
              </a:rPr>
              <a:t>-</a:t>
            </a:r>
            <a:r>
              <a:rPr lang="en-US" sz="1800" b="1" dirty="0" err="1">
                <a:solidFill>
                  <a:srgbClr val="FF0000"/>
                </a:solidFill>
              </a:rPr>
              <a:t>netconf</a:t>
            </a:r>
            <a:r>
              <a:rPr lang="en-US" sz="1800" b="1" dirty="0">
                <a:solidFill>
                  <a:srgbClr val="FF0000"/>
                </a:solidFill>
              </a:rPr>
              <a:t>-</a:t>
            </a:r>
            <a:r>
              <a:rPr lang="en-US" sz="1800" b="1" dirty="0" err="1">
                <a:solidFill>
                  <a:srgbClr val="FF0000"/>
                </a:solidFill>
              </a:rPr>
              <a:t>notif</a:t>
            </a:r>
            <a:r>
              <a:rPr lang="en-US" sz="1800" b="1" dirty="0">
                <a:solidFill>
                  <a:srgbClr val="FF0000"/>
                </a:solidFill>
              </a:rPr>
              <a:t>-yang</a:t>
            </a:r>
            <a:r>
              <a:rPr lang="en-US" sz="1800" dirty="0"/>
              <a:t> updates RFC 5277 by defining the schema as a YANG module. </a:t>
            </a:r>
          </a:p>
          <a:p>
            <a:r>
              <a:rPr lang="de-CH" sz="1800" b="1" dirty="0">
                <a:effectLst/>
                <a:latin typeface="Calibri" panose="020F0502020204030204" pitchFamily="34" charset="0"/>
                <a:ea typeface="Times New Roman" panose="02020603050405020304" pitchFamily="18" charset="0"/>
              </a:rPr>
              <a:t>This </a:t>
            </a:r>
            <a:r>
              <a:rPr lang="de-CH" sz="1800" b="1" dirty="0" err="1">
                <a:effectLst/>
                <a:latin typeface="Calibri" panose="020F0502020204030204" pitchFamily="34" charset="0"/>
                <a:ea typeface="Times New Roman" panose="02020603050405020304" pitchFamily="18" charset="0"/>
              </a:rPr>
              <a:t>enables</a:t>
            </a:r>
            <a:r>
              <a:rPr lang="de-CH" sz="1800" b="1" dirty="0">
                <a:effectLst/>
                <a:latin typeface="Calibri" panose="020F0502020204030204" pitchFamily="34" charset="0"/>
                <a:ea typeface="Times New Roman" panose="02020603050405020304" pitchFamily="18" charset="0"/>
              </a:rPr>
              <a:t> YANG-push </a:t>
            </a:r>
            <a:r>
              <a:rPr lang="en-US" sz="1800" b="1" dirty="0"/>
              <a:t>to define semantics for the entire YANG push message</a:t>
            </a:r>
            <a:r>
              <a:rPr lang="de-CH" sz="1800" b="1" dirty="0"/>
              <a:t> and </a:t>
            </a:r>
            <a:r>
              <a:rPr lang="de-CH" sz="1800" b="1" dirty="0">
                <a:effectLst/>
                <a:latin typeface="Calibri" panose="020F0502020204030204" pitchFamily="34" charset="0"/>
                <a:ea typeface="Times New Roman" panose="02020603050405020304" pitchFamily="18" charset="0"/>
              </a:rPr>
              <a:t>use </a:t>
            </a:r>
            <a:r>
              <a:rPr lang="de-CH" sz="1800" b="1" dirty="0" err="1">
                <a:effectLst/>
                <a:latin typeface="Calibri" panose="020F0502020204030204" pitchFamily="34" charset="0"/>
                <a:ea typeface="Times New Roman" panose="02020603050405020304" pitchFamily="18" charset="0"/>
              </a:rPr>
              <a:t>other</a:t>
            </a:r>
            <a:r>
              <a:rPr lang="de-CH" sz="1800" b="1" dirty="0">
                <a:effectLst/>
                <a:latin typeface="Calibri" panose="020F0502020204030204" pitchFamily="34" charset="0"/>
                <a:ea typeface="Times New Roman" panose="02020603050405020304" pitchFamily="18" charset="0"/>
              </a:rPr>
              <a:t> </a:t>
            </a:r>
            <a:r>
              <a:rPr lang="de-CH" sz="1800" b="1" dirty="0" err="1">
                <a:effectLst/>
                <a:latin typeface="Calibri" panose="020F0502020204030204" pitchFamily="34" charset="0"/>
                <a:ea typeface="Times New Roman" panose="02020603050405020304" pitchFamily="18" charset="0"/>
              </a:rPr>
              <a:t>encodings</a:t>
            </a:r>
            <a:r>
              <a:rPr lang="de-CH" sz="1800" b="1" dirty="0">
                <a:effectLst/>
                <a:latin typeface="Calibri" panose="020F0502020204030204" pitchFamily="34" charset="0"/>
                <a:ea typeface="Times New Roman" panose="02020603050405020304" pitchFamily="18" charset="0"/>
              </a:rPr>
              <a:t> </a:t>
            </a:r>
            <a:r>
              <a:rPr lang="de-CH" sz="1800" dirty="0" err="1">
                <a:effectLst/>
                <a:latin typeface="Calibri" panose="020F0502020204030204" pitchFamily="34" charset="0"/>
                <a:ea typeface="Times New Roman" panose="02020603050405020304" pitchFamily="18" charset="0"/>
              </a:rPr>
              <a:t>than</a:t>
            </a:r>
            <a:r>
              <a:rPr lang="de-CH" sz="1800" dirty="0">
                <a:effectLst/>
                <a:latin typeface="Calibri" panose="020F0502020204030204" pitchFamily="34" charset="0"/>
                <a:ea typeface="Times New Roman" panose="02020603050405020304" pitchFamily="18" charset="0"/>
              </a:rPr>
              <a:t> XML such </a:t>
            </a:r>
            <a:r>
              <a:rPr lang="de-CH" sz="1800" dirty="0" err="1">
                <a:effectLst/>
                <a:latin typeface="Calibri" panose="020F0502020204030204" pitchFamily="34" charset="0"/>
                <a:ea typeface="Times New Roman" panose="02020603050405020304" pitchFamily="18" charset="0"/>
              </a:rPr>
              <a:t>as</a:t>
            </a:r>
            <a:r>
              <a:rPr lang="de-CH" sz="1800" dirty="0">
                <a:effectLst/>
                <a:latin typeface="Calibri" panose="020F0502020204030204" pitchFamily="34" charset="0"/>
                <a:ea typeface="Times New Roman" panose="02020603050405020304" pitchFamily="18" charset="0"/>
              </a:rPr>
              <a:t> YANG-JSON RFC 7951 </a:t>
            </a:r>
            <a:r>
              <a:rPr lang="de-CH" sz="1800" dirty="0" err="1">
                <a:effectLst/>
                <a:latin typeface="Calibri" panose="020F0502020204030204" pitchFamily="34" charset="0"/>
                <a:ea typeface="Times New Roman" panose="02020603050405020304" pitchFamily="18" charset="0"/>
              </a:rPr>
              <a:t>or</a:t>
            </a:r>
            <a:r>
              <a:rPr lang="de-CH" sz="1800" dirty="0">
                <a:effectLst/>
                <a:latin typeface="Calibri" panose="020F0502020204030204" pitchFamily="34" charset="0"/>
                <a:ea typeface="Times New Roman" panose="02020603050405020304" pitchFamily="18" charset="0"/>
              </a:rPr>
              <a:t> YANG-CBOR RFC 9264.</a:t>
            </a:r>
            <a:endParaRPr lang="en-US" sz="1800" b="1"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4656513" cy="2460866"/>
          </a:xfrm>
          <a:prstGeom prst="rect">
            <a:avLst/>
          </a:prstGeom>
          <a:noFill/>
        </p:spPr>
        <p:txBody>
          <a:bodyPr wrap="square">
            <a:spAutoFit/>
          </a:bodyPr>
          <a:lstStyle/>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C79FDBCE-54EE-4F66-8BAF-95EB4A604D6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200" y="365125"/>
            <a:ext cx="7931727" cy="1325563"/>
          </a:xfrm>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600" dirty="0"/>
            </a:br>
            <a:r>
              <a:rPr lang="en-GB" sz="2700" dirty="0">
                <a:solidFill>
                  <a:schemeClr val="bg2">
                    <a:lumMod val="75000"/>
                  </a:schemeClr>
                </a:solidFill>
              </a:rPr>
              <a:t>Status</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7457903" cy="4292543"/>
          </a:xfrm>
        </p:spPr>
        <p:txBody>
          <a:bodyPr>
            <a:noAutofit/>
          </a:bodyPr>
          <a:lstStyle/>
          <a:p>
            <a:r>
              <a:rPr lang="en-US" sz="2000" dirty="0"/>
              <a:t>The yang module prefix has changed to “</a:t>
            </a:r>
            <a:r>
              <a:rPr lang="en-US" sz="2000" dirty="0" err="1"/>
              <a:t>inotif</a:t>
            </a:r>
            <a:r>
              <a:rPr lang="en-US" sz="2000" dirty="0"/>
              <a:t>” to be more explicit.</a:t>
            </a:r>
          </a:p>
          <a:p>
            <a:r>
              <a:rPr lang="en-US" sz="2000" dirty="0"/>
              <a:t>The namespace is changed to the one used in RFC5277 : urn:ietf:params:xml:ns:netconf:notification:1.0</a:t>
            </a:r>
          </a:p>
          <a:p>
            <a:r>
              <a:rPr lang="en-US" sz="2000" dirty="0"/>
              <a:t>In IANA section, instead of asking for a new URI, we ask IANA to add this document as a reference to the URI from RFC5277</a:t>
            </a:r>
          </a:p>
          <a:p>
            <a:r>
              <a:rPr lang="en-US" sz="2000" b="1" dirty="0"/>
              <a:t>Requesting NETCONG working group adoption.</a:t>
            </a:r>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lide Number Placeholder 1">
            <a:extLst>
              <a:ext uri="{FF2B5EF4-FFF2-40B4-BE49-F238E27FC236}">
                <a16:creationId xmlns:a16="http://schemas.microsoft.com/office/drawing/2014/main" id="{DB726197-D4B6-44A1-A1B1-B6420204542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244020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-notification-sequencing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augment-structure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inotif:notification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publisherId</a:t>
            </a:r>
            <a:r>
              <a:rPr lang="en-US" sz="900" dirty="0">
                <a:latin typeface="Courier New" panose="02070309020205020404" pitchFamily="49" charset="0"/>
                <a:ea typeface="Calibri" panose="020F0502020204030204" pitchFamily="34" charset="0"/>
                <a:cs typeface="Courier New" panose="02070309020205020404" pitchFamily="49" charset="0"/>
              </a:rPr>
              <a:t>       yang:gauge32</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Hostname and Sequencing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544102"/>
            <a:ext cx="6190013" cy="4823449"/>
          </a:xfrm>
        </p:spPr>
        <p:txBody>
          <a:bodyPr>
            <a:noAutofit/>
          </a:bodyPr>
          <a:lstStyle/>
          <a:p>
            <a:r>
              <a:rPr lang="en-US" sz="1700" dirty="0"/>
              <a:t>When the </a:t>
            </a:r>
            <a:r>
              <a:rPr lang="en-US" sz="1700" b="1" dirty="0"/>
              <a:t>NETCONF event notification message is forwarded from the YANG push receiver to another system</a:t>
            </a:r>
            <a:r>
              <a:rPr lang="en-US" sz="1700" dirty="0"/>
              <a:t>, such as a messaging system or a time series database where the message is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b="1" dirty="0">
                <a:solidFill>
                  <a:srgbClr val="FF0000"/>
                </a:solidFill>
              </a:rPr>
              <a:t>draft-</a:t>
            </a:r>
            <a:r>
              <a:rPr lang="en-US" sz="1700" b="1" dirty="0" err="1">
                <a:solidFill>
                  <a:srgbClr val="FF0000"/>
                </a:solidFill>
              </a:rPr>
              <a:t>tgraf</a:t>
            </a:r>
            <a:r>
              <a:rPr lang="en-US" sz="1700" b="1" dirty="0">
                <a:solidFill>
                  <a:srgbClr val="FF0000"/>
                </a:solidFill>
              </a:rPr>
              <a:t>-netconf-</a:t>
            </a:r>
            <a:r>
              <a:rPr lang="en-US" sz="1700" b="1" dirty="0" err="1">
                <a:solidFill>
                  <a:srgbClr val="FF0000"/>
                </a:solidFill>
              </a:rPr>
              <a:t>notif</a:t>
            </a:r>
            <a:r>
              <a:rPr lang="en-US" sz="1700" b="1" dirty="0">
                <a:solidFill>
                  <a:srgbClr val="FF0000"/>
                </a:solidFill>
              </a:rPr>
              <a:t>-sequencing</a:t>
            </a:r>
            <a:r>
              <a:rPr lang="en-US" sz="1700" dirty="0"/>
              <a:t> extends the NETCONF notification defined in </a:t>
            </a:r>
            <a:r>
              <a:rPr lang="de-CH" sz="1700" dirty="0"/>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RFC1213 from where the message was published from.</a:t>
            </a:r>
          </a:p>
          <a:p>
            <a:pPr lvl="1"/>
            <a:r>
              <a:rPr lang="en-US" sz="1700" b="1" dirty="0" err="1"/>
              <a:t>publisherId</a:t>
            </a:r>
            <a:r>
              <a:rPr lang="en-US" sz="1700" b="1" dirty="0"/>
              <a:t>:  </a:t>
            </a:r>
            <a:r>
              <a:rPr lang="en-US" sz="1700" dirty="0" err="1"/>
              <a:t>netconf</a:t>
            </a:r>
            <a:r>
              <a:rPr lang="en-US" sz="1700" dirty="0"/>
              <a:t>-distributed-</a:t>
            </a:r>
            <a:r>
              <a:rPr lang="en-US" sz="1700" dirty="0" err="1"/>
              <a:t>notif</a:t>
            </a:r>
            <a:r>
              <a:rPr lang="en-US" sz="1700" dirty="0"/>
              <a:t> describes the      ability to publish from network processors directly.  With this identifier the publishing process from where the message was published from can be uniquely identified.</a:t>
            </a:r>
          </a:p>
          <a:p>
            <a:pPr lvl="1"/>
            <a:r>
              <a:rPr lang="en-US" sz="1700" b="1" dirty="0" err="1"/>
              <a:t>sequenceNumber</a:t>
            </a:r>
            <a:r>
              <a:rPr lang="en-US" sz="1700" b="1" dirty="0"/>
              <a:t>:  </a:t>
            </a:r>
            <a:r>
              <a:rPr lang="en-US" sz="1700" dirty="0"/>
              <a:t>Generates a unique sequence number as described in RFC9187 for each published message.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618954"/>
            <a:ext cx="4656513" cy="4239046"/>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Tree>
    <p:extLst>
      <p:ext uri="{BB962C8B-B14F-4D97-AF65-F5344CB8AC3E}">
        <p14:creationId xmlns:p14="http://schemas.microsoft.com/office/powerpoint/2010/main" val="198073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-yang-push-</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netobs</a:t>
            </a:r>
            <a:r>
              <a:rPr lang="en-US" sz="900" dirty="0">
                <a:effectLst/>
                <a:latin typeface="Courier New" panose="02070309020205020404" pitchFamily="49" charset="0"/>
                <a:ea typeface="Calibri" panose="020F0502020204030204" pitchFamily="34" charset="0"/>
                <a:cs typeface="Courier New" panose="02070309020205020404" pitchFamily="49" charset="0"/>
              </a:rPr>
              <a:t>-timestamping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state-changed-observation-time?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Observation Timestamping </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690688"/>
            <a:ext cx="6190013" cy="4676863"/>
          </a:xfrm>
        </p:spPr>
        <p:txBody>
          <a:bodyPr>
            <a:noAutofit/>
          </a:bodyPr>
          <a:lstStyle/>
          <a:p>
            <a:r>
              <a:rPr lang="en-US" sz="1800" b="1" dirty="0"/>
              <a:t>To correlate network data </a:t>
            </a:r>
            <a:r>
              <a:rPr lang="en-US" sz="1800" dirty="0"/>
              <a:t>among different Network Telemetry planes as described in Section 3.1 of RFC9232 or among different YANG push subscription types defined in Section 3.1 of RFC8641, </a:t>
            </a:r>
            <a:r>
              <a:rPr lang="en-US" sz="1800" b="1" dirty="0"/>
              <a:t>network observation timestamping is needed to understand the timely relationship among these different planes and YANG push subscription types.</a:t>
            </a:r>
          </a:p>
          <a:p>
            <a:r>
              <a:rPr lang="en-US" sz="1800" b="1" dirty="0">
                <a:solidFill>
                  <a:srgbClr val="FF0000"/>
                </a:solidFill>
              </a:rPr>
              <a:t>draft-</a:t>
            </a:r>
            <a:r>
              <a:rPr lang="en-US" sz="1800" b="1" dirty="0" err="1">
                <a:solidFill>
                  <a:srgbClr val="FF0000"/>
                </a:solidFill>
              </a:rPr>
              <a:t>tgraf</a:t>
            </a:r>
            <a:r>
              <a:rPr lang="en-US" sz="1800" b="1" dirty="0">
                <a:solidFill>
                  <a:srgbClr val="FF0000"/>
                </a:solidFill>
              </a:rPr>
              <a:t>-yang-push-observation-time</a:t>
            </a:r>
            <a:r>
              <a:rPr lang="en-US" sz="1800" dirty="0"/>
              <a:t> extends the YANG push streaming update notification defined in RFC8641 with:</a:t>
            </a:r>
          </a:p>
          <a:p>
            <a:pPr lvl="1"/>
            <a:r>
              <a:rPr lang="en-US" sz="1800" b="1" dirty="0"/>
              <a:t>observation-time:  </a:t>
            </a:r>
            <a:r>
              <a:rPr lang="en-US" sz="1800" dirty="0"/>
              <a:t>Describes the measurement observation time for the "push-update" notification in a "periodical" subscription.  </a:t>
            </a:r>
          </a:p>
          <a:p>
            <a:pPr lvl="1"/>
            <a:r>
              <a:rPr lang="en-US" sz="1800" b="1" dirty="0"/>
              <a:t>state-changed-observation-time:  </a:t>
            </a:r>
            <a:r>
              <a:rPr lang="en-US" sz="1800" dirty="0"/>
              <a:t>Describes in the "push-change-update" notification in an "on-change" subscription the time when the network state change was observed after the subscription was initially established.  In case of an "on-change sync on start" subscription it describes the time when the network state change was observed before the subscription was established.</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089510"/>
            <a:ext cx="4656513" cy="3201774"/>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"2023-02-04T16:30:11.22Z",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"observation-time": "2023-02-04T16:30:09.44Z",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xpath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filter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863F6745-4C86-49A7-9352-E2D6C1F956E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Tree>
    <p:extLst>
      <p:ext uri="{BB962C8B-B14F-4D97-AF65-F5344CB8AC3E}">
        <p14:creationId xmlns:p14="http://schemas.microsoft.com/office/powerpoint/2010/main" val="95843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gaps and how it could be resolved?</a:t>
            </a:r>
            <a:endParaRPr lang="en-US" sz="2000" dirty="0"/>
          </a:p>
          <a:p>
            <a:pPr lvl="1"/>
            <a:r>
              <a:rPr lang="en-US" sz="2000" dirty="0"/>
              <a:t>By defining a YANG module for NETCONF notification and adding hostname, publisher ID, sequence number, observation time, YANG module name, revision and revision-label into YANG push-update and Subscription State Change notification messages an </a:t>
            </a:r>
            <a:r>
              <a:rPr lang="en-US" sz="2000" b="1" dirty="0">
                <a:solidFill>
                  <a:srgbClr val="FF0000"/>
                </a:solidFill>
              </a:rPr>
              <a:t>automated data processing pipeline </a:t>
            </a:r>
            <a:r>
              <a:rPr lang="en-US" sz="2000" dirty="0"/>
              <a:t>which starts with YANG push, consolidates at Data Mesh and ends at Network Analytics would become at reach.</a:t>
            </a:r>
          </a:p>
          <a:p>
            <a:r>
              <a:rPr lang="en-US" sz="2000" b="1" dirty="0"/>
              <a:t>-&gt; What are your thoughts and comments?</a:t>
            </a:r>
          </a:p>
          <a:p>
            <a:r>
              <a:rPr lang="en-US" sz="2000" b="1" dirty="0"/>
              <a:t>-&gt; Interested to learn more? Join the IETF 117 public side meeting on Monday July24</a:t>
            </a:r>
            <a:r>
              <a:rPr lang="en-US" sz="2000" b="1" baseline="30000" dirty="0"/>
              <a:t>th</a:t>
            </a:r>
            <a:r>
              <a:rPr lang="en-US" sz="2000" b="1" dirty="0"/>
              <a:t> 17:00-17:45 in room Continental 2-3 or look at the project page: </a:t>
            </a:r>
            <a:br>
              <a:rPr lang="en-US" sz="1000" b="1" dirty="0"/>
            </a:br>
            <a:br>
              <a:rPr lang="en-US" sz="1000" b="1" dirty="0"/>
            </a:br>
            <a:r>
              <a:rPr lang="en-US" sz="2000" dirty="0">
                <a:hlinkClick r:id="rId2"/>
              </a:rPr>
              <a:t>https://github.com/graf3net/draft-daisy-kafka-yang-integration/blob/main/draft-daisy-kafka-yang-integration-04.md</a:t>
            </a:r>
            <a:endParaRPr lang="en-US" sz="2000" dirty="0"/>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78333"/>
            <a:ext cx="11163943" cy="700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3"/>
              </a:rPr>
              <a:t>zhuoyao.lin@huawei.com, jean.quilbeuf@huawei.com</a:t>
            </a:r>
          </a:p>
          <a:p>
            <a:pPr marL="0" indent="0" algn="r">
              <a:spcBef>
                <a:spcPts val="300"/>
              </a:spcBef>
              <a:buNone/>
            </a:pPr>
            <a:r>
              <a:rPr lang="de-CH" sz="1200" dirty="0">
                <a:latin typeface="+mj-lt"/>
                <a:hlinkClick r:id="rId3"/>
              </a:rPr>
              <a:t>ahmed.elhassany@swisscom.com, </a:t>
            </a:r>
            <a:r>
              <a:rPr lang="de-CH" sz="1200" dirty="0">
                <a:latin typeface="+mj-lt"/>
                <a:hlinkClick r:id="rId4"/>
              </a:rPr>
              <a:t>alex.huang-feng@insa-lyon.fr</a:t>
            </a:r>
            <a:endParaRPr lang="de-CH" sz="1200" dirty="0">
              <a:latin typeface="+mj-lt"/>
            </a:endParaRPr>
          </a:p>
          <a:p>
            <a:pPr marL="0" indent="0" algn="r">
              <a:spcBef>
                <a:spcPts val="300"/>
              </a:spcBef>
              <a:buNone/>
            </a:pPr>
            <a:r>
              <a:rPr lang="de-CH" sz="1200" dirty="0">
                <a:latin typeface="+mj-lt"/>
                <a:hlinkClick r:id="rId3"/>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rPr>
              <a:t> 2023</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322538" y="365125"/>
            <a:ext cx="2679605" cy="4851729"/>
          </a:xfrm>
          <a:prstGeom prst="rect">
            <a:avLst/>
          </a:prstGeom>
        </p:spPr>
      </p:pic>
      <p:sp>
        <p:nvSpPr>
          <p:cNvPr id="8" name="Slide Number Placeholder 1">
            <a:extLst>
              <a:ext uri="{FF2B5EF4-FFF2-40B4-BE49-F238E27FC236}">
                <a16:creationId xmlns:a16="http://schemas.microsoft.com/office/drawing/2014/main" id="{35E9E99F-8625-457D-9359-F46A6FCF636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25</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87879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YANG semantics and Module dependencies</a:t>
            </a:r>
            <a:br>
              <a:rPr lang="en-GB" sz="2800" dirty="0"/>
            </a:br>
            <a:r>
              <a:rPr lang="en-GB" sz="2700" dirty="0">
                <a:solidFill>
                  <a:schemeClr val="bg1">
                    <a:lumMod val="65000"/>
                  </a:schemeClr>
                </a:solidFill>
              </a:rPr>
              <a:t>Overview - </a:t>
            </a:r>
            <a:r>
              <a:rPr lang="en-US" sz="2700" dirty="0">
                <a:solidFill>
                  <a:schemeClr val="bg1">
                    <a:lumMod val="65000"/>
                  </a:schemeClr>
                </a:solidFill>
              </a:rPr>
              <a:t>Step 1 and 2 in the workflow</a:t>
            </a:r>
            <a:endParaRPr lang="en-US" sz="2700" dirty="0">
              <a:solidFill>
                <a:schemeClr val="bg2">
                  <a:lumMod val="75000"/>
                </a:schemeClr>
              </a:solidFill>
            </a:endParaRPr>
          </a:p>
        </p:txBody>
      </p:sp>
      <p:sp>
        <p:nvSpPr>
          <p:cNvPr id="24" name="TextBox 23">
            <a:extLst>
              <a:ext uri="{FF2B5EF4-FFF2-40B4-BE49-F238E27FC236}">
                <a16:creationId xmlns:a16="http://schemas.microsoft.com/office/drawing/2014/main" id="{9B4C61B6-B972-3C83-2CA1-91B23B8BD7D4}"/>
              </a:ext>
            </a:extLst>
          </p:cNvPr>
          <p:cNvSpPr txBox="1"/>
          <p:nvPr/>
        </p:nvSpPr>
        <p:spPr>
          <a:xfrm>
            <a:off x="838200" y="1863122"/>
            <a:ext cx="5445149" cy="646331"/>
          </a:xfrm>
          <a:prstGeom prst="rect">
            <a:avLst/>
          </a:prstGeom>
          <a:noFill/>
        </p:spPr>
        <p:txBody>
          <a:bodyPr wrap="square" rtlCol="0">
            <a:spAutoFit/>
          </a:bodyPr>
          <a:lstStyle/>
          <a:p>
            <a:r>
              <a:rPr lang="en-US" b="1" dirty="0"/>
              <a:t>Goal: </a:t>
            </a:r>
            <a:r>
              <a:rPr lang="en-US" dirty="0"/>
              <a:t>Based on semantic reference in YANG push message, find YANG module dependencies</a:t>
            </a:r>
          </a:p>
        </p:txBody>
      </p:sp>
      <p:sp>
        <p:nvSpPr>
          <p:cNvPr id="25" name="TextBox 24">
            <a:extLst>
              <a:ext uri="{FF2B5EF4-FFF2-40B4-BE49-F238E27FC236}">
                <a16:creationId xmlns:a16="http://schemas.microsoft.com/office/drawing/2014/main" id="{64D8A190-C8A0-122D-6F7F-50F346094C3C}"/>
              </a:ext>
            </a:extLst>
          </p:cNvPr>
          <p:cNvSpPr txBox="1"/>
          <p:nvPr/>
        </p:nvSpPr>
        <p:spPr>
          <a:xfrm>
            <a:off x="7030738" y="1296895"/>
            <a:ext cx="3953233" cy="2031325"/>
          </a:xfrm>
          <a:prstGeom prst="rect">
            <a:avLst/>
          </a:prstGeom>
          <a:noFill/>
        </p:spPr>
        <p:txBody>
          <a:bodyPr wrap="square" rtlCol="0">
            <a:spAutoFit/>
          </a:bodyPr>
          <a:lstStyle/>
          <a:p>
            <a:r>
              <a:rPr lang="en-US" dirty="0"/>
              <a:t>module: a-module</a:t>
            </a:r>
          </a:p>
          <a:p>
            <a:r>
              <a:rPr lang="en-US" dirty="0"/>
              <a:t>  +--</a:t>
            </a:r>
            <a:r>
              <a:rPr lang="en-US" dirty="0" err="1"/>
              <a:t>rw</a:t>
            </a:r>
            <a:r>
              <a:rPr lang="en-US" dirty="0"/>
              <a:t> a</a:t>
            </a:r>
          </a:p>
          <a:p>
            <a:r>
              <a:rPr lang="en-US" dirty="0"/>
              <a:t>     +--</a:t>
            </a:r>
            <a:r>
              <a:rPr lang="en-US" dirty="0" err="1"/>
              <a:t>rw</a:t>
            </a:r>
            <a:r>
              <a:rPr lang="en-US" dirty="0"/>
              <a:t> a-instance* [name]</a:t>
            </a:r>
          </a:p>
          <a:p>
            <a:r>
              <a:rPr lang="en-US" dirty="0"/>
              <a:t>     |  +--</a:t>
            </a:r>
            <a:r>
              <a:rPr lang="en-US" dirty="0" err="1"/>
              <a:t>rw</a:t>
            </a:r>
            <a:r>
              <a:rPr lang="en-US" dirty="0"/>
              <a:t> name     string</a:t>
            </a:r>
          </a:p>
          <a:p>
            <a:r>
              <a:rPr lang="en-US" dirty="0"/>
              <a:t>     |  +--</a:t>
            </a:r>
            <a:r>
              <a:rPr lang="en-US" dirty="0" err="1"/>
              <a:t>rw</a:t>
            </a:r>
            <a:r>
              <a:rPr lang="en-US" dirty="0"/>
              <a:t> state?   string</a:t>
            </a:r>
          </a:p>
          <a:p>
            <a:r>
              <a:rPr lang="en-US" dirty="0"/>
              <a:t>     +--</a:t>
            </a:r>
            <a:r>
              <a:rPr lang="en-US" dirty="0" err="1"/>
              <a:t>rw</a:t>
            </a:r>
            <a:r>
              <a:rPr lang="en-US" dirty="0"/>
              <a:t> </a:t>
            </a:r>
            <a:r>
              <a:rPr lang="en-US" dirty="0">
                <a:solidFill>
                  <a:srgbClr val="FF0000"/>
                </a:solidFill>
              </a:rPr>
              <a:t>d</a:t>
            </a:r>
            <a:r>
              <a:rPr lang="en-US" dirty="0"/>
              <a:t>:y</a:t>
            </a:r>
          </a:p>
          <a:p>
            <a:r>
              <a:rPr lang="en-US" dirty="0"/>
              <a:t>        +--</a:t>
            </a:r>
            <a:r>
              <a:rPr lang="en-US" dirty="0" err="1"/>
              <a:t>rw</a:t>
            </a:r>
            <a:r>
              <a:rPr lang="en-US" dirty="0"/>
              <a:t> d:y-leaf?   </a:t>
            </a:r>
            <a:r>
              <a:rPr lang="en-US" dirty="0">
                <a:solidFill>
                  <a:srgbClr val="FF0000"/>
                </a:solidFill>
              </a:rPr>
              <a:t>e</a:t>
            </a:r>
            <a:r>
              <a:rPr lang="en-US" dirty="0"/>
              <a:t>:e-enum</a:t>
            </a:r>
          </a:p>
        </p:txBody>
      </p:sp>
      <p:sp>
        <p:nvSpPr>
          <p:cNvPr id="37" name="TextBox 36">
            <a:extLst>
              <a:ext uri="{FF2B5EF4-FFF2-40B4-BE49-F238E27FC236}">
                <a16:creationId xmlns:a16="http://schemas.microsoft.com/office/drawing/2014/main" id="{F6DFE2F9-C982-CEAB-8884-DBB39E8C44CE}"/>
              </a:ext>
            </a:extLst>
          </p:cNvPr>
          <p:cNvSpPr txBox="1"/>
          <p:nvPr/>
        </p:nvSpPr>
        <p:spPr>
          <a:xfrm>
            <a:off x="8240586" y="3637497"/>
            <a:ext cx="3240168" cy="923330"/>
          </a:xfrm>
          <a:prstGeom prst="rect">
            <a:avLst/>
          </a:prstGeom>
          <a:noFill/>
        </p:spPr>
        <p:txBody>
          <a:bodyPr wrap="square" rtlCol="0">
            <a:spAutoFit/>
          </a:bodyPr>
          <a:lstStyle/>
          <a:p>
            <a:r>
              <a:rPr lang="en-US" dirty="0"/>
              <a:t>The schema for a-module require to register a-modules, e-module and d-module.</a:t>
            </a:r>
          </a:p>
        </p:txBody>
      </p:sp>
      <p:sp>
        <p:nvSpPr>
          <p:cNvPr id="38" name="TextBox 37">
            <a:extLst>
              <a:ext uri="{FF2B5EF4-FFF2-40B4-BE49-F238E27FC236}">
                <a16:creationId xmlns:a16="http://schemas.microsoft.com/office/drawing/2014/main" id="{9830BDA6-A807-AC20-5B12-56ACAA728F28}"/>
              </a:ext>
            </a:extLst>
          </p:cNvPr>
          <p:cNvSpPr txBox="1"/>
          <p:nvPr/>
        </p:nvSpPr>
        <p:spPr>
          <a:xfrm>
            <a:off x="914694" y="287202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grpSp>
        <p:nvGrpSpPr>
          <p:cNvPr id="11" name="Group 10">
            <a:extLst>
              <a:ext uri="{FF2B5EF4-FFF2-40B4-BE49-F238E27FC236}">
                <a16:creationId xmlns:a16="http://schemas.microsoft.com/office/drawing/2014/main" id="{09518026-640E-4F98-990E-1DC2FBD5CB48}"/>
              </a:ext>
            </a:extLst>
          </p:cNvPr>
          <p:cNvGrpSpPr/>
          <p:nvPr/>
        </p:nvGrpSpPr>
        <p:grpSpPr>
          <a:xfrm>
            <a:off x="5875697" y="3767374"/>
            <a:ext cx="2110702" cy="1162348"/>
            <a:chOff x="7515441" y="3231329"/>
            <a:chExt cx="2110698" cy="1162348"/>
          </a:xfrm>
        </p:grpSpPr>
        <p:grpSp>
          <p:nvGrpSpPr>
            <p:cNvPr id="26" name="Group 25">
              <a:extLst>
                <a:ext uri="{FF2B5EF4-FFF2-40B4-BE49-F238E27FC236}">
                  <a16:creationId xmlns:a16="http://schemas.microsoft.com/office/drawing/2014/main" id="{9C37C9F3-76CE-FFEA-D5A4-D3F1244C4475}"/>
                </a:ext>
              </a:extLst>
            </p:cNvPr>
            <p:cNvGrpSpPr/>
            <p:nvPr/>
          </p:nvGrpSpPr>
          <p:grpSpPr>
            <a:xfrm>
              <a:off x="7515441" y="3234896"/>
              <a:ext cx="1491913" cy="1158781"/>
              <a:chOff x="7143322" y="3856309"/>
              <a:chExt cx="1491913" cy="1158781"/>
            </a:xfrm>
          </p:grpSpPr>
          <p:sp>
            <p:nvSpPr>
              <p:cNvPr id="27" name="TextBox 26">
                <a:extLst>
                  <a:ext uri="{FF2B5EF4-FFF2-40B4-BE49-F238E27FC236}">
                    <a16:creationId xmlns:a16="http://schemas.microsoft.com/office/drawing/2014/main" id="{5F534107-17FD-0E8C-C031-31EC53C112B2}"/>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9" name="TextBox 28">
                <a:extLst>
                  <a:ext uri="{FF2B5EF4-FFF2-40B4-BE49-F238E27FC236}">
                    <a16:creationId xmlns:a16="http://schemas.microsoft.com/office/drawing/2014/main" id="{76128100-A17E-1BB1-6A86-E550AAB23EAC}"/>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35" name="Straight Arrow Connector 34">
                <a:extLst>
                  <a:ext uri="{FF2B5EF4-FFF2-40B4-BE49-F238E27FC236}">
                    <a16:creationId xmlns:a16="http://schemas.microsoft.com/office/drawing/2014/main" id="{5957AE9F-3F26-7B8D-98A4-78E03F144DDB}"/>
                  </a:ext>
                </a:extLst>
              </p:cNvPr>
              <p:cNvCxnSpPr>
                <a:cxnSpLocks/>
                <a:stCxn id="29" idx="0"/>
                <a:endCxn id="27"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9EAE12-2CFF-049F-4E49-FE6143D11173}"/>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41" name="TextBox 40">
              <a:extLst>
                <a:ext uri="{FF2B5EF4-FFF2-40B4-BE49-F238E27FC236}">
                  <a16:creationId xmlns:a16="http://schemas.microsoft.com/office/drawing/2014/main" id="{B55D0F18-6D71-42FE-A678-5F33686B538A}"/>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6" name="Straight Arrow Connector 5">
              <a:extLst>
                <a:ext uri="{FF2B5EF4-FFF2-40B4-BE49-F238E27FC236}">
                  <a16:creationId xmlns:a16="http://schemas.microsoft.com/office/drawing/2014/main" id="{2BDDE933-C8A6-4E01-900E-1E7940ED04F0}"/>
                </a:ext>
              </a:extLst>
            </p:cNvPr>
            <p:cNvCxnSpPr>
              <a:cxnSpLocks/>
              <a:stCxn id="29" idx="0"/>
              <a:endCxn id="41"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76185D-9907-49CC-ADAA-56D6BA01C826}"/>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44" name="Oval 43">
            <a:extLst>
              <a:ext uri="{FF2B5EF4-FFF2-40B4-BE49-F238E27FC236}">
                <a16:creationId xmlns:a16="http://schemas.microsoft.com/office/drawing/2014/main" id="{F7B02C9C-FFBD-4310-9DD0-5A9A9D4DF410}"/>
              </a:ext>
            </a:extLst>
          </p:cNvPr>
          <p:cNvSpPr/>
          <p:nvPr/>
        </p:nvSpPr>
        <p:spPr>
          <a:xfrm>
            <a:off x="1632857" y="3921147"/>
            <a:ext cx="986978" cy="3433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5" name="Straight Arrow Connector 44">
            <a:extLst>
              <a:ext uri="{FF2B5EF4-FFF2-40B4-BE49-F238E27FC236}">
                <a16:creationId xmlns:a16="http://schemas.microsoft.com/office/drawing/2014/main" id="{B6B0E409-08C1-40F6-89A2-6BB20008DFB7}"/>
              </a:ext>
            </a:extLst>
          </p:cNvPr>
          <p:cNvCxnSpPr>
            <a:cxnSpLocks/>
            <a:stCxn id="44" idx="7"/>
          </p:cNvCxnSpPr>
          <p:nvPr/>
        </p:nvCxnSpPr>
        <p:spPr>
          <a:xfrm flipV="1">
            <a:off x="2475295" y="3952448"/>
            <a:ext cx="3313926" cy="189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BEB628A-E858-4234-B46C-7985B480FB7D}"/>
              </a:ext>
            </a:extLst>
          </p:cNvPr>
          <p:cNvSpPr txBox="1"/>
          <p:nvPr/>
        </p:nvSpPr>
        <p:spPr>
          <a:xfrm>
            <a:off x="8240586" y="4652723"/>
            <a:ext cx="3240168" cy="369332"/>
          </a:xfrm>
          <a:prstGeom prst="rect">
            <a:avLst/>
          </a:prstGeom>
          <a:noFill/>
        </p:spPr>
        <p:txBody>
          <a:bodyPr wrap="square" rtlCol="0">
            <a:spAutoFit/>
          </a:bodyPr>
          <a:lstStyle/>
          <a:p>
            <a:r>
              <a:rPr lang="en-US" dirty="0"/>
              <a:t>Schema registration Order:</a:t>
            </a:r>
          </a:p>
        </p:txBody>
      </p:sp>
      <p:sp>
        <p:nvSpPr>
          <p:cNvPr id="50" name="TextBox 49">
            <a:extLst>
              <a:ext uri="{FF2B5EF4-FFF2-40B4-BE49-F238E27FC236}">
                <a16:creationId xmlns:a16="http://schemas.microsoft.com/office/drawing/2014/main" id="{FCBEBCC1-0197-4AE5-8C69-CB62F8739CE8}"/>
              </a:ext>
            </a:extLst>
          </p:cNvPr>
          <p:cNvSpPr txBox="1"/>
          <p:nvPr/>
        </p:nvSpPr>
        <p:spPr>
          <a:xfrm>
            <a:off x="8385777" y="5104861"/>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a:t>
            </a:r>
          </a:p>
        </p:txBody>
      </p:sp>
      <p:sp>
        <p:nvSpPr>
          <p:cNvPr id="51" name="TextBox 50">
            <a:extLst>
              <a:ext uri="{FF2B5EF4-FFF2-40B4-BE49-F238E27FC236}">
                <a16:creationId xmlns:a16="http://schemas.microsoft.com/office/drawing/2014/main" id="{E40BF8A1-EFE5-4308-890F-057E5E5A3C24}"/>
              </a:ext>
            </a:extLst>
          </p:cNvPr>
          <p:cNvSpPr txBox="1"/>
          <p:nvPr/>
        </p:nvSpPr>
        <p:spPr>
          <a:xfrm>
            <a:off x="8385776" y="5488128"/>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 reference{}</a:t>
            </a:r>
          </a:p>
        </p:txBody>
      </p:sp>
      <p:sp>
        <p:nvSpPr>
          <p:cNvPr id="52" name="TextBox 51">
            <a:extLst>
              <a:ext uri="{FF2B5EF4-FFF2-40B4-BE49-F238E27FC236}">
                <a16:creationId xmlns:a16="http://schemas.microsoft.com/office/drawing/2014/main" id="{02ECD7C4-8ACB-4582-87EE-454A94BFAED1}"/>
              </a:ext>
            </a:extLst>
          </p:cNvPr>
          <p:cNvSpPr txBox="1"/>
          <p:nvPr/>
        </p:nvSpPr>
        <p:spPr>
          <a:xfrm>
            <a:off x="8385776" y="5871395"/>
            <a:ext cx="235108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 reference{e-module}</a:t>
            </a:r>
          </a:p>
        </p:txBody>
      </p:sp>
      <p:sp>
        <p:nvSpPr>
          <p:cNvPr id="53" name="TextBox 52">
            <a:extLst>
              <a:ext uri="{FF2B5EF4-FFF2-40B4-BE49-F238E27FC236}">
                <a16:creationId xmlns:a16="http://schemas.microsoft.com/office/drawing/2014/main" id="{0FD8A3E4-7480-4C09-AE61-0B3553076957}"/>
              </a:ext>
            </a:extLst>
          </p:cNvPr>
          <p:cNvSpPr txBox="1"/>
          <p:nvPr/>
        </p:nvSpPr>
        <p:spPr>
          <a:xfrm>
            <a:off x="8385776" y="6254662"/>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reference{e-module, d-module}</a:t>
            </a:r>
          </a:p>
        </p:txBody>
      </p:sp>
    </p:spTree>
    <p:extLst>
      <p:ext uri="{BB962C8B-B14F-4D97-AF65-F5344CB8AC3E}">
        <p14:creationId xmlns:p14="http://schemas.microsoft.com/office/powerpoint/2010/main" val="13581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403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1 – Receiving the YANG Push Message</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6CA0CC97-2654-4462-3AED-3AA610AA319B}"/>
              </a:ext>
            </a:extLst>
          </p:cNvPr>
          <p:cNvPicPr>
            <a:picLocks noChangeAspect="1"/>
          </p:cNvPicPr>
          <p:nvPr/>
        </p:nvPicPr>
        <p:blipFill>
          <a:blip r:embed="rId3"/>
          <a:stretch>
            <a:fillRect/>
          </a:stretch>
        </p:blipFill>
        <p:spPr>
          <a:xfrm>
            <a:off x="920905" y="1606483"/>
            <a:ext cx="7435695" cy="2902781"/>
          </a:xfrm>
          <a:prstGeom prst="rect">
            <a:avLst/>
          </a:prstGeom>
        </p:spPr>
      </p:pic>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4655135"/>
            <a:ext cx="779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This message is passed to </a:t>
            </a:r>
            <a:r>
              <a:rPr lang="en-US" altLang="de-DE" dirty="0" err="1"/>
              <a:t>libyangpush</a:t>
            </a:r>
            <a:r>
              <a:rPr lang="en-US" altLang="de-DE" dirty="0"/>
              <a:t>. It indicates that a new subscription with 6666 is created and that subscription targets the </a:t>
            </a:r>
            <a:r>
              <a:rPr lang="en-US" altLang="de-DE" dirty="0" err="1"/>
              <a:t>xpath</a:t>
            </a:r>
            <a:r>
              <a:rPr lang="en-US" altLang="de-DE" dirty="0"/>
              <a:t> /</a:t>
            </a:r>
            <a:r>
              <a:rPr lang="en-US" altLang="de-DE" dirty="0" err="1"/>
              <a:t>a-module:a</a:t>
            </a:r>
            <a:r>
              <a:rPr lang="en-US" altLang="de-DE" dirty="0"/>
              <a:t>.</a:t>
            </a:r>
          </a:p>
        </p:txBody>
      </p:sp>
      <p:pic>
        <p:nvPicPr>
          <p:cNvPr id="1025" name="Picture 2">
            <a:extLst>
              <a:ext uri="{FF2B5EF4-FFF2-40B4-BE49-F238E27FC236}">
                <a16:creationId xmlns:a16="http://schemas.microsoft.com/office/drawing/2014/main" id="{FF355033-B1E1-DF9D-C701-CD0D622A9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5459036"/>
            <a:ext cx="4310246" cy="375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6" name="TextBox 5">
            <a:extLst>
              <a:ext uri="{FF2B5EF4-FFF2-40B4-BE49-F238E27FC236}">
                <a16:creationId xmlns:a16="http://schemas.microsoft.com/office/drawing/2014/main" id="{E7186609-B4BE-3FD6-1188-0368066C00A0}"/>
              </a:ext>
            </a:extLst>
          </p:cNvPr>
          <p:cNvSpPr txBox="1"/>
          <p:nvPr/>
        </p:nvSpPr>
        <p:spPr>
          <a:xfrm>
            <a:off x="817188" y="5980364"/>
            <a:ext cx="78188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Before executing the next step, “modules” folder that caches YANG modules received from the device is empty:</a:t>
            </a:r>
            <a:endParaRPr lang="de-CH" altLang="de-DE" dirty="0"/>
          </a:p>
        </p:txBody>
      </p:sp>
    </p:spTree>
    <p:extLst>
      <p:ext uri="{BB962C8B-B14F-4D97-AF65-F5344CB8AC3E}">
        <p14:creationId xmlns:p14="http://schemas.microsoft.com/office/powerpoint/2010/main" val="215981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2200D9-2FCA-43DE-A98E-51EEF683B9DF}"/>
              </a:ext>
            </a:extLst>
          </p:cNvPr>
          <p:cNvPicPr>
            <a:picLocks noChangeAspect="1"/>
          </p:cNvPicPr>
          <p:nvPr/>
        </p:nvPicPr>
        <p:blipFill>
          <a:blip r:embed="rId3"/>
          <a:stretch>
            <a:fillRect/>
          </a:stretch>
        </p:blipFill>
        <p:spPr>
          <a:xfrm>
            <a:off x="838200" y="3026662"/>
            <a:ext cx="10235045" cy="1751161"/>
          </a:xfrm>
          <a:prstGeom prst="rect">
            <a:avLst/>
          </a:prstGeom>
        </p:spPr>
      </p:pic>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Obtaining the YANG semantics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grpSp>
        <p:nvGrpSpPr>
          <p:cNvPr id="13" name="Group 12">
            <a:extLst>
              <a:ext uri="{FF2B5EF4-FFF2-40B4-BE49-F238E27FC236}">
                <a16:creationId xmlns:a16="http://schemas.microsoft.com/office/drawing/2014/main" id="{40C562BC-6659-455C-8EF9-EE148B6FE1D1}"/>
              </a:ext>
            </a:extLst>
          </p:cNvPr>
          <p:cNvGrpSpPr/>
          <p:nvPr/>
        </p:nvGrpSpPr>
        <p:grpSpPr>
          <a:xfrm>
            <a:off x="7638193" y="5249363"/>
            <a:ext cx="2110702" cy="1162348"/>
            <a:chOff x="7515441" y="3231329"/>
            <a:chExt cx="2110698" cy="1162348"/>
          </a:xfrm>
        </p:grpSpPr>
        <p:grpSp>
          <p:nvGrpSpPr>
            <p:cNvPr id="16" name="Group 15">
              <a:extLst>
                <a:ext uri="{FF2B5EF4-FFF2-40B4-BE49-F238E27FC236}">
                  <a16:creationId xmlns:a16="http://schemas.microsoft.com/office/drawing/2014/main" id="{63F5EECD-350E-4F04-90E0-C79A71437EF3}"/>
                </a:ext>
              </a:extLst>
            </p:cNvPr>
            <p:cNvGrpSpPr/>
            <p:nvPr/>
          </p:nvGrpSpPr>
          <p:grpSpPr>
            <a:xfrm>
              <a:off x="7515441" y="3234896"/>
              <a:ext cx="1491913" cy="1158781"/>
              <a:chOff x="7143322" y="3856309"/>
              <a:chExt cx="1491913" cy="1158781"/>
            </a:xfrm>
          </p:grpSpPr>
          <p:sp>
            <p:nvSpPr>
              <p:cNvPr id="20" name="TextBox 19">
                <a:extLst>
                  <a:ext uri="{FF2B5EF4-FFF2-40B4-BE49-F238E27FC236}">
                    <a16:creationId xmlns:a16="http://schemas.microsoft.com/office/drawing/2014/main" id="{1D3C9F0E-4E67-4EF3-8D20-91092BA57E6C}"/>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1" name="TextBox 20">
                <a:extLst>
                  <a:ext uri="{FF2B5EF4-FFF2-40B4-BE49-F238E27FC236}">
                    <a16:creationId xmlns:a16="http://schemas.microsoft.com/office/drawing/2014/main" id="{71506DD8-85E5-4B44-BC3B-6DAB7156443A}"/>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22" name="Straight Arrow Connector 21">
                <a:extLst>
                  <a:ext uri="{FF2B5EF4-FFF2-40B4-BE49-F238E27FC236}">
                    <a16:creationId xmlns:a16="http://schemas.microsoft.com/office/drawing/2014/main" id="{BEBDBAA0-7591-4624-801F-1F43E16946BC}"/>
                  </a:ext>
                </a:extLst>
              </p:cNvPr>
              <p:cNvCxnSpPr>
                <a:cxnSpLocks/>
                <a:stCxn id="21" idx="0"/>
                <a:endCxn id="20"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05D59E-B7A7-415B-8612-A8A197CFA11F}"/>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17" name="TextBox 16">
              <a:extLst>
                <a:ext uri="{FF2B5EF4-FFF2-40B4-BE49-F238E27FC236}">
                  <a16:creationId xmlns:a16="http://schemas.microsoft.com/office/drawing/2014/main" id="{A2127928-8BBB-4DF8-B3F1-E5A217CE9E1E}"/>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18" name="Straight Arrow Connector 17">
              <a:extLst>
                <a:ext uri="{FF2B5EF4-FFF2-40B4-BE49-F238E27FC236}">
                  <a16:creationId xmlns:a16="http://schemas.microsoft.com/office/drawing/2014/main" id="{32E6A68F-AC23-4408-BDC9-CACCB87E9105}"/>
                </a:ext>
              </a:extLst>
            </p:cNvPr>
            <p:cNvCxnSpPr>
              <a:cxnSpLocks/>
              <a:stCxn id="21" idx="0"/>
              <a:endCxn id="17"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2C443A-7C3F-4D14-8923-441FD13BD533}"/>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2" name="TextBox 1">
            <a:extLst>
              <a:ext uri="{FF2B5EF4-FFF2-40B4-BE49-F238E27FC236}">
                <a16:creationId xmlns:a16="http://schemas.microsoft.com/office/drawing/2014/main" id="{AEB02331-5BED-4EC2-A734-8E8301372203}"/>
              </a:ext>
            </a:extLst>
          </p:cNvPr>
          <p:cNvSpPr txBox="1"/>
          <p:nvPr/>
        </p:nvSpPr>
        <p:spPr>
          <a:xfrm>
            <a:off x="838200" y="5148498"/>
            <a:ext cx="6013862" cy="646331"/>
          </a:xfrm>
          <a:prstGeom prst="rect">
            <a:avLst/>
          </a:prstGeom>
          <a:noFill/>
        </p:spPr>
        <p:txBody>
          <a:bodyPr wrap="square" rtlCol="0">
            <a:spAutoFit/>
          </a:bodyPr>
          <a:lstStyle/>
          <a:p>
            <a:r>
              <a:rPr lang="en-US" dirty="0"/>
              <a:t>Starting from a-module, we discover d-module(augment) then e-module(import for d-module).</a:t>
            </a:r>
          </a:p>
        </p:txBody>
      </p:sp>
      <p:sp>
        <p:nvSpPr>
          <p:cNvPr id="24" name="Rectangle 23">
            <a:extLst>
              <a:ext uri="{FF2B5EF4-FFF2-40B4-BE49-F238E27FC236}">
                <a16:creationId xmlns:a16="http://schemas.microsoft.com/office/drawing/2014/main" id="{A2BBEE50-2F8F-4E53-A715-E4ABA2B0CFCE}"/>
              </a:ext>
            </a:extLst>
          </p:cNvPr>
          <p:cNvSpPr>
            <a:spLocks noChangeArrowheads="1"/>
          </p:cNvSpPr>
          <p:nvPr/>
        </p:nvSpPr>
        <p:spPr bwMode="auto">
          <a:xfrm>
            <a:off x="838200" y="1677771"/>
            <a:ext cx="9705455" cy="9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demo fetches all YANG modules from the NETCONF server, parses the input messages and selects the corresponding YANG module needed to build the schema for incoming messages on that subscription to register in the Confluent schema register for serializing the messages in Apache Kafka.</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608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3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6" name="Picture 5">
            <a:extLst>
              <a:ext uri="{FF2B5EF4-FFF2-40B4-BE49-F238E27FC236}">
                <a16:creationId xmlns:a16="http://schemas.microsoft.com/office/drawing/2014/main" id="{DCB48C33-9094-41D8-8569-E7C5B4F53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05" y="1690688"/>
            <a:ext cx="10617746" cy="4222967"/>
          </a:xfrm>
          <a:prstGeom prst="rect">
            <a:avLst/>
          </a:prstGeom>
        </p:spPr>
      </p:pic>
      <p:sp>
        <p:nvSpPr>
          <p:cNvPr id="7" name="Rectangle 6">
            <a:extLst>
              <a:ext uri="{FF2B5EF4-FFF2-40B4-BE49-F238E27FC236}">
                <a16:creationId xmlns:a16="http://schemas.microsoft.com/office/drawing/2014/main" id="{ED6AC3A2-6DD8-4B08-90F2-020BEDF823BF}"/>
              </a:ext>
            </a:extLst>
          </p:cNvPr>
          <p:cNvSpPr/>
          <p:nvPr/>
        </p:nvSpPr>
        <p:spPr>
          <a:xfrm>
            <a:off x="4304806" y="1690688"/>
            <a:ext cx="1211282" cy="156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76FCDD-9A53-43CA-9125-44CC2FD39EF6}"/>
              </a:ext>
            </a:extLst>
          </p:cNvPr>
          <p:cNvSpPr/>
          <p:nvPr/>
        </p:nvSpPr>
        <p:spPr>
          <a:xfrm>
            <a:off x="1838696" y="4373410"/>
            <a:ext cx="1211282" cy="156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080618-E806-4E7D-A42E-7A9C318F30A0}"/>
              </a:ext>
            </a:extLst>
          </p:cNvPr>
          <p:cNvSpPr/>
          <p:nvPr/>
        </p:nvSpPr>
        <p:spPr>
          <a:xfrm>
            <a:off x="4304806" y="2730113"/>
            <a:ext cx="1211282" cy="15690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CDC98F-9C36-40E3-B1CD-E0E7CED0F8C1}"/>
              </a:ext>
            </a:extLst>
          </p:cNvPr>
          <p:cNvSpPr/>
          <p:nvPr/>
        </p:nvSpPr>
        <p:spPr>
          <a:xfrm>
            <a:off x="1838696" y="4908173"/>
            <a:ext cx="1211282" cy="15690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C5441A7-7247-466D-B4A1-F0D9DFFC632A}"/>
              </a:ext>
            </a:extLst>
          </p:cNvPr>
          <p:cNvCxnSpPr>
            <a:stCxn id="19" idx="3"/>
            <a:endCxn id="18" idx="2"/>
          </p:cNvCxnSpPr>
          <p:nvPr/>
        </p:nvCxnSpPr>
        <p:spPr>
          <a:xfrm flipV="1">
            <a:off x="3049978" y="2887019"/>
            <a:ext cx="1860469" cy="2099607"/>
          </a:xfrm>
          <a:prstGeom prst="straightConnector1">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290CC-5809-4071-95A9-14DAA6F8D4B7}"/>
              </a:ext>
            </a:extLst>
          </p:cNvPr>
          <p:cNvCxnSpPr>
            <a:stCxn id="12" idx="0"/>
          </p:cNvCxnSpPr>
          <p:nvPr/>
        </p:nvCxnSpPr>
        <p:spPr>
          <a:xfrm flipV="1">
            <a:off x="2444337" y="1847594"/>
            <a:ext cx="2466110" cy="2525816"/>
          </a:xfrm>
          <a:prstGeom prst="straightConnector1">
            <a:avLst/>
          </a:prstGeom>
          <a:ln w="952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2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3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5" name="Picture 4">
            <a:extLst>
              <a:ext uri="{FF2B5EF4-FFF2-40B4-BE49-F238E27FC236}">
                <a16:creationId xmlns:a16="http://schemas.microsoft.com/office/drawing/2014/main" id="{84035C2C-820B-4337-AEF0-B46C067E5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52" y="2365320"/>
            <a:ext cx="10598695" cy="2127359"/>
          </a:xfrm>
          <a:prstGeom prst="rect">
            <a:avLst/>
          </a:prstGeom>
        </p:spPr>
      </p:pic>
    </p:spTree>
    <p:extLst>
      <p:ext uri="{BB962C8B-B14F-4D97-AF65-F5344CB8AC3E}">
        <p14:creationId xmlns:p14="http://schemas.microsoft.com/office/powerpoint/2010/main" val="10947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Obtaining the YANG semantics</a:t>
            </a:r>
            <a:r>
              <a:rPr lang="en-US" sz="2400" b="1" dirty="0"/>
              <a:t> and Module dependencies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690688"/>
            <a:ext cx="8208819" cy="4292543"/>
          </a:xfrm>
        </p:spPr>
        <p:txBody>
          <a:bodyPr>
            <a:noAutofit/>
          </a:bodyPr>
          <a:lstStyle/>
          <a:p>
            <a:pPr marL="0" indent="0">
              <a:buNone/>
            </a:pPr>
            <a:r>
              <a:rPr lang="en-US" sz="2000" b="1" dirty="0"/>
              <a:t>Status</a:t>
            </a:r>
          </a:p>
          <a:p>
            <a:r>
              <a:rPr lang="en-US" sz="2000" dirty="0"/>
              <a:t>Parse YANG push subscription state change notification messages for semantic and subscription reference, push-update messages for subscription reference and cache them.</a:t>
            </a:r>
          </a:p>
          <a:p>
            <a:r>
              <a:rPr lang="en-US" sz="2000" dirty="0"/>
              <a:t>Determine YANG module dependencies based on YANG library RFC 8525</a:t>
            </a:r>
          </a:p>
          <a:p>
            <a:r>
              <a:rPr lang="en-US" sz="2000" dirty="0"/>
              <a:t>Obtain YANG modules and register in Confluent Schema Registry</a:t>
            </a:r>
          </a:p>
          <a:p>
            <a:r>
              <a:rPr lang="en-US" sz="2000" dirty="0"/>
              <a:t>Able to compare two YANG module revisions and determine which part of the semantics are not backward compatible</a:t>
            </a:r>
          </a:p>
          <a:p>
            <a:pPr marL="0" indent="0">
              <a:buNone/>
            </a:pPr>
            <a:r>
              <a:rPr lang="en-US" sz="2000" b="1" dirty="0"/>
              <a:t>Next Step</a:t>
            </a:r>
          </a:p>
          <a:p>
            <a:r>
              <a:rPr lang="en-US" sz="2000" dirty="0"/>
              <a:t>Propose changes in netconf notification header </a:t>
            </a:r>
            <a:br>
              <a:rPr lang="en-US" sz="2000" dirty="0"/>
            </a:br>
            <a:r>
              <a:rPr lang="en-US" sz="2000" dirty="0"/>
              <a:t>to validate properly in </a:t>
            </a:r>
            <a:r>
              <a:rPr lang="en-US" sz="2000" dirty="0" err="1"/>
              <a:t>libyang</a:t>
            </a:r>
            <a:endParaRPr lang="en-US" sz="2000" dirty="0"/>
          </a:p>
          <a:p>
            <a:r>
              <a:rPr lang="en-US" sz="2000" dirty="0"/>
              <a:t>Enable schema validation and data serialization </a:t>
            </a:r>
            <a:br>
              <a:rPr lang="en-US" sz="2000" dirty="0"/>
            </a:br>
            <a:r>
              <a:rPr lang="en-US" sz="2000" dirty="0"/>
              <a:t>in Apache Kafka</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8</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212081"/>
            <a:ext cx="11163943" cy="114955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50574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Validating Semantics in YANG Push messages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Font typeface="Arial" panose="020B0604020202020204" pitchFamily="34" charset="0"/>
              <a:buNone/>
            </a:pPr>
            <a:r>
              <a:rPr lang="en-US" sz="2000" b="1" dirty="0"/>
              <a:t>Status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YANG modules defines the schema body of the notification message.</a:t>
            </a:r>
          </a:p>
          <a:p>
            <a:pPr marL="285750" marR="0" indent="-285750">
              <a:lnSpc>
                <a:spcPct val="107000"/>
              </a:lnSpc>
              <a:spcBef>
                <a:spcPts val="0"/>
              </a:spcBef>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body of the message is defined as XPath over the YANG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t>Various RFCs and drafts define the NETCONF envelop to send the message.</a:t>
            </a:r>
          </a:p>
          <a:p>
            <a:pPr marL="285750" marR="0" indent="-285750">
              <a:lnSpc>
                <a:spcPct val="107000"/>
              </a:lnSpc>
              <a:spcBef>
                <a:spcPts val="0"/>
              </a:spcBef>
              <a:spcAft>
                <a:spcPts val="800"/>
              </a:spcAft>
              <a:buFont typeface="Arial" panose="020B0604020202020204" pitchFamily="34" charset="0"/>
              <a:buChar char="•"/>
            </a:pPr>
            <a:r>
              <a:rPr lang="en-US" sz="1800" dirty="0"/>
              <a:t>YANG Validators uses special flags to validate notifications: </a:t>
            </a:r>
          </a:p>
          <a:p>
            <a:pPr marL="742950" lvl="1" indent="-285750">
              <a:lnSpc>
                <a:spcPct val="107000"/>
              </a:lnSpc>
              <a:spcBef>
                <a:spcPts val="0"/>
              </a:spcBef>
              <a:spcAft>
                <a:spcPts val="800"/>
              </a:spcAft>
            </a:pPr>
            <a:r>
              <a:rPr lang="en-US" sz="1400" b="0" i="0" u="none" strike="noStrike" dirty="0" err="1">
                <a:solidFill>
                  <a:srgbClr val="000000"/>
                </a:solidFill>
                <a:effectLst/>
                <a:latin typeface="Courier New" panose="02070309020205020404" pitchFamily="49" charset="0"/>
              </a:rPr>
              <a:t>yanglint</a:t>
            </a:r>
            <a:r>
              <a:rPr lang="en-US" sz="1400" dirty="0">
                <a:solidFill>
                  <a:srgbClr val="000000"/>
                </a:solidFill>
                <a:latin typeface="Courier New" panose="02070309020205020404" pitchFamily="49" charset="0"/>
              </a:rPr>
              <a:t> </a:t>
            </a:r>
            <a:r>
              <a:rPr lang="en-US" sz="1400" b="0" i="0" u="none" strike="noStrike" dirty="0">
                <a:solidFill>
                  <a:srgbClr val="000000"/>
                </a:solidFill>
                <a:effectLst/>
                <a:latin typeface="Courier New" panose="02070309020205020404" pitchFamily="49" charset="0"/>
              </a:rPr>
              <a:t>-strict --</a:t>
            </a:r>
            <a:r>
              <a:rPr lang="en-US" sz="1400" b="0" i="0" u="none" strike="noStrike" dirty="0">
                <a:solidFill>
                  <a:srgbClr val="007ACC"/>
                </a:solidFill>
                <a:effectLst/>
                <a:latin typeface="Courier New" panose="02070309020205020404" pitchFamily="49" charset="0"/>
              </a:rPr>
              <a:t>type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nc-notif</a:t>
            </a:r>
            <a:r>
              <a:rPr lang="en-US" sz="1400" b="0" i="0" u="none" strike="noStrike" dirty="0">
                <a:solidFill>
                  <a:srgbClr val="000000"/>
                </a:solidFill>
                <a:effectLst/>
                <a:latin typeface="Courier New" panose="02070309020205020404" pitchFamily="49" charset="0"/>
              </a:rPr>
              <a:t> -f xml </a:t>
            </a:r>
            <a:r>
              <a:rPr lang="en-US" sz="1400" b="0" i="0" u="none" strike="noStrike" dirty="0" err="1">
                <a:solidFill>
                  <a:srgbClr val="000000"/>
                </a:solidFill>
                <a:effectLst/>
                <a:latin typeface="Courier New" panose="02070309020205020404" pitchFamily="49" charset="0"/>
              </a:rPr>
              <a:t>notification.yang</a:t>
            </a:r>
            <a:r>
              <a:rPr lang="en-US" sz="1400" b="0" i="0" u="none" strike="noStrike" dirty="0">
                <a:solidFill>
                  <a:srgbClr val="000000"/>
                </a:solidFill>
                <a:effectLst/>
                <a:latin typeface="Courier New" panose="02070309020205020404" pitchFamily="49" charset="0"/>
              </a:rPr>
              <a:t> test.xml</a:t>
            </a:r>
            <a:endParaRPr lang="en-US" sz="1400" dirty="0"/>
          </a:p>
          <a:p>
            <a:pPr marL="285750" marR="0" indent="-285750">
              <a:lnSpc>
                <a:spcPct val="107000"/>
              </a:lnSpc>
              <a:spcBef>
                <a:spcPts val="0"/>
              </a:spcBef>
              <a:spcAft>
                <a:spcPts val="800"/>
              </a:spcAft>
              <a:buFont typeface="Arial" panose="020B0604020202020204" pitchFamily="34" charset="0"/>
              <a:buChar char="•"/>
            </a:pPr>
            <a:r>
              <a:rPr lang="en-US" sz="1800" dirty="0"/>
              <a:t>Kafka </a:t>
            </a:r>
            <a:r>
              <a:rPr lang="en-US" sz="1800" dirty="0" err="1"/>
              <a:t>serdes</a:t>
            </a:r>
            <a:r>
              <a:rPr lang="en-US" sz="1800" dirty="0"/>
              <a:t> expects one schema to describe a message.</a:t>
            </a:r>
          </a:p>
          <a:p>
            <a:pPr marL="0" indent="0">
              <a:buFont typeface="Arial" panose="020B0604020202020204" pitchFamily="34" charset="0"/>
              <a:buNone/>
            </a:pPr>
            <a:r>
              <a:rPr lang="en-US" sz="2000" b="1" dirty="0"/>
              <a:t>Next Step</a:t>
            </a:r>
          </a:p>
          <a:p>
            <a:r>
              <a:rPr lang="en-US" sz="1800" dirty="0"/>
              <a:t>Check if the existing validators can validate seamlessly NETCONF and YANG push envelope extensions.</a:t>
            </a:r>
          </a:p>
          <a:p>
            <a:r>
              <a:rPr lang="en-US" sz="1800" dirty="0"/>
              <a:t>Develop algorithm to generate a single YANG module that describe a </a:t>
            </a:r>
            <a:br>
              <a:rPr lang="en-US" sz="1800" dirty="0"/>
            </a:br>
            <a:r>
              <a:rPr lang="en-US" sz="1800" dirty="0"/>
              <a:t>full message including the NETCONF and YANG push headers.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479876" y="6362700"/>
            <a:ext cx="542262" cy="365125"/>
          </a:xfrm>
        </p:spPr>
        <p:txBody>
          <a:bodyPr/>
          <a:lstStyle/>
          <a:p>
            <a:fld id="{FC4AC485-25DE-431E-B345-9C0A15BB7F8A}" type="slidenum">
              <a:rPr lang="en-US" sz="2200" smtClean="0"/>
              <a:t>9</a:t>
            </a:fld>
            <a:endParaRPr lang="en-US" sz="2200" dirty="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574325"/>
            <a:ext cx="11163943" cy="7873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242580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3229</Words>
  <Application>Microsoft Office PowerPoint</Application>
  <PresentationFormat>Widescreen</PresentationFormat>
  <Paragraphs>347</Paragraphs>
  <Slides>25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Consolas</vt:lpstr>
      <vt:lpstr>Courier New</vt:lpstr>
      <vt:lpstr>TheSans Swisscom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Obtaining the YANG semantics and Module dependencies Status and Next Steps</vt:lpstr>
      <vt:lpstr>Validating Semantics in YANG Push messages Status and Next Steps</vt:lpstr>
      <vt:lpstr>PowerPoint Presentation</vt:lpstr>
      <vt:lpstr>Versioning in YANG Notifications Subscription Status and Next Steps</vt:lpstr>
      <vt:lpstr>Extend Datastore Selection and Subscription State Change Notifications with module name, revision and revision-label</vt:lpstr>
      <vt:lpstr>PowerPoint Presentation</vt:lpstr>
      <vt:lpstr>State of the Union From data mess to data mesh</vt:lpstr>
      <vt:lpstr>Evolving YANG Push Missing puzzle pieces</vt:lpstr>
      <vt:lpstr>YANG datastores enabling Closed Loop Operation Automated data onboarding with bounded context</vt:lpstr>
      <vt:lpstr>From YANG push to Analytics Aiming for an automated processing pipeline</vt:lpstr>
      <vt:lpstr>Evolving Big Data Architecture Domain oriented, like networks</vt:lpstr>
      <vt:lpstr>PowerPoint Presentation</vt:lpstr>
      <vt:lpstr>L3 VPN Network Anomaly Detection Verify operational changes automatically</vt:lpstr>
      <vt:lpstr>Define YANG module for Netconf Notifications Closing the semantic gap</vt:lpstr>
      <vt:lpstr>Define YANG module for Netconf Notifications Status</vt:lpstr>
      <vt:lpstr>Extend Streaming Update Notifications with Hostname and Sequencing For push-update and push-change-update</vt:lpstr>
      <vt:lpstr>Extend Streaming Update Notifications with Observation Timestamping  For push-update and push-change-update</vt:lpstr>
      <vt:lpstr>From YANG push to Analytics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169</cp:revision>
  <dcterms:created xsi:type="dcterms:W3CDTF">2019-11-29T14:22:02Z</dcterms:created>
  <dcterms:modified xsi:type="dcterms:W3CDTF">2023-07-25T00:46:11Z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2023-03-20T10:46:44Z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y fmtid="{D5CDD505-2E9C-101B-9397-08002B2CF9AE}" pid="10" name="_2015_ms_pID_725343">
    <vt:lpwstr>(2)FqooTR67jGTbrH/NiXGVBJePG4CFJdOFdcXzcSahAbgY2nVOe9/bHol3sceD7epPhIE5rZ/p
nhAScqv6PPViTKSNHF81vmWg/7ZO+N1VeZYTq/zoFZDiLTJ/p2ZueWJMdQopSoLBrXtlKqOt
zmj11VW6hDdjYrxh3b7KnioK5R8JmDYrKui9lsOYgp6SHqL31iSUgAN6fdmGPJ/ZBdPoAYPl
HoLn7M2L0Rw6glpxZ0</vt:lpwstr>
  </property>
  <property fmtid="{D5CDD505-2E9C-101B-9397-08002B2CF9AE}" pid="11" name="_2015_ms_pID_7253431">
    <vt:lpwstr>/5Netu1VMMj8tqqeGOQ9Er/HU6IYlUt0K665zWA4loRaR8gf97dkYG
1yt77yo43MF4lEWN7HIHL9JLFAgrqzUAdSDRTt3OGXAkN+PyhZMYmp+b5LLOO5Zu92NOZF9Z
7wlB9/IU7kzEORRJ8NFH/tfpWRkieaHsIxSbS++0Uxiuz2A0WnjxuoXYKRhT1MaGxYqasdQM
lecgD3qYDebzXcXy</vt:lpwstr>
  </property>
</Properties>
</file>