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de-CH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2d6f77c6d9_1_1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9" name="Google Shape;219;g32d6f77c6d9_1_1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2d7ec59dd8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8" name="Google Shape;228;g32d7ec59dd8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2d6f77c6d9_1_1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5" name="Google Shape;235;g32d6f77c6d9_1_1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0de21959b9_0_1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2" name="Google Shape;242;g30de21959b9_0_1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2d6f77c6d9_1_15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9" name="Google Shape;249;g32d6f77c6d9_1_1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2d6f77c6d9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2d6f77c6d9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g32d6f77c6d9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37ce9b2c9c_0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3" name="Google Shape;263;g237ce9b2c9c_0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0" name="Google Shape;27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0de21959b9_0_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1" name="Google Shape;281;g30de21959b9_0_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0de21959b9_0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8" name="Google Shape;288;g30de21959b9_0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2d6f77c6d9_1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3" name="Google Shape;93;g32d6f77c6d9_1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30de21959b9_0_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1" name="Google Shape;311;g30de21959b9_0_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30de21959b9_0_7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8" name="Google Shape;328;g30de21959b9_0_7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30de21959b9_0_10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3" name="Google Shape;353;g30de21959b9_0_10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30de21959b9_0_1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1" name="Google Shape;361;g30de21959b9_0_1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2d6f77c6d9_0_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8" name="Google Shape;118;g32d6f77c6d9_0_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2d6f77c6d9_0_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5" name="Google Shape;125;g32d6f77c6d9_0_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2d6f77c6d9_0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2" name="Google Shape;132;g32d6f77c6d9_0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2fccf6481b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9" name="Google Shape;139;g32fccf6481b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2d6f77c6d9_1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6" name="Google Shape;146;g32d6f77c6d9_1_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2d6f77c6d9_1_6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7" name="Google Shape;157;g32d6f77c6d9_1_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2d7ec59dd8_0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2" name="Google Shape;212;g32d7ec59dd8_0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atatracker.ietf.org/doc/draft-tgraf-netconf-yang-push-observation-time/" TargetMode="External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atatracker.ietf.org/doc/minutes-interim-2024-netconf-02-202409191300/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8.png"/><Relationship Id="rId6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8.png"/><Relationship Id="rId6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/>
        </p:nvSpPr>
        <p:spPr>
          <a:xfrm>
            <a:off x="1596270" y="1365772"/>
            <a:ext cx="10405873" cy="32390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Calibri"/>
              <a:buNone/>
            </a:pPr>
            <a:r>
              <a:rPr b="1" lang="de-CH" sz="3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Extensible YANG </a:t>
            </a:r>
            <a:r>
              <a:rPr b="1" lang="de-CH" sz="3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for</a:t>
            </a:r>
            <a:r>
              <a:rPr b="1" i="0" lang="de-CH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de-CH" sz="3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YANG-Push Notifications</a:t>
            </a:r>
            <a:br>
              <a:rPr b="1" i="0" lang="de-CH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de-CH" sz="2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I-D: draft-netana-netconf-notif-envelope-02</a:t>
            </a:r>
            <a:endParaRPr sz="28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Calibri"/>
              <a:buNone/>
            </a:pPr>
            <a:r>
              <a:t/>
            </a:r>
            <a:endParaRPr sz="2800" strike="sng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</a:pPr>
            <a:r>
              <a:t/>
            </a:r>
            <a:endParaRPr b="1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28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11587892" y="6361637"/>
            <a:ext cx="4142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de-CH" sz="2200"/>
              <a:t>‹#›</a:t>
            </a:fld>
            <a:endParaRPr sz="2200"/>
          </a:p>
        </p:txBody>
      </p:sp>
      <p:sp>
        <p:nvSpPr>
          <p:cNvPr id="90" name="Google Shape;90;p13"/>
          <p:cNvSpPr txBox="1"/>
          <p:nvPr/>
        </p:nvSpPr>
        <p:spPr>
          <a:xfrm>
            <a:off x="838250" y="4353025"/>
            <a:ext cx="10635600" cy="20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1" i="1" lang="de-CH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 Huang Feng</a:t>
            </a:r>
            <a:r>
              <a:rPr b="0" i="0" lang="de-CH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INSA-Lyon 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de-CH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P. Francois, INSA-Lyon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de-CH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T. Graf, Swisscom </a:t>
            </a:r>
            <a:endParaRPr b="0" i="0" sz="1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de-CH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B. Claise, Huawei</a:t>
            </a:r>
            <a:endParaRPr b="0" i="0" sz="1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5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50"/>
              <a:buFont typeface="Arial"/>
              <a:buNone/>
            </a:pPr>
            <a:r>
              <a:rPr lang="de-CH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February 10th</a:t>
            </a:r>
            <a:r>
              <a:rPr b="0" i="0" lang="de-CH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202</a:t>
            </a:r>
            <a:r>
              <a:rPr lang="de-CH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50"/>
              <a:buFont typeface="Arial"/>
              <a:buNone/>
            </a:pPr>
            <a:r>
              <a:rPr lang="de-CH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Interim NMOP - NETCONF WG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3675" lvl="0" marL="228600" marR="0" rtl="0" algn="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5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de-CH" sz="2800"/>
              <a:t>Extensible YANG model for YANG-Push Notifications</a:t>
            </a:r>
            <a:br>
              <a:rPr lang="de-CH" sz="3600"/>
            </a:br>
            <a:r>
              <a:rPr lang="de-CH" sz="2400">
                <a:solidFill>
                  <a:srgbClr val="AEABAB"/>
                </a:solidFill>
              </a:rPr>
              <a:t>(2) </a:t>
            </a:r>
            <a:r>
              <a:rPr lang="de-CH" sz="2400">
                <a:solidFill>
                  <a:srgbClr val="AEABAB"/>
                </a:solidFill>
              </a:rPr>
              <a:t>Added Observation Timestamp extension</a:t>
            </a:r>
            <a:endParaRPr sz="4100"/>
          </a:p>
        </p:txBody>
      </p:sp>
      <p:sp>
        <p:nvSpPr>
          <p:cNvPr id="222" name="Google Shape;222;p22"/>
          <p:cNvSpPr txBox="1"/>
          <p:nvPr>
            <p:ph idx="12" type="sldNum"/>
          </p:nvPr>
        </p:nvSpPr>
        <p:spPr>
          <a:xfrm>
            <a:off x="11510000" y="6362700"/>
            <a:ext cx="512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de-CH" sz="2200"/>
              <a:t>‹#›</a:t>
            </a:fld>
            <a:endParaRPr sz="2200"/>
          </a:p>
        </p:txBody>
      </p:sp>
      <p:sp>
        <p:nvSpPr>
          <p:cNvPr id="223" name="Google Shape;223;p22"/>
          <p:cNvSpPr txBox="1"/>
          <p:nvPr/>
        </p:nvSpPr>
        <p:spPr>
          <a:xfrm>
            <a:off x="777700" y="1522975"/>
            <a:ext cx="6609000" cy="47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Timestamp representing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time the metrics were polled 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time the exported event occurred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Extensions to YANG-Push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Impact the following YANG-Push Notification </a:t>
            </a:r>
            <a:r>
              <a:rPr lang="de-CH" sz="19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only</a:t>
            </a: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push-update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push-change-update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same mechanism to get the support of this extension via “/sysc:system-capabilities/notc:subscription-capabilities”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Based on: </a:t>
            </a:r>
            <a:r>
              <a:rPr lang="de-CH" sz="1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draft-tgraf-netconf-yang-push-observation-time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4" name="Google Shape;224;p22"/>
          <p:cNvPicPr preferRelativeResize="0"/>
          <p:nvPr/>
        </p:nvPicPr>
        <p:blipFill rotWithShape="1">
          <a:blip r:embed="rId4">
            <a:alphaModFix/>
          </a:blip>
          <a:srcRect b="19432" l="0" r="0" t="0"/>
          <a:stretch/>
        </p:blipFill>
        <p:spPr>
          <a:xfrm>
            <a:off x="7218100" y="1310675"/>
            <a:ext cx="4964851" cy="4688926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2"/>
          <p:cNvSpPr/>
          <p:nvPr/>
        </p:nvSpPr>
        <p:spPr>
          <a:xfrm>
            <a:off x="7792625" y="2554400"/>
            <a:ext cx="2879700" cy="630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de-CH" sz="2800"/>
              <a:t>Extensible YANG model for YANG-Push Notifications</a:t>
            </a:r>
            <a:br>
              <a:rPr lang="de-CH" sz="3600"/>
            </a:br>
            <a:r>
              <a:rPr lang="de-CH" sz="2400">
                <a:solidFill>
                  <a:srgbClr val="AEABAB"/>
                </a:solidFill>
              </a:rPr>
              <a:t>Discussion on change (2) </a:t>
            </a:r>
            <a:r>
              <a:rPr lang="de-CH" sz="2400">
                <a:solidFill>
                  <a:srgbClr val="AEABAB"/>
                </a:solidFill>
              </a:rPr>
              <a:t>Adding Observation Timestamp extension</a:t>
            </a:r>
            <a:endParaRPr sz="4100"/>
          </a:p>
        </p:txBody>
      </p:sp>
      <p:sp>
        <p:nvSpPr>
          <p:cNvPr id="231" name="Google Shape;231;p23"/>
          <p:cNvSpPr txBox="1"/>
          <p:nvPr>
            <p:ph idx="12" type="sldNum"/>
          </p:nvPr>
        </p:nvSpPr>
        <p:spPr>
          <a:xfrm>
            <a:off x="11510000" y="6362700"/>
            <a:ext cx="512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de-CH" sz="2200"/>
              <a:t>‹#›</a:t>
            </a:fld>
            <a:endParaRPr sz="2200"/>
          </a:p>
        </p:txBody>
      </p:sp>
      <p:sp>
        <p:nvSpPr>
          <p:cNvPr id="232" name="Google Shape;232;p23"/>
          <p:cNvSpPr txBox="1"/>
          <p:nvPr/>
        </p:nvSpPr>
        <p:spPr>
          <a:xfrm>
            <a:off x="838200" y="1522975"/>
            <a:ext cx="10847100" cy="24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this current approach appropriate?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0007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rgbClr val="FB0007"/>
                </a:solidFill>
                <a:latin typeface="Calibri"/>
                <a:ea typeface="Calibri"/>
                <a:cs typeface="Calibri"/>
                <a:sym typeface="Calibri"/>
              </a:rPr>
              <a:t>Request to raise a poll on February 10th interim and confirm wherever proposed changes reflect the will of the WG</a:t>
            </a:r>
            <a:endParaRPr sz="1900">
              <a:solidFill>
                <a:srgbClr val="FB000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(3) Observation timestamps added in the YANG-Push header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de-CH" sz="2800"/>
              <a:t>Extensible YANG model for YANG-Push Notifications</a:t>
            </a:r>
            <a:br>
              <a:rPr lang="de-CH" sz="3600"/>
            </a:br>
            <a:r>
              <a:rPr lang="de-CH" sz="2400">
                <a:solidFill>
                  <a:srgbClr val="AEABAB"/>
                </a:solidFill>
              </a:rPr>
              <a:t>(3) Other minor changes</a:t>
            </a:r>
            <a:endParaRPr sz="4100"/>
          </a:p>
        </p:txBody>
      </p:sp>
      <p:sp>
        <p:nvSpPr>
          <p:cNvPr id="238" name="Google Shape;238;p24"/>
          <p:cNvSpPr txBox="1"/>
          <p:nvPr>
            <p:ph idx="12" type="sldNum"/>
          </p:nvPr>
        </p:nvSpPr>
        <p:spPr>
          <a:xfrm>
            <a:off x="11510000" y="6362700"/>
            <a:ext cx="512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de-CH" sz="2200"/>
              <a:t>‹#›</a:t>
            </a:fld>
            <a:endParaRPr sz="2200"/>
          </a:p>
        </p:txBody>
      </p:sp>
      <p:sp>
        <p:nvSpPr>
          <p:cNvPr id="239" name="Google Shape;239;p24"/>
          <p:cNvSpPr txBox="1"/>
          <p:nvPr/>
        </p:nvSpPr>
        <p:spPr>
          <a:xfrm>
            <a:off x="838200" y="1522975"/>
            <a:ext cx="10155000" cy="27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XML namespace has been changed to “urn:ietf:params:xml:ns:yang:ietf-yp-notification”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Editorial changes, improve reading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“The 'notification-contents' element SHOULD be located at the end of the notification envelope structure.”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Idea: </a:t>
            </a:r>
            <a:r>
              <a:rPr i="1"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have the header located at the beginning of the message</a:t>
            </a:r>
            <a:endParaRPr i="1"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de-CH" sz="2800"/>
              <a:t>Extensible YANG model for YANG-Push Notifications</a:t>
            </a:r>
            <a:br>
              <a:rPr lang="de-CH" sz="3600"/>
            </a:br>
            <a:r>
              <a:rPr lang="de-CH" sz="2400">
                <a:solidFill>
                  <a:srgbClr val="AEABAB"/>
                </a:solidFill>
              </a:rPr>
              <a:t>Discussion and open issues</a:t>
            </a:r>
            <a:endParaRPr sz="4100"/>
          </a:p>
        </p:txBody>
      </p:sp>
      <p:sp>
        <p:nvSpPr>
          <p:cNvPr id="245" name="Google Shape;245;p25"/>
          <p:cNvSpPr txBox="1"/>
          <p:nvPr>
            <p:ph idx="12" type="sldNum"/>
          </p:nvPr>
        </p:nvSpPr>
        <p:spPr>
          <a:xfrm>
            <a:off x="11510000" y="6362700"/>
            <a:ext cx="512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de-CH" sz="2200"/>
              <a:t>‹#›</a:t>
            </a:fld>
            <a:endParaRPr sz="2200"/>
          </a:p>
        </p:txBody>
      </p:sp>
      <p:sp>
        <p:nvSpPr>
          <p:cNvPr id="246" name="Google Shape;246;p25"/>
          <p:cNvSpPr txBox="1"/>
          <p:nvPr/>
        </p:nvSpPr>
        <p:spPr>
          <a:xfrm>
            <a:off x="838200" y="1522975"/>
            <a:ext cx="10847100" cy="46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the YANG notifications or only YANG-Push Notifications? So, far, current scope if fine (</a:t>
            </a:r>
            <a:r>
              <a:rPr lang="de-CH" sz="19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YANG-Push</a:t>
            </a: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Should this notification be defined as a “notification” or as a “sx:structure”? </a:t>
            </a:r>
            <a:r>
              <a:rPr lang="de-CH" sz="19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sx:structure</a:t>
            </a:r>
            <a:endParaRPr sz="19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XML namespace: which one to use?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urn:ietf:params:xml:ns:netconf:notification:2.0 → following RFC5277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urn:ietf:params:xml:ns:yang:ietf-yp-notification</a:t>
            </a: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→ following YANG guidelines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notification and subscription extensions should be added?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Metadata sent by default when the envelope is enabled? </a:t>
            </a:r>
            <a:r>
              <a:rPr lang="de-CH" sz="19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Yes, feedback IETF 121</a:t>
            </a:r>
            <a:endParaRPr sz="19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Hostname and Sequencing [draft-tgraf-netconf-notif-sequencing]; </a:t>
            </a:r>
            <a:r>
              <a:rPr lang="de-CH" sz="19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Added</a:t>
            </a:r>
            <a:endParaRPr sz="19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Observation time? [draft-tgraf-netconf-yang-push-observation-time]; </a:t>
            </a:r>
            <a:r>
              <a:rPr lang="de-CH" sz="19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Added</a:t>
            </a:r>
            <a:endParaRPr sz="19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 of the extensions only impact a subset of YANG-Push notifications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2" marL="13716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900"/>
              <a:buFont typeface="Calibri"/>
              <a:buChar char="■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deal with this? → </a:t>
            </a:r>
            <a:r>
              <a:rPr lang="de-CH" sz="19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Current approach, extend YANG-Push header</a:t>
            </a:r>
            <a:endParaRPr sz="19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de-CH" sz="2800"/>
              <a:t>Extensible YANG model for YANG-Push Notifications</a:t>
            </a:r>
            <a:br>
              <a:rPr lang="de-CH" sz="3600"/>
            </a:br>
            <a:r>
              <a:rPr lang="de-CH" sz="2400">
                <a:solidFill>
                  <a:srgbClr val="AEABAB"/>
                </a:solidFill>
              </a:rPr>
              <a:t>Discussion and open issues</a:t>
            </a:r>
            <a:endParaRPr sz="4100"/>
          </a:p>
        </p:txBody>
      </p:sp>
      <p:sp>
        <p:nvSpPr>
          <p:cNvPr id="252" name="Google Shape;252;p26"/>
          <p:cNvSpPr txBox="1"/>
          <p:nvPr/>
        </p:nvSpPr>
        <p:spPr>
          <a:xfrm>
            <a:off x="838200" y="1522975"/>
            <a:ext cx="10847100" cy="31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Thanks Qiufang, Andy, Pierre Francois, and Reshad for the feedback.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will integrate todays feedback on the next iteration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0007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rgbClr val="FB0007"/>
                </a:solidFill>
                <a:latin typeface="Calibri"/>
                <a:ea typeface="Calibri"/>
                <a:cs typeface="Calibri"/>
                <a:sym typeface="Calibri"/>
              </a:rPr>
              <a:t>Kent and Mahesh suggested at IETF 122 to initiate working group adoption call.</a:t>
            </a:r>
            <a:endParaRPr sz="1900">
              <a:solidFill>
                <a:srgbClr val="FB000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Considering that this is the 7th document (including the preceding document) iteration, that 4 major implementations are under way and draft-wilton-netconf-yp-observability build on top of it, the </a:t>
            </a:r>
            <a:r>
              <a:rPr lang="de-CH" sz="1900">
                <a:solidFill>
                  <a:srgbClr val="FB0007"/>
                </a:solidFill>
                <a:latin typeface="Calibri"/>
                <a:ea typeface="Calibri"/>
                <a:cs typeface="Calibri"/>
                <a:sym typeface="Calibri"/>
              </a:rPr>
              <a:t>authors request to initiate the </a:t>
            </a:r>
            <a:r>
              <a:rPr b="1" lang="de-CH" sz="1900">
                <a:solidFill>
                  <a:srgbClr val="FB0007"/>
                </a:solidFill>
                <a:latin typeface="Calibri"/>
                <a:ea typeface="Calibri"/>
                <a:cs typeface="Calibri"/>
                <a:sym typeface="Calibri"/>
              </a:rPr>
              <a:t>working group adoption</a:t>
            </a:r>
            <a:r>
              <a:rPr lang="de-CH" sz="1900">
                <a:solidFill>
                  <a:srgbClr val="FB0007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de-CH" sz="1900">
                <a:solidFill>
                  <a:srgbClr val="FB0007"/>
                </a:solidFill>
                <a:latin typeface="Calibri"/>
                <a:ea typeface="Calibri"/>
                <a:cs typeface="Calibri"/>
                <a:sym typeface="Calibri"/>
              </a:rPr>
              <a:t>before IETF 122</a:t>
            </a:r>
            <a:r>
              <a:rPr lang="de-CH" sz="1900">
                <a:solidFill>
                  <a:srgbClr val="FB0007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900">
              <a:solidFill>
                <a:srgbClr val="FB000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26"/>
          <p:cNvSpPr txBox="1"/>
          <p:nvPr>
            <p:ph idx="12" type="sldNum"/>
          </p:nvPr>
        </p:nvSpPr>
        <p:spPr>
          <a:xfrm>
            <a:off x="11510000" y="6362700"/>
            <a:ext cx="512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de-CH" sz="2200"/>
              <a:t>‹#›</a:t>
            </a:fld>
            <a:endParaRPr sz="2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7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/>
              <a:t>BACKUP</a:t>
            </a:r>
            <a:endParaRPr/>
          </a:p>
        </p:txBody>
      </p:sp>
      <p:sp>
        <p:nvSpPr>
          <p:cNvPr id="260" name="Google Shape;260;p27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de-CH" sz="2800"/>
              <a:t>YANG model for NETCONF Event Notifications</a:t>
            </a:r>
            <a:br>
              <a:rPr lang="de-CH" sz="3600"/>
            </a:br>
            <a:r>
              <a:rPr lang="de-CH" sz="2700">
                <a:solidFill>
                  <a:srgbClr val="AEABAB"/>
                </a:solidFill>
              </a:rPr>
              <a:t>Interim 2024-09-19 – </a:t>
            </a:r>
            <a:r>
              <a:rPr lang="de-CH" sz="2700">
                <a:solidFill>
                  <a:srgbClr val="AEABAB"/>
                </a:solidFill>
              </a:rPr>
              <a:t>draft-ahuang-netconf-notif-yang</a:t>
            </a:r>
            <a:endParaRPr/>
          </a:p>
        </p:txBody>
      </p:sp>
      <p:sp>
        <p:nvSpPr>
          <p:cNvPr id="266" name="Google Shape;266;p28"/>
          <p:cNvSpPr txBox="1"/>
          <p:nvPr/>
        </p:nvSpPr>
        <p:spPr>
          <a:xfrm>
            <a:off x="721325" y="1570425"/>
            <a:ext cx="10293900" cy="49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de-CH" sz="1800" u="sng">
                <a:solidFill>
                  <a:schemeClr val="hlink"/>
                </a:solidFill>
                <a:hlinkClick r:id="rId3"/>
              </a:rPr>
              <a:t>https://datatracker.ietf.org/doc/minutes-interim-2024-netconf-02-202409191300/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Thorough review of draft-ahuang-netconf-notif-yang/YANG-Push/NETCONF Event Notifications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draft-ahuang-netconf-notif-yang fixes a </a:t>
            </a:r>
            <a:r>
              <a:rPr b="1" lang="de-CH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gap</a:t>
            </a: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YANG-Push but might be worth putting the effort on a brand new header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need: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■"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Bypass RFC5277, thus use YANG-Push only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■"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Extensible header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 able to add new metadata (sequencing, versioning, others…)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■"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client should be able to “opt-in”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Clients that don’t support this new header should continue working seamlessly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■"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notification should be a YANG-based solution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■"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Fix JSON and CBOR underspecification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including CBOR-SID allocation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28"/>
          <p:cNvSpPr txBox="1"/>
          <p:nvPr>
            <p:ph idx="12" type="sldNum"/>
          </p:nvPr>
        </p:nvSpPr>
        <p:spPr>
          <a:xfrm>
            <a:off x="11482300" y="6362700"/>
            <a:ext cx="53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de-CH" sz="2200"/>
              <a:t>‹#›</a:t>
            </a:fld>
            <a:endParaRPr sz="2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de-CH" sz="2800"/>
              <a:t>YANG model for NETCONF Event Notifications</a:t>
            </a:r>
            <a:br>
              <a:rPr lang="de-CH" sz="3600"/>
            </a:br>
            <a:r>
              <a:rPr lang="de-CH" sz="2700">
                <a:solidFill>
                  <a:srgbClr val="AEABAB"/>
                </a:solidFill>
              </a:rPr>
              <a:t>Problem statement</a:t>
            </a:r>
            <a:r>
              <a:rPr lang="de-CH" sz="2700">
                <a:solidFill>
                  <a:srgbClr val="AEABAB"/>
                </a:solidFill>
              </a:rPr>
              <a:t> - (draft-ahuang-netconf-notif-yang)</a:t>
            </a:r>
            <a:endParaRPr/>
          </a:p>
        </p:txBody>
      </p:sp>
      <p:sp>
        <p:nvSpPr>
          <p:cNvPr id="273" name="Google Shape;273;p29"/>
          <p:cNvSpPr txBox="1"/>
          <p:nvPr>
            <p:ph idx="12" type="sldNum"/>
          </p:nvPr>
        </p:nvSpPr>
        <p:spPr>
          <a:xfrm>
            <a:off x="11445375" y="6362700"/>
            <a:ext cx="576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de-CH" sz="2200"/>
              <a:t>‹#›</a:t>
            </a:fld>
            <a:endParaRPr sz="2200"/>
          </a:p>
        </p:txBody>
      </p:sp>
      <p:sp>
        <p:nvSpPr>
          <p:cNvPr id="274" name="Google Shape;274;p29"/>
          <p:cNvSpPr txBox="1"/>
          <p:nvPr/>
        </p:nvSpPr>
        <p:spPr>
          <a:xfrm>
            <a:off x="838200" y="1579800"/>
            <a:ext cx="4338300" cy="28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9900"/>
                </a:highlight>
                <a:latin typeface="Arial"/>
                <a:ea typeface="Arial"/>
                <a:cs typeface="Arial"/>
                <a:sym typeface="Arial"/>
              </a:rPr>
              <a:t>&lt;notification xmlns="urn:ietf:params:xml:ns:netconf:notification:1.0"&gt;</a:t>
            </a:r>
            <a:endParaRPr b="0" i="0" sz="1000" u="none" cap="none" strike="noStrike">
              <a:solidFill>
                <a:srgbClr val="000000"/>
              </a:solidFill>
              <a:highlight>
                <a:srgbClr val="FF99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9900"/>
                </a:highlight>
                <a:latin typeface="Arial"/>
                <a:ea typeface="Arial"/>
                <a:cs typeface="Arial"/>
                <a:sym typeface="Arial"/>
              </a:rPr>
              <a:t> &lt;eventTime&gt;2022-09-02T10:59:55.32Z&lt;/eventTime&gt;</a:t>
            </a:r>
            <a:endParaRPr b="0" i="0" sz="1000" u="none" cap="none" strike="noStrike">
              <a:solidFill>
                <a:srgbClr val="000000"/>
              </a:solidFill>
              <a:highlight>
                <a:srgbClr val="FF99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&lt;push-update xmlns="urn:ietf:params:xml:ns:yang:ietf-yang-push"&gt;</a:t>
            </a:r>
            <a:endParaRPr b="0" i="0" sz="1000" u="none" cap="none" strike="noStrik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   &lt;id&gt;101&lt;/id&gt;</a:t>
            </a:r>
            <a:endParaRPr b="0" i="0" sz="1000" u="none" cap="none" strike="noStrik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   &lt;datastore-contents&gt;</a:t>
            </a:r>
            <a:endParaRPr b="0" i="0" sz="1000" u="none" cap="none" strike="noStrik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      &lt;interfaces xmlns="urn:ietf:params:xml:ns:yang:ietf-interfaces"&gt;</a:t>
            </a:r>
            <a:endParaRPr b="0" i="0" sz="1000" u="none" cap="none" strike="noStrik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       &lt;interface&gt;</a:t>
            </a:r>
            <a:endParaRPr b="0" i="0" sz="1000" u="none" cap="none" strike="noStrik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         &lt;name&gt;eth0&lt;/name&gt;</a:t>
            </a:r>
            <a:endParaRPr b="0" i="0" sz="1000" u="none" cap="none" strike="noStrik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         &lt;oper-status&gt;up&lt;/oper-status&gt;</a:t>
            </a:r>
            <a:endParaRPr b="0" i="0" sz="1000" u="none" cap="none" strike="noStrik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       &lt;/interface&gt;</a:t>
            </a:r>
            <a:endParaRPr b="0" i="0" sz="1000" u="none" cap="none" strike="noStrik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     &lt;/interfaces&gt;</a:t>
            </a:r>
            <a:endParaRPr b="0" i="0" sz="1000" u="none" cap="none" strike="noStrik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   &lt;/datastore-contents&gt;</a:t>
            </a:r>
            <a:endParaRPr b="0" i="0" sz="1000" u="none" cap="none" strike="noStrik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 &lt;/push-update&gt;</a:t>
            </a:r>
            <a:endParaRPr b="0" i="0" sz="1000" u="none" cap="none" strike="noStrik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9900"/>
                </a:highlight>
                <a:latin typeface="Arial"/>
                <a:ea typeface="Arial"/>
                <a:cs typeface="Arial"/>
                <a:sym typeface="Arial"/>
              </a:rPr>
              <a:t>&lt;/notification&gt;</a:t>
            </a:r>
            <a:endParaRPr b="0" i="0" sz="1000" u="none" cap="none" strike="noStrike">
              <a:solidFill>
                <a:srgbClr val="000000"/>
              </a:solidFill>
              <a:highlight>
                <a:srgbClr val="FF99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29"/>
          <p:cNvSpPr txBox="1"/>
          <p:nvPr/>
        </p:nvSpPr>
        <p:spPr>
          <a:xfrm>
            <a:off x="6530600" y="1479600"/>
            <a:ext cx="3042600" cy="33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9900"/>
                </a:highlight>
                <a:latin typeface="Arial"/>
                <a:ea typeface="Arial"/>
                <a:cs typeface="Arial"/>
                <a:sym typeface="Arial"/>
              </a:rPr>
              <a:t>"ietf-notification:notification": {</a:t>
            </a:r>
            <a:endParaRPr b="0" i="0" sz="1000" u="none" cap="none" strike="noStrike">
              <a:solidFill>
                <a:srgbClr val="000000"/>
              </a:solidFill>
              <a:highlight>
                <a:srgbClr val="FF99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9900"/>
                </a:highlight>
                <a:latin typeface="Arial"/>
                <a:ea typeface="Arial"/>
                <a:cs typeface="Arial"/>
                <a:sym typeface="Arial"/>
              </a:rPr>
              <a:t>        "eventTime": "2017-10-25T08:00:11.22Z",</a:t>
            </a:r>
            <a:endParaRPr b="0" i="0" sz="1000" u="none" cap="none" strike="noStrike">
              <a:solidFill>
                <a:srgbClr val="000000"/>
              </a:solidFill>
              <a:highlight>
                <a:srgbClr val="FF99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"ietf-yang-push:push-update": {</a:t>
            </a:r>
            <a:endParaRPr b="0" i="0" sz="1000" u="none" cap="none" strike="noStrik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            "id": 1011,</a:t>
            </a:r>
            <a:endParaRPr b="0" i="0" sz="1000" u="none" cap="none" strike="noStrik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            "datastore-contents": {</a:t>
            </a:r>
            <a:endParaRPr b="0" i="0" sz="1000" u="none" cap="none" strike="noStrik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                "ietf-interfaces:interfaces": [</a:t>
            </a:r>
            <a:endParaRPr b="0" i="0" sz="1000" u="none" cap="none" strike="noStrik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                    "interface": {</a:t>
            </a:r>
            <a:endParaRPr b="0" i="0" sz="1000" u="none" cap="none" strike="noStrik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                        "name": "eth0",</a:t>
            </a:r>
            <a:endParaRPr b="0" i="0" sz="1000" u="none" cap="none" strike="noStrik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                        "oper-status": "up"</a:t>
            </a:r>
            <a:endParaRPr b="0" i="0" sz="1000" u="none" cap="none" strike="noStrik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                    }</a:t>
            </a:r>
            <a:endParaRPr b="0" i="0" sz="1000" u="none" cap="none" strike="noStrik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                ]</a:t>
            </a:r>
            <a:endParaRPr b="0" i="0" sz="1000" u="none" cap="none" strike="noStrik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            }</a:t>
            </a:r>
            <a:endParaRPr b="0" i="0" sz="1000" u="none" cap="none" strike="noStrik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        }</a:t>
            </a:r>
            <a:endParaRPr b="0" i="0" sz="1000" u="none" cap="none" strike="noStrik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}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29"/>
          <p:cNvSpPr txBox="1"/>
          <p:nvPr/>
        </p:nvSpPr>
        <p:spPr>
          <a:xfrm>
            <a:off x="989725" y="4589525"/>
            <a:ext cx="3170700" cy="21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de-CH" sz="1400" u="none" cap="none" strike="noStrike">
                <a:solidFill>
                  <a:srgbClr val="000000"/>
                </a:solidFill>
                <a:highlight>
                  <a:srgbClr val="FF9900"/>
                </a:highlight>
                <a:latin typeface="Calibri"/>
                <a:ea typeface="Calibri"/>
                <a:cs typeface="Calibri"/>
                <a:sym typeface="Calibri"/>
              </a:rPr>
              <a:t>RFC 5277 - Netconf Event Notifications</a:t>
            </a:r>
            <a:endParaRPr b="0" i="0" sz="1400" u="none" cap="none" strike="noStrike">
              <a:solidFill>
                <a:srgbClr val="000000"/>
              </a:solidFill>
              <a:highlight>
                <a:srgbClr val="FF990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de-CH" sz="14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Calibri"/>
                <a:ea typeface="Calibri"/>
                <a:cs typeface="Calibri"/>
                <a:sym typeface="Calibri"/>
              </a:rPr>
              <a:t>RFC 8641 - YANG Push</a:t>
            </a:r>
            <a:endParaRPr b="0" i="0" sz="1400" u="none" cap="none" strike="noStrike">
              <a:solidFill>
                <a:srgbClr val="000000"/>
              </a:solidFill>
              <a:highlight>
                <a:srgbClr val="FFD966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-CH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YANG encodings: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-"/>
            </a:pPr>
            <a:r>
              <a:rPr b="0" i="0" lang="de-CH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RFC 7950 - YANG XML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-"/>
            </a:pPr>
            <a:r>
              <a:rPr b="0" i="0" lang="de-CH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RFC 7951 - YANG JSON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-"/>
            </a:pPr>
            <a:r>
              <a:rPr b="0" i="0" lang="de-CH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RFC 9254 - YANG CBOR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29"/>
          <p:cNvSpPr txBox="1"/>
          <p:nvPr/>
        </p:nvSpPr>
        <p:spPr>
          <a:xfrm>
            <a:off x="4987675" y="4396500"/>
            <a:ext cx="68055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Implementation Issues:</a:t>
            </a:r>
            <a:endParaRPr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(1) YANG module not defined</a:t>
            </a:r>
            <a:endParaRPr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(2) Non-existing Normative text defining this header</a:t>
            </a:r>
            <a:endParaRPr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29"/>
          <p:cNvSpPr txBox="1"/>
          <p:nvPr/>
        </p:nvSpPr>
        <p:spPr>
          <a:xfrm>
            <a:off x="4968950" y="5768850"/>
            <a:ext cx="6165900" cy="7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CH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Thanks Andy for confirming the approach was not correct.</a:t>
            </a:r>
            <a:endParaRPr i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de-CH" sz="2800"/>
              <a:t>Extensible YANG model for YANG-Push Notifications</a:t>
            </a:r>
            <a:br>
              <a:rPr lang="de-CH" sz="3600"/>
            </a:br>
            <a:r>
              <a:rPr lang="de-CH" sz="2700">
                <a:solidFill>
                  <a:srgbClr val="AEABAB"/>
                </a:solidFill>
              </a:rPr>
              <a:t>Proposal (comments)</a:t>
            </a:r>
            <a:endParaRPr/>
          </a:p>
        </p:txBody>
      </p:sp>
      <p:sp>
        <p:nvSpPr>
          <p:cNvPr id="284" name="Google Shape;284;p30"/>
          <p:cNvSpPr txBox="1"/>
          <p:nvPr/>
        </p:nvSpPr>
        <p:spPr>
          <a:xfrm>
            <a:off x="721325" y="1570425"/>
            <a:ext cx="11407200" cy="46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</a:rPr>
              <a:t>As requested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de-CH" sz="1900">
                <a:solidFill>
                  <a:schemeClr val="dk1"/>
                </a:solidFill>
              </a:rPr>
              <a:t>Scoped to YANG-Push (both dynamic and configured subscriptions)</a:t>
            </a:r>
            <a:endParaRPr sz="1900">
              <a:solidFill>
                <a:schemeClr val="dk1"/>
              </a:solidFill>
            </a:endParaRPr>
          </a:p>
          <a:p>
            <a:pPr indent="-349250" lvl="2" marL="13716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</a:pPr>
            <a:r>
              <a:rPr lang="de-CH" sz="1900">
                <a:solidFill>
                  <a:schemeClr val="dk1"/>
                </a:solidFill>
              </a:rPr>
              <a:t>Can be implemented with NETCONF and RESTCONF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de-CH" sz="1900">
                <a:solidFill>
                  <a:schemeClr val="dk1"/>
                </a:solidFill>
              </a:rPr>
              <a:t>Use a “notification” statement rather than a “sx:structure”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de-CH" sz="1900">
                <a:solidFill>
                  <a:schemeClr val="dk1"/>
                </a:solidFill>
              </a:rPr>
              <a:t>Given that it’s intended for YANG-Push, the following notifications are impacted:</a:t>
            </a:r>
            <a:endParaRPr sz="1900">
              <a:solidFill>
                <a:schemeClr val="dk1"/>
              </a:solidFill>
            </a:endParaRPr>
          </a:p>
          <a:p>
            <a:pPr indent="-349250" lvl="2" marL="13716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</a:pPr>
            <a:r>
              <a:rPr lang="de-CH" sz="1900">
                <a:solidFill>
                  <a:schemeClr val="dk1"/>
                </a:solidFill>
              </a:rPr>
              <a:t>push-update; </a:t>
            </a:r>
            <a:r>
              <a:rPr lang="de-CH" sz="1900">
                <a:solidFill>
                  <a:schemeClr val="dk1"/>
                </a:solidFill>
              </a:rPr>
              <a:t>push-change-update</a:t>
            </a:r>
            <a:endParaRPr sz="1900">
              <a:solidFill>
                <a:schemeClr val="dk1"/>
              </a:solidFill>
            </a:endParaRPr>
          </a:p>
          <a:p>
            <a:pPr indent="-349250" lvl="2" marL="13716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</a:pPr>
            <a:r>
              <a:rPr lang="de-CH" sz="1900">
                <a:solidFill>
                  <a:schemeClr val="dk1"/>
                </a:solidFill>
              </a:rPr>
              <a:t>subscription-started; subscription-modified; subscription-terminated</a:t>
            </a:r>
            <a:endParaRPr sz="1900">
              <a:solidFill>
                <a:schemeClr val="dk1"/>
              </a:solidFill>
            </a:endParaRPr>
          </a:p>
          <a:p>
            <a:pPr indent="-349250" lvl="2" marL="13716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</a:pPr>
            <a:r>
              <a:rPr lang="de-CH" sz="1900">
                <a:solidFill>
                  <a:schemeClr val="dk1"/>
                </a:solidFill>
              </a:rPr>
              <a:t>subscription-suspended; subscription-resumed; subscription-completed</a:t>
            </a:r>
            <a:endParaRPr sz="1900">
              <a:solidFill>
                <a:schemeClr val="dk1"/>
              </a:solidFill>
            </a:endParaRPr>
          </a:p>
          <a:p>
            <a:pPr indent="-349250" lvl="2" marL="13716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</a:pPr>
            <a:r>
              <a:rPr lang="de-CH" sz="1900">
                <a:solidFill>
                  <a:schemeClr val="dk1"/>
                </a:solidFill>
              </a:rPr>
              <a:t>replay-completed</a:t>
            </a:r>
            <a:endParaRPr sz="19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30"/>
          <p:cNvSpPr txBox="1"/>
          <p:nvPr>
            <p:ph idx="12" type="sldNum"/>
          </p:nvPr>
        </p:nvSpPr>
        <p:spPr>
          <a:xfrm>
            <a:off x="11353800" y="6362700"/>
            <a:ext cx="66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de-CH" sz="2200"/>
              <a:t>‹#›</a:t>
            </a:fld>
            <a:endParaRPr sz="2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de-CH" sz="2800"/>
              <a:t>Extensible YANG model for YANG-Push Notifications</a:t>
            </a:r>
            <a:br>
              <a:rPr lang="de-CH" sz="3600"/>
            </a:br>
            <a:r>
              <a:rPr lang="de-CH" sz="2400">
                <a:solidFill>
                  <a:srgbClr val="AEABAB"/>
                </a:solidFill>
              </a:rPr>
              <a:t>(1) Option to “opt-in” through a YANG-Push Subscription</a:t>
            </a:r>
            <a:endParaRPr sz="4100"/>
          </a:p>
        </p:txBody>
      </p:sp>
      <p:sp>
        <p:nvSpPr>
          <p:cNvPr id="291" name="Google Shape;291;p31"/>
          <p:cNvSpPr txBox="1"/>
          <p:nvPr/>
        </p:nvSpPr>
        <p:spPr>
          <a:xfrm>
            <a:off x="721325" y="1570425"/>
            <a:ext cx="11407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</a:rPr>
              <a:t>Configuration on Globally on the server via the RPC “enable-notif-envelope”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31"/>
          <p:cNvSpPr txBox="1"/>
          <p:nvPr>
            <p:ph idx="12" type="sldNum"/>
          </p:nvPr>
        </p:nvSpPr>
        <p:spPr>
          <a:xfrm>
            <a:off x="11491525" y="6362700"/>
            <a:ext cx="53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de-CH" sz="2200"/>
              <a:t>‹#›</a:t>
            </a:fld>
            <a:endParaRPr sz="2200"/>
          </a:p>
        </p:txBody>
      </p:sp>
      <p:pic>
        <p:nvPicPr>
          <p:cNvPr id="293" name="Google Shape;29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4561" y="5929798"/>
            <a:ext cx="657189" cy="479385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31"/>
          <p:cNvSpPr/>
          <p:nvPr/>
        </p:nvSpPr>
        <p:spPr>
          <a:xfrm>
            <a:off x="8448951" y="5875150"/>
            <a:ext cx="1353600" cy="6864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/>
              <a:t>Collector</a:t>
            </a:r>
            <a:endParaRPr/>
          </a:p>
        </p:txBody>
      </p:sp>
      <p:pic>
        <p:nvPicPr>
          <p:cNvPr id="295" name="Google Shape;29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67099" y="5745824"/>
            <a:ext cx="671849" cy="72334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6" name="Google Shape;296;p31"/>
          <p:cNvCxnSpPr/>
          <p:nvPr/>
        </p:nvCxnSpPr>
        <p:spPr>
          <a:xfrm>
            <a:off x="3092100" y="6218350"/>
            <a:ext cx="24093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7" name="Google Shape;297;p31"/>
          <p:cNvSpPr txBox="1"/>
          <p:nvPr/>
        </p:nvSpPr>
        <p:spPr>
          <a:xfrm>
            <a:off x="3203450" y="5879675"/>
            <a:ext cx="209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000"/>
              <a:t>enable-notification-envelope=true</a:t>
            </a:r>
            <a:endParaRPr sz="1000"/>
          </a:p>
        </p:txBody>
      </p:sp>
      <p:cxnSp>
        <p:nvCxnSpPr>
          <p:cNvPr id="298" name="Google Shape;298;p31"/>
          <p:cNvCxnSpPr/>
          <p:nvPr/>
        </p:nvCxnSpPr>
        <p:spPr>
          <a:xfrm>
            <a:off x="6334448" y="6218348"/>
            <a:ext cx="20919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9" name="Google Shape;299;p31"/>
          <p:cNvSpPr txBox="1"/>
          <p:nvPr/>
        </p:nvSpPr>
        <p:spPr>
          <a:xfrm>
            <a:off x="6670950" y="5879675"/>
            <a:ext cx="1601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000"/>
              <a:t>New envelope Header</a:t>
            </a:r>
            <a:endParaRPr sz="1000"/>
          </a:p>
        </p:txBody>
      </p:sp>
      <p:pic>
        <p:nvPicPr>
          <p:cNvPr id="300" name="Google Shape;30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4561" y="4839011"/>
            <a:ext cx="657189" cy="479385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31"/>
          <p:cNvSpPr/>
          <p:nvPr/>
        </p:nvSpPr>
        <p:spPr>
          <a:xfrm>
            <a:off x="8448951" y="4784363"/>
            <a:ext cx="1353600" cy="6864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/>
              <a:t>Collector</a:t>
            </a:r>
            <a:endParaRPr/>
          </a:p>
        </p:txBody>
      </p:sp>
      <p:pic>
        <p:nvPicPr>
          <p:cNvPr id="302" name="Google Shape;30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67099" y="4655037"/>
            <a:ext cx="671849" cy="72334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3" name="Google Shape;303;p31"/>
          <p:cNvCxnSpPr/>
          <p:nvPr/>
        </p:nvCxnSpPr>
        <p:spPr>
          <a:xfrm>
            <a:off x="3092100" y="5127563"/>
            <a:ext cx="24093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4" name="Google Shape;304;p31"/>
          <p:cNvSpPr txBox="1"/>
          <p:nvPr/>
        </p:nvSpPr>
        <p:spPr>
          <a:xfrm>
            <a:off x="3203450" y="4788888"/>
            <a:ext cx="217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000"/>
              <a:t>enable-notification-envelope=false</a:t>
            </a:r>
            <a:endParaRPr sz="1000"/>
          </a:p>
        </p:txBody>
      </p:sp>
      <p:cxnSp>
        <p:nvCxnSpPr>
          <p:cNvPr id="305" name="Google Shape;305;p31"/>
          <p:cNvCxnSpPr/>
          <p:nvPr/>
        </p:nvCxnSpPr>
        <p:spPr>
          <a:xfrm>
            <a:off x="6334448" y="5127561"/>
            <a:ext cx="20919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6" name="Google Shape;306;p31"/>
          <p:cNvSpPr txBox="1"/>
          <p:nvPr/>
        </p:nvSpPr>
        <p:spPr>
          <a:xfrm>
            <a:off x="6664175" y="4788888"/>
            <a:ext cx="1601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000"/>
              <a:t>Old</a:t>
            </a:r>
            <a:r>
              <a:rPr lang="de-CH" sz="1000"/>
              <a:t> Header as RFC5277</a:t>
            </a:r>
            <a:endParaRPr sz="1000"/>
          </a:p>
        </p:txBody>
      </p:sp>
      <p:sp>
        <p:nvSpPr>
          <p:cNvPr id="307" name="Google Shape;307;p31"/>
          <p:cNvSpPr txBox="1"/>
          <p:nvPr/>
        </p:nvSpPr>
        <p:spPr>
          <a:xfrm>
            <a:off x="267650" y="4598038"/>
            <a:ext cx="2174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Currently</a:t>
            </a:r>
            <a:endParaRPr sz="2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Default=False</a:t>
            </a:r>
            <a:endParaRPr sz="2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8" name="Google Shape;308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92350" y="2383025"/>
            <a:ext cx="5181600" cy="108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de-CH" sz="2800"/>
              <a:t>Extensible YANG model for YANG-Push Notifications</a:t>
            </a:r>
            <a:br>
              <a:rPr lang="de-CH" sz="3600"/>
            </a:br>
            <a:r>
              <a:rPr lang="de-CH" sz="2400">
                <a:solidFill>
                  <a:srgbClr val="AEABAB"/>
                </a:solidFill>
              </a:rPr>
              <a:t>Proposal of this I-D </a:t>
            </a:r>
            <a:endParaRPr sz="4100"/>
          </a:p>
        </p:txBody>
      </p:sp>
      <p:sp>
        <p:nvSpPr>
          <p:cNvPr id="96" name="Google Shape;96;p14"/>
          <p:cNvSpPr txBox="1"/>
          <p:nvPr/>
        </p:nvSpPr>
        <p:spPr>
          <a:xfrm>
            <a:off x="721325" y="1570425"/>
            <a:ext cx="6210600" cy="19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</a:rPr>
              <a:t>Structure defined as a notification containing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de-CH" sz="1900">
                <a:solidFill>
                  <a:schemeClr val="dk1"/>
                </a:solidFill>
              </a:rPr>
              <a:t>event-time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de-CH" sz="1900">
                <a:solidFill>
                  <a:schemeClr val="dk1"/>
                </a:solidFill>
              </a:rPr>
              <a:t>metadata(s)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de-CH" sz="1900">
                <a:solidFill>
                  <a:schemeClr val="dk1"/>
                </a:solidFill>
              </a:rPr>
              <a:t>notification-contents</a:t>
            </a:r>
            <a:endParaRPr sz="19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4"/>
          <p:cNvSpPr txBox="1"/>
          <p:nvPr>
            <p:ph idx="12" type="sldNum"/>
          </p:nvPr>
        </p:nvSpPr>
        <p:spPr>
          <a:xfrm>
            <a:off x="11607800" y="6362700"/>
            <a:ext cx="41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de-CH" sz="2200"/>
              <a:t>‹#›</a:t>
            </a:fld>
            <a:endParaRPr sz="2200"/>
          </a:p>
        </p:txBody>
      </p:sp>
      <p:pic>
        <p:nvPicPr>
          <p:cNvPr id="98" name="Google Shape;9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2874" y="6181631"/>
            <a:ext cx="518346" cy="378114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4"/>
          <p:cNvSpPr/>
          <p:nvPr/>
        </p:nvSpPr>
        <p:spPr>
          <a:xfrm>
            <a:off x="5056898" y="6138527"/>
            <a:ext cx="1067700" cy="5415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100"/>
              <a:t>Collector</a:t>
            </a:r>
            <a:endParaRPr sz="1100"/>
          </a:p>
        </p:txBody>
      </p:sp>
      <p:pic>
        <p:nvPicPr>
          <p:cNvPr id="100" name="Google Shape;10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1075" y="6036522"/>
            <a:ext cx="529909" cy="57053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1" name="Google Shape;101;p14"/>
          <p:cNvCxnSpPr/>
          <p:nvPr/>
        </p:nvCxnSpPr>
        <p:spPr>
          <a:xfrm>
            <a:off x="831779" y="6409225"/>
            <a:ext cx="19002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" name="Google Shape;102;p14"/>
          <p:cNvSpPr txBox="1"/>
          <p:nvPr/>
        </p:nvSpPr>
        <p:spPr>
          <a:xfrm>
            <a:off x="831775" y="6142100"/>
            <a:ext cx="1803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000"/>
              <a:t>enable-notif-envelope=True</a:t>
            </a:r>
            <a:endParaRPr sz="1000"/>
          </a:p>
        </p:txBody>
      </p:sp>
      <p:cxnSp>
        <p:nvCxnSpPr>
          <p:cNvPr id="103" name="Google Shape;103;p14"/>
          <p:cNvCxnSpPr/>
          <p:nvPr/>
        </p:nvCxnSpPr>
        <p:spPr>
          <a:xfrm>
            <a:off x="3389122" y="6409224"/>
            <a:ext cx="16500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" name="Google Shape;104;p14"/>
          <p:cNvSpPr txBox="1"/>
          <p:nvPr/>
        </p:nvSpPr>
        <p:spPr>
          <a:xfrm>
            <a:off x="3519113" y="6142100"/>
            <a:ext cx="138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000"/>
              <a:t>Notification-envelope</a:t>
            </a:r>
            <a:endParaRPr sz="1000"/>
          </a:p>
        </p:txBody>
      </p:sp>
      <p:sp>
        <p:nvSpPr>
          <p:cNvPr id="105" name="Google Shape;105;p14"/>
          <p:cNvSpPr txBox="1"/>
          <p:nvPr/>
        </p:nvSpPr>
        <p:spPr>
          <a:xfrm>
            <a:off x="1621350" y="5574825"/>
            <a:ext cx="2981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Configured Subscriptions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6" name="Google Shape;10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96611" y="6201573"/>
            <a:ext cx="657189" cy="479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97949" y="5996524"/>
            <a:ext cx="671849" cy="72334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8" name="Google Shape;108;p14"/>
          <p:cNvCxnSpPr/>
          <p:nvPr/>
        </p:nvCxnSpPr>
        <p:spPr>
          <a:xfrm>
            <a:off x="8134150" y="6242425"/>
            <a:ext cx="24093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9" name="Google Shape;109;p14"/>
          <p:cNvSpPr txBox="1"/>
          <p:nvPr/>
        </p:nvSpPr>
        <p:spPr>
          <a:xfrm>
            <a:off x="8449525" y="5996125"/>
            <a:ext cx="1963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CH" sz="1000">
                <a:solidFill>
                  <a:schemeClr val="dk1"/>
                </a:solidFill>
              </a:rPr>
              <a:t>enable-notif-envelope=True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cxnSp>
        <p:nvCxnSpPr>
          <p:cNvPr id="110" name="Google Shape;110;p14"/>
          <p:cNvCxnSpPr/>
          <p:nvPr/>
        </p:nvCxnSpPr>
        <p:spPr>
          <a:xfrm>
            <a:off x="8134150" y="6588650"/>
            <a:ext cx="24093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11" name="Google Shape;111;p14"/>
          <p:cNvSpPr txBox="1"/>
          <p:nvPr/>
        </p:nvSpPr>
        <p:spPr>
          <a:xfrm>
            <a:off x="8546425" y="6298950"/>
            <a:ext cx="1963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CH" sz="1000">
                <a:solidFill>
                  <a:schemeClr val="dk1"/>
                </a:solidFill>
              </a:rPr>
              <a:t>Notification-envelope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12" name="Google Shape;112;p14"/>
          <p:cNvSpPr txBox="1"/>
          <p:nvPr/>
        </p:nvSpPr>
        <p:spPr>
          <a:xfrm>
            <a:off x="7848100" y="5574825"/>
            <a:ext cx="2981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Dynamic Subscriptions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4"/>
          <p:cNvSpPr txBox="1"/>
          <p:nvPr/>
        </p:nvSpPr>
        <p:spPr>
          <a:xfrm>
            <a:off x="7789899" y="4576288"/>
            <a:ext cx="3097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JSON example without metadata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4" name="Google Shape;11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14800" y="1750925"/>
            <a:ext cx="4048000" cy="2901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7725" y="3373538"/>
            <a:ext cx="5181600" cy="108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de-CH" sz="2800"/>
              <a:t>Extensible YANG model for YANG-Push Notifications</a:t>
            </a:r>
            <a:br>
              <a:rPr lang="de-CH" sz="3600"/>
            </a:br>
            <a:r>
              <a:rPr lang="de-CH" sz="2400">
                <a:solidFill>
                  <a:srgbClr val="AEABAB"/>
                </a:solidFill>
              </a:rPr>
              <a:t>(2) Able to discover the capability of this new header</a:t>
            </a:r>
            <a:endParaRPr sz="4100"/>
          </a:p>
        </p:txBody>
      </p:sp>
      <p:sp>
        <p:nvSpPr>
          <p:cNvPr id="314" name="Google Shape;314;p32"/>
          <p:cNvSpPr txBox="1"/>
          <p:nvPr/>
        </p:nvSpPr>
        <p:spPr>
          <a:xfrm>
            <a:off x="721325" y="1570425"/>
            <a:ext cx="11407200" cy="9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</a:rPr>
              <a:t>Augmentation on notification capabilities (RFC9196)</a:t>
            </a:r>
            <a:endParaRPr sz="19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32"/>
          <p:cNvSpPr txBox="1"/>
          <p:nvPr>
            <p:ph idx="12" type="sldNum"/>
          </p:nvPr>
        </p:nvSpPr>
        <p:spPr>
          <a:xfrm>
            <a:off x="11364900" y="6362700"/>
            <a:ext cx="65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de-CH" sz="2200"/>
              <a:t>‹#›</a:t>
            </a:fld>
            <a:endParaRPr sz="2200"/>
          </a:p>
        </p:txBody>
      </p:sp>
      <p:pic>
        <p:nvPicPr>
          <p:cNvPr id="316" name="Google Shape;31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6986" y="5502361"/>
            <a:ext cx="657189" cy="479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8324" y="5297312"/>
            <a:ext cx="671849" cy="72334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8" name="Google Shape;318;p32"/>
          <p:cNvCxnSpPr/>
          <p:nvPr/>
        </p:nvCxnSpPr>
        <p:spPr>
          <a:xfrm>
            <a:off x="5144525" y="5924213"/>
            <a:ext cx="24093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9" name="Google Shape;319;p32"/>
          <p:cNvSpPr txBox="1"/>
          <p:nvPr/>
        </p:nvSpPr>
        <p:spPr>
          <a:xfrm>
            <a:off x="5532275" y="5376875"/>
            <a:ext cx="1399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000"/>
              <a:t>Get Capabilities</a:t>
            </a:r>
            <a:endParaRPr sz="1000"/>
          </a:p>
        </p:txBody>
      </p:sp>
      <p:cxnSp>
        <p:nvCxnSpPr>
          <p:cNvPr id="320" name="Google Shape;320;p32"/>
          <p:cNvCxnSpPr/>
          <p:nvPr/>
        </p:nvCxnSpPr>
        <p:spPr>
          <a:xfrm>
            <a:off x="5144525" y="5660838"/>
            <a:ext cx="24093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321" name="Google Shape;321;p32"/>
          <p:cNvSpPr txBox="1"/>
          <p:nvPr/>
        </p:nvSpPr>
        <p:spPr>
          <a:xfrm>
            <a:off x="5532275" y="5643050"/>
            <a:ext cx="1722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000"/>
              <a:t>notification-envelope=True</a:t>
            </a:r>
            <a:endParaRPr sz="1000"/>
          </a:p>
        </p:txBody>
      </p:sp>
      <p:pic>
        <p:nvPicPr>
          <p:cNvPr id="322" name="Google Shape;322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2800" y="2214655"/>
            <a:ext cx="5844648" cy="198034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68773" y="2252575"/>
            <a:ext cx="5659752" cy="2112861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32"/>
          <p:cNvSpPr/>
          <p:nvPr/>
        </p:nvSpPr>
        <p:spPr>
          <a:xfrm>
            <a:off x="1227600" y="3193625"/>
            <a:ext cx="4845900" cy="925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32"/>
          <p:cNvSpPr/>
          <p:nvPr/>
        </p:nvSpPr>
        <p:spPr>
          <a:xfrm>
            <a:off x="7282575" y="3655150"/>
            <a:ext cx="4698300" cy="723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de-CH" sz="2800"/>
              <a:t>Extensible YANG model for YANG-Push Notifications</a:t>
            </a:r>
            <a:br>
              <a:rPr lang="de-CH" sz="3600"/>
            </a:br>
            <a:r>
              <a:rPr lang="de-CH" sz="2400">
                <a:solidFill>
                  <a:srgbClr val="AEABAB"/>
                </a:solidFill>
              </a:rPr>
              <a:t>(3) Extensible header defined in YANG</a:t>
            </a:r>
            <a:endParaRPr sz="4100"/>
          </a:p>
        </p:txBody>
      </p:sp>
      <p:sp>
        <p:nvSpPr>
          <p:cNvPr id="331" name="Google Shape;331;p33"/>
          <p:cNvSpPr txBox="1"/>
          <p:nvPr/>
        </p:nvSpPr>
        <p:spPr>
          <a:xfrm>
            <a:off x="721325" y="1570425"/>
            <a:ext cx="6210600" cy="19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</a:rPr>
              <a:t>Structure defined as a notification containing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de-CH" sz="1900">
                <a:solidFill>
                  <a:schemeClr val="dk1"/>
                </a:solidFill>
              </a:rPr>
              <a:t>event-time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de-CH" sz="1900">
                <a:solidFill>
                  <a:schemeClr val="dk1"/>
                </a:solidFill>
              </a:rPr>
              <a:t>metadata(s)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de-CH" sz="1900">
                <a:solidFill>
                  <a:schemeClr val="dk1"/>
                </a:solidFill>
              </a:rPr>
              <a:t>notification-contents</a:t>
            </a:r>
            <a:endParaRPr sz="19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33"/>
          <p:cNvSpPr txBox="1"/>
          <p:nvPr>
            <p:ph idx="12" type="sldNum"/>
          </p:nvPr>
        </p:nvSpPr>
        <p:spPr>
          <a:xfrm>
            <a:off x="11607800" y="6362700"/>
            <a:ext cx="51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de-CH" sz="2200"/>
              <a:t>‹#›</a:t>
            </a:fld>
            <a:endParaRPr sz="2200"/>
          </a:p>
        </p:txBody>
      </p:sp>
      <p:pic>
        <p:nvPicPr>
          <p:cNvPr id="333" name="Google Shape;33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2874" y="6181631"/>
            <a:ext cx="518346" cy="378114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33"/>
          <p:cNvSpPr/>
          <p:nvPr/>
        </p:nvSpPr>
        <p:spPr>
          <a:xfrm>
            <a:off x="5056898" y="6138527"/>
            <a:ext cx="1067700" cy="5415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100"/>
              <a:t>Collector</a:t>
            </a:r>
            <a:endParaRPr sz="1100"/>
          </a:p>
        </p:txBody>
      </p:sp>
      <p:pic>
        <p:nvPicPr>
          <p:cNvPr id="335" name="Google Shape;33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1075" y="6036522"/>
            <a:ext cx="529909" cy="57053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6" name="Google Shape;336;p33"/>
          <p:cNvCxnSpPr/>
          <p:nvPr/>
        </p:nvCxnSpPr>
        <p:spPr>
          <a:xfrm>
            <a:off x="831779" y="6409225"/>
            <a:ext cx="19002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7" name="Google Shape;337;p33"/>
          <p:cNvSpPr txBox="1"/>
          <p:nvPr/>
        </p:nvSpPr>
        <p:spPr>
          <a:xfrm>
            <a:off x="831775" y="6142100"/>
            <a:ext cx="1803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000"/>
              <a:t>enable-notif-envelope=True</a:t>
            </a:r>
            <a:endParaRPr sz="1000"/>
          </a:p>
        </p:txBody>
      </p:sp>
      <p:cxnSp>
        <p:nvCxnSpPr>
          <p:cNvPr id="338" name="Google Shape;338;p33"/>
          <p:cNvCxnSpPr/>
          <p:nvPr/>
        </p:nvCxnSpPr>
        <p:spPr>
          <a:xfrm>
            <a:off x="3389122" y="6409224"/>
            <a:ext cx="16500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9" name="Google Shape;339;p33"/>
          <p:cNvSpPr txBox="1"/>
          <p:nvPr/>
        </p:nvSpPr>
        <p:spPr>
          <a:xfrm>
            <a:off x="3519113" y="6142100"/>
            <a:ext cx="138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000"/>
              <a:t>Notification-envelope</a:t>
            </a:r>
            <a:endParaRPr sz="1000"/>
          </a:p>
        </p:txBody>
      </p:sp>
      <p:sp>
        <p:nvSpPr>
          <p:cNvPr id="340" name="Google Shape;340;p33"/>
          <p:cNvSpPr txBox="1"/>
          <p:nvPr/>
        </p:nvSpPr>
        <p:spPr>
          <a:xfrm>
            <a:off x="1621350" y="5574825"/>
            <a:ext cx="2981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Configured Subscriptions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1" name="Google Shape;34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96611" y="6201573"/>
            <a:ext cx="657189" cy="479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97949" y="5996524"/>
            <a:ext cx="671849" cy="72334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3" name="Google Shape;343;p33"/>
          <p:cNvCxnSpPr/>
          <p:nvPr/>
        </p:nvCxnSpPr>
        <p:spPr>
          <a:xfrm>
            <a:off x="8134150" y="6242425"/>
            <a:ext cx="24093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4" name="Google Shape;344;p33"/>
          <p:cNvSpPr txBox="1"/>
          <p:nvPr/>
        </p:nvSpPr>
        <p:spPr>
          <a:xfrm>
            <a:off x="8449525" y="5996125"/>
            <a:ext cx="1963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CH" sz="1000">
                <a:solidFill>
                  <a:schemeClr val="dk1"/>
                </a:solidFill>
              </a:rPr>
              <a:t>enable-notif-envelope=True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cxnSp>
        <p:nvCxnSpPr>
          <p:cNvPr id="345" name="Google Shape;345;p33"/>
          <p:cNvCxnSpPr/>
          <p:nvPr/>
        </p:nvCxnSpPr>
        <p:spPr>
          <a:xfrm>
            <a:off x="8134150" y="6588650"/>
            <a:ext cx="24093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346" name="Google Shape;346;p33"/>
          <p:cNvSpPr txBox="1"/>
          <p:nvPr/>
        </p:nvSpPr>
        <p:spPr>
          <a:xfrm>
            <a:off x="8546425" y="6298950"/>
            <a:ext cx="1963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CH" sz="1000">
                <a:solidFill>
                  <a:schemeClr val="dk1"/>
                </a:solidFill>
              </a:rPr>
              <a:t>Notification-envelope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347" name="Google Shape;347;p33"/>
          <p:cNvSpPr txBox="1"/>
          <p:nvPr/>
        </p:nvSpPr>
        <p:spPr>
          <a:xfrm>
            <a:off x="7848100" y="5574825"/>
            <a:ext cx="2981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Dynamic</a:t>
            </a: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Subscriptions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33"/>
          <p:cNvSpPr txBox="1"/>
          <p:nvPr/>
        </p:nvSpPr>
        <p:spPr>
          <a:xfrm>
            <a:off x="7789899" y="4576288"/>
            <a:ext cx="3097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JSON example without metadata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9" name="Google Shape;349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14800" y="1750925"/>
            <a:ext cx="4048000" cy="2901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1325" y="3447900"/>
            <a:ext cx="5181600" cy="108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de-CH" sz="2800"/>
              <a:t>Extensible YANG model for YANG-Push Notifications</a:t>
            </a:r>
            <a:br>
              <a:rPr lang="de-CH" sz="3600"/>
            </a:br>
            <a:r>
              <a:rPr lang="de-CH" sz="2400">
                <a:solidFill>
                  <a:srgbClr val="AEABAB"/>
                </a:solidFill>
              </a:rPr>
              <a:t>(4) Definition of each encoding (XML, JSON, CBOR)</a:t>
            </a:r>
            <a:endParaRPr sz="4100"/>
          </a:p>
        </p:txBody>
      </p:sp>
      <p:sp>
        <p:nvSpPr>
          <p:cNvPr id="356" name="Google Shape;356;p34"/>
          <p:cNvSpPr txBox="1"/>
          <p:nvPr>
            <p:ph idx="12" type="sldNum"/>
          </p:nvPr>
        </p:nvSpPr>
        <p:spPr>
          <a:xfrm>
            <a:off x="11607800" y="6362700"/>
            <a:ext cx="52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de-CH" sz="2200"/>
              <a:t>‹#›</a:t>
            </a:fld>
            <a:endParaRPr sz="2200"/>
          </a:p>
        </p:txBody>
      </p:sp>
      <p:pic>
        <p:nvPicPr>
          <p:cNvPr id="357" name="Google Shape;35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6288" y="3545650"/>
            <a:ext cx="7139425" cy="2966100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34"/>
          <p:cNvSpPr txBox="1"/>
          <p:nvPr/>
        </p:nvSpPr>
        <p:spPr>
          <a:xfrm>
            <a:off x="838200" y="1522975"/>
            <a:ext cx="10155000" cy="16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Explicit definition of the content of the “envelope” (</a:t>
            </a:r>
            <a:r>
              <a:rPr lang="de-CH" sz="19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solving gap for JSON and CBOR</a:t>
            </a: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Definition of the namespace (urn:ietf:params:xml:ns:netconf:notification:2.0)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Mandatory event-time node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Mandatory notification-contents node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Metadata present when configured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de-CH" sz="2800"/>
              <a:t>Extensible YANG model for YANG-Push Notifications</a:t>
            </a:r>
            <a:br>
              <a:rPr lang="de-CH" sz="3600"/>
            </a:br>
            <a:r>
              <a:rPr lang="de-CH" sz="2400">
                <a:solidFill>
                  <a:srgbClr val="AEABAB"/>
                </a:solidFill>
              </a:rPr>
              <a:t>(5) Extensions for hostname and sequence-number</a:t>
            </a:r>
            <a:endParaRPr sz="4100"/>
          </a:p>
        </p:txBody>
      </p:sp>
      <p:sp>
        <p:nvSpPr>
          <p:cNvPr id="364" name="Google Shape;364;p35"/>
          <p:cNvSpPr txBox="1"/>
          <p:nvPr>
            <p:ph idx="12" type="sldNum"/>
          </p:nvPr>
        </p:nvSpPr>
        <p:spPr>
          <a:xfrm>
            <a:off x="11510000" y="6362700"/>
            <a:ext cx="512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de-CH" sz="2200"/>
              <a:t>‹#›</a:t>
            </a:fld>
            <a:endParaRPr sz="2200"/>
          </a:p>
        </p:txBody>
      </p:sp>
      <p:sp>
        <p:nvSpPr>
          <p:cNvPr id="365" name="Google Shape;365;p35"/>
          <p:cNvSpPr txBox="1"/>
          <p:nvPr/>
        </p:nvSpPr>
        <p:spPr>
          <a:xfrm>
            <a:off x="838200" y="1522975"/>
            <a:ext cx="101550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Definition of hostname and sequence-number extensions (draft-tgraf-netconf-notif-sequencing)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Present</a:t>
            </a: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by default when the envelope is enabled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Discovery of support of this header through RFC9196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6" name="Google Shape;36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1051" y="2860999"/>
            <a:ext cx="4238951" cy="3323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9250" y="3596800"/>
            <a:ext cx="5181600" cy="108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de-CH" sz="2800"/>
              <a:t>Extensible YANG model for YANG-Push Notifications</a:t>
            </a:r>
            <a:br>
              <a:rPr lang="de-CH" sz="3600"/>
            </a:br>
            <a:r>
              <a:rPr lang="de-CH" sz="2400">
                <a:solidFill>
                  <a:srgbClr val="AEABAB"/>
                </a:solidFill>
              </a:rPr>
              <a:t>Proposal of this I-D</a:t>
            </a:r>
            <a:endParaRPr sz="4100"/>
          </a:p>
        </p:txBody>
      </p:sp>
      <p:sp>
        <p:nvSpPr>
          <p:cNvPr id="121" name="Google Shape;121;p15"/>
          <p:cNvSpPr txBox="1"/>
          <p:nvPr>
            <p:ph idx="12" type="sldNum"/>
          </p:nvPr>
        </p:nvSpPr>
        <p:spPr>
          <a:xfrm>
            <a:off x="11510000" y="6362700"/>
            <a:ext cx="512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de-CH" sz="2200"/>
              <a:t>‹#›</a:t>
            </a:fld>
            <a:endParaRPr sz="2200"/>
          </a:p>
        </p:txBody>
      </p:sp>
      <p:sp>
        <p:nvSpPr>
          <p:cNvPr id="122" name="Google Shape;122;p15"/>
          <p:cNvSpPr txBox="1"/>
          <p:nvPr/>
        </p:nvSpPr>
        <p:spPr>
          <a:xfrm>
            <a:off x="838200" y="1522975"/>
            <a:ext cx="11257500" cy="31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</a:rPr>
              <a:t>YANG Notification structure for </a:t>
            </a:r>
            <a:r>
              <a:rPr lang="de-CH" sz="1900">
                <a:solidFill>
                  <a:srgbClr val="FF0000"/>
                </a:solidFill>
              </a:rPr>
              <a:t>YANG-Push Notifications</a:t>
            </a:r>
            <a:r>
              <a:rPr lang="de-CH" sz="1900">
                <a:solidFill>
                  <a:schemeClr val="dk1"/>
                </a:solidFill>
              </a:rPr>
              <a:t> [RFC 8639/8641]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de-CH" sz="1900">
                <a:solidFill>
                  <a:schemeClr val="dk1"/>
                </a:solidFill>
              </a:rPr>
              <a:t>(1) Option to “opt-in” to this notification envelope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de-CH" sz="1900">
                <a:solidFill>
                  <a:schemeClr val="dk1"/>
                </a:solidFill>
              </a:rPr>
              <a:t>(2) Able to discover the capability of this new header through “ietf-notification-capabilities”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de-CH" sz="1900">
                <a:solidFill>
                  <a:schemeClr val="dk1"/>
                </a:solidFill>
              </a:rPr>
              <a:t>(3) Extensible header defined in YANG 1.1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de-CH" sz="1900">
                <a:solidFill>
                  <a:schemeClr val="dk1"/>
                </a:solidFill>
              </a:rPr>
              <a:t>(4) Definition of each encoding (XML, JSON, CBOR)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900"/>
              <a:buChar char="○"/>
            </a:pPr>
            <a:r>
              <a:rPr lang="de-CH" sz="1900">
                <a:solidFill>
                  <a:schemeClr val="dk1"/>
                </a:solidFill>
              </a:rPr>
              <a:t>(5) Defines the first base extensions (I-D.tgraf-netconf-notif-sequencing; I-D.tgraf-netconf-yang-push-observation-time)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de-CH" sz="2800"/>
              <a:t>Extensible YANG model for YANG-Push Notifications</a:t>
            </a:r>
            <a:br>
              <a:rPr lang="de-CH" sz="3600"/>
            </a:br>
            <a:r>
              <a:rPr lang="de-CH" sz="2400">
                <a:solidFill>
                  <a:srgbClr val="AEABAB"/>
                </a:solidFill>
              </a:rPr>
              <a:t>Feedback IETF 121 Dublin</a:t>
            </a:r>
            <a:endParaRPr sz="4100"/>
          </a:p>
        </p:txBody>
      </p:sp>
      <p:sp>
        <p:nvSpPr>
          <p:cNvPr id="128" name="Google Shape;128;p16"/>
          <p:cNvSpPr txBox="1"/>
          <p:nvPr>
            <p:ph idx="12" type="sldNum"/>
          </p:nvPr>
        </p:nvSpPr>
        <p:spPr>
          <a:xfrm>
            <a:off x="11510000" y="6362700"/>
            <a:ext cx="512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de-CH" sz="2200"/>
              <a:t>‹#›</a:t>
            </a:fld>
            <a:endParaRPr sz="2200"/>
          </a:p>
        </p:txBody>
      </p:sp>
      <p:sp>
        <p:nvSpPr>
          <p:cNvPr id="129" name="Google Shape;129;p16"/>
          <p:cNvSpPr txBox="1"/>
          <p:nvPr/>
        </p:nvSpPr>
        <p:spPr>
          <a:xfrm>
            <a:off x="838200" y="1522975"/>
            <a:ext cx="10155000" cy="30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Envelope header is configurable per subscription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Too complex, suggested to enable it globally [Reshad, Rob]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Let’s simplify, don’t allow configuring “which headers” we want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Suggested to let the client discover what is supported [Joe]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envelope need to be a sx:structure [Rob]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Plenty of support of this I-D 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Multiple contributors </a:t>
            </a: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agreed</a:t>
            </a: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implement this I-D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de-CH" sz="2800"/>
              <a:t>Extensible YANG model for YANG-Push Notifications</a:t>
            </a:r>
            <a:br>
              <a:rPr lang="de-CH" sz="3600"/>
            </a:br>
            <a:r>
              <a:rPr lang="de-CH" sz="2400">
                <a:solidFill>
                  <a:srgbClr val="AEABAB"/>
                </a:solidFill>
              </a:rPr>
              <a:t>Changes since -00</a:t>
            </a:r>
            <a:endParaRPr sz="4100"/>
          </a:p>
        </p:txBody>
      </p:sp>
      <p:sp>
        <p:nvSpPr>
          <p:cNvPr id="135" name="Google Shape;135;p17"/>
          <p:cNvSpPr txBox="1"/>
          <p:nvPr>
            <p:ph idx="12" type="sldNum"/>
          </p:nvPr>
        </p:nvSpPr>
        <p:spPr>
          <a:xfrm>
            <a:off x="11510000" y="6362700"/>
            <a:ext cx="512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de-CH" sz="2200"/>
              <a:t>‹#›</a:t>
            </a:fld>
            <a:endParaRPr sz="2200"/>
          </a:p>
        </p:txBody>
      </p:sp>
      <p:sp>
        <p:nvSpPr>
          <p:cNvPr id="136" name="Google Shape;136;p17"/>
          <p:cNvSpPr txBox="1"/>
          <p:nvPr/>
        </p:nvSpPr>
        <p:spPr>
          <a:xfrm>
            <a:off x="838200" y="1522975"/>
            <a:ext cx="10155000" cy="36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(1) Envelope is enabled and disabled globally via an RPC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(2) Added Observation Timestamp extension [draft-tgraf-netconf-yang-push-observation-time]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(3) Other changes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XML namespace has been changed to “urn:ietf:params:xml:ns:yang:ietf-yp-notification”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Editorial changes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“The 'notification-contents' element SHOULD be located at the end of the notification envelope structure.”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de-CH" sz="2800"/>
              <a:t>Extensible YANG model for YANG-Push Notifications</a:t>
            </a:r>
            <a:br>
              <a:rPr lang="de-CH" sz="3600"/>
            </a:br>
            <a:r>
              <a:rPr lang="de-CH" sz="2400">
                <a:solidFill>
                  <a:srgbClr val="AEABAB"/>
                </a:solidFill>
              </a:rPr>
              <a:t>Goals of today’s Interim meeting</a:t>
            </a:r>
            <a:endParaRPr sz="4100"/>
          </a:p>
        </p:txBody>
      </p:sp>
      <p:sp>
        <p:nvSpPr>
          <p:cNvPr id="142" name="Google Shape;142;p18"/>
          <p:cNvSpPr txBox="1"/>
          <p:nvPr>
            <p:ph idx="12" type="sldNum"/>
          </p:nvPr>
        </p:nvSpPr>
        <p:spPr>
          <a:xfrm>
            <a:off x="11510000" y="6362700"/>
            <a:ext cx="512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de-CH" sz="2200"/>
              <a:t>‹#›</a:t>
            </a:fld>
            <a:endParaRPr sz="2200"/>
          </a:p>
        </p:txBody>
      </p:sp>
      <p:sp>
        <p:nvSpPr>
          <p:cNvPr id="143" name="Google Shape;143;p18"/>
          <p:cNvSpPr txBox="1"/>
          <p:nvPr/>
        </p:nvSpPr>
        <p:spPr>
          <a:xfrm>
            <a:off x="838200" y="1522975"/>
            <a:ext cx="11222400" cy="30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Confirm current draft direction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(1) Envelope is enabled and disabled globally via an RPC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2" marL="1371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■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Whether this approach is the best?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2" marL="1371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■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not, which approach should we follow?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(2) Added Observation Timestamp extension [draft-tgraf-netconf-yang-push-observation-time]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2" marL="1371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■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Confirm interest on Observation Timestamp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2" marL="13716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900"/>
              <a:buFont typeface="Calibri"/>
              <a:buChar char="■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Confirm current approach 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de-CH" sz="2800"/>
              <a:t>Extensible YANG model for YANG-Push Notifications</a:t>
            </a:r>
            <a:br>
              <a:rPr lang="de-CH" sz="3600"/>
            </a:br>
            <a:r>
              <a:rPr lang="de-CH" sz="2400">
                <a:solidFill>
                  <a:srgbClr val="AEABAB"/>
                </a:solidFill>
              </a:rPr>
              <a:t>(1) Enabling the envelope globally</a:t>
            </a:r>
            <a:endParaRPr sz="4100"/>
          </a:p>
        </p:txBody>
      </p:sp>
      <p:sp>
        <p:nvSpPr>
          <p:cNvPr id="149" name="Google Shape;149;p19"/>
          <p:cNvSpPr txBox="1"/>
          <p:nvPr>
            <p:ph idx="12" type="sldNum"/>
          </p:nvPr>
        </p:nvSpPr>
        <p:spPr>
          <a:xfrm>
            <a:off x="11510000" y="6362700"/>
            <a:ext cx="512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de-CH" sz="2200"/>
              <a:t>‹#›</a:t>
            </a:fld>
            <a:endParaRPr sz="2200"/>
          </a:p>
        </p:txBody>
      </p:sp>
      <p:sp>
        <p:nvSpPr>
          <p:cNvPr id="150" name="Google Shape;150;p19"/>
          <p:cNvSpPr txBox="1"/>
          <p:nvPr/>
        </p:nvSpPr>
        <p:spPr>
          <a:xfrm>
            <a:off x="838200" y="1522975"/>
            <a:ext cx="11068800" cy="28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Global RPC “enable-notif-envelope”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RPC is the only way to enabling/disabling the envelope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node “/sn:subscriptions/enable-notification-envelope” becomes </a:t>
            </a:r>
            <a:r>
              <a:rPr b="1" lang="de-CH" sz="1900">
                <a:solidFill>
                  <a:srgbClr val="FB0007"/>
                </a:solidFill>
                <a:latin typeface="Calibri"/>
                <a:ea typeface="Calibri"/>
                <a:cs typeface="Calibri"/>
                <a:sym typeface="Calibri"/>
              </a:rPr>
              <a:t>read-only</a:t>
            </a:r>
            <a:endParaRPr b="1" sz="1900">
              <a:solidFill>
                <a:srgbClr val="FB000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enabling of the envelope MUST be configured </a:t>
            </a:r>
            <a:r>
              <a:rPr b="1" lang="de-CH" sz="1900">
                <a:solidFill>
                  <a:srgbClr val="FB0007"/>
                </a:solidFill>
                <a:latin typeface="Calibri"/>
                <a:ea typeface="Calibri"/>
                <a:cs typeface="Calibri"/>
                <a:sym typeface="Calibri"/>
              </a:rPr>
              <a:t>before</a:t>
            </a: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creation of any dynamic subscriptions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■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any </a:t>
            </a: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subscriptions exist → “invalid-notification-envelope-config” error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" name="Google Shape;15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900" y="4225475"/>
            <a:ext cx="5200650" cy="220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46275" y="3884413"/>
            <a:ext cx="5200650" cy="2891912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9"/>
          <p:cNvSpPr/>
          <p:nvPr/>
        </p:nvSpPr>
        <p:spPr>
          <a:xfrm>
            <a:off x="1129850" y="4878550"/>
            <a:ext cx="324000" cy="175200"/>
          </a:xfrm>
          <a:prstGeom prst="rect">
            <a:avLst/>
          </a:prstGeom>
          <a:noFill/>
          <a:ln cap="flat" cmpd="sng" w="19050">
            <a:solidFill>
              <a:srgbClr val="FB000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9"/>
          <p:cNvSpPr/>
          <p:nvPr/>
        </p:nvSpPr>
        <p:spPr>
          <a:xfrm>
            <a:off x="6761650" y="5588000"/>
            <a:ext cx="4633200" cy="998400"/>
          </a:xfrm>
          <a:prstGeom prst="rect">
            <a:avLst/>
          </a:prstGeom>
          <a:noFill/>
          <a:ln cap="flat" cmpd="sng" w="19050">
            <a:solidFill>
              <a:srgbClr val="FB000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de-CH" sz="2800"/>
              <a:t>Extensible YANG model for YANG-Push Notifications</a:t>
            </a:r>
            <a:br>
              <a:rPr lang="de-CH" sz="3600"/>
            </a:br>
            <a:r>
              <a:rPr lang="de-CH" sz="2400">
                <a:solidFill>
                  <a:srgbClr val="AEABAB"/>
                </a:solidFill>
              </a:rPr>
              <a:t>(1) Enabling the envelope globally</a:t>
            </a:r>
            <a:endParaRPr sz="4100"/>
          </a:p>
        </p:txBody>
      </p:sp>
      <p:sp>
        <p:nvSpPr>
          <p:cNvPr id="160" name="Google Shape;160;p20"/>
          <p:cNvSpPr txBox="1"/>
          <p:nvPr>
            <p:ph idx="12" type="sldNum"/>
          </p:nvPr>
        </p:nvSpPr>
        <p:spPr>
          <a:xfrm>
            <a:off x="11510000" y="6362700"/>
            <a:ext cx="512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de-CH" sz="2200"/>
              <a:t>‹#›</a:t>
            </a:fld>
            <a:endParaRPr sz="2200"/>
          </a:p>
        </p:txBody>
      </p:sp>
      <p:pic>
        <p:nvPicPr>
          <p:cNvPr id="161" name="Google Shape;16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3874" y="3595431"/>
            <a:ext cx="518346" cy="378114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0"/>
          <p:cNvSpPr/>
          <p:nvPr/>
        </p:nvSpPr>
        <p:spPr>
          <a:xfrm>
            <a:off x="5420123" y="3220027"/>
            <a:ext cx="1067700" cy="5415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100"/>
              <a:t>Collector</a:t>
            </a:r>
            <a:endParaRPr sz="1100"/>
          </a:p>
        </p:txBody>
      </p:sp>
      <p:cxnSp>
        <p:nvCxnSpPr>
          <p:cNvPr id="163" name="Google Shape;163;p20"/>
          <p:cNvCxnSpPr>
            <a:stCxn id="161" idx="3"/>
            <a:endCxn id="162" idx="2"/>
          </p:cNvCxnSpPr>
          <p:nvPr/>
        </p:nvCxnSpPr>
        <p:spPr>
          <a:xfrm flipH="1" rot="10800000">
            <a:off x="3752220" y="3490788"/>
            <a:ext cx="1668000" cy="293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4" name="Google Shape;164;p20"/>
          <p:cNvSpPr txBox="1"/>
          <p:nvPr/>
        </p:nvSpPr>
        <p:spPr>
          <a:xfrm rot="-707216">
            <a:off x="3920984" y="3397728"/>
            <a:ext cx="1279173" cy="3386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000"/>
              <a:t>RFC5277 Header</a:t>
            </a:r>
            <a:endParaRPr sz="1000"/>
          </a:p>
        </p:txBody>
      </p:sp>
      <p:sp>
        <p:nvSpPr>
          <p:cNvPr id="165" name="Google Shape;165;p20"/>
          <p:cNvSpPr txBox="1"/>
          <p:nvPr/>
        </p:nvSpPr>
        <p:spPr>
          <a:xfrm>
            <a:off x="1486275" y="1462225"/>
            <a:ext cx="3769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Configured Subscriptions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6" name="Google Shape;16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96611" y="2396173"/>
            <a:ext cx="657189" cy="479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97949" y="2191124"/>
            <a:ext cx="671849" cy="72334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8" name="Google Shape;168;p20"/>
          <p:cNvCxnSpPr/>
          <p:nvPr/>
        </p:nvCxnSpPr>
        <p:spPr>
          <a:xfrm>
            <a:off x="8134150" y="2437025"/>
            <a:ext cx="24093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9" name="Google Shape;169;p20"/>
          <p:cNvSpPr txBox="1"/>
          <p:nvPr/>
        </p:nvSpPr>
        <p:spPr>
          <a:xfrm>
            <a:off x="8449525" y="2190725"/>
            <a:ext cx="1963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CH" sz="1000">
                <a:solidFill>
                  <a:schemeClr val="dk1"/>
                </a:solidFill>
              </a:rPr>
              <a:t>enable-notif-envelope=False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cxnSp>
        <p:nvCxnSpPr>
          <p:cNvPr id="170" name="Google Shape;170;p20"/>
          <p:cNvCxnSpPr/>
          <p:nvPr/>
        </p:nvCxnSpPr>
        <p:spPr>
          <a:xfrm>
            <a:off x="8134150" y="2783250"/>
            <a:ext cx="24093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71" name="Google Shape;171;p20"/>
          <p:cNvSpPr txBox="1"/>
          <p:nvPr/>
        </p:nvSpPr>
        <p:spPr>
          <a:xfrm>
            <a:off x="8698825" y="2493550"/>
            <a:ext cx="1583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000"/>
              <a:t>RFC5277 Header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72" name="Google Shape;172;p20"/>
          <p:cNvSpPr txBox="1"/>
          <p:nvPr/>
        </p:nvSpPr>
        <p:spPr>
          <a:xfrm>
            <a:off x="7848100" y="1464625"/>
            <a:ext cx="2981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Dynamic Subscriptions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3" name="Google Shape;17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5524" y="5453656"/>
            <a:ext cx="518346" cy="3781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3725" y="5308547"/>
            <a:ext cx="529909" cy="57053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5" name="Google Shape;175;p20"/>
          <p:cNvCxnSpPr/>
          <p:nvPr/>
        </p:nvCxnSpPr>
        <p:spPr>
          <a:xfrm>
            <a:off x="1254429" y="5681250"/>
            <a:ext cx="19002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6" name="Google Shape;176;p20"/>
          <p:cNvSpPr txBox="1"/>
          <p:nvPr/>
        </p:nvSpPr>
        <p:spPr>
          <a:xfrm>
            <a:off x="1254425" y="5414125"/>
            <a:ext cx="1803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000"/>
              <a:t>enable-notif-envelope=True</a:t>
            </a:r>
            <a:endParaRPr sz="1000"/>
          </a:p>
        </p:txBody>
      </p:sp>
      <p:pic>
        <p:nvPicPr>
          <p:cNvPr id="177" name="Google Shape;17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4736" y="2334531"/>
            <a:ext cx="518346" cy="378114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0"/>
          <p:cNvSpPr/>
          <p:nvPr/>
        </p:nvSpPr>
        <p:spPr>
          <a:xfrm>
            <a:off x="5438760" y="2291427"/>
            <a:ext cx="1067700" cy="5415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100"/>
              <a:t>Collector</a:t>
            </a:r>
            <a:endParaRPr sz="1100"/>
          </a:p>
        </p:txBody>
      </p:sp>
      <p:pic>
        <p:nvPicPr>
          <p:cNvPr id="179" name="Google Shape;17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2937" y="2189422"/>
            <a:ext cx="529909" cy="57053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0" name="Google Shape;180;p20"/>
          <p:cNvCxnSpPr/>
          <p:nvPr/>
        </p:nvCxnSpPr>
        <p:spPr>
          <a:xfrm>
            <a:off x="1213642" y="2562125"/>
            <a:ext cx="19002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1" name="Google Shape;181;p20"/>
          <p:cNvSpPr txBox="1"/>
          <p:nvPr/>
        </p:nvSpPr>
        <p:spPr>
          <a:xfrm>
            <a:off x="1213637" y="2295000"/>
            <a:ext cx="1803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000"/>
              <a:t>enable-notif-envelope=False</a:t>
            </a:r>
            <a:endParaRPr sz="1000"/>
          </a:p>
        </p:txBody>
      </p:sp>
      <p:cxnSp>
        <p:nvCxnSpPr>
          <p:cNvPr id="182" name="Google Shape;182;p20"/>
          <p:cNvCxnSpPr/>
          <p:nvPr/>
        </p:nvCxnSpPr>
        <p:spPr>
          <a:xfrm>
            <a:off x="3770984" y="2562124"/>
            <a:ext cx="16500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3" name="Google Shape;183;p20"/>
          <p:cNvSpPr txBox="1"/>
          <p:nvPr/>
        </p:nvSpPr>
        <p:spPr>
          <a:xfrm>
            <a:off x="3977176" y="2295000"/>
            <a:ext cx="138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000"/>
              <a:t>RFC5277 Header</a:t>
            </a:r>
            <a:endParaRPr sz="1000"/>
          </a:p>
        </p:txBody>
      </p:sp>
      <p:pic>
        <p:nvPicPr>
          <p:cNvPr id="184" name="Google Shape;18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35211" y="4074473"/>
            <a:ext cx="657189" cy="479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97950" y="3428778"/>
            <a:ext cx="529925" cy="57054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6" name="Google Shape;186;p20"/>
          <p:cNvCxnSpPr>
            <a:stCxn id="185" idx="3"/>
            <a:endCxn id="184" idx="1"/>
          </p:cNvCxnSpPr>
          <p:nvPr/>
        </p:nvCxnSpPr>
        <p:spPr>
          <a:xfrm>
            <a:off x="7927875" y="3714051"/>
            <a:ext cx="2807400" cy="600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87" name="Google Shape;187;p20"/>
          <p:cNvSpPr txBox="1"/>
          <p:nvPr/>
        </p:nvSpPr>
        <p:spPr>
          <a:xfrm rot="636699">
            <a:off x="8719474" y="3754766"/>
            <a:ext cx="1583481" cy="33874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000"/>
              <a:t>RFC5277 Header</a:t>
            </a:r>
            <a:endParaRPr sz="1000">
              <a:solidFill>
                <a:schemeClr val="dk1"/>
              </a:solidFill>
            </a:endParaRPr>
          </a:p>
        </p:txBody>
      </p:sp>
      <p:pic>
        <p:nvPicPr>
          <p:cNvPr id="188" name="Google Shape;18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76611" y="5217598"/>
            <a:ext cx="657189" cy="47938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9" name="Google Shape;189;p20"/>
          <p:cNvCxnSpPr/>
          <p:nvPr/>
        </p:nvCxnSpPr>
        <p:spPr>
          <a:xfrm flipH="1" rot="10800000">
            <a:off x="8094850" y="5258475"/>
            <a:ext cx="2528700" cy="2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0" name="Google Shape;190;p20"/>
          <p:cNvSpPr txBox="1"/>
          <p:nvPr/>
        </p:nvSpPr>
        <p:spPr>
          <a:xfrm>
            <a:off x="8529525" y="5012150"/>
            <a:ext cx="1963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CH" sz="1000">
                <a:solidFill>
                  <a:schemeClr val="dk1"/>
                </a:solidFill>
              </a:rPr>
              <a:t>enable-notif-envelope=True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cxnSp>
        <p:nvCxnSpPr>
          <p:cNvPr id="191" name="Google Shape;191;p20"/>
          <p:cNvCxnSpPr/>
          <p:nvPr/>
        </p:nvCxnSpPr>
        <p:spPr>
          <a:xfrm flipH="1" rot="10800000">
            <a:off x="8131750" y="5604650"/>
            <a:ext cx="2491800" cy="16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92" name="Google Shape;192;p20"/>
          <p:cNvSpPr txBox="1"/>
          <p:nvPr/>
        </p:nvSpPr>
        <p:spPr>
          <a:xfrm>
            <a:off x="8410425" y="5314975"/>
            <a:ext cx="2213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000"/>
              <a:t>invalid-notification-envelope-config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93" name="Google Shape;193;p20"/>
          <p:cNvSpPr/>
          <p:nvPr/>
        </p:nvSpPr>
        <p:spPr>
          <a:xfrm>
            <a:off x="5428648" y="3863452"/>
            <a:ext cx="1067700" cy="5415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100"/>
              <a:t>Collector</a:t>
            </a:r>
            <a:endParaRPr sz="1100"/>
          </a:p>
        </p:txBody>
      </p:sp>
      <p:cxnSp>
        <p:nvCxnSpPr>
          <p:cNvPr id="194" name="Google Shape;194;p20"/>
          <p:cNvCxnSpPr>
            <a:stCxn id="161" idx="3"/>
            <a:endCxn id="193" idx="2"/>
          </p:cNvCxnSpPr>
          <p:nvPr/>
        </p:nvCxnSpPr>
        <p:spPr>
          <a:xfrm>
            <a:off x="3752220" y="3784488"/>
            <a:ext cx="1676400" cy="349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5" name="Google Shape;195;p20"/>
          <p:cNvSpPr txBox="1"/>
          <p:nvPr/>
        </p:nvSpPr>
        <p:spPr>
          <a:xfrm rot="704683">
            <a:off x="4161393" y="3758843"/>
            <a:ext cx="1279283" cy="33860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000"/>
              <a:t>RFC5277 Header</a:t>
            </a:r>
            <a:endParaRPr sz="1000"/>
          </a:p>
        </p:txBody>
      </p:sp>
      <p:sp>
        <p:nvSpPr>
          <p:cNvPr id="196" name="Google Shape;196;p20"/>
          <p:cNvSpPr/>
          <p:nvPr/>
        </p:nvSpPr>
        <p:spPr>
          <a:xfrm>
            <a:off x="5461873" y="5110002"/>
            <a:ext cx="1067700" cy="5415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100"/>
              <a:t>Collector</a:t>
            </a:r>
            <a:endParaRPr sz="1100"/>
          </a:p>
        </p:txBody>
      </p:sp>
      <p:cxnSp>
        <p:nvCxnSpPr>
          <p:cNvPr id="197" name="Google Shape;197;p20"/>
          <p:cNvCxnSpPr>
            <a:endCxn id="196" idx="2"/>
          </p:cNvCxnSpPr>
          <p:nvPr/>
        </p:nvCxnSpPr>
        <p:spPr>
          <a:xfrm flipH="1" rot="10800000">
            <a:off x="3793873" y="5380752"/>
            <a:ext cx="1668000" cy="293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8" name="Google Shape;198;p20"/>
          <p:cNvSpPr txBox="1"/>
          <p:nvPr/>
        </p:nvSpPr>
        <p:spPr>
          <a:xfrm rot="-539908">
            <a:off x="4034303" y="5249813"/>
            <a:ext cx="1279346" cy="3386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000"/>
              <a:t>notif-envelope</a:t>
            </a:r>
            <a:endParaRPr sz="1000"/>
          </a:p>
        </p:txBody>
      </p:sp>
      <p:sp>
        <p:nvSpPr>
          <p:cNvPr id="199" name="Google Shape;199;p20"/>
          <p:cNvSpPr/>
          <p:nvPr/>
        </p:nvSpPr>
        <p:spPr>
          <a:xfrm>
            <a:off x="5470398" y="5753427"/>
            <a:ext cx="1067700" cy="5415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100"/>
              <a:t>Collector</a:t>
            </a:r>
            <a:endParaRPr sz="1100"/>
          </a:p>
        </p:txBody>
      </p:sp>
      <p:cxnSp>
        <p:nvCxnSpPr>
          <p:cNvPr id="200" name="Google Shape;200;p20"/>
          <p:cNvCxnSpPr>
            <a:endCxn id="199" idx="2"/>
          </p:cNvCxnSpPr>
          <p:nvPr/>
        </p:nvCxnSpPr>
        <p:spPr>
          <a:xfrm>
            <a:off x="3793998" y="5674377"/>
            <a:ext cx="1676400" cy="349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1" name="Google Shape;201;p20"/>
          <p:cNvSpPr txBox="1"/>
          <p:nvPr/>
        </p:nvSpPr>
        <p:spPr>
          <a:xfrm rot="704683">
            <a:off x="4203143" y="5648818"/>
            <a:ext cx="1279283" cy="33860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000"/>
              <a:t>notif-envelope</a:t>
            </a:r>
            <a:endParaRPr sz="1000"/>
          </a:p>
        </p:txBody>
      </p:sp>
      <p:pic>
        <p:nvPicPr>
          <p:cNvPr id="202" name="Google Shape;20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2475" y="4074478"/>
            <a:ext cx="529925" cy="57054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3" name="Google Shape;203;p20"/>
          <p:cNvCxnSpPr>
            <a:stCxn id="202" idx="3"/>
            <a:endCxn id="184" idx="1"/>
          </p:cNvCxnSpPr>
          <p:nvPr/>
        </p:nvCxnSpPr>
        <p:spPr>
          <a:xfrm flipH="1" rot="10800000">
            <a:off x="7942400" y="4314151"/>
            <a:ext cx="2792700" cy="45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04" name="Google Shape;204;p20"/>
          <p:cNvSpPr txBox="1"/>
          <p:nvPr/>
        </p:nvSpPr>
        <p:spPr>
          <a:xfrm rot="651">
            <a:off x="8408512" y="4049078"/>
            <a:ext cx="1583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000"/>
              <a:t>RFC5277 Header</a:t>
            </a:r>
            <a:endParaRPr sz="1000">
              <a:solidFill>
                <a:schemeClr val="dk1"/>
              </a:solidFill>
            </a:endParaRPr>
          </a:p>
        </p:txBody>
      </p:sp>
      <p:pic>
        <p:nvPicPr>
          <p:cNvPr id="205" name="Google Shape;20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48787" y="5113615"/>
            <a:ext cx="529925" cy="5705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68912" y="6024178"/>
            <a:ext cx="529925" cy="57054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7" name="Google Shape;207;p20"/>
          <p:cNvCxnSpPr>
            <a:stCxn id="206" idx="3"/>
          </p:cNvCxnSpPr>
          <p:nvPr/>
        </p:nvCxnSpPr>
        <p:spPr>
          <a:xfrm flipH="1" rot="10800000">
            <a:off x="7998837" y="5851951"/>
            <a:ext cx="2708400" cy="457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08" name="Google Shape;208;p20"/>
          <p:cNvSpPr txBox="1"/>
          <p:nvPr/>
        </p:nvSpPr>
        <p:spPr>
          <a:xfrm rot="-589578">
            <a:off x="8408409" y="5785403"/>
            <a:ext cx="1583835" cy="3385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000"/>
              <a:t>RFC5277 Header</a:t>
            </a:r>
            <a:endParaRPr sz="1000">
              <a:solidFill>
                <a:schemeClr val="dk1"/>
              </a:solidFill>
            </a:endParaRPr>
          </a:p>
        </p:txBody>
      </p:sp>
      <p:pic>
        <p:nvPicPr>
          <p:cNvPr id="209" name="Google Shape;209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345750" y="5300512"/>
            <a:ext cx="512100" cy="51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de-CH" sz="2800"/>
              <a:t>Extensible YANG model for YANG-Push Notifications</a:t>
            </a:r>
            <a:br>
              <a:rPr lang="de-CH" sz="3600"/>
            </a:br>
            <a:r>
              <a:rPr lang="de-CH" sz="2400">
                <a:solidFill>
                  <a:srgbClr val="AEABAB"/>
                </a:solidFill>
              </a:rPr>
              <a:t>Discussion on change (1) Enabling the envelope globally</a:t>
            </a:r>
            <a:endParaRPr sz="4100"/>
          </a:p>
        </p:txBody>
      </p:sp>
      <p:sp>
        <p:nvSpPr>
          <p:cNvPr id="215" name="Google Shape;215;p21"/>
          <p:cNvSpPr txBox="1"/>
          <p:nvPr>
            <p:ph idx="12" type="sldNum"/>
          </p:nvPr>
        </p:nvSpPr>
        <p:spPr>
          <a:xfrm>
            <a:off x="11510000" y="6362700"/>
            <a:ext cx="512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de-CH" sz="2200"/>
              <a:t>‹#›</a:t>
            </a:fld>
            <a:endParaRPr sz="2200"/>
          </a:p>
        </p:txBody>
      </p:sp>
      <p:sp>
        <p:nvSpPr>
          <p:cNvPr id="216" name="Google Shape;216;p21"/>
          <p:cNvSpPr txBox="1"/>
          <p:nvPr/>
        </p:nvSpPr>
        <p:spPr>
          <a:xfrm>
            <a:off x="838200" y="1522975"/>
            <a:ext cx="10847100" cy="50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this current approach appropriate?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0007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rgbClr val="FB0007"/>
                </a:solidFill>
                <a:latin typeface="Calibri"/>
                <a:ea typeface="Calibri"/>
                <a:cs typeface="Calibri"/>
                <a:sym typeface="Calibri"/>
              </a:rPr>
              <a:t>Request to raise a poll on February 10th interim and confirm wherever proposed changes reflect the will of the WG</a:t>
            </a:r>
            <a:endParaRPr sz="1900">
              <a:solidFill>
                <a:srgbClr val="FB000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(1) Envelope is enabled and disabled globally with RPC call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(2) The node “/sn:subscriptions/enable-notification-envelope” becomes </a:t>
            </a:r>
            <a:r>
              <a:rPr b="1" lang="de-CH" sz="1900">
                <a:solidFill>
                  <a:srgbClr val="FB0007"/>
                </a:solidFill>
                <a:latin typeface="Calibri"/>
                <a:ea typeface="Calibri"/>
                <a:cs typeface="Calibri"/>
                <a:sym typeface="Calibri"/>
              </a:rPr>
              <a:t>writable</a:t>
            </a: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&amp; </a:t>
            </a:r>
            <a:r>
              <a:rPr b="1" lang="de-CH" sz="1900">
                <a:solidFill>
                  <a:srgbClr val="FB0007"/>
                </a:solidFill>
                <a:latin typeface="Calibri"/>
                <a:ea typeface="Calibri"/>
                <a:cs typeface="Calibri"/>
                <a:sym typeface="Calibri"/>
              </a:rPr>
              <a:t>remove RPC</a:t>
            </a:r>
            <a:endParaRPr sz="1900">
              <a:solidFill>
                <a:srgbClr val="FB000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(3) Notification-envelope configurable per subscription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Operational concerns: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RPC complexifies operations where network operators onboarding new nodes would need to </a:t>
            </a: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explicitly</a:t>
            </a: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enable the the envelope via the RPC, rather than use &lt;edit-config&gt; requests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Defaulting enable-notif-envelope=True eases this case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spcBef>
                <a:spcPts val="1000"/>
              </a:spcBef>
              <a:spcAft>
                <a:spcPts val="0"/>
              </a:spcAft>
              <a:buClr>
                <a:srgbClr val="FB0007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rgbClr val="FB0007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de-CH" sz="1900">
                <a:solidFill>
                  <a:srgbClr val="FB0007"/>
                </a:solidFill>
                <a:latin typeface="Calibri"/>
                <a:ea typeface="Calibri"/>
                <a:cs typeface="Calibri"/>
                <a:sym typeface="Calibri"/>
              </a:rPr>
              <a:t>equest to raise a second poll on February 10th interim to enable the envelope by default</a:t>
            </a:r>
            <a:endParaRPr sz="1900">
              <a:solidFill>
                <a:srgbClr val="FB000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(2) Defaulting enable-notif-envelope=True (notification-envelope enabled by default)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