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041" r:id="rId2"/>
    <p:sldId id="2145706200" r:id="rId3"/>
    <p:sldId id="2145706223" r:id="rId4"/>
    <p:sldId id="2145706225" r:id="rId5"/>
    <p:sldId id="2145706226" r:id="rId6"/>
    <p:sldId id="2145706234" r:id="rId7"/>
    <p:sldId id="2145706236" r:id="rId8"/>
    <p:sldId id="2145706227" r:id="rId9"/>
    <p:sldId id="2145706232" r:id="rId10"/>
    <p:sldId id="2145706233" r:id="rId11"/>
    <p:sldId id="26425" r:id="rId12"/>
    <p:sldId id="2145706235" r:id="rId13"/>
    <p:sldId id="26415"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4" dt="2023-11-01T05:14:2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1T05:14:28.252" v="1806" actId="478"/>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1T05:09:27.991" v="1701" actId="20577"/>
        <pc:sldMkLst>
          <pc:docMk/>
          <pc:sldMk cId="2578889968" sldId="26415"/>
        </pc:sldMkLst>
        <pc:spChg chg="mod">
          <ac:chgData name="Thomas Graf" userId="487bc3e3-9ce7-4cdd-b7b4-8899ea88d289" providerId="ADAL" clId="{FF1E8771-B1E8-4CEC-B725-4345F27D3194}" dt="2023-10-29T12:54:30.834" v="1488" actId="113"/>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01.11.2023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01.11.2023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01.11.2023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github.com/network-analytics/draft-netana-opsawg-nmrg-network-anomaly-semantic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and validate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01. </a:t>
            </a:r>
            <a:r>
              <a:rPr lang="de-CH" sz="3800" dirty="0">
                <a:latin typeface="+mj-lt"/>
                <a:ea typeface="+mj-ea"/>
                <a:cs typeface="+mj-cs"/>
              </a:rPr>
              <a:t>November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metrics* [metric]</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metric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+--:(forwarding-plane)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forwarding-plane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+--:(control-plane)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control-plane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+--:(management-plane)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management-plane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(outlier-type)?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+--:(global)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global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+--:(contextual)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contextual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+--:(collective)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collective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action?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reason?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relation? string</a:t>
            </a:r>
            <a:endParaRPr lang="de-CH" sz="850" dirty="0">
              <a:latin typeface="Courier New" panose="02070309020205020404" pitchFamily="49"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who detected the outlier. A human or a network anomaly detection system.</a:t>
            </a:r>
          </a:p>
          <a:p>
            <a:r>
              <a:rPr lang="en-US" sz="2000" b="1" dirty="0">
                <a:solidFill>
                  <a:srgbClr val="FF0000"/>
                </a:solidFill>
              </a:rPr>
              <a:t>Plane</a:t>
            </a:r>
            <a:r>
              <a:rPr lang="en-US" sz="2000" dirty="0"/>
              <a:t> describes in which network plane it was observed; Forwarding, Control or Management Plane.</a:t>
            </a:r>
          </a:p>
          <a:p>
            <a:r>
              <a:rPr lang="en-US" sz="2000" b="1" dirty="0">
                <a:solidFill>
                  <a:srgbClr val="FF0000"/>
                </a:solidFill>
              </a:rPr>
              <a:t>Outlier-Type </a:t>
            </a:r>
            <a:r>
              <a:rPr lang="en-US" sz="2000" dirty="0"/>
              <a:t>describes which type of outlier it is; Global, Contextual or Collective.</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38200" y="1853737"/>
            <a:ext cx="4182687" cy="1246909"/>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20885" y="4006392"/>
            <a:ext cx="1247940" cy="182507"/>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9" y="3100647"/>
            <a:ext cx="4182687" cy="981600"/>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9" y="4082246"/>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38199" y="5073693"/>
            <a:ext cx="4182687" cy="1210729"/>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2" name="Rectangle 11">
            <a:extLst>
              <a:ext uri="{FF2B5EF4-FFF2-40B4-BE49-F238E27FC236}">
                <a16:creationId xmlns:a16="http://schemas.microsoft.com/office/drawing/2014/main" id="{90965FCC-A737-3300-B8E1-B0BE166E90FD}"/>
              </a:ext>
            </a:extLst>
          </p:cNvPr>
          <p:cNvSpPr/>
          <p:nvPr/>
        </p:nvSpPr>
        <p:spPr>
          <a:xfrm>
            <a:off x="838198" y="6294269"/>
            <a:ext cx="4182687" cy="480042"/>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flipV="1">
            <a:off x="5020885" y="3100646"/>
            <a:ext cx="1247940" cy="145621"/>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4967926"/>
            <a:ext cx="1247940" cy="236971"/>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609625"/>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-incident-label</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 [id]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 [id]</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 &lt;continues&gt;</a:t>
            </a:r>
          </a:p>
          <a:p>
            <a:pPr marL="0" marR="0">
              <a:lnSpc>
                <a:spcPct val="107000"/>
              </a:lnSpc>
              <a:spcBef>
                <a:spcPts val="0"/>
              </a:spcBef>
              <a:spcAft>
                <a:spcPts val="0"/>
              </a:spcAft>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br>
              <a:rPr lang="en-US" sz="850" dirty="0">
                <a:effectLst/>
                <a:latin typeface="Courier New" panose="02070309020205020404" pitchFamily="49" charset="0"/>
                <a:ea typeface="Calibri" panose="020F0502020204030204" pitchFamily="34" charset="0"/>
                <a:cs typeface="Courier New" panose="02070309020205020404" pitchFamily="49" charset="0"/>
              </a:rPr>
            </a:b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 &lt;continues&gt;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19" name="Rectangle 18">
            <a:extLst>
              <a:ext uri="{FF2B5EF4-FFF2-40B4-BE49-F238E27FC236}">
                <a16:creationId xmlns:a16="http://schemas.microsoft.com/office/drawing/2014/main" id="{B0AC9776-B227-44FD-A2AC-1FDE0B6F1445}"/>
              </a:ext>
            </a:extLst>
          </p:cNvPr>
          <p:cNvSpPr/>
          <p:nvPr/>
        </p:nvSpPr>
        <p:spPr>
          <a:xfrm>
            <a:off x="838198" y="1671540"/>
            <a:ext cx="4182687" cy="1167039"/>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38196" y="2857727"/>
            <a:ext cx="4182687" cy="38907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dirty="0"/>
          </a:p>
        </p:txBody>
      </p:sp>
      <p:sp>
        <p:nvSpPr>
          <p:cNvPr id="8" name="Rectangle 7">
            <a:extLst>
              <a:ext uri="{FF2B5EF4-FFF2-40B4-BE49-F238E27FC236}">
                <a16:creationId xmlns:a16="http://schemas.microsoft.com/office/drawing/2014/main" id="{8F5B7433-6C2C-9F79-E743-B4F7F3199C49}"/>
              </a:ext>
            </a:extLst>
          </p:cNvPr>
          <p:cNvSpPr/>
          <p:nvPr/>
        </p:nvSpPr>
        <p:spPr>
          <a:xfrm>
            <a:off x="838196" y="3265951"/>
            <a:ext cx="4182687" cy="922948"/>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a:off x="5020883" y="1816540"/>
            <a:ext cx="1263539" cy="237310"/>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a:off x="5020882" y="3505853"/>
            <a:ext cx="1263537" cy="21773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5" y="2762054"/>
            <a:ext cx="1263534" cy="16573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who detected the outlier. A human or a network anomaly detection system.</a:t>
            </a:r>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01. </a:t>
            </a:r>
            <a:r>
              <a:rPr lang="de-CH" sz="2500" dirty="0">
                <a:latin typeface="+mj-lt"/>
                <a:ea typeface="+mj-ea"/>
                <a:cs typeface="+mj-cs"/>
              </a:rPr>
              <a:t>November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a:t>
            </a:r>
            <a:r>
              <a:rPr lang="en-US" sz="2800" dirty="0">
                <a:hlinkClick r:id="rId2"/>
              </a:rPr>
              <a:t>detailing paper </a:t>
            </a:r>
            <a:r>
              <a:rPr lang="en-US" sz="2800" dirty="0"/>
              <a:t>was submitted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3"/>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an outlier and how to categorize them</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action one or more reasons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Relation: </a:t>
            </a:r>
            <a:r>
              <a:rPr lang="en-US" dirty="0"/>
              <a:t>For each reason one or more relation describes the cause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relation</a:t>
            </a:r>
          </a:p>
        </p:txBody>
      </p:sp>
    </p:spTree>
    <p:extLst>
      <p:ext uri="{BB962C8B-B14F-4D97-AF65-F5344CB8AC3E}">
        <p14:creationId xmlns:p14="http://schemas.microsoft.com/office/powerpoint/2010/main" val="508096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1631</Words>
  <Application>Microsoft Office PowerPoint</Application>
  <PresentationFormat>Widescreen</PresentationFormat>
  <Paragraphs>147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an outlier and how to categorize them From global to contextual to collective</vt:lpstr>
      <vt:lpstr>What is a symptom and how to categorize them From action to reason to relation</vt:lpstr>
      <vt:lpstr>Questions to the audience Do you care?</vt:lpstr>
      <vt:lpstr>Annotate Operation Data YANG Module</vt:lpstr>
      <vt:lpstr>Annotate Analytical Data YANG Module</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156</cp:revision>
  <dcterms:created xsi:type="dcterms:W3CDTF">2019-11-29T14:22:02Z</dcterms:created>
  <dcterms:modified xsi:type="dcterms:W3CDTF">2023-11-01T05:14:33Z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