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41" r:id="rId2"/>
    <p:sldId id="2145706236" r:id="rId3"/>
    <p:sldId id="26422" r:id="rId4"/>
    <p:sldId id="2145706258" r:id="rId5"/>
    <p:sldId id="2145706242" r:id="rId6"/>
    <p:sldId id="2145706254" r:id="rId7"/>
    <p:sldId id="26418" r:id="rId8"/>
    <p:sldId id="2145706259" r:id="rId9"/>
    <p:sldId id="2145706229" r:id="rId10"/>
    <p:sldId id="2145706260" r:id="rId11"/>
    <p:sldId id="2145706255" r:id="rId12"/>
    <p:sldId id="2145706261" r:id="rId13"/>
    <p:sldId id="2145706256" r:id="rId14"/>
    <p:sldId id="2145706262" r:id="rId15"/>
    <p:sldId id="2145706246" r:id="rId16"/>
    <p:sldId id="2145706257" r:id="rId17"/>
    <p:sldId id="2145706249" r:id="rId18"/>
    <p:sldId id="2145706250" r:id="rId19"/>
    <p:sldId id="2145706251" r:id="rId20"/>
    <p:sldId id="2145706248" r:id="rId21"/>
    <p:sldId id="2145706220"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EB110180-FE40-41A5-A7A7-BD63C96EDD0C}"/>
    <pc:docChg chg="modSld">
      <pc:chgData name="Graf Thomas, INI-NET-VNC-HCS" userId="487bc3e3-9ce7-4cdd-b7b4-8899ea88d289" providerId="ADAL" clId="{EB110180-FE40-41A5-A7A7-BD63C96EDD0C}" dt="2024-06-30T09:32:15.173" v="30" actId="20577"/>
      <pc:docMkLst>
        <pc:docMk/>
      </pc:docMkLst>
      <pc:sldChg chg="modSp mod">
        <pc:chgData name="Graf Thomas, INI-NET-VNC-HCS" userId="487bc3e3-9ce7-4cdd-b7b4-8899ea88d289" providerId="ADAL" clId="{EB110180-FE40-41A5-A7A7-BD63C96EDD0C}" dt="2024-06-30T09:32:15.173" v="30" actId="20577"/>
        <pc:sldMkLst>
          <pc:docMk/>
          <pc:sldMk cId="22946092" sldId="2145706261"/>
        </pc:sldMkLst>
        <pc:spChg chg="mod">
          <ac:chgData name="Graf Thomas, INI-NET-VNC-HCS" userId="487bc3e3-9ce7-4cdd-b7b4-8899ea88d289" providerId="ADAL" clId="{EB110180-FE40-41A5-A7A7-BD63C96EDD0C}" dt="2024-06-30T09:32:15.173" v="30" actId="20577"/>
          <ac:spMkLst>
            <pc:docMk/>
            <pc:sldMk cId="22946092" sldId="2145706261"/>
            <ac:spMk id="3" creationId="{29C0DFD4-432D-4B0C-93DF-790441DCF5B9}"/>
          </ac:spMkLst>
        </pc:spChg>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30.06.2024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16</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21</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279398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9</a:t>
            </a:fld>
            <a:endParaRPr lang="de-CH"/>
          </a:p>
        </p:txBody>
      </p:sp>
    </p:spTree>
    <p:extLst>
      <p:ext uri="{BB962C8B-B14F-4D97-AF65-F5344CB8AC3E}">
        <p14:creationId xmlns:p14="http://schemas.microsoft.com/office/powerpoint/2010/main" val="201869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10</a:t>
            </a:fld>
            <a:endParaRPr lang="de-CH"/>
          </a:p>
        </p:txBody>
      </p:sp>
    </p:spTree>
    <p:extLst>
      <p:ext uri="{BB962C8B-B14F-4D97-AF65-F5344CB8AC3E}">
        <p14:creationId xmlns:p14="http://schemas.microsoft.com/office/powerpoint/2010/main" val="1833883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4247772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14</a:t>
            </a:fld>
            <a:endParaRPr lang="de-CH"/>
          </a:p>
        </p:txBody>
      </p:sp>
    </p:spTree>
    <p:extLst>
      <p:ext uri="{BB962C8B-B14F-4D97-AF65-F5344CB8AC3E}">
        <p14:creationId xmlns:p14="http://schemas.microsoft.com/office/powerpoint/2010/main" val="232734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15</a:t>
            </a:fld>
            <a:endParaRPr lang="de-CH"/>
          </a:p>
        </p:txBody>
      </p:sp>
    </p:spTree>
    <p:extLst>
      <p:ext uri="{BB962C8B-B14F-4D97-AF65-F5344CB8AC3E}">
        <p14:creationId xmlns:p14="http://schemas.microsoft.com/office/powerpoint/2010/main" val="200149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30.06.2024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30.06.2024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30.06.2024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30.06.2024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30.06.2024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30.06.2024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30.06.2024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30.06.2024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30.06.2024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30.06.2024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30.06.2024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30.06.2024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rfc9232"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tgraf-netconf-yang-push-observation-time"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7.jpeg"/><Relationship Id="rId18" Type="http://schemas.openxmlformats.org/officeDocument/2006/relationships/image" Target="../media/image12.png"/><Relationship Id="rId3" Type="http://schemas.openxmlformats.org/officeDocument/2006/relationships/tags" Target="../tags/tag3.xml"/><Relationship Id="rId21" Type="http://schemas.openxmlformats.org/officeDocument/2006/relationships/image" Target="../media/image15.png"/><Relationship Id="rId7" Type="http://schemas.openxmlformats.org/officeDocument/2006/relationships/tags" Target="../tags/tag7.xml"/><Relationship Id="rId12" Type="http://schemas.openxmlformats.org/officeDocument/2006/relationships/slideLayout" Target="../slideLayouts/slideLayout12.xml"/><Relationship Id="rId17"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tags" Target="../tags/tag10.xml"/><Relationship Id="rId19" Type="http://schemas.openxmlformats.org/officeDocument/2006/relationships/image" Target="../media/image1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8.png"/><Relationship Id="rId22"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rfc8641#section-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5277"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atatracker.ietf.org/doc/html/rfc9187" TargetMode="External"/><Relationship Id="rId5" Type="http://schemas.openxmlformats.org/officeDocument/2006/relationships/hyperlink" Target="https://datatracker.ietf.org/doc/html/rfc1213" TargetMode="External"/><Relationship Id="rId4" Type="http://schemas.openxmlformats.org/officeDocument/2006/relationships/hyperlink" Target="https://datatracker.ietf.org/doc/html/rfc52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draft-ietf-nmop-yang-message-broker-integration-01</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16. June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draft-tgraf-netconf-notif-sequencing-05</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Addresses feedback at NMOP that notification changes should be discoverable.</a:t>
            </a:r>
          </a:p>
          <a:p>
            <a:pPr lvl="1"/>
            <a:r>
              <a:rPr lang="en-US" sz="1700" dirty="0"/>
              <a:t>Section 2.1 describes new netconf notification with hostname and sequence capability. </a:t>
            </a:r>
          </a:p>
          <a:p>
            <a:pPr lvl="1"/>
            <a:r>
              <a:rPr lang="en-US" sz="1700" dirty="0"/>
              <a:t>Section 2.2 describes new YANG-related system capabilities. Netconf notification with hostname and sequence capability is now discoverable through extended YANG-related system capabilities defined in RFC 9196.</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76978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5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To correlate network data </a:t>
            </a:r>
            <a:r>
              <a:rPr lang="en-US" sz="1700" dirty="0"/>
              <a:t>among different Network Telemetry planes as described in Section 3.1 of </a:t>
            </a:r>
            <a:r>
              <a:rPr lang="en-US" sz="1700" dirty="0">
                <a:hlinkClick r:id="rId2"/>
              </a:rPr>
              <a:t>RFC 9232</a:t>
            </a:r>
            <a:r>
              <a:rPr lang="en-US" sz="1700" dirty="0"/>
              <a:t> or among different YANG push subscription types defined in Section 3.1 of </a:t>
            </a:r>
            <a:r>
              <a:rPr lang="en-US" sz="1700" dirty="0">
                <a:hlinkClick r:id="rId3"/>
              </a:rPr>
              <a:t>RFC 8641</a:t>
            </a:r>
            <a:r>
              <a:rPr lang="en-US" sz="1700" dirty="0"/>
              <a:t>, </a:t>
            </a:r>
            <a:r>
              <a:rPr lang="en-US" sz="1700" b="1" dirty="0"/>
              <a:t>network observation timestamping is needed to understand the timely relationship among these different planes and YANG push subscription types.</a:t>
            </a:r>
          </a:p>
          <a:p>
            <a:r>
              <a:rPr lang="en-US" sz="1700" dirty="0">
                <a:hlinkClick r:id="rId4"/>
              </a:rPr>
              <a:t>draft-</a:t>
            </a:r>
            <a:r>
              <a:rPr lang="en-US" sz="1700" dirty="0" err="1">
                <a:hlinkClick r:id="rId4"/>
              </a:rPr>
              <a:t>tgraf</a:t>
            </a:r>
            <a:r>
              <a:rPr lang="en-US" sz="1700" dirty="0">
                <a:hlinkClick r:id="rId4"/>
              </a:rPr>
              <a:t>-netconf-yang-push-observation-time</a:t>
            </a:r>
            <a:r>
              <a:rPr lang="en-US" sz="1700" dirty="0">
                <a:solidFill>
                  <a:srgbClr val="272B30"/>
                </a:solidFill>
              </a:rPr>
              <a:t> extends </a:t>
            </a:r>
            <a:r>
              <a:rPr lang="en-US" sz="1700" dirty="0"/>
              <a:t>the YANG push streaming update notification defined in </a:t>
            </a:r>
            <a:r>
              <a:rPr lang="en-US" sz="1700" dirty="0">
                <a:hlinkClick r:id="rId3"/>
              </a:rPr>
              <a:t>RFC 8641 </a:t>
            </a:r>
            <a:r>
              <a:rPr lang="en-US" sz="1700" dirty="0"/>
              <a:t>with:</a:t>
            </a:r>
          </a:p>
          <a:p>
            <a:pPr lvl="1"/>
            <a:r>
              <a:rPr lang="en-US" sz="1700" b="1" dirty="0"/>
              <a:t>observation-time: </a:t>
            </a:r>
            <a:r>
              <a:rPr lang="en-US" sz="1700" dirty="0"/>
              <a:t>Describes the measurement observation time for the "push-update" notification in a "periodical" and for the "push-change-update" notification in a "on-change" subscription. </a:t>
            </a:r>
          </a:p>
          <a:p>
            <a:pPr lvl="1"/>
            <a:r>
              <a:rPr lang="en-US" sz="1700" b="1" dirty="0"/>
              <a:t>point-in-time: </a:t>
            </a:r>
            <a:r>
              <a:rPr lang="en-US" sz="1700" dirty="0"/>
              <a:t>Describes at which point in time the value of observation-time was observed.</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254170"/>
            <a:ext cx="5257800" cy="344947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85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85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85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85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367890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draft-tgraf-netconf-yang-push-observation-time-01</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Changed semantics:</a:t>
            </a:r>
          </a:p>
          <a:p>
            <a:pPr lvl="1"/>
            <a:r>
              <a:rPr lang="en-US" sz="1700" dirty="0"/>
              <a:t>One observation-time timestamp describing when the metric was observed eases end to end integration into streaming processor and time series database. </a:t>
            </a:r>
          </a:p>
          <a:p>
            <a:pPr lvl="1"/>
            <a:r>
              <a:rPr lang="en-US" sz="1700" dirty="0"/>
              <a:t>Point-in-time describes at which point in time the value of observation-time was observed.  </a:t>
            </a:r>
          </a:p>
          <a:p>
            <a:pPr lvl="2"/>
            <a:r>
              <a:rPr lang="en-US" sz="1700" dirty="0"/>
              <a:t>For "periodical" subscription, the "current-accounting" describes the </a:t>
            </a:r>
            <a:r>
              <a:rPr lang="en-US" sz="1700" b="1" dirty="0"/>
              <a:t>point in time where the metrics were polled and observed</a:t>
            </a:r>
            <a:r>
              <a:rPr lang="en-US" sz="1700" dirty="0"/>
              <a:t>.  </a:t>
            </a:r>
          </a:p>
          <a:p>
            <a:pPr lvl="2"/>
            <a:r>
              <a:rPr lang="en-US" sz="1700" dirty="0"/>
              <a:t>For "on-change" subscriptions, the value of point-in-time is either </a:t>
            </a:r>
            <a:r>
              <a:rPr lang="en-US" sz="1700" b="1" dirty="0"/>
              <a:t>"state-changed", when the state change was observed in real-time </a:t>
            </a:r>
            <a:r>
              <a:rPr lang="en-US" sz="1700" dirty="0"/>
              <a:t>with or without sync on start option. Or it is </a:t>
            </a:r>
            <a:r>
              <a:rPr lang="en-US" sz="1700" b="1" dirty="0"/>
              <a:t>"current-state" when it was observed after the YANG-Push subscription was established and the time since the state changed to current state is unknown. </a:t>
            </a:r>
          </a:p>
          <a:p>
            <a:pPr>
              <a:spcBef>
                <a:spcPts val="600"/>
              </a:spcBef>
            </a:pPr>
            <a:r>
              <a:rPr lang="en-US" sz="1700" dirty="0"/>
              <a:t>YANG-Push observation timestamping capability is now discoverable by extending YANG-related system capabilities defined in RFC 9196. </a:t>
            </a:r>
          </a:p>
          <a:p>
            <a:pPr>
              <a:spcBef>
                <a:spcPts val="600"/>
              </a:spcBef>
            </a:pPr>
            <a:r>
              <a:rPr lang="en-US" sz="1700" dirty="0"/>
              <a:t>Minor editorial changes and operational </a:t>
            </a:r>
            <a:r>
              <a:rPr lang="en-US" sz="1700"/>
              <a:t>considerations and implementation </a:t>
            </a:r>
            <a:r>
              <a:rPr lang="en-US" sz="1700" dirty="0"/>
              <a:t>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Tree>
    <p:extLst>
      <p:ext uri="{BB962C8B-B14F-4D97-AF65-F5344CB8AC3E}">
        <p14:creationId xmlns:p14="http://schemas.microsoft.com/office/powerpoint/2010/main" val="22946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Network operators need to control semantics in its data processing pipeline. That includes YANG-Push.</a:t>
            </a:r>
          </a:p>
          <a:p>
            <a:r>
              <a:rPr lang="en-US" sz="1700" dirty="0"/>
              <a:t>This is today only possible during YANG-Push subscription but not when nodes are being upgraded or when messages are being published for configured subscription.</a:t>
            </a:r>
          </a:p>
          <a:p>
            <a:r>
              <a:rPr lang="en-US" sz="1700" dirty="0">
                <a:hlinkClick r:id="rId2"/>
              </a:rPr>
              <a:t>draft-</a:t>
            </a:r>
            <a:r>
              <a:rPr lang="en-US" sz="1700" dirty="0" err="1">
                <a:hlinkClick r:id="rId2"/>
              </a:rPr>
              <a:t>ietf</a:t>
            </a:r>
            <a:r>
              <a:rPr lang="en-US" sz="1700" dirty="0">
                <a:hlinkClick r:id="rId2"/>
              </a:rPr>
              <a:t>-netconf-yang-notifications-versioning</a:t>
            </a:r>
            <a:r>
              <a:rPr lang="en-US" sz="1700" dirty="0"/>
              <a:t> extends the YANG push subscription and publishing mechanism defined in </a:t>
            </a:r>
            <a:r>
              <a:rPr lang="en-US" sz="1700" dirty="0">
                <a:hlinkClick r:id="rId3"/>
              </a:rPr>
              <a:t>RFC 8641</a:t>
            </a:r>
            <a:r>
              <a:rPr lang="en-US" sz="1700" dirty="0"/>
              <a:t>:</a:t>
            </a:r>
          </a:p>
          <a:p>
            <a:pPr lvl="1"/>
            <a:r>
              <a:rPr lang="en-US" sz="1700" b="1" dirty="0"/>
              <a:t>By adding the ability to subscribe to a specific revision </a:t>
            </a:r>
            <a:r>
              <a:rPr lang="en-US" sz="1700" dirty="0"/>
              <a:t>or latest-compatible-</a:t>
            </a:r>
            <a:r>
              <a:rPr lang="en-US" sz="1700" dirty="0" err="1"/>
              <a:t>semversion</a:t>
            </a:r>
            <a:r>
              <a:rPr lang="en-US" sz="1700" dirty="0"/>
              <a:t> of one or more yang modules.</a:t>
            </a:r>
          </a:p>
          <a:p>
            <a:pPr lvl="1"/>
            <a:r>
              <a:rPr lang="en-US" sz="1700" b="1" dirty="0"/>
              <a:t>By extending the YANG push Subscription State Change Notifications Message </a:t>
            </a:r>
            <a:r>
              <a:rPr lang="en-US" sz="1700" dirty="0"/>
              <a:t>so that the YANG push receiver learns beside the </a:t>
            </a:r>
            <a:r>
              <a:rPr lang="en-US" sz="1700" dirty="0" err="1"/>
              <a:t>xpath</a:t>
            </a:r>
            <a:r>
              <a:rPr lang="en-US" sz="1700" dirty="0"/>
              <a:t> and the sub-tree filter also the yang module name, revision and revision-label.</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201774"/>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3200" dirty="0"/>
            </a:br>
            <a:r>
              <a:rPr lang="en-US" sz="2400" dirty="0">
                <a:solidFill>
                  <a:schemeClr val="bg2">
                    <a:lumMod val="75000"/>
                  </a:schemeClr>
                </a:solidFill>
              </a:rPr>
              <a:t>draft-ietf-netconf-yang-notifications-versioning-04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Resolved issue that within a "case" statement identifiers need to be unique. </a:t>
            </a:r>
          </a:p>
          <a:p>
            <a:r>
              <a:rPr lang="en-US" sz="1700" dirty="0"/>
              <a:t>Thanks to Jérémie Leska from 6Wind for reporting this issue.</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Validate implementation at IETF 120 hackathon.</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14</a:t>
            </a:fld>
            <a:endParaRPr lang="en-US" sz="1400" dirty="0"/>
          </a:p>
        </p:txBody>
      </p:sp>
    </p:spTree>
    <p:extLst>
      <p:ext uri="{BB962C8B-B14F-4D97-AF65-F5344CB8AC3E}">
        <p14:creationId xmlns:p14="http://schemas.microsoft.com/office/powerpoint/2010/main" val="241911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p:txBody>
      </p:sp>
    </p:spTree>
    <p:extLst>
      <p:ext uri="{BB962C8B-B14F-4D97-AF65-F5344CB8AC3E}">
        <p14:creationId xmlns:p14="http://schemas.microsoft.com/office/powerpoint/2010/main" val="2325717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3: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 from IETF 119</a:t>
            </a:r>
            <a:br>
              <a:rPr lang="en-US" sz="4000" dirty="0"/>
            </a:br>
            <a:r>
              <a:rPr lang="en-US" sz="2800" dirty="0">
                <a:solidFill>
                  <a:schemeClr val="bg2">
                    <a:lumMod val="75000"/>
                  </a:schemeClr>
                </a:solidFill>
              </a:rPr>
              <a:t>Addressed at IETF 120</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1781666"/>
            <a:ext cx="10310778" cy="4401643"/>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900" b="1" dirty="0">
                <a:solidFill>
                  <a:srgbClr val="FF0000"/>
                </a:solidFill>
              </a:rPr>
              <a:t>IETF 115: </a:t>
            </a:r>
            <a:r>
              <a:rPr lang="en-US" sz="1900" dirty="0"/>
              <a:t>Official Project Kickoff. Introduced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a:t>
            </a:r>
          </a:p>
          <a:p>
            <a:pPr>
              <a:spcBef>
                <a:spcPts val="300"/>
              </a:spcBef>
              <a:spcAft>
                <a:spcPts val="300"/>
              </a:spcAft>
            </a:pPr>
            <a:r>
              <a:rPr lang="en-US" sz="1900" b="1" dirty="0">
                <a:solidFill>
                  <a:srgbClr val="FF0000"/>
                </a:solidFill>
              </a:rPr>
              <a:t>IETF 116: </a:t>
            </a:r>
            <a:r>
              <a:rPr lang="en-US" sz="1900" dirty="0"/>
              <a:t>YANG module with augmentations can be registered in Confluent Schema Registry with YANG extension. </a:t>
            </a:r>
            <a:r>
              <a:rPr lang="en-US" sz="1900" dirty="0">
                <a:hlinkClick r:id="rId3"/>
              </a:rPr>
              <a:t>draft-</a:t>
            </a:r>
            <a:r>
              <a:rPr lang="en-US" sz="1900" dirty="0" err="1">
                <a:hlinkClick r:id="rId3"/>
              </a:rPr>
              <a:t>tgraf</a:t>
            </a:r>
            <a:r>
              <a:rPr lang="en-US" sz="1900" dirty="0">
                <a:hlinkClick r:id="rId3"/>
              </a:rPr>
              <a:t>-netconf-</a:t>
            </a:r>
            <a:r>
              <a:rPr lang="en-US" sz="1900" dirty="0" err="1">
                <a:hlinkClick r:id="rId3"/>
              </a:rPr>
              <a:t>notif</a:t>
            </a:r>
            <a:r>
              <a:rPr lang="en-US" sz="1900" dirty="0">
                <a:hlinkClick r:id="rId3"/>
              </a:rPr>
              <a:t>-sequencing</a:t>
            </a:r>
            <a:r>
              <a:rPr lang="en-US" sz="1900" dirty="0"/>
              <a:t>, </a:t>
            </a:r>
            <a:r>
              <a:rPr lang="en-US" sz="1900" dirty="0">
                <a:hlinkClick r:id="rId4"/>
              </a:rPr>
              <a:t>draft-</a:t>
            </a:r>
            <a:r>
              <a:rPr lang="en-US" sz="1900" dirty="0" err="1">
                <a:hlinkClick r:id="rId4"/>
              </a:rPr>
              <a:t>tgraf</a:t>
            </a:r>
            <a:r>
              <a:rPr lang="en-US" sz="1900" dirty="0">
                <a:hlinkClick r:id="rId4"/>
              </a:rPr>
              <a:t>-netconf-yang-push-observation-time</a:t>
            </a:r>
            <a:r>
              <a:rPr lang="en-US" sz="1900" dirty="0"/>
              <a:t> and </a:t>
            </a:r>
            <a:r>
              <a:rPr lang="en-US" sz="1900" dirty="0">
                <a:hlinkClick r:id="rId5"/>
              </a:rPr>
              <a:t>draft-</a:t>
            </a:r>
            <a:r>
              <a:rPr lang="en-US" sz="1900" dirty="0" err="1">
                <a:hlinkClick r:id="rId5"/>
              </a:rPr>
              <a:t>ahuang</a:t>
            </a:r>
            <a:r>
              <a:rPr lang="en-US" sz="1900" dirty="0">
                <a:hlinkClick r:id="rId5"/>
              </a:rPr>
              <a:t>-netconf-</a:t>
            </a:r>
            <a:r>
              <a:rPr lang="en-US" sz="1900" dirty="0" err="1">
                <a:hlinkClick r:id="rId5"/>
              </a:rPr>
              <a:t>notif</a:t>
            </a:r>
            <a:r>
              <a:rPr lang="en-US" sz="1900" dirty="0">
                <a:hlinkClick r:id="rId5"/>
              </a:rPr>
              <a:t>-yang</a:t>
            </a:r>
            <a:r>
              <a:rPr lang="en-US" sz="1900" dirty="0"/>
              <a:t> introduced.</a:t>
            </a:r>
          </a:p>
          <a:p>
            <a:pPr>
              <a:spcBef>
                <a:spcPts val="300"/>
              </a:spcBef>
              <a:spcAft>
                <a:spcPts val="300"/>
              </a:spcAft>
            </a:pPr>
            <a:r>
              <a:rPr lang="en-US" sz="1900" b="1" dirty="0">
                <a:solidFill>
                  <a:srgbClr val="FF0000"/>
                </a:solidFill>
              </a:rPr>
              <a:t>IETF 118: </a:t>
            </a:r>
            <a:r>
              <a:rPr lang="en-US" sz="1900" dirty="0"/>
              <a:t>All relevant YANG modules for a subscribed </a:t>
            </a:r>
            <a:r>
              <a:rPr lang="en-US" sz="1900" dirty="0" err="1"/>
              <a:t>xpath</a:t>
            </a:r>
            <a:r>
              <a:rPr lang="en-US" sz="1900" dirty="0"/>
              <a:t> can be determined through the YANG Library </a:t>
            </a:r>
            <a:r>
              <a:rPr lang="en-US" sz="1900" dirty="0">
                <a:hlinkClick r:id="rId6"/>
              </a:rPr>
              <a:t>RFC 8525 </a:t>
            </a:r>
            <a:r>
              <a:rPr lang="en-US" sz="1900" dirty="0"/>
              <a:t>and retrieved </a:t>
            </a:r>
            <a:r>
              <a:rPr lang="en-US" sz="1900" dirty="0" err="1"/>
              <a:t>throug</a:t>
            </a:r>
            <a:r>
              <a:rPr lang="en-US" sz="1900" dirty="0"/>
              <a:t> NETCONF &lt;get-schema&gt; </a:t>
            </a:r>
            <a:r>
              <a:rPr lang="en-US" sz="1900" dirty="0" err="1"/>
              <a:t>rpc</a:t>
            </a:r>
            <a:r>
              <a:rPr lang="en-US" sz="1900" dirty="0"/>
              <a:t> calls according to </a:t>
            </a:r>
            <a:r>
              <a:rPr lang="en-US" sz="1900" dirty="0">
                <a:hlinkClick r:id="rId6"/>
              </a:rPr>
              <a:t>RFC 6022</a:t>
            </a:r>
            <a:r>
              <a:rPr lang="en-US" sz="1900" dirty="0"/>
              <a:t>.  Gap in YANG library addressed in </a:t>
            </a:r>
            <a:r>
              <a:rPr lang="en-US" sz="1900" dirty="0">
                <a:hlinkClick r:id="rId7"/>
              </a:rPr>
              <a:t>draft-</a:t>
            </a:r>
            <a:r>
              <a:rPr lang="en-US" sz="1900" dirty="0" err="1">
                <a:hlinkClick r:id="rId7"/>
              </a:rPr>
              <a:t>lincla</a:t>
            </a:r>
            <a:r>
              <a:rPr lang="en-US" sz="1900" dirty="0">
                <a:hlinkClick r:id="rId7"/>
              </a:rPr>
              <a:t>-netconf-yang-library-augmentation</a:t>
            </a:r>
            <a:r>
              <a:rPr lang="en-US" sz="1900" dirty="0"/>
              <a:t>.</a:t>
            </a:r>
          </a:p>
          <a:p>
            <a:pPr>
              <a:spcBef>
                <a:spcPts val="300"/>
              </a:spcBef>
              <a:spcAft>
                <a:spcPts val="300"/>
              </a:spcAft>
            </a:pPr>
            <a:r>
              <a:rPr lang="en-US" sz="1900" b="1" dirty="0">
                <a:solidFill>
                  <a:srgbClr val="FF0000"/>
                </a:solidFill>
              </a:rPr>
              <a:t>IETF 119: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addresses that </a:t>
            </a:r>
            <a:r>
              <a:rPr lang="en-US" sz="1900" dirty="0" err="1"/>
              <a:t>anydata</a:t>
            </a:r>
            <a:r>
              <a:rPr lang="en-US" sz="1900" dirty="0"/>
              <a:t> modeled nodes can be validated with YANG Library </a:t>
            </a:r>
            <a:r>
              <a:rPr lang="en-US" sz="1900" dirty="0">
                <a:hlinkClick r:id="rId9"/>
              </a:rPr>
              <a:t>RFC 8525</a:t>
            </a:r>
            <a:r>
              <a:rPr lang="en-US" sz="1900" dirty="0"/>
              <a:t>. 6WIND VSR and Huawei VRP YANG-Push and open-source </a:t>
            </a:r>
            <a:r>
              <a:rPr lang="en-US" sz="1900" dirty="0">
                <a:hlinkClick r:id="rId7"/>
              </a:rPr>
              <a:t>draft-</a:t>
            </a:r>
            <a:r>
              <a:rPr lang="en-US" sz="1900" dirty="0" err="1">
                <a:hlinkClick r:id="rId7"/>
              </a:rPr>
              <a:t>lincla</a:t>
            </a:r>
            <a:r>
              <a:rPr lang="en-US" sz="1900" dirty="0">
                <a:hlinkClick r:id="rId7"/>
              </a:rPr>
              <a:t>-netconf-yang-library-augmentation</a:t>
            </a:r>
            <a:r>
              <a:rPr lang="en-US" sz="1900" dirty="0"/>
              <a:t> implementation validated at hackathon.</a:t>
            </a:r>
          </a:p>
          <a:p>
            <a:pPr>
              <a:spcBef>
                <a:spcPts val="300"/>
              </a:spcBef>
              <a:spcAft>
                <a:spcPts val="300"/>
              </a:spcAft>
            </a:pPr>
            <a:r>
              <a:rPr lang="en-US" sz="1900" b="1" dirty="0">
                <a:solidFill>
                  <a:srgbClr val="FF0000"/>
                </a:solidFill>
              </a:rPr>
              <a:t>IETF 120: </a:t>
            </a:r>
            <a:r>
              <a:rPr lang="en-US" sz="1900" dirty="0"/>
              <a:t>6WIND VSR, Huawei VRP and Cisco IOS XR YANG-Push publisher and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implementation validated at hackathon. Running code proofed that with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 and </a:t>
            </a:r>
            <a:r>
              <a:rPr lang="en-US" sz="1900" dirty="0">
                <a:hlinkClick r:id="rId7"/>
              </a:rPr>
              <a:t>draft-</a:t>
            </a:r>
            <a:r>
              <a:rPr lang="en-US" sz="1900" dirty="0" err="1">
                <a:hlinkClick r:id="rId7"/>
              </a:rPr>
              <a:t>lincla</a:t>
            </a:r>
            <a:r>
              <a:rPr lang="en-US" sz="1900" dirty="0">
                <a:hlinkClick r:id="rId7"/>
              </a:rPr>
              <a:t>-netconf-yang-library-augmentation </a:t>
            </a:r>
            <a:r>
              <a:rPr lang="en-US" sz="1900" dirty="0"/>
              <a:t>all datastore-subtree-filter or datastore-</a:t>
            </a:r>
            <a:r>
              <a:rPr lang="en-US" sz="1900" dirty="0" err="1"/>
              <a:t>xpath</a:t>
            </a:r>
            <a:r>
              <a:rPr lang="en-US" sz="1900"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115 - 120</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120</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3535465724"/>
              </p:ext>
            </p:extLst>
          </p:nvPr>
        </p:nvGraphicFramePr>
        <p:xfrm>
          <a:off x="942392" y="1929591"/>
          <a:ext cx="8117632" cy="4432046"/>
        </p:xfrm>
        <a:graphic>
          <a:graphicData uri="http://schemas.openxmlformats.org/drawingml/2006/table">
            <a:tbl>
              <a:tblPr/>
              <a:tblGrid>
                <a:gridCol w="5215812">
                  <a:extLst>
                    <a:ext uri="{9D8B030D-6E8A-4147-A177-3AD203B41FA5}">
                      <a16:colId xmlns:a16="http://schemas.microsoft.com/office/drawing/2014/main" val="3836300285"/>
                    </a:ext>
                  </a:extLst>
                </a:gridCol>
                <a:gridCol w="1045029">
                  <a:extLst>
                    <a:ext uri="{9D8B030D-6E8A-4147-A177-3AD203B41FA5}">
                      <a16:colId xmlns:a16="http://schemas.microsoft.com/office/drawing/2014/main" val="1271783730"/>
                    </a:ext>
                  </a:extLst>
                </a:gridCol>
                <a:gridCol w="895738">
                  <a:extLst>
                    <a:ext uri="{9D8B030D-6E8A-4147-A177-3AD203B41FA5}">
                      <a16:colId xmlns:a16="http://schemas.microsoft.com/office/drawing/2014/main" val="4030142434"/>
                    </a:ext>
                  </a:extLst>
                </a:gridCol>
                <a:gridCol w="961053">
                  <a:extLst>
                    <a:ext uri="{9D8B030D-6E8A-4147-A177-3AD203B41FA5}">
                      <a16:colId xmlns:a16="http://schemas.microsoft.com/office/drawing/2014/main" val="1200071660"/>
                    </a:ext>
                  </a:extLst>
                </a:gridCol>
              </a:tblGrid>
              <a:tr h="77992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6WIND</a:t>
                      </a:r>
                      <a:br>
                        <a:rPr lang="de-CH" sz="2000" b="1" u="none" strike="noStrike" dirty="0">
                          <a:effectLst/>
                          <a:latin typeface="+mn-lt"/>
                        </a:rPr>
                      </a:br>
                      <a:r>
                        <a:rPr lang="de-CH" sz="2000" b="1" u="none" strike="noStrike" dirty="0">
                          <a:effectLst/>
                          <a:latin typeface="+mn-lt"/>
                        </a:rPr>
                        <a:t>VSR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Huawei VRP</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Cisco</a:t>
                      </a:r>
                      <a:br>
                        <a:rPr lang="de-CH" sz="2000" b="1" u="none" strike="noStrike" dirty="0">
                          <a:effectLst/>
                          <a:latin typeface="+mn-lt"/>
                        </a:rPr>
                      </a:br>
                      <a:r>
                        <a:rPr lang="de-CH" sz="2000" b="1" u="none" strike="noStrike" dirty="0">
                          <a:effectLst/>
                          <a:latin typeface="+mn-lt"/>
                        </a:rPr>
                        <a:t>IOS XR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2000" u="none" strike="noStrike" dirty="0">
                          <a:effectLst/>
                          <a:latin typeface="+mn-lt"/>
                        </a:rPr>
                        <a:t>RFC 8641 YANG-Push</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udp</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distributed</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notifications-versioning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notif</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sequencing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RFC 7895 YANG Module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2000" u="none" strike="noStrike" kern="1200" dirty="0">
                          <a:solidFill>
                            <a:schemeClr val="dk1"/>
                          </a:solidFill>
                          <a:effectLst/>
                          <a:latin typeface="+mn-lt"/>
                          <a:cs typeface="Helvetica"/>
                        </a:rPr>
                        <a:t>RFC 8525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lincla</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library</a:t>
                      </a:r>
                      <a:r>
                        <a:rPr lang="de-CH" sz="2000" u="none" strike="noStrike" kern="1200" dirty="0">
                          <a:solidFill>
                            <a:schemeClr val="dk1"/>
                          </a:solidFill>
                          <a:effectLst/>
                          <a:latin typeface="+mn-lt"/>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bl>
          </a:graphicData>
        </a:graphic>
      </p:graphicFrame>
      <p:pic>
        <p:nvPicPr>
          <p:cNvPr id="11" name="Picture 10" descr="A red and white flag&#10;&#10;Description automatically generated">
            <a:extLst>
              <a:ext uri="{FF2B5EF4-FFF2-40B4-BE49-F238E27FC236}">
                <a16:creationId xmlns:a16="http://schemas.microsoft.com/office/drawing/2014/main" id="{703C149C-EC86-4803-0E0D-78D7F067E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108" y="1802655"/>
            <a:ext cx="2666708" cy="2666708"/>
          </a:xfrm>
          <a:prstGeom prst="rect">
            <a:avLst/>
          </a:prstGeom>
        </p:spPr>
      </p:pic>
    </p:spTree>
    <p:extLst>
      <p:ext uri="{BB962C8B-B14F-4D97-AF65-F5344CB8AC3E}">
        <p14:creationId xmlns:p14="http://schemas.microsoft.com/office/powerpoint/2010/main" val="279989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1595143"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2935894"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355799"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57271"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1619216"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4"/>
          <a:stretch>
            <a:fillRect/>
          </a:stretch>
        </p:blipFill>
        <p:spPr>
          <a:xfrm>
            <a:off x="2073018"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4438942"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303286"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5"/>
          <a:stretch>
            <a:fillRect/>
          </a:stretch>
        </p:blipFill>
        <p:spPr>
          <a:xfrm>
            <a:off x="763411"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03219"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116455"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370281"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234883"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096891"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355799"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1831859"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1691777"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4616846"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5786105"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5965988"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532572"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100221"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354047"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8"/>
          <a:stretch>
            <a:fillRect/>
          </a:stretch>
        </p:blipFill>
        <p:spPr>
          <a:xfrm>
            <a:off x="7412109"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8565908"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8688972"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930185"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20"/>
          <a:stretch>
            <a:fillRect/>
          </a:stretch>
        </p:blipFill>
        <p:spPr>
          <a:xfrm>
            <a:off x="6304252"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02278"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831958" y="2091458"/>
            <a:ext cx="802576" cy="802576"/>
          </a:xfrm>
          <a:prstGeom prst="rect">
            <a:avLst/>
          </a:prstGeom>
        </p:spPr>
      </p:pic>
      <p:grpSp>
        <p:nvGrpSpPr>
          <p:cNvPr id="5" name="Gruppieren 61">
            <a:extLst>
              <a:ext uri="{FF2B5EF4-FFF2-40B4-BE49-F238E27FC236}">
                <a16:creationId xmlns:a16="http://schemas.microsoft.com/office/drawing/2014/main" id="{3B251C8B-3DF7-9016-69AF-BE92FC105632}"/>
              </a:ext>
            </a:extLst>
          </p:cNvPr>
          <p:cNvGrpSpPr>
            <a:grpSpLocks noChangeAspect="1"/>
          </p:cNvGrpSpPr>
          <p:nvPr/>
        </p:nvGrpSpPr>
        <p:grpSpPr>
          <a:xfrm>
            <a:off x="9958395" y="1887339"/>
            <a:ext cx="1584176" cy="1584176"/>
            <a:chOff x="5891686" y="2589438"/>
            <a:chExt cx="1940934" cy="1940720"/>
          </a:xfrm>
          <a:noFill/>
        </p:grpSpPr>
        <p:sp>
          <p:nvSpPr>
            <p:cNvPr id="22" name="Freeform 10">
              <a:extLst>
                <a:ext uri="{FF2B5EF4-FFF2-40B4-BE49-F238E27FC236}">
                  <a16:creationId xmlns:a16="http://schemas.microsoft.com/office/drawing/2014/main" id="{49350957-348E-B074-5DEA-FA5A4682A63F}"/>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5" name="Ellipse 63">
              <a:extLst>
                <a:ext uri="{FF2B5EF4-FFF2-40B4-BE49-F238E27FC236}">
                  <a16:creationId xmlns:a16="http://schemas.microsoft.com/office/drawing/2014/main" id="{C48C2013-04AD-2948-BF01-F12853527E8E}"/>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56" name="Inhaltsplatzhalter 1">
            <a:extLst>
              <a:ext uri="{FF2B5EF4-FFF2-40B4-BE49-F238E27FC236}">
                <a16:creationId xmlns:a16="http://schemas.microsoft.com/office/drawing/2014/main" id="{09029945-3AFE-7E1C-A103-BDA3D6654C67}"/>
              </a:ext>
            </a:extLst>
          </p:cNvPr>
          <p:cNvSpPr txBox="1">
            <a:spLocks/>
          </p:cNvSpPr>
          <p:nvPr/>
        </p:nvSpPr>
        <p:spPr bwMode="gray">
          <a:xfrm>
            <a:off x="10212221" y="3608531"/>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Ciena</a:t>
            </a:r>
            <a:endParaRPr lang="en-US" sz="1400" b="1" dirty="0"/>
          </a:p>
          <a:p>
            <a:pPr algn="ctr"/>
            <a:r>
              <a:rPr lang="en-US" sz="1000" b="1" dirty="0" err="1"/>
              <a:t>Blueplanet</a:t>
            </a:r>
            <a:endParaRPr lang="de-CH" sz="1000" b="1" dirty="0"/>
          </a:p>
        </p:txBody>
      </p:sp>
      <p:pic>
        <p:nvPicPr>
          <p:cNvPr id="60" name="Picture 59" descr="A blue circle with white letters&#10;&#10;Description automatically generated">
            <a:extLst>
              <a:ext uri="{FF2B5EF4-FFF2-40B4-BE49-F238E27FC236}">
                <a16:creationId xmlns:a16="http://schemas.microsoft.com/office/drawing/2014/main" id="{4755309F-4AB7-B7AE-1EBC-631DA2DAB40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409219" y="2344579"/>
            <a:ext cx="682528" cy="682528"/>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21</a:t>
            </a:fld>
            <a:endParaRPr lang="de-CH"/>
          </a:p>
        </p:txBody>
      </p:sp>
    </p:spTree>
    <p:extLst>
      <p:ext uri="{BB962C8B-B14F-4D97-AF65-F5344CB8AC3E}">
        <p14:creationId xmlns:p14="http://schemas.microsoft.com/office/powerpoint/2010/main" val="67077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a:t>
            </a:r>
          </a:p>
          <a:p>
            <a:pPr>
              <a:spcBef>
                <a:spcPts val="300"/>
              </a:spcBef>
            </a:pPr>
            <a:r>
              <a:rPr lang="en-US" sz="1700" dirty="0"/>
              <a:t>Document adopted at NMOP. </a:t>
            </a:r>
          </a:p>
          <a:p>
            <a:pPr>
              <a:spcBef>
                <a:spcPts val="300"/>
              </a:spcBef>
            </a:pPr>
            <a:r>
              <a:rPr lang="en-US" sz="1700" dirty="0"/>
              <a:t>Feedback from Dhruv, Andy, Feng and Qin addressed in -01. Thank you very much!</a:t>
            </a:r>
          </a:p>
          <a:p>
            <a:pPr marL="0" indent="0">
              <a:buNone/>
            </a:pPr>
            <a:r>
              <a:rPr lang="en-US" sz="1700" b="1" dirty="0"/>
              <a:t>Changes in -01</a:t>
            </a:r>
          </a:p>
          <a:p>
            <a:pPr>
              <a:spcBef>
                <a:spcPts val="300"/>
              </a:spcBef>
            </a:pPr>
            <a:r>
              <a:rPr lang="en-US" sz="1700" dirty="0"/>
              <a:t>Expanded last paragraph in introduction section to detail manual work currently needed in the end-to-end data processing chain due to missing YANG schema</a:t>
            </a:r>
          </a:p>
          <a:p>
            <a:pPr>
              <a:spcBef>
                <a:spcPts val="300"/>
              </a:spcBef>
            </a:pPr>
            <a:r>
              <a:rPr lang="en-US" sz="1700" dirty="0"/>
              <a:t>Figure 1 in Section 3 and Section 3.1 now considers in step 1 to perform the YANG-Push notification capabilities described in Section 3 of RFC 9196</a:t>
            </a:r>
          </a:p>
          <a:p>
            <a:pPr>
              <a:spcBef>
                <a:spcPts val="300"/>
              </a:spcBef>
            </a:pPr>
            <a:r>
              <a:rPr lang="en-US" sz="1700" dirty="0"/>
              <a:t>Added the message broker component in figure 1 in Section 3</a:t>
            </a:r>
          </a:p>
          <a:p>
            <a:pPr>
              <a:spcBef>
                <a:spcPts val="300"/>
              </a:spcBef>
            </a:pPr>
            <a:r>
              <a:rPr lang="en-US" sz="1700" dirty="0"/>
              <a:t>Added section 3.8 describing that observation-time is used for times series metric indexing</a:t>
            </a:r>
          </a:p>
          <a:p>
            <a:pPr>
              <a:spcBef>
                <a:spcPts val="300"/>
              </a:spcBef>
            </a:pPr>
            <a:r>
              <a:rPr lang="en-US" sz="1700" dirty="0"/>
              <a:t>Moved Section 4 and 5 to appendix</a:t>
            </a:r>
          </a:p>
          <a:p>
            <a:pPr>
              <a:spcBef>
                <a:spcPts val="300"/>
              </a:spcBef>
            </a:pPr>
            <a:r>
              <a:rPr lang="en-US" sz="1700" dirty="0"/>
              <a:t>Used the boiler plate from RFC 7942 and moved section before Security Considerations</a:t>
            </a:r>
          </a:p>
          <a:p>
            <a:pPr>
              <a:spcBef>
                <a:spcPts val="300"/>
              </a:spcBef>
            </a:pPr>
            <a:r>
              <a:rPr lang="en-US" sz="1700" dirty="0"/>
              <a:t>Applied RFC 8792 to handle long lines</a:t>
            </a:r>
          </a:p>
          <a:p>
            <a:pPr>
              <a:spcBef>
                <a:spcPts val="300"/>
              </a:spcBef>
            </a:pPr>
            <a:r>
              <a:rPr lang="en-US" sz="1700" dirty="0"/>
              <a:t>Section 3.1 describes that in the described architecture both, dynamic and configured YANG-Push subscriptions are supported. To add clarity, an additional paragraph was added detailing on how being subscribed, messages are published in same or different transport session.</a:t>
            </a:r>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Looking forward for review and comments.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9"/>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65194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927469"/>
            <a:ext cx="4656513"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GB" sz="3200" dirty="0"/>
            </a:br>
            <a:r>
              <a:rPr lang="en-US" sz="2400" dirty="0">
                <a:solidFill>
                  <a:schemeClr val="bg2">
                    <a:lumMod val="75000"/>
                  </a:schemeClr>
                </a:solidFill>
              </a:rPr>
              <a:t>Entire YANG-Push messages is modeled in YANG</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882885" y="1483567"/>
            <a:ext cx="7081934" cy="1909734"/>
          </a:xfrm>
        </p:spPr>
        <p:txBody>
          <a:bodyPr>
            <a:noAutofit/>
          </a:bodyPr>
          <a:lstStyle/>
          <a:p>
            <a:r>
              <a:rPr lang="en-US" sz="1700" b="1" dirty="0"/>
              <a:t>YANG model for NETCONF Event Notifications, </a:t>
            </a:r>
            <a:r>
              <a:rPr lang="en-US" sz="1700" dirty="0">
                <a:effectLst/>
                <a:ea typeface="Times New Roman" panose="02020603050405020304" pitchFamily="18" charset="0"/>
                <a:hlinkClick r:id="rId3"/>
              </a:rPr>
              <a:t>draft-</a:t>
            </a:r>
            <a:r>
              <a:rPr lang="en-US" sz="1700" dirty="0" err="1">
                <a:effectLst/>
                <a:ea typeface="Times New Roman" panose="02020603050405020304" pitchFamily="18" charset="0"/>
                <a:hlinkClick r:id="rId3"/>
              </a:rPr>
              <a:t>ahuang</a:t>
            </a:r>
            <a:r>
              <a:rPr lang="en-US" sz="1700" dirty="0">
                <a:effectLst/>
                <a:ea typeface="Times New Roman" panose="02020603050405020304" pitchFamily="18" charset="0"/>
                <a:hlinkClick r:id="rId3"/>
              </a:rPr>
              <a:t>-netconf-</a:t>
            </a:r>
            <a:r>
              <a:rPr lang="en-US" sz="1700" dirty="0" err="1">
                <a:effectLst/>
                <a:ea typeface="Times New Roman" panose="02020603050405020304" pitchFamily="18" charset="0"/>
                <a:hlinkClick r:id="rId3"/>
              </a:rPr>
              <a:t>notif</a:t>
            </a:r>
            <a:r>
              <a:rPr lang="en-US" sz="1700" dirty="0">
                <a:effectLst/>
                <a:ea typeface="Times New Roman" panose="02020603050405020304" pitchFamily="18" charset="0"/>
                <a:hlinkClick r:id="rId3"/>
              </a:rPr>
              <a:t>-yang</a:t>
            </a:r>
            <a:r>
              <a:rPr lang="en-US" sz="1700" dirty="0">
                <a:ea typeface="Times New Roman" panose="02020603050405020304" pitchFamily="18" charset="0"/>
              </a:rPr>
              <a:t>, </a:t>
            </a:r>
            <a:r>
              <a:rPr lang="en-US" sz="1700" dirty="0">
                <a:effectLst/>
                <a:ea typeface="Times New Roman" panose="02020603050405020304" pitchFamily="18" charset="0"/>
              </a:rPr>
              <a:t>updates </a:t>
            </a:r>
            <a:r>
              <a:rPr lang="en-US" sz="1700" dirty="0">
                <a:effectLst/>
                <a:ea typeface="Times New Roman" panose="02020603050405020304" pitchFamily="18" charset="0"/>
                <a:hlinkClick r:id="rId4"/>
              </a:rPr>
              <a:t>RFC 5277</a:t>
            </a:r>
            <a:r>
              <a:rPr lang="en-US" sz="1700" dirty="0">
                <a:effectLst/>
                <a:ea typeface="Times New Roman" panose="02020603050405020304" pitchFamily="18" charset="0"/>
              </a:rPr>
              <a:t> by defining the schema as a YANG module. </a:t>
            </a:r>
          </a:p>
          <a:p>
            <a:r>
              <a:rPr lang="en-US" sz="1700" dirty="0">
                <a:ea typeface="Times New Roman" panose="02020603050405020304" pitchFamily="18" charset="0"/>
              </a:rPr>
              <a:t>E</a:t>
            </a:r>
            <a:r>
              <a:rPr lang="en-US" sz="1700" dirty="0">
                <a:effectLst/>
                <a:ea typeface="Times New Roman" panose="02020603050405020304" pitchFamily="18" charset="0"/>
              </a:rPr>
              <a:t>nables YANG-push </a:t>
            </a:r>
            <a:r>
              <a:rPr lang="en-US" sz="1700" dirty="0"/>
              <a:t>to define YANG semantics for the entire YANG-push message to support </a:t>
            </a:r>
            <a:r>
              <a:rPr lang="en-US" sz="1700" dirty="0">
                <a:effectLst/>
                <a:ea typeface="Times New Roman" panose="02020603050405020304" pitchFamily="18" charset="0"/>
              </a:rPr>
              <a:t>other encodings than XML such as YANG-JSON </a:t>
            </a:r>
            <a:r>
              <a:rPr lang="en-US" sz="1700" dirty="0">
                <a:effectLst/>
                <a:ea typeface="Times New Roman" panose="02020603050405020304" pitchFamily="18" charset="0"/>
                <a:hlinkClick r:id="rId5"/>
              </a:rPr>
              <a:t>RFC 7951 </a:t>
            </a:r>
            <a:r>
              <a:rPr lang="en-US" sz="1700" dirty="0">
                <a:effectLst/>
                <a:ea typeface="Times New Roman" panose="02020603050405020304" pitchFamily="18" charset="0"/>
              </a:rPr>
              <a:t>or YANG-CBOR </a:t>
            </a:r>
            <a:r>
              <a:rPr lang="en-US" sz="1700" dirty="0">
                <a:effectLst/>
                <a:ea typeface="Times New Roman" panose="02020603050405020304" pitchFamily="18" charset="0"/>
                <a:hlinkClick r:id="rId6"/>
              </a:rPr>
              <a:t>RFC 9264</a:t>
            </a:r>
            <a:r>
              <a:rPr lang="en-US" sz="1700" dirty="0">
                <a:effectLst/>
                <a:ea typeface="Times New Roman" panose="02020603050405020304" pitchFamily="18" charset="0"/>
              </a:rPr>
              <a:t>.</a:t>
            </a: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pPr marL="0" indent="0">
              <a:buNone/>
            </a:pPr>
            <a:endParaRPr lang="en-US" sz="1800" b="1" dirty="0">
              <a:solidFill>
                <a:srgbClr val="FF0000"/>
              </a:solidFill>
            </a:endParaRP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62555"/>
            <a:ext cx="3920413" cy="2757230"/>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"2023-02-10T08:00:11.22Z",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4" name="TextBox 3">
            <a:extLst>
              <a:ext uri="{FF2B5EF4-FFF2-40B4-BE49-F238E27FC236}">
                <a16:creationId xmlns:a16="http://schemas.microsoft.com/office/drawing/2014/main" id="{B097DAA3-8BB1-6C1E-2BE5-024CD150ABBC}"/>
              </a:ext>
            </a:extLst>
          </p:cNvPr>
          <p:cNvSpPr txBox="1"/>
          <p:nvPr/>
        </p:nvSpPr>
        <p:spPr>
          <a:xfrm>
            <a:off x="5110066" y="2912532"/>
            <a:ext cx="7081934" cy="2921569"/>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notification</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push-update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notification contains a push update that in turn contains data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subscribed to via a subscription.  In the case of a periodic subscription,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this notification is sent for periodic updates. It can also be used for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synchronization updates of an on-change subscription.  This notification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shall only be sent to receivers of a subscription.  It does not constitute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 general-purpose notification that would be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subscribable</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as part of the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NETCONF event stream by any receiver.";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leaf id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type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sn:subscription-id</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references the subscription that drove the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notification to be sent.";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1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latin typeface="Courier New" panose="02070309020205020404" pitchFamily="49" charset="0"/>
                <a:ea typeface="Yu Gothic" panose="020B0400000000000000" pitchFamily="34" charset="-128"/>
                <a:cs typeface="Courier New" panose="02070309020205020404" pitchFamily="49" charset="0"/>
              </a:rPr>
              <a:t>N</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otification groupings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deafined</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in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ietf</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-yang-</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push.yang</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of </a:t>
            </a:r>
            <a:r>
              <a:rPr lang="en-US" sz="1100" dirty="0">
                <a:effectLst/>
                <a:latin typeface="Courier New" panose="02070309020205020404" pitchFamily="49" charset="0"/>
                <a:ea typeface="Yu Gothic" panose="020B0400000000000000" pitchFamily="34" charset="-128"/>
                <a:cs typeface="Courier New" panose="02070309020205020404" pitchFamily="49" charset="0"/>
                <a:hlinkClick r:id="rId7"/>
              </a:rPr>
              <a:t>RFC 8641</a:t>
            </a:r>
            <a:endParaRPr lang="de-CH" sz="1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326493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US" sz="3200" dirty="0"/>
            </a:br>
            <a:r>
              <a:rPr lang="en-US" sz="2400" dirty="0">
                <a:solidFill>
                  <a:schemeClr val="bg2">
                    <a:lumMod val="75000"/>
                  </a:schemeClr>
                </a:solidFill>
              </a:rPr>
              <a:t>draft-ahuang-netconf-notif-yang-05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Push back from Mohamed Boucadair on -04 working group adoption call. </a:t>
            </a:r>
          </a:p>
          <a:p>
            <a:pPr>
              <a:spcBef>
                <a:spcPts val="600"/>
              </a:spcBef>
            </a:pPr>
            <a:r>
              <a:rPr lang="en-US" sz="1700" dirty="0"/>
              <a:t>-05 addresses the following points:</a:t>
            </a:r>
          </a:p>
          <a:p>
            <a:pPr lvl="1">
              <a:spcBef>
                <a:spcPts val="600"/>
              </a:spcBef>
            </a:pPr>
            <a:r>
              <a:rPr lang="en-US" sz="1700" dirty="0"/>
              <a:t>Document updates besides RFC 5277 now also RFC 8639, RFC 7951 and RFC 9254 since RFC 8639 applies the notification statement in YANG-Push and RFC 7951 and RFC 9254 misses the description how to encode the notification statement in JSON and CBOR. </a:t>
            </a:r>
          </a:p>
          <a:p>
            <a:pPr lvl="1">
              <a:spcBef>
                <a:spcPts val="600"/>
              </a:spcBef>
            </a:pPr>
            <a:r>
              <a:rPr lang="en-US" sz="1700" dirty="0"/>
              <a:t>Describes the relationship to RFC 5277, RFC 8639, RFC 7951 and RFC 9254 and excludes scoping for </a:t>
            </a:r>
            <a:r>
              <a:rPr lang="en-US" sz="1700" dirty="0" err="1"/>
              <a:t>Restconf</a:t>
            </a:r>
            <a:r>
              <a:rPr lang="en-US" sz="1700" dirty="0"/>
              <a:t> since Section 6 of RFC 8040 describes encoding in JSON.</a:t>
            </a:r>
          </a:p>
          <a:p>
            <a:pPr lvl="1">
              <a:spcBef>
                <a:spcPts val="600"/>
              </a:spcBef>
            </a:pPr>
            <a:r>
              <a:rPr lang="en-US" sz="1700" dirty="0"/>
              <a:t>Editorial changes such as examples are moved from the appendix to section 4.</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8</a:t>
            </a:fld>
            <a:endParaRPr lang="en-US" sz="1400" dirty="0"/>
          </a:p>
        </p:txBody>
      </p:sp>
    </p:spTree>
    <p:extLst>
      <p:ext uri="{BB962C8B-B14F-4D97-AF65-F5344CB8AC3E}">
        <p14:creationId xmlns:p14="http://schemas.microsoft.com/office/powerpoint/2010/main" val="2945280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909457" cy="1077603"/>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inotifseq:sysName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inotifseq:sequenceNumber</a:t>
            </a:r>
            <a:r>
              <a:rPr lang="en-US" sz="10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dirty="0"/>
              <a:t>When </a:t>
            </a:r>
            <a:r>
              <a:rPr lang="en-US" sz="1700" b="1" dirty="0"/>
              <a:t>NETCONF event notification messages are forwarded from a YANG push receiver to another system</a:t>
            </a:r>
            <a:r>
              <a:rPr lang="en-US" sz="1700" dirty="0"/>
              <a:t>, a message broker or a time series database where the messages are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dirty="0">
                <a:hlinkClick r:id="rId3"/>
              </a:rPr>
              <a:t>draft-</a:t>
            </a:r>
            <a:r>
              <a:rPr lang="en-US" sz="1700" dirty="0" err="1">
                <a:hlinkClick r:id="rId3"/>
              </a:rPr>
              <a:t>tgraf</a:t>
            </a:r>
            <a:r>
              <a:rPr lang="en-US" sz="1700" dirty="0">
                <a:hlinkClick r:id="rId3"/>
              </a:rPr>
              <a:t>-netconf-</a:t>
            </a:r>
            <a:r>
              <a:rPr lang="en-US" sz="1700" dirty="0" err="1">
                <a:hlinkClick r:id="rId3"/>
              </a:rPr>
              <a:t>notif</a:t>
            </a:r>
            <a:r>
              <a:rPr lang="en-US" sz="1700" dirty="0">
                <a:hlinkClick r:id="rId3"/>
              </a:rPr>
              <a:t>-sequencing</a:t>
            </a:r>
            <a:r>
              <a:rPr lang="en-US" sz="1700" dirty="0">
                <a:solidFill>
                  <a:srgbClr val="272B30"/>
                </a:solidFill>
              </a:rPr>
              <a:t> extends the NETCONF </a:t>
            </a:r>
            <a:r>
              <a:rPr lang="en-US" sz="1700" dirty="0"/>
              <a:t>notification defined in </a:t>
            </a:r>
            <a:r>
              <a:rPr lang="de-CH" sz="1700" dirty="0">
                <a:hlinkClick r:id="rId4"/>
              </a:rPr>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a:t>
            </a:r>
            <a:r>
              <a:rPr lang="en-US" sz="1700" dirty="0">
                <a:hlinkClick r:id="rId5"/>
              </a:rPr>
              <a:t>RFC 1213 </a:t>
            </a:r>
            <a:r>
              <a:rPr lang="en-US" sz="1700" dirty="0"/>
              <a:t>from where the message was published from.</a:t>
            </a:r>
          </a:p>
          <a:p>
            <a:pPr lvl="1"/>
            <a:r>
              <a:rPr lang="en-US" sz="1700" b="1" dirty="0" err="1"/>
              <a:t>sequenceNumber</a:t>
            </a:r>
            <a:r>
              <a:rPr lang="en-US" sz="1700" b="1" dirty="0"/>
              <a:t>:  </a:t>
            </a:r>
            <a:r>
              <a:rPr lang="en-US" sz="1700" dirty="0"/>
              <a:t>Generates a unique sequence number as described in </a:t>
            </a:r>
            <a:r>
              <a:rPr lang="en-US" sz="1700" dirty="0">
                <a:hlinkClick r:id="rId6"/>
              </a:rPr>
              <a:t>RFC 9187</a:t>
            </a:r>
            <a:r>
              <a:rPr lang="en-US" sz="1700" dirty="0"/>
              <a:t> for each published message.</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2846556"/>
            <a:ext cx="5512840" cy="3646319"/>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9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9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1980732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3341</Words>
  <Application>Microsoft Office PowerPoint</Application>
  <PresentationFormat>Widescreen</PresentationFormat>
  <Paragraphs>408</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Office Theme</vt:lpstr>
      <vt:lpstr>PowerPoint Presentation</vt:lpstr>
      <vt:lpstr>Handling Operational YANG Modelled Data State of the Union</vt:lpstr>
      <vt:lpstr>From YANG-Push to Network Analytics Aiming for an automated data processing pipeline</vt:lpstr>
      <vt:lpstr>Elements of the Architecture Workflow Diagram</vt:lpstr>
      <vt:lpstr>An Architecture for YANG-Push to Apache Kafka Integration Status, Summary and Next steps</vt:lpstr>
      <vt:lpstr>Address YANG Specification and Integration Gaps Aiming for an automated data processing pipeline</vt:lpstr>
      <vt:lpstr>YANG model for NETCONF Event Notifications Entire YANG-Push messages is modeled in YANG</vt:lpstr>
      <vt:lpstr>YANG model for NETCONF Event Notifications draft-ahuang-netconf-notif-yang-05  - Status and Next Steps</vt:lpstr>
      <vt:lpstr>Extend Netconf Notifications with Hostname and Sequence Number For push-update and push-change-update</vt:lpstr>
      <vt:lpstr>Extend Netconf Notifications with Hostname and Sequence Number draft-tgraf-netconf-notif-sequencing-05  - Status and Next Steps</vt:lpstr>
      <vt:lpstr>Extend YANG-Push Notifications with Observation Timestamping For push-update and push-change-update</vt:lpstr>
      <vt:lpstr>Extend YANG-Push Notifications with Observation Timestamping draft-tgraf-netconf-yang-push-observation-time-01  - Status and Next Steps</vt:lpstr>
      <vt:lpstr>Support of Versioning in YANG Notifications Subscription For subscription state change notification messages</vt:lpstr>
      <vt:lpstr>Support of Versioning in YANG Notifications Subscription draft-ietf-netconf-yang-notifications-versioning-04  - Status and Next Steps</vt:lpstr>
      <vt:lpstr>Augmented-by Addition YANG Library Extension</vt:lpstr>
      <vt:lpstr>Validate anydata schema subtree with YANG Library RFC 7950 Extension</vt:lpstr>
      <vt:lpstr>Open Points from IETF 119 Addressed at IETF 120</vt:lpstr>
      <vt:lpstr>Milestones IETF 115 - 120</vt:lpstr>
      <vt:lpstr>YANG-Push Implementation Status IETF 120</vt:lpstr>
      <vt:lpstr>Industry Colaboration On YANG Push to Apache Kafka integration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263</cp:revision>
  <dcterms:created xsi:type="dcterms:W3CDTF">2019-11-29T14:22:02Z</dcterms:created>
  <dcterms:modified xsi:type="dcterms:W3CDTF">2024-06-30T09:32:19Z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