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41" r:id="rId2"/>
    <p:sldId id="2145706284" r:id="rId3"/>
    <p:sldId id="2145706226" r:id="rId4"/>
    <p:sldId id="2145706258" r:id="rId5"/>
    <p:sldId id="2145706242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852F7A-F568-82C7-BDBD-371ED564B0AD}" name="Wanting Du" initials="WD" userId="6645cbcc430c37f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9"/>
    <p:restoredTop sz="81591"/>
  </p:normalViewPr>
  <p:slideViewPr>
    <p:cSldViewPr snapToGrid="0">
      <p:cViewPr varScale="1">
        <p:scale>
          <a:sx n="110" d="100"/>
          <a:sy n="110" d="100"/>
        </p:scale>
        <p:origin x="20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DFE0-4596-6F42-9BFF-249202CE169A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B7DA-0976-DA42-AF94-61086493BB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6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7DA-0976-DA42-AF94-61086493BBD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29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7DA-0976-DA42-AF94-61086493BBD9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715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02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05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7AB2-95AD-766F-06C1-9EAA6EB7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46DB7-ED07-38C3-A572-89E9C6C0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C8AD-3F81-4323-4113-CC53CCD4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658-FAC2-9AFD-C5B6-CDD38A5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030D-E221-0814-E635-E7980AEB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26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0C58-B1FD-2D0F-95FA-BFD36C4F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9D69-4A33-9571-FA02-D996E00E9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C374-8A44-9665-E880-2564CA5F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E971-818E-341F-8895-500C05C2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ED8F-F725-5171-F7BF-BDA4AC12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37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72E62-FC1C-533E-2F10-4453E392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22F9-34B0-BFA0-766F-7FF85A5DE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4597-0AFA-7CEA-77AD-851C07A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1E32-AEE3-FC56-FC00-1604371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68D4-F3DF-139D-DF95-9B35ECC7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55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0245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7C0-40CA-1086-9912-F48FFBEB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3944-A998-8601-D94E-B731D066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1D32-EBF4-F9A4-D9AC-3C63562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62EA-08D5-14BF-0FA0-DC661249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5A26-C27E-194C-A27A-93CF732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54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221B-8BBC-95A2-2094-9FA7D70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366A4-9A1A-616F-0499-40723577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C6DF-1962-83C8-F243-8885953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4668-A0C0-5C12-5270-8EC5E25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2399-F878-C4D5-6AFC-EADF86D4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7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62FB-9F71-9579-4B97-A499A730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9381-200A-6688-BECC-89D23ED8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E8F81-E41D-E02C-4E18-79E9A67A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B6AF-9082-EF6A-4FF1-178F6609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611B-290D-E282-7D8B-5E2281E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B6385-C81F-68DB-CFFD-4CB6D2BB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58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987E-81DE-7142-6AEA-BCC3A928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9DB0C-2E02-BA74-F8A1-FA7D1CE8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EEC7-DBBC-18A0-2233-FD67BDB1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9306-D399-97EA-7166-2A9C5AB4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9EA68-CF61-AA94-1997-BD96088F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040BF-71E7-65B1-644A-27071674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5010-1520-D5B5-DA53-A33B7C7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09D08-5122-B67A-DC54-E1A97FFD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3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F23-0DEF-7822-06B9-BF1B973D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46BD-034B-6A2C-3364-BED21705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42E9C-3331-3CE6-A8DA-3E79522E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7AF67-7088-FCEF-C46A-E65F45DD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50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28AD-64F7-CA84-7BCD-0864FF5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4CC07-67A5-ECEA-11DD-B4B69C1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4A6D-412F-7208-F6DD-E95C567E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79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549B-759B-0A33-78F6-0133E5E6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1A19-531F-B9D5-432C-EA28AC6E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3AB7B-A764-5B20-80B4-C4708D4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D751-B64C-FFA1-A5A3-C68F3BE6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7F0D-2748-E4F5-1E81-3FBE0094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7E90-B9C0-D96F-73B4-3AE30BE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2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240-4A26-E6C0-FED8-7EAED92A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FE4AE-1FC9-4484-D5CE-67F4385E6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C599-FB1A-CBBD-5D79-116ED263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6B95-313C-E0D5-0800-83E305D0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8B8C-9881-BF61-8E9D-EB1A0713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47B3-BB40-0C36-8AB3-E449AB9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0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0EF4B-3815-80E3-99E3-90374C28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6E6E-4926-A051-CCF4-2719CAFB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DF03-40BA-73A7-EE75-B4F0288B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22BDD-5A8E-D442-AFB1-3E73609A0349}" type="datetimeFigureOut">
              <a:rPr lang="en-CH" smtClean="0"/>
              <a:t>06.09.2024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DBF7-E200-A316-C1D4-EFEF1E543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90F4-ECBC-3108-A388-F222F8369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79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marcas-nmop-knowledge-graph-yang/" TargetMode="External"/><Relationship Id="rId7" Type="http://schemas.openxmlformats.org/officeDocument/2006/relationships/hyperlink" Target="https://datatracker.ietf.org/doc/html/draft-netana-nmop-network-anomaly-architecture-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rfc9232/" TargetMode="External"/><Relationship Id="rId5" Type="http://schemas.openxmlformats.org/officeDocument/2006/relationships/hyperlink" Target="https://datatracker.ietf.org/doc/draft-netana-nmop-network-anomaly-semantics/" TargetMode="External"/><Relationship Id="rId4" Type="http://schemas.openxmlformats.org/officeDocument/2006/relationships/hyperlink" Target="https://datatracker.ietf.org/doc/draft-tailhardat-nmop-incident-management-noria/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draft-netana-nmop-network-anomaly-architecture-00</a:t>
            </a:r>
          </a:p>
          <a:p>
            <a:endParaRPr lang="en-US" sz="2800" dirty="0"/>
          </a:p>
          <a:p>
            <a:r>
              <a:rPr lang="en-US" sz="2800">
                <a:solidFill>
                  <a:schemeClr val="bg2">
                    <a:lumMod val="75000"/>
                  </a:schemeClr>
                </a:solidFill>
              </a:rPr>
              <a:t>Status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and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11. September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1679"/>
            <a:ext cx="4982067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document describes motivation and a generic and extensible architecture of a Network Anomaly Detection Framework.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Anchors draft-</a:t>
            </a:r>
            <a:r>
              <a:rPr lang="en-US" dirty="0" err="1"/>
              <a:t>netana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-network-anomaly-semantics and draft-</a:t>
            </a:r>
            <a:r>
              <a:rPr lang="en-US" dirty="0" err="1"/>
              <a:t>netana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-network-anomaly-lifecycle documents.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Different applications will be described and exampled with open-source running code.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Why This I-D?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 Reminder</a:t>
            </a:r>
          </a:p>
        </p:txBody>
      </p:sp>
    </p:spTree>
    <p:extLst>
      <p:ext uri="{BB962C8B-B14F-4D97-AF65-F5344CB8AC3E}">
        <p14:creationId xmlns:p14="http://schemas.microsoft.com/office/powerpoint/2010/main" val="1029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E0DAD8A-94CD-EADA-C24A-D442928BA111}"/>
              </a:ext>
            </a:extLst>
          </p:cNvPr>
          <p:cNvSpPr txBox="1">
            <a:spLocks/>
          </p:cNvSpPr>
          <p:nvPr/>
        </p:nvSpPr>
        <p:spPr bwMode="black">
          <a:xfrm>
            <a:off x="2823598" y="1891619"/>
            <a:ext cx="3530068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13334-AF3D-1C65-5BD7-83A59BC04A95}"/>
              </a:ext>
            </a:extLst>
          </p:cNvPr>
          <p:cNvSpPr txBox="1">
            <a:spLocks/>
          </p:cNvSpPr>
          <p:nvPr/>
        </p:nvSpPr>
        <p:spPr bwMode="black">
          <a:xfrm>
            <a:off x="1033895" y="3414211"/>
            <a:ext cx="5806744" cy="2842871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Connectivity Services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Network Anomaly Detection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constantly monitors and detects any network or device topology change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along with their associated forwarding consequences for customers as outliers. Notifications are sent to the Network Operation Center before the customer is aware of service disruptions.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offers operational metrics for in-depth analysis,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allowing to understand in which platform the problem originates and facilitates problem resolution. 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24F2E4A1-9E2D-0EF1-0811-4E46B062701C}"/>
              </a:ext>
            </a:extLst>
          </p:cNvPr>
          <p:cNvSpPr txBox="1">
            <a:spLocks/>
          </p:cNvSpPr>
          <p:nvPr/>
        </p:nvSpPr>
        <p:spPr bwMode="black">
          <a:xfrm>
            <a:off x="7514368" y="1734999"/>
            <a:ext cx="4391685" cy="4842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changed and when, on which connectivity service, and how does it impact the customers?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Focuses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meaningful connectivity service impact information before customer is aware of and support in root-cause analysis.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Mesh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Consumes operational real-time Forwarding Plane, Control Plane and Management Plane metrics and produces analytical alerts.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connectivity service to network platform.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2727A73F-4E58-7304-CF16-627D8D6C87D5}"/>
              </a:ext>
            </a:extLst>
          </p:cNvPr>
          <p:cNvSpPr txBox="1">
            <a:spLocks/>
          </p:cNvSpPr>
          <p:nvPr/>
        </p:nvSpPr>
        <p:spPr bwMode="black">
          <a:xfrm>
            <a:off x="7514369" y="3383533"/>
            <a:ext cx="4032000" cy="144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81">
            <a:extLst>
              <a:ext uri="{FF2B5EF4-FFF2-40B4-BE49-F238E27FC236}">
                <a16:creationId xmlns:a16="http://schemas.microsoft.com/office/drawing/2014/main" id="{AC97AA67-80C3-B6F7-F631-98BE70FEFABA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6924136" y="3100652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A632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E8C7DD3-D1F1-0DFF-EE87-6F292DE4F59F}"/>
              </a:ext>
            </a:extLst>
          </p:cNvPr>
          <p:cNvSpPr txBox="1">
            <a:spLocks/>
          </p:cNvSpPr>
          <p:nvPr/>
        </p:nvSpPr>
        <p:spPr bwMode="black">
          <a:xfrm>
            <a:off x="7514369" y="5387987"/>
            <a:ext cx="4032000" cy="139809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F8CBE0D-416F-8BAD-1E56-FA9713FAB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242" y="1734999"/>
            <a:ext cx="410400" cy="41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68DB88-2125-5D8A-E234-D104730CD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242" y="5833131"/>
            <a:ext cx="410400" cy="410400"/>
          </a:xfrm>
          <a:prstGeom prst="rect">
            <a:avLst/>
          </a:prstGeom>
        </p:spPr>
      </p:pic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823DFEB-60B2-6861-BABA-41683121FBF6}"/>
              </a:ext>
            </a:extLst>
          </p:cNvPr>
          <p:cNvSpPr txBox="1">
            <a:spLocks/>
          </p:cNvSpPr>
          <p:nvPr/>
        </p:nvSpPr>
        <p:spPr bwMode="black">
          <a:xfrm>
            <a:off x="7514369" y="5013855"/>
            <a:ext cx="4032000" cy="138870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5B0A8A-AF7B-BD55-22AA-98E6E6CF53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82162" y="4448315"/>
            <a:ext cx="4114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22580C-E14C-C31D-D703-E102C17A75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10" y="1891618"/>
            <a:ext cx="1685925" cy="14573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D8B3AFB-4500-052D-4E96-82B4FC5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does Network Anomaly Detection mean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Monitor changes, called outliers, in networks</a:t>
            </a:r>
          </a:p>
        </p:txBody>
      </p:sp>
    </p:spTree>
    <p:extLst>
      <p:ext uri="{BB962C8B-B14F-4D97-AF65-F5344CB8AC3E}">
        <p14:creationId xmlns:p14="http://schemas.microsoft.com/office/powerpoint/2010/main" val="338465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03" y="671804"/>
            <a:ext cx="6222789" cy="514027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Inventory </a:t>
            </a:r>
            <a:r>
              <a:rPr lang="en-US" sz="1600" dirty="0"/>
              <a:t>contains list of the connectivity services.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Disruption Detection </a:t>
            </a:r>
            <a:r>
              <a:rPr lang="en-US" sz="1600" dirty="0"/>
              <a:t>processes aggregated network data to decide whether a service is degraded or not.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Disruption Detection Configuration </a:t>
            </a:r>
            <a:r>
              <a:rPr lang="en-US" sz="1600" dirty="0"/>
              <a:t>defines the set of approaches that need to be applied to perform SDD.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Operational Data Collection </a:t>
            </a:r>
            <a:r>
              <a:rPr lang="en-US" sz="1600" dirty="0"/>
              <a:t>manages network telemetry subscriptions and transforms data into message broker.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Operational Data Aggregation </a:t>
            </a:r>
            <a:r>
              <a:rPr lang="en-US" sz="1600" dirty="0"/>
              <a:t>produces data upon which detection of a service disruption can be performed.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Network Modeling </a:t>
            </a:r>
            <a:r>
              <a:rPr lang="en-US" sz="1600" dirty="0"/>
              <a:t>establishes knowledge of network relationships.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Data Profiling </a:t>
            </a:r>
            <a:r>
              <a:rPr lang="en-US" sz="1600" dirty="0"/>
              <a:t>categorizes nondeterministic customer related data.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Detection Strategies </a:t>
            </a:r>
            <a:r>
              <a:rPr lang="en-US" sz="1600" dirty="0"/>
              <a:t>for a profile a detection strategy is defined.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Machine Learning </a:t>
            </a:r>
            <a:r>
              <a:rPr lang="en-US" sz="1600" dirty="0"/>
              <a:t>is commonly used to detect outliers or anomalies.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Storage </a:t>
            </a:r>
            <a:r>
              <a:rPr lang="en-US" sz="1600" dirty="0"/>
              <a:t>some algorithms may relay on historical (aggregated) operational data to detect anomalies.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Alerting </a:t>
            </a:r>
            <a:r>
              <a:rPr lang="en-US" sz="1600" dirty="0"/>
              <a:t>consolidates analytical insights and notifies.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Postmortem </a:t>
            </a:r>
            <a:r>
              <a:rPr lang="en-US" sz="1600" dirty="0"/>
              <a:t>refines and stores the network anomaly and symptom labels into the Label Store.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Replaying </a:t>
            </a:r>
            <a:r>
              <a:rPr lang="en-US" sz="1600" dirty="0"/>
              <a:t>to validate refined anomaly and symptom labels, historical operational data is replayed.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3473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Elements of the Architecture</a:t>
            </a:r>
            <a:br>
              <a:rPr lang="en-US" sz="3600" dirty="0"/>
            </a:b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8EAA-7D7F-518E-A4DA-52FB923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54" y="1203552"/>
            <a:ext cx="4371594" cy="55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a Network Anomaly Detection Framework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Open issues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850"/>
            <a:ext cx="8660364" cy="461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Status of draft-</a:t>
            </a:r>
            <a:r>
              <a:rPr lang="en-US" sz="1700" b="1" dirty="0" err="1"/>
              <a:t>netana</a:t>
            </a:r>
            <a:r>
              <a:rPr lang="en-US" sz="1700" b="1" dirty="0"/>
              <a:t>-</a:t>
            </a:r>
            <a:r>
              <a:rPr lang="en-US" sz="1700" b="1" dirty="0" err="1"/>
              <a:t>nmop</a:t>
            </a:r>
            <a:r>
              <a:rPr lang="en-US" sz="1700" b="1" dirty="0"/>
              <a:t>-network-anomaly-architecture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Reference document to anchor anomaly detection work items. </a:t>
            </a:r>
          </a:p>
          <a:p>
            <a:pPr>
              <a:spcBef>
                <a:spcPts val="300"/>
              </a:spcBef>
            </a:pPr>
            <a:endParaRPr lang="en-US" sz="17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700" b="1" dirty="0"/>
              <a:t>Open issues and feedback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Optimization of the document structure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References suggestion:</a:t>
            </a:r>
          </a:p>
          <a:p>
            <a:pPr lvl="1">
              <a:spcBef>
                <a:spcPts val="300"/>
              </a:spcBef>
            </a:pPr>
            <a:r>
              <a:rPr lang="en-US" sz="1300" b="1" dirty="0">
                <a:hlinkClick r:id="rId3"/>
              </a:rPr>
              <a:t>[draft-marcas-nmop-knowledge-graph-yang]</a:t>
            </a:r>
            <a:endParaRPr lang="en-US" sz="1300" b="1" dirty="0"/>
          </a:p>
          <a:p>
            <a:pPr lvl="1">
              <a:spcBef>
                <a:spcPts val="300"/>
              </a:spcBef>
            </a:pPr>
            <a:r>
              <a:rPr lang="en-US" sz="1300" b="1" dirty="0">
                <a:hlinkClick r:id="rId4"/>
              </a:rPr>
              <a:t>[</a:t>
            </a:r>
            <a:r>
              <a:rPr lang="en-GB" sz="1300" b="1" dirty="0">
                <a:hlinkClick r:id="rId4"/>
              </a:rPr>
              <a:t>draft-tailhardat-nmop-incident-management-noria-01]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5"/>
              </a:rPr>
              <a:t>[draft-</a:t>
            </a:r>
            <a:r>
              <a:rPr lang="en-GB" sz="1300" b="1" dirty="0" err="1">
                <a:hlinkClick r:id="rId5"/>
              </a:rPr>
              <a:t>netana</a:t>
            </a:r>
            <a:r>
              <a:rPr lang="en-GB" sz="1300" b="1" dirty="0">
                <a:hlinkClick r:id="rId5"/>
              </a:rPr>
              <a:t>-</a:t>
            </a:r>
            <a:r>
              <a:rPr lang="en-GB" sz="1300" b="1" dirty="0" err="1">
                <a:hlinkClick r:id="rId5"/>
              </a:rPr>
              <a:t>nmop</a:t>
            </a:r>
            <a:r>
              <a:rPr lang="en-GB" sz="1300" b="1" dirty="0">
                <a:hlinkClick r:id="rId5"/>
              </a:rPr>
              <a:t>-network-anomaly-semantics]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6"/>
              </a:rPr>
              <a:t>[RFC9232]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endParaRPr lang="en-GB" sz="1300" b="1" dirty="0"/>
          </a:p>
          <a:p>
            <a:pPr>
              <a:spcBef>
                <a:spcPts val="300"/>
              </a:spcBef>
            </a:pPr>
            <a:r>
              <a:rPr lang="en-GB" sz="1700" b="1" dirty="0"/>
              <a:t>Terminology consolidation</a:t>
            </a:r>
          </a:p>
          <a:p>
            <a:pPr lvl="1">
              <a:spcBef>
                <a:spcPts val="300"/>
              </a:spcBef>
            </a:pPr>
            <a:r>
              <a:rPr lang="en-GB" sz="1300" dirty="0"/>
              <a:t>Service VS Customer</a:t>
            </a:r>
          </a:p>
          <a:p>
            <a:pPr lvl="1">
              <a:spcBef>
                <a:spcPts val="300"/>
              </a:spcBef>
            </a:pPr>
            <a:r>
              <a:rPr lang="en-GB" sz="1300" dirty="0"/>
              <a:t>Symptom</a:t>
            </a:r>
            <a:endParaRPr lang="en-US" sz="13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700" b="1" dirty="0">
                <a:solidFill>
                  <a:srgbClr val="FF0000"/>
                </a:solidFill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Update </a:t>
            </a:r>
            <a:r>
              <a:rPr lang="en-US" sz="1700" b="1" dirty="0">
                <a:solidFill>
                  <a:srgbClr val="FF0000"/>
                </a:solidFill>
                <a:hlinkClick r:id="rId7"/>
              </a:rPr>
              <a:t>draft-netana-nmop-network-anomaly-architecture</a:t>
            </a:r>
            <a:r>
              <a:rPr lang="en-US" sz="1700" b="1" dirty="0">
                <a:solidFill>
                  <a:srgbClr val="FF0000"/>
                </a:solidFill>
              </a:rPr>
              <a:t> to address some comments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480</Words>
  <Application>Microsoft Macintosh PowerPoint</Application>
  <PresentationFormat>Widescreen</PresentationFormat>
  <Paragraphs>62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Why This I-D? A Reminder</vt:lpstr>
      <vt:lpstr>What does Network Anomaly Detection mean Monitor changes, called outliers, in networks</vt:lpstr>
      <vt:lpstr>Elements of the Architecture </vt:lpstr>
      <vt:lpstr>An Architecture for a Network Anomaly Detection Framework Status, Open issues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Wanting Du</dc:creator>
  <cp:lastModifiedBy>Wanting Du</cp:lastModifiedBy>
  <cp:revision>26</cp:revision>
  <dcterms:created xsi:type="dcterms:W3CDTF">2024-09-05T11:19:42Z</dcterms:created>
  <dcterms:modified xsi:type="dcterms:W3CDTF">2024-09-06T09:01:09Z</dcterms:modified>
</cp:coreProperties>
</file>