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163"/>
  </p:notesMasterIdLst>
  <p:handoutMasterIdLst>
    <p:handoutMasterId r:id="rId164"/>
  </p:handoutMasterIdLst>
  <p:sldIdLst>
    <p:sldId id="1407" r:id="rId3"/>
    <p:sldId id="256" r:id="rId4"/>
    <p:sldId id="259" r:id="rId5"/>
    <p:sldId id="260" r:id="rId6"/>
    <p:sldId id="258" r:id="rId7"/>
    <p:sldId id="25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1234" r:id="rId25"/>
    <p:sldId id="1238" r:id="rId26"/>
    <p:sldId id="1236" r:id="rId27"/>
    <p:sldId id="1367" r:id="rId28"/>
    <p:sldId id="1406" r:id="rId29"/>
    <p:sldId id="1408" r:id="rId30"/>
    <p:sldId id="1409" r:id="rId31"/>
    <p:sldId id="277" r:id="rId32"/>
    <p:sldId id="278" r:id="rId33"/>
    <p:sldId id="279" r:id="rId34"/>
    <p:sldId id="280" r:id="rId35"/>
    <p:sldId id="403"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404"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405"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406" r:id="rId142"/>
    <p:sldId id="384" r:id="rId143"/>
    <p:sldId id="385" r:id="rId144"/>
    <p:sldId id="386" r:id="rId145"/>
    <p:sldId id="387" r:id="rId146"/>
    <p:sldId id="388" r:id="rId147"/>
    <p:sldId id="389" r:id="rId148"/>
    <p:sldId id="390" r:id="rId149"/>
    <p:sldId id="391" r:id="rId150"/>
    <p:sldId id="392" r:id="rId151"/>
    <p:sldId id="393" r:id="rId152"/>
    <p:sldId id="394" r:id="rId153"/>
    <p:sldId id="395" r:id="rId154"/>
    <p:sldId id="396" r:id="rId155"/>
    <p:sldId id="397" r:id="rId156"/>
    <p:sldId id="398" r:id="rId157"/>
    <p:sldId id="399" r:id="rId158"/>
    <p:sldId id="400" r:id="rId159"/>
    <p:sldId id="401" r:id="rId160"/>
    <p:sldId id="402" r:id="rId161"/>
    <p:sldId id="872" r:id="rId162"/>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00FF00"/>
    <a:srgbClr val="333399"/>
    <a:srgbClr val="000066"/>
    <a:srgbClr val="FFFF66"/>
    <a:srgbClr val="66FF66"/>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7280" autoAdjust="0"/>
  </p:normalViewPr>
  <p:slideViewPr>
    <p:cSldViewPr>
      <p:cViewPr>
        <p:scale>
          <a:sx n="150" d="100"/>
          <a:sy n="150" d="100"/>
        </p:scale>
        <p:origin x="2208" y="-15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presProps" Target="pres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a:t>
            </a:fld>
            <a:endParaRPr lang="en-US" altLang="zh-CN"/>
          </a:p>
        </p:txBody>
      </p:sp>
    </p:spTree>
    <p:extLst>
      <p:ext uri="{BB962C8B-B14F-4D97-AF65-F5344CB8AC3E}">
        <p14:creationId xmlns:p14="http://schemas.microsoft.com/office/powerpoint/2010/main" val="3983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12</a:t>
            </a:fld>
            <a:endParaRPr lang="en-US" altLang="zh-CN"/>
          </a:p>
        </p:txBody>
      </p:sp>
      <p:sp>
        <p:nvSpPr>
          <p:cNvPr id="208898" name="Rectangle 2"/>
          <p:cNvSpPr>
            <a:spLocks noGrp="1" noRot="1" noChangeAspect="1" noChangeArrowheads="1" noTextEdit="1"/>
          </p:cNvSpPr>
          <p:nvPr>
            <p:ph type="sldImg"/>
          </p:nvPr>
        </p:nvSpPr>
        <p:spPr>
          <a:xfrm>
            <a:off x="406400" y="696913"/>
            <a:ext cx="6197600" cy="3486150"/>
          </a:xfrm>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135</a:t>
            </a:fld>
            <a:endParaRPr lang="en-US" altLang="zh-CN"/>
          </a:p>
        </p:txBody>
      </p:sp>
      <p:sp>
        <p:nvSpPr>
          <p:cNvPr id="616450" name="Rectangle 2"/>
          <p:cNvSpPr>
            <a:spLocks noGrp="1" noRot="1" noChangeAspect="1" noChangeArrowheads="1" noTextEdit="1"/>
          </p:cNvSpPr>
          <p:nvPr>
            <p:ph type="sldImg"/>
          </p:nvPr>
        </p:nvSpPr>
        <p:spPr>
          <a:xfrm>
            <a:off x="406400" y="696913"/>
            <a:ext cx="6197600" cy="3486150"/>
          </a:xfrm>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136</a:t>
            </a:fld>
            <a:endParaRPr lang="en-US" altLang="zh-CN"/>
          </a:p>
        </p:txBody>
      </p:sp>
      <p:sp>
        <p:nvSpPr>
          <p:cNvPr id="617474" name="Rectangle 2"/>
          <p:cNvSpPr>
            <a:spLocks noGrp="1" noRot="1" noChangeAspect="1" noChangeArrowheads="1" noTextEdit="1"/>
          </p:cNvSpPr>
          <p:nvPr>
            <p:ph type="sldImg"/>
          </p:nvPr>
        </p:nvSpPr>
        <p:spPr>
          <a:xfrm>
            <a:off x="406400" y="696913"/>
            <a:ext cx="6197600" cy="3486150"/>
          </a:xfrm>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137</a:t>
            </a:fld>
            <a:endParaRPr lang="en-US" altLang="zh-CN"/>
          </a:p>
        </p:txBody>
      </p:sp>
      <p:sp>
        <p:nvSpPr>
          <p:cNvPr id="618498" name="Rectangle 2"/>
          <p:cNvSpPr>
            <a:spLocks noGrp="1" noRot="1" noChangeAspect="1" noChangeArrowheads="1" noTextEdit="1"/>
          </p:cNvSpPr>
          <p:nvPr>
            <p:ph type="sldImg"/>
          </p:nvPr>
        </p:nvSpPr>
        <p:spPr>
          <a:xfrm>
            <a:off x="406400" y="696913"/>
            <a:ext cx="6197600" cy="3486150"/>
          </a:xfrm>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139</a:t>
            </a:fld>
            <a:endParaRPr lang="en-US" altLang="zh-CN"/>
          </a:p>
        </p:txBody>
      </p:sp>
      <p:sp>
        <p:nvSpPr>
          <p:cNvPr id="619522" name="Rectangle 2"/>
          <p:cNvSpPr>
            <a:spLocks noGrp="1" noRot="1" noChangeAspect="1" noChangeArrowheads="1" noTextEdit="1"/>
          </p:cNvSpPr>
          <p:nvPr>
            <p:ph type="sldImg"/>
          </p:nvPr>
        </p:nvSpPr>
        <p:spPr>
          <a:xfrm>
            <a:off x="406400" y="696913"/>
            <a:ext cx="6197600" cy="3486150"/>
          </a:xfrm>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142</a:t>
            </a:fld>
            <a:endParaRPr lang="en-US" altLang="zh-CN"/>
          </a:p>
        </p:txBody>
      </p:sp>
      <p:sp>
        <p:nvSpPr>
          <p:cNvPr id="620546" name="Rectangle 2"/>
          <p:cNvSpPr>
            <a:spLocks noGrp="1" noRot="1" noChangeAspect="1" noChangeArrowheads="1" noTextEdit="1"/>
          </p:cNvSpPr>
          <p:nvPr>
            <p:ph type="sldImg"/>
          </p:nvPr>
        </p:nvSpPr>
        <p:spPr>
          <a:xfrm>
            <a:off x="406400" y="696913"/>
            <a:ext cx="6197600" cy="3486150"/>
          </a:xfrm>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143</a:t>
            </a:fld>
            <a:endParaRPr lang="en-US" altLang="zh-CN"/>
          </a:p>
        </p:txBody>
      </p:sp>
      <p:sp>
        <p:nvSpPr>
          <p:cNvPr id="621570" name="Rectangle 2"/>
          <p:cNvSpPr>
            <a:spLocks noGrp="1" noRot="1" noChangeAspect="1" noChangeArrowheads="1" noTextEdit="1"/>
          </p:cNvSpPr>
          <p:nvPr>
            <p:ph type="sldImg"/>
          </p:nvPr>
        </p:nvSpPr>
        <p:spPr>
          <a:xfrm>
            <a:off x="406400" y="696913"/>
            <a:ext cx="6197600" cy="3486150"/>
          </a:xfrm>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144</a:t>
            </a:fld>
            <a:endParaRPr lang="en-US" altLang="zh-CN"/>
          </a:p>
        </p:txBody>
      </p:sp>
      <p:sp>
        <p:nvSpPr>
          <p:cNvPr id="622594" name="Rectangle 2"/>
          <p:cNvSpPr>
            <a:spLocks noGrp="1" noRot="1" noChangeAspect="1" noChangeArrowheads="1" noTextEdit="1"/>
          </p:cNvSpPr>
          <p:nvPr>
            <p:ph type="sldImg"/>
          </p:nvPr>
        </p:nvSpPr>
        <p:spPr>
          <a:xfrm>
            <a:off x="406400" y="696913"/>
            <a:ext cx="6197600" cy="3486150"/>
          </a:xfrm>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145</a:t>
            </a:fld>
            <a:endParaRPr lang="en-US" altLang="zh-CN"/>
          </a:p>
        </p:txBody>
      </p:sp>
      <p:sp>
        <p:nvSpPr>
          <p:cNvPr id="623618" name="Rectangle 2"/>
          <p:cNvSpPr>
            <a:spLocks noGrp="1" noRot="1" noChangeAspect="1" noChangeArrowheads="1" noTextEdit="1"/>
          </p:cNvSpPr>
          <p:nvPr>
            <p:ph type="sldImg"/>
          </p:nvPr>
        </p:nvSpPr>
        <p:spPr>
          <a:xfrm>
            <a:off x="406400" y="696913"/>
            <a:ext cx="6197600" cy="3486150"/>
          </a:xfrm>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146</a:t>
            </a:fld>
            <a:endParaRPr lang="en-US" altLang="zh-CN"/>
          </a:p>
        </p:txBody>
      </p:sp>
      <p:sp>
        <p:nvSpPr>
          <p:cNvPr id="624642" name="Rectangle 2"/>
          <p:cNvSpPr>
            <a:spLocks noGrp="1" noRot="1" noChangeAspect="1" noChangeArrowheads="1" noTextEdit="1"/>
          </p:cNvSpPr>
          <p:nvPr>
            <p:ph type="sldImg"/>
          </p:nvPr>
        </p:nvSpPr>
        <p:spPr>
          <a:xfrm>
            <a:off x="406400" y="696913"/>
            <a:ext cx="6197600" cy="3486150"/>
          </a:xfrm>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147</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13</a:t>
            </a:fld>
            <a:endParaRPr lang="en-US" altLang="zh-CN"/>
          </a:p>
        </p:txBody>
      </p:sp>
      <p:sp>
        <p:nvSpPr>
          <p:cNvPr id="354306" name="Rectangle 2"/>
          <p:cNvSpPr>
            <a:spLocks noGrp="1" noRot="1" noChangeAspect="1" noChangeArrowheads="1" noTextEdit="1"/>
          </p:cNvSpPr>
          <p:nvPr>
            <p:ph type="sldImg"/>
          </p:nvPr>
        </p:nvSpPr>
        <p:spPr>
          <a:xfrm>
            <a:off x="406400" y="696913"/>
            <a:ext cx="6197600" cy="3486150"/>
          </a:xfrm>
          <a:ln/>
        </p:spPr>
      </p:sp>
      <p:sp>
        <p:nvSpPr>
          <p:cNvPr id="354307" name="Rectangle 3"/>
          <p:cNvSpPr>
            <a:spLocks noGrp="1" noChangeArrowheads="1"/>
          </p:cNvSpPr>
          <p:nvPr>
            <p:ph type="body" idx="1"/>
          </p:nvPr>
        </p:nvSpPr>
        <p:spPr/>
        <p:txBody>
          <a:bodyPr/>
          <a:lstStyle/>
          <a:p>
            <a:r>
              <a:rPr lang="en-US" altLang="zh-CN" dirty="0"/>
              <a:t>Maximum Transfer Unit</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148</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149</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150</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151</a:t>
            </a:fld>
            <a:endParaRPr lang="en-US" altLang="zh-CN"/>
          </a:p>
        </p:txBody>
      </p:sp>
      <p:sp>
        <p:nvSpPr>
          <p:cNvPr id="629762" name="Rectangle 2"/>
          <p:cNvSpPr>
            <a:spLocks noGrp="1" noRot="1" noChangeAspect="1" noChangeArrowheads="1" noTextEdit="1"/>
          </p:cNvSpPr>
          <p:nvPr>
            <p:ph type="sldImg"/>
          </p:nvPr>
        </p:nvSpPr>
        <p:spPr>
          <a:xfrm>
            <a:off x="406400" y="696913"/>
            <a:ext cx="6197600" cy="3486150"/>
          </a:xfrm>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152</a:t>
            </a:fld>
            <a:endParaRPr lang="en-US" altLang="zh-CN"/>
          </a:p>
        </p:txBody>
      </p:sp>
      <p:sp>
        <p:nvSpPr>
          <p:cNvPr id="630786" name="Rectangle 2"/>
          <p:cNvSpPr>
            <a:spLocks noGrp="1" noRot="1" noChangeAspect="1" noChangeArrowheads="1" noTextEdit="1"/>
          </p:cNvSpPr>
          <p:nvPr>
            <p:ph type="sldImg"/>
          </p:nvPr>
        </p:nvSpPr>
        <p:spPr>
          <a:xfrm>
            <a:off x="406400" y="696913"/>
            <a:ext cx="6197600" cy="3486150"/>
          </a:xfrm>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156</a:t>
            </a:fld>
            <a:endParaRPr lang="en-US" altLang="zh-CN"/>
          </a:p>
        </p:txBody>
      </p:sp>
      <p:sp>
        <p:nvSpPr>
          <p:cNvPr id="632834" name="Rectangle 2"/>
          <p:cNvSpPr>
            <a:spLocks noGrp="1" noRot="1" noChangeAspect="1" noChangeArrowheads="1" noTextEdit="1"/>
          </p:cNvSpPr>
          <p:nvPr>
            <p:ph type="sldImg"/>
          </p:nvPr>
        </p:nvSpPr>
        <p:spPr>
          <a:xfrm>
            <a:off x="406400" y="696913"/>
            <a:ext cx="6197600" cy="3486150"/>
          </a:xfrm>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157</a:t>
            </a:fld>
            <a:endParaRPr lang="en-US" altLang="zh-CN"/>
          </a:p>
        </p:txBody>
      </p:sp>
      <p:sp>
        <p:nvSpPr>
          <p:cNvPr id="633858" name="Rectangle 2"/>
          <p:cNvSpPr>
            <a:spLocks noGrp="1" noRot="1" noChangeAspect="1" noChangeArrowheads="1" noTextEdit="1"/>
          </p:cNvSpPr>
          <p:nvPr>
            <p:ph type="sldImg"/>
          </p:nvPr>
        </p:nvSpPr>
        <p:spPr>
          <a:xfrm>
            <a:off x="406400" y="696913"/>
            <a:ext cx="6197600" cy="3486150"/>
          </a:xfrm>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160</a:t>
            </a:fld>
            <a:endParaRPr lang="en-US" altLang="zh-CN"/>
          </a:p>
        </p:txBody>
      </p:sp>
    </p:spTree>
    <p:extLst>
      <p:ext uri="{BB962C8B-B14F-4D97-AF65-F5344CB8AC3E}">
        <p14:creationId xmlns:p14="http://schemas.microsoft.com/office/powerpoint/2010/main" val="219817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14</a:t>
            </a:fld>
            <a:endParaRPr lang="en-US" altLang="zh-CN"/>
          </a:p>
        </p:txBody>
      </p:sp>
      <p:sp>
        <p:nvSpPr>
          <p:cNvPr id="355330" name="Rectangle 2"/>
          <p:cNvSpPr>
            <a:spLocks noGrp="1" noRot="1" noChangeAspect="1" noChangeArrowheads="1" noTextEdit="1"/>
          </p:cNvSpPr>
          <p:nvPr>
            <p:ph type="sldImg"/>
          </p:nvPr>
        </p:nvSpPr>
        <p:spPr>
          <a:xfrm>
            <a:off x="406400" y="696913"/>
            <a:ext cx="6197600" cy="3486150"/>
          </a:xfrm>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15</a:t>
            </a:fld>
            <a:endParaRPr lang="en-US" altLang="zh-CN"/>
          </a:p>
        </p:txBody>
      </p:sp>
      <p:sp>
        <p:nvSpPr>
          <p:cNvPr id="357378" name="Rectangle 2"/>
          <p:cNvSpPr>
            <a:spLocks noGrp="1" noRot="1" noChangeAspect="1" noChangeArrowheads="1" noTextEdit="1"/>
          </p:cNvSpPr>
          <p:nvPr>
            <p:ph type="sldImg"/>
          </p:nvPr>
        </p:nvSpPr>
        <p:spPr>
          <a:xfrm>
            <a:off x="406400" y="696913"/>
            <a:ext cx="6197600" cy="3486150"/>
          </a:xfrm>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16</a:t>
            </a:fld>
            <a:endParaRPr lang="en-US" altLang="zh-CN"/>
          </a:p>
        </p:txBody>
      </p:sp>
      <p:sp>
        <p:nvSpPr>
          <p:cNvPr id="359426" name="Rectangle 2"/>
          <p:cNvSpPr>
            <a:spLocks noGrp="1" noRot="1" noChangeAspect="1" noChangeArrowheads="1" noTextEdit="1"/>
          </p:cNvSpPr>
          <p:nvPr>
            <p:ph type="sldImg"/>
          </p:nvPr>
        </p:nvSpPr>
        <p:spPr>
          <a:xfrm>
            <a:off x="406400" y="696913"/>
            <a:ext cx="6197600" cy="3486150"/>
          </a:xfrm>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17</a:t>
            </a:fld>
            <a:endParaRPr lang="en-US" altLang="zh-CN"/>
          </a:p>
        </p:txBody>
      </p:sp>
      <p:sp>
        <p:nvSpPr>
          <p:cNvPr id="361474" name="Rectangle 2"/>
          <p:cNvSpPr>
            <a:spLocks noGrp="1" noRot="1" noChangeAspect="1" noChangeArrowheads="1" noTextEdit="1"/>
          </p:cNvSpPr>
          <p:nvPr>
            <p:ph type="sldImg"/>
          </p:nvPr>
        </p:nvSpPr>
        <p:spPr>
          <a:xfrm>
            <a:off x="406400" y="696913"/>
            <a:ext cx="6197600" cy="3486150"/>
          </a:xfrm>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18</a:t>
            </a:fld>
            <a:endParaRPr lang="en-US" altLang="zh-CN"/>
          </a:p>
        </p:txBody>
      </p:sp>
      <p:sp>
        <p:nvSpPr>
          <p:cNvPr id="366594" name="Rectangle 2"/>
          <p:cNvSpPr>
            <a:spLocks noGrp="1" noRot="1" noChangeAspect="1" noChangeArrowheads="1" noTextEdit="1"/>
          </p:cNvSpPr>
          <p:nvPr>
            <p:ph type="sldImg"/>
          </p:nvPr>
        </p:nvSpPr>
        <p:spPr>
          <a:xfrm>
            <a:off x="406400" y="696913"/>
            <a:ext cx="6197600" cy="3486150"/>
          </a:xfrm>
          <a:ln/>
        </p:spPr>
      </p:sp>
      <p:sp>
        <p:nvSpPr>
          <p:cNvPr id="3665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19</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20</a:t>
            </a:fld>
            <a:endParaRPr lang="en-US" altLang="zh-CN"/>
          </a:p>
        </p:txBody>
      </p:sp>
      <p:sp>
        <p:nvSpPr>
          <p:cNvPr id="226306" name="Rectangle 2"/>
          <p:cNvSpPr>
            <a:spLocks noGrp="1" noRot="1" noChangeAspect="1" noChangeArrowheads="1" noTextEdit="1"/>
          </p:cNvSpPr>
          <p:nvPr>
            <p:ph type="sldImg"/>
          </p:nvPr>
        </p:nvSpPr>
        <p:spPr>
          <a:xfrm>
            <a:off x="406400" y="696913"/>
            <a:ext cx="6197600" cy="3486150"/>
          </a:xfrm>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21</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2</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r>
              <a:rPr lang="zh-CN" altLang="en-US" dirty="0"/>
              <a:t>物理层解决两个结点间的连接</a:t>
            </a:r>
            <a:endParaRPr lang="en-US" altLang="zh-CN" dirty="0"/>
          </a:p>
          <a:p>
            <a:r>
              <a:rPr lang="zh-CN" altLang="en-US" dirty="0"/>
              <a:t>数据链路层解决网内连接（出现冲突怎么办的问题）</a:t>
            </a:r>
            <a:endParaRPr lang="en-US" altLang="zh-CN" dirty="0"/>
          </a:p>
          <a:p>
            <a:r>
              <a:rPr lang="zh-CN" altLang="en-US" dirty="0"/>
              <a:t>网络层解决网间连接</a:t>
            </a:r>
            <a:endParaRPr lang="en-US" altLang="zh-CN" dirty="0"/>
          </a:p>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22</a:t>
            </a:fld>
            <a:endParaRPr lang="en-US" altLang="zh-CN"/>
          </a:p>
        </p:txBody>
      </p:sp>
      <p:sp>
        <p:nvSpPr>
          <p:cNvPr id="228354" name="Rectangle 2"/>
          <p:cNvSpPr>
            <a:spLocks noGrp="1" noRot="1" noChangeAspect="1" noChangeArrowheads="1" noTextEdit="1"/>
          </p:cNvSpPr>
          <p:nvPr>
            <p:ph type="sldImg"/>
          </p:nvPr>
        </p:nvSpPr>
        <p:spPr>
          <a:xfrm>
            <a:off x="406400" y="696913"/>
            <a:ext cx="6197600" cy="3486150"/>
          </a:xfrm>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46081"/>
          <p:cNvSpPr>
            <a:spLocks noGrp="1" noRot="1" noChangeAspect="1" noTextEdit="1"/>
          </p:cNvSpPr>
          <p:nvPr>
            <p:ph type="sldImg"/>
          </p:nvPr>
        </p:nvSpPr>
        <p:spPr/>
      </p:sp>
      <p:sp>
        <p:nvSpPr>
          <p:cNvPr id="46083" name="文本占位符 4608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sz="1200" b="0" i="0" u="none" strike="noStrike" kern="1200" cap="none" spc="0" normalizeH="0" baseline="0" noProof="0" dirty="0">
                <a:ln>
                  <a:noFill/>
                </a:ln>
                <a:solidFill>
                  <a:srgbClr val="000000"/>
                </a:solidFill>
                <a:effectLst/>
                <a:uLnTx/>
                <a:uFillTx/>
                <a:latin typeface="宋体" pitchFamily="2" charset="-122"/>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宋体" pitchFamily="2" charset="-122"/>
              <a:ea typeface="+mn-ea"/>
              <a:cs typeface="+mn-cs"/>
            </a:endParaRPr>
          </a:p>
        </p:txBody>
      </p:sp>
    </p:spTree>
    <p:extLst>
      <p:ext uri="{BB962C8B-B14F-4D97-AF65-F5344CB8AC3E}">
        <p14:creationId xmlns:p14="http://schemas.microsoft.com/office/powerpoint/2010/main" val="3262216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DA2099C-E03D-4BEA-80BD-EC59252D8E32}" type="slidenum">
              <a:rPr kumimoji="0" lang="zh-CN" altLang="en-US" sz="1200" b="0" i="0" u="none" strike="noStrike" kern="1200" cap="none" spc="0" normalizeH="0" baseline="0" noProof="0" smtClean="0">
                <a:ln>
                  <a:noFill/>
                </a:ln>
                <a:solidFill>
                  <a:srgbClr val="000000"/>
                </a:solidFill>
                <a:effectLst/>
                <a:uLnTx/>
                <a:uFillTx/>
                <a:latin typeface="宋体" pitchFamily="2" charset="-122"/>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宋体" pitchFamily="2" charset="-122"/>
              <a:ea typeface="宋体" panose="02010600030101010101" pitchFamily="2" charset="-122"/>
              <a:cs typeface="+mn-cs"/>
            </a:endParaRPr>
          </a:p>
        </p:txBody>
      </p:sp>
    </p:spTree>
    <p:extLst>
      <p:ext uri="{BB962C8B-B14F-4D97-AF65-F5344CB8AC3E}">
        <p14:creationId xmlns:p14="http://schemas.microsoft.com/office/powerpoint/2010/main" val="219923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9344DB64-0C45-49BD-9C77-B5720D5B86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3E30BB-4B98-4725-B641-80ECCC6E2D7E}" type="slidenum">
              <a:rPr lang="en-US" altLang="zh-CN" sz="1200"/>
              <a:pPr eaLnBrk="1" hangingPunct="1"/>
              <a:t>28</a:t>
            </a:fld>
            <a:endParaRPr lang="en-US" altLang="zh-CN" sz="1200"/>
          </a:p>
        </p:txBody>
      </p:sp>
      <p:sp>
        <p:nvSpPr>
          <p:cNvPr id="37891" name="Rectangle 2">
            <a:extLst>
              <a:ext uri="{FF2B5EF4-FFF2-40B4-BE49-F238E27FC236}">
                <a16:creationId xmlns:a16="http://schemas.microsoft.com/office/drawing/2014/main" id="{52EE001D-D595-4BAF-A230-BEEAE137DC10}"/>
              </a:ext>
            </a:extLst>
          </p:cNvPr>
          <p:cNvSpPr>
            <a:spLocks noGrp="1" noRot="1" noChangeAspect="1" noChangeArrowheads="1" noTextEdit="1"/>
          </p:cNvSpPr>
          <p:nvPr>
            <p:ph type="sldImg"/>
          </p:nvPr>
        </p:nvSpPr>
        <p:spPr>
          <a:xfrm>
            <a:off x="393700" y="692150"/>
            <a:ext cx="6072188" cy="3416300"/>
          </a:xfrm>
          <a:solidFill>
            <a:srgbClr val="FFFFFF"/>
          </a:solidFill>
          <a:ln/>
        </p:spPr>
      </p:sp>
      <p:sp>
        <p:nvSpPr>
          <p:cNvPr id="37892" name="Rectangle 3">
            <a:extLst>
              <a:ext uri="{FF2B5EF4-FFF2-40B4-BE49-F238E27FC236}">
                <a16:creationId xmlns:a16="http://schemas.microsoft.com/office/drawing/2014/main" id="{6C920E01-4E8F-4A95-AE45-C0DA910F3FBE}"/>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EF1CDC-E302-49FD-A23B-F66420B5BD9D}"/>
              </a:ext>
            </a:extLst>
          </p:cNvPr>
          <p:cNvSpPr>
            <a:spLocks noGrp="1" noChangeArrowheads="1"/>
          </p:cNvSpPr>
          <p:nvPr>
            <p:ph type="sldNum" sz="quarter" idx="5"/>
          </p:nvPr>
        </p:nvSpPr>
        <p:spPr>
          <a:ln/>
        </p:spPr>
        <p:txBody>
          <a:bodyPr/>
          <a:lstStyle/>
          <a:p>
            <a:fld id="{A5B489F3-FDFC-4133-97CE-D22512A7F3D9}" type="slidenum">
              <a:rPr lang="en-US" altLang="zh-CN"/>
              <a:pPr/>
              <a:t>29</a:t>
            </a:fld>
            <a:endParaRPr lang="en-US" altLang="zh-CN"/>
          </a:p>
        </p:txBody>
      </p:sp>
      <p:sp>
        <p:nvSpPr>
          <p:cNvPr id="56322" name="Rectangle 2">
            <a:extLst>
              <a:ext uri="{FF2B5EF4-FFF2-40B4-BE49-F238E27FC236}">
                <a16:creationId xmlns:a16="http://schemas.microsoft.com/office/drawing/2014/main" id="{FE31651B-1DFE-4DAA-B8E9-BAC84C340ADA}"/>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8200B9E0-DCA6-4BEB-8741-AAC1D660ED7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30</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31</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32</a:t>
            </a:fld>
            <a:endParaRPr lang="en-US" altLang="zh-CN"/>
          </a:p>
        </p:txBody>
      </p:sp>
      <p:sp>
        <p:nvSpPr>
          <p:cNvPr id="231426" name="Rectangle 2"/>
          <p:cNvSpPr>
            <a:spLocks noGrp="1" noRot="1" noChangeAspect="1" noChangeArrowheads="1" noTextEdit="1"/>
          </p:cNvSpPr>
          <p:nvPr>
            <p:ph type="sldImg"/>
          </p:nvPr>
        </p:nvSpPr>
        <p:spPr>
          <a:xfrm>
            <a:off x="406400" y="696913"/>
            <a:ext cx="6197600" cy="3486150"/>
          </a:xfrm>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33</a:t>
            </a:fld>
            <a:endParaRPr lang="en-US" altLang="zh-CN"/>
          </a:p>
        </p:txBody>
      </p:sp>
      <p:sp>
        <p:nvSpPr>
          <p:cNvPr id="231426" name="Rectangle 2"/>
          <p:cNvSpPr>
            <a:spLocks noGrp="1" noRot="1" noChangeAspect="1" noChangeArrowheads="1" noTextEdit="1"/>
          </p:cNvSpPr>
          <p:nvPr>
            <p:ph type="sldImg"/>
          </p:nvPr>
        </p:nvSpPr>
        <p:spPr>
          <a:xfrm>
            <a:off x="406400" y="696913"/>
            <a:ext cx="6197600" cy="3486150"/>
          </a:xfrm>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36</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3</a:t>
            </a:fld>
            <a:endParaRPr lang="en-US" altLang="zh-CN"/>
          </a:p>
        </p:txBody>
      </p:sp>
      <p:sp>
        <p:nvSpPr>
          <p:cNvPr id="210946" name="Rectangle 2"/>
          <p:cNvSpPr>
            <a:spLocks noGrp="1" noRot="1" noChangeAspect="1" noChangeArrowheads="1" noTextEdit="1"/>
          </p:cNvSpPr>
          <p:nvPr>
            <p:ph type="sldImg"/>
          </p:nvPr>
        </p:nvSpPr>
        <p:spPr>
          <a:xfrm>
            <a:off x="406400" y="696913"/>
            <a:ext cx="6197600" cy="3486150"/>
          </a:xfrm>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37</a:t>
            </a:fld>
            <a:endParaRPr lang="en-US" altLang="zh-CN"/>
          </a:p>
        </p:txBody>
      </p:sp>
      <p:sp>
        <p:nvSpPr>
          <p:cNvPr id="269314" name="Rectangle 2"/>
          <p:cNvSpPr>
            <a:spLocks noGrp="1" noRot="1" noChangeAspect="1" noChangeArrowheads="1" noTextEdit="1"/>
          </p:cNvSpPr>
          <p:nvPr>
            <p:ph type="sldImg"/>
          </p:nvPr>
        </p:nvSpPr>
        <p:spPr>
          <a:xfrm>
            <a:off x="406400" y="696913"/>
            <a:ext cx="6197600" cy="3486150"/>
          </a:xfrm>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38</a:t>
            </a:fld>
            <a:endParaRPr lang="en-US" altLang="zh-CN"/>
          </a:p>
        </p:txBody>
      </p:sp>
      <p:sp>
        <p:nvSpPr>
          <p:cNvPr id="382978" name="Rectangle 2"/>
          <p:cNvSpPr>
            <a:spLocks noGrp="1" noRot="1" noChangeAspect="1" noChangeArrowheads="1" noTextEdit="1"/>
          </p:cNvSpPr>
          <p:nvPr>
            <p:ph type="sldImg"/>
          </p:nvPr>
        </p:nvSpPr>
        <p:spPr>
          <a:xfrm>
            <a:off x="406400" y="696913"/>
            <a:ext cx="6197600" cy="3486150"/>
          </a:xfrm>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39</a:t>
            </a:fld>
            <a:endParaRPr lang="en-US" altLang="zh-CN"/>
          </a:p>
        </p:txBody>
      </p:sp>
      <p:sp>
        <p:nvSpPr>
          <p:cNvPr id="382978" name="Rectangle 2"/>
          <p:cNvSpPr>
            <a:spLocks noGrp="1" noRot="1" noChangeAspect="1" noChangeArrowheads="1" noTextEdit="1"/>
          </p:cNvSpPr>
          <p:nvPr>
            <p:ph type="sldImg"/>
          </p:nvPr>
        </p:nvSpPr>
        <p:spPr>
          <a:xfrm>
            <a:off x="406400" y="696913"/>
            <a:ext cx="6197600" cy="3486150"/>
          </a:xfrm>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40</a:t>
            </a:fld>
            <a:endParaRPr lang="en-US" altLang="zh-CN"/>
          </a:p>
        </p:txBody>
      </p:sp>
      <p:sp>
        <p:nvSpPr>
          <p:cNvPr id="384002" name="Rectangle 2"/>
          <p:cNvSpPr>
            <a:spLocks noGrp="1" noRot="1" noChangeAspect="1" noChangeArrowheads="1" noTextEdit="1"/>
          </p:cNvSpPr>
          <p:nvPr>
            <p:ph type="sldImg"/>
          </p:nvPr>
        </p:nvSpPr>
        <p:spPr>
          <a:xfrm>
            <a:off x="406400" y="696913"/>
            <a:ext cx="6197600" cy="3486150"/>
          </a:xfrm>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41</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42</a:t>
            </a:fld>
            <a:endParaRPr lang="en-US" altLang="zh-CN"/>
          </a:p>
        </p:txBody>
      </p:sp>
      <p:sp>
        <p:nvSpPr>
          <p:cNvPr id="271362" name="Rectangle 2"/>
          <p:cNvSpPr>
            <a:spLocks noGrp="1" noRot="1" noChangeAspect="1" noChangeArrowheads="1" noTextEdit="1"/>
          </p:cNvSpPr>
          <p:nvPr>
            <p:ph type="sldImg"/>
          </p:nvPr>
        </p:nvSpPr>
        <p:spPr>
          <a:xfrm>
            <a:off x="406400" y="696913"/>
            <a:ext cx="6197600" cy="3486150"/>
          </a:xfrm>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43</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44</a:t>
            </a:fld>
            <a:endParaRPr lang="en-US" altLang="zh-CN"/>
          </a:p>
        </p:txBody>
      </p:sp>
      <p:sp>
        <p:nvSpPr>
          <p:cNvPr id="273410" name="Rectangle 2"/>
          <p:cNvSpPr>
            <a:spLocks noGrp="1" noRot="1" noChangeAspect="1" noChangeArrowheads="1" noTextEdit="1"/>
          </p:cNvSpPr>
          <p:nvPr>
            <p:ph type="sldImg"/>
          </p:nvPr>
        </p:nvSpPr>
        <p:spPr>
          <a:xfrm>
            <a:off x="406400" y="696913"/>
            <a:ext cx="6197600" cy="3486150"/>
          </a:xfrm>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45</a:t>
            </a:fld>
            <a:endParaRPr lang="en-US" altLang="zh-CN"/>
          </a:p>
        </p:txBody>
      </p:sp>
      <p:sp>
        <p:nvSpPr>
          <p:cNvPr id="274434" name="Rectangle 2"/>
          <p:cNvSpPr>
            <a:spLocks noGrp="1" noRot="1" noChangeAspect="1" noChangeArrowheads="1" noTextEdit="1"/>
          </p:cNvSpPr>
          <p:nvPr>
            <p:ph type="sldImg"/>
          </p:nvPr>
        </p:nvSpPr>
        <p:spPr>
          <a:xfrm>
            <a:off x="406400" y="696913"/>
            <a:ext cx="6197600" cy="3486150"/>
          </a:xfrm>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46</a:t>
            </a:fld>
            <a:endParaRPr lang="en-US" altLang="zh-CN"/>
          </a:p>
        </p:txBody>
      </p:sp>
      <p:sp>
        <p:nvSpPr>
          <p:cNvPr id="387074" name="Rectangle 2"/>
          <p:cNvSpPr>
            <a:spLocks noGrp="1" noRot="1" noChangeAspect="1" noChangeArrowheads="1" noTextEdit="1"/>
          </p:cNvSpPr>
          <p:nvPr>
            <p:ph type="sldImg"/>
          </p:nvPr>
        </p:nvSpPr>
        <p:spPr>
          <a:xfrm>
            <a:off x="406400" y="696913"/>
            <a:ext cx="6197600" cy="3486150"/>
          </a:xfrm>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4</a:t>
            </a:fld>
            <a:endParaRPr lang="en-US" altLang="zh-CN"/>
          </a:p>
        </p:txBody>
      </p:sp>
      <p:sp>
        <p:nvSpPr>
          <p:cNvPr id="211970" name="Rectangle 2"/>
          <p:cNvSpPr>
            <a:spLocks noGrp="1" noRot="1" noChangeAspect="1" noChangeArrowheads="1" noTextEdit="1"/>
          </p:cNvSpPr>
          <p:nvPr>
            <p:ph type="sldImg"/>
          </p:nvPr>
        </p:nvSpPr>
        <p:spPr>
          <a:xfrm>
            <a:off x="406400" y="696913"/>
            <a:ext cx="6197600" cy="3486150"/>
          </a:xfrm>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48</a:t>
            </a:fld>
            <a:endParaRPr lang="en-US" altLang="zh-CN"/>
          </a:p>
        </p:txBody>
      </p:sp>
      <p:sp>
        <p:nvSpPr>
          <p:cNvPr id="275458" name="Rectangle 2"/>
          <p:cNvSpPr>
            <a:spLocks noGrp="1" noRot="1" noChangeAspect="1" noChangeArrowheads="1" noTextEdit="1"/>
          </p:cNvSpPr>
          <p:nvPr>
            <p:ph type="sldImg"/>
          </p:nvPr>
        </p:nvSpPr>
        <p:spPr>
          <a:xfrm>
            <a:off x="406400" y="696913"/>
            <a:ext cx="6197600" cy="3486150"/>
          </a:xfrm>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49</a:t>
            </a:fld>
            <a:endParaRPr lang="en-US" altLang="zh-CN"/>
          </a:p>
        </p:txBody>
      </p:sp>
      <p:sp>
        <p:nvSpPr>
          <p:cNvPr id="276482" name="Rectangle 2"/>
          <p:cNvSpPr>
            <a:spLocks noGrp="1" noRot="1" noChangeAspect="1" noChangeArrowheads="1" noTextEdit="1"/>
          </p:cNvSpPr>
          <p:nvPr>
            <p:ph type="sldImg"/>
          </p:nvPr>
        </p:nvSpPr>
        <p:spPr>
          <a:xfrm>
            <a:off x="406400" y="696913"/>
            <a:ext cx="6197600" cy="3486150"/>
          </a:xfrm>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50</a:t>
            </a:fld>
            <a:endParaRPr lang="en-US" altLang="zh-CN"/>
          </a:p>
        </p:txBody>
      </p:sp>
      <p:sp>
        <p:nvSpPr>
          <p:cNvPr id="390146" name="Rectangle 2"/>
          <p:cNvSpPr>
            <a:spLocks noGrp="1" noRot="1" noChangeAspect="1" noChangeArrowheads="1" noTextEdit="1"/>
          </p:cNvSpPr>
          <p:nvPr>
            <p:ph type="sldImg"/>
          </p:nvPr>
        </p:nvSpPr>
        <p:spPr>
          <a:xfrm>
            <a:off x="406400" y="696913"/>
            <a:ext cx="6197600" cy="3486150"/>
          </a:xfrm>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53</a:t>
            </a:fld>
            <a:endParaRPr lang="en-US" altLang="zh-CN"/>
          </a:p>
        </p:txBody>
      </p:sp>
      <p:sp>
        <p:nvSpPr>
          <p:cNvPr id="535554" name="Rectangle 2"/>
          <p:cNvSpPr>
            <a:spLocks noGrp="1" noRot="1" noChangeAspect="1" noChangeArrowheads="1" noTextEdit="1"/>
          </p:cNvSpPr>
          <p:nvPr>
            <p:ph type="sldImg"/>
          </p:nvPr>
        </p:nvSpPr>
        <p:spPr>
          <a:xfrm>
            <a:off x="406400" y="696913"/>
            <a:ext cx="6197600" cy="3486150"/>
          </a:xfrm>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55</a:t>
            </a:fld>
            <a:endParaRPr lang="en-US" altLang="zh-CN"/>
          </a:p>
        </p:txBody>
      </p:sp>
      <p:sp>
        <p:nvSpPr>
          <p:cNvPr id="537602" name="Rectangle 2"/>
          <p:cNvSpPr>
            <a:spLocks noGrp="1" noRot="1" noChangeAspect="1" noChangeArrowheads="1" noTextEdit="1"/>
          </p:cNvSpPr>
          <p:nvPr>
            <p:ph type="sldImg"/>
          </p:nvPr>
        </p:nvSpPr>
        <p:spPr>
          <a:xfrm>
            <a:off x="406400" y="696913"/>
            <a:ext cx="6197600" cy="3486150"/>
          </a:xfrm>
          <a:ln/>
        </p:spPr>
      </p:sp>
      <p:sp>
        <p:nvSpPr>
          <p:cNvPr id="53760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56</a:t>
            </a:fld>
            <a:endParaRPr lang="en-US" altLang="zh-CN"/>
          </a:p>
        </p:txBody>
      </p:sp>
      <p:sp>
        <p:nvSpPr>
          <p:cNvPr id="538626" name="Rectangle 2"/>
          <p:cNvSpPr>
            <a:spLocks noGrp="1" noRot="1" noChangeAspect="1" noChangeArrowheads="1" noTextEdit="1"/>
          </p:cNvSpPr>
          <p:nvPr>
            <p:ph type="sldImg"/>
          </p:nvPr>
        </p:nvSpPr>
        <p:spPr>
          <a:xfrm>
            <a:off x="406400" y="696913"/>
            <a:ext cx="6197600" cy="3486150"/>
          </a:xfrm>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57</a:t>
            </a:fld>
            <a:endParaRPr lang="en-US" altLang="zh-CN"/>
          </a:p>
        </p:txBody>
      </p:sp>
      <p:sp>
        <p:nvSpPr>
          <p:cNvPr id="539650" name="Rectangle 2"/>
          <p:cNvSpPr>
            <a:spLocks noGrp="1" noRot="1" noChangeAspect="1" noChangeArrowheads="1" noTextEdit="1"/>
          </p:cNvSpPr>
          <p:nvPr>
            <p:ph type="sldImg"/>
          </p:nvPr>
        </p:nvSpPr>
        <p:spPr>
          <a:xfrm>
            <a:off x="406400" y="696913"/>
            <a:ext cx="6197600" cy="3486150"/>
          </a:xfrm>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58</a:t>
            </a:fld>
            <a:endParaRPr lang="en-US" altLang="zh-CN"/>
          </a:p>
        </p:txBody>
      </p:sp>
      <p:sp>
        <p:nvSpPr>
          <p:cNvPr id="540674" name="Rectangle 2"/>
          <p:cNvSpPr>
            <a:spLocks noGrp="1" noRot="1" noChangeAspect="1" noChangeArrowheads="1" noTextEdit="1"/>
          </p:cNvSpPr>
          <p:nvPr>
            <p:ph type="sldImg"/>
          </p:nvPr>
        </p:nvSpPr>
        <p:spPr>
          <a:xfrm>
            <a:off x="406400" y="696913"/>
            <a:ext cx="6197600" cy="3486150"/>
          </a:xfrm>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59</a:t>
            </a:fld>
            <a:endParaRPr lang="en-US" altLang="zh-CN"/>
          </a:p>
        </p:txBody>
      </p:sp>
      <p:sp>
        <p:nvSpPr>
          <p:cNvPr id="541698" name="Rectangle 2"/>
          <p:cNvSpPr>
            <a:spLocks noGrp="1" noRot="1" noChangeAspect="1" noChangeArrowheads="1" noTextEdit="1"/>
          </p:cNvSpPr>
          <p:nvPr>
            <p:ph type="sldImg"/>
          </p:nvPr>
        </p:nvSpPr>
        <p:spPr>
          <a:xfrm>
            <a:off x="406400" y="696913"/>
            <a:ext cx="6197600" cy="3486150"/>
          </a:xfrm>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60</a:t>
            </a:fld>
            <a:endParaRPr lang="en-US" altLang="zh-CN"/>
          </a:p>
        </p:txBody>
      </p:sp>
      <p:sp>
        <p:nvSpPr>
          <p:cNvPr id="542722" name="Rectangle 2"/>
          <p:cNvSpPr>
            <a:spLocks noGrp="1" noRot="1" noChangeAspect="1" noChangeArrowheads="1" noTextEdit="1"/>
          </p:cNvSpPr>
          <p:nvPr>
            <p:ph type="sldImg"/>
          </p:nvPr>
        </p:nvSpPr>
        <p:spPr>
          <a:xfrm>
            <a:off x="406400" y="696913"/>
            <a:ext cx="6197600" cy="3486150"/>
          </a:xfrm>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5</a:t>
            </a:fld>
            <a:endParaRPr lang="en-US" altLang="zh-CN"/>
          </a:p>
        </p:txBody>
      </p:sp>
      <p:sp>
        <p:nvSpPr>
          <p:cNvPr id="281602" name="Rectangle 2"/>
          <p:cNvSpPr>
            <a:spLocks noGrp="1" noRot="1" noChangeAspect="1" noChangeArrowheads="1" noTextEdit="1"/>
          </p:cNvSpPr>
          <p:nvPr>
            <p:ph type="sldImg"/>
          </p:nvPr>
        </p:nvSpPr>
        <p:spPr>
          <a:xfrm>
            <a:off x="406400" y="696913"/>
            <a:ext cx="6197600" cy="3486150"/>
          </a:xfrm>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61</a:t>
            </a:fld>
            <a:endParaRPr lang="en-US" altLang="zh-CN"/>
          </a:p>
        </p:txBody>
      </p:sp>
      <p:sp>
        <p:nvSpPr>
          <p:cNvPr id="543746" name="Rectangle 2"/>
          <p:cNvSpPr>
            <a:spLocks noGrp="1" noRot="1" noChangeAspect="1" noChangeArrowheads="1" noTextEdit="1"/>
          </p:cNvSpPr>
          <p:nvPr>
            <p:ph type="sldImg"/>
          </p:nvPr>
        </p:nvSpPr>
        <p:spPr>
          <a:xfrm>
            <a:off x="406400" y="696913"/>
            <a:ext cx="6197600" cy="3486150"/>
          </a:xfrm>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62</a:t>
            </a:fld>
            <a:endParaRPr lang="en-US" altLang="zh-CN"/>
          </a:p>
        </p:txBody>
      </p:sp>
      <p:sp>
        <p:nvSpPr>
          <p:cNvPr id="544770" name="Rectangle 2"/>
          <p:cNvSpPr>
            <a:spLocks noGrp="1" noRot="1" noChangeAspect="1" noChangeArrowheads="1" noTextEdit="1"/>
          </p:cNvSpPr>
          <p:nvPr>
            <p:ph type="sldImg"/>
          </p:nvPr>
        </p:nvSpPr>
        <p:spPr>
          <a:xfrm>
            <a:off x="406400" y="696913"/>
            <a:ext cx="6197600" cy="3486150"/>
          </a:xfrm>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63</a:t>
            </a:fld>
            <a:endParaRPr lang="en-US" altLang="zh-CN"/>
          </a:p>
        </p:txBody>
      </p:sp>
      <p:sp>
        <p:nvSpPr>
          <p:cNvPr id="545794" name="Rectangle 2"/>
          <p:cNvSpPr>
            <a:spLocks noGrp="1" noRot="1" noChangeAspect="1" noChangeArrowheads="1" noTextEdit="1"/>
          </p:cNvSpPr>
          <p:nvPr>
            <p:ph type="sldImg"/>
          </p:nvPr>
        </p:nvSpPr>
        <p:spPr>
          <a:xfrm>
            <a:off x="406400" y="696913"/>
            <a:ext cx="6197600" cy="3486150"/>
          </a:xfrm>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64</a:t>
            </a:fld>
            <a:endParaRPr lang="en-US" altLang="zh-CN"/>
          </a:p>
        </p:txBody>
      </p:sp>
      <p:sp>
        <p:nvSpPr>
          <p:cNvPr id="546818" name="Rectangle 2"/>
          <p:cNvSpPr>
            <a:spLocks noGrp="1" noRot="1" noChangeAspect="1" noChangeArrowheads="1" noTextEdit="1"/>
          </p:cNvSpPr>
          <p:nvPr>
            <p:ph type="sldImg"/>
          </p:nvPr>
        </p:nvSpPr>
        <p:spPr>
          <a:xfrm>
            <a:off x="406400" y="696913"/>
            <a:ext cx="6197600" cy="3486150"/>
          </a:xfrm>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65</a:t>
            </a:fld>
            <a:endParaRPr lang="en-US" altLang="zh-CN"/>
          </a:p>
        </p:txBody>
      </p:sp>
      <p:sp>
        <p:nvSpPr>
          <p:cNvPr id="547842" name="Rectangle 2"/>
          <p:cNvSpPr>
            <a:spLocks noGrp="1" noRot="1" noChangeAspect="1" noChangeArrowheads="1" noTextEdit="1"/>
          </p:cNvSpPr>
          <p:nvPr>
            <p:ph type="sldImg"/>
          </p:nvPr>
        </p:nvSpPr>
        <p:spPr>
          <a:xfrm>
            <a:off x="406400" y="696913"/>
            <a:ext cx="6197600" cy="3486150"/>
          </a:xfrm>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66</a:t>
            </a:fld>
            <a:endParaRPr lang="en-US" altLang="zh-CN"/>
          </a:p>
        </p:txBody>
      </p:sp>
      <p:sp>
        <p:nvSpPr>
          <p:cNvPr id="636930" name="Rectangle 2"/>
          <p:cNvSpPr>
            <a:spLocks noGrp="1" noRot="1" noChangeAspect="1" noChangeArrowheads="1" noTextEdit="1"/>
          </p:cNvSpPr>
          <p:nvPr>
            <p:ph type="sldImg"/>
          </p:nvPr>
        </p:nvSpPr>
        <p:spPr>
          <a:xfrm>
            <a:off x="406400" y="696913"/>
            <a:ext cx="6197600" cy="3486150"/>
          </a:xfrm>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67</a:t>
            </a:fld>
            <a:endParaRPr lang="en-US" altLang="zh-CN"/>
          </a:p>
        </p:txBody>
      </p:sp>
      <p:sp>
        <p:nvSpPr>
          <p:cNvPr id="548866" name="Rectangle 2"/>
          <p:cNvSpPr>
            <a:spLocks noGrp="1" noRot="1" noChangeAspect="1" noChangeArrowheads="1" noTextEdit="1"/>
          </p:cNvSpPr>
          <p:nvPr>
            <p:ph type="sldImg"/>
          </p:nvPr>
        </p:nvSpPr>
        <p:spPr>
          <a:xfrm>
            <a:off x="406400" y="696913"/>
            <a:ext cx="6197600" cy="3486150"/>
          </a:xfrm>
          <a:ln/>
        </p:spPr>
      </p:sp>
      <p:sp>
        <p:nvSpPr>
          <p:cNvPr id="5488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68</a:t>
            </a:fld>
            <a:endParaRPr lang="en-US" altLang="zh-CN"/>
          </a:p>
        </p:txBody>
      </p:sp>
      <p:sp>
        <p:nvSpPr>
          <p:cNvPr id="549890" name="Rectangle 2"/>
          <p:cNvSpPr>
            <a:spLocks noGrp="1" noRot="1" noChangeAspect="1" noChangeArrowheads="1" noTextEdit="1"/>
          </p:cNvSpPr>
          <p:nvPr>
            <p:ph type="sldImg"/>
          </p:nvPr>
        </p:nvSpPr>
        <p:spPr>
          <a:xfrm>
            <a:off x="406400" y="696913"/>
            <a:ext cx="6197600" cy="3486150"/>
          </a:xfrm>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69</a:t>
            </a:fld>
            <a:endParaRPr lang="en-US" altLang="zh-CN"/>
          </a:p>
        </p:txBody>
      </p:sp>
      <p:sp>
        <p:nvSpPr>
          <p:cNvPr id="550914" name="Rectangle 2"/>
          <p:cNvSpPr>
            <a:spLocks noGrp="1" noRot="1" noChangeAspect="1" noChangeArrowheads="1" noTextEdit="1"/>
          </p:cNvSpPr>
          <p:nvPr>
            <p:ph type="sldImg"/>
          </p:nvPr>
        </p:nvSpPr>
        <p:spPr>
          <a:xfrm>
            <a:off x="406400" y="696913"/>
            <a:ext cx="6197600" cy="3486150"/>
          </a:xfrm>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70</a:t>
            </a:fld>
            <a:endParaRPr lang="en-US" altLang="zh-CN"/>
          </a:p>
        </p:txBody>
      </p:sp>
      <p:sp>
        <p:nvSpPr>
          <p:cNvPr id="551938" name="Rectangle 2"/>
          <p:cNvSpPr>
            <a:spLocks noGrp="1" noRot="1" noChangeAspect="1" noChangeArrowheads="1" noTextEdit="1"/>
          </p:cNvSpPr>
          <p:nvPr>
            <p:ph type="sldImg"/>
          </p:nvPr>
        </p:nvSpPr>
        <p:spPr>
          <a:xfrm>
            <a:off x="406400" y="696913"/>
            <a:ext cx="6197600" cy="3486150"/>
          </a:xfrm>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71</a:t>
            </a:fld>
            <a:endParaRPr lang="en-US" altLang="zh-CN"/>
          </a:p>
        </p:txBody>
      </p:sp>
      <p:sp>
        <p:nvSpPr>
          <p:cNvPr id="552962" name="Rectangle 2"/>
          <p:cNvSpPr>
            <a:spLocks noGrp="1" noRot="1" noChangeAspect="1" noChangeArrowheads="1" noTextEdit="1"/>
          </p:cNvSpPr>
          <p:nvPr>
            <p:ph type="sldImg"/>
          </p:nvPr>
        </p:nvSpPr>
        <p:spPr>
          <a:xfrm>
            <a:off x="406400" y="696913"/>
            <a:ext cx="6197600" cy="3486150"/>
          </a:xfrm>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72</a:t>
            </a:fld>
            <a:endParaRPr lang="en-US" altLang="zh-CN"/>
          </a:p>
        </p:txBody>
      </p:sp>
      <p:sp>
        <p:nvSpPr>
          <p:cNvPr id="553986" name="Rectangle 2"/>
          <p:cNvSpPr>
            <a:spLocks noGrp="1" noRot="1" noChangeAspect="1" noChangeArrowheads="1" noTextEdit="1"/>
          </p:cNvSpPr>
          <p:nvPr>
            <p:ph type="sldImg"/>
          </p:nvPr>
        </p:nvSpPr>
        <p:spPr>
          <a:xfrm>
            <a:off x="406400" y="696913"/>
            <a:ext cx="6197600" cy="3486150"/>
          </a:xfrm>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73</a:t>
            </a:fld>
            <a:endParaRPr lang="en-US" altLang="zh-CN"/>
          </a:p>
        </p:txBody>
      </p:sp>
      <p:sp>
        <p:nvSpPr>
          <p:cNvPr id="555010" name="Rectangle 2"/>
          <p:cNvSpPr>
            <a:spLocks noGrp="1" noRot="1" noChangeAspect="1" noChangeArrowheads="1" noTextEdit="1"/>
          </p:cNvSpPr>
          <p:nvPr>
            <p:ph type="sldImg"/>
          </p:nvPr>
        </p:nvSpPr>
        <p:spPr>
          <a:xfrm>
            <a:off x="406400" y="696913"/>
            <a:ext cx="6197600" cy="3486150"/>
          </a:xfrm>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74</a:t>
            </a:fld>
            <a:endParaRPr lang="en-US" altLang="zh-CN"/>
          </a:p>
        </p:txBody>
      </p:sp>
      <p:sp>
        <p:nvSpPr>
          <p:cNvPr id="556034" name="Rectangle 2"/>
          <p:cNvSpPr>
            <a:spLocks noGrp="1" noRot="1" noChangeAspect="1" noChangeArrowheads="1" noTextEdit="1"/>
          </p:cNvSpPr>
          <p:nvPr>
            <p:ph type="sldImg"/>
          </p:nvPr>
        </p:nvSpPr>
        <p:spPr>
          <a:xfrm>
            <a:off x="406400" y="696913"/>
            <a:ext cx="6197600" cy="3486150"/>
          </a:xfrm>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75</a:t>
            </a:fld>
            <a:endParaRPr lang="en-US" altLang="zh-CN"/>
          </a:p>
        </p:txBody>
      </p:sp>
      <p:sp>
        <p:nvSpPr>
          <p:cNvPr id="557058" name="Rectangle 2"/>
          <p:cNvSpPr>
            <a:spLocks noGrp="1" noRot="1" noChangeAspect="1" noChangeArrowheads="1" noTextEdit="1"/>
          </p:cNvSpPr>
          <p:nvPr>
            <p:ph type="sldImg"/>
          </p:nvPr>
        </p:nvSpPr>
        <p:spPr>
          <a:xfrm>
            <a:off x="406400" y="696913"/>
            <a:ext cx="6197600" cy="3486150"/>
          </a:xfrm>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76</a:t>
            </a:fld>
            <a:endParaRPr lang="en-US" altLang="zh-CN"/>
          </a:p>
        </p:txBody>
      </p:sp>
      <p:sp>
        <p:nvSpPr>
          <p:cNvPr id="558082" name="Rectangle 2"/>
          <p:cNvSpPr>
            <a:spLocks noGrp="1" noRot="1" noChangeAspect="1" noChangeArrowheads="1" noTextEdit="1"/>
          </p:cNvSpPr>
          <p:nvPr>
            <p:ph type="sldImg"/>
          </p:nvPr>
        </p:nvSpPr>
        <p:spPr>
          <a:xfrm>
            <a:off x="406400" y="696913"/>
            <a:ext cx="6197600" cy="3486150"/>
          </a:xfrm>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77</a:t>
            </a:fld>
            <a:endParaRPr lang="en-US" altLang="zh-CN"/>
          </a:p>
        </p:txBody>
      </p:sp>
      <p:sp>
        <p:nvSpPr>
          <p:cNvPr id="559106" name="Rectangle 2"/>
          <p:cNvSpPr>
            <a:spLocks noGrp="1" noRot="1" noChangeAspect="1" noChangeArrowheads="1" noTextEdit="1"/>
          </p:cNvSpPr>
          <p:nvPr>
            <p:ph type="sldImg"/>
          </p:nvPr>
        </p:nvSpPr>
        <p:spPr>
          <a:xfrm>
            <a:off x="406400" y="696913"/>
            <a:ext cx="6197600" cy="3486150"/>
          </a:xfrm>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78</a:t>
            </a:fld>
            <a:endParaRPr lang="en-US" altLang="zh-CN"/>
          </a:p>
        </p:txBody>
      </p:sp>
      <p:sp>
        <p:nvSpPr>
          <p:cNvPr id="560130" name="Rectangle 2"/>
          <p:cNvSpPr>
            <a:spLocks noGrp="1" noRot="1" noChangeAspect="1" noChangeArrowheads="1" noTextEdit="1"/>
          </p:cNvSpPr>
          <p:nvPr>
            <p:ph type="sldImg"/>
          </p:nvPr>
        </p:nvSpPr>
        <p:spPr>
          <a:xfrm>
            <a:off x="406400" y="696913"/>
            <a:ext cx="6197600" cy="3486150"/>
          </a:xfrm>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79</a:t>
            </a:fld>
            <a:endParaRPr lang="en-US" altLang="zh-CN"/>
          </a:p>
        </p:txBody>
      </p:sp>
      <p:sp>
        <p:nvSpPr>
          <p:cNvPr id="561154" name="Rectangle 2"/>
          <p:cNvSpPr>
            <a:spLocks noGrp="1" noRot="1" noChangeAspect="1" noChangeArrowheads="1" noTextEdit="1"/>
          </p:cNvSpPr>
          <p:nvPr>
            <p:ph type="sldImg"/>
          </p:nvPr>
        </p:nvSpPr>
        <p:spPr>
          <a:xfrm>
            <a:off x="406400" y="696913"/>
            <a:ext cx="6197600" cy="3486150"/>
          </a:xfrm>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83</a:t>
            </a:fld>
            <a:endParaRPr lang="en-US" altLang="zh-CN"/>
          </a:p>
        </p:txBody>
      </p:sp>
      <p:sp>
        <p:nvSpPr>
          <p:cNvPr id="567298" name="Rectangle 2"/>
          <p:cNvSpPr>
            <a:spLocks noGrp="1" noRot="1" noChangeAspect="1" noChangeArrowheads="1" noTextEdit="1"/>
          </p:cNvSpPr>
          <p:nvPr>
            <p:ph type="sldImg"/>
          </p:nvPr>
        </p:nvSpPr>
        <p:spPr>
          <a:xfrm>
            <a:off x="406400" y="696913"/>
            <a:ext cx="6197600" cy="3486150"/>
          </a:xfrm>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9</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84</a:t>
            </a:fld>
            <a:endParaRPr lang="en-US" altLang="zh-CN"/>
          </a:p>
        </p:txBody>
      </p:sp>
      <p:sp>
        <p:nvSpPr>
          <p:cNvPr id="567298" name="Rectangle 2"/>
          <p:cNvSpPr>
            <a:spLocks noGrp="1" noRot="1" noChangeAspect="1" noChangeArrowheads="1" noTextEdit="1"/>
          </p:cNvSpPr>
          <p:nvPr>
            <p:ph type="sldImg"/>
          </p:nvPr>
        </p:nvSpPr>
        <p:spPr>
          <a:xfrm>
            <a:off x="406400" y="696913"/>
            <a:ext cx="6197600" cy="3486150"/>
          </a:xfrm>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85</a:t>
            </a:fld>
            <a:endParaRPr lang="en-US" altLang="zh-CN"/>
          </a:p>
        </p:txBody>
      </p:sp>
      <p:sp>
        <p:nvSpPr>
          <p:cNvPr id="568322" name="Rectangle 2"/>
          <p:cNvSpPr>
            <a:spLocks noGrp="1" noRot="1" noChangeAspect="1" noChangeArrowheads="1" noTextEdit="1"/>
          </p:cNvSpPr>
          <p:nvPr>
            <p:ph type="sldImg"/>
          </p:nvPr>
        </p:nvSpPr>
        <p:spPr>
          <a:xfrm>
            <a:off x="406400" y="696913"/>
            <a:ext cx="6197600" cy="3486150"/>
          </a:xfrm>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86</a:t>
            </a:fld>
            <a:endParaRPr lang="en-US" altLang="zh-CN"/>
          </a:p>
        </p:txBody>
      </p:sp>
      <p:sp>
        <p:nvSpPr>
          <p:cNvPr id="569346" name="Rectangle 2"/>
          <p:cNvSpPr>
            <a:spLocks noGrp="1" noRot="1" noChangeAspect="1" noChangeArrowheads="1" noTextEdit="1"/>
          </p:cNvSpPr>
          <p:nvPr>
            <p:ph type="sldImg"/>
          </p:nvPr>
        </p:nvSpPr>
        <p:spPr>
          <a:xfrm>
            <a:off x="406400" y="696913"/>
            <a:ext cx="6197600" cy="3486150"/>
          </a:xfrm>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87</a:t>
            </a:fld>
            <a:endParaRPr lang="en-US" altLang="zh-CN"/>
          </a:p>
        </p:txBody>
      </p:sp>
      <p:sp>
        <p:nvSpPr>
          <p:cNvPr id="570370" name="Rectangle 2"/>
          <p:cNvSpPr>
            <a:spLocks noGrp="1" noRot="1" noChangeAspect="1" noChangeArrowheads="1" noTextEdit="1"/>
          </p:cNvSpPr>
          <p:nvPr>
            <p:ph type="sldImg"/>
          </p:nvPr>
        </p:nvSpPr>
        <p:spPr>
          <a:xfrm>
            <a:off x="406400" y="696913"/>
            <a:ext cx="6197600" cy="3486150"/>
          </a:xfrm>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88</a:t>
            </a:fld>
            <a:endParaRPr lang="en-US" altLang="zh-CN"/>
          </a:p>
        </p:txBody>
      </p:sp>
      <p:sp>
        <p:nvSpPr>
          <p:cNvPr id="571394" name="Rectangle 2"/>
          <p:cNvSpPr>
            <a:spLocks noGrp="1" noRot="1" noChangeAspect="1" noChangeArrowheads="1" noTextEdit="1"/>
          </p:cNvSpPr>
          <p:nvPr>
            <p:ph type="sldImg"/>
          </p:nvPr>
        </p:nvSpPr>
        <p:spPr>
          <a:xfrm>
            <a:off x="406400" y="696913"/>
            <a:ext cx="6197600" cy="3486150"/>
          </a:xfrm>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89</a:t>
            </a:fld>
            <a:endParaRPr lang="en-US" altLang="zh-CN"/>
          </a:p>
        </p:txBody>
      </p:sp>
      <p:sp>
        <p:nvSpPr>
          <p:cNvPr id="572418" name="Rectangle 2"/>
          <p:cNvSpPr>
            <a:spLocks noGrp="1" noRot="1" noChangeAspect="1" noChangeArrowheads="1" noTextEdit="1"/>
          </p:cNvSpPr>
          <p:nvPr>
            <p:ph type="sldImg"/>
          </p:nvPr>
        </p:nvSpPr>
        <p:spPr>
          <a:xfrm>
            <a:off x="406400" y="696913"/>
            <a:ext cx="6197600" cy="3486150"/>
          </a:xfrm>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93</a:t>
            </a:fld>
            <a:endParaRPr lang="en-US" altLang="zh-CN"/>
          </a:p>
        </p:txBody>
      </p:sp>
      <p:sp>
        <p:nvSpPr>
          <p:cNvPr id="576514" name="Rectangle 2"/>
          <p:cNvSpPr>
            <a:spLocks noGrp="1" noRot="1" noChangeAspect="1" noChangeArrowheads="1" noTextEdit="1"/>
          </p:cNvSpPr>
          <p:nvPr>
            <p:ph type="sldImg"/>
          </p:nvPr>
        </p:nvSpPr>
        <p:spPr>
          <a:xfrm>
            <a:off x="406400" y="696913"/>
            <a:ext cx="6197600" cy="3486150"/>
          </a:xfrm>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95</a:t>
            </a:fld>
            <a:endParaRPr lang="en-US" altLang="zh-CN"/>
          </a:p>
        </p:txBody>
      </p:sp>
      <p:sp>
        <p:nvSpPr>
          <p:cNvPr id="580610" name="Rectangle 2"/>
          <p:cNvSpPr>
            <a:spLocks noGrp="1" noRot="1" noChangeAspect="1" noChangeArrowheads="1" noTextEdit="1"/>
          </p:cNvSpPr>
          <p:nvPr>
            <p:ph type="sldImg"/>
          </p:nvPr>
        </p:nvSpPr>
        <p:spPr>
          <a:xfrm>
            <a:off x="406400" y="696913"/>
            <a:ext cx="6197600" cy="3486150"/>
          </a:xfrm>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100</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101</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10</a:t>
            </a:fld>
            <a:endParaRPr lang="en-US" altLang="zh-CN"/>
          </a:p>
        </p:txBody>
      </p:sp>
      <p:sp>
        <p:nvSpPr>
          <p:cNvPr id="285698" name="Rectangle 2"/>
          <p:cNvSpPr>
            <a:spLocks noGrp="1" noRot="1" noChangeAspect="1" noChangeArrowheads="1" noTextEdit="1"/>
          </p:cNvSpPr>
          <p:nvPr>
            <p:ph type="sldImg"/>
          </p:nvPr>
        </p:nvSpPr>
        <p:spPr>
          <a:xfrm>
            <a:off x="406400" y="696913"/>
            <a:ext cx="6197600" cy="3486150"/>
          </a:xfrm>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102</a:t>
            </a:fld>
            <a:endParaRPr lang="en-US" altLang="zh-CN"/>
          </a:p>
        </p:txBody>
      </p:sp>
      <p:sp>
        <p:nvSpPr>
          <p:cNvPr id="584706" name="Rectangle 2"/>
          <p:cNvSpPr>
            <a:spLocks noGrp="1" noRot="1" noChangeAspect="1" noChangeArrowheads="1" noTextEdit="1"/>
          </p:cNvSpPr>
          <p:nvPr>
            <p:ph type="sldImg"/>
          </p:nvPr>
        </p:nvSpPr>
        <p:spPr>
          <a:xfrm>
            <a:off x="406400" y="696913"/>
            <a:ext cx="6197600" cy="3486150"/>
          </a:xfrm>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103</a:t>
            </a:fld>
            <a:endParaRPr lang="en-US" altLang="zh-CN"/>
          </a:p>
        </p:txBody>
      </p:sp>
      <p:sp>
        <p:nvSpPr>
          <p:cNvPr id="585730" name="Rectangle 2"/>
          <p:cNvSpPr>
            <a:spLocks noGrp="1" noRot="1" noChangeAspect="1" noChangeArrowheads="1" noTextEdit="1"/>
          </p:cNvSpPr>
          <p:nvPr>
            <p:ph type="sldImg"/>
          </p:nvPr>
        </p:nvSpPr>
        <p:spPr>
          <a:xfrm>
            <a:off x="406400" y="696913"/>
            <a:ext cx="6197600" cy="3486150"/>
          </a:xfrm>
          <a:ln/>
        </p:spPr>
      </p:sp>
      <p:sp>
        <p:nvSpPr>
          <p:cNvPr id="585731"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Frame Check Sequence: </a:t>
            </a:r>
            <a:r>
              <a:rPr lang="zh-CN" altLang="en-US" dirty="0"/>
              <a:t>帧校验序列</a:t>
            </a:r>
            <a:endParaRPr lang="zh-CN" altLang="zh-CN" dirty="0"/>
          </a:p>
          <a:p>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104</a:t>
            </a:fld>
            <a:endParaRPr lang="en-US" altLang="zh-CN"/>
          </a:p>
        </p:txBody>
      </p:sp>
      <p:sp>
        <p:nvSpPr>
          <p:cNvPr id="586754" name="Rectangle 2"/>
          <p:cNvSpPr>
            <a:spLocks noGrp="1" noRot="1" noChangeAspect="1" noChangeArrowheads="1" noTextEdit="1"/>
          </p:cNvSpPr>
          <p:nvPr>
            <p:ph type="sldImg"/>
          </p:nvPr>
        </p:nvSpPr>
        <p:spPr>
          <a:xfrm>
            <a:off x="406400" y="696913"/>
            <a:ext cx="6197600" cy="3486150"/>
          </a:xfrm>
          <a:ln/>
        </p:spPr>
      </p:sp>
      <p:sp>
        <p:nvSpPr>
          <p:cNvPr id="586755" name="Rectangle 3"/>
          <p:cNvSpPr>
            <a:spLocks noGrp="1" noChangeArrowheads="1"/>
          </p:cNvSpPr>
          <p:nvPr>
            <p:ph type="body" idx="1"/>
          </p:nvPr>
        </p:nvSpPr>
        <p:spPr/>
        <p:txBody>
          <a:bodyPr/>
          <a:lstStyle/>
          <a:p>
            <a:r>
              <a:rPr lang="en-US" altLang="zh-CN" dirty="0"/>
              <a:t>Frame Check Sequence: </a:t>
            </a:r>
            <a:r>
              <a:rPr lang="zh-CN" altLang="en-US" dirty="0"/>
              <a:t>帧校验序列</a:t>
            </a:r>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105</a:t>
            </a:fld>
            <a:endParaRPr lang="en-US" altLang="zh-CN"/>
          </a:p>
        </p:txBody>
      </p:sp>
      <p:sp>
        <p:nvSpPr>
          <p:cNvPr id="587778" name="Rectangle 2"/>
          <p:cNvSpPr>
            <a:spLocks noGrp="1" noRot="1" noChangeAspect="1" noChangeArrowheads="1" noTextEdit="1"/>
          </p:cNvSpPr>
          <p:nvPr>
            <p:ph type="sldImg"/>
          </p:nvPr>
        </p:nvSpPr>
        <p:spPr>
          <a:xfrm>
            <a:off x="406400" y="696913"/>
            <a:ext cx="6197600" cy="3486150"/>
          </a:xfrm>
          <a:ln/>
        </p:spPr>
      </p:sp>
      <p:sp>
        <p:nvSpPr>
          <p:cNvPr id="58777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Frame Check Sequence: </a:t>
            </a:r>
            <a:r>
              <a:rPr lang="zh-CN" altLang="en-US" dirty="0"/>
              <a:t>帧校验序列</a:t>
            </a:r>
            <a:endParaRPr lang="zh-CN" altLang="zh-CN" dirty="0"/>
          </a:p>
          <a:p>
            <a:endParaRPr lang="zh-CN"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106</a:t>
            </a:fld>
            <a:endParaRPr lang="en-US" altLang="zh-CN"/>
          </a:p>
        </p:txBody>
      </p:sp>
      <p:sp>
        <p:nvSpPr>
          <p:cNvPr id="588802" name="Rectangle 2"/>
          <p:cNvSpPr>
            <a:spLocks noGrp="1" noRot="1" noChangeAspect="1" noChangeArrowheads="1" noTextEdit="1"/>
          </p:cNvSpPr>
          <p:nvPr>
            <p:ph type="sldImg"/>
          </p:nvPr>
        </p:nvSpPr>
        <p:spPr>
          <a:xfrm>
            <a:off x="406400" y="696913"/>
            <a:ext cx="6197600" cy="3486150"/>
          </a:xfrm>
          <a:ln/>
        </p:spPr>
      </p:sp>
      <p:sp>
        <p:nvSpPr>
          <p:cNvPr id="588803" name="Rectangle 3"/>
          <p:cNvSpPr>
            <a:spLocks noGrp="1" noChangeArrowheads="1"/>
          </p:cNvSpPr>
          <p:nvPr>
            <p:ph type="body" idx="1"/>
          </p:nvPr>
        </p:nvSpPr>
        <p:spPr/>
        <p:txBody>
          <a:bodyPr/>
          <a:lstStyle/>
          <a:p>
            <a:r>
              <a:rPr lang="en-US" altLang="zh-CN" dirty="0"/>
              <a:t>IP </a:t>
            </a:r>
            <a:r>
              <a:rPr lang="zh-CN" altLang="en-US" dirty="0"/>
              <a:t>数据报： </a:t>
            </a:r>
            <a:r>
              <a:rPr lang="en-US" altLang="zh-CN" dirty="0"/>
              <a:t>0x0800</a:t>
            </a:r>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107</a:t>
            </a:fld>
            <a:endParaRPr lang="en-US" altLang="zh-CN"/>
          </a:p>
        </p:txBody>
      </p:sp>
      <p:sp>
        <p:nvSpPr>
          <p:cNvPr id="589826" name="Rectangle 2"/>
          <p:cNvSpPr>
            <a:spLocks noGrp="1" noRot="1" noChangeAspect="1" noChangeArrowheads="1" noTextEdit="1"/>
          </p:cNvSpPr>
          <p:nvPr>
            <p:ph type="sldImg"/>
          </p:nvPr>
        </p:nvSpPr>
        <p:spPr>
          <a:xfrm>
            <a:off x="406400" y="696913"/>
            <a:ext cx="6197600" cy="3486150"/>
          </a:xfrm>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108</a:t>
            </a:fld>
            <a:endParaRPr lang="en-US" altLang="zh-CN"/>
          </a:p>
        </p:txBody>
      </p:sp>
      <p:sp>
        <p:nvSpPr>
          <p:cNvPr id="590850" name="Rectangle 2"/>
          <p:cNvSpPr>
            <a:spLocks noGrp="1" noRot="1" noChangeAspect="1" noChangeArrowheads="1" noTextEdit="1"/>
          </p:cNvSpPr>
          <p:nvPr>
            <p:ph type="sldImg"/>
          </p:nvPr>
        </p:nvSpPr>
        <p:spPr>
          <a:xfrm>
            <a:off x="406400" y="696913"/>
            <a:ext cx="6197600" cy="3486150"/>
          </a:xfrm>
          <a:ln/>
        </p:spPr>
      </p:sp>
      <p:sp>
        <p:nvSpPr>
          <p:cNvPr id="590851"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Frame Check Sequence: </a:t>
            </a:r>
            <a:r>
              <a:rPr lang="zh-CN" altLang="en-US" dirty="0"/>
              <a:t>帧校验序列</a:t>
            </a:r>
            <a:endParaRPr lang="zh-CN" altLang="zh-CN" dirty="0"/>
          </a:p>
          <a:p>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109</a:t>
            </a:fld>
            <a:endParaRPr lang="en-US" altLang="zh-CN"/>
          </a:p>
        </p:txBody>
      </p:sp>
      <p:sp>
        <p:nvSpPr>
          <p:cNvPr id="591874" name="Rectangle 2"/>
          <p:cNvSpPr>
            <a:spLocks noGrp="1" noRot="1" noChangeAspect="1" noChangeArrowheads="1" noTextEdit="1"/>
          </p:cNvSpPr>
          <p:nvPr>
            <p:ph type="sldImg"/>
          </p:nvPr>
        </p:nvSpPr>
        <p:spPr>
          <a:xfrm>
            <a:off x="406400" y="696913"/>
            <a:ext cx="6197600" cy="3486150"/>
          </a:xfrm>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110</a:t>
            </a:fld>
            <a:endParaRPr lang="en-US" altLang="zh-CN"/>
          </a:p>
        </p:txBody>
      </p:sp>
      <p:sp>
        <p:nvSpPr>
          <p:cNvPr id="592898" name="Rectangle 2"/>
          <p:cNvSpPr>
            <a:spLocks noGrp="1" noRot="1" noChangeAspect="1" noChangeArrowheads="1" noTextEdit="1"/>
          </p:cNvSpPr>
          <p:nvPr>
            <p:ph type="sldImg"/>
          </p:nvPr>
        </p:nvSpPr>
        <p:spPr>
          <a:xfrm>
            <a:off x="406400" y="696913"/>
            <a:ext cx="6197600" cy="3486150"/>
          </a:xfrm>
          <a:ln/>
        </p:spPr>
      </p:sp>
      <p:sp>
        <p:nvSpPr>
          <p:cNvPr id="59289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Frame Check Sequence: </a:t>
            </a:r>
            <a:r>
              <a:rPr lang="zh-CN" altLang="en-US" dirty="0"/>
              <a:t>帧校验序列</a:t>
            </a:r>
            <a:endParaRPr lang="zh-CN" altLang="zh-CN" dirty="0"/>
          </a:p>
          <a:p>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111</a:t>
            </a:fld>
            <a:endParaRPr lang="en-US" altLang="zh-CN"/>
          </a:p>
        </p:txBody>
      </p:sp>
      <p:sp>
        <p:nvSpPr>
          <p:cNvPr id="593922" name="Rectangle 2"/>
          <p:cNvSpPr>
            <a:spLocks noGrp="1" noRot="1" noChangeAspect="1" noChangeArrowheads="1" noTextEdit="1"/>
          </p:cNvSpPr>
          <p:nvPr>
            <p:ph type="sldImg"/>
          </p:nvPr>
        </p:nvSpPr>
        <p:spPr>
          <a:xfrm>
            <a:off x="406400" y="696913"/>
            <a:ext cx="6197600" cy="3486150"/>
          </a:xfrm>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11</a:t>
            </a:fld>
            <a:endParaRPr lang="en-US" altLang="zh-CN"/>
          </a:p>
        </p:txBody>
      </p:sp>
      <p:sp>
        <p:nvSpPr>
          <p:cNvPr id="207874" name="Rectangle 2"/>
          <p:cNvSpPr>
            <a:spLocks noGrp="1" noRot="1" noChangeAspect="1" noChangeArrowheads="1" noTextEdit="1"/>
          </p:cNvSpPr>
          <p:nvPr>
            <p:ph type="sldImg"/>
          </p:nvPr>
        </p:nvSpPr>
        <p:spPr>
          <a:xfrm>
            <a:off x="406400" y="696913"/>
            <a:ext cx="6197600" cy="3486150"/>
          </a:xfrm>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112</a:t>
            </a:fld>
            <a:endParaRPr lang="en-US" altLang="zh-CN"/>
          </a:p>
        </p:txBody>
      </p:sp>
      <p:sp>
        <p:nvSpPr>
          <p:cNvPr id="593922" name="Rectangle 2"/>
          <p:cNvSpPr>
            <a:spLocks noGrp="1" noRot="1" noChangeAspect="1" noChangeArrowheads="1" noTextEdit="1"/>
          </p:cNvSpPr>
          <p:nvPr>
            <p:ph type="sldImg"/>
          </p:nvPr>
        </p:nvSpPr>
        <p:spPr>
          <a:xfrm>
            <a:off x="406400" y="696913"/>
            <a:ext cx="6197600" cy="3486150"/>
          </a:xfrm>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116</a:t>
            </a:fld>
            <a:endParaRPr lang="en-US" altLang="zh-CN"/>
          </a:p>
        </p:txBody>
      </p:sp>
      <p:sp>
        <p:nvSpPr>
          <p:cNvPr id="645122" name="Rectangle 2"/>
          <p:cNvSpPr>
            <a:spLocks noGrp="1" noRot="1" noChangeAspect="1" noChangeArrowheads="1" noTextEdit="1"/>
          </p:cNvSpPr>
          <p:nvPr>
            <p:ph type="sldImg"/>
          </p:nvPr>
        </p:nvSpPr>
        <p:spPr>
          <a:xfrm>
            <a:off x="406400" y="696913"/>
            <a:ext cx="6197600" cy="3486150"/>
          </a:xfrm>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117</a:t>
            </a:fld>
            <a:endParaRPr lang="en-US" altLang="zh-CN"/>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118</a:t>
            </a:fld>
            <a:endParaRPr lang="en-US" altLang="zh-CN"/>
          </a:p>
        </p:txBody>
      </p:sp>
      <p:sp>
        <p:nvSpPr>
          <p:cNvPr id="596994" name="Rectangle 2"/>
          <p:cNvSpPr>
            <a:spLocks noGrp="1" noRot="1" noChangeAspect="1" noChangeArrowheads="1" noTextEdit="1"/>
          </p:cNvSpPr>
          <p:nvPr>
            <p:ph type="sldImg"/>
          </p:nvPr>
        </p:nvSpPr>
        <p:spPr>
          <a:xfrm>
            <a:off x="406400" y="696913"/>
            <a:ext cx="6197600" cy="3486150"/>
          </a:xfrm>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119</a:t>
            </a:fld>
            <a:endParaRPr lang="en-US" altLang="zh-CN"/>
          </a:p>
        </p:txBody>
      </p:sp>
      <p:sp>
        <p:nvSpPr>
          <p:cNvPr id="598018" name="Rectangle 2"/>
          <p:cNvSpPr>
            <a:spLocks noGrp="1" noRot="1" noChangeAspect="1" noChangeArrowheads="1" noTextEdit="1"/>
          </p:cNvSpPr>
          <p:nvPr>
            <p:ph type="sldImg"/>
          </p:nvPr>
        </p:nvSpPr>
        <p:spPr>
          <a:xfrm>
            <a:off x="406400" y="696913"/>
            <a:ext cx="6197600" cy="3486150"/>
          </a:xfrm>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129</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130</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131</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133</a:t>
            </a:fld>
            <a:endParaRPr lang="en-US" altLang="zh-CN"/>
          </a:p>
        </p:txBody>
      </p:sp>
    </p:spTree>
    <p:extLst>
      <p:ext uri="{BB962C8B-B14F-4D97-AF65-F5344CB8AC3E}">
        <p14:creationId xmlns:p14="http://schemas.microsoft.com/office/powerpoint/2010/main" val="63160409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134</a:t>
            </a:fld>
            <a:endParaRPr lang="en-US" altLang="zh-CN"/>
          </a:p>
        </p:txBody>
      </p:sp>
      <p:sp>
        <p:nvSpPr>
          <p:cNvPr id="615426" name="Rectangle 2"/>
          <p:cNvSpPr>
            <a:spLocks noGrp="1" noRot="1" noChangeAspect="1" noChangeArrowheads="1" noTextEdit="1"/>
          </p:cNvSpPr>
          <p:nvPr>
            <p:ph type="sldImg"/>
          </p:nvPr>
        </p:nvSpPr>
        <p:spPr>
          <a:xfrm>
            <a:off x="406400" y="696913"/>
            <a:ext cx="6197600" cy="3486150"/>
          </a:xfrm>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1451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36122812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214989780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81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329052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1630912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6566966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34361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164317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58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0451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38548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284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26278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971625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45562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371377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6427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14716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74832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68242028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9223769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12654064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wmf"/><Relationship Id="rId1" Type="http://schemas.openxmlformats.org/officeDocument/2006/relationships/slideLayout" Target="../slideLayouts/slideLayout11.xml"/><Relationship Id="rId4" Type="http://schemas.openxmlformats.org/officeDocument/2006/relationships/image" Target="../media/image15.wm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92.xml"/><Relationship Id="rId1" Type="http://schemas.openxmlformats.org/officeDocument/2006/relationships/slideLayout" Target="../slideLayouts/slideLayout8.xml"/><Relationship Id="rId4" Type="http://schemas.openxmlformats.org/officeDocument/2006/relationships/image" Target="../media/image7.wmf"/></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6.xml"/><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9.xml"/><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3.xml"/><Relationship Id="rId1" Type="http://schemas.openxmlformats.org/officeDocument/2006/relationships/slideLayout" Target="../slideLayouts/slideLayout9.xml"/><Relationship Id="rId4" Type="http://schemas.openxmlformats.org/officeDocument/2006/relationships/image" Target="../media/image17.wmf"/></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wmf"/><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AD98-CDD1-4960-9FD3-0C26D5E3AC9C}"/>
              </a:ext>
            </a:extLst>
          </p:cNvPr>
          <p:cNvSpPr>
            <a:spLocks noGrp="1"/>
          </p:cNvSpPr>
          <p:nvPr>
            <p:ph type="title"/>
          </p:nvPr>
        </p:nvSpPr>
        <p:spPr/>
        <p:txBody>
          <a:bodyPr/>
          <a:lstStyle/>
          <a:p>
            <a:r>
              <a:rPr lang="en-US" altLang="zh-CN" dirty="0"/>
              <a:t>Stanford </a:t>
            </a:r>
            <a:r>
              <a:rPr lang="zh-CN" altLang="en-US" dirty="0"/>
              <a:t>大学计算机系 </a:t>
            </a:r>
            <a:r>
              <a:rPr lang="en-US" altLang="zh-CN" dirty="0"/>
              <a:t>2020 </a:t>
            </a:r>
            <a:r>
              <a:rPr lang="zh-CN" altLang="en-US" dirty="0"/>
              <a:t>年秋季期末考题</a:t>
            </a:r>
          </a:p>
        </p:txBody>
      </p:sp>
      <p:sp>
        <p:nvSpPr>
          <p:cNvPr id="3" name="内容占位符 2">
            <a:extLst>
              <a:ext uri="{FF2B5EF4-FFF2-40B4-BE49-F238E27FC236}">
                <a16:creationId xmlns:a16="http://schemas.microsoft.com/office/drawing/2014/main" id="{55A6D1DB-CB16-48A6-98A7-8CDDEFECF86B}"/>
              </a:ext>
            </a:extLst>
          </p:cNvPr>
          <p:cNvSpPr>
            <a:spLocks noGrp="1"/>
          </p:cNvSpPr>
          <p:nvPr>
            <p:ph idx="1"/>
          </p:nvPr>
        </p:nvSpPr>
        <p:spPr/>
        <p:txBody>
          <a:bodyPr/>
          <a:lstStyle/>
          <a:p>
            <a:pPr marL="0" indent="0">
              <a:buNone/>
            </a:pPr>
            <a:r>
              <a:rPr lang="en-US" altLang="zh-CN" dirty="0"/>
              <a:t>VII Manchester Encoding</a:t>
            </a:r>
          </a:p>
          <a:p>
            <a:pPr marL="0" indent="0">
              <a:buNone/>
            </a:pPr>
            <a:r>
              <a:rPr lang="en-US" altLang="zh-CN" dirty="0"/>
              <a:t>12. [5 points]:</a:t>
            </a:r>
          </a:p>
          <a:p>
            <a:pPr marL="0" indent="0">
              <a:buNone/>
            </a:pPr>
            <a:r>
              <a:rPr lang="en-US" altLang="zh-CN" dirty="0"/>
              <a:t>Encode the bitstream “011001” using Manchester encoding. The first bit has been encoded for you.</a:t>
            </a:r>
            <a:endParaRPr lang="zh-CN" altLang="en-US" dirty="0"/>
          </a:p>
        </p:txBody>
      </p:sp>
      <p:pic>
        <p:nvPicPr>
          <p:cNvPr id="4" name="图片 3">
            <a:extLst>
              <a:ext uri="{FF2B5EF4-FFF2-40B4-BE49-F238E27FC236}">
                <a16:creationId xmlns:a16="http://schemas.microsoft.com/office/drawing/2014/main" id="{9E959F19-D5BA-4E69-9653-2BB8F4E1A6AD}"/>
              </a:ext>
            </a:extLst>
          </p:cNvPr>
          <p:cNvPicPr>
            <a:picLocks noChangeAspect="1"/>
          </p:cNvPicPr>
          <p:nvPr/>
        </p:nvPicPr>
        <p:blipFill>
          <a:blip r:embed="rId3"/>
          <a:stretch>
            <a:fillRect/>
          </a:stretch>
        </p:blipFill>
        <p:spPr>
          <a:xfrm>
            <a:off x="2999656" y="3424416"/>
            <a:ext cx="5692874" cy="2861185"/>
          </a:xfrm>
          <a:prstGeom prst="rect">
            <a:avLst/>
          </a:prstGeom>
        </p:spPr>
      </p:pic>
      <p:sp>
        <p:nvSpPr>
          <p:cNvPr id="5" name="矩形 4">
            <a:extLst>
              <a:ext uri="{FF2B5EF4-FFF2-40B4-BE49-F238E27FC236}">
                <a16:creationId xmlns:a16="http://schemas.microsoft.com/office/drawing/2014/main" id="{AD1253DD-19C9-4EDB-A4AF-27FF324C8EC6}"/>
              </a:ext>
            </a:extLst>
          </p:cNvPr>
          <p:cNvSpPr/>
          <p:nvPr/>
        </p:nvSpPr>
        <p:spPr bwMode="auto">
          <a:xfrm>
            <a:off x="4943872" y="5301208"/>
            <a:ext cx="3748658" cy="10801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7" name="文本框 6">
            <a:extLst>
              <a:ext uri="{FF2B5EF4-FFF2-40B4-BE49-F238E27FC236}">
                <a16:creationId xmlns:a16="http://schemas.microsoft.com/office/drawing/2014/main" id="{43E73B34-6550-4ADD-9D3E-C3A7FA2D37AB}"/>
              </a:ext>
            </a:extLst>
          </p:cNvPr>
          <p:cNvSpPr txBox="1"/>
          <p:nvPr/>
        </p:nvSpPr>
        <p:spPr>
          <a:xfrm>
            <a:off x="829784" y="5661248"/>
            <a:ext cx="1197764" cy="369332"/>
          </a:xfrm>
          <a:prstGeom prst="rect">
            <a:avLst/>
          </a:prstGeom>
          <a:noFill/>
        </p:spPr>
        <p:txBody>
          <a:bodyPr wrap="none" rtlCol="0">
            <a:spAutoFit/>
          </a:bodyPr>
          <a:lstStyle/>
          <a:p>
            <a:r>
              <a:rPr lang="en-US" altLang="zh-CN" dirty="0">
                <a:solidFill>
                  <a:srgbClr val="FF0000"/>
                </a:solidFill>
              </a:rPr>
              <a:t>ANSWER</a:t>
            </a:r>
            <a:endParaRPr lang="zh-CN" altLang="en-US" dirty="0">
              <a:solidFill>
                <a:srgbClr val="FF0000"/>
              </a:solidFill>
            </a:endParaRPr>
          </a:p>
        </p:txBody>
      </p:sp>
    </p:spTree>
    <p:extLst>
      <p:ext uri="{BB962C8B-B14F-4D97-AF65-F5344CB8AC3E}">
        <p14:creationId xmlns:p14="http://schemas.microsoft.com/office/powerpoint/2010/main" val="16514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 presetClass="exit" presetSubtype="2" fill="hold" grpId="0" nodeType="afterEffect">
                                  <p:stCondLst>
                                    <p:cond delay="0"/>
                                  </p:stCondLst>
                                  <p:childTnLst>
                                    <p:anim calcmode="lin" valueType="num">
                                      <p:cBhvr additive="base">
                                        <p:cTn id="9" dur="5250"/>
                                        <p:tgtEl>
                                          <p:spTgt spid="5"/>
                                        </p:tgtEl>
                                        <p:attrNameLst>
                                          <p:attrName>ppt_x</p:attrName>
                                        </p:attrNameLst>
                                      </p:cBhvr>
                                      <p:tavLst>
                                        <p:tav tm="0">
                                          <p:val>
                                            <p:strVal val="ppt_x"/>
                                          </p:val>
                                        </p:tav>
                                        <p:tav tm="100000">
                                          <p:val>
                                            <p:strVal val="1+ppt_w/2"/>
                                          </p:val>
                                        </p:tav>
                                      </p:tavLst>
                                    </p:anim>
                                    <p:anim calcmode="lin" valueType="num">
                                      <p:cBhvr additive="base">
                                        <p:cTn id="10" dur="5250"/>
                                        <p:tgtEl>
                                          <p:spTgt spid="5"/>
                                        </p:tgtEl>
                                        <p:attrNameLst>
                                          <p:attrName>ppt_y</p:attrName>
                                        </p:attrNameLst>
                                      </p:cBhvr>
                                      <p:tavLst>
                                        <p:tav tm="0">
                                          <p:val>
                                            <p:strVal val="ppt_y"/>
                                          </p:val>
                                        </p:tav>
                                        <p:tav tm="100000">
                                          <p:val>
                                            <p:strVal val="ppt_y"/>
                                          </p:val>
                                        </p:tav>
                                      </p:tavLst>
                                    </p:anim>
                                    <p:set>
                                      <p:cBhvr>
                                        <p:cTn id="11" dur="1" fill="hold">
                                          <p:stCondLst>
                                            <p:cond delay="52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05071"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dirty="0">
                  <a:solidFill>
                    <a:srgbClr val="000099"/>
                  </a:solidFill>
                  <a:latin typeface="+mn-ea"/>
                </a:rPr>
                <a:t>数据</a:t>
              </a:r>
            </a:p>
            <a:p>
              <a:pPr algn="ctr" defTabSz="762000"/>
              <a:r>
                <a:rPr kumimoji="1" lang="zh-CN" altLang="en-US" sz="2000" dirty="0">
                  <a:solidFill>
                    <a:srgbClr val="000099"/>
                  </a:solidFill>
                  <a:latin typeface="+mn-ea"/>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21" name="Rectangle 49"/>
            <p:cNvSpPr>
              <a:spLocks noChangeArrowheads="1"/>
            </p:cNvSpPr>
            <p:nvPr/>
          </p:nvSpPr>
          <p:spPr bwMode="auto">
            <a:xfrm>
              <a:off x="1928664" y="4509120"/>
              <a:ext cx="112050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结点 </a:t>
              </a:r>
              <a:r>
                <a:rPr kumimoji="1" lang="en-US" altLang="zh-CN" sz="2400">
                  <a:solidFill>
                    <a:srgbClr val="000099"/>
                  </a:solidFill>
                  <a:latin typeface="+mn-ea"/>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结点 </a:t>
              </a:r>
              <a:r>
                <a:rPr kumimoji="1" lang="en-US" altLang="zh-CN" sz="2400">
                  <a:solidFill>
                    <a:srgbClr val="000099"/>
                  </a:solidFill>
                  <a:latin typeface="+mn-ea"/>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en-US" altLang="zh-CN" dirty="0">
                  <a:solidFill>
                    <a:srgbClr val="000099"/>
                  </a:solidFill>
                  <a:latin typeface="+mn-ea"/>
                </a:rPr>
                <a:t>(b) </a:t>
              </a:r>
              <a:r>
                <a:rPr kumimoji="1" lang="zh-CN" altLang="en-US" dirty="0">
                  <a:solidFill>
                    <a:srgbClr val="000099"/>
                  </a:solidFill>
                  <a:latin typeface="+mn-ea"/>
                </a:rPr>
                <a:t>只考虑数据链路层</a:t>
              </a:r>
              <a:endParaRPr kumimoji="1" lang="en-US" altLang="zh-CN" dirty="0">
                <a:solidFill>
                  <a:srgbClr val="000099"/>
                </a:solidFill>
                <a:latin typeface="+mn-ea"/>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链路</a:t>
              </a:r>
            </a:p>
          </p:txBody>
        </p:sp>
      </p:grpSp>
      <p:grpSp>
        <p:nvGrpSpPr>
          <p:cNvPr id="4" name="组合 3"/>
          <p:cNvGrpSpPr/>
          <p:nvPr/>
        </p:nvGrpSpPr>
        <p:grpSpPr>
          <a:xfrm>
            <a:off x="1505070" y="1052737"/>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r>
                <a:rPr kumimoji="1" lang="en-US" altLang="zh-CN">
                  <a:solidFill>
                    <a:srgbClr val="000099"/>
                  </a:solidFill>
                  <a:latin typeface="+mn-ea"/>
                </a:rPr>
                <a:t>IP </a:t>
              </a:r>
              <a:r>
                <a:rPr kumimoji="1" lang="zh-CN" altLang="en-US">
                  <a:solidFill>
                    <a:srgbClr val="000099"/>
                  </a:solidFill>
                  <a:latin typeface="+mn-ea"/>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683" name="Rectangle 11"/>
            <p:cNvSpPr>
              <a:spLocks noChangeArrowheads="1"/>
            </p:cNvSpPr>
            <p:nvPr/>
          </p:nvSpPr>
          <p:spPr bwMode="auto">
            <a:xfrm>
              <a:off x="7841505" y="2882330"/>
              <a:ext cx="159979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en-US" altLang="zh-CN" sz="1600">
                  <a:solidFill>
                    <a:srgbClr val="000099"/>
                  </a:solidFill>
                  <a:latin typeface="+mn-ea"/>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ea"/>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mn-ea"/>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a:solidFill>
                    <a:srgbClr val="FF0000"/>
                  </a:solidFill>
                  <a:latin typeface="+mn-ea"/>
                  <a:ea typeface="+mn-ea"/>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a:solidFill>
                    <a:srgbClr val="000099"/>
                  </a:solidFill>
                  <a:latin typeface="+mn-ea"/>
                </a:rPr>
                <a:t>数据</a:t>
              </a:r>
            </a:p>
            <a:p>
              <a:pPr algn="ctr" defTabSz="762000"/>
              <a:r>
                <a:rPr kumimoji="1" lang="zh-CN" altLang="en-US" sz="2000">
                  <a:solidFill>
                    <a:srgbClr val="000099"/>
                  </a:solidFill>
                  <a:latin typeface="+mn-ea"/>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zh-CN" altLang="en-US" sz="2000">
                  <a:solidFill>
                    <a:srgbClr val="000099"/>
                  </a:solidFill>
                  <a:latin typeface="+mn-ea"/>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链路</a:t>
              </a:r>
            </a:p>
          </p:txBody>
        </p:sp>
        <p:sp>
          <p:nvSpPr>
            <p:cNvPr id="284697" name="Rectangle 25"/>
            <p:cNvSpPr>
              <a:spLocks noChangeArrowheads="1"/>
            </p:cNvSpPr>
            <p:nvPr/>
          </p:nvSpPr>
          <p:spPr bwMode="auto">
            <a:xfrm>
              <a:off x="1928664" y="1052736"/>
              <a:ext cx="112050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结点 </a:t>
              </a:r>
              <a:r>
                <a:rPr kumimoji="1" lang="en-US" altLang="zh-CN" sz="2400" dirty="0">
                  <a:solidFill>
                    <a:srgbClr val="000099"/>
                  </a:solidFill>
                  <a:latin typeface="+mn-ea"/>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结点 </a:t>
              </a:r>
              <a:r>
                <a:rPr kumimoji="1" lang="en-US" altLang="zh-CN" sz="2400" dirty="0">
                  <a:solidFill>
                    <a:srgbClr val="000099"/>
                  </a:solidFill>
                  <a:latin typeface="+mn-ea"/>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zh-CN" altLang="en-US" sz="2000">
                  <a:solidFill>
                    <a:srgbClr val="000099"/>
                  </a:solidFill>
                  <a:latin typeface="+mn-ea"/>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en-US" altLang="zh-CN" dirty="0">
                  <a:solidFill>
                    <a:srgbClr val="000099"/>
                  </a:solidFill>
                  <a:latin typeface="+mn-ea"/>
                </a:rPr>
                <a:t>(a) </a:t>
              </a:r>
              <a:r>
                <a:rPr kumimoji="1" lang="zh-CN" altLang="en-US" dirty="0">
                  <a:solidFill>
                    <a:srgbClr val="000099"/>
                  </a:solidFill>
                  <a:latin typeface="+mn-ea"/>
                </a:rPr>
                <a:t>三层的简化模型</a:t>
              </a:r>
              <a:endParaRPr kumimoji="1" lang="en-US" altLang="zh-CN" dirty="0">
                <a:solidFill>
                  <a:srgbClr val="000099"/>
                </a:solidFill>
                <a:latin typeface="+mn-ea"/>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r>
                <a:rPr kumimoji="1" lang="en-US" altLang="zh-CN">
                  <a:solidFill>
                    <a:srgbClr val="000099"/>
                  </a:solidFill>
                  <a:latin typeface="+mn-ea"/>
                </a:rPr>
                <a:t>IP </a:t>
              </a:r>
              <a:r>
                <a:rPr kumimoji="1" lang="zh-CN" altLang="en-US">
                  <a:solidFill>
                    <a:srgbClr val="000099"/>
                  </a:solidFill>
                  <a:latin typeface="+mn-ea"/>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746" name="Rectangle 74"/>
            <p:cNvSpPr>
              <a:spLocks noChangeArrowheads="1"/>
            </p:cNvSpPr>
            <p:nvPr/>
          </p:nvSpPr>
          <p:spPr bwMode="auto">
            <a:xfrm>
              <a:off x="1600382" y="2866455"/>
              <a:ext cx="159979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en-US" altLang="zh-CN" sz="1600">
                  <a:solidFill>
                    <a:srgbClr val="000099"/>
                  </a:solidFill>
                  <a:latin typeface="+mn-ea"/>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ea"/>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mn-ea"/>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3257600" y="6381329"/>
            <a:ext cx="6579923"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使用点对点信道的数据链路层</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01902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单播 </a:t>
            </a:r>
            <a:r>
              <a:rPr lang="en-US" altLang="zh-CN" dirty="0"/>
              <a:t>(unicast) </a:t>
            </a:r>
            <a:r>
              <a:rPr lang="zh-CN" altLang="en-US" dirty="0"/>
              <a:t>帧（一对一）</a:t>
            </a:r>
          </a:p>
          <a:p>
            <a:pPr lvl="1"/>
            <a:r>
              <a:rPr lang="zh-CN" altLang="en-US" dirty="0">
                <a:solidFill>
                  <a:srgbClr val="FF0000"/>
                </a:solidFill>
              </a:rPr>
              <a:t>广播 </a:t>
            </a:r>
            <a:r>
              <a:rPr lang="en-US" altLang="zh-CN" dirty="0"/>
              <a:t>(broadcast) </a:t>
            </a:r>
            <a:r>
              <a:rPr lang="zh-CN" altLang="en-US" dirty="0"/>
              <a:t>帧（一对全体）</a:t>
            </a:r>
          </a:p>
          <a:p>
            <a:pPr lvl="1"/>
            <a:r>
              <a:rPr lang="zh-CN" altLang="en-US" dirty="0">
                <a:solidFill>
                  <a:srgbClr val="FF0000"/>
                </a:solidFill>
              </a:rPr>
              <a:t>多播 </a:t>
            </a:r>
            <a:r>
              <a:rPr lang="en-US" altLang="zh-CN" dirty="0"/>
              <a:t>(multicast) </a:t>
            </a:r>
            <a:r>
              <a:rPr lang="zh-CN" altLang="en-US" dirty="0"/>
              <a:t>帧（一对多）</a:t>
            </a:r>
            <a:endParaRPr lang="en-US" altLang="zh-CN" dirty="0"/>
          </a:p>
        </p:txBody>
      </p:sp>
      <p:sp>
        <p:nvSpPr>
          <p:cNvPr id="443394" name="Rectangle 2"/>
          <p:cNvSpPr>
            <a:spLocks noGrp="1" noChangeArrowheads="1"/>
          </p:cNvSpPr>
          <p:nvPr>
            <p:ph type="title"/>
          </p:nvPr>
        </p:nvSpPr>
        <p:spPr/>
        <p:txBody>
          <a:bodyPr>
            <a:normAutofit fontScale="90000"/>
          </a:bodyPr>
          <a:lstStyle/>
          <a:p>
            <a:pPr algn="ctr"/>
            <a:r>
              <a:rPr lang="zh-CN" altLang="en-US" sz="4800"/>
              <a:t>适配器检查 </a:t>
            </a:r>
            <a:r>
              <a:rPr lang="en-US" altLang="zh-CN" sz="4800"/>
              <a:t>MAC </a:t>
            </a:r>
            <a:r>
              <a:rPr lang="zh-CN" altLang="en-US" sz="4800"/>
              <a:t>地址 </a:t>
            </a:r>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所有的适配器都至少能够识别前两种帧，即</a:t>
            </a:r>
            <a:r>
              <a:rPr lang="zh-CN" altLang="zh-CN" dirty="0">
                <a:solidFill>
                  <a:srgbClr val="FF0000"/>
                </a:solidFill>
              </a:rPr>
              <a:t>能够识别单播</a:t>
            </a:r>
            <a:r>
              <a:rPr lang="zh-CN" altLang="en-US" dirty="0">
                <a:solidFill>
                  <a:srgbClr val="FF0000"/>
                </a:solidFill>
              </a:rPr>
              <a:t>地址</a:t>
            </a:r>
            <a:r>
              <a:rPr lang="zh-CN" altLang="zh-CN" dirty="0">
                <a:solidFill>
                  <a:srgbClr val="FF0000"/>
                </a:solidFill>
              </a:rPr>
              <a:t>和广播地址。</a:t>
            </a:r>
            <a:endParaRPr lang="en-US" altLang="zh-CN" dirty="0">
              <a:solidFill>
                <a:srgbClr val="FF0000"/>
              </a:solidFill>
            </a:endParaRPr>
          </a:p>
          <a:p>
            <a:r>
              <a:rPr lang="zh-CN" altLang="zh-CN" dirty="0"/>
              <a:t>有的适配器可用编程方法识别多播地址</a:t>
            </a:r>
            <a:r>
              <a:rPr lang="zh-CN" altLang="en-US" dirty="0"/>
              <a:t>。</a:t>
            </a:r>
            <a:endParaRPr lang="en-US" altLang="zh-CN" dirty="0"/>
          </a:p>
          <a:p>
            <a:r>
              <a:rPr lang="zh-CN" altLang="zh-CN" dirty="0">
                <a:solidFill>
                  <a:srgbClr val="0000FF"/>
                </a:solidFill>
              </a:rPr>
              <a:t>只有目的地址才能使用广播地址和多播地址。</a:t>
            </a:r>
            <a:endParaRPr lang="en-US" altLang="zh-CN" dirty="0">
              <a:solidFill>
                <a:srgbClr val="0000FF"/>
              </a:solidFill>
            </a:endParaRPr>
          </a:p>
          <a:p>
            <a:r>
              <a:rPr lang="zh-CN" altLang="en-US" dirty="0"/>
              <a:t>以</a:t>
            </a:r>
            <a:r>
              <a:rPr lang="zh-CN" altLang="zh-CN" dirty="0">
                <a:solidFill>
                  <a:srgbClr val="FF0000"/>
                </a:solidFill>
              </a:rPr>
              <a:t>混杂方式</a:t>
            </a:r>
            <a:r>
              <a:rPr lang="en-US" altLang="zh-CN" dirty="0">
                <a:solidFill>
                  <a:srgbClr val="FF0000"/>
                </a:solidFill>
              </a:rPr>
              <a:t> </a:t>
            </a:r>
            <a:r>
              <a:rPr lang="en-US" altLang="zh-CN" dirty="0"/>
              <a:t>(promiscuous mode) </a:t>
            </a:r>
            <a:r>
              <a:rPr lang="zh-CN" altLang="en-US" dirty="0"/>
              <a:t>工作的</a:t>
            </a:r>
            <a:r>
              <a:rPr lang="zh-CN" altLang="zh-CN" dirty="0"/>
              <a:t>以太网适配器只要“听到”有帧在以太网上传输就都接收下来</a:t>
            </a:r>
            <a:r>
              <a:rPr lang="zh-CN" altLang="en-US" dirty="0"/>
              <a:t>。</a:t>
            </a:r>
          </a:p>
        </p:txBody>
      </p:sp>
      <p:sp>
        <p:nvSpPr>
          <p:cNvPr id="443394" name="Rectangle 2"/>
          <p:cNvSpPr>
            <a:spLocks noGrp="1" noChangeArrowheads="1"/>
          </p:cNvSpPr>
          <p:nvPr>
            <p:ph type="title"/>
          </p:nvPr>
        </p:nvSpPr>
        <p:spPr/>
        <p:txBody>
          <a:bodyPr>
            <a:normAutofit fontScale="90000"/>
          </a:bodyPr>
          <a:lstStyle/>
          <a:p>
            <a:pPr algn="ctr"/>
            <a:r>
              <a:rPr lang="zh-CN" altLang="en-US" sz="4800"/>
              <a:t>适配器检查 </a:t>
            </a:r>
            <a:r>
              <a:rPr lang="en-US" altLang="zh-CN" sz="4800"/>
              <a:t>MAC </a:t>
            </a:r>
            <a:r>
              <a:rPr lang="zh-CN" altLang="en-US" sz="4800"/>
              <a:t>地址 </a:t>
            </a:r>
          </a:p>
        </p:txBody>
      </p:sp>
    </p:spTree>
    <p:extLst>
      <p:ext uri="{BB962C8B-B14F-4D97-AF65-F5344CB8AC3E}">
        <p14:creationId xmlns:p14="http://schemas.microsoft.com/office/powerpoint/2010/main" val="34540227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p:txBody>
          <a:bodyPr/>
          <a:lstStyle/>
          <a:p>
            <a:r>
              <a:rPr lang="zh-CN" altLang="en-US" dirty="0"/>
              <a:t>常用的以太网 </a:t>
            </a:r>
            <a:r>
              <a:rPr lang="en-US" altLang="zh-CN" dirty="0"/>
              <a:t>MAC </a:t>
            </a:r>
            <a:r>
              <a:rPr lang="zh-CN" altLang="en-US" dirty="0"/>
              <a:t>帧格式有两种标准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1406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4" name="Rectangle 4"/>
          <p:cNvSpPr>
            <a:spLocks noChangeArrowheads="1"/>
          </p:cNvSpPr>
          <p:nvPr/>
        </p:nvSpPr>
        <p:spPr bwMode="auto">
          <a:xfrm>
            <a:off x="2924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5" name="Rectangle 5"/>
          <p:cNvSpPr>
            <a:spLocks noChangeArrowheads="1"/>
          </p:cNvSpPr>
          <p:nvPr/>
        </p:nvSpPr>
        <p:spPr bwMode="auto">
          <a:xfrm>
            <a:off x="2917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6" name="Rectangle 6"/>
          <p:cNvSpPr>
            <a:spLocks noChangeArrowheads="1"/>
          </p:cNvSpPr>
          <p:nvPr/>
        </p:nvSpPr>
        <p:spPr bwMode="auto">
          <a:xfrm>
            <a:off x="5537142" y="3634558"/>
            <a:ext cx="19884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以太网 </a:t>
            </a:r>
            <a:r>
              <a:rPr kumimoji="1" lang="en-US" altLang="zh-CN" sz="2000" dirty="0">
                <a:solidFill>
                  <a:srgbClr val="000099"/>
                </a:solidFill>
                <a:latin typeface="微软雅黑" panose="020B0503020204020204" pitchFamily="34" charset="-122"/>
                <a:ea typeface="微软雅黑" panose="020B0503020204020204" pitchFamily="34" charset="-122"/>
              </a:rPr>
              <a:t>MAC </a:t>
            </a:r>
            <a:r>
              <a:rPr kumimoji="1" lang="zh-CN" altLang="en-US" sz="2000" dirty="0">
                <a:solidFill>
                  <a:srgbClr val="000099"/>
                </a:solidFill>
                <a:latin typeface="微软雅黑" panose="020B0503020204020204" pitchFamily="34" charset="-122"/>
                <a:ea typeface="微软雅黑" panose="020B0503020204020204" pitchFamily="34" charset="-122"/>
              </a:rPr>
              <a:t>帧</a:t>
            </a:r>
          </a:p>
        </p:txBody>
      </p:sp>
      <p:sp>
        <p:nvSpPr>
          <p:cNvPr id="445453" name="Rectangle 13"/>
          <p:cNvSpPr>
            <a:spLocks noChangeArrowheads="1"/>
          </p:cNvSpPr>
          <p:nvPr/>
        </p:nvSpPr>
        <p:spPr bwMode="auto">
          <a:xfrm>
            <a:off x="9989683" y="364502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物理层</a:t>
            </a:r>
          </a:p>
        </p:txBody>
      </p:sp>
      <p:sp>
        <p:nvSpPr>
          <p:cNvPr id="445466" name="Rectangle 26"/>
          <p:cNvSpPr>
            <a:spLocks noChangeArrowheads="1"/>
          </p:cNvSpPr>
          <p:nvPr/>
        </p:nvSpPr>
        <p:spPr bwMode="auto">
          <a:xfrm>
            <a:off x="9946689" y="2708747"/>
            <a:ext cx="1065101"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r>
              <a:rPr kumimoji="1" lang="zh-CN" altLang="en-US" sz="2000">
                <a:solidFill>
                  <a:srgbClr val="000099"/>
                </a:solidFill>
                <a:latin typeface="微软雅黑" panose="020B0503020204020204" pitchFamily="34" charset="-122"/>
                <a:ea typeface="微软雅黑" panose="020B0503020204020204" pitchFamily="34" charset="-122"/>
              </a:rPr>
              <a:t>层</a:t>
            </a:r>
          </a:p>
        </p:txBody>
      </p:sp>
      <p:sp>
        <p:nvSpPr>
          <p:cNvPr id="445467" name="Line 27"/>
          <p:cNvSpPr>
            <a:spLocks noChangeShapeType="1"/>
          </p:cNvSpPr>
          <p:nvPr/>
        </p:nvSpPr>
        <p:spPr bwMode="auto">
          <a:xfrm flipH="1">
            <a:off x="2916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68" name="Line 28"/>
          <p:cNvSpPr>
            <a:spLocks noChangeShapeType="1"/>
          </p:cNvSpPr>
          <p:nvPr/>
        </p:nvSpPr>
        <p:spPr bwMode="auto">
          <a:xfrm>
            <a:off x="9860699"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69" name="Rectangle 29"/>
          <p:cNvSpPr>
            <a:spLocks noChangeArrowheads="1"/>
          </p:cNvSpPr>
          <p:nvPr/>
        </p:nvSpPr>
        <p:spPr bwMode="auto">
          <a:xfrm>
            <a:off x="1452637" y="4572473"/>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0" name="Rectangle 30"/>
          <p:cNvSpPr>
            <a:spLocks noChangeArrowheads="1"/>
          </p:cNvSpPr>
          <p:nvPr/>
        </p:nvSpPr>
        <p:spPr bwMode="auto">
          <a:xfrm>
            <a:off x="1404483" y="4615335"/>
            <a:ext cx="548360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r>
              <a:rPr kumimoji="1" lang="en-US" altLang="zh-CN" sz="1400" dirty="0">
                <a:solidFill>
                  <a:srgbClr val="000099"/>
                </a:solidFill>
                <a:latin typeface="微软雅黑" panose="020B0503020204020204" pitchFamily="34" charset="-122"/>
                <a:ea typeface="微软雅黑" panose="020B0503020204020204" pitchFamily="34" charset="-122"/>
              </a:rPr>
              <a:t>10101010101010                101010101010 10101011</a:t>
            </a:r>
          </a:p>
        </p:txBody>
      </p:sp>
      <p:sp>
        <p:nvSpPr>
          <p:cNvPr id="445471" name="Line 31"/>
          <p:cNvSpPr>
            <a:spLocks noChangeShapeType="1"/>
          </p:cNvSpPr>
          <p:nvPr/>
        </p:nvSpPr>
        <p:spPr bwMode="auto">
          <a:xfrm>
            <a:off x="5087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2" name="Rectangle 32"/>
          <p:cNvSpPr>
            <a:spLocks noChangeArrowheads="1"/>
          </p:cNvSpPr>
          <p:nvPr/>
        </p:nvSpPr>
        <p:spPr bwMode="auto">
          <a:xfrm>
            <a:off x="2687449" y="5026497"/>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前同步码</a:t>
            </a:r>
          </a:p>
        </p:txBody>
      </p:sp>
      <p:sp>
        <p:nvSpPr>
          <p:cNvPr id="445473" name="Rectangle 33"/>
          <p:cNvSpPr>
            <a:spLocks noChangeArrowheads="1"/>
          </p:cNvSpPr>
          <p:nvPr/>
        </p:nvSpPr>
        <p:spPr bwMode="auto">
          <a:xfrm>
            <a:off x="5143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0000"/>
              </a:lnSpc>
            </a:pPr>
            <a:r>
              <a:rPr kumimoji="1" lang="zh-CN" altLang="en-US" dirty="0">
                <a:solidFill>
                  <a:srgbClr val="000099"/>
                </a:solidFill>
                <a:latin typeface="微软雅黑" panose="020B0503020204020204" pitchFamily="34" charset="-122"/>
                <a:ea typeface="微软雅黑" panose="020B0503020204020204" pitchFamily="34" charset="-122"/>
              </a:rPr>
              <a:t>帧开始</a:t>
            </a:r>
          </a:p>
          <a:p>
            <a:pPr defTabSz="762000">
              <a:lnSpc>
                <a:spcPct val="80000"/>
              </a:lnSpc>
            </a:pPr>
            <a:r>
              <a:rPr kumimoji="1" lang="zh-CN" altLang="en-US" dirty="0">
                <a:solidFill>
                  <a:srgbClr val="000099"/>
                </a:solidFill>
                <a:latin typeface="微软雅黑" panose="020B0503020204020204" pitchFamily="34" charset="-122"/>
                <a:ea typeface="微软雅黑" panose="020B0503020204020204" pitchFamily="34" charset="-122"/>
              </a:rPr>
              <a:t>定界符</a:t>
            </a:r>
          </a:p>
        </p:txBody>
      </p:sp>
      <p:sp>
        <p:nvSpPr>
          <p:cNvPr id="445474" name="Rectangle 34"/>
          <p:cNvSpPr>
            <a:spLocks noChangeArrowheads="1"/>
          </p:cNvSpPr>
          <p:nvPr/>
        </p:nvSpPr>
        <p:spPr bwMode="auto">
          <a:xfrm>
            <a:off x="2761398" y="4235923"/>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7 </a:t>
            </a:r>
            <a:r>
              <a:rPr kumimoji="1" lang="zh-CN" altLang="en-US" sz="1600">
                <a:solidFill>
                  <a:srgbClr val="000099"/>
                </a:solidFill>
                <a:latin typeface="微软雅黑" panose="020B0503020204020204" pitchFamily="34" charset="-122"/>
                <a:ea typeface="微软雅黑" panose="020B0503020204020204" pitchFamily="34" charset="-122"/>
              </a:rPr>
              <a:t>字节</a:t>
            </a:r>
          </a:p>
        </p:txBody>
      </p:sp>
      <p:sp>
        <p:nvSpPr>
          <p:cNvPr id="445475" name="Rectangle 35"/>
          <p:cNvSpPr>
            <a:spLocks noChangeArrowheads="1"/>
          </p:cNvSpPr>
          <p:nvPr/>
        </p:nvSpPr>
        <p:spPr bwMode="auto">
          <a:xfrm>
            <a:off x="5184144" y="4179061"/>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1 </a:t>
            </a:r>
            <a:r>
              <a:rPr kumimoji="1" lang="zh-CN" altLang="en-US" sz="1600" dirty="0">
                <a:solidFill>
                  <a:srgbClr val="000099"/>
                </a:solidFill>
                <a:latin typeface="微软雅黑" panose="020B0503020204020204" pitchFamily="34" charset="-122"/>
                <a:ea typeface="微软雅黑" panose="020B0503020204020204" pitchFamily="34" charset="-122"/>
              </a:rPr>
              <a:t>字节</a:t>
            </a:r>
          </a:p>
        </p:txBody>
      </p:sp>
      <p:sp>
        <p:nvSpPr>
          <p:cNvPr id="445476" name="Line 36"/>
          <p:cNvSpPr>
            <a:spLocks noChangeShapeType="1"/>
          </p:cNvSpPr>
          <p:nvPr/>
        </p:nvSpPr>
        <p:spPr bwMode="auto">
          <a:xfrm flipV="1">
            <a:off x="1466395" y="4077173"/>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7" name="Line 37"/>
          <p:cNvSpPr>
            <a:spLocks noChangeShapeType="1"/>
          </p:cNvSpPr>
          <p:nvPr/>
        </p:nvSpPr>
        <p:spPr bwMode="auto">
          <a:xfrm>
            <a:off x="2907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8" name="Text Box 38"/>
          <p:cNvSpPr txBox="1">
            <a:spLocks noChangeArrowheads="1"/>
          </p:cNvSpPr>
          <p:nvPr/>
        </p:nvSpPr>
        <p:spPr bwMode="auto">
          <a:xfrm>
            <a:off x="3287688" y="4580410"/>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a:t>
            </a:r>
          </a:p>
        </p:txBody>
      </p:sp>
      <p:sp>
        <p:nvSpPr>
          <p:cNvPr id="445481" name="Rectangle 41"/>
          <p:cNvSpPr>
            <a:spLocks noChangeArrowheads="1"/>
          </p:cNvSpPr>
          <p:nvPr/>
        </p:nvSpPr>
        <p:spPr bwMode="auto">
          <a:xfrm>
            <a:off x="1813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82" name="Rectangle 42"/>
          <p:cNvSpPr>
            <a:spLocks noChangeArrowheads="1"/>
          </p:cNvSpPr>
          <p:nvPr/>
        </p:nvSpPr>
        <p:spPr bwMode="auto">
          <a:xfrm>
            <a:off x="1961696" y="3664423"/>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8 </a:t>
            </a:r>
            <a:r>
              <a:rPr kumimoji="1" lang="zh-CN" altLang="en-US" sz="1600">
                <a:solidFill>
                  <a:srgbClr val="000099"/>
                </a:solidFill>
                <a:latin typeface="微软雅黑" panose="020B0503020204020204" pitchFamily="34" charset="-122"/>
                <a:ea typeface="微软雅黑" panose="020B0503020204020204" pitchFamily="34" charset="-122"/>
              </a:rPr>
              <a:t>字节</a:t>
            </a:r>
          </a:p>
        </p:txBody>
      </p:sp>
      <p:sp>
        <p:nvSpPr>
          <p:cNvPr id="445483" name="AutoShape 43"/>
          <p:cNvSpPr>
            <a:spLocks noChangeArrowheads="1"/>
          </p:cNvSpPr>
          <p:nvPr/>
        </p:nvSpPr>
        <p:spPr bwMode="auto">
          <a:xfrm>
            <a:off x="1535188"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sz="1600">
              <a:solidFill>
                <a:srgbClr val="000099"/>
              </a:solidFill>
              <a:latin typeface="微软雅黑" panose="020B0503020204020204" pitchFamily="34" charset="-122"/>
              <a:ea typeface="微软雅黑" panose="020B0503020204020204" pitchFamily="34" charset="-122"/>
            </a:endParaRPr>
          </a:p>
        </p:txBody>
      </p:sp>
      <p:sp>
        <p:nvSpPr>
          <p:cNvPr id="445484" name="Rectangle 44"/>
          <p:cNvSpPr>
            <a:spLocks noChangeArrowheads="1"/>
          </p:cNvSpPr>
          <p:nvPr/>
        </p:nvSpPr>
        <p:spPr bwMode="auto">
          <a:xfrm>
            <a:off x="1562705" y="3191348"/>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插入</a:t>
            </a:r>
          </a:p>
        </p:txBody>
      </p:sp>
      <p:sp>
        <p:nvSpPr>
          <p:cNvPr id="445487" name="Rectangle 47"/>
          <p:cNvSpPr>
            <a:spLocks noChangeArrowheads="1"/>
          </p:cNvSpPr>
          <p:nvPr/>
        </p:nvSpPr>
        <p:spPr bwMode="auto">
          <a:xfrm>
            <a:off x="10103190" y="1819747"/>
            <a:ext cx="6941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99"/>
                </a:solidFill>
                <a:latin typeface="微软雅黑" panose="020B0503020204020204" pitchFamily="34" charset="-122"/>
                <a:ea typeface="微软雅黑" panose="020B0503020204020204" pitchFamily="34" charset="-122"/>
              </a:rPr>
              <a:t>IP</a:t>
            </a:r>
            <a:r>
              <a:rPr kumimoji="1" lang="zh-CN" altLang="en-US" sz="2000" dirty="0">
                <a:solidFill>
                  <a:srgbClr val="000099"/>
                </a:solidFill>
                <a:latin typeface="微软雅黑" panose="020B0503020204020204" pitchFamily="34" charset="-122"/>
                <a:ea typeface="微软雅黑" panose="020B0503020204020204" pitchFamily="34" charset="-122"/>
              </a:rPr>
              <a:t>层</a:t>
            </a:r>
          </a:p>
        </p:txBody>
      </p:sp>
      <p:sp>
        <p:nvSpPr>
          <p:cNvPr id="445488" name="Line 48"/>
          <p:cNvSpPr>
            <a:spLocks noChangeShapeType="1"/>
          </p:cNvSpPr>
          <p:nvPr/>
        </p:nvSpPr>
        <p:spPr bwMode="auto">
          <a:xfrm flipV="1">
            <a:off x="9938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4" name="AutoShape 64"/>
          <p:cNvSpPr>
            <a:spLocks noChangeArrowheads="1"/>
          </p:cNvSpPr>
          <p:nvPr/>
        </p:nvSpPr>
        <p:spPr bwMode="auto">
          <a:xfrm rot="16200000" flipH="1">
            <a:off x="6132653" y="3295262"/>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6" name="Rectangle 66"/>
          <p:cNvSpPr>
            <a:spLocks noChangeArrowheads="1"/>
          </p:cNvSpPr>
          <p:nvPr/>
        </p:nvSpPr>
        <p:spPr bwMode="auto">
          <a:xfrm>
            <a:off x="2916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7" name="Line 67"/>
          <p:cNvSpPr>
            <a:spLocks noChangeShapeType="1"/>
          </p:cNvSpPr>
          <p:nvPr/>
        </p:nvSpPr>
        <p:spPr bwMode="auto">
          <a:xfrm>
            <a:off x="3929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8" name="Line 68"/>
          <p:cNvSpPr>
            <a:spLocks noChangeShapeType="1"/>
          </p:cNvSpPr>
          <p:nvPr/>
        </p:nvSpPr>
        <p:spPr bwMode="auto">
          <a:xfrm>
            <a:off x="4919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9" name="Line 69"/>
          <p:cNvSpPr>
            <a:spLocks noChangeShapeType="1"/>
          </p:cNvSpPr>
          <p:nvPr/>
        </p:nvSpPr>
        <p:spPr bwMode="auto">
          <a:xfrm>
            <a:off x="5910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10" name="Line 70"/>
          <p:cNvSpPr>
            <a:spLocks noChangeShapeType="1"/>
          </p:cNvSpPr>
          <p:nvPr/>
        </p:nvSpPr>
        <p:spPr bwMode="auto">
          <a:xfrm>
            <a:off x="9294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11" name="Rectangle 71"/>
          <p:cNvSpPr>
            <a:spLocks noChangeArrowheads="1"/>
          </p:cNvSpPr>
          <p:nvPr/>
        </p:nvSpPr>
        <p:spPr bwMode="auto">
          <a:xfrm>
            <a:off x="2840510" y="2683347"/>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微软雅黑" panose="020B0503020204020204" pitchFamily="34" charset="-122"/>
                <a:ea typeface="微软雅黑" panose="020B0503020204020204" pitchFamily="34" charset="-122"/>
              </a:rPr>
              <a:t>目的地址</a:t>
            </a:r>
          </a:p>
        </p:txBody>
      </p:sp>
      <p:sp>
        <p:nvSpPr>
          <p:cNvPr id="445512" name="Rectangle 72"/>
          <p:cNvSpPr>
            <a:spLocks noChangeArrowheads="1"/>
          </p:cNvSpPr>
          <p:nvPr/>
        </p:nvSpPr>
        <p:spPr bwMode="auto">
          <a:xfrm>
            <a:off x="3932577" y="2683347"/>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源地址</a:t>
            </a:r>
          </a:p>
        </p:txBody>
      </p:sp>
      <p:sp>
        <p:nvSpPr>
          <p:cNvPr id="445513" name="Rectangle 73"/>
          <p:cNvSpPr>
            <a:spLocks noChangeArrowheads="1"/>
          </p:cNvSpPr>
          <p:nvPr/>
        </p:nvSpPr>
        <p:spPr bwMode="auto">
          <a:xfrm>
            <a:off x="5095156" y="2683347"/>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微软雅黑" panose="020B0503020204020204" pitchFamily="34" charset="-122"/>
                <a:ea typeface="微软雅黑" panose="020B0503020204020204" pitchFamily="34" charset="-122"/>
              </a:rPr>
              <a:t>类型</a:t>
            </a:r>
          </a:p>
        </p:txBody>
      </p:sp>
      <p:sp>
        <p:nvSpPr>
          <p:cNvPr id="445514" name="Rectangle 74"/>
          <p:cNvSpPr>
            <a:spLocks noChangeArrowheads="1"/>
          </p:cNvSpPr>
          <p:nvPr/>
        </p:nvSpPr>
        <p:spPr bwMode="auto">
          <a:xfrm>
            <a:off x="7098714" y="2683347"/>
            <a:ext cx="11958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数        据</a:t>
            </a:r>
          </a:p>
        </p:txBody>
      </p:sp>
      <p:sp>
        <p:nvSpPr>
          <p:cNvPr id="445515" name="Rectangle 75"/>
          <p:cNvSpPr>
            <a:spLocks noChangeArrowheads="1"/>
          </p:cNvSpPr>
          <p:nvPr/>
        </p:nvSpPr>
        <p:spPr bwMode="auto">
          <a:xfrm>
            <a:off x="9236415" y="2683347"/>
            <a:ext cx="6059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FCS</a:t>
            </a:r>
          </a:p>
        </p:txBody>
      </p:sp>
      <p:sp>
        <p:nvSpPr>
          <p:cNvPr id="445516" name="Rectangle 76"/>
          <p:cNvSpPr>
            <a:spLocks noChangeArrowheads="1"/>
          </p:cNvSpPr>
          <p:nvPr/>
        </p:nvSpPr>
        <p:spPr bwMode="auto">
          <a:xfrm>
            <a:off x="329281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6</a:t>
            </a:r>
          </a:p>
        </p:txBody>
      </p:sp>
      <p:sp>
        <p:nvSpPr>
          <p:cNvPr id="445517" name="Rectangle 77"/>
          <p:cNvSpPr>
            <a:spLocks noChangeArrowheads="1"/>
          </p:cNvSpPr>
          <p:nvPr/>
        </p:nvSpPr>
        <p:spPr bwMode="auto">
          <a:xfrm>
            <a:off x="435392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6</a:t>
            </a:r>
          </a:p>
        </p:txBody>
      </p:sp>
      <p:sp>
        <p:nvSpPr>
          <p:cNvPr id="445518" name="Rectangle 78"/>
          <p:cNvSpPr>
            <a:spLocks noChangeArrowheads="1"/>
          </p:cNvSpPr>
          <p:nvPr/>
        </p:nvSpPr>
        <p:spPr bwMode="auto">
          <a:xfrm>
            <a:off x="5332487"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2</a:t>
            </a:r>
          </a:p>
        </p:txBody>
      </p:sp>
      <p:sp>
        <p:nvSpPr>
          <p:cNvPr id="445519" name="Rectangle 79"/>
          <p:cNvSpPr>
            <a:spLocks noChangeArrowheads="1"/>
          </p:cNvSpPr>
          <p:nvPr/>
        </p:nvSpPr>
        <p:spPr bwMode="auto">
          <a:xfrm>
            <a:off x="947202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4</a:t>
            </a:r>
          </a:p>
        </p:txBody>
      </p:sp>
      <p:sp>
        <p:nvSpPr>
          <p:cNvPr id="445520" name="Rectangle 80"/>
          <p:cNvSpPr>
            <a:spLocks noChangeArrowheads="1"/>
          </p:cNvSpPr>
          <p:nvPr/>
        </p:nvSpPr>
        <p:spPr bwMode="auto">
          <a:xfrm>
            <a:off x="2374446" y="2372932"/>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字节</a:t>
            </a:r>
          </a:p>
        </p:txBody>
      </p:sp>
      <p:sp>
        <p:nvSpPr>
          <p:cNvPr id="445521" name="Text Box 81"/>
          <p:cNvSpPr txBox="1">
            <a:spLocks noChangeArrowheads="1"/>
          </p:cNvSpPr>
          <p:nvPr/>
        </p:nvSpPr>
        <p:spPr bwMode="auto">
          <a:xfrm>
            <a:off x="7736756" y="2276872"/>
            <a:ext cx="1301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46 ~ 1500</a:t>
            </a:r>
          </a:p>
        </p:txBody>
      </p:sp>
      <p:sp>
        <p:nvSpPr>
          <p:cNvPr id="445547" name="Line 107"/>
          <p:cNvSpPr>
            <a:spLocks noChangeShapeType="1"/>
          </p:cNvSpPr>
          <p:nvPr/>
        </p:nvSpPr>
        <p:spPr bwMode="auto">
          <a:xfrm flipH="1">
            <a:off x="2917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48" name="Line 108"/>
          <p:cNvSpPr>
            <a:spLocks noChangeShapeType="1"/>
          </p:cNvSpPr>
          <p:nvPr/>
        </p:nvSpPr>
        <p:spPr bwMode="auto">
          <a:xfrm>
            <a:off x="9860699" y="1484786"/>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45549" name="Group 109"/>
          <p:cNvGrpSpPr>
            <a:grpSpLocks/>
          </p:cNvGrpSpPr>
          <p:nvPr/>
        </p:nvGrpSpPr>
        <p:grpSpPr bwMode="auto">
          <a:xfrm>
            <a:off x="5910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dirty="0">
                  <a:solidFill>
                    <a:srgbClr val="000099"/>
                  </a:solidFill>
                  <a:latin typeface="微软雅黑" panose="020B0503020204020204" pitchFamily="34" charset="-122"/>
                  <a:ea typeface="微软雅黑" panose="020B0503020204020204" pitchFamily="34" charset="-122"/>
                </a:rPr>
                <a:t>IP </a:t>
              </a:r>
              <a:r>
                <a:rPr kumimoji="1" lang="zh-CN" altLang="en-US" sz="2000" dirty="0">
                  <a:solidFill>
                    <a:srgbClr val="000099"/>
                  </a:solidFill>
                  <a:latin typeface="微软雅黑" panose="020B0503020204020204" pitchFamily="34" charset="-122"/>
                  <a:ea typeface="微软雅黑" panose="020B0503020204020204" pitchFamily="34" charset="-122"/>
                </a:rPr>
                <a:t>数据报</a:t>
              </a:r>
            </a:p>
          </p:txBody>
        </p:sp>
      </p:grpSp>
      <p:sp>
        <p:nvSpPr>
          <p:cNvPr id="445552" name="Rectangle 112"/>
          <p:cNvSpPr>
            <a:spLocks noChangeArrowheads="1"/>
          </p:cNvSpPr>
          <p:nvPr/>
        </p:nvSpPr>
        <p:spPr bwMode="auto">
          <a:xfrm>
            <a:off x="1631505" y="2675410"/>
            <a:ext cx="114204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C00000"/>
                </a:solidFill>
                <a:latin typeface="微软雅黑" panose="020B0503020204020204" pitchFamily="34" charset="-122"/>
                <a:ea typeface="微软雅黑" panose="020B0503020204020204" pitchFamily="34" charset="-122"/>
              </a:rPr>
              <a:t>MAC </a:t>
            </a:r>
            <a:r>
              <a:rPr kumimoji="1" lang="zh-CN" altLang="en-US" sz="2000" dirty="0">
                <a:solidFill>
                  <a:srgbClr val="C00000"/>
                </a:solidFill>
                <a:latin typeface="微软雅黑" panose="020B0503020204020204" pitchFamily="34" charset="-122"/>
                <a:ea typeface="微软雅黑" panose="020B0503020204020204" pitchFamily="34"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1631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4223147" y="2133602"/>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1631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4223148" y="2133602"/>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2203478" y="1123951"/>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1631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4379648" y="2133602"/>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1617016" y="1136651"/>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en-US" altLang="zh-CN" sz="2000" dirty="0">
                <a:solidFill>
                  <a:srgbClr val="000066"/>
                </a:solidFill>
              </a:rPr>
              <a:t>=  </a:t>
            </a:r>
            <a:r>
              <a:rPr lang="zh-CN" altLang="en-US" sz="2000" dirty="0">
                <a:solidFill>
                  <a:srgbClr val="000066"/>
                </a:solidFill>
              </a:rPr>
              <a:t>数据字段的最小长度（</a:t>
            </a:r>
            <a:r>
              <a:rPr lang="en-US" altLang="zh-CN" sz="2000" dirty="0">
                <a:solidFill>
                  <a:srgbClr val="000066"/>
                </a:solidFill>
              </a:rPr>
              <a:t>46</a:t>
            </a:r>
            <a:r>
              <a:rPr lang="zh-CN" altLang="en-US" sz="2000" dirty="0">
                <a:solidFill>
                  <a:srgbClr val="000066"/>
                </a:solidFill>
              </a:rPr>
              <a:t>字节）  </a:t>
            </a:r>
          </a:p>
        </p:txBody>
      </p:sp>
      <p:grpSp>
        <p:nvGrpSpPr>
          <p:cNvPr id="39" name="组合 38"/>
          <p:cNvGrpSpPr/>
          <p:nvPr/>
        </p:nvGrpSpPr>
        <p:grpSpPr>
          <a:xfrm>
            <a:off x="1631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3911865" y="2133602"/>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2822588" y="1138239"/>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2990427" y="5301209"/>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1631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4536150" y="2133602"/>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1775521" y="1211269"/>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在帧的前面插入（硬件生成）的 </a:t>
            </a:r>
            <a:r>
              <a:rPr lang="en-US" altLang="zh-CN" dirty="0">
                <a:solidFill>
                  <a:srgbClr val="000066"/>
                </a:solidFill>
              </a:rPr>
              <a:t>8 </a:t>
            </a:r>
            <a:r>
              <a:rPr lang="zh-CN" altLang="en-US" dirty="0">
                <a:solidFill>
                  <a:srgbClr val="000066"/>
                </a:solidFill>
              </a:rPr>
              <a:t>字节中，第一个字段共 </a:t>
            </a:r>
            <a:r>
              <a:rPr lang="en-US" altLang="zh-CN" dirty="0">
                <a:solidFill>
                  <a:srgbClr val="000066"/>
                </a:solidFill>
              </a:rPr>
              <a:t>7 </a:t>
            </a:r>
            <a:r>
              <a:rPr lang="zh-CN" altLang="en-US" dirty="0">
                <a:solidFill>
                  <a:srgbClr val="000066"/>
                </a:solidFill>
              </a:rPr>
              <a:t>个字节，是前同步码，用来迅速实现 </a:t>
            </a:r>
            <a:r>
              <a:rPr lang="en-US" altLang="zh-CN" dirty="0">
                <a:solidFill>
                  <a:srgbClr val="000066"/>
                </a:solidFill>
              </a:rPr>
              <a:t>MAC </a:t>
            </a:r>
            <a:r>
              <a:rPr lang="zh-CN" altLang="en-US" dirty="0">
                <a:solidFill>
                  <a:srgbClr val="000066"/>
                </a:solidFill>
              </a:rPr>
              <a:t>帧的比特同步。第二个字段 </a:t>
            </a:r>
            <a:r>
              <a:rPr lang="en-US" altLang="zh-CN" dirty="0">
                <a:solidFill>
                  <a:srgbClr val="000066"/>
                </a:solidFill>
              </a:rPr>
              <a:t>1 </a:t>
            </a:r>
            <a:r>
              <a:rPr lang="zh-CN" altLang="en-US" dirty="0">
                <a:solidFill>
                  <a:srgbClr val="000066"/>
                </a:solidFill>
              </a:rPr>
              <a:t>个字节是帧开始定界符，表示后面的信息就是 </a:t>
            </a:r>
            <a:r>
              <a:rPr lang="en-US" altLang="zh-CN" dirty="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6759328" y="5373217"/>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1631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71986"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10101010101010     101010101010 10101011</a:t>
              </a: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0000"/>
                </a:lnSpc>
              </a:pPr>
              <a:r>
                <a:rPr kumimoji="1" lang="zh-CN" altLang="en-US" b="1" dirty="0">
                  <a:solidFill>
                    <a:srgbClr val="000099"/>
                  </a:solidFill>
                  <a:latin typeface="+mn-lt"/>
                  <a:ea typeface="黑体" pitchFamily="2" charset="-122"/>
                </a:rPr>
                <a:t>帧开始</a:t>
              </a:r>
            </a:p>
            <a:p>
              <a:pPr defTabSz="76200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数据链路层不必考虑物理层如何实现比特传输的细节。甚至还可以更简单地设想好像是沿着两个数据链路层之间的水平方向把帧直接发送到对方</a:t>
            </a:r>
            <a:r>
              <a:rPr lang="zh-CN" altLang="en-US" dirty="0"/>
              <a:t>。</a:t>
            </a:r>
          </a:p>
        </p:txBody>
      </p:sp>
      <p:sp>
        <p:nvSpPr>
          <p:cNvPr id="126978" name="Rectangle 2"/>
          <p:cNvSpPr>
            <a:spLocks noGrp="1" noChangeArrowheads="1"/>
          </p:cNvSpPr>
          <p:nvPr>
            <p:ph type="title"/>
          </p:nvPr>
        </p:nvSpPr>
        <p:spPr/>
        <p:txBody>
          <a:bodyPr/>
          <a:lstStyle/>
          <a:p>
            <a:pPr algn="ctr"/>
            <a:r>
              <a:rPr lang="zh-CN" altLang="en-US" dirty="0"/>
              <a:t>数据链路层像个数字管道 </a:t>
            </a:r>
          </a:p>
        </p:txBody>
      </p:sp>
      <p:grpSp>
        <p:nvGrpSpPr>
          <p:cNvPr id="126991" name="Group 15"/>
          <p:cNvGrpSpPr>
            <a:grpSpLocks/>
          </p:cNvGrpSpPr>
          <p:nvPr/>
        </p:nvGrpSpPr>
        <p:grpSpPr bwMode="auto">
          <a:xfrm>
            <a:off x="2118123" y="2565400"/>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微软雅黑" panose="020B0503020204020204" pitchFamily="34" charset="-122"/>
                  <a:ea typeface="微软雅黑" panose="020B0503020204020204" pitchFamily="34"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p>
        </p:txBody>
      </p:sp>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2" name="矩形 1"/>
          <p:cNvSpPr/>
          <p:nvPr/>
        </p:nvSpPr>
        <p:spPr>
          <a:xfrm>
            <a:off x="2132352"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idx="1"/>
          </p:nvPr>
        </p:nvSpPr>
        <p:spPr/>
        <p:txBody>
          <a:bodyPr/>
          <a:lstStyle/>
          <a:p>
            <a:pPr marL="0" indent="0">
              <a:buNone/>
            </a:pPr>
            <a:r>
              <a:rPr lang="zh-CN" altLang="zh-CN" sz="2800" dirty="0"/>
              <a:t>与以太网</a:t>
            </a:r>
            <a:r>
              <a:rPr lang="en-US" altLang="zh-CN" sz="2800" dirty="0"/>
              <a:t>V2 MAC </a:t>
            </a:r>
            <a:r>
              <a:rPr lang="zh-CN" altLang="zh-CN" sz="2800" dirty="0"/>
              <a:t>帧格式</a:t>
            </a:r>
            <a:r>
              <a:rPr lang="zh-CN" altLang="en-US" sz="2800" dirty="0"/>
              <a:t>相似，</a:t>
            </a:r>
            <a:r>
              <a:rPr lang="zh-CN" altLang="zh-CN" sz="2800" dirty="0"/>
              <a:t>区别</a:t>
            </a:r>
            <a:r>
              <a:rPr lang="zh-CN" altLang="en-US" sz="2800" dirty="0"/>
              <a:t>在于：</a:t>
            </a:r>
            <a:endParaRPr lang="en-US" altLang="zh-CN" sz="2800" dirty="0"/>
          </a:p>
          <a:p>
            <a:r>
              <a:rPr lang="en-US" altLang="zh-CN" sz="2800" dirty="0"/>
              <a:t>(1) IEEE 802.3 </a:t>
            </a:r>
            <a:r>
              <a:rPr lang="zh-CN" altLang="zh-CN" sz="2800" dirty="0"/>
              <a:t>规定的</a:t>
            </a:r>
            <a:r>
              <a:rPr lang="en-US" altLang="zh-CN" sz="2800" dirty="0"/>
              <a:t> MAC </a:t>
            </a:r>
            <a:r>
              <a:rPr lang="zh-CN" altLang="zh-CN" sz="2800" dirty="0"/>
              <a:t>帧的第三个字段是“</a:t>
            </a:r>
            <a:r>
              <a:rPr lang="zh-CN" altLang="zh-CN" sz="2800" dirty="0">
                <a:solidFill>
                  <a:srgbClr val="FF0000"/>
                </a:solidFill>
              </a:rPr>
              <a:t>长度</a:t>
            </a:r>
            <a:r>
              <a:rPr lang="en-US" altLang="zh-CN" sz="2800" dirty="0">
                <a:solidFill>
                  <a:srgbClr val="FF0000"/>
                </a:solidFill>
              </a:rPr>
              <a:t> / </a:t>
            </a:r>
            <a:r>
              <a:rPr lang="zh-CN" altLang="zh-CN" sz="2800" dirty="0">
                <a:solidFill>
                  <a:srgbClr val="FF0000"/>
                </a:solidFill>
              </a:rPr>
              <a:t>类型</a:t>
            </a:r>
            <a:r>
              <a:rPr lang="zh-CN" altLang="zh-CN" sz="2800" dirty="0"/>
              <a:t>”。</a:t>
            </a:r>
            <a:endParaRPr lang="en-US" altLang="zh-CN" sz="2800" dirty="0"/>
          </a:p>
          <a:p>
            <a:pPr lvl="1"/>
            <a:r>
              <a:rPr lang="zh-CN" altLang="zh-CN" sz="2400" dirty="0"/>
              <a:t>当这个字段值大于</a:t>
            </a:r>
            <a:r>
              <a:rPr lang="en-US" altLang="zh-CN" sz="2400" dirty="0"/>
              <a:t> 0x0600 </a:t>
            </a:r>
            <a:r>
              <a:rPr lang="zh-CN" altLang="zh-CN" sz="2400" dirty="0"/>
              <a:t>时（相当于十进制的</a:t>
            </a:r>
            <a:r>
              <a:rPr lang="en-US" altLang="zh-CN" sz="2400" dirty="0"/>
              <a:t> 1536</a:t>
            </a:r>
            <a:r>
              <a:rPr lang="zh-CN" altLang="zh-CN" sz="2400" dirty="0"/>
              <a:t>），就表示“类型”。这样的帧和以太网</a:t>
            </a:r>
            <a:r>
              <a:rPr lang="en-US" altLang="zh-CN" sz="2400" dirty="0"/>
              <a:t> V2 MAC </a:t>
            </a:r>
            <a:r>
              <a:rPr lang="zh-CN" altLang="zh-CN" sz="2400" dirty="0"/>
              <a:t>帧完全一样。</a:t>
            </a:r>
            <a:endParaRPr lang="en-US" altLang="zh-CN" sz="2400" dirty="0"/>
          </a:p>
          <a:p>
            <a:pPr lvl="1"/>
            <a:r>
              <a:rPr lang="zh-CN" altLang="zh-CN" sz="2400" dirty="0"/>
              <a:t>当这个字段值小于</a:t>
            </a:r>
            <a:r>
              <a:rPr lang="en-US" altLang="zh-CN" sz="2400" dirty="0"/>
              <a:t> 0x0600 </a:t>
            </a:r>
            <a:r>
              <a:rPr lang="zh-CN" altLang="zh-CN" sz="2400" dirty="0"/>
              <a:t>时才表示“长度”</a:t>
            </a:r>
            <a:r>
              <a:rPr lang="zh-CN" altLang="en-US" sz="2400" dirty="0"/>
              <a:t>。</a:t>
            </a:r>
            <a:endParaRPr lang="en-US" altLang="zh-CN" sz="2400" dirty="0"/>
          </a:p>
          <a:p>
            <a:r>
              <a:rPr lang="en-US" altLang="zh-CN" sz="2800" dirty="0"/>
              <a:t>(2) </a:t>
            </a:r>
            <a:r>
              <a:rPr lang="zh-CN" altLang="zh-CN" sz="2800" dirty="0"/>
              <a:t>当“长度</a:t>
            </a:r>
            <a:r>
              <a:rPr lang="en-US" altLang="zh-CN" sz="2800" dirty="0"/>
              <a:t>/</a:t>
            </a:r>
            <a:r>
              <a:rPr lang="zh-CN" altLang="zh-CN" sz="2800" dirty="0"/>
              <a:t>类型”字段值小于</a:t>
            </a:r>
            <a:r>
              <a:rPr lang="en-US" altLang="zh-CN" sz="2800" dirty="0"/>
              <a:t> 0x0600 </a:t>
            </a:r>
            <a:r>
              <a:rPr lang="zh-CN" altLang="zh-CN" sz="2800" dirty="0"/>
              <a:t>时，数据字段必须装入上面的逻辑链路控制</a:t>
            </a:r>
            <a:r>
              <a:rPr lang="en-US" altLang="zh-CN" sz="2800" dirty="0"/>
              <a:t> LLC </a:t>
            </a:r>
            <a:r>
              <a:rPr lang="zh-CN" altLang="zh-CN" sz="2800" dirty="0"/>
              <a:t>子层的</a:t>
            </a:r>
            <a:r>
              <a:rPr lang="en-US" altLang="zh-CN" sz="2800" dirty="0"/>
              <a:t> LLC </a:t>
            </a:r>
            <a:r>
              <a:rPr lang="zh-CN" altLang="zh-CN" sz="2800" dirty="0"/>
              <a:t>帧。</a:t>
            </a:r>
            <a:endParaRPr lang="zh-CN" altLang="en-US" sz="2800" dirty="0"/>
          </a:p>
        </p:txBody>
      </p:sp>
      <p:sp>
        <p:nvSpPr>
          <p:cNvPr id="453635" name="Rectangle 3"/>
          <p:cNvSpPr>
            <a:spLocks noGrp="1" noChangeArrowheads="1"/>
          </p:cNvSpPr>
          <p:nvPr>
            <p:ph type="title"/>
          </p:nvPr>
        </p:nvSpPr>
        <p:spPr/>
        <p:txBody>
          <a:bodyPr/>
          <a:lstStyle/>
          <a:p>
            <a:pPr algn="ctr"/>
            <a:r>
              <a:rPr lang="en-US" altLang="zh-CN" dirty="0"/>
              <a:t>IEEE 802.3 MAC </a:t>
            </a:r>
            <a:r>
              <a:rPr lang="zh-CN" altLang="en-US" dirty="0"/>
              <a:t>帧格式</a:t>
            </a:r>
          </a:p>
        </p:txBody>
      </p:sp>
      <p:sp>
        <p:nvSpPr>
          <p:cNvPr id="2" name="矩形 1"/>
          <p:cNvSpPr/>
          <p:nvPr/>
        </p:nvSpPr>
        <p:spPr>
          <a:xfrm>
            <a:off x="1775520" y="5157193"/>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a:solidFill>
                  <a:srgbClr val="000066"/>
                </a:solidFill>
                <a:latin typeface="+mn-lt"/>
                <a:ea typeface="黑体" pitchFamily="2" charset="-122"/>
              </a:rPr>
              <a:t>V2 </a:t>
            </a:r>
            <a:r>
              <a:rPr lang="zh-CN" altLang="zh-CN" sz="2800" b="1" dirty="0">
                <a:solidFill>
                  <a:srgbClr val="000066"/>
                </a:solidFill>
                <a:latin typeface="+mn-lt"/>
                <a:ea typeface="黑体" pitchFamily="2" charset="-122"/>
              </a:rPr>
              <a:t>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帧，但大家也常常把它称为</a:t>
            </a:r>
            <a:r>
              <a:rPr lang="en-US" altLang="zh-CN" sz="2800" b="1" dirty="0">
                <a:solidFill>
                  <a:srgbClr val="000066"/>
                </a:solidFill>
                <a:latin typeface="+mn-lt"/>
                <a:ea typeface="黑体" pitchFamily="2" charset="-122"/>
              </a:rPr>
              <a:t> IEEE 802.3 </a:t>
            </a:r>
            <a:r>
              <a:rPr lang="zh-CN" altLang="zh-CN" sz="2800" b="1" dirty="0">
                <a:solidFill>
                  <a:srgbClr val="000066"/>
                </a:solidFill>
                <a:latin typeface="+mn-lt"/>
                <a:ea typeface="黑体" pitchFamily="2" charset="-122"/>
              </a:rPr>
              <a:t>标准的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
        <p:nvSpPr>
          <p:cNvPr id="453635" name="Rectangle 3"/>
          <p:cNvSpPr>
            <a:spLocks noGrp="1" noChangeArrowheads="1"/>
          </p:cNvSpPr>
          <p:nvPr>
            <p:ph type="title"/>
          </p:nvPr>
        </p:nvSpPr>
        <p:spPr/>
        <p:txBody>
          <a:bodyPr/>
          <a:lstStyle/>
          <a:p>
            <a:pPr algn="ctr"/>
            <a:r>
              <a:rPr lang="zh-CN" altLang="en-US"/>
              <a:t>帧间最小间隔 </a:t>
            </a:r>
          </a:p>
        </p:txBody>
      </p:sp>
    </p:spTree>
    <p:extLst>
      <p:ext uri="{BB962C8B-B14F-4D97-AF65-F5344CB8AC3E}">
        <p14:creationId xmlns:p14="http://schemas.microsoft.com/office/powerpoint/2010/main" val="29872222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4C85A5A-BC38-4CA9-87C4-B4F28D048207}"/>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CE171F7-58F0-4349-A99A-684B717B134E}"/>
              </a:ext>
            </a:extLst>
          </p:cNvPr>
          <p:cNvSpPr txBox="1"/>
          <p:nvPr/>
        </p:nvSpPr>
        <p:spPr>
          <a:xfrm>
            <a:off x="609601" y="190241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2521900"/>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3182896"/>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2930960"/>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1512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Grp="1" noChangeArrowheads="1"/>
          </p:cNvSpPr>
          <p:nvPr>
            <p:ph idx="1"/>
          </p:nvPr>
        </p:nvSpPr>
        <p:spPr>
          <a:noFill/>
          <a:ln/>
        </p:spPr>
        <p:txBody>
          <a:bodyPr/>
          <a:lstStyle/>
          <a:p>
            <a:r>
              <a:rPr lang="zh-CN" altLang="en-US" dirty="0">
                <a:solidFill>
                  <a:srgbClr val="FF0000"/>
                </a:solidFill>
              </a:rPr>
              <a:t>使用光纤扩展</a:t>
            </a:r>
            <a:endParaRPr lang="en-US" altLang="zh-CN" dirty="0">
              <a:solidFill>
                <a:srgbClr val="FF0000"/>
              </a:solidFill>
            </a:endParaRPr>
          </a:p>
          <a:p>
            <a:pPr lvl="1"/>
            <a:r>
              <a:rPr lang="zh-CN" altLang="en-US" dirty="0"/>
              <a:t>主机使用光纤</a:t>
            </a:r>
            <a:r>
              <a:rPr lang="zh-CN" altLang="zh-CN" dirty="0"/>
              <a:t>（通常是一对光纤）</a:t>
            </a:r>
            <a:r>
              <a:rPr lang="zh-CN" altLang="en-US" dirty="0"/>
              <a:t>和一对光纤调制解调器连接到集线器。 </a:t>
            </a:r>
            <a:endParaRPr lang="en-US" altLang="zh-CN" dirty="0"/>
          </a:p>
          <a:p>
            <a:pPr lvl="1"/>
            <a:r>
              <a:rPr lang="zh-CN" altLang="zh-CN" dirty="0"/>
              <a:t>很容易使主机和几公里以外的集线器相连接</a:t>
            </a:r>
            <a:r>
              <a:rPr lang="zh-CN" altLang="en-US" dirty="0"/>
              <a:t>。</a:t>
            </a:r>
          </a:p>
        </p:txBody>
      </p:sp>
      <p:sp>
        <p:nvSpPr>
          <p:cNvPr id="653314" name="Rectangle 2"/>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53318" name="Text Box 6"/>
          <p:cNvSpPr txBox="1">
            <a:spLocks noChangeArrowheads="1"/>
          </p:cNvSpPr>
          <p:nvPr/>
        </p:nvSpPr>
        <p:spPr bwMode="auto">
          <a:xfrm>
            <a:off x="9188186"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ea typeface="黑体" pitchFamily="2" charset="-122"/>
            </a:endParaRPr>
          </a:p>
        </p:txBody>
      </p:sp>
      <p:sp>
        <p:nvSpPr>
          <p:cNvPr id="3" name="矩形 2"/>
          <p:cNvSpPr/>
          <p:nvPr/>
        </p:nvSpPr>
        <p:spPr>
          <a:xfrm>
            <a:off x="1987251" y="5744245"/>
            <a:ext cx="8217497" cy="461665"/>
          </a:xfrm>
          <a:prstGeom prst="rect">
            <a:avLst/>
          </a:prstGeom>
        </p:spPr>
        <p:txBody>
          <a:bodyPr wrap="square">
            <a:spAutoFit/>
          </a:bodyPr>
          <a:lstStyle/>
          <a:p>
            <a:pPr algn="ctr"/>
            <a:r>
              <a:rPr lang="zh-CN" altLang="zh-CN" sz="2400" b="1" dirty="0">
                <a:solidFill>
                  <a:srgbClr val="0000FF"/>
                </a:solidFill>
                <a:latin typeface="+mn-lt"/>
                <a:ea typeface="黑体" pitchFamily="2" charset="-122"/>
              </a:rPr>
              <a:t>主机使用光纤和一对光纤调制解调器连接到集线器</a:t>
            </a:r>
            <a:endParaRPr lang="zh-CN" altLang="en-US" sz="2400" b="1" dirty="0">
              <a:solidFill>
                <a:srgbClr val="0000FF"/>
              </a:solidFill>
              <a:latin typeface="+mn-lt"/>
              <a:ea typeface="黑体" pitchFamily="2" charset="-122"/>
            </a:endParaRPr>
          </a:p>
        </p:txBody>
      </p:sp>
      <p:grpSp>
        <p:nvGrpSpPr>
          <p:cNvPr id="5" name="组合 4"/>
          <p:cNvGrpSpPr/>
          <p:nvPr/>
        </p:nvGrpSpPr>
        <p:grpSpPr>
          <a:xfrm>
            <a:off x="2351585" y="3399384"/>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11280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42896" y="4832110"/>
              <a:ext cx="1731564"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671438" y="4789248"/>
              <a:ext cx="1731564"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主机</a:t>
              </a:r>
            </a:p>
          </p:txBody>
        </p:sp>
      </p:grpSp>
    </p:spTree>
    <p:extLst>
      <p:ext uri="{BB962C8B-B14F-4D97-AF65-F5344CB8AC3E}">
        <p14:creationId xmlns:p14="http://schemas.microsoft.com/office/powerpoint/2010/main" val="26460805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idx="1"/>
          </p:nvPr>
        </p:nvSpPr>
        <p:spPr/>
        <p:txBody>
          <a:bodyPr/>
          <a:lstStyle/>
          <a:p>
            <a:r>
              <a:rPr lang="zh-CN" altLang="en-US" dirty="0">
                <a:solidFill>
                  <a:srgbClr val="FF0000"/>
                </a:solidFill>
              </a:rPr>
              <a:t>使用集线器扩展</a:t>
            </a:r>
            <a:endParaRPr lang="en-US" altLang="zh-CN" dirty="0">
              <a:solidFill>
                <a:srgbClr val="FF0000"/>
              </a:solidFill>
            </a:endParaRPr>
          </a:p>
          <a:p>
            <a:pPr lvl="1"/>
            <a:r>
              <a:rPr lang="zh-CN" altLang="en-US" dirty="0"/>
              <a:t>使用多个集线器可连成更大的、</a:t>
            </a:r>
            <a:r>
              <a:rPr lang="zh-CN" altLang="zh-CN" dirty="0"/>
              <a:t>多级</a:t>
            </a:r>
            <a:r>
              <a:rPr lang="zh-CN" altLang="en-US" dirty="0"/>
              <a:t>星形</a:t>
            </a:r>
            <a:r>
              <a:rPr lang="zh-CN" altLang="zh-CN" dirty="0"/>
              <a:t>结构的以太网</a:t>
            </a:r>
            <a:r>
              <a:rPr lang="zh-CN" altLang="en-US" dirty="0"/>
              <a:t>。</a:t>
            </a:r>
            <a:endParaRPr lang="en-US" altLang="zh-CN" dirty="0"/>
          </a:p>
          <a:p>
            <a:pPr lvl="1"/>
            <a:r>
              <a:rPr lang="zh-CN" altLang="zh-CN" dirty="0"/>
              <a:t>例如，一个学院的三个系各有一个</a:t>
            </a:r>
            <a:r>
              <a:rPr lang="en-US" altLang="zh-CN" dirty="0"/>
              <a:t> 10BASE-T </a:t>
            </a:r>
            <a:r>
              <a:rPr lang="zh-CN" altLang="zh-CN" dirty="0"/>
              <a:t>以太网</a:t>
            </a:r>
            <a:r>
              <a:rPr lang="zh-CN" altLang="en-US" dirty="0"/>
              <a:t>，</a:t>
            </a:r>
            <a:r>
              <a:rPr lang="zh-CN" altLang="zh-CN" dirty="0"/>
              <a:t>可通过一个主干集线器把各系的以太网连接起来，成为一个更大的以太网</a:t>
            </a:r>
            <a:r>
              <a:rPr lang="zh-CN" altLang="en-US" dirty="0"/>
              <a:t>。</a:t>
            </a:r>
            <a:endParaRPr lang="zh-CN" altLang="en-US" dirty="0">
              <a:solidFill>
                <a:srgbClr val="0000FF"/>
              </a:solidFill>
            </a:endParaRPr>
          </a:p>
        </p:txBody>
      </p:sp>
      <p:sp>
        <p:nvSpPr>
          <p:cNvPr id="644101" name="Rectangle 5"/>
          <p:cNvSpPr>
            <a:spLocks noGrp="1" noChangeArrowheads="1"/>
          </p:cNvSpPr>
          <p:nvPr>
            <p:ph type="title"/>
          </p:nvPr>
        </p:nvSpPr>
        <p:spPr/>
        <p:txBody>
          <a:bodyPr/>
          <a:lstStyle/>
          <a:p>
            <a:r>
              <a:rPr lang="en-US" altLang="zh-CN" dirty="0"/>
              <a:t>3.4.1  </a:t>
            </a:r>
            <a:r>
              <a:rPr lang="zh-CN" altLang="en-US" dirty="0"/>
              <a:t>在物理层扩展以太网</a:t>
            </a:r>
          </a:p>
        </p:txBody>
      </p:sp>
    </p:spTree>
    <p:extLst>
      <p:ext uri="{BB962C8B-B14F-4D97-AF65-F5344CB8AC3E}">
        <p14:creationId xmlns:p14="http://schemas.microsoft.com/office/powerpoint/2010/main" val="11024047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2495600" y="116632"/>
            <a:ext cx="7416824" cy="2736304"/>
            <a:chOff x="1162682" y="1927687"/>
            <a:chExt cx="7819909" cy="3403695"/>
          </a:xfrm>
        </p:grpSpPr>
        <p:sp>
          <p:nvSpPr>
            <p:cNvPr id="46" name="Text Box 43"/>
            <p:cNvSpPr txBox="1">
              <a:spLocks noChangeArrowheads="1"/>
            </p:cNvSpPr>
            <p:nvPr/>
          </p:nvSpPr>
          <p:spPr bwMode="auto">
            <a:xfrm>
              <a:off x="3620302" y="1927687"/>
              <a:ext cx="2804250" cy="57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latin typeface="微软雅黑" panose="020B0503020204020204" pitchFamily="34" charset="-122"/>
                  <a:ea typeface="微软雅黑" panose="020B0503020204020204" pitchFamily="34"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 一系 </a:t>
                </a: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 二系 </a:t>
                </a: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 三系 </a:t>
                </a: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2423593" y="3399384"/>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26" name="Text Box 46"/>
              <p:cNvSpPr txBox="1">
                <a:spLocks noChangeArrowheads="1"/>
              </p:cNvSpPr>
              <p:nvPr/>
            </p:nvSpPr>
            <p:spPr bwMode="auto">
              <a:xfrm>
                <a:off x="662120" y="4076700"/>
                <a:ext cx="903865"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一系</a:t>
                </a:r>
              </a:p>
            </p:txBody>
          </p:sp>
          <p:sp>
            <p:nvSpPr>
              <p:cNvPr id="455727" name="Text Box 47"/>
              <p:cNvSpPr txBox="1">
                <a:spLocks noChangeArrowheads="1"/>
              </p:cNvSpPr>
              <p:nvPr/>
            </p:nvSpPr>
            <p:spPr bwMode="auto">
              <a:xfrm>
                <a:off x="6822415" y="4076700"/>
                <a:ext cx="903865"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三系</a:t>
                </a:r>
              </a:p>
            </p:txBody>
          </p:sp>
          <p:sp>
            <p:nvSpPr>
              <p:cNvPr id="455728" name="Text Box 48"/>
              <p:cNvSpPr txBox="1">
                <a:spLocks noChangeArrowheads="1"/>
              </p:cNvSpPr>
              <p:nvPr/>
            </p:nvSpPr>
            <p:spPr bwMode="auto">
              <a:xfrm>
                <a:off x="3702711" y="4076700"/>
                <a:ext cx="903865"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solidFill>
                      <a:srgbClr val="0000CC"/>
                    </a:solidFill>
                    <a:latin typeface="微软雅黑" panose="020B0503020204020204" pitchFamily="34" charset="-122"/>
                    <a:ea typeface="微软雅黑" panose="020B0503020204020204" pitchFamily="34"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latin typeface="微软雅黑" panose="020B0503020204020204" pitchFamily="34" charset="-122"/>
                  <a:ea typeface="微软雅黑" panose="020B0503020204020204" pitchFamily="34" charset="-122"/>
                </a:rPr>
                <a:t>一个更大的碰撞域</a:t>
              </a:r>
            </a:p>
          </p:txBody>
        </p:sp>
      </p:grpSp>
      <p:sp>
        <p:nvSpPr>
          <p:cNvPr id="6" name="矩形 5"/>
          <p:cNvSpPr/>
          <p:nvPr/>
        </p:nvSpPr>
        <p:spPr>
          <a:xfrm>
            <a:off x="4535318" y="2852937"/>
            <a:ext cx="3121367" cy="461665"/>
          </a:xfrm>
          <a:prstGeom prst="rect">
            <a:avLst/>
          </a:prstGeom>
        </p:spPr>
        <p:txBody>
          <a:bodyPr wrap="square">
            <a:spAutoFit/>
          </a:bodyPr>
          <a:lstStyle/>
          <a:p>
            <a:pPr algn="ctr"/>
            <a:r>
              <a:rPr lang="zh-CN" altLang="zh-CN" sz="2400" dirty="0">
                <a:solidFill>
                  <a:srgbClr val="0000FF"/>
                </a:solidFill>
                <a:latin typeface="微软雅黑" panose="020B0503020204020204" pitchFamily="34" charset="-122"/>
                <a:ea typeface="微软雅黑" panose="020B0503020204020204" pitchFamily="34" charset="-122"/>
              </a:rPr>
              <a:t>三个独立的以太网</a:t>
            </a:r>
            <a:endParaRPr lang="en-US" altLang="zh-CN" sz="2400" dirty="0">
              <a:solidFill>
                <a:srgbClr val="0000FF"/>
              </a:solidFill>
              <a:latin typeface="微软雅黑" panose="020B0503020204020204" pitchFamily="34" charset="-122"/>
              <a:ea typeface="微软雅黑" panose="020B0503020204020204" pitchFamily="34" charset="-122"/>
            </a:endParaRPr>
          </a:p>
        </p:txBody>
      </p:sp>
      <p:sp>
        <p:nvSpPr>
          <p:cNvPr id="85" name="矩形 84"/>
          <p:cNvSpPr/>
          <p:nvPr/>
        </p:nvSpPr>
        <p:spPr>
          <a:xfrm>
            <a:off x="4523773" y="6135688"/>
            <a:ext cx="3137397" cy="461665"/>
          </a:xfrm>
          <a:prstGeom prst="rect">
            <a:avLst/>
          </a:prstGeom>
        </p:spPr>
        <p:txBody>
          <a:bodyPr wrap="square">
            <a:spAutoFit/>
          </a:bodyPr>
          <a:lstStyle/>
          <a:p>
            <a:pPr algn="ctr"/>
            <a:r>
              <a:rPr lang="zh-CN" altLang="zh-CN" sz="2400" dirty="0">
                <a:solidFill>
                  <a:srgbClr val="0000FF"/>
                </a:solidFill>
                <a:latin typeface="微软雅黑" panose="020B0503020204020204" pitchFamily="34" charset="-122"/>
                <a:ea typeface="微软雅黑" panose="020B0503020204020204" pitchFamily="34" charset="-122"/>
              </a:rPr>
              <a:t>一个扩展的以太网</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3555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使原来属于不同碰撞域的</a:t>
            </a:r>
            <a:r>
              <a:rPr lang="zh-CN" altLang="en-US" dirty="0"/>
              <a:t>以太网</a:t>
            </a:r>
            <a:r>
              <a:rPr lang="zh-CN" altLang="en-US" dirty="0">
                <a:ea typeface="黑体" pitchFamily="2" charset="-122"/>
              </a:rPr>
              <a:t>上的计算机能够进行跨碰撞域的通信。</a:t>
            </a:r>
          </a:p>
          <a:p>
            <a:pPr lvl="1">
              <a:lnSpc>
                <a:spcPct val="110000"/>
              </a:lnSpc>
            </a:pPr>
            <a:r>
              <a:rPr lang="zh-CN" altLang="en-US" dirty="0">
                <a:ea typeface="黑体" pitchFamily="2" charset="-122"/>
              </a:rPr>
              <a:t>扩大了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
        <p:nvSpPr>
          <p:cNvPr id="456707" name="Rectangle 3"/>
          <p:cNvSpPr>
            <a:spLocks noGrp="1" noChangeArrowheads="1"/>
          </p:cNvSpPr>
          <p:nvPr>
            <p:ph type="title"/>
          </p:nvPr>
        </p:nvSpPr>
        <p:spPr/>
        <p:txBody>
          <a:bodyPr/>
          <a:lstStyle/>
          <a:p>
            <a:pPr algn="ctr"/>
            <a:r>
              <a:rPr lang="zh-CN" altLang="en-US" dirty="0"/>
              <a:t>用集线器扩展以太网 </a:t>
            </a: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idx="1"/>
          </p:nvPr>
        </p:nvSpPr>
        <p:spPr/>
        <p:txBody>
          <a:bodyPr/>
          <a:lstStyle/>
          <a:p>
            <a:r>
              <a:rPr lang="zh-CN" altLang="zh-CN" sz="2800" dirty="0"/>
              <a:t>扩展以太网更常用的方法是在数据链路层进行</a:t>
            </a:r>
            <a:r>
              <a:rPr lang="zh-CN" altLang="en-US" sz="2800" dirty="0"/>
              <a:t>。</a:t>
            </a:r>
            <a:endParaRPr lang="en-US" altLang="zh-CN" sz="2800" dirty="0"/>
          </a:p>
          <a:p>
            <a:r>
              <a:rPr lang="zh-CN" altLang="en-US" sz="2800" dirty="0"/>
              <a:t>早期使用</a:t>
            </a:r>
            <a:r>
              <a:rPr lang="zh-CN" altLang="en-US" sz="2800" dirty="0">
                <a:solidFill>
                  <a:srgbClr val="FF0000"/>
                </a:solidFill>
              </a:rPr>
              <a:t>网桥，</a:t>
            </a:r>
            <a:r>
              <a:rPr lang="zh-CN" altLang="en-US" sz="2800" dirty="0"/>
              <a:t>现在使用以太网</a:t>
            </a:r>
            <a:r>
              <a:rPr lang="zh-CN" altLang="en-US" sz="2800" dirty="0">
                <a:solidFill>
                  <a:srgbClr val="FF0000"/>
                </a:solidFill>
              </a:rPr>
              <a:t>交换机。</a:t>
            </a:r>
            <a:endParaRPr lang="en-US" altLang="zh-CN" sz="2800" dirty="0">
              <a:solidFill>
                <a:srgbClr val="FF0000"/>
              </a:solidFill>
            </a:endParaRPr>
          </a:p>
        </p:txBody>
      </p:sp>
      <p:sp>
        <p:nvSpPr>
          <p:cNvPr id="457731" name="Rectangle 3"/>
          <p:cNvSpPr>
            <a:spLocks noGrp="1" noChangeArrowheads="1"/>
          </p:cNvSpPr>
          <p:nvPr>
            <p:ph type="title"/>
          </p:nvPr>
        </p:nvSpPr>
        <p:spPr/>
        <p:txBody>
          <a:bodyPr/>
          <a:lstStyle/>
          <a:p>
            <a:r>
              <a:rPr lang="en-US" altLang="zh-CN" dirty="0"/>
              <a:t>3.4.2  </a:t>
            </a:r>
            <a:r>
              <a:rPr lang="zh-CN" altLang="en-US" dirty="0"/>
              <a:t>在数据链路层扩展以太网 </a:t>
            </a:r>
          </a:p>
        </p:txBody>
      </p:sp>
      <p:sp>
        <p:nvSpPr>
          <p:cNvPr id="2" name="矩形 1"/>
          <p:cNvSpPr/>
          <p:nvPr/>
        </p:nvSpPr>
        <p:spPr>
          <a:xfrm>
            <a:off x="1991544" y="2647710"/>
            <a:ext cx="8640960" cy="2123658"/>
          </a:xfrm>
          <a:prstGeom prst="rect">
            <a:avLst/>
          </a:prstGeom>
          <a:solidFill>
            <a:schemeClr val="accent4">
              <a:lumMod val="40000"/>
              <a:lumOff val="60000"/>
            </a:schemeClr>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rPr>
              <a:t>网桥</a:t>
            </a:r>
            <a:r>
              <a:rPr lang="zh-CN" altLang="en-US" sz="2400" dirty="0">
                <a:solidFill>
                  <a:srgbClr val="000099"/>
                </a:solidFill>
                <a:latin typeface="微软雅黑" panose="020B0503020204020204" pitchFamily="34" charset="-122"/>
                <a:ea typeface="微软雅黑" panose="020B0503020204020204" pitchFamily="34" charset="-122"/>
              </a:rPr>
              <a:t>工作在数据链路层。</a:t>
            </a:r>
            <a:endParaRPr lang="en-US" altLang="zh-CN" sz="2400" dirty="0">
              <a:solidFill>
                <a:srgbClr val="000099"/>
              </a:solidFill>
              <a:latin typeface="微软雅黑" panose="020B0503020204020204" pitchFamily="34" charset="-122"/>
              <a:ea typeface="微软雅黑" panose="020B0503020204020204" pitchFamily="34" charset="-122"/>
            </a:endParaRPr>
          </a:p>
          <a:p>
            <a:pPr marL="360363" indent="-360363">
              <a:lnSpc>
                <a:spcPct val="110000"/>
              </a:lnSpc>
              <a:buSzPct val="80000"/>
              <a:buFont typeface="Wingdings"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rPr>
              <a:t>它根据 </a:t>
            </a:r>
            <a:r>
              <a:rPr lang="en-US" altLang="zh-CN" sz="2400" dirty="0">
                <a:solidFill>
                  <a:srgbClr val="C00000"/>
                </a:solidFill>
                <a:latin typeface="微软雅黑" panose="020B0503020204020204" pitchFamily="34" charset="-122"/>
                <a:ea typeface="微软雅黑" panose="020B0503020204020204" pitchFamily="34" charset="-122"/>
              </a:rPr>
              <a:t>MAC </a:t>
            </a:r>
            <a:r>
              <a:rPr lang="zh-CN" altLang="en-US" sz="2400" dirty="0">
                <a:solidFill>
                  <a:srgbClr val="C00000"/>
                </a:solidFill>
                <a:latin typeface="微软雅黑" panose="020B0503020204020204" pitchFamily="34" charset="-122"/>
                <a:ea typeface="微软雅黑" panose="020B0503020204020204" pitchFamily="34" charset="-122"/>
              </a:rPr>
              <a:t>帧的目的地址对收到的帧进行</a:t>
            </a:r>
            <a:r>
              <a:rPr lang="zh-CN" altLang="zh-CN" sz="2400" dirty="0">
                <a:solidFill>
                  <a:srgbClr val="C00000"/>
                </a:solidFill>
                <a:latin typeface="微软雅黑" panose="020B0503020204020204" pitchFamily="34" charset="-122"/>
                <a:ea typeface="微软雅黑" panose="020B0503020204020204" pitchFamily="34" charset="-122"/>
              </a:rPr>
              <a:t>转发和过滤</a:t>
            </a:r>
            <a:r>
              <a:rPr lang="zh-CN" altLang="en-US" sz="2400" dirty="0">
                <a:solidFill>
                  <a:srgbClr val="C00000"/>
                </a:solidFill>
                <a:latin typeface="微软雅黑" panose="020B0503020204020204" pitchFamily="34" charset="-122"/>
                <a:ea typeface="微软雅黑" panose="020B0503020204020204" pitchFamily="34" charset="-122"/>
              </a:rPr>
              <a:t>。</a:t>
            </a:r>
          </a:p>
          <a:p>
            <a:pPr marL="360363" indent="-360363">
              <a:lnSpc>
                <a:spcPct val="110000"/>
              </a:lnSpc>
              <a:buSzPct val="80000"/>
              <a:buFont typeface="Wingdings" pitchFamily="2" charset="2"/>
              <a:buChar char="l"/>
            </a:pPr>
            <a:r>
              <a:rPr lang="zh-CN" altLang="en-US" sz="2400" dirty="0">
                <a:solidFill>
                  <a:srgbClr val="000099"/>
                </a:solidFill>
                <a:latin typeface="微软雅黑" panose="020B0503020204020204" pitchFamily="34" charset="-122"/>
                <a:ea typeface="微软雅黑" panose="020B0503020204020204" pitchFamily="34" charset="-122"/>
              </a:rPr>
              <a:t>当网桥收到一个帧时，并不是向所有的接口转发此帧，而是先检查此帧的目的 </a:t>
            </a:r>
            <a:r>
              <a:rPr lang="en-US" altLang="zh-CN" sz="2400" dirty="0">
                <a:solidFill>
                  <a:srgbClr val="000099"/>
                </a:solidFill>
                <a:latin typeface="微软雅黑" panose="020B0503020204020204" pitchFamily="34" charset="-122"/>
                <a:ea typeface="微软雅黑" panose="020B0503020204020204" pitchFamily="34" charset="-122"/>
              </a:rPr>
              <a:t>MAC </a:t>
            </a:r>
            <a:r>
              <a:rPr lang="zh-CN" altLang="en-US" sz="2400" dirty="0">
                <a:solidFill>
                  <a:srgbClr val="000099"/>
                </a:solidFill>
                <a:latin typeface="微软雅黑" panose="020B0503020204020204" pitchFamily="34" charset="-122"/>
                <a:ea typeface="微软雅黑" panose="020B0503020204020204" pitchFamily="34" charset="-122"/>
              </a:rPr>
              <a:t>地址，然后再确定将该帧转发到哪一个接口，或</a:t>
            </a:r>
            <a:r>
              <a:rPr lang="zh-CN" altLang="zh-CN" sz="2400" dirty="0">
                <a:solidFill>
                  <a:srgbClr val="000099"/>
                </a:solidFill>
                <a:latin typeface="微软雅黑" panose="020B0503020204020204" pitchFamily="34" charset="-122"/>
                <a:ea typeface="微软雅黑" panose="020B0503020204020204" pitchFamily="34" charset="-122"/>
              </a:rPr>
              <a:t>把它</a:t>
            </a:r>
            <a:r>
              <a:rPr lang="zh-CN" altLang="en-US" sz="2400" dirty="0">
                <a:solidFill>
                  <a:srgbClr val="000099"/>
                </a:solidFill>
                <a:latin typeface="微软雅黑" panose="020B0503020204020204" pitchFamily="34" charset="-122"/>
                <a:ea typeface="微软雅黑" panose="020B0503020204020204" pitchFamily="34" charset="-122"/>
              </a:rPr>
              <a:t>丢弃。 </a:t>
            </a:r>
          </a:p>
        </p:txBody>
      </p:sp>
      <p:sp>
        <p:nvSpPr>
          <p:cNvPr id="3" name="矩形 2"/>
          <p:cNvSpPr/>
          <p:nvPr/>
        </p:nvSpPr>
        <p:spPr>
          <a:xfrm>
            <a:off x="1991544" y="4807951"/>
            <a:ext cx="8640960" cy="1717393"/>
          </a:xfrm>
          <a:prstGeom prst="rect">
            <a:avLst/>
          </a:prstGeom>
          <a:solidFill>
            <a:schemeClr val="accent6">
              <a:lumMod val="40000"/>
              <a:lumOff val="60000"/>
            </a:schemeClr>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dirty="0">
                <a:solidFill>
                  <a:srgbClr val="000099"/>
                </a:solidFill>
                <a:latin typeface="微软雅黑" panose="020B0503020204020204" pitchFamily="34" charset="-122"/>
                <a:ea typeface="微软雅黑" panose="020B0503020204020204" pitchFamily="34" charset="-122"/>
              </a:rPr>
              <a:t>1990 </a:t>
            </a:r>
            <a:r>
              <a:rPr lang="zh-CN" altLang="en-US" sz="2400" dirty="0">
                <a:solidFill>
                  <a:srgbClr val="000099"/>
                </a:solidFill>
                <a:latin typeface="微软雅黑" panose="020B0503020204020204" pitchFamily="34" charset="-122"/>
                <a:ea typeface="微软雅黑" panose="020B0503020204020204" pitchFamily="34" charset="-122"/>
              </a:rPr>
              <a:t>年问世的</a:t>
            </a:r>
            <a:r>
              <a:rPr lang="zh-CN" altLang="en-US" sz="2400" dirty="0">
                <a:solidFill>
                  <a:srgbClr val="C00000"/>
                </a:solidFill>
                <a:latin typeface="微软雅黑" panose="020B0503020204020204" pitchFamily="34" charset="-122"/>
                <a:ea typeface="微软雅黑" panose="020B0503020204020204" pitchFamily="34" charset="-122"/>
              </a:rPr>
              <a:t>交换式集线器 </a:t>
            </a:r>
            <a:r>
              <a:rPr lang="en-US" altLang="zh-CN" sz="2400" dirty="0">
                <a:solidFill>
                  <a:srgbClr val="000099"/>
                </a:solidFill>
                <a:latin typeface="微软雅黑" panose="020B0503020204020204" pitchFamily="34" charset="-122"/>
                <a:ea typeface="微软雅黑" panose="020B0503020204020204" pitchFamily="34" charset="-122"/>
              </a:rPr>
              <a:t>(switching hub) </a:t>
            </a:r>
            <a:r>
              <a:rPr lang="zh-CN" altLang="en-US" sz="2400" dirty="0">
                <a:solidFill>
                  <a:srgbClr val="000099"/>
                </a:solidFill>
                <a:latin typeface="微软雅黑" panose="020B0503020204020204" pitchFamily="34" charset="-122"/>
                <a:ea typeface="微软雅黑" panose="020B0503020204020204" pitchFamily="34" charset="-122"/>
              </a:rPr>
              <a:t>可明显地提高以太网的性能。</a:t>
            </a:r>
            <a:endParaRPr lang="en-US" altLang="zh-CN" sz="2400" dirty="0">
              <a:solidFill>
                <a:srgbClr val="000099"/>
              </a:solidFill>
              <a:latin typeface="微软雅黑" panose="020B0503020204020204" pitchFamily="34" charset="-122"/>
              <a:ea typeface="微软雅黑" panose="020B0503020204020204" pitchFamily="34" charset="-122"/>
            </a:endParaRPr>
          </a:p>
          <a:p>
            <a:pPr marL="360363" indent="-360363">
              <a:lnSpc>
                <a:spcPct val="110000"/>
              </a:lnSpc>
              <a:buSzPct val="80000"/>
              <a:buFont typeface="Wingdings" pitchFamily="2" charset="2"/>
              <a:buChar char="l"/>
            </a:pPr>
            <a:r>
              <a:rPr lang="zh-CN" altLang="zh-CN" sz="2400" dirty="0">
                <a:solidFill>
                  <a:srgbClr val="C00000"/>
                </a:solidFill>
                <a:latin typeface="微软雅黑" panose="020B0503020204020204" pitchFamily="34" charset="-122"/>
                <a:ea typeface="微软雅黑" panose="020B0503020204020204" pitchFamily="34" charset="-122"/>
              </a:rPr>
              <a:t>交换式集线器</a:t>
            </a:r>
            <a:r>
              <a:rPr lang="zh-CN" altLang="zh-CN" sz="2400" dirty="0">
                <a:solidFill>
                  <a:srgbClr val="000099"/>
                </a:solidFill>
                <a:latin typeface="微软雅黑" panose="020B0503020204020204" pitchFamily="34" charset="-122"/>
                <a:ea typeface="微软雅黑" panose="020B0503020204020204" pitchFamily="34" charset="-122"/>
              </a:rPr>
              <a:t>常称为</a:t>
            </a:r>
            <a:r>
              <a:rPr lang="zh-CN" altLang="zh-CN" sz="2400" dirty="0">
                <a:solidFill>
                  <a:srgbClr val="C00000"/>
                </a:solidFill>
                <a:latin typeface="微软雅黑" panose="020B0503020204020204" pitchFamily="34" charset="-122"/>
                <a:ea typeface="微软雅黑" panose="020B0503020204020204" pitchFamily="34" charset="-122"/>
              </a:rPr>
              <a:t>以太网交换机</a:t>
            </a:r>
            <a:r>
              <a:rPr lang="en-US" altLang="zh-CN" sz="2400" dirty="0">
                <a:solidFill>
                  <a:srgbClr val="C00000"/>
                </a:solidFill>
                <a:latin typeface="微软雅黑" panose="020B0503020204020204" pitchFamily="34" charset="-122"/>
                <a:ea typeface="微软雅黑" panose="020B0503020204020204" pitchFamily="34" charset="-122"/>
              </a:rPr>
              <a:t> </a:t>
            </a:r>
            <a:r>
              <a:rPr lang="en-US" altLang="zh-CN" sz="2400" dirty="0">
                <a:solidFill>
                  <a:srgbClr val="000099"/>
                </a:solidFill>
                <a:latin typeface="微软雅黑" panose="020B0503020204020204" pitchFamily="34" charset="-122"/>
                <a:ea typeface="微软雅黑" panose="020B0503020204020204" pitchFamily="34" charset="-122"/>
              </a:rPr>
              <a:t>(switch) </a:t>
            </a:r>
            <a:r>
              <a:rPr lang="zh-CN" altLang="zh-CN" sz="2400" dirty="0">
                <a:solidFill>
                  <a:srgbClr val="000099"/>
                </a:solidFill>
                <a:latin typeface="微软雅黑" panose="020B0503020204020204" pitchFamily="34" charset="-122"/>
                <a:ea typeface="微软雅黑" panose="020B0503020204020204" pitchFamily="34" charset="-122"/>
              </a:rPr>
              <a:t>或</a:t>
            </a:r>
            <a:r>
              <a:rPr lang="zh-CN" altLang="zh-CN" sz="2400" dirty="0">
                <a:solidFill>
                  <a:srgbClr val="C00000"/>
                </a:solidFill>
                <a:latin typeface="微软雅黑" panose="020B0503020204020204" pitchFamily="34" charset="-122"/>
                <a:ea typeface="微软雅黑" panose="020B0503020204020204" pitchFamily="34" charset="-122"/>
              </a:rPr>
              <a:t>第二层交换机</a:t>
            </a:r>
            <a:r>
              <a:rPr lang="en-US" altLang="zh-CN" sz="2400" dirty="0">
                <a:solidFill>
                  <a:srgbClr val="C00000"/>
                </a:solidFill>
                <a:latin typeface="微软雅黑" panose="020B0503020204020204" pitchFamily="34" charset="-122"/>
                <a:ea typeface="微软雅黑" panose="020B0503020204020204" pitchFamily="34" charset="-122"/>
              </a:rPr>
              <a:t> </a:t>
            </a:r>
            <a:r>
              <a:rPr lang="en-US" altLang="zh-CN" sz="2400" dirty="0">
                <a:solidFill>
                  <a:srgbClr val="000099"/>
                </a:solidFill>
                <a:latin typeface="微软雅黑" panose="020B0503020204020204" pitchFamily="34" charset="-122"/>
                <a:ea typeface="微软雅黑" panose="020B0503020204020204" pitchFamily="34" charset="-122"/>
              </a:rPr>
              <a:t>(L2 switch)</a:t>
            </a:r>
            <a:r>
              <a:rPr lang="zh-CN" altLang="zh-CN" sz="2400" dirty="0">
                <a:solidFill>
                  <a:srgbClr val="000099"/>
                </a:solidFill>
                <a:latin typeface="微软雅黑" panose="020B0503020204020204" pitchFamily="34" charset="-122"/>
                <a:ea typeface="微软雅黑" panose="020B0503020204020204" pitchFamily="34" charset="-122"/>
              </a:rPr>
              <a:t>，强调这种交换机工作在数据链路层</a:t>
            </a:r>
            <a:r>
              <a:rPr lang="zh-CN" altLang="en-US" sz="24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2662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数据链路层协议有许多种，但有三个基本问题则是共同的。这三个基本问题是</a:t>
            </a:r>
            <a:r>
              <a:rPr lang="zh-CN" altLang="en-US" dirty="0"/>
              <a:t>：</a:t>
            </a:r>
            <a:endParaRPr lang="en-US" altLang="zh-CN" dirty="0"/>
          </a:p>
          <a:p>
            <a:pPr lvl="1">
              <a:buNone/>
            </a:pPr>
            <a:r>
              <a:rPr lang="en-US" altLang="zh-CN" dirty="0"/>
              <a:t>1. </a:t>
            </a:r>
            <a:r>
              <a:rPr lang="zh-CN" altLang="en-US" dirty="0"/>
              <a:t>封装成帧</a:t>
            </a:r>
          </a:p>
          <a:p>
            <a:pPr lvl="1">
              <a:buNone/>
            </a:pPr>
            <a:r>
              <a:rPr lang="en-US" altLang="zh-CN" dirty="0"/>
              <a:t>2. </a:t>
            </a:r>
            <a:r>
              <a:rPr lang="zh-CN" altLang="en-US" dirty="0"/>
              <a:t>透明传输</a:t>
            </a:r>
          </a:p>
          <a:p>
            <a:pPr lvl="1">
              <a:buNone/>
            </a:pPr>
            <a:r>
              <a:rPr lang="en-US" altLang="zh-CN" dirty="0"/>
              <a:t>3. </a:t>
            </a:r>
            <a:r>
              <a:rPr lang="zh-CN" altLang="en-US" dirty="0"/>
              <a:t>差错控制 </a:t>
            </a:r>
          </a:p>
          <a:p>
            <a:pPr>
              <a:buFont typeface="Wingdings" pitchFamily="2" charset="2"/>
              <a:buNone/>
            </a:pPr>
            <a:endParaRPr lang="en-US" altLang="zh-CN" dirty="0"/>
          </a:p>
        </p:txBody>
      </p:sp>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Tree>
    <p:extLst>
      <p:ext uri="{BB962C8B-B14F-4D97-AF65-F5344CB8AC3E}">
        <p14:creationId xmlns:p14="http://schemas.microsoft.com/office/powerpoint/2010/main" val="14456926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以太网交换机实质上就是一个</a:t>
            </a:r>
            <a:r>
              <a:rPr lang="zh-CN" altLang="zh-CN" dirty="0">
                <a:solidFill>
                  <a:srgbClr val="FF0000"/>
                </a:solidFill>
              </a:rPr>
              <a:t>多接口的网桥</a:t>
            </a:r>
            <a:r>
              <a:rPr lang="zh-CN" altLang="en-US" dirty="0">
                <a:solidFill>
                  <a:srgbClr val="FF0000"/>
                </a:solidFill>
              </a:rPr>
              <a:t>。</a:t>
            </a:r>
            <a:endParaRPr lang="en-US" altLang="zh-CN" dirty="0">
              <a:solidFill>
                <a:srgbClr val="FF0000"/>
              </a:solidFill>
            </a:endParaRPr>
          </a:p>
          <a:p>
            <a:pPr lvl="1"/>
            <a:r>
              <a:rPr lang="zh-CN" altLang="zh-CN" dirty="0"/>
              <a:t>通常都有十几个或更多的接口</a:t>
            </a:r>
            <a:r>
              <a:rPr lang="zh-CN" altLang="en-US" dirty="0"/>
              <a:t>。</a:t>
            </a:r>
            <a:endParaRPr lang="en-US" altLang="zh-CN" dirty="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a:t>以太网交换机</a:t>
            </a:r>
            <a:r>
              <a:rPr lang="zh-CN" altLang="zh-CN" dirty="0">
                <a:solidFill>
                  <a:srgbClr val="FF0000"/>
                </a:solidFill>
              </a:rPr>
              <a:t>具有并行性</a:t>
            </a:r>
            <a:r>
              <a:rPr lang="zh-CN" altLang="en-US" dirty="0">
                <a:solidFill>
                  <a:srgbClr val="FF0000"/>
                </a:solidFill>
              </a:rPr>
              <a:t>。</a:t>
            </a:r>
            <a:endParaRPr lang="en-US" altLang="zh-CN" dirty="0">
              <a:solidFill>
                <a:srgbClr val="FF0000"/>
              </a:solidFill>
            </a:endParaRPr>
          </a:p>
          <a:p>
            <a:pPr lvl="1"/>
            <a:r>
              <a:rPr lang="zh-CN" altLang="zh-CN" dirty="0"/>
              <a:t>能同时连通多对接口，使多对主机能同时通信</a:t>
            </a:r>
            <a:r>
              <a:rPr lang="zh-CN" altLang="en-US" dirty="0"/>
              <a:t>。</a:t>
            </a:r>
            <a:endParaRPr lang="en-US" altLang="zh-CN" dirty="0"/>
          </a:p>
          <a:p>
            <a:r>
              <a:rPr lang="zh-CN" altLang="zh-CN" dirty="0">
                <a:solidFill>
                  <a:srgbClr val="0000FF"/>
                </a:solidFill>
              </a:rPr>
              <a:t>相互通信的主机都是独占传输媒体，无碰撞地传输数据。</a:t>
            </a:r>
            <a:endParaRPr lang="en-US" altLang="zh-CN" dirty="0">
              <a:solidFill>
                <a:srgbClr val="0000FF"/>
              </a:solidFill>
            </a:endParaRPr>
          </a:p>
          <a:p>
            <a:endParaRPr lang="zh-CN" altLang="en-US" dirty="0"/>
          </a:p>
        </p:txBody>
      </p:sp>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4" name="文本框 3">
            <a:extLst>
              <a:ext uri="{FF2B5EF4-FFF2-40B4-BE49-F238E27FC236}">
                <a16:creationId xmlns:a16="http://schemas.microsoft.com/office/drawing/2014/main" id="{72185C70-BB8B-4C94-8361-F5E741767A29}"/>
              </a:ext>
            </a:extLst>
          </p:cNvPr>
          <p:cNvSpPr txBox="1"/>
          <p:nvPr/>
        </p:nvSpPr>
        <p:spPr>
          <a:xfrm>
            <a:off x="5879976" y="5301208"/>
            <a:ext cx="4536504" cy="523220"/>
          </a:xfrm>
          <a:prstGeom prst="rect">
            <a:avLst/>
          </a:prstGeom>
          <a:noFill/>
        </p:spPr>
        <p:txBody>
          <a:bodyPr wrap="square" rtlCol="0">
            <a:spAutoFit/>
          </a:bodyPr>
          <a:lstStyle/>
          <a:p>
            <a:r>
              <a:rPr lang="zh-CN" altLang="en-US" sz="2800" dirty="0">
                <a:solidFill>
                  <a:srgbClr val="00B050"/>
                </a:solidFill>
              </a:rPr>
              <a:t>立交桥与十字路口的差异</a:t>
            </a:r>
          </a:p>
        </p:txBody>
      </p:sp>
    </p:spTree>
    <p:extLst>
      <p:ext uri="{BB962C8B-B14F-4D97-AF65-F5344CB8AC3E}">
        <p14:creationId xmlns:p14="http://schemas.microsoft.com/office/powerpoint/2010/main" val="18292473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a:t>。</a:t>
            </a:r>
            <a:endParaRPr lang="en-US" altLang="zh-CN" dirty="0"/>
          </a:p>
          <a:p>
            <a:r>
              <a:rPr lang="zh-CN" altLang="zh-CN" dirty="0"/>
              <a:t>以太网交换机是一种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endParaRPr lang="en-US" altLang="zh-CN" dirty="0"/>
          </a:p>
          <a:p>
            <a:r>
              <a:rPr lang="zh-CN" altLang="zh-CN" dirty="0"/>
              <a:t>以太网交换机使用了</a:t>
            </a:r>
            <a:r>
              <a:rPr lang="zh-CN" altLang="zh-CN" dirty="0">
                <a:solidFill>
                  <a:srgbClr val="FF0000"/>
                </a:solidFill>
              </a:rPr>
              <a:t>专用的交换结构芯片，</a:t>
            </a:r>
            <a:r>
              <a:rPr lang="zh-CN" altLang="zh-CN" dirty="0"/>
              <a:t>用硬件转发，其转发速率要比使用软件转发的网桥快很多。</a:t>
            </a:r>
            <a:endParaRPr lang="en-US" altLang="zh-CN" dirty="0"/>
          </a:p>
        </p:txBody>
      </p:sp>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Tree>
    <p:extLst>
      <p:ext uri="{BB962C8B-B14F-4D97-AF65-F5344CB8AC3E}">
        <p14:creationId xmlns:p14="http://schemas.microsoft.com/office/powerpoint/2010/main" val="4255625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用户独享带宽，增加了总容量。</a:t>
            </a:r>
            <a:endParaRPr lang="en-US" altLang="zh-CN" sz="2800" dirty="0"/>
          </a:p>
          <a:p>
            <a:pPr lvl="1"/>
            <a:r>
              <a:rPr lang="zh-CN" altLang="en-US" sz="2400" dirty="0"/>
              <a:t>对于普通 </a:t>
            </a:r>
            <a:r>
              <a:rPr lang="en-US" altLang="zh-CN" sz="2400" dirty="0"/>
              <a:t>10 </a:t>
            </a:r>
            <a:r>
              <a:rPr lang="en-US" altLang="zh-CN" sz="2400" dirty="0" err="1"/>
              <a:t>Mbit</a:t>
            </a:r>
            <a:r>
              <a:rPr lang="en-US" altLang="zh-CN" sz="2400" dirty="0"/>
              <a:t>/s </a:t>
            </a:r>
            <a:r>
              <a:rPr lang="zh-CN" altLang="en-US" sz="2400" dirty="0"/>
              <a:t>的共享式以太网，若共有 </a:t>
            </a:r>
            <a:r>
              <a:rPr lang="en-US" altLang="zh-CN" sz="2400" i="1" dirty="0"/>
              <a:t>N </a:t>
            </a:r>
            <a:r>
              <a:rPr lang="zh-CN" altLang="en-US" sz="2400" dirty="0"/>
              <a:t>个用户，则每个用户占有的平均带宽只有总带宽 </a:t>
            </a:r>
            <a:r>
              <a:rPr lang="en-US" altLang="zh-CN" sz="2400" dirty="0"/>
              <a:t>(10 Mbit/s)</a:t>
            </a:r>
            <a:r>
              <a:rPr lang="zh-CN" altLang="en-US" sz="2400" dirty="0"/>
              <a:t>的 </a:t>
            </a:r>
            <a:r>
              <a:rPr lang="en-US" altLang="zh-CN" sz="2400" i="1" dirty="0"/>
              <a:t>N </a:t>
            </a:r>
            <a:r>
              <a:rPr lang="zh-CN" altLang="en-US" sz="2400" dirty="0"/>
              <a:t>分之一。</a:t>
            </a:r>
            <a:endParaRPr lang="en-US" altLang="zh-CN" sz="2400" dirty="0"/>
          </a:p>
          <a:p>
            <a:pPr lvl="1"/>
            <a:r>
              <a:rPr lang="zh-CN" altLang="en-US" sz="2400" dirty="0"/>
              <a:t>使用以太网交换机时，虽然在每个接口到主机的带宽还是 </a:t>
            </a:r>
            <a:r>
              <a:rPr lang="en-US" altLang="zh-CN" sz="2400" dirty="0"/>
              <a:t>10 </a:t>
            </a:r>
            <a:r>
              <a:rPr lang="en-US" altLang="zh-CN" sz="2400" dirty="0" err="1"/>
              <a:t>Mbit</a:t>
            </a:r>
            <a:r>
              <a:rPr lang="en-US" altLang="zh-CN" sz="2400" dirty="0"/>
              <a:t>/s</a:t>
            </a:r>
            <a:r>
              <a:rPr lang="zh-CN" altLang="en-US" sz="2400" dirty="0"/>
              <a:t>，但由于一个用户在通信时是独占而不是和其他网络用户共享传输媒体的带宽，因此对于拥有 </a:t>
            </a:r>
            <a:r>
              <a:rPr lang="en-US" altLang="zh-CN" sz="2400" i="1" dirty="0"/>
              <a:t>N </a:t>
            </a:r>
            <a:r>
              <a:rPr lang="zh-CN" altLang="en-US" sz="2400" dirty="0"/>
              <a:t>个接口的交换机的总容量为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a:t>Mbit</a:t>
            </a:r>
            <a:r>
              <a:rPr lang="en-US" altLang="zh-CN" sz="2400" dirty="0"/>
              <a:t>/s</a:t>
            </a:r>
            <a:r>
              <a:rPr lang="zh-CN" altLang="en-US" sz="2400" dirty="0"/>
              <a:t>。</a:t>
            </a:r>
            <a:endParaRPr lang="en-US" altLang="zh-CN" sz="2000" dirty="0"/>
          </a:p>
          <a:p>
            <a:r>
              <a:rPr lang="zh-CN" altLang="zh-CN" sz="2800" dirty="0"/>
              <a:t>从共享总线以太网转到交换式以太网时，所有接入设备的软件和硬件、适配器等都不需要</a:t>
            </a:r>
            <a:r>
              <a:rPr lang="zh-CN" altLang="en-US" sz="2800" dirty="0"/>
              <a:t>做</a:t>
            </a:r>
            <a:r>
              <a:rPr lang="zh-CN" altLang="zh-CN" sz="2800" dirty="0"/>
              <a:t>任何改动。</a:t>
            </a:r>
          </a:p>
          <a:p>
            <a:r>
              <a:rPr lang="zh-CN" altLang="zh-CN" sz="2800" dirty="0"/>
              <a:t>以太网交换机一般都具有多种速率的接口，方便了各种不同情况的用户。</a:t>
            </a:r>
          </a:p>
          <a:p>
            <a:endParaRPr lang="zh-CN" altLang="en-US" sz="2800" dirty="0"/>
          </a:p>
        </p:txBody>
      </p:sp>
      <p:sp>
        <p:nvSpPr>
          <p:cNvPr id="2" name="标题 1"/>
          <p:cNvSpPr>
            <a:spLocks noGrp="1"/>
          </p:cNvSpPr>
          <p:nvPr>
            <p:ph type="title"/>
          </p:nvPr>
        </p:nvSpPr>
        <p:spPr/>
        <p:txBody>
          <a:bodyPr/>
          <a:lstStyle/>
          <a:p>
            <a:pPr algn="ctr"/>
            <a:r>
              <a:rPr lang="zh-CN" altLang="zh-CN" dirty="0"/>
              <a:t>以太网交换机的</a:t>
            </a:r>
            <a:r>
              <a:rPr lang="zh-CN" altLang="en-US" dirty="0"/>
              <a:t>优点</a:t>
            </a:r>
          </a:p>
        </p:txBody>
      </p:sp>
    </p:spTree>
    <p:extLst>
      <p:ext uri="{BB962C8B-B14F-4D97-AF65-F5344CB8AC3E}">
        <p14:creationId xmlns:p14="http://schemas.microsoft.com/office/powerpoint/2010/main" val="34041347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存储转发方式</a:t>
            </a:r>
            <a:endParaRPr lang="en-US" altLang="zh-CN" dirty="0">
              <a:solidFill>
                <a:srgbClr val="FF0000"/>
              </a:solidFill>
            </a:endParaRPr>
          </a:p>
          <a:p>
            <a:pPr lvl="1"/>
            <a:r>
              <a:rPr lang="zh-CN" altLang="zh-CN" dirty="0"/>
              <a:t>把整个数据帧先缓存后再进行处理</a:t>
            </a:r>
            <a:r>
              <a:rPr lang="zh-CN" altLang="en-US" dirty="0"/>
              <a:t>。</a:t>
            </a:r>
            <a:endParaRPr lang="en-US" altLang="zh-CN" dirty="0"/>
          </a:p>
          <a:p>
            <a:r>
              <a:rPr lang="zh-CN" altLang="zh-CN" dirty="0">
                <a:solidFill>
                  <a:srgbClr val="FF0000"/>
                </a:solidFill>
              </a:rPr>
              <a:t>直通</a:t>
            </a:r>
            <a:r>
              <a:rPr lang="en-US" altLang="zh-CN" dirty="0">
                <a:solidFill>
                  <a:srgbClr val="FF0000"/>
                </a:solidFill>
              </a:rPr>
              <a:t> (cut-through) </a:t>
            </a:r>
            <a:r>
              <a:rPr lang="zh-CN" altLang="zh-CN" dirty="0">
                <a:solidFill>
                  <a:srgbClr val="FF0000"/>
                </a:solidFill>
              </a:rPr>
              <a:t>方式</a:t>
            </a:r>
            <a:endParaRPr lang="en-US" altLang="zh-CN" dirty="0">
              <a:solidFill>
                <a:srgbClr val="FF0000"/>
              </a:solidFill>
            </a:endParaRPr>
          </a:p>
          <a:p>
            <a:pPr lvl="1"/>
            <a:r>
              <a:rPr lang="zh-CN" altLang="zh-CN" dirty="0"/>
              <a:t>接收数据帧的同时就</a:t>
            </a:r>
            <a:r>
              <a:rPr lang="zh-CN" altLang="zh-CN" dirty="0">
                <a:solidFill>
                  <a:srgbClr val="0000FF"/>
                </a:solidFill>
              </a:rPr>
              <a:t>立即按数据帧的目的</a:t>
            </a:r>
            <a:r>
              <a:rPr lang="en-US" altLang="zh-CN" dirty="0">
                <a:solidFill>
                  <a:srgbClr val="0000FF"/>
                </a:solidFill>
              </a:rPr>
              <a:t> MAC </a:t>
            </a:r>
            <a:r>
              <a:rPr lang="zh-CN" altLang="zh-CN" dirty="0">
                <a:solidFill>
                  <a:srgbClr val="0000FF"/>
                </a:solidFill>
              </a:rPr>
              <a:t>地址</a:t>
            </a:r>
            <a:r>
              <a:rPr lang="zh-CN" altLang="zh-CN" dirty="0"/>
              <a:t>决定该帧的转发接口，因而提高了帧的转发速度</a:t>
            </a:r>
            <a:r>
              <a:rPr lang="zh-CN" altLang="en-US" dirty="0"/>
              <a:t>。</a:t>
            </a:r>
            <a:endParaRPr lang="en-US" altLang="zh-CN" dirty="0"/>
          </a:p>
          <a:p>
            <a:pPr lvl="1"/>
            <a:r>
              <a:rPr lang="zh-CN" altLang="zh-CN" dirty="0">
                <a:solidFill>
                  <a:srgbClr val="FF0000"/>
                </a:solidFill>
              </a:rPr>
              <a:t>缺点</a:t>
            </a:r>
            <a:r>
              <a:rPr lang="zh-CN" altLang="zh-CN" dirty="0"/>
              <a:t>是它不检查差错就直接将帧转发出去，因此有可能也将一些无效帧转发给其他的站</a:t>
            </a:r>
            <a:r>
              <a:rPr lang="zh-CN" altLang="en-US" dirty="0"/>
              <a:t>。</a:t>
            </a:r>
          </a:p>
        </p:txBody>
      </p:sp>
      <p:sp>
        <p:nvSpPr>
          <p:cNvPr id="2" name="标题 1"/>
          <p:cNvSpPr>
            <a:spLocks noGrp="1"/>
          </p:cNvSpPr>
          <p:nvPr>
            <p:ph type="title"/>
          </p:nvPr>
        </p:nvSpPr>
        <p:spPr/>
        <p:txBody>
          <a:bodyPr/>
          <a:lstStyle/>
          <a:p>
            <a:pPr algn="ctr"/>
            <a:r>
              <a:rPr lang="zh-CN" altLang="zh-CN" dirty="0"/>
              <a:t>以太网交换机</a:t>
            </a:r>
            <a:r>
              <a:rPr lang="zh-CN" altLang="en-US" dirty="0"/>
              <a:t>的交换方式</a:t>
            </a:r>
          </a:p>
        </p:txBody>
      </p:sp>
      <p:sp>
        <p:nvSpPr>
          <p:cNvPr id="4" name="矩形 3"/>
          <p:cNvSpPr/>
          <p:nvPr/>
        </p:nvSpPr>
        <p:spPr>
          <a:xfrm>
            <a:off x="1847528" y="5079234"/>
            <a:ext cx="8784976" cy="870046"/>
          </a:xfrm>
          <a:prstGeom prst="rect">
            <a:avLst/>
          </a:prstGeom>
          <a:solidFill>
            <a:schemeClr val="accent4">
              <a:lumMod val="20000"/>
              <a:lumOff val="80000"/>
            </a:schemeClr>
          </a:solidFill>
          <a:ln>
            <a:solidFill>
              <a:schemeClr val="tx1"/>
            </a:solidFill>
          </a:ln>
        </p:spPr>
        <p:txBody>
          <a:bodyPr wrap="square">
            <a:spAutoFit/>
          </a:bodyPr>
          <a:lstStyle/>
          <a:p>
            <a:pPr>
              <a:lnSpc>
                <a:spcPct val="110000"/>
              </a:lnSpc>
              <a:buSzPct val="80000"/>
            </a:pPr>
            <a:r>
              <a:rPr lang="zh-CN" altLang="zh-CN" sz="2400" dirty="0">
                <a:solidFill>
                  <a:srgbClr val="000099"/>
                </a:solidFill>
                <a:latin typeface="微软雅黑" panose="020B0503020204020204" pitchFamily="34" charset="-122"/>
                <a:ea typeface="微软雅黑" panose="020B0503020204020204" pitchFamily="34" charset="-122"/>
              </a:rPr>
              <a:t>在某些情况下，仍需要采用基于软件的存储转发方式进行交换，例如，当需要进行线路速率匹配、协议转换或差错检测时</a:t>
            </a:r>
            <a:r>
              <a:rPr lang="zh-CN" altLang="en-US" sz="24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828006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a:t>
            </a:r>
            <a:r>
              <a:rPr lang="zh-CN" altLang="en-US" dirty="0"/>
              <a:t>运行自学习算法自动维护</a:t>
            </a:r>
            <a:r>
              <a:rPr lang="zh-CN" altLang="en-US" dirty="0">
                <a:solidFill>
                  <a:srgbClr val="FF0000"/>
                </a:solidFill>
              </a:rPr>
              <a:t>交换表。</a:t>
            </a:r>
            <a:endParaRPr lang="en-US" altLang="zh-CN" dirty="0">
              <a:solidFill>
                <a:srgbClr val="FF0000"/>
              </a:solidFill>
            </a:endParaRPr>
          </a:p>
          <a:p>
            <a:r>
              <a:rPr lang="zh-CN" altLang="zh-CN" dirty="0"/>
              <a:t>开始</a:t>
            </a:r>
            <a:r>
              <a:rPr lang="zh-CN" altLang="en-US" dirty="0"/>
              <a:t>时</a:t>
            </a:r>
            <a:r>
              <a:rPr lang="zh-CN" altLang="zh-CN" dirty="0"/>
              <a:t>，以太网交换机里面的交换表是空的</a:t>
            </a:r>
            <a:r>
              <a:rPr lang="zh-CN" altLang="en-US" dirty="0"/>
              <a:t>。</a:t>
            </a:r>
          </a:p>
        </p:txBody>
      </p:sp>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grpSp>
        <p:nvGrpSpPr>
          <p:cNvPr id="41" name="组合 40"/>
          <p:cNvGrpSpPr/>
          <p:nvPr/>
        </p:nvGrpSpPr>
        <p:grpSpPr>
          <a:xfrm>
            <a:off x="3533532" y="2564905"/>
            <a:ext cx="4923339" cy="3702025"/>
            <a:chOff x="2390532" y="2564904"/>
            <a:chExt cx="4923339"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99"/>
                  </a:solidFill>
                  <a:latin typeface="微软雅黑" panose="020B0503020204020204" pitchFamily="34" charset="-122"/>
                  <a:ea typeface="微软雅黑" panose="020B0503020204020204" pitchFamily="34" charset="-122"/>
                </a:rPr>
                <a:t> </a:t>
              </a:r>
              <a:endParaRPr lang="zh-CN" altLang="en-US" dirty="0">
                <a:solidFill>
                  <a:srgbClr val="000099"/>
                </a:solidFill>
                <a:latin typeface="微软雅黑" panose="020B0503020204020204" pitchFamily="34" charset="-122"/>
                <a:ea typeface="微软雅黑" panose="020B0503020204020204" pitchFamily="34" charset="-122"/>
              </a:endParaRPr>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cxnSp>
          <p:nvCxnSpPr>
            <p:cNvPr id="6" name="直接连接符 5"/>
            <p:cNvCxnSpPr>
              <a:stCxn id="27" idx="3"/>
            </p:cNvCxnSpPr>
            <p:nvPr/>
          </p:nvCxnSpPr>
          <p:spPr>
            <a:xfrm>
              <a:off x="6342507" y="3624219"/>
              <a:ext cx="411338"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42507" y="3141898"/>
              <a:ext cx="482776"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lnSpc>
                  <a:spcPct val="115000"/>
                </a:lnSpc>
              </a:pPr>
              <a:r>
                <a:rPr kumimoji="1" lang="en-US" altLang="zh-CN" sz="1600" dirty="0">
                  <a:solidFill>
                    <a:srgbClr val="000099"/>
                  </a:solidFill>
                  <a:latin typeface="微软雅黑" panose="020B0503020204020204" pitchFamily="34" charset="-122"/>
                  <a:ea typeface="微软雅黑" panose="020B0503020204020204" pitchFamily="34" charset="-122"/>
                </a:rPr>
                <a:t>MAC</a:t>
              </a:r>
              <a:r>
                <a:rPr kumimoji="1" lang="zh-CN" altLang="en-US" sz="1600" dirty="0">
                  <a:solidFill>
                    <a:srgbClr val="000099"/>
                  </a:solidFill>
                  <a:latin typeface="微软雅黑" panose="020B0503020204020204" pitchFamily="34" charset="-122"/>
                  <a:ea typeface="微软雅黑" panose="020B0503020204020204" pitchFamily="34" charset="-122"/>
                </a:rPr>
                <a:t>地址  接口   有效时间</a:t>
              </a:r>
            </a:p>
            <a:p>
              <a:pPr defTabSz="762000">
                <a:lnSpc>
                  <a:spcPct val="115000"/>
                </a:lnSpc>
              </a:pPr>
              <a:r>
                <a:rPr kumimoji="1" lang="zh-CN" altLang="en-US" sz="1600" dirty="0">
                  <a:solidFill>
                    <a:srgbClr val="000099"/>
                  </a:solidFill>
                  <a:latin typeface="微软雅黑" panose="020B0503020204020204" pitchFamily="34" charset="-122"/>
                  <a:ea typeface="微软雅黑" panose="020B0503020204020204" pitchFamily="34" charset="-122"/>
                </a:rPr>
                <a:t>   </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以太网交换机</a:t>
              </a:r>
              <a:endParaRPr kumimoji="1" lang="en-US" altLang="zh-CN" sz="2400" dirty="0">
                <a:solidFill>
                  <a:srgbClr val="000099"/>
                </a:solidFill>
                <a:latin typeface="微软雅黑" panose="020B0503020204020204" pitchFamily="34" charset="-122"/>
                <a:ea typeface="微软雅黑" panose="020B0503020204020204" pitchFamily="34"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663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A</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19" name="组合 57"/>
            <p:cNvGrpSpPr>
              <a:grpSpLocks/>
            </p:cNvGrpSpPr>
            <p:nvPr/>
          </p:nvGrpSpPr>
          <p:grpSpPr bwMode="auto">
            <a:xfrm>
              <a:off x="3452906" y="3068873"/>
              <a:ext cx="309381" cy="335989"/>
              <a:chOff x="2267744" y="1268760"/>
              <a:chExt cx="310129"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 name="Rectangle 40"/>
              <p:cNvSpPr>
                <a:spLocks noChangeArrowheads="1"/>
              </p:cNvSpPr>
              <p:nvPr/>
            </p:nvSpPr>
            <p:spPr bwMode="auto">
              <a:xfrm>
                <a:off x="2267744" y="1268760"/>
                <a:ext cx="31012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1</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2" name="组合 58"/>
            <p:cNvGrpSpPr>
              <a:grpSpLocks/>
            </p:cNvGrpSpPr>
            <p:nvPr/>
          </p:nvGrpSpPr>
          <p:grpSpPr bwMode="auto">
            <a:xfrm>
              <a:off x="3452906" y="3456224"/>
              <a:ext cx="309381" cy="335989"/>
              <a:chOff x="2267744" y="1268760"/>
              <a:chExt cx="310129"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4" name="Rectangle 40"/>
              <p:cNvSpPr>
                <a:spLocks noChangeArrowheads="1"/>
              </p:cNvSpPr>
              <p:nvPr/>
            </p:nvSpPr>
            <p:spPr bwMode="auto">
              <a:xfrm>
                <a:off x="2267744" y="1268760"/>
                <a:ext cx="310129"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2</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5" name="组合 61"/>
            <p:cNvGrpSpPr>
              <a:grpSpLocks/>
            </p:cNvGrpSpPr>
            <p:nvPr/>
          </p:nvGrpSpPr>
          <p:grpSpPr bwMode="auto">
            <a:xfrm>
              <a:off x="6033126" y="3456224"/>
              <a:ext cx="309381" cy="335989"/>
              <a:chOff x="2267744" y="1268760"/>
              <a:chExt cx="308424"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7" name="Rectangle 40"/>
              <p:cNvSpPr>
                <a:spLocks noChangeArrowheads="1"/>
              </p:cNvSpPr>
              <p:nvPr/>
            </p:nvSpPr>
            <p:spPr bwMode="auto">
              <a:xfrm>
                <a:off x="2267744" y="1268760"/>
                <a:ext cx="30842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4</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8" name="组合 64"/>
            <p:cNvGrpSpPr>
              <a:grpSpLocks/>
            </p:cNvGrpSpPr>
            <p:nvPr/>
          </p:nvGrpSpPr>
          <p:grpSpPr bwMode="auto">
            <a:xfrm>
              <a:off x="6033126" y="3068873"/>
              <a:ext cx="309381" cy="335989"/>
              <a:chOff x="2267744" y="1268760"/>
              <a:chExt cx="308424"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0" name="Rectangle 40"/>
              <p:cNvSpPr>
                <a:spLocks noChangeArrowheads="1"/>
              </p:cNvSpPr>
              <p:nvPr/>
            </p:nvSpPr>
            <p:spPr bwMode="auto">
              <a:xfrm>
                <a:off x="2267744" y="1268760"/>
                <a:ext cx="308424"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3</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交换表</a:t>
              </a:r>
              <a:endParaRPr kumimoji="1" lang="en-US" altLang="zh-CN" dirty="0">
                <a:solidFill>
                  <a:srgbClr val="000099"/>
                </a:solidFill>
                <a:latin typeface="微软雅黑" panose="020B0503020204020204" pitchFamily="34" charset="-122"/>
                <a:ea typeface="微软雅黑" panose="020B0503020204020204" pitchFamily="34"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4464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D</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1098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B</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C</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交换表一开始是空的</a:t>
              </a:r>
            </a:p>
          </p:txBody>
        </p:sp>
      </p:grpSp>
    </p:spTree>
    <p:extLst>
      <p:ext uri="{BB962C8B-B14F-4D97-AF65-F5344CB8AC3E}">
        <p14:creationId xmlns:p14="http://schemas.microsoft.com/office/powerpoint/2010/main" val="34138831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A </a:t>
            </a:r>
            <a:r>
              <a:rPr lang="zh-CN" altLang="zh-CN" sz="2800" dirty="0"/>
              <a:t>先向</a:t>
            </a:r>
            <a:r>
              <a:rPr lang="en-US" altLang="zh-CN" sz="2800" dirty="0"/>
              <a:t> B </a:t>
            </a:r>
            <a:r>
              <a:rPr lang="zh-CN" altLang="zh-CN" sz="2800" dirty="0"/>
              <a:t>发送一帧，从接口</a:t>
            </a:r>
            <a:r>
              <a:rPr lang="en-US" altLang="zh-CN" sz="2800" dirty="0"/>
              <a:t> 1 </a:t>
            </a:r>
            <a:r>
              <a:rPr lang="zh-CN" altLang="zh-CN" sz="2800" dirty="0"/>
              <a:t>进入到交换机。</a:t>
            </a:r>
            <a:endParaRPr lang="en-US" altLang="zh-CN" sz="2800" dirty="0"/>
          </a:p>
          <a:p>
            <a:r>
              <a:rPr lang="zh-CN" altLang="zh-CN" sz="2800" dirty="0"/>
              <a:t>交换机收到帧后，</a:t>
            </a:r>
            <a:r>
              <a:rPr lang="zh-CN" altLang="zh-CN" sz="2800" dirty="0">
                <a:solidFill>
                  <a:srgbClr val="FF0000"/>
                </a:solidFill>
              </a:rPr>
              <a:t>先查找交换表，</a:t>
            </a:r>
            <a:r>
              <a:rPr lang="zh-CN" altLang="zh-CN" sz="2800" dirty="0">
                <a:solidFill>
                  <a:srgbClr val="0000FF"/>
                </a:solidFill>
              </a:rPr>
              <a:t>没有查到应从哪个接口转发这个帧。</a:t>
            </a:r>
            <a:endParaRPr lang="en-US" altLang="zh-CN" sz="2800" dirty="0">
              <a:solidFill>
                <a:srgbClr val="0000FF"/>
              </a:solidFill>
            </a:endParaRPr>
          </a:p>
          <a:p>
            <a:r>
              <a:rPr lang="zh-CN" altLang="zh-CN" sz="2800" dirty="0">
                <a:solidFill>
                  <a:srgbClr val="0000FF"/>
                </a:solidFill>
              </a:rPr>
              <a:t>交换机把这个帧的</a:t>
            </a:r>
            <a:r>
              <a:rPr lang="zh-CN" altLang="zh-CN" sz="2800" dirty="0">
                <a:solidFill>
                  <a:srgbClr val="FF0000"/>
                </a:solidFill>
              </a:rPr>
              <a:t>源地址</a:t>
            </a:r>
            <a:r>
              <a:rPr lang="en-US" altLang="zh-CN" sz="2800" dirty="0">
                <a:solidFill>
                  <a:srgbClr val="FF0000"/>
                </a:solidFill>
              </a:rPr>
              <a:t> A </a:t>
            </a:r>
            <a:r>
              <a:rPr lang="zh-CN" altLang="zh-CN" sz="2800" dirty="0">
                <a:solidFill>
                  <a:srgbClr val="0000FF"/>
                </a:solidFill>
              </a:rPr>
              <a:t>和</a:t>
            </a:r>
            <a:r>
              <a:rPr lang="zh-CN" altLang="zh-CN" sz="2800" dirty="0">
                <a:solidFill>
                  <a:srgbClr val="FF0000"/>
                </a:solidFill>
              </a:rPr>
              <a:t>接口</a:t>
            </a:r>
            <a:r>
              <a:rPr lang="en-US" altLang="zh-CN" sz="2800" dirty="0">
                <a:solidFill>
                  <a:srgbClr val="FF0000"/>
                </a:solidFill>
              </a:rPr>
              <a:t> 1 </a:t>
            </a:r>
            <a:r>
              <a:rPr lang="zh-CN" altLang="zh-CN" sz="2800" dirty="0">
                <a:solidFill>
                  <a:srgbClr val="FF0000"/>
                </a:solidFill>
              </a:rPr>
              <a:t>写入交换表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a:t>C </a:t>
            </a:r>
            <a:r>
              <a:rPr lang="zh-CN" altLang="zh-CN" sz="2800" dirty="0"/>
              <a:t>和</a:t>
            </a:r>
            <a:r>
              <a:rPr lang="en-US" altLang="zh-CN" sz="2800" dirty="0"/>
              <a:t> D </a:t>
            </a:r>
            <a:r>
              <a:rPr lang="zh-CN" altLang="zh-CN" sz="2800" dirty="0"/>
              <a:t>将丢弃这个帧，因为目的地址不对。只</a:t>
            </a:r>
            <a:r>
              <a:rPr lang="en-US" altLang="zh-CN" sz="2800" dirty="0"/>
              <a:t> B </a:t>
            </a:r>
            <a:r>
              <a:rPr lang="zh-CN" altLang="zh-CN" sz="2800" dirty="0"/>
              <a:t>才收下这个目的地址正确的帧。这也称为</a:t>
            </a:r>
            <a:r>
              <a:rPr lang="zh-CN" altLang="zh-CN" sz="2800" dirty="0">
                <a:solidFill>
                  <a:srgbClr val="FF0000"/>
                </a:solidFill>
              </a:rPr>
              <a:t>过滤。</a:t>
            </a:r>
          </a:p>
          <a:p>
            <a:r>
              <a:rPr lang="zh-CN" altLang="zh-CN" sz="2800" dirty="0"/>
              <a:t>从新写入交换表的项目</a:t>
            </a:r>
            <a:r>
              <a:rPr lang="en-US" altLang="zh-CN" sz="2800" dirty="0"/>
              <a:t> (A, 1) </a:t>
            </a:r>
            <a:r>
              <a:rPr lang="zh-CN" altLang="zh-CN" sz="2800" dirty="0"/>
              <a:t>可以看出，以后不管从哪一个接口收到帧，只要其目的地址是</a:t>
            </a:r>
            <a:r>
              <a:rPr lang="en-US" altLang="zh-CN" sz="2800" dirty="0"/>
              <a:t>A</a:t>
            </a:r>
            <a:r>
              <a:rPr lang="zh-CN" altLang="zh-CN" sz="2800" dirty="0"/>
              <a:t>，就应当把收到的帧从接口</a:t>
            </a:r>
            <a:r>
              <a:rPr lang="en-US" altLang="zh-CN" sz="2800" dirty="0"/>
              <a:t>1</a:t>
            </a:r>
            <a:r>
              <a:rPr lang="zh-CN" altLang="zh-CN" sz="2800" dirty="0"/>
              <a:t>转发出去。</a:t>
            </a:r>
          </a:p>
          <a:p>
            <a:endParaRPr lang="zh-CN" altLang="en-US" sz="2800" dirty="0"/>
          </a:p>
        </p:txBody>
      </p:sp>
      <p:sp>
        <p:nvSpPr>
          <p:cNvPr id="2" name="标题 1"/>
          <p:cNvSpPr>
            <a:spLocks noGrp="1"/>
          </p:cNvSpPr>
          <p:nvPr>
            <p:ph type="title"/>
          </p:nvPr>
        </p:nvSpPr>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spTree>
    <p:extLst>
      <p:ext uri="{BB962C8B-B14F-4D97-AF65-F5344CB8AC3E}">
        <p14:creationId xmlns:p14="http://schemas.microsoft.com/office/powerpoint/2010/main" val="33353340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B </a:t>
            </a:r>
            <a:r>
              <a:rPr lang="zh-CN" altLang="zh-CN" sz="2800" dirty="0"/>
              <a:t>通过接口</a:t>
            </a:r>
            <a:r>
              <a:rPr lang="en-US" altLang="zh-CN" sz="2800" dirty="0"/>
              <a:t> 3 </a:t>
            </a:r>
            <a:r>
              <a:rPr lang="zh-CN" altLang="zh-CN" sz="2800" dirty="0"/>
              <a:t>向</a:t>
            </a:r>
            <a:r>
              <a:rPr lang="en-US" altLang="zh-CN" sz="2800" dirty="0"/>
              <a:t> A </a:t>
            </a:r>
            <a:r>
              <a:rPr lang="zh-CN" altLang="zh-CN" sz="2800" dirty="0"/>
              <a:t>发送一帧。</a:t>
            </a:r>
            <a:endParaRPr lang="en-US" altLang="zh-CN" sz="2800" dirty="0"/>
          </a:p>
          <a:p>
            <a:r>
              <a:rPr lang="zh-CN" altLang="zh-CN" sz="2800" dirty="0"/>
              <a:t>交换机查找交换表，</a:t>
            </a:r>
            <a:r>
              <a:rPr lang="zh-CN" altLang="zh-CN" sz="2800" dirty="0">
                <a:solidFill>
                  <a:srgbClr val="0000FF"/>
                </a:solidFill>
              </a:rPr>
              <a:t>发现交换表中的</a:t>
            </a:r>
            <a:r>
              <a:rPr lang="en-US" altLang="zh-CN" sz="2800" dirty="0">
                <a:solidFill>
                  <a:srgbClr val="0000FF"/>
                </a:solidFill>
              </a:rPr>
              <a:t> MAC </a:t>
            </a:r>
            <a:r>
              <a:rPr lang="zh-CN" altLang="zh-CN" sz="2800" dirty="0">
                <a:solidFill>
                  <a:srgbClr val="0000FF"/>
                </a:solidFill>
              </a:rPr>
              <a:t>地址有</a:t>
            </a:r>
            <a:r>
              <a:rPr lang="en-US" altLang="zh-CN" sz="2800" dirty="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的帧（即目的地址为</a:t>
            </a:r>
            <a:r>
              <a:rPr lang="en-US" altLang="zh-CN" sz="2800" dirty="0"/>
              <a:t> A </a:t>
            </a:r>
            <a:r>
              <a:rPr lang="zh-CN" altLang="zh-CN" sz="2800" dirty="0"/>
              <a:t>的帧）应从接口</a:t>
            </a:r>
            <a:r>
              <a:rPr lang="en-US" altLang="zh-CN" sz="2800" dirty="0"/>
              <a:t>1</a:t>
            </a:r>
            <a:r>
              <a:rPr lang="zh-CN" altLang="zh-CN" sz="2800" dirty="0"/>
              <a:t>转发。</a:t>
            </a:r>
            <a:r>
              <a:rPr lang="zh-CN" altLang="zh-CN" sz="2800" dirty="0">
                <a:solidFill>
                  <a:srgbClr val="0000FF"/>
                </a:solidFill>
              </a:rPr>
              <a:t>于是就把这个帧传送到接口</a:t>
            </a:r>
            <a:r>
              <a:rPr lang="en-US" altLang="zh-CN" sz="2800" dirty="0">
                <a:solidFill>
                  <a:srgbClr val="0000FF"/>
                </a:solidFill>
              </a:rPr>
              <a:t> 1 </a:t>
            </a:r>
            <a:r>
              <a:rPr lang="zh-CN" altLang="zh-CN" sz="2800" dirty="0">
                <a:solidFill>
                  <a:srgbClr val="0000FF"/>
                </a:solidFill>
              </a:rPr>
              <a:t>转发给</a:t>
            </a:r>
            <a:r>
              <a:rPr lang="en-US" altLang="zh-CN" sz="2800" dirty="0">
                <a:solidFill>
                  <a:srgbClr val="0000FF"/>
                </a:solidFill>
              </a:rPr>
              <a:t> A</a:t>
            </a:r>
            <a:r>
              <a:rPr lang="zh-CN" altLang="zh-CN" sz="2800" dirty="0">
                <a:solidFill>
                  <a:srgbClr val="0000FF"/>
                </a:solidFill>
              </a:rPr>
              <a:t>。</a:t>
            </a:r>
            <a:r>
              <a:rPr lang="zh-CN" altLang="zh-CN" sz="2800" dirty="0"/>
              <a:t>显然，现在已经没有必要再广播收到的帧。</a:t>
            </a:r>
            <a:endParaRPr lang="en-US" altLang="zh-CN" sz="2800" dirty="0"/>
          </a:p>
          <a:p>
            <a:r>
              <a:rPr lang="zh-CN" altLang="zh-CN" sz="2800" dirty="0"/>
              <a:t>交换表这时新增加的项目</a:t>
            </a:r>
            <a:r>
              <a:rPr lang="en-US" altLang="zh-CN" sz="2800" dirty="0"/>
              <a:t> (B, 3)</a:t>
            </a:r>
            <a:r>
              <a:rPr lang="zh-CN" altLang="zh-CN" sz="2800" dirty="0"/>
              <a:t>，表明今后如有发送给</a:t>
            </a:r>
            <a:r>
              <a:rPr lang="en-US" altLang="zh-CN" sz="2800" dirty="0"/>
              <a:t> B </a:t>
            </a:r>
            <a:r>
              <a:rPr lang="zh-CN" altLang="zh-CN" sz="2800" dirty="0"/>
              <a:t>的帧，就应当从接口</a:t>
            </a:r>
            <a:r>
              <a:rPr lang="en-US" altLang="zh-CN" sz="2800" dirty="0"/>
              <a:t> 3 </a:t>
            </a:r>
            <a:r>
              <a:rPr lang="zh-CN" altLang="zh-CN" sz="2800" dirty="0"/>
              <a:t>转发出去。</a:t>
            </a:r>
            <a:endParaRPr lang="en-US" altLang="zh-CN" sz="2800" dirty="0"/>
          </a:p>
          <a:p>
            <a:r>
              <a:rPr lang="zh-CN" altLang="zh-CN" sz="2800" dirty="0"/>
              <a:t>经过一段时间后，</a:t>
            </a:r>
            <a:r>
              <a:rPr lang="zh-CN" altLang="zh-CN" sz="2800" dirty="0">
                <a:solidFill>
                  <a:srgbClr val="0000FF"/>
                </a:solidFill>
              </a:rPr>
              <a:t>只要主机</a:t>
            </a:r>
            <a:r>
              <a:rPr lang="en-US" altLang="zh-CN" sz="2800" dirty="0">
                <a:solidFill>
                  <a:srgbClr val="0000FF"/>
                </a:solidFill>
              </a:rPr>
              <a:t> C </a:t>
            </a:r>
            <a:r>
              <a:rPr lang="zh-CN" altLang="zh-CN" sz="2800" dirty="0">
                <a:solidFill>
                  <a:srgbClr val="0000FF"/>
                </a:solidFill>
              </a:rPr>
              <a:t>和</a:t>
            </a:r>
            <a:r>
              <a:rPr lang="en-US" altLang="zh-CN" sz="2800" dirty="0">
                <a:solidFill>
                  <a:srgbClr val="0000FF"/>
                </a:solidFill>
              </a:rPr>
              <a:t> D </a:t>
            </a:r>
            <a:r>
              <a:rPr lang="zh-CN" altLang="zh-CN" sz="2800" dirty="0">
                <a:solidFill>
                  <a:srgbClr val="0000FF"/>
                </a:solidFill>
              </a:rPr>
              <a:t>也向其他主机发送帧，</a:t>
            </a:r>
            <a:r>
              <a:rPr lang="zh-CN" altLang="zh-CN" sz="2800" dirty="0"/>
              <a:t>以太网交换机中的交换表就会把转发到</a:t>
            </a:r>
            <a:r>
              <a:rPr lang="en-US" altLang="zh-CN" sz="2800" dirty="0"/>
              <a:t> C </a:t>
            </a:r>
            <a:r>
              <a:rPr lang="zh-CN" altLang="zh-CN" sz="2800" dirty="0"/>
              <a:t>或</a:t>
            </a:r>
            <a:r>
              <a:rPr lang="en-US" altLang="zh-CN" sz="2800" dirty="0"/>
              <a:t> D </a:t>
            </a:r>
            <a:r>
              <a:rPr lang="zh-CN" altLang="zh-CN" sz="2800" dirty="0"/>
              <a:t>应当经过的接口号（</a:t>
            </a:r>
            <a:r>
              <a:rPr lang="en-US" altLang="zh-CN" sz="2800" dirty="0"/>
              <a:t>2 </a:t>
            </a:r>
            <a:r>
              <a:rPr lang="zh-CN" altLang="zh-CN" sz="2800" dirty="0"/>
              <a:t>或</a:t>
            </a:r>
            <a:r>
              <a:rPr lang="en-US" altLang="zh-CN" sz="2800" dirty="0"/>
              <a:t> 4</a:t>
            </a:r>
            <a:r>
              <a:rPr lang="zh-CN" altLang="zh-CN" sz="2800" dirty="0"/>
              <a:t>）写入到交换表中</a:t>
            </a:r>
            <a:r>
              <a:rPr lang="zh-CN" altLang="en-US" sz="2800" dirty="0"/>
              <a:t>。</a:t>
            </a:r>
          </a:p>
        </p:txBody>
      </p:sp>
      <p:sp>
        <p:nvSpPr>
          <p:cNvPr id="2" name="标题 1"/>
          <p:cNvSpPr>
            <a:spLocks noGrp="1"/>
          </p:cNvSpPr>
          <p:nvPr>
            <p:ph type="title"/>
          </p:nvPr>
        </p:nvSpPr>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spTree>
    <p:extLst>
      <p:ext uri="{BB962C8B-B14F-4D97-AF65-F5344CB8AC3E}">
        <p14:creationId xmlns:p14="http://schemas.microsoft.com/office/powerpoint/2010/main" val="321038809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33463" y="188913"/>
            <a:ext cx="11158537" cy="792162"/>
          </a:xfrm>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grpSp>
        <p:nvGrpSpPr>
          <p:cNvPr id="45" name="组合 44"/>
          <p:cNvGrpSpPr/>
          <p:nvPr/>
        </p:nvGrpSpPr>
        <p:grpSpPr>
          <a:xfrm>
            <a:off x="1559496" y="1279458"/>
            <a:ext cx="6031073" cy="3702025"/>
            <a:chOff x="1282798" y="2105804"/>
            <a:chExt cx="6031073"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99"/>
                  </a:solidFill>
                  <a:latin typeface="微软雅黑" panose="020B0503020204020204" pitchFamily="34" charset="-122"/>
                  <a:ea typeface="微软雅黑" panose="020B0503020204020204" pitchFamily="34" charset="-122"/>
                </a:rPr>
                <a:t> </a:t>
              </a:r>
              <a:endParaRPr lang="zh-CN" altLang="en-US" dirty="0">
                <a:solidFill>
                  <a:srgbClr val="000099"/>
                </a:solidFill>
                <a:latin typeface="微软雅黑" panose="020B0503020204020204" pitchFamily="34" charset="-122"/>
                <a:ea typeface="微软雅黑" panose="020B0503020204020204" pitchFamily="34" charset="-122"/>
              </a:endParaRPr>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cxnSp>
          <p:nvCxnSpPr>
            <p:cNvPr id="6" name="直接连接符 5"/>
            <p:cNvCxnSpPr>
              <a:stCxn id="28" idx="3"/>
            </p:cNvCxnSpPr>
            <p:nvPr/>
          </p:nvCxnSpPr>
          <p:spPr>
            <a:xfrm>
              <a:off x="6342507" y="3165119"/>
              <a:ext cx="411338"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42507" y="2682798"/>
              <a:ext cx="482776"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lnSpc>
                  <a:spcPct val="115000"/>
                </a:lnSpc>
              </a:pPr>
              <a:r>
                <a:rPr kumimoji="1" lang="en-US" altLang="zh-CN" sz="1600" dirty="0">
                  <a:solidFill>
                    <a:srgbClr val="000099"/>
                  </a:solidFill>
                  <a:latin typeface="微软雅黑" panose="020B0503020204020204" pitchFamily="34" charset="-122"/>
                  <a:ea typeface="微软雅黑" panose="020B0503020204020204" pitchFamily="34" charset="-122"/>
                </a:rPr>
                <a:t>MAC</a:t>
              </a:r>
              <a:r>
                <a:rPr kumimoji="1" lang="zh-CN" altLang="en-US" sz="1600" dirty="0">
                  <a:solidFill>
                    <a:srgbClr val="000099"/>
                  </a:solidFill>
                  <a:latin typeface="微软雅黑" panose="020B0503020204020204" pitchFamily="34" charset="-122"/>
                  <a:ea typeface="微软雅黑" panose="020B0503020204020204" pitchFamily="34" charset="-122"/>
                </a:rPr>
                <a:t>地址  接口   有效时间</a:t>
              </a:r>
            </a:p>
            <a:p>
              <a:pPr defTabSz="762000">
                <a:lnSpc>
                  <a:spcPct val="115000"/>
                </a:lnSpc>
              </a:pPr>
              <a:r>
                <a:rPr kumimoji="1" lang="zh-CN" altLang="en-US" sz="1600" dirty="0">
                  <a:solidFill>
                    <a:srgbClr val="000099"/>
                  </a:solidFill>
                  <a:latin typeface="微软雅黑" panose="020B0503020204020204" pitchFamily="34" charset="-122"/>
                  <a:ea typeface="微软雅黑" panose="020B0503020204020204" pitchFamily="34" charset="-122"/>
                </a:rPr>
                <a:t>       </a:t>
              </a:r>
              <a:r>
                <a:rPr kumimoji="1" lang="en-US" altLang="zh-CN" sz="1600" dirty="0">
                  <a:solidFill>
                    <a:srgbClr val="000099"/>
                  </a:solidFill>
                  <a:latin typeface="微软雅黑" panose="020B0503020204020204" pitchFamily="34" charset="-122"/>
                  <a:ea typeface="微软雅黑" panose="020B0503020204020204" pitchFamily="34" charset="-122"/>
                </a:rPr>
                <a:t>A           1</a:t>
              </a:r>
            </a:p>
            <a:p>
              <a:pPr defTabSz="762000">
                <a:lnSpc>
                  <a:spcPct val="115000"/>
                </a:lnSpc>
              </a:pPr>
              <a:r>
                <a:rPr kumimoji="1" lang="en-US" altLang="zh-CN" sz="1600" dirty="0">
                  <a:solidFill>
                    <a:srgbClr val="000099"/>
                  </a:solidFill>
                  <a:latin typeface="微软雅黑" panose="020B0503020204020204" pitchFamily="34" charset="-122"/>
                  <a:ea typeface="微软雅黑" panose="020B0503020204020204" pitchFamily="34" charset="-122"/>
                </a:rPr>
                <a:t>       B           3</a:t>
              </a: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以太网交换机</a:t>
              </a:r>
              <a:endParaRPr kumimoji="1" lang="en-US" altLang="zh-CN" sz="2400" dirty="0">
                <a:solidFill>
                  <a:srgbClr val="000099"/>
                </a:solidFill>
                <a:latin typeface="微软雅黑" panose="020B0503020204020204" pitchFamily="34" charset="-122"/>
                <a:ea typeface="微软雅黑" panose="020B0503020204020204" pitchFamily="34"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663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A</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0" name="组合 57"/>
            <p:cNvGrpSpPr>
              <a:grpSpLocks/>
            </p:cNvGrpSpPr>
            <p:nvPr/>
          </p:nvGrpSpPr>
          <p:grpSpPr bwMode="auto">
            <a:xfrm>
              <a:off x="3452906" y="2609773"/>
              <a:ext cx="309381" cy="335989"/>
              <a:chOff x="2267744" y="1268760"/>
              <a:chExt cx="310129"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2" name="Rectangle 40"/>
              <p:cNvSpPr>
                <a:spLocks noChangeArrowheads="1"/>
              </p:cNvSpPr>
              <p:nvPr/>
            </p:nvSpPr>
            <p:spPr bwMode="auto">
              <a:xfrm>
                <a:off x="2267744" y="1268760"/>
                <a:ext cx="31012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1</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3" name="组合 58"/>
            <p:cNvGrpSpPr>
              <a:grpSpLocks/>
            </p:cNvGrpSpPr>
            <p:nvPr/>
          </p:nvGrpSpPr>
          <p:grpSpPr bwMode="auto">
            <a:xfrm>
              <a:off x="3452906" y="2997124"/>
              <a:ext cx="309381" cy="335989"/>
              <a:chOff x="2267744" y="1268760"/>
              <a:chExt cx="310129"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5" name="Rectangle 40"/>
              <p:cNvSpPr>
                <a:spLocks noChangeArrowheads="1"/>
              </p:cNvSpPr>
              <p:nvPr/>
            </p:nvSpPr>
            <p:spPr bwMode="auto">
              <a:xfrm>
                <a:off x="2267744" y="1268760"/>
                <a:ext cx="310129"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2</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6" name="组合 61"/>
            <p:cNvGrpSpPr>
              <a:grpSpLocks/>
            </p:cNvGrpSpPr>
            <p:nvPr/>
          </p:nvGrpSpPr>
          <p:grpSpPr bwMode="auto">
            <a:xfrm>
              <a:off x="6033126" y="2997124"/>
              <a:ext cx="309381" cy="335989"/>
              <a:chOff x="2267744" y="1268760"/>
              <a:chExt cx="308424"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8" name="Rectangle 40"/>
              <p:cNvSpPr>
                <a:spLocks noChangeArrowheads="1"/>
              </p:cNvSpPr>
              <p:nvPr/>
            </p:nvSpPr>
            <p:spPr bwMode="auto">
              <a:xfrm>
                <a:off x="2267744" y="1268760"/>
                <a:ext cx="30842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4</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9" name="组合 64"/>
            <p:cNvGrpSpPr>
              <a:grpSpLocks/>
            </p:cNvGrpSpPr>
            <p:nvPr/>
          </p:nvGrpSpPr>
          <p:grpSpPr bwMode="auto">
            <a:xfrm>
              <a:off x="6033126" y="2609773"/>
              <a:ext cx="309381" cy="335989"/>
              <a:chOff x="2267744" y="1268760"/>
              <a:chExt cx="308424"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1" name="Rectangle 40"/>
              <p:cNvSpPr>
                <a:spLocks noChangeArrowheads="1"/>
              </p:cNvSpPr>
              <p:nvPr/>
            </p:nvSpPr>
            <p:spPr bwMode="auto">
              <a:xfrm>
                <a:off x="2267744" y="1268760"/>
                <a:ext cx="308424"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3</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交换表</a:t>
              </a:r>
              <a:endParaRPr kumimoji="1" lang="en-US" altLang="zh-CN" dirty="0">
                <a:solidFill>
                  <a:srgbClr val="000099"/>
                </a:solidFill>
                <a:latin typeface="微软雅黑" panose="020B0503020204020204" pitchFamily="34" charset="-122"/>
                <a:ea typeface="微软雅黑" panose="020B0503020204020204" pitchFamily="34"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4464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D</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1098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B</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C</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交换了两帧后的交换表</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a:spcBef>
                  <a:spcPts val="300"/>
                </a:spcBef>
              </a:pPr>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发送一帧给 </a:t>
              </a:r>
              <a:r>
                <a:rPr kumimoji="1" lang="en-US" altLang="zh-CN" dirty="0">
                  <a:solidFill>
                    <a:srgbClr val="000099"/>
                  </a:solidFill>
                  <a:latin typeface="微软雅黑" panose="020B0503020204020204" pitchFamily="34" charset="-122"/>
                  <a:ea typeface="微软雅黑" panose="020B0503020204020204" pitchFamily="34" charset="-122"/>
                </a:rPr>
                <a:t>B</a:t>
              </a:r>
            </a:p>
            <a:p>
              <a:pPr defTabSz="762000">
                <a:spcBef>
                  <a:spcPts val="300"/>
                </a:spcBef>
              </a:pPr>
              <a:r>
                <a:rPr kumimoji="1" lang="en-US" altLang="zh-CN" dirty="0">
                  <a:solidFill>
                    <a:srgbClr val="000099"/>
                  </a:solidFill>
                  <a:latin typeface="微软雅黑" panose="020B0503020204020204" pitchFamily="34" charset="-122"/>
                  <a:ea typeface="微软雅黑" panose="020B0503020204020204" pitchFamily="34" charset="-122"/>
                </a:rPr>
                <a:t>B </a:t>
              </a:r>
              <a:r>
                <a:rPr kumimoji="1" lang="zh-CN" altLang="en-US" dirty="0">
                  <a:solidFill>
                    <a:srgbClr val="000099"/>
                  </a:solidFill>
                  <a:latin typeface="微软雅黑" panose="020B0503020204020204" pitchFamily="34" charset="-122"/>
                  <a:ea typeface="微软雅黑" panose="020B0503020204020204" pitchFamily="34" charset="-122"/>
                </a:rPr>
                <a:t>发送一帧给 </a:t>
              </a:r>
              <a:r>
                <a:rPr kumimoji="1" lang="en-US" altLang="zh-CN" dirty="0">
                  <a:solidFill>
                    <a:srgbClr val="000099"/>
                  </a:solidFill>
                  <a:latin typeface="微软雅黑" panose="020B0503020204020204" pitchFamily="34" charset="-122"/>
                  <a:ea typeface="微软雅黑" panose="020B0503020204020204" pitchFamily="34"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6" name="矩形 45"/>
          <p:cNvSpPr/>
          <p:nvPr/>
        </p:nvSpPr>
        <p:spPr>
          <a:xfrm>
            <a:off x="7049348" y="2766407"/>
            <a:ext cx="3943196" cy="2677656"/>
          </a:xfrm>
          <a:prstGeom prst="rect">
            <a:avLst/>
          </a:prstGeom>
          <a:ln w="12700">
            <a:solidFill>
              <a:schemeClr val="tx1"/>
            </a:solidFill>
          </a:ln>
        </p:spPr>
        <p:txBody>
          <a:bodyPr wrap="square">
            <a:spAutoFit/>
          </a:bodyPr>
          <a:lstStyle/>
          <a:p>
            <a:r>
              <a:rPr lang="zh-CN" altLang="zh-CN" sz="2400" dirty="0">
                <a:solidFill>
                  <a:srgbClr val="000099"/>
                </a:solidFill>
                <a:latin typeface="微软雅黑" panose="020B0503020204020204" pitchFamily="34" charset="-122"/>
                <a:ea typeface="微软雅黑" panose="020B0503020204020204" pitchFamily="34" charset="-122"/>
              </a:rPr>
              <a:t>考虑到可能有时要在交换机的接口更换主机，或者主机要更换其网络适配器，这就需要更改交换表中的项目。为此，在交换表中每个项目都设有一定的</a:t>
            </a:r>
            <a:r>
              <a:rPr lang="zh-CN" altLang="zh-CN" sz="2400" dirty="0">
                <a:solidFill>
                  <a:srgbClr val="FF0000"/>
                </a:solidFill>
                <a:latin typeface="微软雅黑" panose="020B0503020204020204" pitchFamily="34" charset="-122"/>
                <a:ea typeface="微软雅黑" panose="020B0503020204020204" pitchFamily="34" charset="-122"/>
              </a:rPr>
              <a:t>有效时间。</a:t>
            </a:r>
            <a:r>
              <a:rPr lang="zh-CN" altLang="zh-CN" sz="2400" dirty="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2400" dirty="0">
              <a:solidFill>
                <a:srgbClr val="0000FF"/>
              </a:solidFill>
              <a:latin typeface="微软雅黑" panose="020B0503020204020204" pitchFamily="34" charset="-122"/>
              <a:ea typeface="微软雅黑" panose="020B0503020204020204" pitchFamily="34" charset="-122"/>
            </a:endParaRPr>
          </a:p>
        </p:txBody>
      </p:sp>
      <p:cxnSp>
        <p:nvCxnSpPr>
          <p:cNvPr id="48" name="直接箭头连接符 47"/>
          <p:cNvCxnSpPr/>
          <p:nvPr/>
        </p:nvCxnSpPr>
        <p:spPr bwMode="auto">
          <a:xfrm flipH="1" flipV="1">
            <a:off x="6309821" y="3043901"/>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1991544" y="5589240"/>
            <a:ext cx="8640960" cy="870046"/>
          </a:xfrm>
          <a:prstGeom prst="rect">
            <a:avLst/>
          </a:prstGeom>
          <a:solidFill>
            <a:schemeClr val="accent4">
              <a:lumMod val="20000"/>
              <a:lumOff val="80000"/>
            </a:schemeClr>
          </a:solidFill>
          <a:ln>
            <a:solidFill>
              <a:schemeClr val="tx1"/>
            </a:solidFill>
          </a:ln>
        </p:spPr>
        <p:txBody>
          <a:bodyPr wrap="square">
            <a:spAutoFit/>
          </a:bodyPr>
          <a:lstStyle/>
          <a:p>
            <a:pPr>
              <a:lnSpc>
                <a:spcPct val="110000"/>
              </a:lnSpc>
              <a:buSzPct val="80000"/>
            </a:pPr>
            <a:r>
              <a:rPr lang="zh-CN" altLang="zh-CN" sz="2400" dirty="0">
                <a:solidFill>
                  <a:srgbClr val="000066"/>
                </a:solidFill>
                <a:latin typeface="微软雅黑" panose="020B0503020204020204" pitchFamily="34" charset="-122"/>
                <a:ea typeface="微软雅黑" panose="020B0503020204020204" pitchFamily="34"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Grp="1" noChangeArrowheads="1"/>
          </p:cNvSpPr>
          <p:nvPr>
            <p:ph idx="1"/>
          </p:nvPr>
        </p:nvSpPr>
        <p:spPr/>
        <p:txBody>
          <a:bodyPr/>
          <a:lstStyle/>
          <a:p>
            <a:r>
              <a:rPr lang="zh-CN" altLang="en-US" sz="2800" dirty="0"/>
              <a:t>交换机收到一帧后先进行</a:t>
            </a:r>
            <a:r>
              <a:rPr lang="zh-CN" altLang="en-US" sz="2800" dirty="0">
                <a:solidFill>
                  <a:srgbClr val="FF0000"/>
                </a:solidFill>
              </a:rPr>
              <a:t>自学习。</a:t>
            </a:r>
            <a:r>
              <a:rPr lang="zh-CN" altLang="en-US" sz="2800" dirty="0"/>
              <a:t>查找交换表中与收到帧的</a:t>
            </a:r>
            <a:r>
              <a:rPr lang="zh-CN" altLang="en-US" sz="2800" dirty="0">
                <a:solidFill>
                  <a:srgbClr val="FF0000"/>
                </a:solidFill>
              </a:rPr>
              <a:t>源地址有无相匹配</a:t>
            </a:r>
            <a:r>
              <a:rPr lang="zh-CN" altLang="en-US" sz="2800" dirty="0"/>
              <a:t>的项目。</a:t>
            </a:r>
            <a:endParaRPr lang="en-US" altLang="zh-CN" sz="2800" dirty="0"/>
          </a:p>
          <a:p>
            <a:pPr lvl="1"/>
            <a:r>
              <a:rPr lang="zh-CN" altLang="en-US" sz="2400" dirty="0"/>
              <a:t>如没有，就在交换表中增加一个项目（源地址、进入的接口和有效时间）。</a:t>
            </a:r>
            <a:endParaRPr lang="en-US" altLang="zh-CN" sz="2400" dirty="0"/>
          </a:p>
          <a:p>
            <a:pPr lvl="1"/>
            <a:r>
              <a:rPr lang="zh-CN" altLang="en-US" sz="2400" dirty="0"/>
              <a:t>如有，则把原有的项目进行更新（进入的接口或有效时间）。</a:t>
            </a:r>
          </a:p>
          <a:p>
            <a:r>
              <a:rPr lang="zh-CN" altLang="en-US" sz="2800" dirty="0">
                <a:solidFill>
                  <a:srgbClr val="FF0000"/>
                </a:solidFill>
              </a:rPr>
              <a:t>转发帧。</a:t>
            </a:r>
            <a:r>
              <a:rPr lang="zh-CN" altLang="en-US" sz="2800" dirty="0"/>
              <a:t>查找交换表中与收到帧的</a:t>
            </a:r>
            <a:r>
              <a:rPr lang="zh-CN" altLang="en-US" sz="2800" dirty="0">
                <a:solidFill>
                  <a:srgbClr val="FF0000"/>
                </a:solidFill>
              </a:rPr>
              <a:t>目的地址有无相匹配</a:t>
            </a:r>
            <a:r>
              <a:rPr lang="zh-CN" altLang="en-US" sz="2800" dirty="0"/>
              <a:t>的项目。</a:t>
            </a:r>
          </a:p>
          <a:p>
            <a:pPr lvl="1"/>
            <a:r>
              <a:rPr lang="zh-CN" altLang="en-US" sz="2400" dirty="0"/>
              <a:t>如没有，则向所有其他接口（进入的接口除外）转发。</a:t>
            </a:r>
          </a:p>
          <a:p>
            <a:pPr lvl="1"/>
            <a:r>
              <a:rPr lang="zh-CN" altLang="en-US" sz="2400" dirty="0"/>
              <a:t>如有，则按交换表中给出的接口进行转发。</a:t>
            </a:r>
          </a:p>
          <a:p>
            <a:pPr lvl="1"/>
            <a:r>
              <a:rPr lang="zh-CN" altLang="en-US" sz="2400" dirty="0"/>
              <a:t>若交换表中给出的接口就是该帧进入交换机的接口，则应丢弃这个帧（因为这时不需要经过交换机进行转发）。</a:t>
            </a:r>
          </a:p>
        </p:txBody>
      </p:sp>
      <p:sp>
        <p:nvSpPr>
          <p:cNvPr id="650242" name="Rectangle 2"/>
          <p:cNvSpPr>
            <a:spLocks noGrp="1" noChangeArrowheads="1"/>
          </p:cNvSpPr>
          <p:nvPr>
            <p:ph type="title"/>
          </p:nvPr>
        </p:nvSpPr>
        <p:spPr/>
        <p:txBody>
          <a:bodyPr/>
          <a:lstStyle/>
          <a:p>
            <a:pPr algn="ctr"/>
            <a:r>
              <a:rPr lang="zh-CN" altLang="en-US" sz="4000" dirty="0"/>
              <a:t>交换机自学习和转发帧的步骤归纳 </a:t>
            </a:r>
          </a:p>
        </p:txBody>
      </p:sp>
    </p:spTree>
    <p:extLst>
      <p:ext uri="{BB962C8B-B14F-4D97-AF65-F5344CB8AC3E}">
        <p14:creationId xmlns:p14="http://schemas.microsoft.com/office/powerpoint/2010/main" val="55317396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zh-CN" altLang="en-US" sz="2800" dirty="0">
                <a:solidFill>
                  <a:srgbClr val="FF0000"/>
                </a:solidFill>
              </a:rPr>
              <a:t>增加冗余链路时，</a:t>
            </a:r>
            <a:r>
              <a:rPr lang="zh-CN" altLang="zh-CN" sz="2800" dirty="0">
                <a:solidFill>
                  <a:srgbClr val="FF0000"/>
                </a:solidFill>
              </a:rPr>
              <a:t>自学习的过程就可能导致以太网帧在网络的某个环路中无限制地兜圈子</a:t>
            </a:r>
            <a:r>
              <a:rPr lang="zh-CN" altLang="en-US" sz="2800" dirty="0">
                <a:solidFill>
                  <a:srgbClr val="FF0000"/>
                </a:solidFill>
              </a:rPr>
              <a:t>。</a:t>
            </a:r>
            <a:endParaRPr lang="en-US" altLang="zh-CN" sz="2800" dirty="0">
              <a:solidFill>
                <a:srgbClr val="FF0000"/>
              </a:solidFill>
            </a:endParaRPr>
          </a:p>
          <a:p>
            <a:r>
              <a:rPr lang="zh-CN" altLang="en-US" sz="2800" dirty="0"/>
              <a:t>如图，</a:t>
            </a:r>
            <a:r>
              <a:rPr lang="zh-CN" altLang="zh-CN" sz="2800" dirty="0"/>
              <a:t>假定开始</a:t>
            </a:r>
            <a:r>
              <a:rPr lang="zh-CN" altLang="en-US" sz="2800" dirty="0"/>
              <a:t>时，</a:t>
            </a:r>
            <a:r>
              <a:rPr lang="zh-CN" altLang="zh-CN" sz="2800" dirty="0"/>
              <a:t>交换机</a:t>
            </a:r>
            <a:r>
              <a:rPr lang="en-US" altLang="zh-CN" sz="2800" dirty="0"/>
              <a:t> #1 </a:t>
            </a:r>
            <a:r>
              <a:rPr lang="zh-CN" altLang="en-US" sz="2800" dirty="0"/>
              <a:t>和 </a:t>
            </a:r>
            <a:r>
              <a:rPr lang="en-US" altLang="zh-CN" sz="2800" dirty="0"/>
              <a:t>#2 </a:t>
            </a:r>
            <a:r>
              <a:rPr lang="zh-CN" altLang="en-US" sz="2800" dirty="0"/>
              <a:t>的交换表都是空的，</a:t>
            </a:r>
            <a:r>
              <a:rPr lang="zh-CN" altLang="zh-CN" sz="2800" dirty="0"/>
              <a:t>主机</a:t>
            </a:r>
            <a:r>
              <a:rPr lang="en-US" altLang="zh-CN" sz="2800" dirty="0"/>
              <a:t> A </a:t>
            </a:r>
            <a:r>
              <a:rPr lang="zh-CN" altLang="zh-CN" sz="2800" dirty="0"/>
              <a:t>通过接口交换机</a:t>
            </a:r>
            <a:r>
              <a:rPr lang="en-US" altLang="zh-CN" sz="2800" dirty="0"/>
              <a:t> #1 </a:t>
            </a:r>
            <a:r>
              <a:rPr lang="zh-CN" altLang="zh-CN" sz="2800" dirty="0"/>
              <a:t>向主机</a:t>
            </a:r>
            <a:r>
              <a:rPr lang="en-US" altLang="zh-CN" sz="2800" dirty="0"/>
              <a:t> B </a:t>
            </a:r>
            <a:r>
              <a:rPr lang="zh-CN" altLang="zh-CN" sz="2800" dirty="0"/>
              <a:t>发送一帧。</a:t>
            </a:r>
            <a:endParaRPr lang="zh-CN" altLang="en-US" sz="2800" dirty="0"/>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grpSp>
        <p:nvGrpSpPr>
          <p:cNvPr id="7" name="组合 6"/>
          <p:cNvGrpSpPr/>
          <p:nvPr/>
        </p:nvGrpSpPr>
        <p:grpSpPr>
          <a:xfrm>
            <a:off x="2191543" y="3464664"/>
            <a:ext cx="8432095" cy="2484616"/>
            <a:chOff x="1048542" y="3464664"/>
            <a:chExt cx="8432095"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0099"/>
                  </a:solidFill>
                  <a:latin typeface="微软雅黑" panose="020B0503020204020204" pitchFamily="34" charset="-122"/>
                  <a:ea typeface="微软雅黑" panose="020B0503020204020204" pitchFamily="34" charset="-122"/>
                </a:rPr>
                <a:t> </a:t>
              </a:r>
              <a:endParaRPr lang="zh-CN" altLang="en-US" sz="2400" dirty="0">
                <a:solidFill>
                  <a:srgbClr val="000099"/>
                </a:solidFill>
                <a:latin typeface="微软雅黑" panose="020B0503020204020204" pitchFamily="34" charset="-122"/>
                <a:ea typeface="微软雅黑" panose="020B0503020204020204" pitchFamily="34"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7"/>
              <a:ext cx="814317" cy="333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60432" y="4760713"/>
              <a:ext cx="20677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45830" y="3464664"/>
              <a:ext cx="158376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交换机 </a:t>
              </a:r>
              <a:r>
                <a:rPr kumimoji="1" lang="en-US" altLang="zh-CN" sz="2400" dirty="0">
                  <a:solidFill>
                    <a:srgbClr val="000099"/>
                  </a:solidFill>
                  <a:latin typeface="微软雅黑" panose="020B0503020204020204" pitchFamily="34" charset="-122"/>
                  <a:ea typeface="微软雅黑" panose="020B0503020204020204" pitchFamily="34"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1357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A</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nvGrpSpPr>
            <p:cNvPr id="60" name="组合 57"/>
            <p:cNvGrpSpPr>
              <a:grpSpLocks/>
            </p:cNvGrpSpPr>
            <p:nvPr/>
          </p:nvGrpSpPr>
          <p:grpSpPr bwMode="auto">
            <a:xfrm>
              <a:off x="2628520" y="4531163"/>
              <a:ext cx="463493" cy="459099"/>
              <a:chOff x="2267744" y="1315667"/>
              <a:chExt cx="288032" cy="271590"/>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2" name="Rectangle 40"/>
              <p:cNvSpPr>
                <a:spLocks noChangeArrowheads="1"/>
              </p:cNvSpPr>
              <p:nvPr/>
            </p:nvSpPr>
            <p:spPr bwMode="auto">
              <a:xfrm>
                <a:off x="2283900" y="1315667"/>
                <a:ext cx="231111" cy="27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1</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5" name="Rectangle 40"/>
              <p:cNvSpPr>
                <a:spLocks noChangeArrowheads="1"/>
              </p:cNvSpPr>
              <p:nvPr/>
            </p:nvSpPr>
            <p:spPr bwMode="auto">
              <a:xfrm>
                <a:off x="2280312" y="1311829"/>
                <a:ext cx="23111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2</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8" name="Rectangle 40"/>
              <p:cNvSpPr>
                <a:spLocks noChangeArrowheads="1"/>
              </p:cNvSpPr>
              <p:nvPr/>
            </p:nvSpPr>
            <p:spPr bwMode="auto">
              <a:xfrm>
                <a:off x="2267744" y="1311829"/>
                <a:ext cx="22984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4</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9" name="组合 64"/>
            <p:cNvGrpSpPr>
              <a:grpSpLocks/>
            </p:cNvGrpSpPr>
            <p:nvPr/>
          </p:nvGrpSpPr>
          <p:grpSpPr bwMode="auto">
            <a:xfrm>
              <a:off x="3788534" y="4531163"/>
              <a:ext cx="466055" cy="459099"/>
              <a:chOff x="2267744" y="1315586"/>
              <a:chExt cx="288032" cy="271137"/>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67744" y="1315586"/>
                <a:ext cx="229841" cy="27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3</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38953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C</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0099"/>
                  </a:solidFill>
                  <a:latin typeface="微软雅黑" panose="020B0503020204020204" pitchFamily="34" charset="-122"/>
                  <a:ea typeface="微软雅黑" panose="020B0503020204020204" pitchFamily="34" charset="-122"/>
                </a:rPr>
                <a:t> </a:t>
              </a:r>
              <a:endParaRPr lang="zh-CN" altLang="en-US" sz="2400" dirty="0">
                <a:solidFill>
                  <a:srgbClr val="000099"/>
                </a:solidFill>
                <a:latin typeface="微软雅黑" panose="020B0503020204020204" pitchFamily="34" charset="-122"/>
                <a:ea typeface="微软雅黑" panose="020B0503020204020204" pitchFamily="34" charset="-122"/>
              </a:endParaRPr>
            </a:p>
          </p:txBody>
        </p:sp>
        <p:cxnSp>
          <p:nvCxnSpPr>
            <p:cNvPr id="75" name="直接连接符 74"/>
            <p:cNvCxnSpPr>
              <a:stCxn id="86" idx="3"/>
            </p:cNvCxnSpPr>
            <p:nvPr/>
          </p:nvCxnSpPr>
          <p:spPr>
            <a:xfrm>
              <a:off x="7760059" y="5408787"/>
              <a:ext cx="790679" cy="33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60059" y="4654603"/>
              <a:ext cx="905910"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45455" y="3464664"/>
              <a:ext cx="158376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交换机 </a:t>
              </a:r>
              <a:r>
                <a:rPr kumimoji="1" lang="en-US" altLang="zh-CN" sz="2400" dirty="0">
                  <a:solidFill>
                    <a:srgbClr val="000099"/>
                  </a:solidFill>
                  <a:latin typeface="微软雅黑" panose="020B0503020204020204" pitchFamily="34" charset="-122"/>
                  <a:ea typeface="微软雅黑" panose="020B0503020204020204" pitchFamily="34" charset="-122"/>
                </a:rPr>
                <a:t>#2</a:t>
              </a:r>
            </a:p>
          </p:txBody>
        </p:sp>
        <p:grpSp>
          <p:nvGrpSpPr>
            <p:cNvPr id="78" name="组合 57"/>
            <p:cNvGrpSpPr>
              <a:grpSpLocks/>
            </p:cNvGrpSpPr>
            <p:nvPr/>
          </p:nvGrpSpPr>
          <p:grpSpPr bwMode="auto">
            <a:xfrm>
              <a:off x="6228145" y="4531163"/>
              <a:ext cx="463495" cy="459099"/>
              <a:chOff x="2267744" y="1315667"/>
              <a:chExt cx="288032" cy="271590"/>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0" name="Rectangle 40"/>
              <p:cNvSpPr>
                <a:spLocks noChangeArrowheads="1"/>
              </p:cNvSpPr>
              <p:nvPr/>
            </p:nvSpPr>
            <p:spPr bwMode="auto">
              <a:xfrm>
                <a:off x="2267744" y="1315667"/>
                <a:ext cx="231110" cy="27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1</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3" name="Rectangle 40"/>
              <p:cNvSpPr>
                <a:spLocks noChangeArrowheads="1"/>
              </p:cNvSpPr>
              <p:nvPr/>
            </p:nvSpPr>
            <p:spPr bwMode="auto">
              <a:xfrm>
                <a:off x="2267744" y="1311829"/>
                <a:ext cx="231110"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2</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67744" y="1311829"/>
                <a:ext cx="22984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4</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7" name="组合 64"/>
            <p:cNvGrpSpPr>
              <a:grpSpLocks/>
            </p:cNvGrpSpPr>
            <p:nvPr/>
          </p:nvGrpSpPr>
          <p:grpSpPr bwMode="auto">
            <a:xfrm>
              <a:off x="7388161" y="4531163"/>
              <a:ext cx="466055" cy="459099"/>
              <a:chOff x="2267744" y="1315586"/>
              <a:chExt cx="288032" cy="271137"/>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9" name="Rectangle 40"/>
              <p:cNvSpPr>
                <a:spLocks noChangeArrowheads="1"/>
              </p:cNvSpPr>
              <p:nvPr/>
            </p:nvSpPr>
            <p:spPr bwMode="auto">
              <a:xfrm>
                <a:off x="2267744" y="1315586"/>
                <a:ext cx="229841" cy="27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3</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264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D</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37510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B</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57883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p:txBody>
          <a:bodyPr/>
          <a:lstStyle/>
          <a:p>
            <a:pPr algn="just"/>
            <a:r>
              <a:rPr lang="zh-CN" altLang="en-US" sz="2800" dirty="0">
                <a:solidFill>
                  <a:srgbClr val="FF0000"/>
                </a:solidFill>
              </a:rPr>
              <a:t>封装成帧 </a:t>
            </a:r>
            <a:r>
              <a:rPr lang="en-US" altLang="zh-CN" sz="2800" dirty="0"/>
              <a:t>(framing) </a:t>
            </a:r>
            <a:r>
              <a:rPr lang="zh-CN" altLang="en-US" sz="2800" dirty="0"/>
              <a:t>就是在一段数据的前后分别添加首部和尾部，然后就构成了一个帧。确定帧的界限。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60" name="Text Box 4"/>
          <p:cNvSpPr txBox="1">
            <a:spLocks noChangeArrowheads="1"/>
          </p:cNvSpPr>
          <p:nvPr/>
        </p:nvSpPr>
        <p:spPr bwMode="auto">
          <a:xfrm>
            <a:off x="9596516" y="3104402"/>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帧结束</a:t>
            </a:r>
          </a:p>
        </p:txBody>
      </p:sp>
      <p:sp>
        <p:nvSpPr>
          <p:cNvPr id="352261" name="Rectangle 5"/>
          <p:cNvSpPr>
            <a:spLocks noChangeArrowheads="1"/>
          </p:cNvSpPr>
          <p:nvPr/>
        </p:nvSpPr>
        <p:spPr bwMode="auto">
          <a:xfrm>
            <a:off x="2965000"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帧首部</a:t>
            </a:r>
          </a:p>
        </p:txBody>
      </p:sp>
      <p:sp>
        <p:nvSpPr>
          <p:cNvPr id="352262" name="Rectangle 6"/>
          <p:cNvSpPr>
            <a:spLocks noChangeArrowheads="1"/>
          </p:cNvSpPr>
          <p:nvPr/>
        </p:nvSpPr>
        <p:spPr bwMode="auto">
          <a:xfrm>
            <a:off x="4258284"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a:solidFill>
                  <a:srgbClr val="000099"/>
                </a:solidFill>
                <a:latin typeface="微软雅黑" panose="020B0503020204020204" pitchFamily="34" charset="-122"/>
                <a:ea typeface="微软雅黑" panose="020B0503020204020204" pitchFamily="34" charset="-122"/>
              </a:rPr>
              <a:t>IP </a:t>
            </a:r>
            <a:r>
              <a:rPr kumimoji="1" lang="zh-CN" altLang="en-US" sz="2400">
                <a:solidFill>
                  <a:srgbClr val="000099"/>
                </a:solidFill>
                <a:latin typeface="微软雅黑" panose="020B0503020204020204" pitchFamily="34" charset="-122"/>
                <a:ea typeface="微软雅黑" panose="020B0503020204020204" pitchFamily="34" charset="-122"/>
              </a:rPr>
              <a:t>数据报</a:t>
            </a:r>
          </a:p>
        </p:txBody>
      </p:sp>
      <p:sp>
        <p:nvSpPr>
          <p:cNvPr id="352263" name="Rectangle 7"/>
          <p:cNvSpPr>
            <a:spLocks noChangeArrowheads="1"/>
          </p:cNvSpPr>
          <p:nvPr/>
        </p:nvSpPr>
        <p:spPr bwMode="auto">
          <a:xfrm>
            <a:off x="4258284"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帧的数据部分</a:t>
            </a:r>
          </a:p>
        </p:txBody>
      </p:sp>
      <p:sp>
        <p:nvSpPr>
          <p:cNvPr id="352264" name="Rectangle 8"/>
          <p:cNvSpPr>
            <a:spLocks noChangeArrowheads="1"/>
          </p:cNvSpPr>
          <p:nvPr/>
        </p:nvSpPr>
        <p:spPr bwMode="auto">
          <a:xfrm>
            <a:off x="8893123"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帧尾部</a:t>
            </a:r>
          </a:p>
        </p:txBody>
      </p:sp>
      <p:sp>
        <p:nvSpPr>
          <p:cNvPr id="352265" name="Line 9"/>
          <p:cNvSpPr>
            <a:spLocks noChangeShapeType="1"/>
          </p:cNvSpPr>
          <p:nvPr/>
        </p:nvSpPr>
        <p:spPr bwMode="auto">
          <a:xfrm>
            <a:off x="4258284"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6" name="Line 10"/>
          <p:cNvSpPr>
            <a:spLocks noChangeShapeType="1"/>
          </p:cNvSpPr>
          <p:nvPr/>
        </p:nvSpPr>
        <p:spPr bwMode="auto">
          <a:xfrm>
            <a:off x="2964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7" name="Line 11"/>
          <p:cNvSpPr>
            <a:spLocks noChangeShapeType="1"/>
          </p:cNvSpPr>
          <p:nvPr/>
        </p:nvSpPr>
        <p:spPr bwMode="auto">
          <a:xfrm>
            <a:off x="2964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8" name="Line 12"/>
          <p:cNvSpPr>
            <a:spLocks noChangeShapeType="1"/>
          </p:cNvSpPr>
          <p:nvPr/>
        </p:nvSpPr>
        <p:spPr bwMode="auto">
          <a:xfrm>
            <a:off x="10186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9" name="Line 13"/>
          <p:cNvSpPr>
            <a:spLocks noChangeShapeType="1"/>
          </p:cNvSpPr>
          <p:nvPr/>
        </p:nvSpPr>
        <p:spPr bwMode="auto">
          <a:xfrm>
            <a:off x="4258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0" name="Line 14"/>
          <p:cNvSpPr>
            <a:spLocks noChangeShapeType="1"/>
          </p:cNvSpPr>
          <p:nvPr/>
        </p:nvSpPr>
        <p:spPr bwMode="auto">
          <a:xfrm>
            <a:off x="8893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1" name="Text Box 15"/>
          <p:cNvSpPr txBox="1">
            <a:spLocks noChangeArrowheads="1"/>
          </p:cNvSpPr>
          <p:nvPr/>
        </p:nvSpPr>
        <p:spPr bwMode="auto">
          <a:xfrm>
            <a:off x="5983234" y="4761752"/>
            <a:ext cx="119135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400">
                <a:solidFill>
                  <a:srgbClr val="000099"/>
                </a:solidFill>
                <a:latin typeface="微软雅黑" panose="020B0503020204020204" pitchFamily="34" charset="-122"/>
                <a:ea typeface="微软雅黑" panose="020B0503020204020204" pitchFamily="34" charset="-122"/>
              </a:rPr>
              <a:t>MTU</a:t>
            </a:r>
          </a:p>
        </p:txBody>
      </p:sp>
      <p:sp>
        <p:nvSpPr>
          <p:cNvPr id="352272" name="Text Box 16"/>
          <p:cNvSpPr txBox="1">
            <a:spLocks noChangeArrowheads="1"/>
          </p:cNvSpPr>
          <p:nvPr/>
        </p:nvSpPr>
        <p:spPr bwMode="auto">
          <a:xfrm>
            <a:off x="5295317" y="5264989"/>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数据链路层的帧长</a:t>
            </a:r>
          </a:p>
        </p:txBody>
      </p:sp>
      <p:sp>
        <p:nvSpPr>
          <p:cNvPr id="352273" name="AutoShape 17"/>
          <p:cNvSpPr>
            <a:spLocks noChangeArrowheads="1"/>
          </p:cNvSpPr>
          <p:nvPr/>
        </p:nvSpPr>
        <p:spPr bwMode="auto">
          <a:xfrm>
            <a:off x="6198209"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4" name="Text Box 18"/>
          <p:cNvSpPr txBox="1">
            <a:spLocks noChangeArrowheads="1"/>
          </p:cNvSpPr>
          <p:nvPr/>
        </p:nvSpPr>
        <p:spPr bwMode="auto">
          <a:xfrm>
            <a:off x="1680786" y="5733257"/>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从这里开始发送</a:t>
            </a:r>
          </a:p>
        </p:txBody>
      </p:sp>
      <p:sp>
        <p:nvSpPr>
          <p:cNvPr id="352275" name="Line 19"/>
          <p:cNvSpPr>
            <a:spLocks noChangeShapeType="1"/>
          </p:cNvSpPr>
          <p:nvPr/>
        </p:nvSpPr>
        <p:spPr bwMode="auto">
          <a:xfrm flipV="1">
            <a:off x="2973598" y="3596528"/>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6" name="Line 20"/>
          <p:cNvSpPr>
            <a:spLocks noChangeShapeType="1"/>
          </p:cNvSpPr>
          <p:nvPr/>
        </p:nvSpPr>
        <p:spPr bwMode="auto">
          <a:xfrm flipV="1">
            <a:off x="10179526" y="3596528"/>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7" name="Text Box 21"/>
          <p:cNvSpPr txBox="1">
            <a:spLocks noChangeArrowheads="1"/>
          </p:cNvSpPr>
          <p:nvPr/>
        </p:nvSpPr>
        <p:spPr bwMode="auto">
          <a:xfrm>
            <a:off x="2447343" y="3104402"/>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帧开始</a:t>
            </a:r>
          </a:p>
        </p:txBody>
      </p:sp>
      <p:sp>
        <p:nvSpPr>
          <p:cNvPr id="24" name="Line 11"/>
          <p:cNvSpPr>
            <a:spLocks noChangeShapeType="1"/>
          </p:cNvSpPr>
          <p:nvPr/>
        </p:nvSpPr>
        <p:spPr bwMode="auto">
          <a:xfrm rot="16200000">
            <a:off x="2459596" y="3897053"/>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 name="Text Box 18"/>
          <p:cNvSpPr txBox="1">
            <a:spLocks noChangeArrowheads="1"/>
          </p:cNvSpPr>
          <p:nvPr/>
        </p:nvSpPr>
        <p:spPr bwMode="auto">
          <a:xfrm>
            <a:off x="1703512" y="3831432"/>
            <a:ext cx="971628" cy="461665"/>
          </a:xfrm>
          <a:prstGeom prst="rect">
            <a:avLst/>
          </a:prstGeom>
          <a:noFill/>
          <a:ln>
            <a:noFill/>
          </a:ln>
          <a:effectLst/>
        </p:spPr>
        <p:txBody>
          <a:bodyPr wrap="squar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发送</a:t>
            </a:r>
          </a:p>
        </p:txBody>
      </p:sp>
      <p:sp>
        <p:nvSpPr>
          <p:cNvPr id="2" name="矩形 1"/>
          <p:cNvSpPr/>
          <p:nvPr/>
        </p:nvSpPr>
        <p:spPr>
          <a:xfrm>
            <a:off x="3611641" y="6135688"/>
            <a:ext cx="5724719"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用帧首部和帧尾部封装成帧</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77275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zh-CN" altLang="en-US" sz="2600" dirty="0"/>
              <a:t>按交换机自学习和转发方法，该</a:t>
            </a:r>
            <a:r>
              <a:rPr lang="zh-CN" altLang="zh-CN" sz="2600" dirty="0"/>
              <a:t>帧的</a:t>
            </a:r>
            <a:r>
              <a:rPr lang="zh-CN" altLang="en-US" sz="2600" dirty="0"/>
              <a:t>某个</a:t>
            </a:r>
            <a:r>
              <a:rPr lang="zh-CN" altLang="zh-CN" sz="2600" dirty="0"/>
              <a:t>走向</a:t>
            </a:r>
            <a:r>
              <a:rPr lang="zh-CN" altLang="en-US" sz="2600" dirty="0"/>
              <a:t>如下</a:t>
            </a:r>
            <a:r>
              <a:rPr lang="zh-CN" altLang="zh-CN" sz="2600" dirty="0"/>
              <a:t>：离开交换机</a:t>
            </a:r>
            <a:r>
              <a:rPr lang="en-US" altLang="zh-CN" sz="2600" dirty="0"/>
              <a:t> #1 </a:t>
            </a:r>
            <a:r>
              <a:rPr lang="zh-CN" altLang="zh-CN" sz="2600" dirty="0"/>
              <a:t>的接口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 </a:t>
            </a:r>
            <a:r>
              <a:rPr lang="zh-CN" altLang="zh-CN" sz="2600" dirty="0"/>
              <a:t>接口</a:t>
            </a:r>
            <a:r>
              <a:rPr lang="en-US" altLang="zh-CN" sz="2600" dirty="0"/>
              <a:t> 2 </a:t>
            </a:r>
            <a:r>
              <a:rPr lang="zh-CN" altLang="zh-CN" sz="2600" dirty="0"/>
              <a:t>→</a:t>
            </a:r>
            <a:r>
              <a:rPr lang="en-US" altLang="zh-CN" sz="2600" dirty="0"/>
              <a:t> </a:t>
            </a:r>
            <a:r>
              <a:rPr lang="zh-CN" altLang="zh-CN" sz="2600" dirty="0"/>
              <a:t>交换机</a:t>
            </a:r>
            <a:r>
              <a:rPr lang="en-US" altLang="zh-CN" sz="2600" dirty="0"/>
              <a:t> #1 </a:t>
            </a:r>
            <a:r>
              <a:rPr lang="zh-CN" altLang="zh-CN" sz="2600" dirty="0"/>
              <a:t>的接口</a:t>
            </a:r>
            <a:r>
              <a:rPr lang="en-US" altLang="zh-CN" sz="2600" dirty="0"/>
              <a:t> 4 </a:t>
            </a:r>
            <a:r>
              <a:rPr lang="zh-CN" altLang="zh-CN" sz="2600" dirty="0"/>
              <a:t>→</a:t>
            </a:r>
            <a:r>
              <a:rPr lang="en-US" altLang="zh-CN" sz="2600" dirty="0"/>
              <a:t> </a:t>
            </a:r>
            <a:r>
              <a:rPr lang="zh-CN" altLang="zh-CN" sz="2600" dirty="0"/>
              <a:t>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grpSp>
        <p:nvGrpSpPr>
          <p:cNvPr id="2" name="组合 1"/>
          <p:cNvGrpSpPr/>
          <p:nvPr/>
        </p:nvGrpSpPr>
        <p:grpSpPr>
          <a:xfrm>
            <a:off x="2063553" y="3068960"/>
            <a:ext cx="8432095" cy="2484616"/>
            <a:chOff x="1048542" y="3464664"/>
            <a:chExt cx="8432095"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0099"/>
                  </a:solidFill>
                  <a:latin typeface="微软雅黑" panose="020B0503020204020204" pitchFamily="34" charset="-122"/>
                  <a:ea typeface="微软雅黑" panose="020B0503020204020204" pitchFamily="34" charset="-122"/>
                </a:rPr>
                <a:t> </a:t>
              </a:r>
              <a:endParaRPr lang="zh-CN" altLang="en-US" sz="2400" dirty="0">
                <a:solidFill>
                  <a:srgbClr val="000099"/>
                </a:solidFill>
                <a:latin typeface="微软雅黑" panose="020B0503020204020204" pitchFamily="34" charset="-122"/>
                <a:ea typeface="微软雅黑" panose="020B0503020204020204" pitchFamily="34"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7"/>
              <a:ext cx="814317" cy="333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60432" y="4760713"/>
              <a:ext cx="20677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45830" y="3464664"/>
              <a:ext cx="158376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交换机 </a:t>
              </a:r>
              <a:r>
                <a:rPr kumimoji="1" lang="en-US" altLang="zh-CN" sz="2400" dirty="0">
                  <a:solidFill>
                    <a:srgbClr val="000099"/>
                  </a:solidFill>
                  <a:latin typeface="微软雅黑" panose="020B0503020204020204" pitchFamily="34" charset="-122"/>
                  <a:ea typeface="微软雅黑" panose="020B0503020204020204" pitchFamily="34"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1357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A</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grpSp>
          <p:nvGrpSpPr>
            <p:cNvPr id="60" name="组合 57"/>
            <p:cNvGrpSpPr>
              <a:grpSpLocks/>
            </p:cNvGrpSpPr>
            <p:nvPr/>
          </p:nvGrpSpPr>
          <p:grpSpPr bwMode="auto">
            <a:xfrm>
              <a:off x="2628520" y="4531163"/>
              <a:ext cx="463493" cy="459099"/>
              <a:chOff x="2267744" y="1315667"/>
              <a:chExt cx="288032" cy="271590"/>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2" name="Rectangle 40"/>
              <p:cNvSpPr>
                <a:spLocks noChangeArrowheads="1"/>
              </p:cNvSpPr>
              <p:nvPr/>
            </p:nvSpPr>
            <p:spPr bwMode="auto">
              <a:xfrm>
                <a:off x="2283900" y="1315667"/>
                <a:ext cx="231111" cy="27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1</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5" name="Rectangle 40"/>
              <p:cNvSpPr>
                <a:spLocks noChangeArrowheads="1"/>
              </p:cNvSpPr>
              <p:nvPr/>
            </p:nvSpPr>
            <p:spPr bwMode="auto">
              <a:xfrm>
                <a:off x="2280312" y="1311829"/>
                <a:ext cx="23111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2</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8" name="Rectangle 40"/>
              <p:cNvSpPr>
                <a:spLocks noChangeArrowheads="1"/>
              </p:cNvSpPr>
              <p:nvPr/>
            </p:nvSpPr>
            <p:spPr bwMode="auto">
              <a:xfrm>
                <a:off x="2267744" y="1311829"/>
                <a:ext cx="22984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4</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9" name="组合 64"/>
            <p:cNvGrpSpPr>
              <a:grpSpLocks/>
            </p:cNvGrpSpPr>
            <p:nvPr/>
          </p:nvGrpSpPr>
          <p:grpSpPr bwMode="auto">
            <a:xfrm>
              <a:off x="3788534" y="4531163"/>
              <a:ext cx="466055" cy="459099"/>
              <a:chOff x="2267744" y="1315586"/>
              <a:chExt cx="288032" cy="271137"/>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67744" y="1315586"/>
                <a:ext cx="229841" cy="27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3</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38953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C</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0099"/>
                  </a:solidFill>
                  <a:latin typeface="微软雅黑" panose="020B0503020204020204" pitchFamily="34" charset="-122"/>
                  <a:ea typeface="微软雅黑" panose="020B0503020204020204" pitchFamily="34" charset="-122"/>
                </a:rPr>
                <a:t> </a:t>
              </a:r>
              <a:endParaRPr lang="zh-CN" altLang="en-US" sz="2400" dirty="0">
                <a:solidFill>
                  <a:srgbClr val="000099"/>
                </a:solidFill>
                <a:latin typeface="微软雅黑" panose="020B0503020204020204" pitchFamily="34" charset="-122"/>
                <a:ea typeface="微软雅黑" panose="020B0503020204020204" pitchFamily="34" charset="-122"/>
              </a:endParaRPr>
            </a:p>
          </p:txBody>
        </p:sp>
        <p:cxnSp>
          <p:nvCxnSpPr>
            <p:cNvPr id="75" name="直接连接符 74"/>
            <p:cNvCxnSpPr>
              <a:stCxn id="86" idx="3"/>
            </p:cNvCxnSpPr>
            <p:nvPr/>
          </p:nvCxnSpPr>
          <p:spPr>
            <a:xfrm>
              <a:off x="7760059" y="5408787"/>
              <a:ext cx="790679" cy="33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60059" y="4654603"/>
              <a:ext cx="905910"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45455" y="3464664"/>
              <a:ext cx="158376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交换机 </a:t>
              </a:r>
              <a:r>
                <a:rPr kumimoji="1" lang="en-US" altLang="zh-CN" sz="2400" dirty="0">
                  <a:solidFill>
                    <a:srgbClr val="000099"/>
                  </a:solidFill>
                  <a:latin typeface="微软雅黑" panose="020B0503020204020204" pitchFamily="34" charset="-122"/>
                  <a:ea typeface="微软雅黑" panose="020B0503020204020204" pitchFamily="34" charset="-122"/>
                </a:rPr>
                <a:t>#2</a:t>
              </a:r>
            </a:p>
          </p:txBody>
        </p:sp>
        <p:grpSp>
          <p:nvGrpSpPr>
            <p:cNvPr id="78" name="组合 57"/>
            <p:cNvGrpSpPr>
              <a:grpSpLocks/>
            </p:cNvGrpSpPr>
            <p:nvPr/>
          </p:nvGrpSpPr>
          <p:grpSpPr bwMode="auto">
            <a:xfrm>
              <a:off x="6228145" y="4531163"/>
              <a:ext cx="463495" cy="459099"/>
              <a:chOff x="2267744" y="1315667"/>
              <a:chExt cx="288032" cy="271590"/>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0" name="Rectangle 40"/>
              <p:cNvSpPr>
                <a:spLocks noChangeArrowheads="1"/>
              </p:cNvSpPr>
              <p:nvPr/>
            </p:nvSpPr>
            <p:spPr bwMode="auto">
              <a:xfrm>
                <a:off x="2267744" y="1315667"/>
                <a:ext cx="231110" cy="27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1</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3" name="Rectangle 40"/>
              <p:cNvSpPr>
                <a:spLocks noChangeArrowheads="1"/>
              </p:cNvSpPr>
              <p:nvPr/>
            </p:nvSpPr>
            <p:spPr bwMode="auto">
              <a:xfrm>
                <a:off x="2267744" y="1311829"/>
                <a:ext cx="231110"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2</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67744" y="1311829"/>
                <a:ext cx="22984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4</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7" name="组合 64"/>
            <p:cNvGrpSpPr>
              <a:grpSpLocks/>
            </p:cNvGrpSpPr>
            <p:nvPr/>
          </p:nvGrpSpPr>
          <p:grpSpPr bwMode="auto">
            <a:xfrm>
              <a:off x="7388161" y="4531163"/>
              <a:ext cx="466055" cy="459099"/>
              <a:chOff x="2267744" y="1315586"/>
              <a:chExt cx="288032" cy="271137"/>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9" name="Rectangle 40"/>
              <p:cNvSpPr>
                <a:spLocks noChangeArrowheads="1"/>
              </p:cNvSpPr>
              <p:nvPr/>
            </p:nvSpPr>
            <p:spPr bwMode="auto">
              <a:xfrm>
                <a:off x="2267744" y="1315586"/>
                <a:ext cx="229841" cy="27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3</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264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D</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37510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B</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solidFill>
                  <a:srgbClr val="000099"/>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3456304" y="5554613"/>
            <a:ext cx="5592025" cy="461665"/>
          </a:xfrm>
          <a:prstGeom prst="rect">
            <a:avLst/>
          </a:prstGeom>
        </p:spPr>
        <p:txBody>
          <a:bodyPr wrap="square">
            <a:spAutoFit/>
          </a:bodyPr>
          <a:lstStyle/>
          <a:p>
            <a:pPr algn="ctr"/>
            <a:r>
              <a:rPr lang="zh-CN" altLang="zh-CN" sz="2400" dirty="0">
                <a:solidFill>
                  <a:srgbClr val="000099"/>
                </a:solidFill>
                <a:latin typeface="微软雅黑" panose="020B0503020204020204" pitchFamily="34" charset="-122"/>
                <a:ea typeface="微软雅黑" panose="020B0503020204020204" pitchFamily="34" charset="-122"/>
              </a:rPr>
              <a:t>在两个交换机之间兜圈子的帧</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2590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en-US" altLang="zh-CN" dirty="0"/>
              <a:t>IEEE 802.1D </a:t>
            </a:r>
            <a:r>
              <a:rPr lang="zh-CN" altLang="zh-CN" dirty="0"/>
              <a:t>标准制定了一个</a:t>
            </a:r>
            <a:r>
              <a:rPr lang="zh-CN" altLang="zh-CN" dirty="0">
                <a:solidFill>
                  <a:srgbClr val="FF0000"/>
                </a:solidFill>
              </a:rPr>
              <a:t>生成树协议</a:t>
            </a:r>
            <a:r>
              <a:rPr lang="en-US" altLang="zh-CN" dirty="0">
                <a:solidFill>
                  <a:srgbClr val="FF0000"/>
                </a:solidFill>
              </a:rPr>
              <a:t> STP  </a:t>
            </a:r>
            <a:r>
              <a:rPr lang="en-US" altLang="zh-CN" dirty="0"/>
              <a:t>(Spanning Tree Protocol)</a:t>
            </a:r>
            <a:r>
              <a:rPr lang="zh-CN" altLang="zh-CN" dirty="0"/>
              <a:t>。</a:t>
            </a:r>
            <a:endParaRPr lang="en-US" altLang="zh-CN" dirty="0"/>
          </a:p>
          <a:p>
            <a:r>
              <a:rPr lang="zh-CN" altLang="zh-CN" dirty="0"/>
              <a:t>其要点是</a:t>
            </a:r>
            <a:r>
              <a:rPr lang="zh-CN" altLang="en-US" dirty="0"/>
              <a:t>：</a:t>
            </a:r>
            <a:r>
              <a:rPr lang="zh-CN" altLang="zh-CN" dirty="0">
                <a:solidFill>
                  <a:srgbClr val="0000FF"/>
                </a:solidFill>
              </a:rPr>
              <a:t>不改变网络的实际拓扑，但在逻辑上则切断某些链路，使得从一台主机到所有其他主机的路径是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spTree>
    <p:extLst>
      <p:ext uri="{BB962C8B-B14F-4D97-AF65-F5344CB8AC3E}">
        <p14:creationId xmlns:p14="http://schemas.microsoft.com/office/powerpoint/2010/main" val="178129254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早期，</a:t>
            </a:r>
            <a:r>
              <a:rPr lang="zh-CN" altLang="zh-CN" dirty="0"/>
              <a:t>以太网采用无源的总线结构。</a:t>
            </a:r>
            <a:endParaRPr lang="en-US" altLang="zh-CN" dirty="0"/>
          </a:p>
          <a:p>
            <a:r>
              <a:rPr lang="zh-CN" altLang="en-US" dirty="0"/>
              <a:t>现在，</a:t>
            </a:r>
            <a:r>
              <a:rPr lang="zh-CN" altLang="zh-CN" dirty="0"/>
              <a:t>采用以太网交换机的星形结构成为以太网的首选拓扑</a:t>
            </a:r>
            <a:r>
              <a:rPr lang="zh-CN" altLang="en-US" dirty="0"/>
              <a:t>。</a:t>
            </a:r>
            <a:endParaRPr lang="en-US" altLang="zh-CN" dirty="0"/>
          </a:p>
          <a:p>
            <a:r>
              <a:rPr lang="zh-CN" altLang="zh-CN" dirty="0"/>
              <a:t>总线以太网使用</a:t>
            </a:r>
            <a:r>
              <a:rPr lang="en-US" altLang="zh-CN" dirty="0"/>
              <a:t> CSMA/CD </a:t>
            </a:r>
            <a:r>
              <a:rPr lang="zh-CN" altLang="zh-CN" dirty="0"/>
              <a:t>协议，以半双工方式工作。</a:t>
            </a:r>
            <a:endParaRPr lang="en-US" altLang="zh-CN" dirty="0"/>
          </a:p>
          <a:p>
            <a:r>
              <a:rPr lang="zh-CN" altLang="zh-CN" dirty="0"/>
              <a:t>以太网交换机不使用共享总线，没有碰撞问题，因此不使用</a:t>
            </a:r>
            <a:r>
              <a:rPr lang="en-US" altLang="zh-CN" dirty="0"/>
              <a:t> CSMA/CD </a:t>
            </a:r>
            <a:r>
              <a:rPr lang="zh-CN" altLang="zh-CN" dirty="0"/>
              <a:t>协议，而是以全双工方式工作。</a:t>
            </a:r>
            <a:r>
              <a:rPr lang="zh-CN" altLang="en-US" dirty="0">
                <a:solidFill>
                  <a:srgbClr val="FF0000"/>
                </a:solidFill>
              </a:rPr>
              <a:t>但</a:t>
            </a:r>
            <a:r>
              <a:rPr lang="zh-CN" altLang="zh-CN" dirty="0">
                <a:solidFill>
                  <a:srgbClr val="FF0000"/>
                </a:solidFill>
              </a:rPr>
              <a:t>仍然采用以太网的帧结构。</a:t>
            </a:r>
          </a:p>
          <a:p>
            <a:endParaRPr lang="en-US" altLang="zh-CN" dirty="0"/>
          </a:p>
        </p:txBody>
      </p:sp>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a:t>以太网</a:t>
            </a:r>
            <a:endParaRPr lang="zh-CN" altLang="en-US" dirty="0"/>
          </a:p>
        </p:txBody>
      </p:sp>
    </p:spTree>
    <p:extLst>
      <p:ext uri="{BB962C8B-B14F-4D97-AF65-F5344CB8AC3E}">
        <p14:creationId xmlns:p14="http://schemas.microsoft.com/office/powerpoint/2010/main" val="587395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zh-CN" sz="2800" dirty="0"/>
              <a:t>利用以太网交换机可以很方便地实现虚拟局域网</a:t>
            </a:r>
            <a:r>
              <a:rPr lang="en-US" altLang="zh-CN" sz="2800" dirty="0"/>
              <a:t> VLAN (Virtual LAN)</a:t>
            </a:r>
            <a:r>
              <a:rPr lang="zh-CN" altLang="zh-CN" sz="2800" dirty="0"/>
              <a:t>。</a:t>
            </a:r>
            <a:endParaRPr lang="en-US" altLang="zh-CN" sz="2800" dirty="0"/>
          </a:p>
          <a:p>
            <a:pPr>
              <a:lnSpc>
                <a:spcPct val="100000"/>
              </a:lnSpc>
            </a:pPr>
            <a:r>
              <a:rPr lang="zh-CN" altLang="zh-CN" sz="2800" dirty="0">
                <a:solidFill>
                  <a:srgbClr val="FF0000"/>
                </a:solidFill>
              </a:rPr>
              <a:t>虚拟局域网</a:t>
            </a:r>
            <a:r>
              <a:rPr lang="en-US" altLang="zh-CN" sz="2800" dirty="0">
                <a:solidFill>
                  <a:srgbClr val="FF0000"/>
                </a:solidFill>
              </a:rPr>
              <a:t> VLAN </a:t>
            </a:r>
            <a:r>
              <a:rPr lang="zh-CN" altLang="zh-CN" sz="2800" dirty="0"/>
              <a:t>是由一些局域网网段构成的</a:t>
            </a:r>
            <a:r>
              <a:rPr lang="zh-CN" altLang="zh-CN" sz="2800" dirty="0">
                <a:solidFill>
                  <a:srgbClr val="0000FF"/>
                </a:solidFill>
              </a:rPr>
              <a:t>与物理位置无关的逻辑组，</a:t>
            </a:r>
            <a:r>
              <a:rPr lang="zh-CN" altLang="zh-CN" sz="2800" dirty="0"/>
              <a:t>而这些网段具有某些共同的需求。每一个</a:t>
            </a:r>
            <a:r>
              <a:rPr lang="en-US" altLang="zh-CN" sz="2800" dirty="0"/>
              <a:t> VLAN </a:t>
            </a:r>
            <a:r>
              <a:rPr lang="zh-CN" altLang="zh-CN" sz="2800" dirty="0"/>
              <a:t>的帧都有一个明确的标识符，指明发送这个帧的计算机是属于哪一个</a:t>
            </a:r>
            <a:r>
              <a:rPr lang="en-US" altLang="zh-CN" sz="2800" dirty="0"/>
              <a:t> VLAN</a:t>
            </a:r>
            <a:r>
              <a:rPr lang="zh-CN" altLang="zh-CN" sz="2800" dirty="0"/>
              <a:t>。</a:t>
            </a:r>
          </a:p>
          <a:p>
            <a:pPr>
              <a:lnSpc>
                <a:spcPct val="100000"/>
              </a:lnSpc>
            </a:pPr>
            <a:r>
              <a:rPr lang="zh-CN" altLang="zh-CN" sz="2800" dirty="0">
                <a:solidFill>
                  <a:srgbClr val="FF0000"/>
                </a:solidFill>
              </a:rPr>
              <a:t>虚拟局域网其实只是局域网给用户提供的一种服务，而并不是一种新型局域网。</a:t>
            </a:r>
            <a:endParaRPr lang="en-US" altLang="zh-CN" sz="2800" dirty="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a:p>
          <a:p>
            <a:pPr>
              <a:lnSpc>
                <a:spcPct val="100000"/>
              </a:lnSpc>
            </a:pPr>
            <a:endParaRPr lang="zh-CN" altLang="en-US" sz="2800" dirty="0"/>
          </a:p>
        </p:txBody>
      </p:sp>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Tree>
    <p:extLst>
      <p:ext uri="{BB962C8B-B14F-4D97-AF65-F5344CB8AC3E}">
        <p14:creationId xmlns:p14="http://schemas.microsoft.com/office/powerpoint/2010/main" val="83005057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9013"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5537369" y="5805490"/>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a:solidFill>
                  <a:srgbClr val="000099"/>
                </a:solidFill>
                <a:latin typeface="+mn-lt"/>
                <a:ea typeface="黑体" pitchFamily="2" charset="-122"/>
              </a:rPr>
              <a:t>10 </a:t>
            </a:r>
            <a:r>
              <a:rPr lang="zh-CN" altLang="en-US" sz="2400" b="1" dirty="0">
                <a:solidFill>
                  <a:srgbClr val="000099"/>
                </a:solidFill>
                <a:latin typeface="+mn-lt"/>
                <a:ea typeface="黑体" pitchFamily="2" charset="-122"/>
              </a:rPr>
              <a:t>台计算机划分为三个虚拟局域网：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4689211" y="5766356"/>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2039013"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4689211"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a:solidFill>
                  <a:srgbClr val="0000FF"/>
                </a:solidFill>
              </a:rPr>
              <a:t>A</a:t>
            </a:r>
            <a:r>
              <a:rPr lang="en-US" altLang="zh-CN" baseline="-25000" dirty="0">
                <a:solidFill>
                  <a:srgbClr val="0000FF"/>
                </a:solidFill>
              </a:rPr>
              <a:t>1</a:t>
            </a:r>
            <a:r>
              <a:rPr lang="zh-CN" altLang="en-US" dirty="0">
                <a:solidFill>
                  <a:srgbClr val="0000FF"/>
                </a:solidFill>
              </a:rPr>
              <a:t>，</a:t>
            </a:r>
            <a:r>
              <a:rPr lang="en-US" altLang="zh-CN" dirty="0">
                <a:solidFill>
                  <a:srgbClr val="0000FF"/>
                </a:solidFill>
              </a:rPr>
              <a:t>A</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2039013"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4689211" y="5692776"/>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虚拟局域网限制了接收广播信息的工作站数，使得网络</a:t>
            </a:r>
            <a:r>
              <a:rPr lang="zh-CN" altLang="en-US" sz="2000" dirty="0">
                <a:solidFill>
                  <a:srgbClr val="0000FF"/>
                </a:solidFill>
              </a:rPr>
              <a:t>不会因传播过多的广播信息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2039013"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IEEE </a:t>
            </a:r>
            <a:r>
              <a:rPr lang="zh-CN" altLang="zh-CN" dirty="0"/>
              <a:t>批准了</a:t>
            </a:r>
            <a:r>
              <a:rPr lang="en-US" altLang="zh-CN" dirty="0"/>
              <a:t> 802.3ac </a:t>
            </a:r>
            <a:r>
              <a:rPr lang="zh-CN" altLang="zh-CN" dirty="0"/>
              <a:t>标准，</a:t>
            </a:r>
            <a:r>
              <a:rPr lang="zh-CN" altLang="en-US" dirty="0"/>
              <a:t>该</a:t>
            </a:r>
            <a:r>
              <a:rPr lang="zh-CN" altLang="zh-CN" dirty="0"/>
              <a:t>标准定义了以太网的帧格式的扩展，</a:t>
            </a:r>
            <a:r>
              <a:rPr lang="zh-CN" altLang="en-US" dirty="0"/>
              <a:t>以</a:t>
            </a:r>
            <a:r>
              <a:rPr lang="zh-CN" altLang="zh-CN" dirty="0"/>
              <a:t>支持虚拟局域网</a:t>
            </a:r>
            <a:r>
              <a:rPr lang="zh-CN" altLang="en-US" dirty="0"/>
              <a:t>。</a:t>
            </a:r>
            <a:endParaRPr lang="en-US" altLang="zh-CN" dirty="0"/>
          </a:p>
          <a:p>
            <a:r>
              <a:rPr lang="zh-CN" altLang="zh-CN" dirty="0"/>
              <a:t>虚拟局域网协议允许在以太网的帧格式中插入一个</a:t>
            </a:r>
            <a:r>
              <a:rPr lang="en-US" altLang="zh-CN" dirty="0"/>
              <a:t>4</a:t>
            </a:r>
            <a:r>
              <a:rPr lang="zh-CN" altLang="zh-CN" dirty="0"/>
              <a:t>字节的标识符，称为</a:t>
            </a:r>
            <a:r>
              <a:rPr lang="en-US" altLang="zh-CN" dirty="0"/>
              <a:t> </a:t>
            </a:r>
            <a:r>
              <a:rPr lang="en-US" altLang="zh-CN" dirty="0">
                <a:solidFill>
                  <a:srgbClr val="FF0000"/>
                </a:solidFill>
              </a:rPr>
              <a:t>VLAN </a:t>
            </a:r>
            <a:r>
              <a:rPr lang="zh-CN" altLang="zh-CN" dirty="0">
                <a:solidFill>
                  <a:srgbClr val="FF0000"/>
                </a:solidFill>
              </a:rPr>
              <a:t>标记</a:t>
            </a:r>
            <a:r>
              <a:rPr lang="en-US" altLang="zh-CN" dirty="0">
                <a:solidFill>
                  <a:srgbClr val="FF0000"/>
                </a:solidFill>
              </a:rPr>
              <a:t> </a:t>
            </a:r>
            <a:r>
              <a:rPr lang="en-US" altLang="zh-CN" dirty="0"/>
              <a:t>(tag)</a:t>
            </a:r>
            <a:r>
              <a:rPr lang="zh-CN" altLang="zh-CN" dirty="0"/>
              <a:t>，用来指明发送该帧的计算机属于哪一个虚拟局域网。</a:t>
            </a:r>
            <a:endParaRPr lang="en-US" altLang="zh-CN" dirty="0"/>
          </a:p>
          <a:p>
            <a:r>
              <a:rPr lang="zh-CN" altLang="zh-CN" dirty="0"/>
              <a:t>插入</a:t>
            </a:r>
            <a:r>
              <a:rPr lang="en-US" altLang="zh-CN" dirty="0"/>
              <a:t> VLAN </a:t>
            </a:r>
            <a:r>
              <a:rPr lang="zh-CN" altLang="zh-CN" dirty="0"/>
              <a:t>标记得出的帧称为</a:t>
            </a:r>
            <a:r>
              <a:rPr lang="en-US" altLang="zh-CN" dirty="0"/>
              <a:t> </a:t>
            </a:r>
            <a:r>
              <a:rPr lang="en-US" altLang="zh-CN" dirty="0">
                <a:solidFill>
                  <a:srgbClr val="FF0000"/>
                </a:solidFill>
              </a:rPr>
              <a:t>802.1Q </a:t>
            </a:r>
            <a:r>
              <a:rPr lang="zh-CN" altLang="zh-CN" dirty="0">
                <a:solidFill>
                  <a:srgbClr val="FF0000"/>
                </a:solidFill>
              </a:rPr>
              <a:t>帧</a:t>
            </a:r>
            <a:r>
              <a:rPr lang="en-US" altLang="zh-CN" dirty="0"/>
              <a:t> </a:t>
            </a:r>
            <a:r>
              <a:rPr lang="zh-CN" altLang="en-US" dirty="0"/>
              <a:t>或 </a:t>
            </a:r>
            <a:r>
              <a:rPr lang="zh-CN" altLang="en-US" dirty="0">
                <a:solidFill>
                  <a:srgbClr val="FF0000"/>
                </a:solidFill>
              </a:rPr>
              <a:t>带标记的以太网帧</a:t>
            </a:r>
            <a:r>
              <a:rPr lang="zh-CN" altLang="zh-CN" dirty="0">
                <a:solidFill>
                  <a:srgbClr val="FF0000"/>
                </a:solidFill>
              </a:rPr>
              <a:t>。</a:t>
            </a:r>
            <a:endParaRPr lang="en-US" altLang="zh-CN" dirty="0">
              <a:solidFill>
                <a:srgbClr val="FF0000"/>
              </a:solidFill>
            </a:endParaRPr>
          </a:p>
          <a:p>
            <a:endParaRPr lang="en-US" altLang="zh-CN" dirty="0"/>
          </a:p>
          <a:p>
            <a:endParaRPr lang="zh-CN" altLang="en-US" dirty="0"/>
          </a:p>
        </p:txBody>
      </p:sp>
      <p:sp>
        <p:nvSpPr>
          <p:cNvPr id="2" name="标题 1"/>
          <p:cNvSpPr>
            <a:spLocks noGrp="1"/>
          </p:cNvSpPr>
          <p:nvPr>
            <p:ph type="title"/>
          </p:nvPr>
        </p:nvSpPr>
        <p:spPr/>
        <p:txBody>
          <a:bodyPr/>
          <a:lstStyle/>
          <a:p>
            <a:pPr algn="ctr"/>
            <a:r>
              <a:rPr lang="zh-CN" altLang="en-US" sz="4000" dirty="0"/>
              <a:t>虚拟局域网使用的以太网帧格式</a:t>
            </a:r>
          </a:p>
        </p:txBody>
      </p:sp>
    </p:spTree>
    <p:extLst>
      <p:ext uri="{BB962C8B-B14F-4D97-AF65-F5344CB8AC3E}">
        <p14:creationId xmlns:p14="http://schemas.microsoft.com/office/powerpoint/2010/main" val="37711885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虚拟局域网使用的以太网帧格式</a:t>
            </a:r>
          </a:p>
        </p:txBody>
      </p:sp>
      <p:sp>
        <p:nvSpPr>
          <p:cNvPr id="5" name="矩形 4"/>
          <p:cNvSpPr/>
          <p:nvPr/>
        </p:nvSpPr>
        <p:spPr>
          <a:xfrm>
            <a:off x="3062522" y="5805265"/>
            <a:ext cx="5913799" cy="461665"/>
          </a:xfrm>
          <a:prstGeom prst="rect">
            <a:avLst/>
          </a:prstGeom>
        </p:spPr>
        <p:txBody>
          <a:bodyPr wrap="square">
            <a:spAutoFit/>
          </a:bodyPr>
          <a:lstStyle/>
          <a:p>
            <a:pPr algn="ctr"/>
            <a:r>
              <a:rPr lang="zh-CN" altLang="zh-CN" sz="2400" dirty="0">
                <a:solidFill>
                  <a:srgbClr val="000099"/>
                </a:solidFill>
                <a:latin typeface="微软雅黑" panose="020B0503020204020204" pitchFamily="34" charset="-122"/>
                <a:ea typeface="微软雅黑" panose="020B0503020204020204" pitchFamily="34" charset="-122"/>
              </a:rPr>
              <a:t>插入</a:t>
            </a:r>
            <a:r>
              <a:rPr lang="en-US" altLang="zh-CN" sz="2400" dirty="0">
                <a:solidFill>
                  <a:srgbClr val="000099"/>
                </a:solidFill>
                <a:latin typeface="微软雅黑" panose="020B0503020204020204" pitchFamily="34" charset="-122"/>
                <a:ea typeface="微软雅黑" panose="020B0503020204020204" pitchFamily="34" charset="-122"/>
              </a:rPr>
              <a:t> VLAN </a:t>
            </a:r>
            <a:r>
              <a:rPr lang="zh-CN" altLang="zh-CN" sz="2400" dirty="0">
                <a:solidFill>
                  <a:srgbClr val="000099"/>
                </a:solidFill>
                <a:latin typeface="微软雅黑" panose="020B0503020204020204" pitchFamily="34" charset="-122"/>
                <a:ea typeface="微软雅黑" panose="020B0503020204020204" pitchFamily="34" charset="-122"/>
              </a:rPr>
              <a:t>标记后变成了</a:t>
            </a:r>
            <a:r>
              <a:rPr lang="en-US" altLang="zh-CN" sz="2400" dirty="0">
                <a:solidFill>
                  <a:srgbClr val="000099"/>
                </a:solidFill>
                <a:latin typeface="微软雅黑" panose="020B0503020204020204" pitchFamily="34" charset="-122"/>
                <a:ea typeface="微软雅黑" panose="020B0503020204020204" pitchFamily="34" charset="-122"/>
              </a:rPr>
              <a:t> 802.1Q </a:t>
            </a:r>
            <a:r>
              <a:rPr lang="zh-CN" altLang="zh-CN" sz="2400" dirty="0">
                <a:solidFill>
                  <a:srgbClr val="000099"/>
                </a:solidFill>
                <a:latin typeface="微软雅黑" panose="020B0503020204020204" pitchFamily="34" charset="-122"/>
                <a:ea typeface="微软雅黑" panose="020B0503020204020204" pitchFamily="34" charset="-122"/>
              </a:rPr>
              <a:t>帧</a:t>
            </a:r>
            <a:endParaRPr lang="zh-CN" altLang="en-US" sz="2400" dirty="0">
              <a:solidFill>
                <a:srgbClr val="000099"/>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467900" y="1097692"/>
            <a:ext cx="8948580" cy="4631258"/>
            <a:chOff x="540924" y="1097692"/>
            <a:chExt cx="8948580" cy="4631258"/>
          </a:xfrm>
        </p:grpSpPr>
        <p:grpSp>
          <p:nvGrpSpPr>
            <p:cNvPr id="4" name="组合 3"/>
            <p:cNvGrpSpPr/>
            <p:nvPr/>
          </p:nvGrpSpPr>
          <p:grpSpPr>
            <a:xfrm>
              <a:off x="540924" y="1546339"/>
              <a:ext cx="8948580" cy="4182611"/>
              <a:chOff x="540924" y="1484784"/>
              <a:chExt cx="8948580" cy="4182611"/>
            </a:xfrm>
          </p:grpSpPr>
          <p:sp>
            <p:nvSpPr>
              <p:cNvPr id="45" name="Rectangle 4"/>
              <p:cNvSpPr>
                <a:spLocks noChangeArrowheads="1"/>
              </p:cNvSpPr>
              <p:nvPr/>
            </p:nvSpPr>
            <p:spPr bwMode="auto">
              <a:xfrm>
                <a:off x="540924" y="2030884"/>
                <a:ext cx="1065101"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dirty="0">
                    <a:solidFill>
                      <a:srgbClr val="0000CC"/>
                    </a:solidFill>
                    <a:latin typeface="微软雅黑" panose="020B0503020204020204" pitchFamily="34" charset="-122"/>
                    <a:ea typeface="微软雅黑" panose="020B0503020204020204" pitchFamily="34" charset="-122"/>
                  </a:rPr>
                  <a:t>以太网</a:t>
                </a:r>
                <a:endParaRPr kumimoji="1" lang="en-US" altLang="zh-CN" sz="2000" dirty="0">
                  <a:solidFill>
                    <a:srgbClr val="0000CC"/>
                  </a:solidFill>
                  <a:latin typeface="微软雅黑" panose="020B0503020204020204" pitchFamily="34" charset="-122"/>
                  <a:ea typeface="微软雅黑" panose="020B0503020204020204" pitchFamily="34" charset="-122"/>
                </a:endParaRPr>
              </a:p>
              <a:p>
                <a:pPr algn="ctr" defTabSz="762000">
                  <a:lnSpc>
                    <a:spcPct val="80000"/>
                  </a:lnSpc>
                </a:pPr>
                <a:r>
                  <a:rPr kumimoji="1" lang="en-US" altLang="zh-CN" sz="2000" dirty="0">
                    <a:solidFill>
                      <a:srgbClr val="0000CC"/>
                    </a:solidFill>
                    <a:latin typeface="微软雅黑" panose="020B0503020204020204" pitchFamily="34" charset="-122"/>
                    <a:ea typeface="微软雅黑" panose="020B0503020204020204" pitchFamily="34" charset="-122"/>
                  </a:rPr>
                  <a:t>MAC</a:t>
                </a:r>
                <a:r>
                  <a:rPr kumimoji="1" lang="zh-CN" altLang="en-US" sz="2000" dirty="0">
                    <a:solidFill>
                      <a:srgbClr val="0000CC"/>
                    </a:solidFill>
                    <a:latin typeface="微软雅黑" panose="020B0503020204020204" pitchFamily="34" charset="-122"/>
                    <a:ea typeface="微软雅黑" panose="020B0503020204020204" pitchFamily="34" charset="-122"/>
                  </a:rPr>
                  <a:t>帧</a:t>
                </a: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CC"/>
                    </a:solidFill>
                    <a:latin typeface="微软雅黑" panose="020B0503020204020204" pitchFamily="34" charset="-122"/>
                    <a:ea typeface="微软雅黑" panose="020B0503020204020204" pitchFamily="34" charset="-122"/>
                  </a:rPr>
                  <a:t>字节</a:t>
                </a:r>
                <a:endParaRPr kumimoji="1" lang="en-US" altLang="zh-CN" sz="2000" dirty="0">
                  <a:solidFill>
                    <a:srgbClr val="0000CC"/>
                  </a:solidFill>
                  <a:latin typeface="微软雅黑" panose="020B0503020204020204" pitchFamily="34" charset="-122"/>
                  <a:ea typeface="微软雅黑" panose="020B0503020204020204" pitchFamily="34"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CC"/>
                    </a:solidFill>
                    <a:latin typeface="微软雅黑" panose="020B0503020204020204" pitchFamily="34" charset="-122"/>
                    <a:ea typeface="微软雅黑" panose="020B0503020204020204" pitchFamily="34"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CC"/>
                    </a:solidFill>
                    <a:latin typeface="微软雅黑" panose="020B0503020204020204" pitchFamily="34" charset="-122"/>
                    <a:ea typeface="微软雅黑" panose="020B0503020204020204" pitchFamily="34"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CC"/>
                    </a:solidFill>
                    <a:latin typeface="微软雅黑" panose="020B0503020204020204" pitchFamily="34" charset="-122"/>
                    <a:ea typeface="微软雅黑" panose="020B0503020204020204" pitchFamily="34" charset="-122"/>
                  </a:rPr>
                  <a:t>2</a:t>
                </a:r>
              </a:p>
            </p:txBody>
          </p:sp>
          <p:sp>
            <p:nvSpPr>
              <p:cNvPr id="50" name="Rectangle 9"/>
              <p:cNvSpPr>
                <a:spLocks noChangeArrowheads="1"/>
              </p:cNvSpPr>
              <p:nvPr/>
            </p:nvSpPr>
            <p:spPr bwMode="auto">
              <a:xfrm>
                <a:off x="6596895" y="1487959"/>
                <a:ext cx="14282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CC"/>
                    </a:solidFill>
                    <a:latin typeface="微软雅黑" panose="020B0503020204020204" pitchFamily="34" charset="-122"/>
                    <a:ea typeface="微软雅黑" panose="020B0503020204020204" pitchFamily="34"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CC"/>
                    </a:solidFill>
                    <a:latin typeface="微软雅黑" panose="020B0503020204020204" pitchFamily="34" charset="-122"/>
                    <a:ea typeface="微软雅黑" panose="020B0503020204020204" pitchFamily="34"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dirty="0">
                    <a:solidFill>
                      <a:srgbClr val="0000CC"/>
                    </a:solidFill>
                    <a:latin typeface="微软雅黑" panose="020B0503020204020204" pitchFamily="34" charset="-122"/>
                    <a:ea typeface="微软雅黑" panose="020B0503020204020204" pitchFamily="34" charset="-122"/>
                  </a:rPr>
                  <a:t>VLAN </a:t>
                </a:r>
                <a:r>
                  <a:rPr lang="zh-CN" altLang="zh-CN" dirty="0">
                    <a:solidFill>
                      <a:srgbClr val="0000CC"/>
                    </a:solidFill>
                    <a:latin typeface="微软雅黑" panose="020B0503020204020204" pitchFamily="34" charset="-122"/>
                    <a:ea typeface="微软雅黑" panose="020B0503020204020204" pitchFamily="34" charset="-122"/>
                  </a:rPr>
                  <a:t>标识符</a:t>
                </a:r>
                <a:endParaRPr lang="en-US" altLang="zh-CN" dirty="0">
                  <a:solidFill>
                    <a:srgbClr val="0000CC"/>
                  </a:solidFill>
                  <a:latin typeface="微软雅黑" panose="020B0503020204020204" pitchFamily="34" charset="-122"/>
                  <a:ea typeface="微软雅黑" panose="020B0503020204020204" pitchFamily="34" charset="-122"/>
                </a:endParaRPr>
              </a:p>
              <a:p>
                <a:pPr algn="ctr" defTabSz="762000"/>
                <a:r>
                  <a:rPr kumimoji="1" lang="en-US" altLang="zh-CN" dirty="0">
                    <a:solidFill>
                      <a:srgbClr val="0000CC"/>
                    </a:solidFill>
                    <a:latin typeface="微软雅黑" panose="020B0503020204020204" pitchFamily="34" charset="-122"/>
                    <a:ea typeface="微软雅黑" panose="020B0503020204020204" pitchFamily="34" charset="-122"/>
                  </a:rPr>
                  <a:t>12 </a:t>
                </a:r>
                <a:r>
                  <a:rPr kumimoji="1" lang="zh-CN" altLang="en-US" dirty="0">
                    <a:solidFill>
                      <a:srgbClr val="0000CC"/>
                    </a:solidFill>
                    <a:latin typeface="微软雅黑" panose="020B0503020204020204" pitchFamily="34" charset="-122"/>
                    <a:ea typeface="微软雅黑" panose="020B0503020204020204" pitchFamily="34" charset="-122"/>
                  </a:rPr>
                  <a:t>位</a:t>
                </a:r>
                <a:r>
                  <a:rPr kumimoji="1" lang="en-US" altLang="zh-CN" dirty="0">
                    <a:solidFill>
                      <a:srgbClr val="0000CC"/>
                    </a:solidFill>
                    <a:latin typeface="微软雅黑" panose="020B0503020204020204" pitchFamily="34" charset="-122"/>
                    <a:ea typeface="微软雅黑" panose="020B0503020204020204" pitchFamily="34" charset="-122"/>
                  </a:rPr>
                  <a:t> (4096</a:t>
                </a:r>
                <a:r>
                  <a:rPr kumimoji="1" lang="zh-CN" altLang="en-US" dirty="0">
                    <a:solidFill>
                      <a:srgbClr val="0000CC"/>
                    </a:solidFill>
                    <a:latin typeface="微软雅黑" panose="020B0503020204020204" pitchFamily="34" charset="-122"/>
                    <a:ea typeface="微软雅黑" panose="020B0503020204020204" pitchFamily="34" charset="-122"/>
                  </a:rPr>
                  <a:t>个</a:t>
                </a:r>
                <a:r>
                  <a:rPr kumimoji="1" lang="en-US" altLang="zh-CN" dirty="0">
                    <a:solidFill>
                      <a:srgbClr val="0000CC"/>
                    </a:solidFill>
                    <a:latin typeface="微软雅黑" panose="020B0503020204020204" pitchFamily="34" charset="-122"/>
                    <a:ea typeface="微软雅黑" panose="020B0503020204020204" pitchFamily="34" charset="-122"/>
                  </a:rPr>
                  <a:t>VLAN)</a:t>
                </a: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CC"/>
                    </a:solidFill>
                    <a:latin typeface="微软雅黑" panose="020B0503020204020204" pitchFamily="34" charset="-122"/>
                    <a:ea typeface="微软雅黑" panose="020B0503020204020204" pitchFamily="34"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dirty="0">
                    <a:solidFill>
                      <a:srgbClr val="0000CC"/>
                    </a:solidFill>
                    <a:latin typeface="微软雅黑" panose="020B0503020204020204" pitchFamily="34" charset="-122"/>
                    <a:ea typeface="微软雅黑" panose="020B0503020204020204" pitchFamily="34" charset="-122"/>
                  </a:rPr>
                  <a:t>用户优先级</a:t>
                </a:r>
                <a:endParaRPr kumimoji="1" lang="en-US" altLang="zh-CN" dirty="0">
                  <a:solidFill>
                    <a:srgbClr val="0000CC"/>
                  </a:solidFill>
                  <a:latin typeface="微软雅黑" panose="020B0503020204020204" pitchFamily="34" charset="-122"/>
                  <a:ea typeface="微软雅黑" panose="020B0503020204020204" pitchFamily="34" charset="-122"/>
                </a:endParaRPr>
              </a:p>
              <a:p>
                <a:pPr algn="ctr" defTabSz="762000"/>
                <a:r>
                  <a:rPr kumimoji="1" lang="en-US" altLang="zh-CN" dirty="0">
                    <a:solidFill>
                      <a:srgbClr val="0000CC"/>
                    </a:solidFill>
                    <a:latin typeface="微软雅黑" panose="020B0503020204020204" pitchFamily="34" charset="-122"/>
                    <a:ea typeface="微软雅黑" panose="020B0503020204020204" pitchFamily="34" charset="-122"/>
                  </a:rPr>
                  <a:t>3 </a:t>
                </a:r>
                <a:r>
                  <a:rPr kumimoji="1" lang="zh-CN" altLang="en-US" dirty="0">
                    <a:solidFill>
                      <a:srgbClr val="0000CC"/>
                    </a:solidFill>
                    <a:latin typeface="微软雅黑" panose="020B0503020204020204" pitchFamily="34" charset="-122"/>
                    <a:ea typeface="微软雅黑" panose="020B0503020204020204" pitchFamily="34" charset="-122"/>
                  </a:rPr>
                  <a:t>位</a:t>
                </a:r>
                <a:endParaRPr kumimoji="1" lang="en-US" altLang="zh-CN" dirty="0">
                  <a:solidFill>
                    <a:srgbClr val="0000CC"/>
                  </a:solidFill>
                  <a:latin typeface="微软雅黑" panose="020B0503020204020204" pitchFamily="34" charset="-122"/>
                  <a:ea typeface="微软雅黑" panose="020B0503020204020204" pitchFamily="34"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dirty="0">
                    <a:solidFill>
                      <a:srgbClr val="0000CC"/>
                    </a:solidFill>
                    <a:latin typeface="微软雅黑" panose="020B0503020204020204" pitchFamily="34" charset="-122"/>
                    <a:ea typeface="微软雅黑" panose="020B0503020204020204" pitchFamily="34" charset="-122"/>
                  </a:rPr>
                  <a:t>规范格式指示符</a:t>
                </a:r>
                <a:r>
                  <a:rPr kumimoji="1" lang="en-US" altLang="zh-CN" dirty="0">
                    <a:solidFill>
                      <a:srgbClr val="0000CC"/>
                    </a:solidFill>
                    <a:latin typeface="微软雅黑" panose="020B0503020204020204" pitchFamily="34" charset="-122"/>
                    <a:ea typeface="微软雅黑" panose="020B0503020204020204" pitchFamily="34" charset="-122"/>
                  </a:rPr>
                  <a:t>( CFI )</a:t>
                </a:r>
              </a:p>
              <a:p>
                <a:pPr algn="ctr" defTabSz="762000"/>
                <a:r>
                  <a:rPr kumimoji="1" lang="en-US" altLang="zh-CN" dirty="0">
                    <a:solidFill>
                      <a:srgbClr val="0000CC"/>
                    </a:solidFill>
                    <a:latin typeface="微软雅黑" panose="020B0503020204020204" pitchFamily="34" charset="-122"/>
                    <a:ea typeface="微软雅黑" panose="020B0503020204020204" pitchFamily="34" charset="-122"/>
                  </a:rPr>
                  <a:t>1 </a:t>
                </a:r>
                <a:r>
                  <a:rPr kumimoji="1" lang="zh-CN" altLang="en-US" dirty="0">
                    <a:solidFill>
                      <a:srgbClr val="0000CC"/>
                    </a:solidFill>
                    <a:latin typeface="微软雅黑" panose="020B0503020204020204" pitchFamily="34" charset="-122"/>
                    <a:ea typeface="微软雅黑" panose="020B0503020204020204" pitchFamily="34" charset="-122"/>
                  </a:rPr>
                  <a:t>位</a:t>
                </a:r>
                <a:r>
                  <a:rPr kumimoji="1" lang="en-US" altLang="zh-CN" dirty="0">
                    <a:solidFill>
                      <a:srgbClr val="0000CC"/>
                    </a:solidFill>
                    <a:latin typeface="微软雅黑" panose="020B0503020204020204" pitchFamily="34" charset="-122"/>
                    <a:ea typeface="微软雅黑" panose="020B0503020204020204" pitchFamily="34" charset="-122"/>
                  </a:rPr>
                  <a:t> </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微软雅黑" panose="020B0503020204020204" pitchFamily="34" charset="-122"/>
                    <a:ea typeface="微软雅黑" panose="020B0503020204020204" pitchFamily="34" charset="-122"/>
                  </a:rPr>
                  <a:t>802.1Q</a:t>
                </a:r>
              </a:p>
              <a:p>
                <a:pPr algn="ctr"/>
                <a:r>
                  <a:rPr lang="zh-CN" altLang="en-US" dirty="0">
                    <a:latin typeface="微软雅黑" panose="020B0503020204020204" pitchFamily="34" charset="-122"/>
                    <a:ea typeface="微软雅黑" panose="020B0503020204020204" pitchFamily="34" charset="-122"/>
                  </a:rPr>
                  <a:t>标记</a:t>
                </a:r>
                <a:endParaRPr lang="en-US" altLang="zh-CN" dirty="0">
                  <a:latin typeface="微软雅黑" panose="020B0503020204020204" pitchFamily="34" charset="-122"/>
                  <a:ea typeface="微软雅黑" panose="020B0503020204020204" pitchFamily="34"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长度</a:t>
                </a:r>
                <a:r>
                  <a:rPr kumimoji="1" lang="en-US" altLang="zh-CN" sz="2000" dirty="0">
                    <a:solidFill>
                      <a:srgbClr val="000099"/>
                    </a:solidFill>
                    <a:latin typeface="微软雅黑" panose="020B0503020204020204" pitchFamily="34" charset="-122"/>
                    <a:ea typeface="微软雅黑" panose="020B0503020204020204" pitchFamily="34" charset="-122"/>
                  </a:rPr>
                  <a:t>/</a:t>
                </a:r>
                <a:r>
                  <a:rPr kumimoji="1" lang="zh-CN" altLang="en-US" sz="2000" dirty="0">
                    <a:solidFill>
                      <a:srgbClr val="000099"/>
                    </a:solidFill>
                    <a:latin typeface="微软雅黑" panose="020B0503020204020204" pitchFamily="34" charset="-122"/>
                    <a:ea typeface="微软雅黑" panose="020B0503020204020204" pitchFamily="34"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dirty="0">
                    <a:solidFill>
                      <a:srgbClr val="000099"/>
                    </a:solidFill>
                    <a:latin typeface="微软雅黑" panose="020B0503020204020204" pitchFamily="34" charset="-122"/>
                    <a:ea typeface="微软雅黑" panose="020B0503020204020204" pitchFamily="34" charset="-122"/>
                  </a:rPr>
                  <a:t>数      据</a:t>
                </a: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000099"/>
                    </a:solidFill>
                    <a:latin typeface="微软雅黑" panose="020B0503020204020204" pitchFamily="34" charset="-122"/>
                    <a:ea typeface="微软雅黑" panose="020B0503020204020204" pitchFamily="34" charset="-122"/>
                  </a:rPr>
                  <a:t>FCS</a:t>
                </a: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CC0000"/>
                    </a:solidFill>
                    <a:latin typeface="微软雅黑" panose="020B0503020204020204" pitchFamily="34" charset="-122"/>
                    <a:ea typeface="微软雅黑" panose="020B0503020204020204" pitchFamily="34" charset="-122"/>
                  </a:rPr>
                  <a:t>2 </a:t>
                </a:r>
                <a:r>
                  <a:rPr kumimoji="1" lang="zh-CN" altLang="en-US" sz="2000" dirty="0">
                    <a:solidFill>
                      <a:srgbClr val="CC0000"/>
                    </a:solidFill>
                    <a:latin typeface="微软雅黑" panose="020B0503020204020204" pitchFamily="34" charset="-122"/>
                    <a:ea typeface="微软雅黑" panose="020B0503020204020204" pitchFamily="34" charset="-122"/>
                  </a:rPr>
                  <a:t>字节</a:t>
                </a:r>
                <a:endParaRPr kumimoji="1" lang="en-US" altLang="zh-CN" sz="2000" dirty="0">
                  <a:solidFill>
                    <a:srgbClr val="CC0000"/>
                  </a:solidFill>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CC0000"/>
                    </a:solidFill>
                    <a:latin typeface="微软雅黑" panose="020B0503020204020204" pitchFamily="34" charset="-122"/>
                    <a:ea typeface="微软雅黑" panose="020B0503020204020204" pitchFamily="34" charset="-122"/>
                  </a:rPr>
                  <a:t>2 </a:t>
                </a:r>
                <a:r>
                  <a:rPr kumimoji="1" lang="zh-CN" altLang="en-US" sz="2000" dirty="0">
                    <a:solidFill>
                      <a:srgbClr val="CC0000"/>
                    </a:solidFill>
                    <a:latin typeface="微软雅黑" panose="020B0503020204020204" pitchFamily="34" charset="-122"/>
                    <a:ea typeface="微软雅黑" panose="020B0503020204020204" pitchFamily="34" charset="-122"/>
                  </a:rPr>
                  <a:t>字节</a:t>
                </a:r>
                <a:endParaRPr kumimoji="1" lang="en-US" altLang="zh-CN" sz="2000" dirty="0">
                  <a:solidFill>
                    <a:srgbClr val="CC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dirty="0">
                      <a:latin typeface="微软雅黑" panose="020B0503020204020204" pitchFamily="34" charset="-122"/>
                      <a:ea typeface="微软雅黑" panose="020B0503020204020204" pitchFamily="34" charset="-122"/>
                    </a:rPr>
                    <a:t>802.1Q </a:t>
                  </a:r>
                  <a:r>
                    <a:rPr lang="zh-CN" altLang="en-US" sz="2000" dirty="0">
                      <a:latin typeface="微软雅黑" panose="020B0503020204020204" pitchFamily="34" charset="-122"/>
                      <a:ea typeface="微软雅黑" panose="020B0503020204020204" pitchFamily="34" charset="-122"/>
                    </a:rPr>
                    <a:t>标记类型</a:t>
                  </a:r>
                  <a:endParaRPr lang="en-US" altLang="zh-CN" sz="2000" dirty="0">
                    <a:latin typeface="微软雅黑" panose="020B0503020204020204" pitchFamily="34" charset="-122"/>
                    <a:ea typeface="微软雅黑" panose="020B0503020204020204" pitchFamily="34"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dirty="0">
                      <a:latin typeface="微软雅黑" panose="020B0503020204020204" pitchFamily="34" charset="-122"/>
                      <a:ea typeface="微软雅黑" panose="020B0503020204020204" pitchFamily="34" charset="-122"/>
                    </a:rPr>
                    <a:t>0</a:t>
                  </a:r>
                  <a:r>
                    <a:rPr lang="en-US" altLang="zh-CN" sz="1600" dirty="0">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rPr>
                    <a:t>8100</a:t>
                  </a:r>
                </a:p>
                <a:p>
                  <a:pPr algn="ctr"/>
                  <a:r>
                    <a:rPr kumimoji="1" lang="en-US" altLang="zh-CN" sz="1600" dirty="0">
                      <a:solidFill>
                        <a:srgbClr val="000099"/>
                      </a:solidFill>
                      <a:latin typeface="微软雅黑" panose="020B0503020204020204" pitchFamily="34" charset="-122"/>
                      <a:ea typeface="微软雅黑" panose="020B0503020204020204" pitchFamily="34" charset="-122"/>
                    </a:rPr>
                    <a:t>(1 0 0 0 0 0 0 1  0 0 0 0 0 0 0 0)</a:t>
                  </a:r>
                  <a:endParaRPr lang="en-US" altLang="zh-CN" sz="1600" dirty="0">
                    <a:latin typeface="微软雅黑" panose="020B0503020204020204" pitchFamily="34" charset="-122"/>
                    <a:ea typeface="微软雅黑" panose="020B0503020204020204" pitchFamily="34" charset="-122"/>
                  </a:endParaRPr>
                </a:p>
              </p:txBody>
            </p:sp>
            <p:sp>
              <p:nvSpPr>
                <p:cNvPr id="71" name="Text Box 30"/>
                <p:cNvSpPr txBox="1">
                  <a:spLocks noChangeArrowheads="1"/>
                </p:cNvSpPr>
                <p:nvPr/>
              </p:nvSpPr>
              <p:spPr bwMode="auto">
                <a:xfrm>
                  <a:off x="4736976" y="3717032"/>
                  <a:ext cx="583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dirty="0">
                      <a:latin typeface="微软雅黑" panose="020B0503020204020204" pitchFamily="34" charset="-122"/>
                      <a:ea typeface="微软雅黑" panose="020B0503020204020204" pitchFamily="34" charset="-122"/>
                    </a:rPr>
                    <a:t>PRI</a:t>
                  </a:r>
                </a:p>
              </p:txBody>
            </p:sp>
            <p:sp>
              <p:nvSpPr>
                <p:cNvPr id="72" name="Text Box 31"/>
                <p:cNvSpPr txBox="1">
                  <a:spLocks noChangeArrowheads="1"/>
                </p:cNvSpPr>
                <p:nvPr/>
              </p:nvSpPr>
              <p:spPr bwMode="auto">
                <a:xfrm>
                  <a:off x="5985754" y="3717032"/>
                  <a:ext cx="1233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dirty="0">
                      <a:latin typeface="微软雅黑" panose="020B0503020204020204" pitchFamily="34" charset="-122"/>
                      <a:ea typeface="微软雅黑" panose="020B0503020204020204" pitchFamily="34"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dirty="0">
                      <a:latin typeface="微软雅黑" panose="020B0503020204020204" pitchFamily="34" charset="-122"/>
                      <a:ea typeface="微软雅黑" panose="020B0503020204020204" pitchFamily="34" charset="-122"/>
                    </a:rPr>
                    <a:t>TCI (</a:t>
                  </a:r>
                  <a:r>
                    <a:rPr lang="zh-CN" altLang="en-US" sz="2000" dirty="0">
                      <a:latin typeface="微软雅黑" panose="020B0503020204020204" pitchFamily="34" charset="-122"/>
                      <a:ea typeface="微软雅黑" panose="020B0503020204020204" pitchFamily="34" charset="-122"/>
                    </a:rPr>
                    <a:t>标记控制信息</a:t>
                  </a:r>
                  <a:r>
                    <a:rPr lang="en-US" altLang="zh-CN" sz="2000" dirty="0">
                      <a:latin typeface="微软雅黑" panose="020B0503020204020204" pitchFamily="34" charset="-122"/>
                      <a:ea typeface="微软雅黑" panose="020B0503020204020204" pitchFamily="34"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rgbClr val="0000FF"/>
                </a:solidFill>
                <a:round/>
                <a:headEnd type="triangle" w="med" len="lg"/>
                <a:tailEnd type="triangle" w="med" len="lg"/>
              </a:ln>
            </p:spPr>
          </p:cxnSp>
          <p:sp>
            <p:nvSpPr>
              <p:cNvPr id="81" name="Rectangle 50"/>
              <p:cNvSpPr>
                <a:spLocks noChangeArrowheads="1"/>
              </p:cNvSpPr>
              <p:nvPr/>
            </p:nvSpPr>
            <p:spPr bwMode="auto">
              <a:xfrm>
                <a:off x="4625330" y="1097692"/>
                <a:ext cx="1678346"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400" dirty="0">
                    <a:solidFill>
                      <a:srgbClr val="000099"/>
                    </a:solidFill>
                    <a:latin typeface="微软雅黑" panose="020B0503020204020204" pitchFamily="34" charset="-122"/>
                    <a:ea typeface="微软雅黑" panose="020B0503020204020204" pitchFamily="34" charset="-122"/>
                  </a:rPr>
                  <a:t>802.1Q </a:t>
                </a:r>
                <a:r>
                  <a:rPr lang="zh-CN" altLang="en-US" sz="2400" dirty="0">
                    <a:solidFill>
                      <a:srgbClr val="000099"/>
                    </a:solidFill>
                    <a:latin typeface="微软雅黑" panose="020B0503020204020204" pitchFamily="34" charset="-122"/>
                    <a:ea typeface="微软雅黑" panose="020B0503020204020204" pitchFamily="34" charset="-122"/>
                  </a:rPr>
                  <a:t>帧</a:t>
                </a:r>
              </a:p>
            </p:txBody>
          </p:sp>
        </p:grpSp>
      </p:grpSp>
      <p:sp>
        <p:nvSpPr>
          <p:cNvPr id="9" name="矩形 8"/>
          <p:cNvSpPr/>
          <p:nvPr/>
        </p:nvSpPr>
        <p:spPr>
          <a:xfrm>
            <a:off x="8919864" y="2780929"/>
            <a:ext cx="2129136" cy="1323439"/>
          </a:xfrm>
          <a:prstGeom prst="rect">
            <a:avLst/>
          </a:prstGeom>
          <a:solidFill>
            <a:srgbClr val="FF66FF"/>
          </a:solidFill>
        </p:spPr>
        <p:txBody>
          <a:bodyPr wrap="square">
            <a:spAutoFit/>
          </a:bodyPr>
          <a:lstStyle/>
          <a:p>
            <a:r>
              <a:rPr lang="zh-CN" altLang="zh-CN" sz="2000" b="1" dirty="0">
                <a:solidFill>
                  <a:srgbClr val="000099"/>
                </a:solidFill>
                <a:latin typeface="+mn-lt"/>
                <a:ea typeface="黑体" pitchFamily="2" charset="-122"/>
              </a:rPr>
              <a:t>以太网</a:t>
            </a:r>
            <a:r>
              <a:rPr lang="en-US" altLang="zh-CN" sz="2000" b="1" dirty="0">
                <a:solidFill>
                  <a:srgbClr val="000099"/>
                </a:solidFill>
                <a:latin typeface="+mn-lt"/>
                <a:ea typeface="黑体" pitchFamily="2" charset="-122"/>
              </a:rPr>
              <a:t> MAC </a:t>
            </a:r>
            <a:r>
              <a:rPr lang="zh-CN" altLang="en-US" sz="2000" b="1" dirty="0">
                <a:solidFill>
                  <a:srgbClr val="000099"/>
                </a:solidFill>
                <a:latin typeface="+mn-lt"/>
                <a:ea typeface="黑体" pitchFamily="2" charset="-122"/>
              </a:rPr>
              <a:t>帧</a:t>
            </a:r>
            <a:r>
              <a:rPr lang="zh-CN" altLang="zh-CN" sz="2000" b="1" dirty="0">
                <a:solidFill>
                  <a:srgbClr val="000099"/>
                </a:solidFill>
                <a:latin typeface="+mn-lt"/>
                <a:ea typeface="黑体" pitchFamily="2" charset="-122"/>
              </a:rPr>
              <a:t>的最大帧长从原来的</a:t>
            </a:r>
            <a:r>
              <a:rPr lang="en-US" altLang="zh-CN" sz="2000" b="1" dirty="0">
                <a:solidFill>
                  <a:srgbClr val="000099"/>
                </a:solidFill>
                <a:latin typeface="+mn-lt"/>
                <a:ea typeface="黑体" pitchFamily="2" charset="-122"/>
              </a:rPr>
              <a:t> 1518 </a:t>
            </a:r>
            <a:r>
              <a:rPr lang="zh-CN" altLang="zh-CN" sz="2000" b="1" dirty="0">
                <a:solidFill>
                  <a:srgbClr val="000099"/>
                </a:solidFill>
                <a:latin typeface="+mn-lt"/>
                <a:ea typeface="黑体" pitchFamily="2" charset="-122"/>
              </a:rPr>
              <a:t>字节变为</a:t>
            </a:r>
            <a:r>
              <a:rPr lang="en-US" altLang="zh-CN" sz="2000" b="1" dirty="0">
                <a:solidFill>
                  <a:srgbClr val="000099"/>
                </a:solidFill>
                <a:latin typeface="+mn-lt"/>
                <a:ea typeface="黑体" pitchFamily="2" charset="-122"/>
              </a:rPr>
              <a:t> 1522</a:t>
            </a:r>
            <a:r>
              <a:rPr lang="zh-CN" altLang="zh-CN" sz="2000" b="1" dirty="0">
                <a:solidFill>
                  <a:srgbClr val="000099"/>
                </a:solidFill>
                <a:latin typeface="+mn-lt"/>
                <a:ea typeface="黑体" pitchFamily="2" charset="-122"/>
              </a:rPr>
              <a:t>字节</a:t>
            </a:r>
            <a:r>
              <a:rPr lang="zh-CN" altLang="en-US" sz="2000" b="1" dirty="0">
                <a:solidFill>
                  <a:srgbClr val="000099"/>
                </a:solidFill>
                <a:latin typeface="+mn-lt"/>
                <a:ea typeface="黑体" pitchFamily="2" charset="-122"/>
              </a:rPr>
              <a:t>。</a:t>
            </a:r>
          </a:p>
        </p:txBody>
      </p:sp>
    </p:spTree>
    <p:extLst>
      <p:ext uri="{BB962C8B-B14F-4D97-AF65-F5344CB8AC3E}">
        <p14:creationId xmlns:p14="http://schemas.microsoft.com/office/powerpoint/2010/main" val="1000311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当数据是由可打印的</a:t>
            </a:r>
            <a:r>
              <a:rPr lang="en-US" altLang="zh-CN" sz="2800" dirty="0"/>
              <a:t> ASCII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a:t>控制字符</a:t>
            </a:r>
            <a:r>
              <a:rPr lang="en-US" altLang="zh-CN" sz="2800" dirty="0"/>
              <a:t> SOH (Start Of Header) </a:t>
            </a:r>
            <a:r>
              <a:rPr lang="zh-CN" altLang="zh-CN" sz="2800" dirty="0"/>
              <a:t>放在一帧的最前面，表示帧的首部开始。另一个控制字符</a:t>
            </a:r>
            <a:r>
              <a:rPr lang="en-US" altLang="zh-CN" sz="2800" dirty="0"/>
              <a:t> EOT (End Of Transmission) </a:t>
            </a:r>
            <a:r>
              <a:rPr lang="zh-CN" altLang="zh-CN" sz="2800" dirty="0"/>
              <a:t>表示帧的结束。</a:t>
            </a:r>
            <a:endParaRPr lang="zh-CN" altLang="en-US" sz="2800" dirty="0"/>
          </a:p>
          <a:p>
            <a:pPr algn="just"/>
            <a:endParaRPr lang="zh-CN" altLang="en-US" sz="2800" dirty="0"/>
          </a:p>
        </p:txBody>
      </p:sp>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353284" name="Rectangle 4"/>
          <p:cNvSpPr>
            <a:spLocks noChangeArrowheads="1"/>
          </p:cNvSpPr>
          <p:nvPr/>
        </p:nvSpPr>
        <p:spPr bwMode="auto">
          <a:xfrm>
            <a:off x="2178316" y="4590233"/>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dirty="0">
                <a:solidFill>
                  <a:srgbClr val="000099"/>
                </a:solidFill>
                <a:latin typeface="微软雅黑" panose="020B0503020204020204" pitchFamily="34" charset="-122"/>
                <a:ea typeface="微软雅黑" panose="020B0503020204020204" pitchFamily="34" charset="-122"/>
              </a:rPr>
              <a:t>SOH</a:t>
            </a:r>
          </a:p>
        </p:txBody>
      </p:sp>
      <p:sp>
        <p:nvSpPr>
          <p:cNvPr id="353285" name="Rectangle 5"/>
          <p:cNvSpPr>
            <a:spLocks noChangeArrowheads="1"/>
          </p:cNvSpPr>
          <p:nvPr/>
        </p:nvSpPr>
        <p:spPr bwMode="auto">
          <a:xfrm>
            <a:off x="2714891" y="4590233"/>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装在帧中的数据部分</a:t>
            </a:r>
          </a:p>
        </p:txBody>
      </p:sp>
      <p:sp>
        <p:nvSpPr>
          <p:cNvPr id="353286" name="Line 6"/>
          <p:cNvSpPr>
            <a:spLocks noChangeShapeType="1"/>
          </p:cNvSpPr>
          <p:nvPr/>
        </p:nvSpPr>
        <p:spPr bwMode="auto">
          <a:xfrm>
            <a:off x="2178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87" name="Text Box 7"/>
          <p:cNvSpPr txBox="1">
            <a:spLocks noChangeArrowheads="1"/>
          </p:cNvSpPr>
          <p:nvPr/>
        </p:nvSpPr>
        <p:spPr bwMode="auto">
          <a:xfrm>
            <a:off x="6027209" y="5271270"/>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a:t>
            </a:r>
          </a:p>
        </p:txBody>
      </p:sp>
      <p:sp>
        <p:nvSpPr>
          <p:cNvPr id="353288" name="Line 8"/>
          <p:cNvSpPr>
            <a:spLocks noChangeShapeType="1"/>
          </p:cNvSpPr>
          <p:nvPr/>
        </p:nvSpPr>
        <p:spPr bwMode="auto">
          <a:xfrm>
            <a:off x="2446602" y="4225108"/>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89" name="Text Box 9"/>
          <p:cNvSpPr txBox="1">
            <a:spLocks noChangeArrowheads="1"/>
          </p:cNvSpPr>
          <p:nvPr/>
        </p:nvSpPr>
        <p:spPr bwMode="auto">
          <a:xfrm>
            <a:off x="1906587" y="3753620"/>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帧开始符</a:t>
            </a:r>
          </a:p>
        </p:txBody>
      </p:sp>
      <p:sp>
        <p:nvSpPr>
          <p:cNvPr id="353290" name="Text Box 10"/>
          <p:cNvSpPr txBox="1">
            <a:spLocks noChangeArrowheads="1"/>
          </p:cNvSpPr>
          <p:nvPr/>
        </p:nvSpPr>
        <p:spPr bwMode="auto">
          <a:xfrm>
            <a:off x="9449594" y="3753620"/>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帧结束符</a:t>
            </a:r>
          </a:p>
        </p:txBody>
      </p:sp>
      <p:sp>
        <p:nvSpPr>
          <p:cNvPr id="353291" name="Line 11"/>
          <p:cNvSpPr>
            <a:spLocks noChangeShapeType="1"/>
          </p:cNvSpPr>
          <p:nvPr/>
        </p:nvSpPr>
        <p:spPr bwMode="auto">
          <a:xfrm>
            <a:off x="10056681" y="4225108"/>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92" name="Line 12"/>
          <p:cNvSpPr>
            <a:spLocks noChangeShapeType="1"/>
          </p:cNvSpPr>
          <p:nvPr/>
        </p:nvSpPr>
        <p:spPr bwMode="auto">
          <a:xfrm flipV="1">
            <a:off x="2178315" y="5139508"/>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93" name="Text Box 13"/>
          <p:cNvSpPr txBox="1">
            <a:spLocks noChangeArrowheads="1"/>
          </p:cNvSpPr>
          <p:nvPr/>
        </p:nvSpPr>
        <p:spPr bwMode="auto">
          <a:xfrm>
            <a:off x="1414727" y="5631632"/>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发送在前</a:t>
            </a:r>
          </a:p>
        </p:txBody>
      </p:sp>
      <p:sp>
        <p:nvSpPr>
          <p:cNvPr id="353294" name="Rectangle 14"/>
          <p:cNvSpPr>
            <a:spLocks noChangeArrowheads="1"/>
          </p:cNvSpPr>
          <p:nvPr/>
        </p:nvSpPr>
        <p:spPr bwMode="auto">
          <a:xfrm>
            <a:off x="9762597" y="4590233"/>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a:solidFill>
                  <a:srgbClr val="000099"/>
                </a:solidFill>
                <a:latin typeface="微软雅黑" panose="020B0503020204020204" pitchFamily="34" charset="-122"/>
                <a:ea typeface="微软雅黑" panose="020B0503020204020204" pitchFamily="34" charset="-122"/>
              </a:rPr>
              <a:t>EOT</a:t>
            </a:r>
          </a:p>
        </p:txBody>
      </p:sp>
      <p:sp>
        <p:nvSpPr>
          <p:cNvPr id="5" name="矩形 4"/>
          <p:cNvSpPr/>
          <p:nvPr/>
        </p:nvSpPr>
        <p:spPr>
          <a:xfrm>
            <a:off x="3254691" y="5955939"/>
            <a:ext cx="5865645"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用控制字符进行帧定界的方法举例</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06727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6D76012-A29D-4390-BAF5-BA93AE9BAB6E}"/>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D4C85A5A-BC38-4CA9-87C4-B4F28D048207}"/>
              </a:ext>
            </a:extLst>
          </p:cNvPr>
          <p:cNvSpPr txBox="1"/>
          <p:nvPr/>
        </p:nvSpPr>
        <p:spPr>
          <a:xfrm>
            <a:off x="609601" y="189621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CE171F7-58F0-4349-A99A-684B717B134E}"/>
              </a:ext>
            </a:extLst>
          </p:cNvPr>
          <p:cNvSpPr txBox="1"/>
          <p:nvPr/>
        </p:nvSpPr>
        <p:spPr>
          <a:xfrm>
            <a:off x="609601" y="252642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3145908"/>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3806904"/>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3554968"/>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7616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a:t>100BASE-T </a:t>
            </a:r>
            <a:r>
              <a:rPr lang="zh-CN" altLang="en-US" dirty="0"/>
              <a:t>在双绞线上传送 </a:t>
            </a:r>
            <a:r>
              <a:rPr lang="en-US" altLang="zh-CN" dirty="0"/>
              <a:t>100 </a:t>
            </a:r>
            <a:r>
              <a:rPr lang="en-US" altLang="zh-CN" dirty="0" err="1"/>
              <a:t>Mbit</a:t>
            </a:r>
            <a:r>
              <a:rPr lang="en-US" altLang="zh-CN" dirty="0"/>
              <a:t>/s </a:t>
            </a:r>
            <a:r>
              <a:rPr lang="zh-CN" altLang="en-US" dirty="0"/>
              <a:t>基带信号的星形拓扑以太网，仍使用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pPr>
              <a:lnSpc>
                <a:spcPct val="100000"/>
              </a:lnSpc>
            </a:pPr>
            <a:r>
              <a:rPr lang="en-US" altLang="zh-CN" dirty="0"/>
              <a:t>100BASE-T </a:t>
            </a:r>
            <a:r>
              <a:rPr lang="zh-CN" altLang="en-US" dirty="0"/>
              <a:t>以太网又称为</a:t>
            </a:r>
            <a:r>
              <a:rPr lang="zh-CN" altLang="en-US" dirty="0">
                <a:solidFill>
                  <a:srgbClr val="FF0000"/>
                </a:solidFill>
              </a:rPr>
              <a:t>快速以太网 </a:t>
            </a:r>
            <a:r>
              <a:rPr lang="en-US" altLang="zh-CN" dirty="0"/>
              <a:t>(Fast Ethernet)</a:t>
            </a:r>
            <a:r>
              <a:rPr lang="zh-CN" altLang="en-US" dirty="0"/>
              <a:t>。</a:t>
            </a:r>
            <a:endParaRPr lang="en-US" altLang="zh-CN" dirty="0"/>
          </a:p>
          <a:p>
            <a:pPr>
              <a:lnSpc>
                <a:spcPct val="100000"/>
              </a:lnSpc>
            </a:pPr>
            <a:r>
              <a:rPr lang="en-US" altLang="zh-CN" dirty="0"/>
              <a:t>1995 </a:t>
            </a:r>
            <a:r>
              <a:rPr lang="zh-CN" altLang="zh-CN" dirty="0"/>
              <a:t>年</a:t>
            </a:r>
            <a:r>
              <a:rPr lang="en-US" altLang="zh-CN" dirty="0"/>
              <a:t>IEEE</a:t>
            </a:r>
            <a:r>
              <a:rPr lang="zh-CN" altLang="zh-CN" dirty="0"/>
              <a:t>已把</a:t>
            </a:r>
            <a:r>
              <a:rPr lang="en-US" altLang="zh-CN" dirty="0"/>
              <a:t> 100BASE-T </a:t>
            </a:r>
            <a:r>
              <a:rPr lang="zh-CN" altLang="zh-CN" dirty="0"/>
              <a:t>的快速以太网定为正式标准，其代号为</a:t>
            </a:r>
            <a:r>
              <a:rPr lang="en-US" altLang="zh-CN" dirty="0"/>
              <a:t> </a:t>
            </a:r>
            <a:r>
              <a:rPr lang="en-US" altLang="zh-CN" dirty="0">
                <a:solidFill>
                  <a:srgbClr val="FF0000"/>
                </a:solidFill>
              </a:rPr>
              <a:t>IEEE 802.3u</a:t>
            </a:r>
            <a:r>
              <a:rPr lang="zh-CN" altLang="en-US" dirty="0">
                <a:solidFill>
                  <a:srgbClr val="FF0000"/>
                </a:solidFill>
              </a:rPr>
              <a:t>。</a:t>
            </a:r>
          </a:p>
        </p:txBody>
      </p:sp>
      <p:sp>
        <p:nvSpPr>
          <p:cNvPr id="480258" name="Rectangle 2"/>
          <p:cNvSpPr>
            <a:spLocks noGrp="1" noChangeArrowheads="1"/>
          </p:cNvSpPr>
          <p:nvPr>
            <p:ph type="title"/>
          </p:nvPr>
        </p:nvSpPr>
        <p:spPr/>
        <p:txBody>
          <a:bodyPr/>
          <a:lstStyle/>
          <a:p>
            <a:r>
              <a:rPr lang="en-US" altLang="zh-CN" dirty="0"/>
              <a:t>3.5.1  100BASE-T </a:t>
            </a:r>
            <a:r>
              <a:rPr lang="zh-CN" altLang="zh-CN" dirty="0"/>
              <a:t>以太网</a:t>
            </a:r>
            <a:endParaRPr lang="zh-CN" altLang="en-US" dirty="0"/>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a:solidFill>
                  <a:srgbClr val="FF0000"/>
                </a:solidFill>
              </a:rPr>
              <a:t>在全双工方式下工作时，不使用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类线 或 屏蔽双绞线 </a:t>
            </a:r>
            <a:r>
              <a:rPr lang="en-US" altLang="zh-CN" dirty="0">
                <a:solidFill>
                  <a:srgbClr val="0000FF"/>
                </a:solidFill>
                <a:latin typeface="Arial" charset="0"/>
                <a:ea typeface="黑体" pitchFamily="2" charset="-122"/>
              </a:rPr>
              <a:t>STP</a:t>
            </a:r>
            <a:r>
              <a:rPr lang="zh-CN" altLang="en-US" dirty="0">
                <a:solidFill>
                  <a:srgbClr val="0000FF"/>
                </a:solidFill>
                <a:latin typeface="Arial" charset="0"/>
                <a:ea typeface="黑体" pitchFamily="2" charset="-122"/>
              </a:rPr>
              <a:t>。</a:t>
            </a:r>
            <a:endParaRPr lang="en-US" altLang="zh-CN" dirty="0">
              <a:solidFill>
                <a:srgbClr val="0000FF"/>
              </a:solidFill>
              <a:latin typeface="Arial" charset="0"/>
              <a:ea typeface="黑体" pitchFamily="2" charset="-122"/>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endParaRPr lang="en-US" altLang="zh-CN" dirty="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类线 或 </a:t>
            </a:r>
            <a:r>
              <a:rPr lang="en-US" altLang="zh-CN" dirty="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2000</a:t>
            </a:r>
            <a:r>
              <a:rPr lang="zh-CN" altLang="en-US" dirty="0">
                <a:solidFill>
                  <a:srgbClr val="0000FF"/>
                </a:solidFill>
              </a:rPr>
              <a:t>米。</a:t>
            </a:r>
            <a:endParaRPr lang="zh-CN" altLang="en-US" dirty="0">
              <a:solidFill>
                <a:srgbClr val="0000FF"/>
              </a:solidFill>
              <a:latin typeface="Arial" charset="0"/>
            </a:endParaRPr>
          </a:p>
        </p:txBody>
      </p:sp>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a:t>Mbit</a:t>
            </a:r>
            <a:r>
              <a:rPr lang="en-US" altLang="zh-CN" sz="3200" dirty="0"/>
              <a:t>/s </a:t>
            </a:r>
            <a:r>
              <a:rPr lang="zh-CN" altLang="en-US" sz="3200" dirty="0"/>
              <a:t>以太网的三种不同的物理层标准 </a:t>
            </a:r>
          </a:p>
        </p:txBody>
      </p:sp>
    </p:spTree>
    <p:extLst>
      <p:ext uri="{BB962C8B-B14F-4D97-AF65-F5344CB8AC3E}">
        <p14:creationId xmlns:p14="http://schemas.microsoft.com/office/powerpoint/2010/main" val="41694880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a:t>Gbit</a:t>
            </a:r>
            <a:r>
              <a:rPr lang="en-US" altLang="zh-CN" dirty="0"/>
              <a:t>/s </a:t>
            </a:r>
            <a:r>
              <a:rPr lang="zh-CN" altLang="en-US" dirty="0"/>
              <a:t>下以全双工和半双工两种方式工作。</a:t>
            </a:r>
          </a:p>
          <a:p>
            <a:r>
              <a:rPr lang="zh-CN" altLang="en-US" dirty="0"/>
              <a:t>使用 </a:t>
            </a:r>
            <a:r>
              <a:rPr lang="en-US" altLang="zh-CN" dirty="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a:solidFill>
                  <a:srgbClr val="FF0000"/>
                </a:solidFill>
              </a:rPr>
              <a:t>协议，全双工方式不使用 </a:t>
            </a:r>
            <a:r>
              <a:rPr lang="en-US" altLang="zh-CN" dirty="0">
                <a:solidFill>
                  <a:srgbClr val="FF0000"/>
                </a:solidFill>
              </a:rPr>
              <a:t>CSMA/CD </a:t>
            </a:r>
            <a:r>
              <a:rPr lang="zh-CN" altLang="en-US" dirty="0">
                <a:solidFill>
                  <a:srgbClr val="FF0000"/>
                </a:solidFill>
              </a:rPr>
              <a:t>协议。</a:t>
            </a: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2" name="矩形 1"/>
          <p:cNvSpPr/>
          <p:nvPr/>
        </p:nvSpPr>
        <p:spPr>
          <a:xfrm>
            <a:off x="2207568" y="4725145"/>
            <a:ext cx="7920880" cy="999697"/>
          </a:xfrm>
          <a:prstGeom prst="rect">
            <a:avLst/>
          </a:prstGeom>
          <a:solidFill>
            <a:schemeClr val="accent4">
              <a:lumMod val="20000"/>
              <a:lumOff val="80000"/>
            </a:schemeClr>
          </a:solidFill>
          <a:ln>
            <a:solidFill>
              <a:srgbClr val="000099"/>
            </a:solidFill>
          </a:ln>
        </p:spPr>
        <p:txBody>
          <a:bodyPr wrap="square">
            <a:spAutoFit/>
          </a:bodyPr>
          <a:lstStyle/>
          <a:p>
            <a:pPr>
              <a:lnSpc>
                <a:spcPct val="110000"/>
              </a:lnSpc>
              <a:spcBef>
                <a:spcPts val="600"/>
              </a:spcBef>
            </a:pPr>
            <a:r>
              <a:rPr lang="zh-CN" altLang="zh-CN" sz="2800" dirty="0">
                <a:solidFill>
                  <a:srgbClr val="000099"/>
                </a:solidFill>
                <a:latin typeface="微软雅黑" panose="020B0503020204020204" pitchFamily="34" charset="-122"/>
                <a:ea typeface="微软雅黑" panose="020B0503020204020204" pitchFamily="34" charset="-122"/>
              </a:rPr>
              <a:t>吉比特以太网可用作现有网络的主干网，也可在高带宽（高速率）的应用场合中</a:t>
            </a:r>
            <a:r>
              <a:rPr lang="zh-CN" altLang="en-US" sz="28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a:t>一种来自现有的以太网，另一种则是美国国家标准协会</a:t>
            </a:r>
            <a:r>
              <a:rPr lang="en-US" altLang="zh-CN" sz="2800" dirty="0"/>
              <a:t> ANSI </a:t>
            </a:r>
            <a:r>
              <a:rPr lang="zh-CN" altLang="zh-CN" sz="2800" dirty="0"/>
              <a:t>制定的光纤通道</a:t>
            </a:r>
            <a:r>
              <a:rPr lang="en-US" altLang="zh-CN" sz="2800" dirty="0"/>
              <a:t> FC  (Fiber Channel)</a:t>
            </a:r>
            <a:r>
              <a:rPr lang="zh-CN" altLang="zh-CN" sz="2800" dirty="0"/>
              <a:t>。</a:t>
            </a:r>
            <a:endParaRPr lang="en-US" altLang="zh-CN" sz="2800" dirty="0"/>
          </a:p>
        </p:txBody>
      </p:sp>
      <p:sp>
        <p:nvSpPr>
          <p:cNvPr id="484354" name="Rectangle 2"/>
          <p:cNvSpPr>
            <a:spLocks noGrp="1" noChangeArrowheads="1"/>
          </p:cNvSpPr>
          <p:nvPr>
            <p:ph type="title"/>
          </p:nvPr>
        </p:nvSpPr>
        <p:spPr/>
        <p:txBody>
          <a:bodyPr/>
          <a:lstStyle/>
          <a:p>
            <a:pPr algn="ctr"/>
            <a:r>
              <a:rPr lang="zh-CN" altLang="en-US" dirty="0"/>
              <a:t>吉比特以太网的物理层 </a:t>
            </a:r>
          </a:p>
        </p:txBody>
      </p:sp>
      <p:graphicFrame>
        <p:nvGraphicFramePr>
          <p:cNvPr id="2" name="表格 1"/>
          <p:cNvGraphicFramePr>
            <a:graphicFrameLocks noGrp="1"/>
          </p:cNvGraphicFramePr>
          <p:nvPr>
            <p:extLst>
              <p:ext uri="{D42A27DB-BD31-4B8C-83A1-F6EECF244321}">
                <p14:modId xmlns:p14="http://schemas.microsoft.com/office/powerpoint/2010/main" val="2370780991"/>
              </p:ext>
            </p:extLst>
          </p:nvPr>
        </p:nvGraphicFramePr>
        <p:xfrm>
          <a:off x="1847528" y="3158995"/>
          <a:ext cx="8856984" cy="2502252"/>
        </p:xfrm>
        <a:graphic>
          <a:graphicData uri="http://schemas.openxmlformats.org/drawingml/2006/table">
            <a:tbl>
              <a:tblPr firstRow="1" firstCol="1" bandRow="1"/>
              <a:tblGrid>
                <a:gridCol w="2443306">
                  <a:extLst>
                    <a:ext uri="{9D8B030D-6E8A-4147-A177-3AD203B41FA5}">
                      <a16:colId xmlns:a16="http://schemas.microsoft.com/office/drawing/2014/main" val="20000"/>
                    </a:ext>
                  </a:extLst>
                </a:gridCol>
                <a:gridCol w="992593">
                  <a:extLst>
                    <a:ext uri="{9D8B030D-6E8A-4147-A177-3AD203B41FA5}">
                      <a16:colId xmlns:a16="http://schemas.microsoft.com/office/drawing/2014/main" val="20001"/>
                    </a:ext>
                  </a:extLst>
                </a:gridCol>
                <a:gridCol w="1670831">
                  <a:extLst>
                    <a:ext uri="{9D8B030D-6E8A-4147-A177-3AD203B41FA5}">
                      <a16:colId xmlns:a16="http://schemas.microsoft.com/office/drawing/2014/main" val="20002"/>
                    </a:ext>
                  </a:extLst>
                </a:gridCol>
                <a:gridCol w="3750254">
                  <a:extLst>
                    <a:ext uri="{9D8B030D-6E8A-4147-A177-3AD203B41FA5}">
                      <a16:colId xmlns:a16="http://schemas.microsoft.com/office/drawing/2014/main" val="20003"/>
                    </a:ext>
                  </a:extLst>
                </a:gridCol>
              </a:tblGrid>
              <a:tr h="614747">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09831">
                <a:tc>
                  <a:txBody>
                    <a:bodyPr/>
                    <a:lstStyle/>
                    <a:p>
                      <a:pPr algn="just">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1000BASE-SX</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550 m</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多模光纤（</a:t>
                      </a:r>
                      <a:r>
                        <a:rPr lang="en-US" sz="2000" b="0" dirty="0">
                          <a:solidFill>
                            <a:srgbClr val="000099"/>
                          </a:solidFill>
                          <a:effectLst/>
                          <a:latin typeface="微软雅黑" panose="020B0503020204020204" pitchFamily="34" charset="-122"/>
                          <a:ea typeface="微软雅黑" panose="020B0503020204020204" pitchFamily="34" charset="-122"/>
                        </a:rPr>
                        <a:t>50 </a:t>
                      </a:r>
                      <a:r>
                        <a:rPr lang="zh-CN" sz="2000" b="0" dirty="0">
                          <a:solidFill>
                            <a:srgbClr val="000099"/>
                          </a:solidFill>
                          <a:effectLst/>
                          <a:latin typeface="微软雅黑" panose="020B0503020204020204" pitchFamily="34" charset="-122"/>
                          <a:ea typeface="微软雅黑" panose="020B0503020204020204" pitchFamily="34" charset="-122"/>
                        </a:rPr>
                        <a:t>和</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62.5 </a:t>
                      </a:r>
                      <a:r>
                        <a:rPr lang="en-US" sz="2000" b="0" dirty="0">
                          <a:solidFill>
                            <a:srgbClr val="000099"/>
                          </a:solidFill>
                          <a:effectLst/>
                          <a:latin typeface="微软雅黑" panose="020B0503020204020204" pitchFamily="34" charset="-122"/>
                          <a:ea typeface="微软雅黑" panose="020B0503020204020204" pitchFamily="34" charset="-122"/>
                          <a:sym typeface="Symbol"/>
                        </a:rPr>
                        <a:t></a:t>
                      </a:r>
                      <a:r>
                        <a:rPr lang="en-US" sz="2000" b="0" dirty="0">
                          <a:solidFill>
                            <a:srgbClr val="000099"/>
                          </a:solidFill>
                          <a:effectLst/>
                          <a:latin typeface="微软雅黑" panose="020B0503020204020204" pitchFamily="34" charset="-122"/>
                          <a:ea typeface="微软雅黑" panose="020B0503020204020204" pitchFamily="34" charset="-122"/>
                        </a:rPr>
                        <a:t>m</a:t>
                      </a:r>
                      <a:r>
                        <a:rPr lang="zh-CN" sz="2000" b="0" dirty="0">
                          <a:solidFill>
                            <a:srgbClr val="000099"/>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8012">
                <a:tc>
                  <a:txBody>
                    <a:bodyPr/>
                    <a:lstStyle/>
                    <a:p>
                      <a:pPr algn="just">
                        <a:lnSpc>
                          <a:spcPct val="100000"/>
                        </a:lnSpc>
                        <a:spcAft>
                          <a:spcPts val="0"/>
                        </a:spcAft>
                        <a:tabLst>
                          <a:tab pos="1752600" algn="l"/>
                        </a:tabLst>
                      </a:pPr>
                      <a:r>
                        <a:rPr lang="en-US" sz="2000" b="0">
                          <a:solidFill>
                            <a:srgbClr val="000099"/>
                          </a:solidFill>
                          <a:effectLst/>
                          <a:latin typeface="微软雅黑" panose="020B0503020204020204" pitchFamily="34" charset="-122"/>
                          <a:ea typeface="微软雅黑" panose="020B0503020204020204" pitchFamily="34" charset="-122"/>
                        </a:rPr>
                        <a:t>1000BASE-LX</a:t>
                      </a:r>
                      <a:endParaRPr lang="zh-CN" sz="2000" b="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5000 m</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单模光纤（</a:t>
                      </a:r>
                      <a:r>
                        <a:rPr lang="en-US" sz="2000" b="0" dirty="0">
                          <a:solidFill>
                            <a:srgbClr val="000099"/>
                          </a:solidFill>
                          <a:effectLst/>
                          <a:latin typeface="微软雅黑" panose="020B0503020204020204" pitchFamily="34" charset="-122"/>
                          <a:ea typeface="微软雅黑" panose="020B0503020204020204" pitchFamily="34" charset="-122"/>
                        </a:rPr>
                        <a:t>10 </a:t>
                      </a:r>
                      <a:r>
                        <a:rPr lang="en-US" sz="2000" b="0" dirty="0">
                          <a:solidFill>
                            <a:srgbClr val="000099"/>
                          </a:solidFill>
                          <a:effectLst/>
                          <a:latin typeface="微软雅黑" panose="020B0503020204020204" pitchFamily="34" charset="-122"/>
                          <a:ea typeface="微软雅黑" panose="020B0503020204020204" pitchFamily="34" charset="-122"/>
                          <a:sym typeface="Symbol"/>
                        </a:rPr>
                        <a:t></a:t>
                      </a:r>
                      <a:r>
                        <a:rPr lang="en-US" sz="2000" b="0" dirty="0">
                          <a:solidFill>
                            <a:srgbClr val="000099"/>
                          </a:solidFill>
                          <a:effectLst/>
                          <a:latin typeface="微软雅黑" panose="020B0503020204020204" pitchFamily="34" charset="-122"/>
                          <a:ea typeface="微软雅黑" panose="020B0503020204020204" pitchFamily="34" charset="-122"/>
                        </a:rPr>
                        <a:t>m</a:t>
                      </a:r>
                      <a:r>
                        <a:rPr lang="zh-CN" sz="2000" b="0" dirty="0">
                          <a:solidFill>
                            <a:srgbClr val="000099"/>
                          </a:solidFill>
                          <a:effectLst/>
                          <a:latin typeface="微软雅黑" panose="020B0503020204020204" pitchFamily="34" charset="-122"/>
                          <a:ea typeface="微软雅黑" panose="020B0503020204020204" pitchFamily="34" charset="-122"/>
                        </a:rPr>
                        <a:t>）多模光纤（</a:t>
                      </a:r>
                      <a:r>
                        <a:rPr lang="en-US" sz="2000" b="0" dirty="0">
                          <a:solidFill>
                            <a:srgbClr val="000099"/>
                          </a:solidFill>
                          <a:effectLst/>
                          <a:latin typeface="微软雅黑" panose="020B0503020204020204" pitchFamily="34" charset="-122"/>
                          <a:ea typeface="微软雅黑" panose="020B0503020204020204" pitchFamily="34" charset="-122"/>
                        </a:rPr>
                        <a:t>50 </a:t>
                      </a:r>
                      <a:r>
                        <a:rPr lang="zh-CN" sz="2000" b="0" dirty="0">
                          <a:solidFill>
                            <a:srgbClr val="000099"/>
                          </a:solidFill>
                          <a:effectLst/>
                          <a:latin typeface="微软雅黑" panose="020B0503020204020204" pitchFamily="34" charset="-122"/>
                          <a:ea typeface="微软雅黑" panose="020B0503020204020204" pitchFamily="34" charset="-122"/>
                        </a:rPr>
                        <a:t>和</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62.5 </a:t>
                      </a:r>
                      <a:r>
                        <a:rPr lang="en-US" sz="2000" b="0" dirty="0">
                          <a:solidFill>
                            <a:srgbClr val="000099"/>
                          </a:solidFill>
                          <a:effectLst/>
                          <a:latin typeface="微软雅黑" panose="020B0503020204020204" pitchFamily="34" charset="-122"/>
                          <a:ea typeface="微软雅黑" panose="020B0503020204020204" pitchFamily="34" charset="-122"/>
                          <a:sym typeface="Symbol"/>
                        </a:rPr>
                        <a:t></a:t>
                      </a:r>
                      <a:r>
                        <a:rPr lang="en-US" sz="2000" b="0" dirty="0">
                          <a:solidFill>
                            <a:srgbClr val="000099"/>
                          </a:solidFill>
                          <a:effectLst/>
                          <a:latin typeface="微软雅黑" panose="020B0503020204020204" pitchFamily="34" charset="-122"/>
                          <a:ea typeface="微软雅黑" panose="020B0503020204020204" pitchFamily="34" charset="-122"/>
                        </a:rPr>
                        <a:t>m</a:t>
                      </a:r>
                      <a:r>
                        <a:rPr lang="zh-CN" sz="2000" b="0" dirty="0">
                          <a:solidFill>
                            <a:srgbClr val="000099"/>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831">
                <a:tc>
                  <a:txBody>
                    <a:bodyPr/>
                    <a:lstStyle/>
                    <a:p>
                      <a:pPr algn="just">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1000BASE-CX</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25 m</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使用</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2 </a:t>
                      </a:r>
                      <a:r>
                        <a:rPr lang="zh-CN" sz="2000" b="0" dirty="0">
                          <a:solidFill>
                            <a:srgbClr val="000099"/>
                          </a:solidFill>
                          <a:effectLst/>
                          <a:latin typeface="微软雅黑" panose="020B0503020204020204" pitchFamily="34" charset="-122"/>
                          <a:ea typeface="微软雅黑" panose="020B0503020204020204" pitchFamily="34" charset="-122"/>
                        </a:rPr>
                        <a:t>对屏蔽双绞线电缆</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STP</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9831">
                <a:tc>
                  <a:txBody>
                    <a:bodyPr/>
                    <a:lstStyle/>
                    <a:p>
                      <a:pPr algn="just">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1000BASE-T</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100 m</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使用</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4 </a:t>
                      </a:r>
                      <a:r>
                        <a:rPr lang="zh-CN" sz="2000" b="0" dirty="0">
                          <a:solidFill>
                            <a:srgbClr val="000099"/>
                          </a:solidFill>
                          <a:effectLst/>
                          <a:latin typeface="微软雅黑" panose="020B0503020204020204" pitchFamily="34" charset="-122"/>
                          <a:ea typeface="微软雅黑" panose="020B0503020204020204" pitchFamily="34" charset="-122"/>
                        </a:rPr>
                        <a:t>对</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UTP 5 </a:t>
                      </a:r>
                      <a:r>
                        <a:rPr lang="zh-CN" sz="2000" b="0" dirty="0">
                          <a:solidFill>
                            <a:srgbClr val="000099"/>
                          </a:solidFill>
                          <a:effectLst/>
                          <a:latin typeface="微软雅黑" panose="020B0503020204020204" pitchFamily="34" charset="-122"/>
                          <a:ea typeface="微软雅黑" panose="020B0503020204020204" pitchFamily="34" charset="-122"/>
                        </a:rPr>
                        <a:t>类线</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3719737" y="2679304"/>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en-US" sz="2400" dirty="0">
                <a:solidFill>
                  <a:srgbClr val="000099"/>
                </a:solidFill>
                <a:latin typeface="微软雅黑" panose="020B0503020204020204" pitchFamily="34" charset="-122"/>
                <a:ea typeface="微软雅黑" panose="020B0503020204020204" pitchFamily="34" charset="-122"/>
                <a:cs typeface="Times New Roman" pitchFamily="18" charset="0"/>
              </a:rPr>
              <a:t>吉比特以太网物理层标准</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21479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吉比特以太网工作在半双工方式时，就必须进行碰撞检测</a:t>
            </a:r>
            <a:r>
              <a:rPr lang="zh-CN" altLang="en-US" dirty="0"/>
              <a:t>。</a:t>
            </a:r>
            <a:endParaRPr lang="en-US" altLang="zh-CN" dirty="0"/>
          </a:p>
          <a:p>
            <a:r>
              <a:rPr lang="zh-CN" altLang="en-US" dirty="0"/>
              <a:t>为</a:t>
            </a:r>
            <a:r>
              <a:rPr lang="zh-CN" altLang="zh-CN" dirty="0"/>
              <a:t>保持</a:t>
            </a:r>
            <a:r>
              <a:rPr lang="en-US" altLang="zh-CN" dirty="0"/>
              <a:t> 64 </a:t>
            </a:r>
            <a:r>
              <a:rPr lang="zh-CN" altLang="en-US" dirty="0"/>
              <a:t>字节最小帧长度，以及 </a:t>
            </a:r>
            <a:r>
              <a:rPr lang="en-US" altLang="zh-CN" dirty="0"/>
              <a:t>100 </a:t>
            </a:r>
            <a:r>
              <a:rPr lang="zh-CN" altLang="en-US" dirty="0"/>
              <a:t>米的</a:t>
            </a:r>
            <a:r>
              <a:rPr lang="zh-CN" altLang="zh-CN" dirty="0"/>
              <a:t>网段的最大长度，吉比特以太网</a:t>
            </a:r>
            <a:r>
              <a:rPr lang="zh-CN" altLang="en-US" dirty="0"/>
              <a:t>增加了两个功能：</a:t>
            </a:r>
            <a:endParaRPr lang="en-US" altLang="zh-CN" dirty="0"/>
          </a:p>
          <a:p>
            <a:pPr lvl="1"/>
            <a:r>
              <a:rPr lang="zh-CN" altLang="zh-CN" dirty="0">
                <a:solidFill>
                  <a:srgbClr val="FF0000"/>
                </a:solidFill>
              </a:rPr>
              <a:t>载波延伸</a:t>
            </a:r>
            <a:r>
              <a:rPr lang="en-US" altLang="zh-CN" dirty="0">
                <a:solidFill>
                  <a:srgbClr val="0000FF"/>
                </a:solidFill>
              </a:rPr>
              <a:t> </a:t>
            </a:r>
            <a:r>
              <a:rPr lang="en-US" altLang="zh-CN" dirty="0"/>
              <a:t>(carrier extension)</a:t>
            </a:r>
          </a:p>
          <a:p>
            <a:pPr lvl="1"/>
            <a:r>
              <a:rPr lang="zh-CN" altLang="zh-CN" dirty="0">
                <a:solidFill>
                  <a:srgbClr val="FF0000"/>
                </a:solidFill>
              </a:rPr>
              <a:t>分组突发</a:t>
            </a:r>
            <a:r>
              <a:rPr lang="en-US" altLang="zh-CN" dirty="0">
                <a:solidFill>
                  <a:srgbClr val="FF0000"/>
                </a:solidFill>
              </a:rPr>
              <a:t> </a:t>
            </a:r>
            <a:r>
              <a:rPr lang="en-US" altLang="zh-CN" dirty="0"/>
              <a:t>(packet bursting)</a:t>
            </a:r>
            <a:endParaRPr lang="zh-CN" altLang="en-US" dirty="0"/>
          </a:p>
        </p:txBody>
      </p:sp>
      <p:sp>
        <p:nvSpPr>
          <p:cNvPr id="488450" name="Rectangle 2"/>
          <p:cNvSpPr>
            <a:spLocks noGrp="1" noChangeArrowheads="1"/>
          </p:cNvSpPr>
          <p:nvPr>
            <p:ph type="title"/>
          </p:nvPr>
        </p:nvSpPr>
        <p:spPr/>
        <p:txBody>
          <a:bodyPr/>
          <a:lstStyle/>
          <a:p>
            <a:pPr algn="ctr"/>
            <a:r>
              <a:rPr lang="zh-CN" altLang="en-US" sz="4000" dirty="0"/>
              <a:t>半双工方式工作的吉比特以太网</a:t>
            </a:r>
          </a:p>
        </p:txBody>
      </p:sp>
    </p:spTree>
    <p:extLst>
      <p:ext uri="{BB962C8B-B14F-4D97-AF65-F5344CB8AC3E}">
        <p14:creationId xmlns:p14="http://schemas.microsoft.com/office/powerpoint/2010/main" val="2241549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字节。接收端在收到以太网的 </a:t>
            </a:r>
            <a:r>
              <a:rPr lang="en-US" altLang="zh-CN" sz="2800" dirty="0"/>
              <a:t>MAC </a:t>
            </a:r>
            <a:r>
              <a:rPr lang="zh-CN" altLang="en-US" sz="2800" dirty="0"/>
              <a:t>帧后，要将所填充的特殊字符删除后才向高层交付。</a:t>
            </a:r>
          </a:p>
          <a:p>
            <a:pPr marL="342900" lvl="1" indent="-342900">
              <a:buClr>
                <a:srgbClr val="333399"/>
              </a:buClr>
              <a:buSzPct val="75000"/>
            </a:pPr>
            <a:endParaRPr lang="zh-CN" altLang="en-US" dirty="0"/>
          </a:p>
          <a:p>
            <a:endParaRPr lang="zh-CN" altLang="en-US" dirty="0"/>
          </a:p>
        </p:txBody>
      </p:sp>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grpSp>
        <p:nvGrpSpPr>
          <p:cNvPr id="3" name="组合 2"/>
          <p:cNvGrpSpPr/>
          <p:nvPr/>
        </p:nvGrpSpPr>
        <p:grpSpPr>
          <a:xfrm>
            <a:off x="2639617"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a:solidFill>
                    <a:srgbClr val="000099"/>
                  </a:solidFill>
                  <a:latin typeface="微软雅黑" panose="020B0503020204020204" pitchFamily="34" charset="-122"/>
                  <a:ea typeface="微软雅黑" panose="020B0503020204020204" pitchFamily="34"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a:solidFill>
                    <a:srgbClr val="000099"/>
                  </a:solidFill>
                  <a:latin typeface="微软雅黑" panose="020B0503020204020204" pitchFamily="34" charset="-122"/>
                  <a:ea typeface="微软雅黑" panose="020B0503020204020204" pitchFamily="34"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a:solidFill>
                    <a:srgbClr val="000099"/>
                  </a:solidFill>
                  <a:latin typeface="微软雅黑" panose="020B0503020204020204" pitchFamily="34" charset="-122"/>
                  <a:ea typeface="微软雅黑" panose="020B0503020204020204" pitchFamily="34" charset="-122"/>
                </a:rPr>
                <a:t>数据长度</a:t>
              </a:r>
            </a:p>
          </p:txBody>
        </p:sp>
        <p:sp>
          <p:nvSpPr>
            <p:cNvPr id="16" name="Rectangle 15"/>
            <p:cNvSpPr>
              <a:spLocks noChangeArrowheads="1"/>
            </p:cNvSpPr>
            <p:nvPr/>
          </p:nvSpPr>
          <p:spPr bwMode="auto">
            <a:xfrm>
              <a:off x="5428853" y="4290938"/>
              <a:ext cx="10034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a:solidFill>
                    <a:srgbClr val="000099"/>
                  </a:solidFill>
                  <a:latin typeface="微软雅黑" panose="020B0503020204020204" pitchFamily="34" charset="-122"/>
                  <a:ea typeface="微软雅黑" panose="020B0503020204020204" pitchFamily="34" charset="-122"/>
                </a:rPr>
                <a:t>数    据</a:t>
              </a:r>
            </a:p>
          </p:txBody>
        </p:sp>
        <p:sp>
          <p:nvSpPr>
            <p:cNvPr id="17" name="Rectangle 16"/>
            <p:cNvSpPr>
              <a:spLocks noChangeArrowheads="1"/>
            </p:cNvSpPr>
            <p:nvPr/>
          </p:nvSpPr>
          <p:spPr bwMode="auto">
            <a:xfrm>
              <a:off x="6513116" y="4290938"/>
              <a:ext cx="6524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000">
                  <a:solidFill>
                    <a:srgbClr val="000099"/>
                  </a:solidFill>
                  <a:latin typeface="微软雅黑" panose="020B0503020204020204" pitchFamily="34" charset="-122"/>
                  <a:ea typeface="微软雅黑" panose="020B0503020204020204" pitchFamily="34"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9" name="Rectangle 18"/>
            <p:cNvSpPr>
              <a:spLocks noChangeArrowheads="1"/>
            </p:cNvSpPr>
            <p:nvPr/>
          </p:nvSpPr>
          <p:spPr bwMode="auto">
            <a:xfrm>
              <a:off x="2831703" y="4921597"/>
              <a:ext cx="3424721"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000" dirty="0">
                  <a:solidFill>
                    <a:srgbClr val="000099"/>
                  </a:solidFill>
                  <a:latin typeface="微软雅黑" panose="020B0503020204020204" pitchFamily="34" charset="-122"/>
                  <a:ea typeface="微软雅黑" panose="020B0503020204020204" pitchFamily="34" charset="-122"/>
                </a:rPr>
                <a:t>MAC </a:t>
              </a:r>
              <a:r>
                <a:rPr lang="zh-CN" altLang="en-US" sz="2000" dirty="0">
                  <a:solidFill>
                    <a:srgbClr val="000099"/>
                  </a:solidFill>
                  <a:latin typeface="微软雅黑" panose="020B0503020204020204" pitchFamily="34" charset="-122"/>
                  <a:ea typeface="微软雅黑" panose="020B0503020204020204" pitchFamily="34"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dirty="0">
                  <a:solidFill>
                    <a:srgbClr val="000099"/>
                  </a:solidFill>
                  <a:latin typeface="微软雅黑" panose="020B0503020204020204" pitchFamily="34" charset="-122"/>
                  <a:ea typeface="微软雅黑" panose="020B0503020204020204" pitchFamily="34" charset="-122"/>
                </a:rPr>
                <a:t>载波延伸</a:t>
              </a:r>
            </a:p>
          </p:txBody>
        </p:sp>
        <p:sp>
          <p:nvSpPr>
            <p:cNvPr id="27" name="Rectangle 27"/>
            <p:cNvSpPr>
              <a:spLocks noChangeArrowheads="1"/>
            </p:cNvSpPr>
            <p:nvPr/>
          </p:nvSpPr>
          <p:spPr bwMode="auto">
            <a:xfrm>
              <a:off x="2072680" y="5420072"/>
              <a:ext cx="6574621"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dirty="0">
                  <a:solidFill>
                    <a:srgbClr val="000099"/>
                  </a:solidFill>
                  <a:latin typeface="微软雅黑" panose="020B0503020204020204" pitchFamily="34" charset="-122"/>
                  <a:ea typeface="微软雅黑" panose="020B0503020204020204" pitchFamily="34" charset="-122"/>
                </a:rPr>
                <a:t>加上</a:t>
              </a:r>
              <a:r>
                <a:rPr lang="zh-CN" altLang="en-US" sz="2000" dirty="0">
                  <a:solidFill>
                    <a:srgbClr val="000099"/>
                  </a:solidFill>
                  <a:latin typeface="微软雅黑" panose="020B0503020204020204" pitchFamily="34" charset="-122"/>
                  <a:ea typeface="微软雅黑" panose="020B0503020204020204" pitchFamily="34" charset="-122"/>
                  <a:sym typeface="Symbol" pitchFamily="18" charset="2"/>
                </a:rPr>
                <a:t>载波延伸使 </a:t>
              </a:r>
              <a:r>
                <a:rPr lang="en-US" altLang="zh-CN" sz="2000" dirty="0">
                  <a:solidFill>
                    <a:srgbClr val="000099"/>
                  </a:solidFill>
                  <a:latin typeface="微软雅黑" panose="020B0503020204020204" pitchFamily="34" charset="-122"/>
                  <a:ea typeface="微软雅黑" panose="020B0503020204020204" pitchFamily="34" charset="-122"/>
                  <a:sym typeface="Symbol" pitchFamily="18" charset="2"/>
                </a:rPr>
                <a:t>MAC </a:t>
              </a:r>
              <a:r>
                <a:rPr lang="zh-CN" altLang="en-US" sz="2000" dirty="0">
                  <a:solidFill>
                    <a:srgbClr val="000099"/>
                  </a:solidFill>
                  <a:latin typeface="微软雅黑" panose="020B0503020204020204" pitchFamily="34" charset="-122"/>
                  <a:ea typeface="微软雅黑" panose="020B0503020204020204" pitchFamily="34" charset="-122"/>
                  <a:sym typeface="Symbol" pitchFamily="18" charset="2"/>
                </a:rPr>
                <a:t>帧长度 = </a:t>
              </a:r>
              <a:r>
                <a:rPr lang="zh-CN" altLang="en-US" sz="2000" dirty="0">
                  <a:solidFill>
                    <a:srgbClr val="000099"/>
                  </a:solidFill>
                  <a:latin typeface="微软雅黑" panose="020B0503020204020204" pitchFamily="34" charset="-122"/>
                  <a:ea typeface="微软雅黑" panose="020B0503020204020204" pitchFamily="34" charset="-122"/>
                </a:rPr>
                <a:t>争用期长度 </a:t>
              </a:r>
              <a:r>
                <a:rPr lang="en-US" altLang="zh-CN" sz="2000" dirty="0">
                  <a:solidFill>
                    <a:srgbClr val="000099"/>
                  </a:solidFill>
                  <a:latin typeface="微软雅黑" panose="020B0503020204020204" pitchFamily="34" charset="-122"/>
                  <a:ea typeface="微软雅黑" panose="020B0503020204020204" pitchFamily="34" charset="-122"/>
                </a:rPr>
                <a:t>= </a:t>
              </a:r>
              <a:r>
                <a:rPr lang="zh-CN" altLang="en-US" sz="2000" dirty="0">
                  <a:solidFill>
                    <a:srgbClr val="000099"/>
                  </a:solidFill>
                  <a:latin typeface="微软雅黑" panose="020B0503020204020204" pitchFamily="34" charset="-122"/>
                  <a:ea typeface="微软雅黑" panose="020B0503020204020204" pitchFamily="34" charset="-122"/>
                </a:rPr>
                <a:t>512 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30" name="矩形 29"/>
          <p:cNvSpPr/>
          <p:nvPr/>
        </p:nvSpPr>
        <p:spPr>
          <a:xfrm>
            <a:off x="4655840" y="5919664"/>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dirty="0">
                <a:solidFill>
                  <a:srgbClr val="000099"/>
                </a:solidFill>
                <a:latin typeface="微软雅黑" panose="020B0503020204020204" pitchFamily="34" charset="-122"/>
                <a:ea typeface="微软雅黑" panose="020B0503020204020204" pitchFamily="34" charset="-122"/>
                <a:cs typeface="Times New Roman" pitchFamily="18" charset="0"/>
              </a:rPr>
              <a:t>载波延伸</a:t>
            </a:r>
            <a:endParaRPr lang="zh-CN" altLang="en-US" sz="2400" dirty="0">
              <a:solidFill>
                <a:srgbClr val="000099"/>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17603013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当很多短帧要发送时，第一个短帧要采用载波延伸方法进行填充，随后的一些短帧则可一个接一个地发送，只需留有必要的帧间最小间隔即可。这样就形成可一串分组的突发，直到达到 1500 字节或稍多一些为止。</a:t>
            </a:r>
          </a:p>
          <a:p>
            <a:pPr marL="342900" lvl="1" indent="-342900">
              <a:buClr>
                <a:srgbClr val="333399"/>
              </a:buClr>
              <a:buSzPct val="75000"/>
            </a:pPr>
            <a:endParaRPr lang="zh-CN" altLang="en-US" sz="2400" dirty="0"/>
          </a:p>
          <a:p>
            <a:endParaRPr lang="zh-CN" altLang="en-US" sz="2800" dirty="0"/>
          </a:p>
        </p:txBody>
      </p:sp>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grpSp>
        <p:nvGrpSpPr>
          <p:cNvPr id="3" name="组合 2"/>
          <p:cNvGrpSpPr/>
          <p:nvPr/>
        </p:nvGrpSpPr>
        <p:grpSpPr>
          <a:xfrm>
            <a:off x="1772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a:solidFill>
                    <a:srgbClr val="000099"/>
                  </a:solidFill>
                  <a:latin typeface="微软雅黑" panose="020B0503020204020204" pitchFamily="34" charset="-122"/>
                  <a:ea typeface="微软雅黑" panose="020B0503020204020204" pitchFamily="34" charset="-122"/>
                </a:rPr>
                <a:t>发送的</a:t>
              </a:r>
            </a:p>
            <a:p>
              <a:pPr algn="ctr">
                <a:lnSpc>
                  <a:spcPct val="90000"/>
                </a:lnSpc>
              </a:pPr>
              <a:r>
                <a:rPr lang="zh-CN" altLang="en-US">
                  <a:solidFill>
                    <a:srgbClr val="000099"/>
                  </a:solidFill>
                  <a:latin typeface="微软雅黑" panose="020B0503020204020204" pitchFamily="34" charset="-122"/>
                  <a:ea typeface="微软雅黑" panose="020B0503020204020204" pitchFamily="34" charset="-122"/>
                </a:rPr>
                <a:t>数据 </a:t>
              </a:r>
            </a:p>
          </p:txBody>
        </p:sp>
        <p:sp>
          <p:nvSpPr>
            <p:cNvPr id="31" name="Text Box 7"/>
            <p:cNvSpPr txBox="1">
              <a:spLocks noChangeArrowheads="1"/>
            </p:cNvSpPr>
            <p:nvPr/>
          </p:nvSpPr>
          <p:spPr bwMode="auto">
            <a:xfrm>
              <a:off x="1629917" y="5139184"/>
              <a:ext cx="6764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0099"/>
                  </a:solidFill>
                  <a:latin typeface="微软雅黑" panose="020B0503020204020204" pitchFamily="34" charset="-122"/>
                  <a:ea typeface="微软雅黑" panose="020B0503020204020204" pitchFamily="34" charset="-122"/>
                </a:rPr>
                <a:t> 帧#1     </a:t>
              </a:r>
              <a:r>
                <a:rPr lang="en-US" altLang="zh-CN" i="1" dirty="0">
                  <a:solidFill>
                    <a:srgbClr val="000099"/>
                  </a:solidFill>
                  <a:latin typeface="微软雅黑" panose="020B0503020204020204" pitchFamily="34" charset="-122"/>
                  <a:ea typeface="微软雅黑" panose="020B0503020204020204" pitchFamily="34" charset="-122"/>
                </a:rPr>
                <a:t>RRRRRRRR     </a:t>
              </a:r>
              <a:r>
                <a:rPr lang="zh-CN" altLang="en-US" dirty="0">
                  <a:solidFill>
                    <a:srgbClr val="000099"/>
                  </a:solidFill>
                  <a:latin typeface="微软雅黑" panose="020B0503020204020204" pitchFamily="34" charset="-122"/>
                  <a:ea typeface="微软雅黑" panose="020B0503020204020204" pitchFamily="34" charset="-122"/>
                </a:rPr>
                <a:t>帧#2    </a:t>
              </a:r>
              <a:r>
                <a:rPr lang="en-US" altLang="zh-CN" i="1" dirty="0">
                  <a:solidFill>
                    <a:srgbClr val="000099"/>
                  </a:solidFill>
                  <a:latin typeface="微软雅黑" panose="020B0503020204020204" pitchFamily="34" charset="-122"/>
                  <a:ea typeface="微软雅黑" panose="020B0503020204020204" pitchFamily="34" charset="-122"/>
                </a:rPr>
                <a:t>RRRR      </a:t>
              </a:r>
              <a:r>
                <a:rPr lang="zh-CN" altLang="en-US" dirty="0">
                  <a:solidFill>
                    <a:srgbClr val="000099"/>
                  </a:solidFill>
                  <a:latin typeface="微软雅黑" panose="020B0503020204020204" pitchFamily="34" charset="-122"/>
                  <a:ea typeface="微软雅黑" panose="020B0503020204020204" pitchFamily="34" charset="-122"/>
                </a:rPr>
                <a:t>帧#3     </a:t>
              </a:r>
              <a:r>
                <a:rPr lang="en-US" altLang="zh-CN" i="1" dirty="0">
                  <a:solidFill>
                    <a:srgbClr val="000099"/>
                  </a:solidFill>
                  <a:latin typeface="微软雅黑" panose="020B0503020204020204" pitchFamily="34" charset="-122"/>
                  <a:ea typeface="微软雅黑" panose="020B0503020204020204" pitchFamily="34" charset="-122"/>
                </a:rPr>
                <a:t>RRR    </a:t>
              </a:r>
              <a:r>
                <a:rPr lang="zh-CN" altLang="en-US" dirty="0">
                  <a:solidFill>
                    <a:srgbClr val="000099"/>
                  </a:solidFill>
                  <a:latin typeface="微软雅黑" panose="020B0503020204020204" pitchFamily="34" charset="-122"/>
                  <a:ea typeface="微软雅黑" panose="020B0503020204020204" pitchFamily="34" charset="-122"/>
                </a:rPr>
                <a:t>帧#4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rgbClr val="000099"/>
                  </a:solidFill>
                  <a:latin typeface="微软雅黑" panose="020B0503020204020204" pitchFamily="34" charset="-122"/>
                  <a:ea typeface="微软雅黑" panose="020B0503020204020204" pitchFamily="34"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rgbClr val="000099"/>
                  </a:solidFill>
                  <a:latin typeface="微软雅黑" panose="020B0503020204020204" pitchFamily="34" charset="-122"/>
                  <a:ea typeface="微软雅黑" panose="020B0503020204020204" pitchFamily="34"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dirty="0">
                  <a:solidFill>
                    <a:srgbClr val="000099"/>
                  </a:solidFill>
                  <a:latin typeface="微软雅黑" panose="020B0503020204020204" pitchFamily="34" charset="-122"/>
                  <a:ea typeface="微软雅黑" panose="020B0503020204020204" pitchFamily="34"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dirty="0">
                  <a:solidFill>
                    <a:srgbClr val="000099"/>
                  </a:solidFill>
                  <a:latin typeface="微软雅黑" panose="020B0503020204020204" pitchFamily="34" charset="-122"/>
                  <a:ea typeface="微软雅黑" panose="020B0503020204020204" pitchFamily="34" charset="-122"/>
                </a:rPr>
                <a:t>载波</a:t>
              </a:r>
            </a:p>
            <a:p>
              <a:pPr>
                <a:lnSpc>
                  <a:spcPct val="90000"/>
                </a:lnSpc>
              </a:pPr>
              <a:r>
                <a:rPr lang="zh-CN" altLang="en-US" dirty="0">
                  <a:solidFill>
                    <a:srgbClr val="000099"/>
                  </a:solidFill>
                  <a:latin typeface="微软雅黑" panose="020B0503020204020204" pitchFamily="34" charset="-122"/>
                  <a:ea typeface="微软雅黑" panose="020B0503020204020204" pitchFamily="34"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4727849" y="5805265"/>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dirty="0">
                <a:solidFill>
                  <a:srgbClr val="000099"/>
                </a:solidFill>
                <a:latin typeface="微软雅黑" panose="020B0503020204020204" pitchFamily="34" charset="-122"/>
                <a:ea typeface="微软雅黑" panose="020B0503020204020204" pitchFamily="34" charset="-122"/>
                <a:cs typeface="Times New Roman" pitchFamily="18" charset="0"/>
              </a:rPr>
              <a:t>分组突发</a:t>
            </a:r>
            <a:endParaRPr lang="zh-CN" altLang="en-US" sz="2400" dirty="0">
              <a:solidFill>
                <a:srgbClr val="000099"/>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51324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7051" y="1536412"/>
            <a:ext cx="11137899" cy="4844916"/>
          </a:xfrm>
        </p:spPr>
        <p:txBody>
          <a:bodyPr/>
          <a:lstStyle/>
          <a:p>
            <a:r>
              <a:rPr lang="zh-CN" altLang="zh-CN" sz="2800" dirty="0"/>
              <a:t>如果数据中的某个字节的二进制代码恰好和</a:t>
            </a:r>
            <a:r>
              <a:rPr lang="en-US" altLang="zh-CN" sz="2800" dirty="0"/>
              <a:t> SOH </a:t>
            </a:r>
            <a:r>
              <a:rPr lang="zh-CN" altLang="zh-CN" sz="2800" dirty="0"/>
              <a:t>或</a:t>
            </a:r>
            <a:r>
              <a:rPr lang="en-US" altLang="zh-CN" sz="2800" dirty="0"/>
              <a:t> EOT </a:t>
            </a:r>
            <a:r>
              <a:rPr lang="zh-CN" altLang="zh-CN" sz="2800" dirty="0"/>
              <a:t>一样，数据链路层就会错误地“找到帧的边界”</a:t>
            </a:r>
            <a:r>
              <a:rPr lang="zh-CN" altLang="en-US" sz="2800" dirty="0"/>
              <a:t>。</a:t>
            </a:r>
          </a:p>
        </p:txBody>
      </p:sp>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356374" name="Line 22"/>
          <p:cNvSpPr>
            <a:spLocks noChangeShapeType="1"/>
          </p:cNvSpPr>
          <p:nvPr/>
        </p:nvSpPr>
        <p:spPr bwMode="auto">
          <a:xfrm rot="16200000" flipV="1">
            <a:off x="2110648" y="3879046"/>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56" name="Rectangle 4"/>
          <p:cNvSpPr>
            <a:spLocks noChangeArrowheads="1"/>
          </p:cNvSpPr>
          <p:nvPr/>
        </p:nvSpPr>
        <p:spPr bwMode="auto">
          <a:xfrm>
            <a:off x="2380059" y="4128216"/>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SOH</a:t>
            </a:r>
          </a:p>
        </p:txBody>
      </p:sp>
      <p:sp>
        <p:nvSpPr>
          <p:cNvPr id="356357" name="Rectangle 5"/>
          <p:cNvSpPr>
            <a:spLocks noChangeArrowheads="1"/>
          </p:cNvSpPr>
          <p:nvPr/>
        </p:nvSpPr>
        <p:spPr bwMode="auto">
          <a:xfrm>
            <a:off x="2990586" y="4128216"/>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58" name="Rectangle 6"/>
          <p:cNvSpPr>
            <a:spLocks noChangeArrowheads="1"/>
          </p:cNvSpPr>
          <p:nvPr/>
        </p:nvSpPr>
        <p:spPr bwMode="auto">
          <a:xfrm>
            <a:off x="4763692" y="4128216"/>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EOT</a:t>
            </a:r>
          </a:p>
        </p:txBody>
      </p:sp>
      <p:sp>
        <p:nvSpPr>
          <p:cNvPr id="356359" name="Line 7"/>
          <p:cNvSpPr>
            <a:spLocks noChangeShapeType="1"/>
          </p:cNvSpPr>
          <p:nvPr/>
        </p:nvSpPr>
        <p:spPr bwMode="auto">
          <a:xfrm>
            <a:off x="4792928" y="3096343"/>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0" name="Text Box 8"/>
          <p:cNvSpPr txBox="1">
            <a:spLocks noChangeArrowheads="1"/>
          </p:cNvSpPr>
          <p:nvPr/>
        </p:nvSpPr>
        <p:spPr bwMode="auto">
          <a:xfrm>
            <a:off x="3596919" y="2636912"/>
            <a:ext cx="23369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出现了“</a:t>
            </a:r>
            <a:r>
              <a:rPr kumimoji="1" lang="en-US" altLang="zh-CN" sz="2400">
                <a:solidFill>
                  <a:srgbClr val="000099"/>
                </a:solidFill>
                <a:latin typeface="微软雅黑" panose="020B0503020204020204" pitchFamily="34" charset="-122"/>
                <a:ea typeface="微软雅黑" panose="020B0503020204020204" pitchFamily="34" charset="-122"/>
              </a:rPr>
              <a:t>EOT”</a:t>
            </a:r>
          </a:p>
        </p:txBody>
      </p:sp>
      <p:sp>
        <p:nvSpPr>
          <p:cNvPr id="356361" name="AutoShape 9"/>
          <p:cNvSpPr>
            <a:spLocks/>
          </p:cNvSpPr>
          <p:nvPr/>
        </p:nvSpPr>
        <p:spPr bwMode="auto">
          <a:xfrm rot="-5400000">
            <a:off x="7998487" y="2182208"/>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2" name="Text Box 10"/>
          <p:cNvSpPr txBox="1">
            <a:spLocks noChangeArrowheads="1"/>
          </p:cNvSpPr>
          <p:nvPr/>
        </p:nvSpPr>
        <p:spPr bwMode="auto">
          <a:xfrm>
            <a:off x="6572826" y="5052143"/>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a:solidFill>
                  <a:srgbClr val="000099"/>
                </a:solidFill>
                <a:latin typeface="微软雅黑" panose="020B0503020204020204" pitchFamily="34" charset="-122"/>
                <a:ea typeface="微软雅黑" panose="020B0503020204020204" pitchFamily="34" charset="-122"/>
              </a:rPr>
              <a:t>被接收端当作无效帧而丢弃</a:t>
            </a:r>
          </a:p>
        </p:txBody>
      </p:sp>
      <p:sp>
        <p:nvSpPr>
          <p:cNvPr id="356363" name="AutoShape 11"/>
          <p:cNvSpPr>
            <a:spLocks/>
          </p:cNvSpPr>
          <p:nvPr/>
        </p:nvSpPr>
        <p:spPr bwMode="auto">
          <a:xfrm rot="-5400000">
            <a:off x="3700661" y="3499500"/>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4" name="Text Box 12"/>
          <p:cNvSpPr txBox="1">
            <a:spLocks noChangeArrowheads="1"/>
          </p:cNvSpPr>
          <p:nvPr/>
        </p:nvSpPr>
        <p:spPr bwMode="auto">
          <a:xfrm>
            <a:off x="2697678" y="5045793"/>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solidFill>
                  <a:srgbClr val="FF0000"/>
                </a:solidFill>
                <a:latin typeface="微软雅黑" panose="020B0503020204020204" pitchFamily="34" charset="-122"/>
                <a:ea typeface="微软雅黑" panose="020B0503020204020204" pitchFamily="34" charset="-122"/>
              </a:rPr>
              <a:t>被接收端</a:t>
            </a:r>
          </a:p>
          <a:p>
            <a:pPr algn="ctr"/>
            <a:r>
              <a:rPr kumimoji="1" lang="zh-CN" altLang="en-US" sz="2400" dirty="0">
                <a:solidFill>
                  <a:srgbClr val="FF0000"/>
                </a:solidFill>
                <a:latin typeface="微软雅黑" panose="020B0503020204020204" pitchFamily="34" charset="-122"/>
                <a:ea typeface="微软雅黑" panose="020B0503020204020204" pitchFamily="34" charset="-122"/>
              </a:rPr>
              <a:t>误认为是一个帧</a:t>
            </a:r>
          </a:p>
        </p:txBody>
      </p:sp>
      <p:sp>
        <p:nvSpPr>
          <p:cNvPr id="356365" name="Line 13"/>
          <p:cNvSpPr>
            <a:spLocks noChangeShapeType="1"/>
          </p:cNvSpPr>
          <p:nvPr/>
        </p:nvSpPr>
        <p:spPr bwMode="auto">
          <a:xfrm>
            <a:off x="3006063" y="3866279"/>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6" name="Text Box 14"/>
          <p:cNvSpPr txBox="1">
            <a:spLocks noChangeArrowheads="1"/>
          </p:cNvSpPr>
          <p:nvPr/>
        </p:nvSpPr>
        <p:spPr bwMode="auto">
          <a:xfrm>
            <a:off x="5997683" y="3609106"/>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数据部分</a:t>
            </a:r>
          </a:p>
        </p:txBody>
      </p:sp>
      <p:sp>
        <p:nvSpPr>
          <p:cNvPr id="356367" name="Rectangle 15"/>
          <p:cNvSpPr>
            <a:spLocks noChangeArrowheads="1"/>
          </p:cNvSpPr>
          <p:nvPr/>
        </p:nvSpPr>
        <p:spPr bwMode="auto">
          <a:xfrm>
            <a:off x="10340975" y="4128216"/>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EOT</a:t>
            </a:r>
          </a:p>
        </p:txBody>
      </p:sp>
      <p:sp>
        <p:nvSpPr>
          <p:cNvPr id="356368" name="Line 16"/>
          <p:cNvSpPr>
            <a:spLocks noChangeShapeType="1"/>
          </p:cNvSpPr>
          <p:nvPr/>
        </p:nvSpPr>
        <p:spPr bwMode="auto">
          <a:xfrm>
            <a:off x="2380059" y="3383679"/>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9" name="Text Box 17"/>
          <p:cNvSpPr txBox="1">
            <a:spLocks noChangeArrowheads="1"/>
          </p:cNvSpPr>
          <p:nvPr/>
        </p:nvSpPr>
        <p:spPr bwMode="auto">
          <a:xfrm>
            <a:off x="5597831" y="310586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完整的帧</a:t>
            </a:r>
          </a:p>
        </p:txBody>
      </p:sp>
      <p:sp>
        <p:nvSpPr>
          <p:cNvPr id="356370" name="Line 18"/>
          <p:cNvSpPr>
            <a:spLocks noChangeShapeType="1"/>
          </p:cNvSpPr>
          <p:nvPr/>
        </p:nvSpPr>
        <p:spPr bwMode="auto">
          <a:xfrm>
            <a:off x="2380059" y="3286841"/>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1" name="Line 19"/>
          <p:cNvSpPr>
            <a:spLocks noChangeShapeType="1"/>
          </p:cNvSpPr>
          <p:nvPr/>
        </p:nvSpPr>
        <p:spPr bwMode="auto">
          <a:xfrm>
            <a:off x="10965259" y="3286841"/>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2" name="Line 20"/>
          <p:cNvSpPr>
            <a:spLocks noChangeShapeType="1"/>
          </p:cNvSpPr>
          <p:nvPr/>
        </p:nvSpPr>
        <p:spPr bwMode="auto">
          <a:xfrm>
            <a:off x="3006063" y="3672606"/>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3" name="Line 21"/>
          <p:cNvSpPr>
            <a:spLocks noChangeShapeType="1"/>
          </p:cNvSpPr>
          <p:nvPr/>
        </p:nvSpPr>
        <p:spPr bwMode="auto">
          <a:xfrm>
            <a:off x="10340975" y="3672606"/>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5" name="Text Box 23"/>
          <p:cNvSpPr txBox="1">
            <a:spLocks noChangeArrowheads="1"/>
          </p:cNvSpPr>
          <p:nvPr/>
        </p:nvSpPr>
        <p:spPr bwMode="auto">
          <a:xfrm>
            <a:off x="1487489" y="3628155"/>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发送</a:t>
            </a:r>
          </a:p>
          <a:p>
            <a:r>
              <a:rPr kumimoji="1" lang="zh-CN" altLang="en-US" sz="2400">
                <a:solidFill>
                  <a:srgbClr val="000099"/>
                </a:solidFill>
                <a:latin typeface="微软雅黑" panose="020B0503020204020204" pitchFamily="34" charset="-122"/>
                <a:ea typeface="微软雅黑" panose="020B0503020204020204" pitchFamily="34" charset="-122"/>
              </a:rPr>
              <a:t>在前</a:t>
            </a:r>
          </a:p>
        </p:txBody>
      </p:sp>
      <p:sp>
        <p:nvSpPr>
          <p:cNvPr id="3" name="矩形 2"/>
          <p:cNvSpPr/>
          <p:nvPr/>
        </p:nvSpPr>
        <p:spPr>
          <a:xfrm>
            <a:off x="2933442" y="5919663"/>
            <a:ext cx="640291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数据部分恰好出现与</a:t>
            </a:r>
            <a:r>
              <a:rPr lang="en-US" altLang="zh-CN" sz="2400" dirty="0">
                <a:solidFill>
                  <a:srgbClr val="333399"/>
                </a:solidFill>
                <a:latin typeface="微软雅黑" panose="020B0503020204020204" pitchFamily="34" charset="-122"/>
                <a:ea typeface="微软雅黑" panose="020B0503020204020204" pitchFamily="34" charset="-122"/>
              </a:rPr>
              <a:t> EOT </a:t>
            </a:r>
            <a:r>
              <a:rPr lang="zh-CN" altLang="zh-CN" sz="2400" dirty="0">
                <a:solidFill>
                  <a:srgbClr val="333399"/>
                </a:solidFill>
                <a:latin typeface="微软雅黑" panose="020B0503020204020204" pitchFamily="34" charset="-122"/>
                <a:ea typeface="微软雅黑" panose="020B0503020204020204" pitchFamily="34" charset="-122"/>
              </a:rPr>
              <a:t>一样的代码</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679FEED-9E85-41DF-B1C1-3FFBF7A899FF}"/>
              </a:ext>
            </a:extLst>
          </p:cNvPr>
          <p:cNvSpPr/>
          <p:nvPr/>
        </p:nvSpPr>
        <p:spPr>
          <a:xfrm>
            <a:off x="6505135" y="909122"/>
            <a:ext cx="3313728" cy="369332"/>
          </a:xfrm>
          <a:prstGeom prst="rect">
            <a:avLst/>
          </a:prstGeom>
        </p:spPr>
        <p:txBody>
          <a:bodyPr wrap="none">
            <a:spAutoFit/>
          </a:bodyPr>
          <a:lstStyle/>
          <a:p>
            <a:r>
              <a:rPr lang="zh-CN" altLang="en-US" dirty="0">
                <a:solidFill>
                  <a:srgbClr val="00FF00"/>
                </a:solidFill>
              </a:rPr>
              <a:t>非透明传输</a:t>
            </a:r>
            <a:r>
              <a:rPr lang="en-US" altLang="zh-CN" dirty="0">
                <a:solidFill>
                  <a:srgbClr val="00FF00"/>
                </a:solidFill>
              </a:rPr>
              <a:t>: </a:t>
            </a:r>
            <a:r>
              <a:rPr lang="zh-CN" altLang="en-US" dirty="0">
                <a:solidFill>
                  <a:srgbClr val="00FF00"/>
                </a:solidFill>
              </a:rPr>
              <a:t>对传输内容有限制</a:t>
            </a:r>
          </a:p>
        </p:txBody>
      </p:sp>
    </p:spTree>
    <p:extLst>
      <p:ext uri="{BB962C8B-B14F-4D97-AF65-F5344CB8AC3E}">
        <p14:creationId xmlns:p14="http://schemas.microsoft.com/office/powerpoint/2010/main" val="72090389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
        <p:nvSpPr>
          <p:cNvPr id="488450" name="Rectangle 2"/>
          <p:cNvSpPr>
            <a:spLocks noGrp="1" noChangeArrowheads="1"/>
          </p:cNvSpPr>
          <p:nvPr>
            <p:ph type="title"/>
          </p:nvPr>
        </p:nvSpPr>
        <p:spPr/>
        <p:txBody>
          <a:bodyPr/>
          <a:lstStyle/>
          <a:p>
            <a:pPr algn="ctr"/>
            <a:r>
              <a:rPr lang="zh-CN" altLang="en-US" sz="4000" dirty="0"/>
              <a:t>全双工方式工作的吉比特以太网</a:t>
            </a:r>
          </a:p>
        </p:txBody>
      </p:sp>
    </p:spTree>
    <p:extLst>
      <p:ext uri="{BB962C8B-B14F-4D97-AF65-F5344CB8AC3E}">
        <p14:creationId xmlns:p14="http://schemas.microsoft.com/office/powerpoint/2010/main" val="27041799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2423593"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a:solidFill>
                    <a:srgbClr val="0000CC"/>
                  </a:solidFill>
                  <a:latin typeface="+mn-lt"/>
                  <a:ea typeface="黑体" pitchFamily="2" charset="-122"/>
                </a:rPr>
                <a:t>Gbit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a:solidFill>
                    <a:srgbClr val="0000CC"/>
                  </a:solidFill>
                  <a:latin typeface="+mn-lt"/>
                  <a:ea typeface="黑体" pitchFamily="2" charset="-122"/>
                </a:rPr>
                <a:t>Mbit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1232615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idx="1"/>
          </p:nvPr>
        </p:nvSpPr>
        <p:spPr/>
        <p:txBody>
          <a:bodyPr/>
          <a:lstStyle/>
          <a:p>
            <a:r>
              <a:rPr lang="en-US" altLang="zh-CN" dirty="0"/>
              <a:t>10 </a:t>
            </a:r>
            <a:r>
              <a:rPr lang="zh-CN" altLang="en-US" dirty="0"/>
              <a:t>吉比特以太网（</a:t>
            </a:r>
            <a:r>
              <a:rPr lang="en-US" altLang="zh-CN" dirty="0"/>
              <a:t>10GE</a:t>
            </a:r>
            <a:r>
              <a:rPr lang="zh-CN" altLang="en-US" dirty="0"/>
              <a:t>）</a:t>
            </a:r>
            <a:r>
              <a:rPr lang="zh-CN" altLang="zh-CN" dirty="0"/>
              <a:t>并非把吉比特以太网的速率简单地提高到</a:t>
            </a:r>
            <a:r>
              <a:rPr lang="en-US" altLang="zh-CN" dirty="0"/>
              <a:t> 10 </a:t>
            </a:r>
            <a:r>
              <a:rPr lang="zh-CN" altLang="zh-CN" dirty="0"/>
              <a:t>倍</a:t>
            </a:r>
            <a:r>
              <a:rPr lang="zh-CN" altLang="en-US" dirty="0"/>
              <a:t>，其主要特点有：</a:t>
            </a:r>
            <a:endParaRPr lang="en-US" altLang="zh-CN" dirty="0"/>
          </a:p>
          <a:p>
            <a:pPr lvl="1"/>
            <a:r>
              <a:rPr lang="zh-CN" altLang="en-US" dirty="0"/>
              <a:t>与 </a:t>
            </a:r>
            <a:r>
              <a:rPr lang="en-US" altLang="zh-CN" dirty="0"/>
              <a:t>10</a:t>
            </a:r>
            <a:r>
              <a:rPr lang="en-US" altLang="zh-CN" sz="2400" dirty="0"/>
              <a:t> </a:t>
            </a:r>
            <a:r>
              <a:rPr lang="en-US" altLang="zh-CN" dirty="0" err="1"/>
              <a:t>Mbit</a:t>
            </a:r>
            <a:r>
              <a:rPr lang="en-US" altLang="zh-CN" dirty="0"/>
              <a:t>/s</a:t>
            </a:r>
            <a:r>
              <a:rPr lang="zh-CN" altLang="en-US" dirty="0"/>
              <a:t>、</a:t>
            </a:r>
            <a:r>
              <a:rPr lang="en-US" altLang="zh-CN" dirty="0"/>
              <a:t>100</a:t>
            </a:r>
            <a:r>
              <a:rPr lang="en-US" altLang="zh-CN" sz="2400" dirty="0"/>
              <a:t> </a:t>
            </a:r>
            <a:r>
              <a:rPr lang="en-US" altLang="zh-CN" dirty="0" err="1"/>
              <a:t>Mbit</a:t>
            </a:r>
            <a:r>
              <a:rPr lang="en-US" altLang="zh-CN" dirty="0"/>
              <a:t>/s </a:t>
            </a:r>
            <a:r>
              <a:rPr lang="zh-CN" altLang="en-US" dirty="0"/>
              <a:t>和 </a:t>
            </a:r>
            <a:r>
              <a:rPr lang="en-US" altLang="zh-CN" dirty="0"/>
              <a:t>1</a:t>
            </a:r>
            <a:r>
              <a:rPr lang="en-US" altLang="zh-CN" sz="2000" dirty="0"/>
              <a:t> </a:t>
            </a:r>
            <a:r>
              <a:rPr lang="en-US" altLang="zh-CN" dirty="0" err="1"/>
              <a:t>Gbit</a:t>
            </a:r>
            <a:r>
              <a:rPr lang="en-US" altLang="zh-CN" dirty="0"/>
              <a:t>/s </a:t>
            </a:r>
            <a:r>
              <a:rPr lang="zh-CN" altLang="en-US" dirty="0"/>
              <a:t>以太网的帧格式完全相同。</a:t>
            </a:r>
          </a:p>
          <a:p>
            <a:pPr lvl="1"/>
            <a:r>
              <a:rPr lang="zh-CN" altLang="en-US" dirty="0"/>
              <a:t>保留了 </a:t>
            </a:r>
            <a:r>
              <a:rPr lang="en-US" altLang="zh-CN" dirty="0"/>
              <a:t>802.3 </a:t>
            </a:r>
            <a:r>
              <a:rPr lang="zh-CN" altLang="en-US" dirty="0"/>
              <a:t>标准规定的以太网最小和最大帧长，便于升级。</a:t>
            </a:r>
          </a:p>
          <a:p>
            <a:pPr lvl="1"/>
            <a:r>
              <a:rPr lang="zh-CN" altLang="en-US" dirty="0"/>
              <a:t>不再使用铜线而只使用光纤作为传输媒体。</a:t>
            </a:r>
          </a:p>
          <a:p>
            <a:pPr lvl="1"/>
            <a:r>
              <a:rPr lang="zh-CN" altLang="en-US" dirty="0">
                <a:solidFill>
                  <a:srgbClr val="FF0000"/>
                </a:solidFill>
              </a:rPr>
              <a:t>只工作在全双工方式，</a:t>
            </a:r>
            <a:r>
              <a:rPr lang="zh-CN" altLang="en-US" dirty="0"/>
              <a:t>因此没有争用问题，也不使用 </a:t>
            </a:r>
            <a:r>
              <a:rPr lang="en-US" altLang="zh-CN" dirty="0"/>
              <a:t>CSMA/CD </a:t>
            </a:r>
            <a:r>
              <a:rPr lang="zh-CN" altLang="en-US" dirty="0"/>
              <a:t>协议。    </a:t>
            </a:r>
          </a:p>
        </p:txBody>
      </p:sp>
      <p:sp>
        <p:nvSpPr>
          <p:cNvPr id="490498" name="Rectangle 2"/>
          <p:cNvSpPr>
            <a:spLocks noGrp="1" noChangeArrowheads="1"/>
          </p:cNvSpPr>
          <p:nvPr>
            <p:ph type="title"/>
          </p:nvPr>
        </p:nvSpPr>
        <p:spPr/>
        <p:txBody>
          <a:bodyPr/>
          <a:lstStyle/>
          <a:p>
            <a:r>
              <a:rPr lang="en-US" altLang="zh-CN" sz="3600" dirty="0"/>
              <a:t>3.5.3   10 </a:t>
            </a:r>
            <a:r>
              <a:rPr lang="zh-CN" altLang="en-US" sz="3600" dirty="0"/>
              <a:t>吉比特以太网和更快的以太网</a:t>
            </a: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吉比特以太网的物理层</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021025563"/>
              </p:ext>
            </p:extLst>
          </p:nvPr>
        </p:nvGraphicFramePr>
        <p:xfrm>
          <a:off x="1775520" y="2105025"/>
          <a:ext cx="8928992" cy="3027016"/>
        </p:xfrm>
        <a:graphic>
          <a:graphicData uri="http://schemas.openxmlformats.org/drawingml/2006/table">
            <a:tbl>
              <a:tblPr firstRow="1" firstCol="1" lastRow="1" lastCol="1" bandRow="1" bandCol="1"/>
              <a:tblGrid>
                <a:gridCol w="20162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3960440">
                  <a:extLst>
                    <a:ext uri="{9D8B030D-6E8A-4147-A177-3AD203B41FA5}">
                      <a16:colId xmlns:a16="http://schemas.microsoft.com/office/drawing/2014/main" val="20003"/>
                    </a:ext>
                  </a:extLst>
                </a:gridCol>
              </a:tblGrid>
              <a:tr h="603711">
                <a:tc>
                  <a:txBody>
                    <a:bodyPr/>
                    <a:lstStyle/>
                    <a:p>
                      <a:pPr algn="ctr">
                        <a:lnSpc>
                          <a:spcPct val="100000"/>
                        </a:lnSpc>
                        <a:spcAft>
                          <a:spcPts val="0"/>
                        </a:spcAft>
                        <a:tabLst>
                          <a:tab pos="1752600" algn="l"/>
                        </a:tabLst>
                      </a:pPr>
                      <a:r>
                        <a:rPr lang="zh-CN" sz="2400" b="1" dirty="0">
                          <a:solidFill>
                            <a:srgbClr val="333399"/>
                          </a:solidFill>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solidFill>
                            <a:srgbClr val="333399"/>
                          </a:solidFill>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solidFill>
                            <a:srgbClr val="333399"/>
                          </a:solidFill>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solidFill>
                            <a:srgbClr val="333399"/>
                          </a:solidFill>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84661">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10GBASE-SR</a:t>
                      </a:r>
                      <a:endParaRPr lang="zh-CN" sz="2000" b="1" dirty="0">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333399"/>
                          </a:solidFill>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300 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solidFill>
                            <a:srgbClr val="333399"/>
                          </a:solidFill>
                          <a:effectLst/>
                          <a:latin typeface="+mn-lt"/>
                          <a:ea typeface="黑体" pitchFamily="2" charset="-122"/>
                        </a:rPr>
                        <a:t>多模光纤（</a:t>
                      </a:r>
                      <a:r>
                        <a:rPr lang="en-US" sz="2000" b="1">
                          <a:solidFill>
                            <a:srgbClr val="333399"/>
                          </a:solidFill>
                          <a:effectLst/>
                          <a:latin typeface="+mn-lt"/>
                          <a:ea typeface="黑体" pitchFamily="2" charset="-122"/>
                        </a:rPr>
                        <a:t>0.85 </a:t>
                      </a:r>
                      <a:r>
                        <a:rPr lang="en-US" sz="2000" b="1">
                          <a:solidFill>
                            <a:srgbClr val="333399"/>
                          </a:solidFill>
                          <a:effectLst/>
                          <a:latin typeface="+mn-lt"/>
                          <a:ea typeface="黑体" pitchFamily="2" charset="-122"/>
                          <a:sym typeface="Symbol"/>
                        </a:rPr>
                        <a:t></a:t>
                      </a:r>
                      <a:r>
                        <a:rPr lang="en-US" sz="2000" b="1">
                          <a:solidFill>
                            <a:srgbClr val="333399"/>
                          </a:solidFill>
                          <a:effectLst/>
                          <a:latin typeface="+mn-lt"/>
                          <a:ea typeface="黑体" pitchFamily="2" charset="-122"/>
                        </a:rPr>
                        <a:t>m</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4661">
                <a:tc>
                  <a:txBody>
                    <a:bodyPr/>
                    <a:lstStyle/>
                    <a:p>
                      <a:pPr algn="just">
                        <a:lnSpc>
                          <a:spcPct val="100000"/>
                        </a:lnSpc>
                        <a:spcAft>
                          <a:spcPts val="0"/>
                        </a:spcAft>
                        <a:tabLst>
                          <a:tab pos="1752600" algn="l"/>
                        </a:tabLst>
                      </a:pPr>
                      <a:r>
                        <a:rPr lang="en-US" sz="2000" b="1">
                          <a:solidFill>
                            <a:srgbClr val="333399"/>
                          </a:solidFill>
                          <a:effectLst/>
                          <a:latin typeface="+mn-lt"/>
                          <a:ea typeface="黑体" pitchFamily="2" charset="-122"/>
                        </a:rPr>
                        <a:t>10GBASE-LR</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solidFill>
                            <a:srgbClr val="333399"/>
                          </a:solidFill>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10 km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solidFill>
                            <a:srgbClr val="333399"/>
                          </a:solidFill>
                          <a:effectLst/>
                          <a:latin typeface="+mn-lt"/>
                          <a:ea typeface="黑体" pitchFamily="2" charset="-122"/>
                        </a:rPr>
                        <a:t>单模光纤（</a:t>
                      </a:r>
                      <a:r>
                        <a:rPr lang="en-US" sz="2000" b="1">
                          <a:solidFill>
                            <a:srgbClr val="333399"/>
                          </a:solidFill>
                          <a:effectLst/>
                          <a:latin typeface="+mn-lt"/>
                          <a:ea typeface="黑体" pitchFamily="2" charset="-122"/>
                        </a:rPr>
                        <a:t>1.3 </a:t>
                      </a:r>
                      <a:r>
                        <a:rPr lang="en-US" sz="2000" b="1">
                          <a:solidFill>
                            <a:srgbClr val="333399"/>
                          </a:solidFill>
                          <a:effectLst/>
                          <a:latin typeface="+mn-lt"/>
                          <a:ea typeface="黑体" pitchFamily="2" charset="-122"/>
                          <a:sym typeface="Symbol"/>
                        </a:rPr>
                        <a:t></a:t>
                      </a:r>
                      <a:r>
                        <a:rPr lang="en-US" sz="2000" b="1">
                          <a:solidFill>
                            <a:srgbClr val="333399"/>
                          </a:solidFill>
                          <a:effectLst/>
                          <a:latin typeface="+mn-lt"/>
                          <a:ea typeface="黑体" pitchFamily="2" charset="-122"/>
                        </a:rPr>
                        <a:t>m</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4661">
                <a:tc>
                  <a:txBody>
                    <a:bodyPr/>
                    <a:lstStyle/>
                    <a:p>
                      <a:pPr algn="just">
                        <a:lnSpc>
                          <a:spcPct val="100000"/>
                        </a:lnSpc>
                        <a:spcAft>
                          <a:spcPts val="0"/>
                        </a:spcAft>
                        <a:tabLst>
                          <a:tab pos="1752600" algn="l"/>
                        </a:tabLst>
                      </a:pPr>
                      <a:r>
                        <a:rPr lang="en-US" sz="2000" b="1">
                          <a:solidFill>
                            <a:srgbClr val="333399"/>
                          </a:solidFill>
                          <a:effectLst/>
                          <a:latin typeface="+mn-lt"/>
                          <a:ea typeface="黑体" pitchFamily="2" charset="-122"/>
                        </a:rPr>
                        <a:t>10GBASE-ER</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solidFill>
                            <a:srgbClr val="333399"/>
                          </a:solidFill>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40 km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solidFill>
                            <a:srgbClr val="333399"/>
                          </a:solidFill>
                          <a:effectLst/>
                          <a:latin typeface="+mn-lt"/>
                          <a:ea typeface="黑体" pitchFamily="2" charset="-122"/>
                        </a:rPr>
                        <a:t>单模光纤（</a:t>
                      </a:r>
                      <a:r>
                        <a:rPr lang="en-US" sz="2000" b="1" dirty="0">
                          <a:solidFill>
                            <a:srgbClr val="333399"/>
                          </a:solidFill>
                          <a:effectLst/>
                          <a:latin typeface="+mn-lt"/>
                          <a:ea typeface="黑体" pitchFamily="2" charset="-122"/>
                        </a:rPr>
                        <a:t>1.5 </a:t>
                      </a:r>
                      <a:r>
                        <a:rPr lang="en-US" sz="2000" b="1" dirty="0">
                          <a:solidFill>
                            <a:srgbClr val="333399"/>
                          </a:solidFill>
                          <a:effectLst/>
                          <a:latin typeface="+mn-lt"/>
                          <a:ea typeface="黑体" pitchFamily="2" charset="-122"/>
                          <a:sym typeface="Symbol"/>
                        </a:rPr>
                        <a:t></a:t>
                      </a:r>
                      <a:r>
                        <a:rPr lang="en-US" sz="2000" b="1" dirty="0">
                          <a:solidFill>
                            <a:srgbClr val="333399"/>
                          </a:solidFill>
                          <a:effectLst/>
                          <a:latin typeface="+mn-lt"/>
                          <a:ea typeface="黑体" pitchFamily="2" charset="-122"/>
                        </a:rPr>
                        <a:t>m</a:t>
                      </a:r>
                      <a:r>
                        <a:rPr lang="zh-CN" sz="2000" b="1" dirty="0">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4661">
                <a:tc>
                  <a:txBody>
                    <a:bodyPr/>
                    <a:lstStyle/>
                    <a:p>
                      <a:pPr algn="just">
                        <a:lnSpc>
                          <a:spcPct val="100000"/>
                        </a:lnSpc>
                        <a:spcAft>
                          <a:spcPts val="0"/>
                        </a:spcAft>
                        <a:tabLst>
                          <a:tab pos="1752600" algn="l"/>
                        </a:tabLst>
                      </a:pPr>
                      <a:r>
                        <a:rPr lang="pt-BR" sz="2000" b="1">
                          <a:solidFill>
                            <a:srgbClr val="333399"/>
                          </a:solidFill>
                          <a:effectLst/>
                          <a:latin typeface="+mn-lt"/>
                          <a:ea typeface="黑体" pitchFamily="2" charset="-122"/>
                        </a:rPr>
                        <a:t>10GBASE-CX4</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333399"/>
                          </a:solidFill>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15 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solidFill>
                            <a:srgbClr val="333399"/>
                          </a:solidFill>
                          <a:effectLst/>
                          <a:latin typeface="+mn-lt"/>
                          <a:ea typeface="黑体" pitchFamily="2" charset="-122"/>
                        </a:rPr>
                        <a:t>使用</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4 </a:t>
                      </a:r>
                      <a:r>
                        <a:rPr lang="zh-CN" sz="2000" b="1" dirty="0">
                          <a:solidFill>
                            <a:srgbClr val="333399"/>
                          </a:solidFill>
                          <a:effectLst/>
                          <a:latin typeface="+mn-lt"/>
                          <a:ea typeface="黑体" pitchFamily="2" charset="-122"/>
                        </a:rPr>
                        <a:t>对双芯同轴电缆</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(twinax)</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661">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10GBASE-T</a:t>
                      </a:r>
                      <a:endParaRPr lang="zh-CN" sz="2000" b="1" dirty="0">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333399"/>
                          </a:solidFill>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100 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solidFill>
                            <a:srgbClr val="333399"/>
                          </a:solidFill>
                          <a:effectLst/>
                          <a:latin typeface="+mn-lt"/>
                          <a:ea typeface="黑体" pitchFamily="2" charset="-122"/>
                        </a:rPr>
                        <a:t>使用</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4 </a:t>
                      </a:r>
                      <a:r>
                        <a:rPr lang="zh-CN" sz="2000" b="1" dirty="0">
                          <a:solidFill>
                            <a:srgbClr val="333399"/>
                          </a:solidFill>
                          <a:effectLst/>
                          <a:latin typeface="+mn-lt"/>
                          <a:ea typeface="黑体" pitchFamily="2" charset="-122"/>
                        </a:rPr>
                        <a:t>对</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6A </a:t>
                      </a:r>
                      <a:r>
                        <a:rPr lang="zh-CN" sz="2000" b="1" dirty="0">
                          <a:solidFill>
                            <a:srgbClr val="333399"/>
                          </a:solidFill>
                          <a:effectLst/>
                          <a:latin typeface="+mn-lt"/>
                          <a:ea typeface="黑体" pitchFamily="2" charset="-122"/>
                        </a:rPr>
                        <a:t>类</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UTP </a:t>
                      </a:r>
                      <a:r>
                        <a:rPr lang="zh-CN" sz="2000" b="1" dirty="0">
                          <a:solidFill>
                            <a:srgbClr val="333399"/>
                          </a:solidFill>
                          <a:effectLst/>
                          <a:latin typeface="+mn-lt"/>
                          <a:ea typeface="黑体" pitchFamily="2" charset="-122"/>
                        </a:rPr>
                        <a:t>双绞线</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800896" y="1628801"/>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a:solidFill>
                  <a:srgbClr val="333399"/>
                </a:solidFill>
                <a:latin typeface="+mn-lt"/>
                <a:ea typeface="黑体" pitchFamily="2" charset="-122"/>
                <a:cs typeface="Times New Roman" pitchFamily="18" charset="0"/>
              </a:rPr>
              <a:t>10GE </a:t>
            </a:r>
            <a:r>
              <a:rPr lang="zh-CN" altLang="en-US" sz="2400" b="1" dirty="0">
                <a:solidFill>
                  <a:srgbClr val="333399"/>
                </a:solidFill>
                <a:latin typeface="+mn-lt"/>
                <a:ea typeface="黑体" pitchFamily="2" charset="-122"/>
                <a:cs typeface="Times New Roman" pitchFamily="18" charset="0"/>
              </a:rPr>
              <a:t>的物理层标准</a:t>
            </a:r>
          </a:p>
        </p:txBody>
      </p:sp>
    </p:spTree>
    <p:extLst>
      <p:ext uri="{BB962C8B-B14F-4D97-AF65-F5344CB8AC3E}">
        <p14:creationId xmlns:p14="http://schemas.microsoft.com/office/powerpoint/2010/main" val="34369806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600" dirty="0"/>
              <a:t>以太网的技术发展得很快。</a:t>
            </a:r>
            <a:endParaRPr lang="en-US" altLang="zh-CN" sz="2600" dirty="0"/>
          </a:p>
          <a:p>
            <a:r>
              <a:rPr lang="zh-CN" altLang="zh-CN" sz="2600" dirty="0"/>
              <a:t>在</a:t>
            </a:r>
            <a:r>
              <a:rPr lang="en-US" altLang="zh-CN" sz="2600" dirty="0"/>
              <a:t> 10GE </a:t>
            </a:r>
            <a:r>
              <a:rPr lang="zh-CN" altLang="zh-CN" sz="2600" dirty="0"/>
              <a:t>之后又制订了</a:t>
            </a:r>
            <a:r>
              <a:rPr lang="en-US" altLang="zh-CN" sz="2600" dirty="0"/>
              <a:t> 40GE/100GE</a:t>
            </a:r>
            <a:r>
              <a:rPr lang="zh-CN" altLang="zh-CN" sz="2600" dirty="0"/>
              <a:t>（即</a:t>
            </a:r>
            <a:r>
              <a:rPr lang="en-US" altLang="zh-CN" sz="2600" dirty="0"/>
              <a:t> 40 </a:t>
            </a:r>
            <a:r>
              <a:rPr lang="zh-CN" altLang="zh-CN" sz="2600" dirty="0"/>
              <a:t>吉比特以太网和</a:t>
            </a:r>
            <a:r>
              <a:rPr lang="en-US" altLang="zh-CN" sz="2600" dirty="0"/>
              <a:t> 100 </a:t>
            </a:r>
            <a:r>
              <a:rPr lang="zh-CN" altLang="zh-CN" sz="2600" dirty="0"/>
              <a:t>吉比特以太网）的标准</a:t>
            </a:r>
            <a:r>
              <a:rPr lang="en-US" altLang="zh-CN" sz="2600" dirty="0"/>
              <a:t> IEEE 802.3ba-2010 </a:t>
            </a:r>
            <a:r>
              <a:rPr lang="zh-CN" altLang="en-US" sz="2600" dirty="0"/>
              <a:t>和 </a:t>
            </a:r>
            <a:r>
              <a:rPr lang="en-US" altLang="zh-CN" sz="2600" dirty="0"/>
              <a:t>802.3bm-2015</a:t>
            </a:r>
            <a:r>
              <a:rPr lang="zh-CN" altLang="en-US" sz="2600" dirty="0"/>
              <a:t>。</a:t>
            </a:r>
            <a:endParaRPr lang="en-US" altLang="zh-CN" sz="2600" dirty="0"/>
          </a:p>
          <a:p>
            <a:r>
              <a:rPr lang="en-US" altLang="zh-CN" sz="2600" dirty="0"/>
              <a:t>40GE/100GE </a:t>
            </a:r>
            <a:r>
              <a:rPr lang="zh-CN" altLang="zh-CN" sz="2600" dirty="0"/>
              <a:t>只工作在全双工的传输方式（因而不使用</a:t>
            </a:r>
            <a:r>
              <a:rPr lang="en-US" altLang="zh-CN" sz="2600" dirty="0"/>
              <a:t> CSMA/CD </a:t>
            </a:r>
            <a:r>
              <a:rPr lang="zh-CN" altLang="zh-CN" sz="2600" dirty="0"/>
              <a:t>协议），并仍保持了以太网的帧格式以及</a:t>
            </a:r>
            <a:r>
              <a:rPr lang="en-US" altLang="zh-CN" sz="2600" dirty="0"/>
              <a:t> 802.3 </a:t>
            </a:r>
            <a:r>
              <a:rPr lang="zh-CN" altLang="zh-CN" sz="2600" dirty="0"/>
              <a:t>标准规定的以太网最小和最大帧长。</a:t>
            </a:r>
            <a:endParaRPr lang="en-US" altLang="zh-CN" sz="2600" dirty="0"/>
          </a:p>
          <a:p>
            <a:r>
              <a:rPr lang="en-US" altLang="zh-CN" sz="2600" dirty="0"/>
              <a:t>100GE </a:t>
            </a:r>
            <a:r>
              <a:rPr lang="zh-CN" altLang="zh-CN" sz="2600" dirty="0"/>
              <a:t>在使用单模光纤传输时，仍然可以达到</a:t>
            </a:r>
            <a:r>
              <a:rPr lang="en-US" altLang="zh-CN" sz="2600" dirty="0"/>
              <a:t> 40 km </a:t>
            </a:r>
            <a:r>
              <a:rPr lang="zh-CN" altLang="zh-CN" sz="2600" dirty="0"/>
              <a:t>的传输距离，但这是需要波分复用（使用</a:t>
            </a:r>
            <a:r>
              <a:rPr lang="en-US" altLang="zh-CN" sz="2600" dirty="0"/>
              <a:t> 4 </a:t>
            </a:r>
            <a:r>
              <a:rPr lang="zh-CN" altLang="zh-CN" sz="2600" dirty="0"/>
              <a:t>个波长复用一根光纤，每一个波长的有效传输速率是</a:t>
            </a:r>
            <a:r>
              <a:rPr lang="en-US" altLang="zh-CN" sz="2600" dirty="0"/>
              <a:t> 25 </a:t>
            </a:r>
            <a:r>
              <a:rPr lang="en-US" altLang="zh-CN" sz="2600" dirty="0" err="1"/>
              <a:t>Gbit</a:t>
            </a:r>
            <a:r>
              <a:rPr lang="en-US" altLang="zh-CN" sz="2600" dirty="0"/>
              <a:t>/s</a:t>
            </a:r>
            <a:r>
              <a:rPr lang="zh-CN" altLang="zh-CN" sz="2600" dirty="0"/>
              <a:t>）</a:t>
            </a:r>
            <a:r>
              <a:rPr lang="zh-CN" altLang="en-US" sz="2600" dirty="0"/>
              <a:t>。</a:t>
            </a:r>
            <a:endParaRPr lang="en-US" altLang="zh-CN" sz="2600" dirty="0"/>
          </a:p>
          <a:p>
            <a:endParaRPr lang="zh-CN" altLang="en-US" sz="2600" dirty="0"/>
          </a:p>
        </p:txBody>
      </p:sp>
      <p:sp>
        <p:nvSpPr>
          <p:cNvPr id="2" name="标题 1"/>
          <p:cNvSpPr>
            <a:spLocks noGrp="1"/>
          </p:cNvSpPr>
          <p:nvPr>
            <p:ph type="title"/>
          </p:nvPr>
        </p:nvSpPr>
        <p:spPr/>
        <p:txBody>
          <a:bodyPr/>
          <a:lstStyle/>
          <a:p>
            <a:pPr algn="ctr"/>
            <a:r>
              <a:rPr lang="zh-CN" altLang="en-US" dirty="0"/>
              <a:t>更快的以太网</a:t>
            </a:r>
          </a:p>
        </p:txBody>
      </p:sp>
    </p:spTree>
    <p:extLst>
      <p:ext uri="{BB962C8B-B14F-4D97-AF65-F5344CB8AC3E}">
        <p14:creationId xmlns:p14="http://schemas.microsoft.com/office/powerpoint/2010/main" val="130323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40GE/100GE </a:t>
            </a:r>
            <a:r>
              <a:rPr lang="zh-CN" altLang="en-US" dirty="0"/>
              <a:t>的物理层</a:t>
            </a:r>
          </a:p>
        </p:txBody>
      </p:sp>
      <p:graphicFrame>
        <p:nvGraphicFramePr>
          <p:cNvPr id="4" name="表格 3"/>
          <p:cNvGraphicFramePr>
            <a:graphicFrameLocks noGrp="1"/>
          </p:cNvGraphicFramePr>
          <p:nvPr>
            <p:extLst>
              <p:ext uri="{D42A27DB-BD31-4B8C-83A1-F6EECF244321}">
                <p14:modId xmlns:p14="http://schemas.microsoft.com/office/powerpoint/2010/main" val="285295996"/>
              </p:ext>
            </p:extLst>
          </p:nvPr>
        </p:nvGraphicFramePr>
        <p:xfrm>
          <a:off x="1919536" y="1946449"/>
          <a:ext cx="8496944" cy="3236137"/>
        </p:xfrm>
        <a:graphic>
          <a:graphicData uri="http://schemas.openxmlformats.org/drawingml/2006/table">
            <a:tbl>
              <a:tblPr firstRow="1" firstCol="1" lastRow="1" lastCol="1" bandRow="1" bandCol="1"/>
              <a:tblGrid>
                <a:gridCol w="360040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546448">
                <a:tc>
                  <a:txBody>
                    <a:bodyPr/>
                    <a:lstStyle/>
                    <a:p>
                      <a:pPr marL="0" algn="ctr" defTabSz="914400" rtl="0" eaLnBrk="1" latinLnBrk="0" hangingPunct="1">
                        <a:lnSpc>
                          <a:spcPct val="100000"/>
                        </a:lnSpc>
                        <a:spcAft>
                          <a:spcPts val="0"/>
                        </a:spcAft>
                        <a:tabLst>
                          <a:tab pos="1752600" algn="l"/>
                        </a:tabLst>
                      </a:pPr>
                      <a:r>
                        <a:rPr lang="zh-CN" sz="2400" b="1" kern="1200" dirty="0">
                          <a:solidFill>
                            <a:srgbClr val="333399"/>
                          </a:solidFill>
                          <a:effectLst/>
                          <a:latin typeface="+mn-lt"/>
                          <a:ea typeface="黑体" pitchFamily="2" charset="-122"/>
                        </a:rPr>
                        <a:t>物理层</a:t>
                      </a:r>
                      <a:endParaRPr lang="zh-CN" sz="24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solidFill>
                            <a:srgbClr val="333399"/>
                          </a:solidFill>
                          <a:effectLst/>
                          <a:latin typeface="+mn-lt"/>
                          <a:ea typeface="黑体" pitchFamily="2" charset="-122"/>
                        </a:rPr>
                        <a:t>40GE</a:t>
                      </a:r>
                      <a:endParaRPr lang="zh-CN" sz="24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solidFill>
                            <a:srgbClr val="333399"/>
                          </a:solidFill>
                          <a:effectLst/>
                          <a:latin typeface="+mn-lt"/>
                          <a:ea typeface="黑体" pitchFamily="2" charset="-122"/>
                        </a:rPr>
                        <a:t>100GE</a:t>
                      </a:r>
                      <a:endParaRPr lang="zh-CN" sz="24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a:t>
                      </a:r>
                      <a:r>
                        <a:rPr lang="zh-CN" sz="2000" b="1" kern="1200" dirty="0">
                          <a:solidFill>
                            <a:srgbClr val="333399"/>
                          </a:solidFill>
                          <a:effectLst/>
                          <a:latin typeface="+mn-lt"/>
                          <a:ea typeface="黑体" pitchFamily="2" charset="-122"/>
                          <a:cs typeface="+mn-cs"/>
                        </a:rPr>
                        <a:t>背板上</a:t>
                      </a:r>
                      <a:r>
                        <a:rPr lang="zh-CN" sz="2000" b="1" kern="1200" dirty="0">
                          <a:solidFill>
                            <a:srgbClr val="333399"/>
                          </a:solidFill>
                          <a:effectLst/>
                          <a:latin typeface="+mn-lt"/>
                          <a:ea typeface="黑体" pitchFamily="2" charset="-122"/>
                        </a:rPr>
                        <a:t>传输至少超过</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1 m </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40GBASE-KR4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solidFill>
                            <a:srgbClr val="333399"/>
                          </a:solidFill>
                          <a:effectLst/>
                          <a:latin typeface="+mn-lt"/>
                          <a:ea typeface="黑体" pitchFamily="2" charset="-122"/>
                        </a:rPr>
                        <a:t> </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在铜缆上传输至少超过</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7 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40GBASE-CR4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100GBASE-CR10</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在多模光纤上传输至少</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100 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40GBASE-SR4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100GBASE-SR10</a:t>
                      </a:r>
                      <a:r>
                        <a:rPr lang="zh-CN" altLang="en-US" sz="2000" b="1" dirty="0">
                          <a:solidFill>
                            <a:srgbClr val="333399"/>
                          </a:solidFill>
                          <a:effectLst/>
                          <a:latin typeface="+mn-lt"/>
                          <a:ea typeface="黑体" pitchFamily="2" charset="-122"/>
                        </a:rPr>
                        <a:t>，</a:t>
                      </a:r>
                      <a:endParaRPr lang="en-US" sz="2000" b="1" dirty="0">
                        <a:solidFill>
                          <a:srgbClr val="333399"/>
                        </a:solidFill>
                        <a:effectLst/>
                        <a:latin typeface="+mn-lt"/>
                        <a:ea typeface="黑体" pitchFamily="2" charset="-122"/>
                      </a:endParaRPr>
                    </a:p>
                    <a:p>
                      <a:pPr algn="just">
                        <a:lnSpc>
                          <a:spcPct val="100000"/>
                        </a:lnSpc>
                        <a:spcAft>
                          <a:spcPts val="0"/>
                        </a:spcAft>
                        <a:tabLst>
                          <a:tab pos="1752600" algn="l"/>
                        </a:tabLst>
                      </a:pPr>
                      <a:r>
                        <a:rPr lang="zh-CN" altLang="en-US" sz="2000" b="1" dirty="0">
                          <a:solidFill>
                            <a:srgbClr val="333399"/>
                          </a:solidFill>
                          <a:effectLst/>
                          <a:latin typeface="+mn-lt"/>
                          <a:ea typeface="黑体" pitchFamily="2" charset="-122"/>
                        </a:rPr>
                        <a:t>*</a:t>
                      </a:r>
                      <a:r>
                        <a:rPr lang="en-US" altLang="zh-CN" sz="2000" b="1" dirty="0">
                          <a:solidFill>
                            <a:srgbClr val="333399"/>
                          </a:solidFill>
                          <a:effectLst/>
                          <a:latin typeface="+mn-lt"/>
                          <a:ea typeface="黑体" pitchFamily="2" charset="-122"/>
                        </a:rPr>
                        <a:t>100GBASE-SR4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在单模光纤上传输至少</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10 km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40GBASE-LR4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100GBASE-LR4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在单模光纤上传输至少</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40 km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a:solidFill>
                            <a:srgbClr val="333399"/>
                          </a:solidFill>
                          <a:effectLst/>
                          <a:latin typeface="+mn-lt"/>
                          <a:ea typeface="黑体" pitchFamily="2" charset="-122"/>
                        </a:rPr>
                        <a:t>*</a:t>
                      </a:r>
                      <a:r>
                        <a:rPr lang="en-US" sz="2000" b="1" dirty="0">
                          <a:solidFill>
                            <a:srgbClr val="333399"/>
                          </a:solidFill>
                          <a:effectLst/>
                          <a:latin typeface="+mn-lt"/>
                          <a:ea typeface="黑体" pitchFamily="2" charset="-122"/>
                        </a:rPr>
                        <a:t>40GBASE-ER </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100GBASE-ER4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2927649" y="1484785"/>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a:solidFill>
                  <a:srgbClr val="333399"/>
                </a:solidFill>
                <a:latin typeface="+mn-lt"/>
                <a:ea typeface="黑体" pitchFamily="2" charset="-122"/>
                <a:cs typeface="Times New Roman" pitchFamily="18" charset="0"/>
              </a:rPr>
              <a:t>40GE/10GE </a:t>
            </a:r>
            <a:r>
              <a:rPr lang="zh-CN" altLang="en-US" sz="2400" b="1" dirty="0">
                <a:solidFill>
                  <a:srgbClr val="333399"/>
                </a:solidFill>
                <a:latin typeface="+mn-lt"/>
                <a:ea typeface="黑体" pitchFamily="2" charset="-122"/>
                <a:cs typeface="Times New Roman" pitchFamily="18" charset="0"/>
              </a:rPr>
              <a:t>的物理层标准</a:t>
            </a:r>
          </a:p>
        </p:txBody>
      </p:sp>
    </p:spTree>
    <p:extLst>
      <p:ext uri="{BB962C8B-B14F-4D97-AF65-F5344CB8AC3E}">
        <p14:creationId xmlns:p14="http://schemas.microsoft.com/office/powerpoint/2010/main" val="199803516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7" name="Rectangle 3"/>
          <p:cNvSpPr>
            <a:spLocks noGrp="1" noChangeArrowheads="1"/>
          </p:cNvSpPr>
          <p:nvPr>
            <p:ph idx="1"/>
          </p:nvPr>
        </p:nvSpPr>
        <p:spPr/>
        <p:txBody>
          <a:bodyPr/>
          <a:lstStyle/>
          <a:p>
            <a:r>
              <a:rPr lang="zh-CN" altLang="en-US" dirty="0"/>
              <a:t>以太网的工作范围已经从局域网（校园网、企业网）扩大到城域网和广域网，从而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这种工作方式的好处有： </a:t>
            </a:r>
          </a:p>
          <a:p>
            <a:pPr lvl="1"/>
            <a:r>
              <a:rPr lang="zh-CN" altLang="en-US" dirty="0">
                <a:solidFill>
                  <a:srgbClr val="0000FF"/>
                </a:solidFill>
                <a:latin typeface="Arial" charset="0"/>
              </a:rPr>
              <a:t>技术成熟；</a:t>
            </a:r>
          </a:p>
          <a:p>
            <a:pPr lvl="1"/>
            <a:r>
              <a:rPr lang="zh-CN" altLang="en-US" dirty="0">
                <a:solidFill>
                  <a:srgbClr val="0000FF"/>
                </a:solidFill>
                <a:latin typeface="Arial" charset="0"/>
                <a:ea typeface="黑体" pitchFamily="2" charset="-122"/>
              </a:rPr>
              <a:t>互操作性很好；</a:t>
            </a:r>
          </a:p>
          <a:p>
            <a:pPr lvl="1"/>
            <a:r>
              <a:rPr lang="zh-CN" altLang="en-US" dirty="0">
                <a:solidFill>
                  <a:srgbClr val="0000FF"/>
                </a:solidFill>
                <a:latin typeface="Arial" charset="0"/>
                <a:ea typeface="黑体" pitchFamily="2" charset="-122"/>
              </a:rPr>
              <a:t>在广域网中使用以太网时价格便宜；</a:t>
            </a:r>
          </a:p>
          <a:p>
            <a:pPr lvl="1"/>
            <a:r>
              <a:rPr lang="zh-CN" altLang="en-US" dirty="0">
                <a:solidFill>
                  <a:srgbClr val="0000FF"/>
                </a:solidFill>
                <a:latin typeface="Arial" charset="0"/>
                <a:ea typeface="黑体" pitchFamily="2" charset="-122"/>
              </a:rPr>
              <a:t>采用统一的以太网帧格式，简化了操作和管理。</a:t>
            </a:r>
            <a:r>
              <a:rPr lang="zh-CN" altLang="en-US" sz="3200" dirty="0">
                <a:solidFill>
                  <a:srgbClr val="0000FF"/>
                </a:solidFill>
              </a:rPr>
              <a:t>   </a:t>
            </a:r>
            <a:r>
              <a:rPr lang="zh-CN" altLang="en-US" dirty="0">
                <a:solidFill>
                  <a:srgbClr val="0000FF"/>
                </a:solidFill>
              </a:rPr>
              <a:t>  </a:t>
            </a:r>
          </a:p>
        </p:txBody>
      </p:sp>
      <p:sp>
        <p:nvSpPr>
          <p:cNvPr id="492546" name="Rectangle 2"/>
          <p:cNvSpPr>
            <a:spLocks noGrp="1" noChangeArrowheads="1"/>
          </p:cNvSpPr>
          <p:nvPr>
            <p:ph type="title"/>
          </p:nvPr>
        </p:nvSpPr>
        <p:spPr/>
        <p:txBody>
          <a:bodyPr/>
          <a:lstStyle/>
          <a:p>
            <a:pPr algn="ctr"/>
            <a:r>
              <a:rPr lang="zh-CN" altLang="en-US"/>
              <a:t>端到端的以太网传输 </a:t>
            </a:r>
          </a:p>
        </p:txBody>
      </p:sp>
    </p:spTree>
    <p:extLst>
      <p:ext uri="{BB962C8B-B14F-4D97-AF65-F5344CB8AC3E}">
        <p14:creationId xmlns:p14="http://schemas.microsoft.com/office/powerpoint/2010/main" val="263407317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idx="1"/>
          </p:nvPr>
        </p:nvSpPr>
        <p:spPr/>
        <p:txBody>
          <a:bodyPr/>
          <a:lstStyle/>
          <a:p>
            <a:r>
              <a:rPr lang="zh-CN" altLang="en-US" dirty="0"/>
              <a:t>以太网从 </a:t>
            </a:r>
            <a:r>
              <a:rPr lang="en-US" altLang="zh-CN" dirty="0"/>
              <a:t>10 </a:t>
            </a:r>
            <a:r>
              <a:rPr lang="en-US" altLang="zh-CN" dirty="0" err="1"/>
              <a:t>Mbit</a:t>
            </a:r>
            <a:r>
              <a:rPr lang="en-US" altLang="zh-CN" dirty="0"/>
              <a:t>/s </a:t>
            </a:r>
            <a:r>
              <a:rPr lang="zh-CN" altLang="en-US" dirty="0"/>
              <a:t>到 </a:t>
            </a:r>
            <a:r>
              <a:rPr lang="en-US" altLang="zh-CN" dirty="0"/>
              <a:t>100 </a:t>
            </a:r>
            <a:r>
              <a:rPr lang="en-US" altLang="zh-CN" dirty="0" err="1"/>
              <a:t>Gbit</a:t>
            </a:r>
            <a:r>
              <a:rPr lang="en-US" altLang="zh-CN" dirty="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a:solidFill>
                  <a:srgbClr val="0000FF"/>
                </a:solidFill>
              </a:rPr>
              <a:t>Gbit</a:t>
            </a:r>
            <a:r>
              <a:rPr lang="en-US" altLang="zh-CN" dirty="0">
                <a:solidFill>
                  <a:srgbClr val="0000FF"/>
                </a:solidFill>
              </a:rPr>
              <a:t>/s</a:t>
            </a:r>
            <a:r>
              <a:rPr lang="zh-CN" altLang="en-US" dirty="0">
                <a:solidFill>
                  <a:srgbClr val="0000FF"/>
                </a:solidFill>
              </a:rPr>
              <a:t>）；</a:t>
            </a: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p>
          <a:p>
            <a:pPr lvl="1"/>
            <a:r>
              <a:rPr lang="zh-CN" altLang="en-US" dirty="0">
                <a:solidFill>
                  <a:srgbClr val="0000FF"/>
                </a:solidFill>
              </a:rPr>
              <a:t>易于安装；</a:t>
            </a:r>
          </a:p>
          <a:p>
            <a:pPr lvl="1"/>
            <a:r>
              <a:rPr lang="zh-CN" altLang="en-US" dirty="0">
                <a:solidFill>
                  <a:srgbClr val="0000FF"/>
                </a:solidFill>
              </a:rPr>
              <a:t>稳健性好。</a:t>
            </a:r>
            <a:r>
              <a:rPr lang="zh-CN" altLang="en-US" dirty="0"/>
              <a:t> </a:t>
            </a:r>
          </a:p>
        </p:txBody>
      </p:sp>
      <p:sp>
        <p:nvSpPr>
          <p:cNvPr id="493570" name="Rectangle 2"/>
          <p:cNvSpPr>
            <a:spLocks noGrp="1" noChangeArrowheads="1"/>
          </p:cNvSpPr>
          <p:nvPr>
            <p:ph type="title"/>
          </p:nvPr>
        </p:nvSpPr>
        <p:spPr/>
        <p:txBody>
          <a:bodyPr/>
          <a:lstStyle/>
          <a:p>
            <a:pPr algn="ctr"/>
            <a:r>
              <a:rPr lang="zh-CN" altLang="en-US" sz="3600" dirty="0"/>
              <a:t>以太网从 </a:t>
            </a:r>
            <a:r>
              <a:rPr lang="en-US" altLang="zh-CN" sz="3600" dirty="0"/>
              <a:t>10 </a:t>
            </a:r>
            <a:r>
              <a:rPr lang="en-US" altLang="zh-CN" sz="3600" dirty="0" err="1"/>
              <a:t>Mbit</a:t>
            </a:r>
            <a:r>
              <a:rPr lang="en-US" altLang="zh-CN" sz="3600" dirty="0"/>
              <a:t>/s </a:t>
            </a:r>
            <a:r>
              <a:rPr lang="zh-CN" altLang="en-US" sz="3600" dirty="0"/>
              <a:t>到</a:t>
            </a:r>
            <a:r>
              <a:rPr lang="en-US" altLang="zh-CN" sz="3600" dirty="0"/>
              <a:t>100 </a:t>
            </a:r>
            <a:r>
              <a:rPr lang="en-US" altLang="zh-CN" sz="3600" dirty="0" err="1"/>
              <a:t>Gbit</a:t>
            </a:r>
            <a:r>
              <a:rPr lang="en-US" altLang="zh-CN" sz="3600" dirty="0"/>
              <a:t>/s </a:t>
            </a:r>
            <a:r>
              <a:rPr lang="zh-CN" altLang="en-US" sz="3600" dirty="0"/>
              <a:t>的演进 </a:t>
            </a:r>
          </a:p>
        </p:txBody>
      </p:sp>
    </p:spTree>
    <p:extLst>
      <p:ext uri="{BB962C8B-B14F-4D97-AF65-F5344CB8AC3E}">
        <p14:creationId xmlns:p14="http://schemas.microsoft.com/office/powerpoint/2010/main" val="346313023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p:txBody>
          <a:bodyPr/>
          <a:lstStyle/>
          <a:p>
            <a:r>
              <a:rPr lang="en-US" altLang="zh-CN" dirty="0"/>
              <a:t>IEEE </a:t>
            </a:r>
            <a:r>
              <a:rPr lang="zh-CN" altLang="zh-CN" dirty="0"/>
              <a:t>在</a:t>
            </a:r>
            <a:r>
              <a:rPr lang="en-US" altLang="zh-CN" dirty="0"/>
              <a:t> 2001 </a:t>
            </a:r>
            <a:r>
              <a:rPr lang="zh-CN" altLang="zh-CN" dirty="0"/>
              <a:t>年初成立了</a:t>
            </a:r>
            <a:r>
              <a:rPr lang="en-US" altLang="zh-CN" dirty="0"/>
              <a:t> 802.3 EFM </a:t>
            </a:r>
            <a:r>
              <a:rPr lang="zh-CN" altLang="zh-CN" dirty="0"/>
              <a:t>工作组，专门研究高速以太网的宽带接入技术问题。</a:t>
            </a:r>
            <a:endParaRPr lang="en-US" altLang="zh-CN" dirty="0"/>
          </a:p>
          <a:p>
            <a:r>
              <a:rPr lang="zh-CN" altLang="zh-CN" dirty="0"/>
              <a:t>以太网宽带接入</a:t>
            </a:r>
            <a:r>
              <a:rPr lang="zh-CN" altLang="en-US" dirty="0"/>
              <a:t>具有以下</a:t>
            </a:r>
            <a:r>
              <a:rPr lang="zh-CN" altLang="en-US" dirty="0">
                <a:solidFill>
                  <a:srgbClr val="0000FF"/>
                </a:solidFill>
              </a:rPr>
              <a:t>特点：</a:t>
            </a:r>
            <a:endParaRPr lang="en-US" altLang="zh-CN" dirty="0">
              <a:solidFill>
                <a:srgbClr val="0000FF"/>
              </a:solidFill>
            </a:endParaRPr>
          </a:p>
          <a:p>
            <a:pPr lvl="1"/>
            <a:r>
              <a:rPr lang="zh-CN" altLang="zh-CN" dirty="0"/>
              <a:t>可以提供</a:t>
            </a:r>
            <a:r>
              <a:rPr lang="zh-CN" altLang="zh-CN" dirty="0">
                <a:solidFill>
                  <a:srgbClr val="FF0000"/>
                </a:solidFill>
              </a:rPr>
              <a:t>双向</a:t>
            </a:r>
            <a:r>
              <a:rPr lang="zh-CN" altLang="zh-CN" dirty="0"/>
              <a:t>的宽带通信</a:t>
            </a:r>
            <a:r>
              <a:rPr lang="zh-CN" altLang="en-US" dirty="0"/>
              <a:t>。</a:t>
            </a:r>
            <a:endParaRPr lang="en-US" altLang="zh-CN" dirty="0"/>
          </a:p>
          <a:p>
            <a:pPr lvl="1"/>
            <a:r>
              <a:rPr lang="zh-CN" altLang="zh-CN" dirty="0"/>
              <a:t>可以根据用户对带宽的需求灵活地进行带宽</a:t>
            </a:r>
            <a:r>
              <a:rPr lang="zh-CN" altLang="zh-CN" dirty="0">
                <a:solidFill>
                  <a:srgbClr val="FF0000"/>
                </a:solidFill>
              </a:rPr>
              <a:t>升级</a:t>
            </a:r>
            <a:r>
              <a:rPr lang="zh-CN" altLang="en-US" dirty="0">
                <a:solidFill>
                  <a:srgbClr val="FF0000"/>
                </a:solidFill>
              </a:rPr>
              <a:t>。</a:t>
            </a:r>
            <a:endParaRPr lang="en-US" altLang="zh-CN" dirty="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endParaRPr lang="en-US" altLang="zh-CN" dirty="0"/>
          </a:p>
          <a:p>
            <a:pPr lvl="1"/>
            <a:r>
              <a:rPr lang="zh-CN" altLang="en-US" dirty="0">
                <a:solidFill>
                  <a:srgbClr val="FF0000"/>
                </a:solidFill>
              </a:rPr>
              <a:t>但是不支持</a:t>
            </a:r>
            <a:r>
              <a:rPr lang="zh-CN" altLang="zh-CN" dirty="0">
                <a:solidFill>
                  <a:srgbClr val="FF0000"/>
                </a:solidFill>
              </a:rPr>
              <a:t>用户身份鉴别</a:t>
            </a:r>
            <a:r>
              <a:rPr lang="zh-CN" altLang="en-US" dirty="0">
                <a:solidFill>
                  <a:srgbClr val="FF0000"/>
                </a:solidFill>
              </a:rPr>
              <a:t>。</a:t>
            </a:r>
          </a:p>
        </p:txBody>
      </p:sp>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Ethernet) </a:t>
            </a:r>
            <a:r>
              <a:rPr lang="zh-CN" altLang="en-US" sz="2800" dirty="0"/>
              <a:t>的</a:t>
            </a:r>
            <a:r>
              <a:rPr lang="zh-CN" altLang="zh-CN" sz="2800" dirty="0"/>
              <a:t>意思是“在以太网上运行</a:t>
            </a:r>
            <a:r>
              <a:rPr lang="en-US" altLang="zh-CN" sz="2800" dirty="0"/>
              <a:t> PPP</a:t>
            </a:r>
            <a:r>
              <a:rPr lang="zh-CN" altLang="zh-CN" sz="2800" dirty="0"/>
              <a:t>”</a:t>
            </a:r>
            <a:r>
              <a:rPr lang="zh-CN" altLang="en-US" sz="2800" dirty="0"/>
              <a:t>，它</a:t>
            </a:r>
            <a:r>
              <a:rPr lang="zh-CN" altLang="zh-CN" sz="2800" dirty="0"/>
              <a:t>把</a:t>
            </a:r>
            <a:r>
              <a:rPr lang="en-US" altLang="zh-CN" sz="2800" dirty="0"/>
              <a:t> PPP </a:t>
            </a:r>
            <a:r>
              <a:rPr lang="zh-CN" altLang="zh-CN" sz="2800" dirty="0"/>
              <a:t>协议</a:t>
            </a:r>
            <a:r>
              <a:rPr lang="zh-CN" altLang="en-US" sz="2800" dirty="0"/>
              <a:t>与以太网协议结合起来 </a:t>
            </a:r>
            <a:r>
              <a:rPr lang="en-US" altLang="zh-CN" sz="2800" dirty="0"/>
              <a:t>—— </a:t>
            </a:r>
            <a:r>
              <a:rPr lang="zh-CN" altLang="en-US" sz="2800" dirty="0"/>
              <a:t>将 </a:t>
            </a:r>
            <a:r>
              <a:rPr lang="en-US" altLang="zh-CN" sz="2800" dirty="0"/>
              <a:t>PPP </a:t>
            </a:r>
            <a:r>
              <a:rPr lang="zh-CN" altLang="zh-CN" sz="2800" dirty="0"/>
              <a:t>帧再封装到以太网中来传输</a:t>
            </a:r>
            <a:r>
              <a:rPr lang="zh-CN" altLang="en-US" sz="2800" dirty="0"/>
              <a:t>。</a:t>
            </a:r>
            <a:endParaRPr lang="en-US" altLang="zh-CN" sz="2800" dirty="0"/>
          </a:p>
          <a:p>
            <a:r>
              <a:rPr lang="zh-CN" altLang="zh-CN" sz="2800" dirty="0"/>
              <a:t>现在的光纤宽带接入</a:t>
            </a:r>
            <a:r>
              <a:rPr lang="en-US" altLang="zh-CN" sz="2800" dirty="0"/>
              <a:t> </a:t>
            </a:r>
            <a:r>
              <a:rPr lang="en-US" altLang="zh-CN" sz="2800" dirty="0" err="1"/>
              <a:t>FTTx</a:t>
            </a:r>
            <a:r>
              <a:rPr lang="en-US" altLang="zh-CN" sz="2800" dirty="0"/>
              <a:t> </a:t>
            </a:r>
            <a:r>
              <a:rPr lang="zh-CN" altLang="zh-CN" sz="2800" dirty="0"/>
              <a:t>都要使用</a:t>
            </a:r>
            <a:r>
              <a:rPr lang="en-US" altLang="zh-CN" sz="2800" dirty="0"/>
              <a:t> </a:t>
            </a:r>
            <a:r>
              <a:rPr lang="en-US" altLang="zh-CN" sz="2800" dirty="0" err="1"/>
              <a:t>PPPoE</a:t>
            </a:r>
            <a:r>
              <a:rPr lang="en-US" altLang="zh-CN" sz="2800" dirty="0"/>
              <a:t> </a:t>
            </a:r>
            <a:r>
              <a:rPr lang="zh-CN" altLang="zh-CN" sz="2800" dirty="0"/>
              <a:t>的方式进行接入。在</a:t>
            </a:r>
            <a:r>
              <a:rPr lang="en-US" altLang="zh-CN" sz="2800" dirty="0"/>
              <a:t> </a:t>
            </a:r>
            <a:r>
              <a:rPr lang="en-US" altLang="zh-CN" sz="2800" dirty="0" err="1"/>
              <a:t>PPPoE</a:t>
            </a:r>
            <a:r>
              <a:rPr lang="en-US" altLang="zh-CN" sz="2800" dirty="0"/>
              <a:t> </a:t>
            </a:r>
            <a:r>
              <a:rPr lang="zh-CN" altLang="zh-CN" sz="2800" dirty="0"/>
              <a:t>弹出的窗口中键入在网络运营商购买的用户名和密码，就可以进行宽带上网了</a:t>
            </a:r>
            <a:r>
              <a:rPr lang="zh-CN" altLang="en-US" sz="2800" dirty="0"/>
              <a:t>。</a:t>
            </a:r>
            <a:endParaRPr lang="en-US" altLang="zh-CN" sz="2800" dirty="0"/>
          </a:p>
          <a:p>
            <a:r>
              <a:rPr lang="zh-CN" altLang="zh-CN" sz="2800" dirty="0"/>
              <a:t>利用</a:t>
            </a:r>
            <a:r>
              <a:rPr lang="en-US" altLang="zh-CN" sz="2800" dirty="0"/>
              <a:t> ADSL </a:t>
            </a:r>
            <a:r>
              <a:rPr lang="zh-CN" altLang="zh-CN" sz="2800" dirty="0"/>
              <a:t>进行宽带上网时，从用户个人电脑到家中的</a:t>
            </a:r>
            <a:r>
              <a:rPr lang="en-US" altLang="zh-CN" sz="2800" dirty="0"/>
              <a:t> ADSL </a:t>
            </a:r>
            <a:r>
              <a:rPr lang="zh-CN" altLang="zh-CN" sz="2800" dirty="0"/>
              <a:t>调制解调器之间，也是使用</a:t>
            </a:r>
            <a:r>
              <a:rPr lang="en-US" altLang="zh-CN" sz="2800" dirty="0"/>
              <a:t> RJ-45 </a:t>
            </a:r>
            <a:r>
              <a:rPr lang="zh-CN" altLang="zh-CN" sz="2800" dirty="0"/>
              <a:t>和</a:t>
            </a:r>
            <a:r>
              <a:rPr lang="en-US" altLang="zh-CN" sz="2800" dirty="0"/>
              <a:t> 5 </a:t>
            </a:r>
            <a:r>
              <a:rPr lang="zh-CN" altLang="zh-CN" sz="2800" dirty="0"/>
              <a:t>类线（即以太网使用的网线）进行连接的，并且也是使用</a:t>
            </a:r>
            <a:r>
              <a:rPr lang="en-US" altLang="zh-CN" sz="2800" dirty="0"/>
              <a:t> </a:t>
            </a:r>
            <a:r>
              <a:rPr lang="en-US" altLang="zh-CN" sz="2800" dirty="0" err="1"/>
              <a:t>PPPoE</a:t>
            </a:r>
            <a:r>
              <a:rPr lang="en-US" altLang="zh-CN" sz="2800" dirty="0"/>
              <a:t> </a:t>
            </a:r>
            <a:r>
              <a:rPr lang="zh-CN" altLang="zh-CN" sz="2800" dirty="0"/>
              <a:t>弹出的窗口进行拨号连接的。</a:t>
            </a:r>
            <a:endParaRPr lang="zh-CN" altLang="en-US" sz="2800" dirty="0"/>
          </a:p>
        </p:txBody>
      </p:sp>
      <p:sp>
        <p:nvSpPr>
          <p:cNvPr id="651266" name="Rectangle 2"/>
          <p:cNvSpPr>
            <a:spLocks noGrp="1" noChangeArrowheads="1"/>
          </p:cNvSpPr>
          <p:nvPr>
            <p:ph type="title"/>
          </p:nvPr>
        </p:nvSpPr>
        <p:spPr/>
        <p:txBody>
          <a:bodyPr/>
          <a:lstStyle/>
          <a:p>
            <a:pPr algn="ctr"/>
            <a:r>
              <a:rPr lang="en-US" altLang="zh-CN" dirty="0" err="1"/>
              <a:t>PPPoE</a:t>
            </a:r>
            <a:endParaRPr lang="zh-CN" altLang="zh-CN" dirty="0"/>
          </a:p>
        </p:txBody>
      </p:sp>
    </p:spTree>
    <p:extLst>
      <p:ext uri="{BB962C8B-B14F-4D97-AF65-F5344CB8AC3E}">
        <p14:creationId xmlns:p14="http://schemas.microsoft.com/office/powerpoint/2010/main" val="3464296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p:txBody>
          <a:bodyPr/>
          <a:lstStyle/>
          <a:p>
            <a:pPr marL="0" indent="0">
              <a:buNone/>
            </a:pPr>
            <a:r>
              <a:rPr lang="zh-CN" altLang="en-US" sz="2800" dirty="0">
                <a:solidFill>
                  <a:srgbClr val="0000FF"/>
                </a:solidFill>
              </a:rPr>
              <a:t>解决方法：</a:t>
            </a:r>
            <a:r>
              <a:rPr lang="zh-CN" altLang="en-US" sz="2800" dirty="0">
                <a:solidFill>
                  <a:srgbClr val="FF0000"/>
                </a:solidFill>
              </a:rPr>
              <a:t>字节填充 </a:t>
            </a:r>
            <a:r>
              <a:rPr lang="en-US" altLang="zh-CN" sz="2800" dirty="0"/>
              <a:t>(byte stuffing) </a:t>
            </a:r>
            <a:r>
              <a:rPr lang="zh-CN" altLang="en-US" sz="2800" dirty="0"/>
              <a:t>或</a:t>
            </a:r>
            <a:r>
              <a:rPr lang="zh-CN" altLang="en-US" sz="2800" dirty="0">
                <a:solidFill>
                  <a:srgbClr val="FF0000"/>
                </a:solidFill>
              </a:rPr>
              <a:t>字符填充 </a:t>
            </a:r>
            <a:r>
              <a:rPr lang="en-US" altLang="zh-CN" sz="2800" dirty="0"/>
              <a:t>(character stuffing)</a:t>
            </a:r>
            <a:r>
              <a:rPr lang="zh-CN" altLang="en-US" sz="2800" dirty="0"/>
              <a:t>。</a:t>
            </a:r>
            <a:endParaRPr lang="en-US" altLang="zh-CN" sz="2800" dirty="0"/>
          </a:p>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 </a:t>
            </a:r>
            <a:r>
              <a:rPr lang="en-US" altLang="zh-CN" sz="2800" dirty="0"/>
              <a:t>(</a:t>
            </a:r>
            <a:r>
              <a:rPr lang="zh-CN" altLang="en-US" sz="2800" dirty="0"/>
              <a:t>其十六进制编码是 </a:t>
            </a:r>
            <a:r>
              <a:rPr lang="en-US" altLang="zh-CN" sz="2800" dirty="0"/>
              <a:t>1B)</a:t>
            </a:r>
            <a:r>
              <a:rPr lang="zh-CN" altLang="en-US" sz="2800" dirty="0"/>
              <a:t>。</a:t>
            </a:r>
          </a:p>
          <a:p>
            <a:r>
              <a:rPr lang="zh-CN" altLang="en-US" sz="2800" dirty="0"/>
              <a:t>接收端的数据链路层在将数据送往网络层之前删除插入的转义字符。</a:t>
            </a:r>
          </a:p>
          <a:p>
            <a:r>
              <a:rPr lang="zh-CN" altLang="en-US" sz="2800" dirty="0"/>
              <a:t>如果转义字符也出现在数据当中，那么应在转义字符前面插入一个转义字符 </a:t>
            </a:r>
            <a:r>
              <a:rPr lang="en-US" altLang="zh-CN" sz="2800" dirty="0"/>
              <a:t>ESC</a:t>
            </a:r>
            <a:r>
              <a:rPr lang="zh-CN" altLang="en-US" sz="2800" dirty="0"/>
              <a:t>。当接收端收到连续的两个转义字符时，就删除其中前面的一个。 </a:t>
            </a:r>
          </a:p>
        </p:txBody>
      </p:sp>
      <p:sp>
        <p:nvSpPr>
          <p:cNvPr id="358402" name="Rectangle 2"/>
          <p:cNvSpPr>
            <a:spLocks noGrp="1" noChangeArrowheads="1"/>
          </p:cNvSpPr>
          <p:nvPr>
            <p:ph type="title"/>
          </p:nvPr>
        </p:nvSpPr>
        <p:spPr/>
        <p:txBody>
          <a:bodyPr/>
          <a:lstStyle/>
          <a:p>
            <a:pPr algn="ctr"/>
            <a:r>
              <a:rPr lang="zh-CN" altLang="en-US" dirty="0"/>
              <a:t>解决透明传输问题</a:t>
            </a:r>
          </a:p>
        </p:txBody>
      </p:sp>
    </p:spTree>
    <p:extLst>
      <p:ext uri="{BB962C8B-B14F-4D97-AF65-F5344CB8AC3E}">
        <p14:creationId xmlns:p14="http://schemas.microsoft.com/office/powerpoint/2010/main" val="7697643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4" name="文本占位符 3">
            <a:extLst>
              <a:ext uri="{FF2B5EF4-FFF2-40B4-BE49-F238E27FC236}">
                <a16:creationId xmlns:a16="http://schemas.microsoft.com/office/drawing/2014/main" id="{9640BCD5-59A2-4129-B7D1-F5983136C537}"/>
              </a:ext>
            </a:extLst>
          </p:cNvPr>
          <p:cNvSpPr>
            <a:spLocks noGrp="1"/>
          </p:cNvSpPr>
          <p:nvPr>
            <p:ph type="body" sz="quarter" idx="11"/>
          </p:nvPr>
        </p:nvSpPr>
        <p:spPr/>
        <p:txBody>
          <a:bodyPr>
            <a:normAutofit fontScale="92500" lnSpcReduction="20000"/>
          </a:bodyPr>
          <a:lstStyle/>
          <a:p>
            <a:r>
              <a:rPr lang="zh-CN" altLang="en-US" dirty="0"/>
              <a:t>用字节填充法解决透明传输的问题</a:t>
            </a:r>
          </a:p>
        </p:txBody>
      </p:sp>
      <p:sp>
        <p:nvSpPr>
          <p:cNvPr id="360452" name="Rectangle 4"/>
          <p:cNvSpPr>
            <a:spLocks noChangeArrowheads="1"/>
          </p:cNvSpPr>
          <p:nvPr/>
        </p:nvSpPr>
        <p:spPr bwMode="auto">
          <a:xfrm>
            <a:off x="1499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8103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6689627" y="2917405"/>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5048946"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3231127"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2324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2820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3563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8103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6699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1994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2737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3232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4718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5214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6865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7360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8763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9258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3231127"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3728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5048946"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5544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6699945"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7195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8103295" y="2917405"/>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8598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2820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5379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1994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10497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9341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4804735"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8509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6467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4362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2489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1528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1345214" y="4725145"/>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2596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2099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9054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9613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2880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4820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7004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8887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5048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Tree>
    <p:extLst>
      <p:ext uri="{BB962C8B-B14F-4D97-AF65-F5344CB8AC3E}">
        <p14:creationId xmlns:p14="http://schemas.microsoft.com/office/powerpoint/2010/main" val="321101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4" name="矩形 3">
            <a:extLst>
              <a:ext uri="{FF2B5EF4-FFF2-40B4-BE49-F238E27FC236}">
                <a16:creationId xmlns:a16="http://schemas.microsoft.com/office/drawing/2014/main" id="{B13D3536-B432-4EB9-B2E8-6FF3B4A2DA1F}"/>
              </a:ext>
            </a:extLst>
          </p:cNvPr>
          <p:cNvSpPr/>
          <p:nvPr/>
        </p:nvSpPr>
        <p:spPr>
          <a:xfrm>
            <a:off x="8351221" y="1268760"/>
            <a:ext cx="1625766" cy="369332"/>
          </a:xfrm>
          <a:prstGeom prst="rect">
            <a:avLst/>
          </a:prstGeom>
        </p:spPr>
        <p:txBody>
          <a:bodyPr wrap="none">
            <a:spAutoFit/>
          </a:bodyPr>
          <a:lstStyle/>
          <a:p>
            <a:r>
              <a:rPr lang="en-US" altLang="zh-CN" dirty="0">
                <a:solidFill>
                  <a:srgbClr val="00FF00"/>
                </a:solidFill>
              </a:rPr>
              <a:t>bit flip: </a:t>
            </a:r>
            <a:r>
              <a:rPr lang="zh-CN" altLang="en-US" dirty="0">
                <a:solidFill>
                  <a:srgbClr val="00FF00"/>
                </a:solidFill>
              </a:rPr>
              <a:t>位翻转</a:t>
            </a:r>
          </a:p>
        </p:txBody>
      </p:sp>
    </p:spTree>
    <p:extLst>
      <p:ext uri="{BB962C8B-B14F-4D97-AF65-F5344CB8AC3E}">
        <p14:creationId xmlns:p14="http://schemas.microsoft.com/office/powerpoint/2010/main" val="140552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
        <p:nvSpPr>
          <p:cNvPr id="144386" name="Rectangle 2"/>
          <p:cNvSpPr>
            <a:spLocks noGrp="1" noChangeArrowheads="1"/>
          </p:cNvSpPr>
          <p:nvPr>
            <p:ph type="title"/>
          </p:nvPr>
        </p:nvSpPr>
        <p:spPr/>
        <p:txBody>
          <a:bodyPr/>
          <a:lstStyle/>
          <a:p>
            <a:pPr algn="ctr"/>
            <a:r>
              <a:rPr lang="zh-CN" altLang="en-US"/>
              <a:t>循环冗余检验的原理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latin typeface="+mn-lt"/>
              </a:rPr>
              <a:t>第 </a:t>
            </a:r>
            <a:r>
              <a:rPr lang="en-US" altLang="zh-CN" dirty="0">
                <a:latin typeface="+mn-lt"/>
              </a:rPr>
              <a:t>3 </a:t>
            </a:r>
            <a:r>
              <a:rPr lang="zh-CN" altLang="en-US" dirty="0">
                <a:latin typeface="+mn-lt"/>
              </a:rPr>
              <a:t>章  </a:t>
            </a:r>
            <a:r>
              <a:rPr lang="zh-CN" altLang="zh-CN" dirty="0"/>
              <a:t>数据链路层</a:t>
            </a:r>
            <a:endParaRPr lang="zh-CN" altLang="en-US" dirty="0">
              <a:latin typeface="+mn-lt"/>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a:t>少 </a:t>
            </a:r>
            <a:r>
              <a:rPr lang="en-US" altLang="zh-CN" dirty="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a:p>
          <a:p>
            <a:r>
              <a:rPr lang="zh-CN" altLang="en-US" dirty="0"/>
              <a:t>将</a:t>
            </a:r>
            <a:r>
              <a:rPr lang="zh-CN" altLang="zh-CN" dirty="0"/>
              <a:t>余数</a:t>
            </a:r>
            <a:r>
              <a:rPr lang="en-US" altLang="zh-CN" dirty="0"/>
              <a:t> </a:t>
            </a:r>
            <a:r>
              <a:rPr lang="en-US" altLang="zh-CN" i="1" dirty="0"/>
              <a:t>R </a:t>
            </a:r>
            <a:r>
              <a:rPr lang="zh-CN" altLang="zh-CN" dirty="0"/>
              <a:t>作为冗余码拼接在数据</a:t>
            </a:r>
            <a:r>
              <a:rPr lang="en-US" altLang="zh-CN" dirty="0"/>
              <a:t> </a:t>
            </a:r>
            <a:r>
              <a:rPr lang="en-US" altLang="zh-CN" i="1" dirty="0"/>
              <a:t>M </a:t>
            </a:r>
            <a:r>
              <a:rPr lang="zh-CN" altLang="zh-CN" dirty="0"/>
              <a:t>后面发送出去</a:t>
            </a:r>
            <a:r>
              <a:rPr lang="zh-CN" altLang="en-US" dirty="0"/>
              <a:t>。</a:t>
            </a:r>
          </a:p>
        </p:txBody>
      </p:sp>
      <p:sp>
        <p:nvSpPr>
          <p:cNvPr id="146434" name="Rectangle 2"/>
          <p:cNvSpPr>
            <a:spLocks noGrp="1" noChangeArrowheads="1"/>
          </p:cNvSpPr>
          <p:nvPr>
            <p:ph type="title"/>
          </p:nvPr>
        </p:nvSpPr>
        <p:spPr/>
        <p:txBody>
          <a:bodyPr/>
          <a:lstStyle/>
          <a:p>
            <a:pPr algn="ctr"/>
            <a:r>
              <a:rPr lang="zh-CN" altLang="en-US" dirty="0"/>
              <a:t>冗余码的计算 </a:t>
            </a:r>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
        <p:nvSpPr>
          <p:cNvPr id="145410" name="Rectangle 2"/>
          <p:cNvSpPr>
            <a:spLocks noGrp="1" noChangeArrowheads="1"/>
          </p:cNvSpPr>
          <p:nvPr>
            <p:ph type="title"/>
          </p:nvPr>
        </p:nvSpPr>
        <p:spPr/>
        <p:txBody>
          <a:bodyPr/>
          <a:lstStyle/>
          <a:p>
            <a:pPr algn="ctr"/>
            <a:r>
              <a:rPr lang="zh-CN" altLang="en-US"/>
              <a:t>冗余码的计算举例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335360" y="1169713"/>
            <a:ext cx="6120681" cy="5130746"/>
            <a:chOff x="1301581" y="1204869"/>
            <a:chExt cx="6276289" cy="5422232"/>
          </a:xfrm>
        </p:grpSpPr>
        <p:sp>
          <p:nvSpPr>
            <p:cNvPr id="33" name="Rectangle 4"/>
            <p:cNvSpPr>
              <a:spLocks noChangeArrowheads="1"/>
            </p:cNvSpPr>
            <p:nvPr/>
          </p:nvSpPr>
          <p:spPr bwMode="auto">
            <a:xfrm>
              <a:off x="1301581" y="1645620"/>
              <a:ext cx="844892" cy="78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400" b="1" i="1" dirty="0">
                  <a:solidFill>
                    <a:srgbClr val="333399"/>
                  </a:solidFill>
                  <a:ea typeface="宋体" charset="-122"/>
                </a:rPr>
                <a:t>P</a:t>
              </a:r>
              <a:r>
                <a:rPr lang="en-US" altLang="zh-CN" sz="2400" b="1" dirty="0">
                  <a:solidFill>
                    <a:srgbClr val="333399"/>
                  </a:solidFill>
                  <a:ea typeface="宋体" charset="-122"/>
                </a:rPr>
                <a:t> </a:t>
              </a:r>
            </a:p>
            <a:p>
              <a:pPr algn="ctr"/>
              <a:r>
                <a:rPr lang="en-US" altLang="zh-CN" sz="2400" b="1" dirty="0">
                  <a:solidFill>
                    <a:srgbClr val="333399"/>
                  </a:solidFill>
                  <a:ea typeface="宋体" charset="-122"/>
                </a:rPr>
                <a:t>(</a:t>
              </a:r>
              <a:r>
                <a:rPr lang="zh-CN" altLang="en-US" sz="2400" b="1" dirty="0">
                  <a:solidFill>
                    <a:srgbClr val="333399"/>
                  </a:solidFill>
                  <a:ea typeface="宋体" charset="-122"/>
                </a:rPr>
                <a:t>除数</a:t>
              </a:r>
              <a:r>
                <a:rPr lang="en-US" altLang="zh-CN" sz="2400" b="1" dirty="0">
                  <a:solidFill>
                    <a:srgbClr val="333399"/>
                  </a:solidFill>
                  <a:ea typeface="宋体" charset="-122"/>
                </a:rPr>
                <a:t>)</a:t>
              </a:r>
              <a:endParaRPr lang="zh-CN" altLang="en-US" sz="2400" b="1" dirty="0">
                <a:solidFill>
                  <a:srgbClr val="333399"/>
                </a:solidFill>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solidFill>
                    <a:srgbClr val="333399"/>
                  </a:solidFill>
                  <a:ea typeface="宋体" charset="-122"/>
                </a:rPr>
                <a:t>110100</a:t>
              </a:r>
              <a:endParaRPr lang="en-US" altLang="zh-CN" sz="2800" b="1" dirty="0">
                <a:solidFill>
                  <a:srgbClr val="333399"/>
                </a:solidFill>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solidFill>
                    <a:srgbClr val="333399"/>
                  </a:solidFill>
                  <a:ea typeface="宋体" charset="-122"/>
                </a:rPr>
                <a:t>101001000</a:t>
              </a:r>
              <a:endParaRPr lang="en-US" altLang="zh-CN" sz="2800" b="1" dirty="0">
                <a:solidFill>
                  <a:srgbClr val="333399"/>
                </a:solidFill>
                <a:latin typeface="Times New Roman" pitchFamily="18" charset="0"/>
                <a:ea typeface="宋体" charset="-122"/>
              </a:endParaRPr>
            </a:p>
          </p:txBody>
        </p:sp>
        <p:sp>
          <p:nvSpPr>
            <p:cNvPr id="37" name="Rectangle 8"/>
            <p:cNvSpPr>
              <a:spLocks noChangeArrowheads="1"/>
            </p:cNvSpPr>
            <p:nvPr/>
          </p:nvSpPr>
          <p:spPr bwMode="auto">
            <a:xfrm>
              <a:off x="5993009" y="1664374"/>
              <a:ext cx="1506756" cy="78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solidFill>
                    <a:srgbClr val="333399"/>
                  </a:solidFill>
                </a:rPr>
                <a:t>2</a:t>
              </a:r>
              <a:r>
                <a:rPr lang="en-US" altLang="zh-CN" sz="2400" b="1" i="1" baseline="30000" dirty="0">
                  <a:solidFill>
                    <a:srgbClr val="333399"/>
                  </a:solidFill>
                </a:rPr>
                <a:t>n</a:t>
              </a:r>
              <a:r>
                <a:rPr lang="en-US" altLang="zh-CN" sz="2400" b="1" i="1" dirty="0">
                  <a:solidFill>
                    <a:srgbClr val="333399"/>
                  </a:solidFill>
                </a:rPr>
                <a:t>M</a:t>
              </a:r>
            </a:p>
            <a:p>
              <a:r>
                <a:rPr lang="en-US" altLang="zh-CN" sz="2400" b="1" dirty="0">
                  <a:solidFill>
                    <a:srgbClr val="333399"/>
                  </a:solidFill>
                </a:rPr>
                <a:t>(</a:t>
              </a:r>
              <a:r>
                <a:rPr lang="zh-CN" altLang="en-US" sz="2400" b="1" dirty="0">
                  <a:solidFill>
                    <a:srgbClr val="333399"/>
                  </a:solidFill>
                </a:rPr>
                <a:t>被除数</a:t>
              </a:r>
              <a:r>
                <a:rPr lang="en-US" altLang="zh-CN" sz="2400" b="1" dirty="0">
                  <a:solidFill>
                    <a:srgbClr val="333399"/>
                  </a:solidFill>
                </a:rPr>
                <a:t>)</a:t>
              </a:r>
              <a:endParaRPr lang="en-US" altLang="zh-CN" sz="2400" b="1" dirty="0">
                <a:solidFill>
                  <a:srgbClr val="333399"/>
                </a:solidFill>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0111</a:t>
              </a:r>
              <a:endParaRPr lang="en-US" altLang="zh-CN" sz="2800" b="1" dirty="0">
                <a:solidFill>
                  <a:srgbClr val="333399"/>
                </a:solidFill>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0000</a:t>
              </a:r>
              <a:endParaRPr lang="en-US" altLang="zh-CN" sz="2800" b="1" dirty="0">
                <a:solidFill>
                  <a:srgbClr val="333399"/>
                </a:solidFill>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0110</a:t>
              </a:r>
              <a:endParaRPr lang="en-US" altLang="zh-CN" sz="2800" b="1" dirty="0">
                <a:solidFill>
                  <a:srgbClr val="333399"/>
                </a:solidFill>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0000</a:t>
              </a:r>
              <a:endParaRPr lang="en-US" altLang="zh-CN" sz="2800" b="1" dirty="0">
                <a:solidFill>
                  <a:srgbClr val="333399"/>
                </a:solidFill>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1100</a:t>
              </a:r>
              <a:endParaRPr lang="en-US" altLang="zh-CN" sz="2800" b="1" dirty="0">
                <a:solidFill>
                  <a:srgbClr val="333399"/>
                </a:solidFill>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001</a:t>
              </a:r>
              <a:endParaRPr lang="en-US" altLang="zh-CN" sz="2800" b="1" dirty="0">
                <a:solidFill>
                  <a:srgbClr val="333399"/>
                </a:solidFill>
                <a:latin typeface="Times New Roman" pitchFamily="18" charset="0"/>
                <a:ea typeface="宋体" charset="-122"/>
              </a:endParaRPr>
            </a:p>
          </p:txBody>
        </p:sp>
        <p:sp>
          <p:nvSpPr>
            <p:cNvPr id="50" name="Rectangle 21"/>
            <p:cNvSpPr>
              <a:spLocks noChangeArrowheads="1"/>
            </p:cNvSpPr>
            <p:nvPr/>
          </p:nvSpPr>
          <p:spPr bwMode="auto">
            <a:xfrm>
              <a:off x="6071115" y="5846472"/>
              <a:ext cx="1506755" cy="78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solidFill>
                    <a:srgbClr val="333399"/>
                  </a:solidFill>
                </a:rPr>
                <a:t>R</a:t>
              </a:r>
              <a:r>
                <a:rPr lang="en-US" altLang="zh-CN" sz="2400" b="1" dirty="0">
                  <a:solidFill>
                    <a:srgbClr val="333399"/>
                  </a:solidFill>
                </a:rPr>
                <a:t> (</a:t>
              </a:r>
              <a:r>
                <a:rPr lang="zh-CN" altLang="en-US" sz="2400" b="1" dirty="0">
                  <a:solidFill>
                    <a:srgbClr val="333399"/>
                  </a:solidFill>
                </a:rPr>
                <a:t>余数</a:t>
              </a:r>
              <a:r>
                <a:rPr lang="en-US" altLang="zh-CN" sz="2400" b="1" dirty="0">
                  <a:solidFill>
                    <a:srgbClr val="333399"/>
                  </a:solidFill>
                </a:rPr>
                <a:t>)</a:t>
              </a:r>
              <a:r>
                <a:rPr lang="zh-CN" altLang="en-US" sz="2400" b="1" dirty="0">
                  <a:solidFill>
                    <a:srgbClr val="333399"/>
                  </a:solidFill>
                </a:rPr>
                <a:t>，</a:t>
              </a:r>
              <a:endParaRPr lang="en-US" altLang="zh-CN" sz="2400" b="1" dirty="0">
                <a:solidFill>
                  <a:srgbClr val="333399"/>
                </a:solidFill>
              </a:endParaRPr>
            </a:p>
            <a:p>
              <a:r>
                <a:rPr lang="zh-CN" altLang="en-US" sz="2400" b="1" dirty="0">
                  <a:solidFill>
                    <a:srgbClr val="333399"/>
                  </a:solidFill>
                </a:rPr>
                <a:t>作为 </a:t>
              </a:r>
              <a:r>
                <a:rPr lang="en-US" altLang="zh-CN" sz="2400" b="1" dirty="0">
                  <a:solidFill>
                    <a:srgbClr val="333399"/>
                  </a:solidFill>
                </a:rPr>
                <a:t>FCS</a:t>
              </a:r>
              <a:endParaRPr lang="en-US" altLang="zh-CN" sz="2400" b="1" dirty="0">
                <a:solidFill>
                  <a:srgbClr val="333399"/>
                </a:solidFill>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33399"/>
                </a:solidFill>
              </a:endParaRPr>
            </a:p>
          </p:txBody>
        </p:sp>
        <p:sp>
          <p:nvSpPr>
            <p:cNvPr id="52"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3" name="Line 24"/>
            <p:cNvSpPr>
              <a:spLocks noChangeShapeType="1"/>
            </p:cNvSpPr>
            <p:nvPr/>
          </p:nvSpPr>
          <p:spPr bwMode="auto">
            <a:xfrm flipH="1">
              <a:off x="4392759" y="2020664"/>
              <a:ext cx="0" cy="46965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4" name="Line 25"/>
            <p:cNvSpPr>
              <a:spLocks noChangeShapeType="1"/>
            </p:cNvSpPr>
            <p:nvPr/>
          </p:nvSpPr>
          <p:spPr bwMode="auto">
            <a:xfrm flipH="1">
              <a:off x="4583148" y="1993679"/>
              <a:ext cx="5083" cy="115069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7"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8"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solidFill>
                    <a:srgbClr val="333399"/>
                  </a:solidFill>
                  <a:ea typeface="宋体" charset="-122"/>
                </a:rPr>
                <a:t>Q</a:t>
              </a:r>
              <a:r>
                <a:rPr lang="en-US" altLang="zh-CN" sz="2400" b="1" dirty="0">
                  <a:solidFill>
                    <a:srgbClr val="333399"/>
                  </a:solidFill>
                  <a:ea typeface="宋体" charset="-122"/>
                </a:rPr>
                <a:t> (</a:t>
              </a:r>
              <a:r>
                <a:rPr lang="zh-CN" altLang="en-US" sz="2400" b="1" dirty="0">
                  <a:solidFill>
                    <a:srgbClr val="333399"/>
                  </a:solidFill>
                  <a:ea typeface="宋体" charset="-122"/>
                </a:rPr>
                <a:t>商</a:t>
              </a:r>
              <a:r>
                <a:rPr lang="en-US" altLang="zh-CN" sz="2400" b="1" dirty="0">
                  <a:solidFill>
                    <a:srgbClr val="333399"/>
                  </a:solidFill>
                  <a:ea typeface="宋体" charset="-122"/>
                </a:rPr>
                <a:t>)</a:t>
              </a:r>
              <a:endParaRPr lang="zh-CN" altLang="en-US" sz="2400" b="1" dirty="0">
                <a:solidFill>
                  <a:srgbClr val="333399"/>
                </a:solidFill>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grpSp>
      <p:grpSp>
        <p:nvGrpSpPr>
          <p:cNvPr id="63" name="组合 62">
            <a:extLst>
              <a:ext uri="{FF2B5EF4-FFF2-40B4-BE49-F238E27FC236}">
                <a16:creationId xmlns:a16="http://schemas.microsoft.com/office/drawing/2014/main" id="{3EB87545-F7B8-48EA-8D12-7383675D0B8A}"/>
              </a:ext>
            </a:extLst>
          </p:cNvPr>
          <p:cNvGrpSpPr/>
          <p:nvPr/>
        </p:nvGrpSpPr>
        <p:grpSpPr>
          <a:xfrm>
            <a:off x="6023993" y="1264959"/>
            <a:ext cx="4131215" cy="4473490"/>
            <a:chOff x="1633090" y="1206277"/>
            <a:chExt cx="4236245" cy="4727635"/>
          </a:xfrm>
        </p:grpSpPr>
        <p:sp>
          <p:nvSpPr>
            <p:cNvPr id="66" name="Rectangle 5">
              <a:extLst>
                <a:ext uri="{FF2B5EF4-FFF2-40B4-BE49-F238E27FC236}">
                  <a16:creationId xmlns:a16="http://schemas.microsoft.com/office/drawing/2014/main" id="{8464C751-7C33-4313-BE11-17F69199E806}"/>
                </a:ext>
              </a:extLst>
            </p:cNvPr>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71" name="Rectangle 6">
              <a:extLst>
                <a:ext uri="{FF2B5EF4-FFF2-40B4-BE49-F238E27FC236}">
                  <a16:creationId xmlns:a16="http://schemas.microsoft.com/office/drawing/2014/main" id="{62D27362-94C9-4B66-A06C-90F1BB2B0DD8}"/>
                </a:ext>
              </a:extLst>
            </p:cNvPr>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solidFill>
                    <a:srgbClr val="333399"/>
                  </a:solidFill>
                  <a:ea typeface="宋体" charset="-122"/>
                </a:rPr>
                <a:t>110100</a:t>
              </a:r>
              <a:endParaRPr lang="en-US" altLang="zh-CN" sz="2800" b="1" dirty="0">
                <a:solidFill>
                  <a:srgbClr val="333399"/>
                </a:solidFill>
                <a:latin typeface="Times New Roman" pitchFamily="18" charset="0"/>
                <a:ea typeface="宋体" charset="-122"/>
              </a:endParaRPr>
            </a:p>
          </p:txBody>
        </p:sp>
        <p:sp>
          <p:nvSpPr>
            <p:cNvPr id="72" name="Rectangle 7">
              <a:extLst>
                <a:ext uri="{FF2B5EF4-FFF2-40B4-BE49-F238E27FC236}">
                  <a16:creationId xmlns:a16="http://schemas.microsoft.com/office/drawing/2014/main" id="{D8B38652-945D-4EDF-B11B-0B2B53A3F534}"/>
                </a:ext>
              </a:extLst>
            </p:cNvPr>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solidFill>
                    <a:srgbClr val="333399"/>
                  </a:solidFill>
                  <a:ea typeface="宋体" charset="-122"/>
                </a:rPr>
                <a:t>101001000</a:t>
              </a:r>
              <a:endParaRPr lang="en-US" altLang="zh-CN" sz="2800" b="1" dirty="0">
                <a:solidFill>
                  <a:srgbClr val="333399"/>
                </a:solidFill>
                <a:latin typeface="Times New Roman" pitchFamily="18" charset="0"/>
                <a:ea typeface="宋体" charset="-122"/>
              </a:endParaRPr>
            </a:p>
          </p:txBody>
        </p:sp>
        <p:sp>
          <p:nvSpPr>
            <p:cNvPr id="74" name="Rectangle 9">
              <a:extLst>
                <a:ext uri="{FF2B5EF4-FFF2-40B4-BE49-F238E27FC236}">
                  <a16:creationId xmlns:a16="http://schemas.microsoft.com/office/drawing/2014/main" id="{95DFCB9E-3204-4536-937A-8890783552D2}"/>
                </a:ext>
              </a:extLst>
            </p:cNvPr>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75" name="Rectangle 10">
              <a:extLst>
                <a:ext uri="{FF2B5EF4-FFF2-40B4-BE49-F238E27FC236}">
                  <a16:creationId xmlns:a16="http://schemas.microsoft.com/office/drawing/2014/main" id="{508EC07D-1FB0-448F-B7E8-35D53E237A3D}"/>
                </a:ext>
              </a:extLst>
            </p:cNvPr>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76" name="Rectangle 11">
              <a:extLst>
                <a:ext uri="{FF2B5EF4-FFF2-40B4-BE49-F238E27FC236}">
                  <a16:creationId xmlns:a16="http://schemas.microsoft.com/office/drawing/2014/main" id="{E654169B-5ED2-45E9-85B3-38B66C179F0B}"/>
                </a:ext>
              </a:extLst>
            </p:cNvPr>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79" name="Rectangle 14">
              <a:extLst>
                <a:ext uri="{FF2B5EF4-FFF2-40B4-BE49-F238E27FC236}">
                  <a16:creationId xmlns:a16="http://schemas.microsoft.com/office/drawing/2014/main" id="{AC47A529-64CB-4E38-8403-3DD6AECA5AD8}"/>
                </a:ext>
              </a:extLst>
            </p:cNvPr>
            <p:cNvSpPr>
              <a:spLocks noChangeArrowheads="1"/>
            </p:cNvSpPr>
            <p:nvPr/>
          </p:nvSpPr>
          <p:spPr bwMode="auto">
            <a:xfrm>
              <a:off x="4086572" y="3188865"/>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80" name="Rectangle 15">
              <a:extLst>
                <a:ext uri="{FF2B5EF4-FFF2-40B4-BE49-F238E27FC236}">
                  <a16:creationId xmlns:a16="http://schemas.microsoft.com/office/drawing/2014/main" id="{70185B27-B877-4183-BA58-38B0F6693FA5}"/>
                </a:ext>
              </a:extLst>
            </p:cNvPr>
            <p:cNvSpPr>
              <a:spLocks noChangeArrowheads="1"/>
            </p:cNvSpPr>
            <p:nvPr/>
          </p:nvSpPr>
          <p:spPr bwMode="auto">
            <a:xfrm>
              <a:off x="4083397" y="3569360"/>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83" name="Rectangle 18">
              <a:extLst>
                <a:ext uri="{FF2B5EF4-FFF2-40B4-BE49-F238E27FC236}">
                  <a16:creationId xmlns:a16="http://schemas.microsoft.com/office/drawing/2014/main" id="{51548CD9-A60A-4249-A43D-1B26DD7D1A03}"/>
                </a:ext>
              </a:extLst>
            </p:cNvPr>
            <p:cNvSpPr>
              <a:spLocks noChangeArrowheads="1"/>
            </p:cNvSpPr>
            <p:nvPr/>
          </p:nvSpPr>
          <p:spPr bwMode="auto">
            <a:xfrm>
              <a:off x="4493914" y="3975469"/>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1100</a:t>
              </a:r>
              <a:endParaRPr lang="en-US" altLang="zh-CN" sz="2800" b="1" dirty="0">
                <a:solidFill>
                  <a:srgbClr val="333399"/>
                </a:solidFill>
                <a:latin typeface="Times New Roman" pitchFamily="18" charset="0"/>
                <a:ea typeface="宋体" charset="-122"/>
              </a:endParaRPr>
            </a:p>
          </p:txBody>
        </p:sp>
        <p:sp>
          <p:nvSpPr>
            <p:cNvPr id="84" name="Rectangle 19">
              <a:extLst>
                <a:ext uri="{FF2B5EF4-FFF2-40B4-BE49-F238E27FC236}">
                  <a16:creationId xmlns:a16="http://schemas.microsoft.com/office/drawing/2014/main" id="{2C6DCE67-761D-45CD-ABAB-88C219564F61}"/>
                </a:ext>
              </a:extLst>
            </p:cNvPr>
            <p:cNvSpPr>
              <a:spLocks noChangeArrowheads="1"/>
            </p:cNvSpPr>
            <p:nvPr/>
          </p:nvSpPr>
          <p:spPr bwMode="auto">
            <a:xfrm>
              <a:off x="4490972" y="430249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85" name="Rectangle 20">
              <a:extLst>
                <a:ext uri="{FF2B5EF4-FFF2-40B4-BE49-F238E27FC236}">
                  <a16:creationId xmlns:a16="http://schemas.microsoft.com/office/drawing/2014/main" id="{A1E694A6-20AB-4D1C-8C00-9BE4402BF490}"/>
                </a:ext>
              </a:extLst>
            </p:cNvPr>
            <p:cNvSpPr>
              <a:spLocks noChangeArrowheads="1"/>
            </p:cNvSpPr>
            <p:nvPr/>
          </p:nvSpPr>
          <p:spPr bwMode="auto">
            <a:xfrm>
              <a:off x="4689410" y="4712069"/>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001</a:t>
              </a:r>
              <a:endParaRPr lang="en-US" altLang="zh-CN" sz="2800" b="1" dirty="0">
                <a:solidFill>
                  <a:srgbClr val="333399"/>
                </a:solidFill>
                <a:latin typeface="Times New Roman" pitchFamily="18" charset="0"/>
                <a:ea typeface="宋体" charset="-122"/>
              </a:endParaRPr>
            </a:p>
          </p:txBody>
        </p:sp>
        <p:sp>
          <p:nvSpPr>
            <p:cNvPr id="87" name="Freeform 22">
              <a:extLst>
                <a:ext uri="{FF2B5EF4-FFF2-40B4-BE49-F238E27FC236}">
                  <a16:creationId xmlns:a16="http://schemas.microsoft.com/office/drawing/2014/main" id="{7587526B-B21A-409E-A5AC-3C6D40382EAF}"/>
                </a:ext>
              </a:extLst>
            </p:cNvPr>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33399"/>
                </a:solidFill>
              </a:endParaRPr>
            </a:p>
          </p:txBody>
        </p:sp>
        <p:sp>
          <p:nvSpPr>
            <p:cNvPr id="89" name="Line 24">
              <a:extLst>
                <a:ext uri="{FF2B5EF4-FFF2-40B4-BE49-F238E27FC236}">
                  <a16:creationId xmlns:a16="http://schemas.microsoft.com/office/drawing/2014/main" id="{8625FFAE-BF05-48AA-BD43-3D0E0957BE62}"/>
                </a:ext>
              </a:extLst>
            </p:cNvPr>
            <p:cNvSpPr>
              <a:spLocks noChangeShapeType="1"/>
            </p:cNvSpPr>
            <p:nvPr/>
          </p:nvSpPr>
          <p:spPr bwMode="auto">
            <a:xfrm flipH="1">
              <a:off x="4392759" y="2020664"/>
              <a:ext cx="0" cy="46965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0" name="Line 25">
              <a:extLst>
                <a:ext uri="{FF2B5EF4-FFF2-40B4-BE49-F238E27FC236}">
                  <a16:creationId xmlns:a16="http://schemas.microsoft.com/office/drawing/2014/main" id="{D051B0E3-597B-4390-889F-BD0462407530}"/>
                </a:ext>
              </a:extLst>
            </p:cNvPr>
            <p:cNvSpPr>
              <a:spLocks noChangeShapeType="1"/>
            </p:cNvSpPr>
            <p:nvPr/>
          </p:nvSpPr>
          <p:spPr bwMode="auto">
            <a:xfrm flipH="1">
              <a:off x="4583148" y="1993679"/>
              <a:ext cx="5083" cy="115069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1" name="Line 26">
              <a:extLst>
                <a:ext uri="{FF2B5EF4-FFF2-40B4-BE49-F238E27FC236}">
                  <a16:creationId xmlns:a16="http://schemas.microsoft.com/office/drawing/2014/main" id="{9232E597-653B-4B46-B31E-2BB49859AC65}"/>
                </a:ext>
              </a:extLst>
            </p:cNvPr>
            <p:cNvSpPr>
              <a:spLocks noChangeShapeType="1"/>
            </p:cNvSpPr>
            <p:nvPr/>
          </p:nvSpPr>
          <p:spPr bwMode="auto">
            <a:xfrm flipH="1">
              <a:off x="4765543" y="2020664"/>
              <a:ext cx="6829" cy="115069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2" name="Line 27">
              <a:extLst>
                <a:ext uri="{FF2B5EF4-FFF2-40B4-BE49-F238E27FC236}">
                  <a16:creationId xmlns:a16="http://schemas.microsoft.com/office/drawing/2014/main" id="{F047B39A-18E4-4E3D-98C4-325041823474}"/>
                </a:ext>
              </a:extLst>
            </p:cNvPr>
            <p:cNvSpPr>
              <a:spLocks noChangeShapeType="1"/>
            </p:cNvSpPr>
            <p:nvPr/>
          </p:nvSpPr>
          <p:spPr bwMode="auto">
            <a:xfrm>
              <a:off x="4958110" y="2020664"/>
              <a:ext cx="14085" cy="1996251"/>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3" name="Line 28">
              <a:extLst>
                <a:ext uri="{FF2B5EF4-FFF2-40B4-BE49-F238E27FC236}">
                  <a16:creationId xmlns:a16="http://schemas.microsoft.com/office/drawing/2014/main" id="{91C64DEF-3A5D-42A5-8E67-D10FD9188C1D}"/>
                </a:ext>
              </a:extLst>
            </p:cNvPr>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4" name="Line 29">
              <a:extLst>
                <a:ext uri="{FF2B5EF4-FFF2-40B4-BE49-F238E27FC236}">
                  <a16:creationId xmlns:a16="http://schemas.microsoft.com/office/drawing/2014/main" id="{9ACBEE78-0EB3-4EEA-BD27-80FBCFC24021}"/>
                </a:ext>
              </a:extLst>
            </p:cNvPr>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6" name="Line 31">
              <a:extLst>
                <a:ext uri="{FF2B5EF4-FFF2-40B4-BE49-F238E27FC236}">
                  <a16:creationId xmlns:a16="http://schemas.microsoft.com/office/drawing/2014/main" id="{DF23868D-9AF9-4D8E-82D3-EC42317E0F97}"/>
                </a:ext>
              </a:extLst>
            </p:cNvPr>
            <p:cNvSpPr>
              <a:spLocks noChangeShapeType="1"/>
            </p:cNvSpPr>
            <p:nvPr/>
          </p:nvSpPr>
          <p:spPr bwMode="auto">
            <a:xfrm>
              <a:off x="4107210" y="3953534"/>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8" name="Line 33">
              <a:extLst>
                <a:ext uri="{FF2B5EF4-FFF2-40B4-BE49-F238E27FC236}">
                  <a16:creationId xmlns:a16="http://schemas.microsoft.com/office/drawing/2014/main" id="{929431A6-EFCC-4FB9-9B0D-6BDCB6AE4FDC}"/>
                </a:ext>
              </a:extLst>
            </p:cNvPr>
            <p:cNvSpPr>
              <a:spLocks noChangeShapeType="1"/>
            </p:cNvSpPr>
            <p:nvPr/>
          </p:nvSpPr>
          <p:spPr bwMode="auto">
            <a:xfrm>
              <a:off x="4519547" y="469619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9" name="Line 35">
              <a:extLst>
                <a:ext uri="{FF2B5EF4-FFF2-40B4-BE49-F238E27FC236}">
                  <a16:creationId xmlns:a16="http://schemas.microsoft.com/office/drawing/2014/main" id="{CFC508E4-4186-4CA0-AF4A-A3F041DE07FA}"/>
                </a:ext>
              </a:extLst>
            </p:cNvPr>
            <p:cNvSpPr>
              <a:spLocks noChangeShapeType="1"/>
            </p:cNvSpPr>
            <p:nvPr/>
          </p:nvSpPr>
          <p:spPr bwMode="auto">
            <a:xfrm>
              <a:off x="5144328" y="2022252"/>
              <a:ext cx="4282" cy="200247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101" name="Line 39">
              <a:extLst>
                <a:ext uri="{FF2B5EF4-FFF2-40B4-BE49-F238E27FC236}">
                  <a16:creationId xmlns:a16="http://schemas.microsoft.com/office/drawing/2014/main" id="{08B7606B-08D0-4457-A7E9-8535B5B283E4}"/>
                </a:ext>
              </a:extLst>
            </p:cNvPr>
            <p:cNvSpPr>
              <a:spLocks noChangeShapeType="1"/>
            </p:cNvSpPr>
            <p:nvPr/>
          </p:nvSpPr>
          <p:spPr bwMode="auto">
            <a:xfrm flipV="1">
              <a:off x="2152902" y="5023219"/>
              <a:ext cx="2386013" cy="91069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103" name="Line 41">
              <a:extLst>
                <a:ext uri="{FF2B5EF4-FFF2-40B4-BE49-F238E27FC236}">
                  <a16:creationId xmlns:a16="http://schemas.microsoft.com/office/drawing/2014/main" id="{BDF13E70-514B-4123-9B27-87C21A081FE0}"/>
                </a:ext>
              </a:extLst>
            </p:cNvPr>
            <p:cNvSpPr>
              <a:spLocks noChangeShapeType="1"/>
            </p:cNvSpPr>
            <p:nvPr/>
          </p:nvSpPr>
          <p:spPr bwMode="auto">
            <a:xfrm flipV="1">
              <a:off x="1633090" y="1366367"/>
              <a:ext cx="2107407" cy="1"/>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grpSp>
      <p:sp>
        <p:nvSpPr>
          <p:cNvPr id="2" name="文本框 1">
            <a:extLst>
              <a:ext uri="{FF2B5EF4-FFF2-40B4-BE49-F238E27FC236}">
                <a16:creationId xmlns:a16="http://schemas.microsoft.com/office/drawing/2014/main" id="{D91641CD-7DFB-4DA6-AD9B-07CAAF8B295B}"/>
              </a:ext>
            </a:extLst>
          </p:cNvPr>
          <p:cNvSpPr txBox="1"/>
          <p:nvPr/>
        </p:nvSpPr>
        <p:spPr>
          <a:xfrm>
            <a:off x="8328248" y="5805264"/>
            <a:ext cx="2808312" cy="369332"/>
          </a:xfrm>
          <a:prstGeom prst="rect">
            <a:avLst/>
          </a:prstGeom>
          <a:noFill/>
        </p:spPr>
        <p:txBody>
          <a:bodyPr wrap="square" rtlCol="0">
            <a:spAutoFit/>
          </a:bodyPr>
          <a:lstStyle/>
          <a:p>
            <a:r>
              <a:rPr lang="en-US" altLang="zh-CN" dirty="0">
                <a:solidFill>
                  <a:srgbClr val="FF0000"/>
                </a:solidFill>
              </a:rPr>
              <a:t>XOR </a:t>
            </a:r>
            <a:r>
              <a:rPr lang="zh-CN" altLang="en-US" dirty="0">
                <a:solidFill>
                  <a:srgbClr val="FF0000"/>
                </a:solidFill>
              </a:rPr>
              <a:t>没有借位的问题</a:t>
            </a:r>
          </a:p>
        </p:txBody>
      </p:sp>
    </p:spTree>
    <p:extLst>
      <p:ext uri="{BB962C8B-B14F-4D97-AF65-F5344CB8AC3E}">
        <p14:creationId xmlns:p14="http://schemas.microsoft.com/office/powerpoint/2010/main" val="69929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a:xfrm>
            <a:off x="607060" y="764704"/>
            <a:ext cx="5260340" cy="720725"/>
          </a:xfrm>
        </p:spPr>
        <p:txBody>
          <a:bodyPr anchor="ctr"/>
          <a:lstStyle/>
          <a:p>
            <a:r>
              <a:rPr lang="en-US" altLang="zh-CN" dirty="0"/>
              <a:t>Hamming Distance</a:t>
            </a:r>
          </a:p>
        </p:txBody>
      </p:sp>
      <p:sp>
        <p:nvSpPr>
          <p:cNvPr id="8195" name="文本占位符 8194"/>
          <p:cNvSpPr>
            <a:spLocks noGrp="1"/>
          </p:cNvSpPr>
          <p:nvPr>
            <p:ph type="body" idx="1"/>
          </p:nvPr>
        </p:nvSpPr>
        <p:spPr>
          <a:xfrm>
            <a:off x="2855595" y="2962275"/>
            <a:ext cx="6558280" cy="2124710"/>
          </a:xfrm>
        </p:spPr>
        <p:txBody>
          <a:bodyPr>
            <a:normAutofit fontScale="90000" lnSpcReduction="20000"/>
          </a:bodyPr>
          <a:lstStyle/>
          <a:p>
            <a:pPr marL="457200" indent="-457200">
              <a:buNone/>
            </a:pPr>
            <a:r>
              <a:rPr lang="en-US" altLang="zh-CN" sz="2400" dirty="0"/>
              <a:t>Number of bits that differ between two codes</a:t>
            </a:r>
          </a:p>
          <a:p>
            <a:pPr marL="457200" indent="-457200">
              <a:buNone/>
            </a:pPr>
            <a:r>
              <a:rPr lang="en-US" altLang="zh-CN" sz="2400" dirty="0"/>
              <a:t>		e.g.	1 0 0 1 0 1 0 1</a:t>
            </a:r>
          </a:p>
          <a:p>
            <a:pPr marL="457200" indent="-457200">
              <a:buNone/>
            </a:pPr>
            <a:r>
              <a:rPr lang="en-US" altLang="zh-CN" sz="2400" dirty="0"/>
              <a:t>			1 0 1</a:t>
            </a:r>
            <a:r>
              <a:rPr lang="en-US" altLang="zh-CN" sz="1200" dirty="0"/>
              <a:t>  </a:t>
            </a:r>
            <a:r>
              <a:rPr lang="en-US" altLang="zh-CN" sz="2400" dirty="0"/>
              <a:t>1</a:t>
            </a:r>
            <a:r>
              <a:rPr lang="en-US" altLang="zh-CN" sz="1400" dirty="0"/>
              <a:t>  </a:t>
            </a:r>
            <a:r>
              <a:rPr lang="en-US" altLang="zh-CN" sz="2400" dirty="0"/>
              <a:t>1 0 0 1</a:t>
            </a:r>
          </a:p>
          <a:p>
            <a:pPr marL="457200" indent="-457200">
              <a:buNone/>
            </a:pPr>
            <a:endParaRPr lang="en-US" altLang="zh-CN" sz="2400" dirty="0"/>
          </a:p>
          <a:p>
            <a:pPr marL="457200" indent="-457200">
              <a:buNone/>
            </a:pPr>
            <a:r>
              <a:rPr lang="en-US" altLang="zh-CN" sz="2400" dirty="0"/>
              <a:t>			0 0 1 0 1 1 0 0</a:t>
            </a:r>
          </a:p>
          <a:p>
            <a:pPr marL="457200" indent="-457200">
              <a:buNone/>
            </a:pPr>
            <a:r>
              <a:rPr lang="en-US" altLang="zh-CN" sz="2400" dirty="0"/>
              <a:t> </a:t>
            </a:r>
          </a:p>
        </p:txBody>
      </p:sp>
      <p:grpSp>
        <p:nvGrpSpPr>
          <p:cNvPr id="6" name="组合 5"/>
          <p:cNvGrpSpPr/>
          <p:nvPr/>
        </p:nvGrpSpPr>
        <p:grpSpPr>
          <a:xfrm>
            <a:off x="4634865" y="3958590"/>
            <a:ext cx="2133600" cy="304800"/>
            <a:chOff x="6360" y="4680"/>
            <a:chExt cx="3360" cy="480"/>
          </a:xfrm>
        </p:grpSpPr>
        <p:sp>
          <p:nvSpPr>
            <p:cNvPr id="8197" name="直接连接符 8196"/>
            <p:cNvSpPr/>
            <p:nvPr/>
          </p:nvSpPr>
          <p:spPr>
            <a:xfrm>
              <a:off x="6360" y="4920"/>
              <a:ext cx="3360" cy="0"/>
            </a:xfrm>
            <a:prstGeom prst="line">
              <a:avLst/>
            </a:prstGeom>
            <a:ln w="28575" cap="flat" cmpd="sng">
              <a:solidFill>
                <a:srgbClr val="000099"/>
              </a:solidFill>
              <a:prstDash val="solid"/>
              <a:headEnd type="none" w="med" len="med"/>
              <a:tailEnd type="none" w="med" len="med"/>
            </a:ln>
          </p:spPr>
        </p:sp>
        <p:sp>
          <p:nvSpPr>
            <p:cNvPr id="8198" name="直接连接符 8197"/>
            <p:cNvSpPr/>
            <p:nvPr/>
          </p:nvSpPr>
          <p:spPr>
            <a:xfrm>
              <a:off x="7480" y="4680"/>
              <a:ext cx="0" cy="480"/>
            </a:xfrm>
            <a:prstGeom prst="line">
              <a:avLst/>
            </a:prstGeom>
            <a:ln w="9525" cap="flat" cmpd="sng">
              <a:solidFill>
                <a:schemeClr val="accent2"/>
              </a:solidFill>
              <a:prstDash val="solid"/>
              <a:headEnd type="none" w="med" len="med"/>
              <a:tailEnd type="none" w="med" len="med"/>
            </a:ln>
          </p:spPr>
        </p:sp>
        <p:sp>
          <p:nvSpPr>
            <p:cNvPr id="8199" name="直接连接符 8198"/>
            <p:cNvSpPr/>
            <p:nvPr/>
          </p:nvSpPr>
          <p:spPr>
            <a:xfrm>
              <a:off x="8301" y="4680"/>
              <a:ext cx="0" cy="480"/>
            </a:xfrm>
            <a:prstGeom prst="line">
              <a:avLst/>
            </a:prstGeom>
            <a:ln w="9525" cap="flat" cmpd="sng">
              <a:solidFill>
                <a:schemeClr val="accent2"/>
              </a:solidFill>
              <a:prstDash val="solid"/>
              <a:headEnd type="none" w="med" len="med"/>
              <a:tailEnd type="none" w="med" len="med"/>
            </a:ln>
          </p:spPr>
        </p:sp>
        <p:sp>
          <p:nvSpPr>
            <p:cNvPr id="8200" name="直接连接符 8199"/>
            <p:cNvSpPr/>
            <p:nvPr/>
          </p:nvSpPr>
          <p:spPr>
            <a:xfrm>
              <a:off x="8661" y="4680"/>
              <a:ext cx="0" cy="480"/>
            </a:xfrm>
            <a:prstGeom prst="line">
              <a:avLst/>
            </a:prstGeom>
            <a:ln w="9525" cap="flat" cmpd="sng">
              <a:solidFill>
                <a:schemeClr val="accent2"/>
              </a:solidFill>
              <a:prstDash val="solid"/>
              <a:headEnd type="none" w="med" len="med"/>
              <a:tailEnd type="none" w="med" len="med"/>
            </a:ln>
          </p:spPr>
        </p:sp>
      </p:grpSp>
      <p:grpSp>
        <p:nvGrpSpPr>
          <p:cNvPr id="5" name="组合 4"/>
          <p:cNvGrpSpPr/>
          <p:nvPr/>
        </p:nvGrpSpPr>
        <p:grpSpPr>
          <a:xfrm>
            <a:off x="7346950" y="4204335"/>
            <a:ext cx="1964690" cy="369570"/>
            <a:chOff x="10200" y="5288"/>
            <a:chExt cx="3094" cy="582"/>
          </a:xfrm>
        </p:grpSpPr>
        <p:sp>
          <p:nvSpPr>
            <p:cNvPr id="8203" name="直接连接符 8202"/>
            <p:cNvSpPr/>
            <p:nvPr/>
          </p:nvSpPr>
          <p:spPr>
            <a:xfrm>
              <a:off x="10200" y="5640"/>
              <a:ext cx="1440" cy="0"/>
            </a:xfrm>
            <a:prstGeom prst="line">
              <a:avLst/>
            </a:prstGeom>
            <a:ln w="9525" cap="flat" cmpd="sng">
              <a:solidFill>
                <a:schemeClr val="tx1"/>
              </a:solidFill>
              <a:prstDash val="solid"/>
              <a:headEnd type="none" w="med" len="med"/>
              <a:tailEnd type="triangle" w="med" len="med"/>
            </a:ln>
          </p:spPr>
        </p:sp>
        <p:sp>
          <p:nvSpPr>
            <p:cNvPr id="8204" name="文本框 8203"/>
            <p:cNvSpPr txBox="1"/>
            <p:nvPr/>
          </p:nvSpPr>
          <p:spPr>
            <a:xfrm>
              <a:off x="11855" y="5288"/>
              <a:ext cx="1439" cy="582"/>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rPr>
                <a:t> HD=3</a:t>
              </a:r>
            </a:p>
          </p:txBody>
        </p:sp>
      </p:grpSp>
    </p:spTree>
    <p:extLst>
      <p:ext uri="{BB962C8B-B14F-4D97-AF65-F5344CB8AC3E}">
        <p14:creationId xmlns:p14="http://schemas.microsoft.com/office/powerpoint/2010/main" val="291503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5" end="5"/>
                                            </p:txEl>
                                          </p:spTgt>
                                        </p:tgtEl>
                                        <p:attrNameLst>
                                          <p:attrName>style.visibility</p:attrName>
                                        </p:attrNameLst>
                                      </p:cBhvr>
                                      <p:to>
                                        <p:strVal val="visible"/>
                                      </p:to>
                                    </p:set>
                                  </p:childTnLst>
                                </p:cTn>
                              </p:par>
                            </p:childTnLst>
                          </p:cTn>
                        </p:par>
                        <p:par>
                          <p:cTn id="23" fill="hold">
                            <p:stCondLst>
                              <p:cond delay="500"/>
                            </p:stCondLst>
                            <p:childTnLst>
                              <p:par>
                                <p:cTn id="24" presetID="1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p:tgtEl>
                                          <p:spTgt spid="5"/>
                                        </p:tgtEl>
                                        <p:attrNameLst>
                                          <p:attrName>ppt_x</p:attrName>
                                        </p:attrNameLst>
                                      </p:cBhvr>
                                      <p:tavLst>
                                        <p:tav tm="0">
                                          <p:val>
                                            <p:strVal val="#ppt_x+#ppt_w*1.125000"/>
                                          </p:val>
                                        </p:tav>
                                        <p:tav tm="100000">
                                          <p:val>
                                            <p:strVal val="#ppt_x"/>
                                          </p:val>
                                        </p:tav>
                                      </p:tavLst>
                                    </p:anim>
                                    <p:animEffect transition="in" filter="wipe(lef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64865"/>
          <p:cNvSpPr>
            <a:spLocks noGrp="1"/>
          </p:cNvSpPr>
          <p:nvPr>
            <p:ph type="title"/>
          </p:nvPr>
        </p:nvSpPr>
        <p:spPr/>
        <p:txBody>
          <a:bodyPr anchor="ctr"/>
          <a:lstStyle/>
          <a:p>
            <a:r>
              <a:rPr lang="en-US" altLang="zh-CN"/>
              <a:t>Cyclic Redundancy Check</a:t>
            </a:r>
          </a:p>
        </p:txBody>
      </p:sp>
      <p:sp>
        <p:nvSpPr>
          <p:cNvPr id="164867" name="文本占位符 164866"/>
          <p:cNvSpPr>
            <a:spLocks noGrp="1"/>
          </p:cNvSpPr>
          <p:nvPr>
            <p:ph type="body" idx="1"/>
          </p:nvPr>
        </p:nvSpPr>
        <p:spPr/>
        <p:txBody>
          <a:bodyPr/>
          <a:lstStyle/>
          <a:p>
            <a:r>
              <a:rPr lang="en-US" altLang="zh-CN" dirty="0"/>
              <a:t>Powerful error detection scheme</a:t>
            </a:r>
          </a:p>
          <a:p>
            <a:r>
              <a:rPr lang="en-US" altLang="zh-CN" dirty="0"/>
              <a:t>Rather than addition, binary division is used </a:t>
            </a:r>
            <a:r>
              <a:rPr lang="en-US" altLang="zh-CN" dirty="0">
                <a:sym typeface="Wingdings" panose="05000000000000000000" pitchFamily="2" charset="2"/>
              </a:rPr>
              <a:t> Finite Algebra Theory (Galois Fields)</a:t>
            </a:r>
            <a:endParaRPr lang="en-US" altLang="zh-CN" dirty="0"/>
          </a:p>
          <a:p>
            <a:r>
              <a:rPr lang="en-US" altLang="zh-CN" dirty="0"/>
              <a:t>Can be easily implemented with small amount of hardware</a:t>
            </a:r>
          </a:p>
          <a:p>
            <a:pPr lvl="1"/>
            <a:r>
              <a:rPr lang="en-US" altLang="zh-CN" dirty="0"/>
              <a:t>Shift registers</a:t>
            </a:r>
          </a:p>
          <a:p>
            <a:pPr lvl="1"/>
            <a:r>
              <a:rPr lang="en-US" altLang="zh-CN" dirty="0"/>
              <a:t>XOR (for addition and subtraction)</a:t>
            </a:r>
          </a:p>
        </p:txBody>
      </p:sp>
    </p:spTree>
    <p:extLst>
      <p:ext uri="{BB962C8B-B14F-4D97-AF65-F5344CB8AC3E}">
        <p14:creationId xmlns:p14="http://schemas.microsoft.com/office/powerpoint/2010/main" val="316034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ln>
            <a:solidFill>
              <a:schemeClr val="tx1"/>
            </a:solidFill>
            <a:miter/>
          </a:ln>
        </p:spPr>
        <p:txBody>
          <a:bodyPr anchor="ctr">
            <a:normAutofit fontScale="90000"/>
          </a:bodyPr>
          <a:lstStyle/>
          <a:p>
            <a:r>
              <a:rPr lang="en-US" altLang="zh-CN" dirty="0"/>
              <a:t>A binary code sequence can be viewed as</a:t>
            </a:r>
            <a:br>
              <a:rPr lang="en-US" altLang="zh-CN" dirty="0"/>
            </a:br>
            <a:r>
              <a:rPr lang="en-US" altLang="zh-CN" dirty="0"/>
              <a:t>a polynomial in binary</a:t>
            </a:r>
          </a:p>
        </p:txBody>
      </p:sp>
      <mc:AlternateContent xmlns:mc="http://schemas.openxmlformats.org/markup-compatibility/2006" xmlns:a14="http://schemas.microsoft.com/office/drawing/2010/main">
        <mc:Choice Requires="a14">
          <p:sp>
            <p:nvSpPr>
              <p:cNvPr id="13315" name="对象 13314"/>
              <p:cNvSpPr txBox="1"/>
              <p:nvPr/>
            </p:nvSpPr>
            <p:spPr>
              <a:xfrm>
                <a:off x="4391025" y="5297488"/>
                <a:ext cx="3409950" cy="889000"/>
              </a:xfrm>
              <a:prstGeom prst="rect">
                <a:avLst/>
              </a:prstGeom>
              <a:noFill/>
              <a:ln w="38100">
                <a:noFill/>
                <a:miter/>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6</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4</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oMath>
                  </m:oMathPara>
                </a14:m>
                <a:endParaRPr kumimoji="0" lang="zh-CN" altLang="en-US" sz="3600" b="0" i="0" u="none" strike="noStrike" kern="1200" cap="none" spc="0" normalizeH="0" baseline="0" noProof="0">
                  <a:ln>
                    <a:noFill/>
                  </a:ln>
                  <a:solidFill>
                    <a:srgbClr val="000099"/>
                  </a:solidFill>
                  <a:effectLst/>
                  <a:uLnTx/>
                  <a:uFillTx/>
                  <a:latin typeface="Arial" charset="0"/>
                  <a:ea typeface="微软雅黑"/>
                  <a:cs typeface="+mn-cs"/>
                </a:endParaRPr>
              </a:p>
            </p:txBody>
          </p:sp>
        </mc:Choice>
        <mc:Fallback xmlns="">
          <p:sp>
            <p:nvSpPr>
              <p:cNvPr id="13315" name="对象 13314"/>
              <p:cNvSpPr txBox="1">
                <a:spLocks noRot="1" noChangeAspect="1" noMove="1" noResize="1" noEditPoints="1" noAdjustHandles="1" noChangeArrowheads="1" noChangeShapeType="1" noTextEdit="1"/>
              </p:cNvSpPr>
              <p:nvPr/>
            </p:nvSpPr>
            <p:spPr>
              <a:xfrm>
                <a:off x="4391025" y="5297488"/>
                <a:ext cx="3409950" cy="889000"/>
              </a:xfrm>
              <a:prstGeom prst="rect">
                <a:avLst/>
              </a:prstGeom>
              <a:blipFill>
                <a:blip r:embed="rId2"/>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7" name="对象 13316"/>
              <p:cNvSpPr txBox="1"/>
              <p:nvPr/>
            </p:nvSpPr>
            <p:spPr>
              <a:xfrm>
                <a:off x="1991544" y="3876675"/>
                <a:ext cx="8591426" cy="889000"/>
              </a:xfrm>
              <a:prstGeom prst="rect">
                <a:avLst/>
              </a:prstGeom>
              <a:noFill/>
              <a:ln w="38100">
                <a:noFill/>
                <a:miter/>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6</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5</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4</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3</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2</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up>
                      </m:sSup>
                    </m:oMath>
                  </m:oMathPara>
                </a14:m>
                <a:endParaRPr kumimoji="0" lang="zh-CN" altLang="en-US" sz="3600" b="0" i="0" u="none" strike="noStrike" kern="1200" cap="none" spc="0" normalizeH="0" baseline="0" noProof="0">
                  <a:ln>
                    <a:noFill/>
                  </a:ln>
                  <a:solidFill>
                    <a:srgbClr val="000099"/>
                  </a:solidFill>
                  <a:effectLst/>
                  <a:uLnTx/>
                  <a:uFillTx/>
                  <a:latin typeface="Arial" charset="0"/>
                  <a:ea typeface="微软雅黑"/>
                  <a:cs typeface="+mn-cs"/>
                </a:endParaRPr>
              </a:p>
            </p:txBody>
          </p:sp>
        </mc:Choice>
        <mc:Fallback xmlns="">
          <p:sp>
            <p:nvSpPr>
              <p:cNvPr id="13317" name="对象 13316"/>
              <p:cNvSpPr txBox="1">
                <a:spLocks noRot="1" noChangeAspect="1" noMove="1" noResize="1" noEditPoints="1" noAdjustHandles="1" noChangeArrowheads="1" noChangeShapeType="1" noTextEdit="1"/>
              </p:cNvSpPr>
              <p:nvPr/>
            </p:nvSpPr>
            <p:spPr>
              <a:xfrm>
                <a:off x="1991544" y="3876675"/>
                <a:ext cx="8591426" cy="889000"/>
              </a:xfrm>
              <a:prstGeom prst="rect">
                <a:avLst/>
              </a:prstGeom>
              <a:blipFill>
                <a:blip r:embed="rId3"/>
                <a:stretch>
                  <a:fillRect/>
                </a:stretch>
              </a:blipFill>
              <a:ln w="38100">
                <a:noFill/>
                <a:miter/>
              </a:ln>
            </p:spPr>
            <p:txBody>
              <a:bodyPr/>
              <a:lstStyle/>
              <a:p>
                <a:r>
                  <a:rPr lang="zh-CN" altLang="en-US">
                    <a:noFill/>
                  </a:rPr>
                  <a:t> </a:t>
                </a:r>
              </a:p>
            </p:txBody>
          </p:sp>
        </mc:Fallback>
      </mc:AlternateContent>
      <p:sp>
        <p:nvSpPr>
          <p:cNvPr id="13318" name="文本框 13317"/>
          <p:cNvSpPr txBox="1"/>
          <p:nvPr/>
        </p:nvSpPr>
        <p:spPr>
          <a:xfrm>
            <a:off x="5922010" y="4797152"/>
            <a:ext cx="401320" cy="368300"/>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rPr>
              <a:t>or</a:t>
            </a:r>
          </a:p>
        </p:txBody>
      </p:sp>
      <p:sp>
        <p:nvSpPr>
          <p:cNvPr id="13319" name="文本框 13318"/>
          <p:cNvSpPr txBox="1"/>
          <p:nvPr/>
        </p:nvSpPr>
        <p:spPr>
          <a:xfrm>
            <a:off x="4455795" y="3403600"/>
            <a:ext cx="3224024" cy="369332"/>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rPr>
              <a:t>WHICH CAN BE VIEWED AS</a:t>
            </a:r>
          </a:p>
        </p:txBody>
      </p:sp>
      <p:sp>
        <p:nvSpPr>
          <p:cNvPr id="13320" name="文本框 13319"/>
          <p:cNvSpPr txBox="1"/>
          <p:nvPr/>
        </p:nvSpPr>
        <p:spPr>
          <a:xfrm>
            <a:off x="2076450" y="2541270"/>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1" name="文本框 13320"/>
          <p:cNvSpPr txBox="1"/>
          <p:nvPr/>
        </p:nvSpPr>
        <p:spPr>
          <a:xfrm>
            <a:off x="4591050" y="2544445"/>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2" name="文本框 13321"/>
          <p:cNvSpPr txBox="1"/>
          <p:nvPr/>
        </p:nvSpPr>
        <p:spPr>
          <a:xfrm>
            <a:off x="8401050" y="2528570"/>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3" name="文本框 13322"/>
          <p:cNvSpPr txBox="1"/>
          <p:nvPr/>
        </p:nvSpPr>
        <p:spPr>
          <a:xfrm>
            <a:off x="9544050" y="2528570"/>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4" name="文本框 13323"/>
          <p:cNvSpPr txBox="1"/>
          <p:nvPr/>
        </p:nvSpPr>
        <p:spPr>
          <a:xfrm>
            <a:off x="3295650" y="2528570"/>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endParaRPr>
          </a:p>
        </p:txBody>
      </p:sp>
      <p:sp>
        <p:nvSpPr>
          <p:cNvPr id="13325" name="文本框 13324"/>
          <p:cNvSpPr txBox="1"/>
          <p:nvPr/>
        </p:nvSpPr>
        <p:spPr>
          <a:xfrm>
            <a:off x="5810250" y="2544445"/>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endParaRPr>
          </a:p>
        </p:txBody>
      </p:sp>
      <p:sp>
        <p:nvSpPr>
          <p:cNvPr id="13326" name="文本框 13325"/>
          <p:cNvSpPr txBox="1"/>
          <p:nvPr/>
        </p:nvSpPr>
        <p:spPr>
          <a:xfrm>
            <a:off x="7105650" y="2544445"/>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Tree>
    <p:extLst>
      <p:ext uri="{BB962C8B-B14F-4D97-AF65-F5344CB8AC3E}">
        <p14:creationId xmlns:p14="http://schemas.microsoft.com/office/powerpoint/2010/main" val="458089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ln>
            <a:solidFill>
              <a:schemeClr val="tx1"/>
            </a:solidFill>
            <a:miter/>
          </a:ln>
        </p:spPr>
        <p:txBody>
          <a:bodyPr anchor="ctr"/>
          <a:lstStyle/>
          <a:p>
            <a:r>
              <a:rPr lang="zh-CN" altLang="en-US" dirty="0"/>
              <a:t>乘法</a:t>
            </a:r>
            <a:endParaRPr lang="en-US" altLang="zh-CN" dirty="0"/>
          </a:p>
        </p:txBody>
      </p:sp>
      <mc:AlternateContent xmlns:mc="http://schemas.openxmlformats.org/markup-compatibility/2006" xmlns:a14="http://schemas.microsoft.com/office/drawing/2010/main">
        <mc:Choice Requires="a14">
          <p:sp>
            <p:nvSpPr>
              <p:cNvPr id="13315" name="对象 13314"/>
              <p:cNvSpPr txBox="1"/>
              <p:nvPr/>
            </p:nvSpPr>
            <p:spPr>
              <a:xfrm>
                <a:off x="3155950" y="5241925"/>
                <a:ext cx="4302125" cy="1000125"/>
              </a:xfrm>
              <a:prstGeom prst="rect">
                <a:avLst/>
              </a:prstGeom>
              <a:noFill/>
              <a:ln w="38100">
                <a:noFill/>
                <a:miter/>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6</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4</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3</m:t>
                          </m:r>
                        </m:sup>
                      </m:sSup>
                    </m:oMath>
                  </m:oMathPara>
                </a14:m>
                <a:endParaRPr kumimoji="0" lang="zh-CN" altLang="en-US" sz="3600" b="0" i="0" u="none" strike="noStrike" kern="1200" cap="none" spc="0" normalizeH="0" baseline="0" noProof="0">
                  <a:ln>
                    <a:noFill/>
                  </a:ln>
                  <a:solidFill>
                    <a:srgbClr val="000099"/>
                  </a:solidFill>
                  <a:effectLst/>
                  <a:uLnTx/>
                  <a:uFillTx/>
                  <a:latin typeface="Arial" charset="0"/>
                  <a:ea typeface="微软雅黑"/>
                  <a:cs typeface="+mn-cs"/>
                </a:endParaRPr>
              </a:p>
            </p:txBody>
          </p:sp>
        </mc:Choice>
        <mc:Fallback xmlns="">
          <p:sp>
            <p:nvSpPr>
              <p:cNvPr id="13315" name="对象 13314"/>
              <p:cNvSpPr txBox="1">
                <a:spLocks noRot="1" noChangeAspect="1" noMove="1" noResize="1" noEditPoints="1" noAdjustHandles="1" noChangeArrowheads="1" noChangeShapeType="1" noTextEdit="1"/>
              </p:cNvSpPr>
              <p:nvPr/>
            </p:nvSpPr>
            <p:spPr>
              <a:xfrm>
                <a:off x="3155950" y="5241925"/>
                <a:ext cx="4302125" cy="1000125"/>
              </a:xfrm>
              <a:prstGeom prst="rect">
                <a:avLst/>
              </a:prstGeom>
              <a:blipFill>
                <a:blip r:embed="rId2"/>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7" name="对象 13316"/>
              <p:cNvSpPr txBox="1"/>
              <p:nvPr/>
            </p:nvSpPr>
            <p:spPr>
              <a:xfrm>
                <a:off x="191344" y="3620120"/>
                <a:ext cx="8741717" cy="889000"/>
              </a:xfrm>
              <a:prstGeom prst="rect">
                <a:avLst/>
              </a:prstGeom>
              <a:noFill/>
              <a:ln w="38100">
                <a:noFill/>
                <a:miter/>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9</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8</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7</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6</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5</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4</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3</m:t>
                          </m:r>
                        </m:sup>
                      </m:sSup>
                    </m:oMath>
                  </m:oMathPara>
                </a14:m>
                <a:endParaRPr kumimoji="0" lang="zh-CN" altLang="en-US" sz="3600" b="0" i="0" u="none" strike="noStrike" kern="1200" cap="none" spc="0" normalizeH="0" baseline="0" noProof="0" dirty="0">
                  <a:ln>
                    <a:noFill/>
                  </a:ln>
                  <a:solidFill>
                    <a:srgbClr val="000099"/>
                  </a:solidFill>
                  <a:effectLst/>
                  <a:uLnTx/>
                  <a:uFillTx/>
                  <a:latin typeface="Arial" charset="0"/>
                  <a:ea typeface="微软雅黑"/>
                  <a:cs typeface="+mn-cs"/>
                </a:endParaRPr>
              </a:p>
            </p:txBody>
          </p:sp>
        </mc:Choice>
        <mc:Fallback xmlns="">
          <p:sp>
            <p:nvSpPr>
              <p:cNvPr id="13317" name="对象 13316"/>
              <p:cNvSpPr txBox="1">
                <a:spLocks noRot="1" noChangeAspect="1" noMove="1" noResize="1" noEditPoints="1" noAdjustHandles="1" noChangeArrowheads="1" noChangeShapeType="1" noTextEdit="1"/>
              </p:cNvSpPr>
              <p:nvPr/>
            </p:nvSpPr>
            <p:spPr>
              <a:xfrm>
                <a:off x="191344" y="3620120"/>
                <a:ext cx="8741717" cy="889000"/>
              </a:xfrm>
              <a:prstGeom prst="rect">
                <a:avLst/>
              </a:prstGeom>
              <a:blipFill>
                <a:blip r:embed="rId3"/>
                <a:stretch>
                  <a:fillRect/>
                </a:stretch>
              </a:blipFill>
              <a:ln w="38100">
                <a:noFill/>
                <a:miter/>
              </a:ln>
            </p:spPr>
            <p:txBody>
              <a:bodyPr/>
              <a:lstStyle/>
              <a:p>
                <a:r>
                  <a:rPr lang="zh-CN" altLang="en-US">
                    <a:noFill/>
                  </a:rPr>
                  <a:t> </a:t>
                </a:r>
              </a:p>
            </p:txBody>
          </p:sp>
        </mc:Fallback>
      </mc:AlternateContent>
      <p:sp>
        <p:nvSpPr>
          <p:cNvPr id="13320" name="文本框 13319"/>
          <p:cNvSpPr txBox="1"/>
          <p:nvPr/>
        </p:nvSpPr>
        <p:spPr>
          <a:xfrm>
            <a:off x="335360" y="2257698"/>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endParaRPr>
          </a:p>
        </p:txBody>
      </p:sp>
      <p:sp>
        <p:nvSpPr>
          <p:cNvPr id="13321" name="文本框 13320"/>
          <p:cNvSpPr txBox="1"/>
          <p:nvPr/>
        </p:nvSpPr>
        <p:spPr>
          <a:xfrm>
            <a:off x="2849960" y="226087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2" name="文本框 13321"/>
          <p:cNvSpPr txBox="1"/>
          <p:nvPr/>
        </p:nvSpPr>
        <p:spPr>
          <a:xfrm>
            <a:off x="6659960" y="2244998"/>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3" name="文本框 13322"/>
          <p:cNvSpPr txBox="1"/>
          <p:nvPr/>
        </p:nvSpPr>
        <p:spPr>
          <a:xfrm>
            <a:off x="7930256" y="2244998"/>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endParaRPr>
          </a:p>
        </p:txBody>
      </p:sp>
      <p:sp>
        <p:nvSpPr>
          <p:cNvPr id="13324" name="文本框 13323"/>
          <p:cNvSpPr txBox="1"/>
          <p:nvPr/>
        </p:nvSpPr>
        <p:spPr>
          <a:xfrm>
            <a:off x="1554560" y="2244998"/>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5" name="文本框 13324"/>
          <p:cNvSpPr txBox="1"/>
          <p:nvPr/>
        </p:nvSpPr>
        <p:spPr>
          <a:xfrm>
            <a:off x="4069160" y="226087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6" name="文本框 13325"/>
          <p:cNvSpPr txBox="1"/>
          <p:nvPr/>
        </p:nvSpPr>
        <p:spPr>
          <a:xfrm>
            <a:off x="5364560" y="226087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2" name="文本框 1"/>
          <p:cNvSpPr txBox="1"/>
          <p:nvPr/>
        </p:nvSpPr>
        <p:spPr>
          <a:xfrm>
            <a:off x="8976320" y="224436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FF6600">
                    <a:lumMod val="75000"/>
                  </a:srgbClr>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FF6600">
                  <a:lumMod val="75000"/>
                </a:srgbClr>
              </a:solidFill>
              <a:effectLst/>
              <a:uLnTx/>
              <a:uFillTx/>
              <a:latin typeface="Arial" charset="0"/>
              <a:ea typeface="微软雅黑"/>
              <a:cs typeface="+mn-cs"/>
            </a:endParaRPr>
          </a:p>
        </p:txBody>
      </p:sp>
      <p:sp>
        <p:nvSpPr>
          <p:cNvPr id="4" name="文本框 3"/>
          <p:cNvSpPr txBox="1"/>
          <p:nvPr/>
        </p:nvSpPr>
        <p:spPr>
          <a:xfrm>
            <a:off x="10038287" y="222785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FF6600">
                    <a:lumMod val="75000"/>
                  </a:srgbClr>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FF6600">
                  <a:lumMod val="75000"/>
                </a:srgbClr>
              </a:solidFill>
              <a:effectLst/>
              <a:uLnTx/>
              <a:uFillTx/>
              <a:latin typeface="Arial" charset="0"/>
              <a:ea typeface="微软雅黑"/>
              <a:cs typeface="+mn-cs"/>
            </a:endParaRPr>
          </a:p>
        </p:txBody>
      </p:sp>
      <p:sp>
        <p:nvSpPr>
          <p:cNvPr id="5" name="文本框 4"/>
          <p:cNvSpPr txBox="1"/>
          <p:nvPr/>
        </p:nvSpPr>
        <p:spPr>
          <a:xfrm>
            <a:off x="11170616" y="221134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FF6600">
                    <a:lumMod val="75000"/>
                  </a:srgbClr>
                </a:solidFill>
                <a:effectLst/>
                <a:uLnTx/>
                <a:uFillTx/>
                <a:latin typeface="Arial" charset="0"/>
                <a:ea typeface="微软雅黑"/>
                <a:cs typeface="+mn-cs"/>
              </a:rPr>
              <a:t>0</a:t>
            </a:r>
            <a:endParaRPr kumimoji="0" lang="en-US" altLang="zh-CN" sz="1800" b="0" i="0" u="none" strike="noStrike" kern="1200" cap="none" spc="0" normalizeH="0" baseline="0" noProof="0" dirty="0">
              <a:ln>
                <a:noFill/>
              </a:ln>
              <a:solidFill>
                <a:srgbClr val="FF6600">
                  <a:lumMod val="75000"/>
                </a:srgbClr>
              </a:solidFill>
              <a:effectLst/>
              <a:uLnTx/>
              <a:uFillTx/>
              <a:latin typeface="Arial" charset="0"/>
              <a:ea typeface="微软雅黑"/>
              <a:cs typeface="+mn-cs"/>
            </a:endParaRPr>
          </a:p>
        </p:txBody>
      </p:sp>
      <mc:AlternateContent xmlns:mc="http://schemas.openxmlformats.org/markup-compatibility/2006" xmlns:a14="http://schemas.microsoft.com/office/drawing/2010/main">
        <mc:Choice Requires="a14">
          <p:sp>
            <p:nvSpPr>
              <p:cNvPr id="6" name="对象 5"/>
              <p:cNvSpPr txBox="1"/>
              <p:nvPr/>
            </p:nvSpPr>
            <p:spPr>
              <a:xfrm>
                <a:off x="8253984" y="3667474"/>
                <a:ext cx="4140224" cy="714375"/>
              </a:xfrm>
              <a:prstGeom prst="rect">
                <a:avLst/>
              </a:prstGeom>
              <a:noFill/>
              <a:ln w="38100">
                <a:noFill/>
                <a:miter/>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200" b="0" i="1" u="none" strike="noStrike" kern="1200" cap="none" spc="0" normalizeH="0" baseline="0" noProof="0" smtClean="0">
                          <a:ln>
                            <a:noFill/>
                          </a:ln>
                          <a:solidFill>
                            <a:srgbClr val="FF6600">
                              <a:lumMod val="75000"/>
                            </a:srgbClr>
                          </a:solidFill>
                          <a:effectLst/>
                          <a:uLnTx/>
                          <a:uFillTx/>
                          <a:latin typeface="Cambria Math" panose="02040503050406030204" pitchFamily="18" charset="0"/>
                          <a:cs typeface="+mn-cs"/>
                        </a:rPr>
                        <m:t>+</m:t>
                      </m:r>
                      <m:r>
                        <a:rPr kumimoji="0" lang="zh-CN" altLang="en-US" sz="3200" b="0" i="0"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0</m:t>
                      </m:r>
                      <m:sSup>
                        <m:sSupPr>
                          <m:ctrlP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ctrlPr>
                        </m:sSupPr>
                        <m:e>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𝑥</m:t>
                          </m:r>
                        </m:e>
                        <m:sup>
                          <m:r>
                            <a:rPr kumimoji="0" lang="zh-CN" altLang="en-US" sz="3200" b="0" i="0"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2</m:t>
                          </m:r>
                        </m:sup>
                      </m:sSup>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m:t>
                      </m:r>
                      <m:r>
                        <a:rPr kumimoji="0" lang="zh-CN" altLang="en-US" sz="3200" b="0" i="0"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0</m:t>
                      </m:r>
                      <m:sSup>
                        <m:sSupPr>
                          <m:ctrlP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ctrlPr>
                        </m:sSupPr>
                        <m:e>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𝑥</m:t>
                          </m:r>
                        </m:e>
                        <m:sup>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1</m:t>
                          </m:r>
                        </m:sup>
                      </m:sSup>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m:t>
                      </m:r>
                      <m:r>
                        <a:rPr kumimoji="0" lang="zh-CN" altLang="en-US" sz="3200" b="0" i="0"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0</m:t>
                      </m:r>
                      <m:sSup>
                        <m:sSupPr>
                          <m:ctrlP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ctrlPr>
                        </m:sSupPr>
                        <m:e>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𝑥</m:t>
                          </m:r>
                        </m:e>
                        <m:sup>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0</m:t>
                          </m:r>
                        </m:sup>
                      </m:sSup>
                    </m:oMath>
                  </m:oMathPara>
                </a14:m>
                <a:endParaRPr kumimoji="0" lang="zh-CN" altLang="en-US" sz="3200" b="0" i="0" u="none" strike="noStrike" kern="1200" cap="none" spc="0" normalizeH="0" baseline="0" noProof="0" dirty="0">
                  <a:ln>
                    <a:noFill/>
                  </a:ln>
                  <a:solidFill>
                    <a:srgbClr val="FF6600">
                      <a:lumMod val="75000"/>
                    </a:srgbClr>
                  </a:solidFill>
                  <a:effectLst/>
                  <a:uLnTx/>
                  <a:uFillTx/>
                  <a:latin typeface="Arial" charset="0"/>
                  <a:ea typeface="微软雅黑"/>
                  <a:cs typeface="+mn-cs"/>
                </a:endParaRPr>
              </a:p>
            </p:txBody>
          </p:sp>
        </mc:Choice>
        <mc:Fallback xmlns="">
          <p:sp>
            <p:nvSpPr>
              <p:cNvPr id="6" name="对象 5"/>
              <p:cNvSpPr txBox="1">
                <a:spLocks noRot="1" noChangeAspect="1" noMove="1" noResize="1" noEditPoints="1" noAdjustHandles="1" noChangeArrowheads="1" noChangeShapeType="1" noTextEdit="1"/>
              </p:cNvSpPr>
              <p:nvPr/>
            </p:nvSpPr>
            <p:spPr>
              <a:xfrm>
                <a:off x="8253984" y="3667474"/>
                <a:ext cx="4140224" cy="714375"/>
              </a:xfrm>
              <a:prstGeom prst="rect">
                <a:avLst/>
              </a:prstGeom>
              <a:blipFill>
                <a:blip r:embed="rId4"/>
                <a:stretch>
                  <a:fillRect/>
                </a:stretch>
              </a:blipFill>
              <a:ln w="38100">
                <a:noFill/>
                <a:miter/>
              </a:ln>
            </p:spPr>
            <p:txBody>
              <a:bodyPr/>
              <a:lstStyle/>
              <a:p>
                <a:r>
                  <a:rPr lang="zh-CN" altLang="en-US">
                    <a:noFill/>
                  </a:rPr>
                  <a:t> </a:t>
                </a:r>
              </a:p>
            </p:txBody>
          </p:sp>
        </mc:Fallback>
      </mc:AlternateContent>
      <p:cxnSp>
        <p:nvCxnSpPr>
          <p:cNvPr id="8" name="直接箭头连接符 7"/>
          <p:cNvCxnSpPr>
            <a:cxnSpLocks/>
          </p:cNvCxnSpPr>
          <p:nvPr/>
        </p:nvCxnSpPr>
        <p:spPr>
          <a:xfrm flipV="1">
            <a:off x="5307012" y="4725144"/>
            <a:ext cx="0" cy="383540"/>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310640" y="3140968"/>
            <a:ext cx="0" cy="383540"/>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0273287" y="3140968"/>
            <a:ext cx="0" cy="3835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060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ln>
            <a:solidFill>
              <a:schemeClr val="tx1"/>
            </a:solidFill>
            <a:miter/>
          </a:ln>
        </p:spPr>
        <p:txBody>
          <a:bodyPr anchor="ctr"/>
          <a:lstStyle/>
          <a:p>
            <a:r>
              <a:rPr lang="zh-CN" altLang="en-US" dirty="0"/>
              <a:t>加法</a:t>
            </a:r>
            <a:endParaRPr lang="en-US" altLang="zh-CN" dirty="0"/>
          </a:p>
        </p:txBody>
      </p:sp>
      <mc:AlternateContent xmlns:mc="http://schemas.openxmlformats.org/markup-compatibility/2006" xmlns:a14="http://schemas.microsoft.com/office/drawing/2010/main">
        <mc:Choice Requires="a14">
          <p:sp>
            <p:nvSpPr>
              <p:cNvPr id="13315" name="对象 13314"/>
              <p:cNvSpPr txBox="1"/>
              <p:nvPr/>
            </p:nvSpPr>
            <p:spPr>
              <a:xfrm>
                <a:off x="4166394" y="3410055"/>
                <a:ext cx="3859212" cy="889000"/>
              </a:xfrm>
              <a:prstGeom prst="rect">
                <a:avLst/>
              </a:prstGeom>
              <a:noFill/>
              <a:ln w="38100">
                <a:noFill/>
                <a:miter/>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𝑅</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𝑥</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𝑅</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𝑥</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)=0</m:t>
                      </m:r>
                    </m:oMath>
                  </m:oMathPara>
                </a14:m>
                <a:endParaRPr kumimoji="0" lang="zh-CN" altLang="en-US" sz="3600" b="0" i="0" u="none" strike="noStrike" kern="1200" cap="none" spc="0" normalizeH="0" baseline="0" noProof="0" dirty="0">
                  <a:ln>
                    <a:noFill/>
                  </a:ln>
                  <a:solidFill>
                    <a:srgbClr val="000099"/>
                  </a:solidFill>
                  <a:effectLst/>
                  <a:uLnTx/>
                  <a:uFillTx/>
                  <a:latin typeface="Times New Roman" panose="02020603050405020304" pitchFamily="18" charset="0"/>
                  <a:ea typeface="微软雅黑"/>
                  <a:cs typeface="Times New Roman" panose="02020603050405020304" pitchFamily="18" charset="0"/>
                </a:endParaRPr>
              </a:p>
            </p:txBody>
          </p:sp>
        </mc:Choice>
        <mc:Fallback xmlns="">
          <p:sp>
            <p:nvSpPr>
              <p:cNvPr id="13315" name="对象 13314"/>
              <p:cNvSpPr txBox="1">
                <a:spLocks noRot="1" noChangeAspect="1" noMove="1" noResize="1" noEditPoints="1" noAdjustHandles="1" noChangeArrowheads="1" noChangeShapeType="1" noTextEdit="1"/>
              </p:cNvSpPr>
              <p:nvPr/>
            </p:nvSpPr>
            <p:spPr>
              <a:xfrm>
                <a:off x="4166394" y="3410055"/>
                <a:ext cx="3859212" cy="889000"/>
              </a:xfrm>
              <a:prstGeom prst="rect">
                <a:avLst/>
              </a:prstGeom>
              <a:blipFill>
                <a:blip r:embed="rId2"/>
                <a:stretch>
                  <a:fillRect/>
                </a:stretch>
              </a:blipFill>
              <a:ln w="38100">
                <a:noFill/>
                <a:miter/>
              </a:ln>
            </p:spPr>
            <p:txBody>
              <a:bodyPr/>
              <a:lstStyle/>
              <a:p>
                <a:r>
                  <a:rPr lang="zh-CN" altLang="en-US">
                    <a:noFill/>
                  </a:rPr>
                  <a:t> </a:t>
                </a:r>
              </a:p>
            </p:txBody>
          </p:sp>
        </mc:Fallback>
      </mc:AlternateContent>
    </p:spTree>
    <p:extLst>
      <p:ext uri="{BB962C8B-B14F-4D97-AF65-F5344CB8AC3E}">
        <p14:creationId xmlns:p14="http://schemas.microsoft.com/office/powerpoint/2010/main" val="2983718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0CEE9F89-1F0D-40C5-B939-FF02A890AF01}"/>
              </a:ext>
            </a:extLst>
          </p:cNvPr>
          <p:cNvSpPr>
            <a:spLocks noGrp="1" noChangeArrowheads="1"/>
          </p:cNvSpPr>
          <p:nvPr>
            <p:ph type="body" idx="1"/>
          </p:nvPr>
        </p:nvSpPr>
        <p:spPr>
          <a:xfrm>
            <a:off x="2057400" y="228601"/>
            <a:ext cx="8096250" cy="1230313"/>
          </a:xfrm>
          <a:noFill/>
        </p:spPr>
        <p:txBody>
          <a:bodyPr vert="horz" lIns="90488" tIns="44450" rIns="90488" bIns="44450" rtlCol="0">
            <a:normAutofit/>
          </a:bodyPr>
          <a:lstStyle/>
          <a:p>
            <a:pPr eaLnBrk="1" hangingPunct="1">
              <a:lnSpc>
                <a:spcPct val="90000"/>
              </a:lnSpc>
              <a:buFontTx/>
              <a:buNone/>
            </a:pPr>
            <a:r>
              <a:rPr lang="en-US" altLang="zh-CN" sz="2400" dirty="0">
                <a:ea typeface="宋体" panose="02010600030101010101" pitchFamily="2" charset="-122"/>
              </a:rPr>
              <a:t>Information: (1,1,0,0)              </a:t>
            </a:r>
            <a:r>
              <a:rPr lang="en-US" altLang="zh-CN" sz="2400" i="1" dirty="0" err="1">
                <a:ea typeface="宋体" panose="02010600030101010101" pitchFamily="2" charset="-122"/>
              </a:rPr>
              <a:t>i</a:t>
            </a:r>
            <a:r>
              <a:rPr lang="en-US" altLang="zh-CN" sz="2400" i="1" dirty="0">
                <a:ea typeface="宋体" panose="02010600030101010101" pitchFamily="2" charset="-122"/>
              </a:rPr>
              <a:t>(x) = x</a:t>
            </a:r>
            <a:r>
              <a:rPr lang="en-US" altLang="zh-CN" sz="2400" i="1" baseline="30000" dirty="0">
                <a:ea typeface="宋体" panose="02010600030101010101" pitchFamily="2" charset="-122"/>
              </a:rPr>
              <a:t>3</a:t>
            </a:r>
            <a:r>
              <a:rPr lang="en-US" altLang="zh-CN" sz="2400" i="1" dirty="0">
                <a:ea typeface="宋体" panose="02010600030101010101" pitchFamily="2" charset="-122"/>
              </a:rPr>
              <a:t> + x</a:t>
            </a:r>
            <a:r>
              <a:rPr lang="en-US" altLang="zh-CN" sz="2400" i="1" baseline="30000" dirty="0">
                <a:ea typeface="宋体" panose="02010600030101010101" pitchFamily="2" charset="-122"/>
              </a:rPr>
              <a:t>2</a:t>
            </a:r>
            <a:endParaRPr lang="en-US" altLang="zh-CN" sz="2400" dirty="0">
              <a:ea typeface="宋体" panose="02010600030101010101" pitchFamily="2" charset="-122"/>
            </a:endParaRPr>
          </a:p>
          <a:p>
            <a:pPr eaLnBrk="1" hangingPunct="1">
              <a:lnSpc>
                <a:spcPct val="90000"/>
              </a:lnSpc>
              <a:buFontTx/>
              <a:buNone/>
            </a:pPr>
            <a:r>
              <a:rPr lang="en-US" altLang="zh-CN" sz="2400" dirty="0">
                <a:ea typeface="宋体" panose="02010600030101010101" pitchFamily="2" charset="-122"/>
              </a:rPr>
              <a:t>Generator polynomial:  </a:t>
            </a:r>
            <a:r>
              <a:rPr lang="en-US" altLang="zh-CN" sz="2400" i="1" dirty="0">
                <a:ea typeface="宋体" panose="02010600030101010101" pitchFamily="2" charset="-122"/>
              </a:rPr>
              <a:t>g(x)= x</a:t>
            </a:r>
            <a:r>
              <a:rPr lang="en-US" altLang="zh-CN" sz="2400" i="1" baseline="30000" dirty="0">
                <a:ea typeface="宋体" panose="02010600030101010101" pitchFamily="2" charset="-122"/>
              </a:rPr>
              <a:t>3 </a:t>
            </a:r>
            <a:r>
              <a:rPr lang="en-US" altLang="zh-CN" sz="2400" i="1" dirty="0">
                <a:ea typeface="宋体" panose="02010600030101010101" pitchFamily="2" charset="-122"/>
              </a:rPr>
              <a:t>+ x + </a:t>
            </a:r>
            <a:r>
              <a:rPr lang="en-US" altLang="zh-CN" sz="2400" dirty="0">
                <a:ea typeface="宋体" panose="02010600030101010101" pitchFamily="2" charset="-122"/>
              </a:rPr>
              <a:t>1</a:t>
            </a:r>
          </a:p>
          <a:p>
            <a:pPr eaLnBrk="1" hangingPunct="1">
              <a:lnSpc>
                <a:spcPct val="90000"/>
              </a:lnSpc>
              <a:buFontTx/>
              <a:buNone/>
            </a:pPr>
            <a:r>
              <a:rPr lang="en-US" altLang="zh-CN" sz="2400" dirty="0">
                <a:ea typeface="宋体" panose="02010600030101010101" pitchFamily="2" charset="-122"/>
              </a:rPr>
              <a:t>Encoding:    </a:t>
            </a:r>
            <a:r>
              <a:rPr lang="en-US" altLang="zh-CN" sz="2400" i="1" dirty="0">
                <a:ea typeface="宋体" panose="02010600030101010101" pitchFamily="2" charset="-122"/>
              </a:rPr>
              <a:t>x</a:t>
            </a:r>
            <a:r>
              <a:rPr lang="en-US" altLang="zh-CN" sz="2400" i="1" baseline="30000" dirty="0">
                <a:ea typeface="宋体" panose="02010600030101010101" pitchFamily="2" charset="-122"/>
              </a:rPr>
              <a:t>3</a:t>
            </a:r>
            <a:r>
              <a:rPr lang="en-US" altLang="zh-CN" sz="2400" i="1" dirty="0">
                <a:ea typeface="宋体" panose="02010600030101010101" pitchFamily="2" charset="-122"/>
              </a:rPr>
              <a:t>i(x) = x</a:t>
            </a:r>
            <a:r>
              <a:rPr lang="en-US" altLang="zh-CN" sz="2400" i="1" baseline="30000" dirty="0">
                <a:ea typeface="宋体" panose="02010600030101010101" pitchFamily="2" charset="-122"/>
              </a:rPr>
              <a:t>6</a:t>
            </a:r>
            <a:r>
              <a:rPr lang="en-US" altLang="zh-CN" sz="2400" i="1" dirty="0">
                <a:ea typeface="宋体" panose="02010600030101010101" pitchFamily="2" charset="-122"/>
              </a:rPr>
              <a:t> + x</a:t>
            </a:r>
            <a:r>
              <a:rPr lang="en-US" altLang="zh-CN" sz="2400" i="1" baseline="30000" dirty="0">
                <a:ea typeface="宋体" panose="02010600030101010101" pitchFamily="2" charset="-122"/>
              </a:rPr>
              <a:t>5</a:t>
            </a:r>
            <a:r>
              <a:rPr lang="en-US" altLang="zh-CN" sz="2400" dirty="0">
                <a:ea typeface="宋体" panose="02010600030101010101" pitchFamily="2" charset="-122"/>
              </a:rPr>
              <a:t>                                                </a:t>
            </a:r>
          </a:p>
        </p:txBody>
      </p:sp>
      <p:sp>
        <p:nvSpPr>
          <p:cNvPr id="22533" name="Rectangle 3">
            <a:extLst>
              <a:ext uri="{FF2B5EF4-FFF2-40B4-BE49-F238E27FC236}">
                <a16:creationId xmlns:a16="http://schemas.microsoft.com/office/drawing/2014/main" id="{4037EE8C-E0E6-443E-9644-DEAE4AC73B67}"/>
              </a:ext>
            </a:extLst>
          </p:cNvPr>
          <p:cNvSpPr>
            <a:spLocks noChangeArrowheads="1"/>
          </p:cNvSpPr>
          <p:nvPr/>
        </p:nvSpPr>
        <p:spPr bwMode="auto">
          <a:xfrm>
            <a:off x="7010400" y="2100264"/>
            <a:ext cx="18076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1011 ) 1100000</a:t>
            </a:r>
            <a:r>
              <a:rPr lang="en-US" altLang="zh-CN" sz="1800" baseline="30000">
                <a:latin typeface="Geneva" charset="0"/>
                <a:ea typeface="宋体" panose="02010600030101010101" pitchFamily="2" charset="-122"/>
              </a:rPr>
              <a:t> </a:t>
            </a:r>
          </a:p>
        </p:txBody>
      </p:sp>
      <p:sp>
        <p:nvSpPr>
          <p:cNvPr id="22534" name="Line 4">
            <a:extLst>
              <a:ext uri="{FF2B5EF4-FFF2-40B4-BE49-F238E27FC236}">
                <a16:creationId xmlns:a16="http://schemas.microsoft.com/office/drawing/2014/main" id="{25CBEBFA-D16E-4927-AF7B-BF5E88889333}"/>
              </a:ext>
            </a:extLst>
          </p:cNvPr>
          <p:cNvSpPr>
            <a:spLocks noChangeShapeType="1"/>
          </p:cNvSpPr>
          <p:nvPr/>
        </p:nvSpPr>
        <p:spPr bwMode="auto">
          <a:xfrm>
            <a:off x="7570789" y="2057400"/>
            <a:ext cx="19573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Rectangle 5">
            <a:extLst>
              <a:ext uri="{FF2B5EF4-FFF2-40B4-BE49-F238E27FC236}">
                <a16:creationId xmlns:a16="http://schemas.microsoft.com/office/drawing/2014/main" id="{B619B3FA-15CC-4517-917D-D3894ECB7E6C}"/>
              </a:ext>
            </a:extLst>
          </p:cNvPr>
          <p:cNvSpPr>
            <a:spLocks noChangeArrowheads="1"/>
          </p:cNvSpPr>
          <p:nvPr/>
        </p:nvSpPr>
        <p:spPr bwMode="auto">
          <a:xfrm>
            <a:off x="8031163" y="1666876"/>
            <a:ext cx="66146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1110</a:t>
            </a:r>
          </a:p>
        </p:txBody>
      </p:sp>
      <p:sp>
        <p:nvSpPr>
          <p:cNvPr id="22536" name="Rectangle 6">
            <a:extLst>
              <a:ext uri="{FF2B5EF4-FFF2-40B4-BE49-F238E27FC236}">
                <a16:creationId xmlns:a16="http://schemas.microsoft.com/office/drawing/2014/main" id="{732C02D6-DCCC-466D-8900-E71E8BF852DD}"/>
              </a:ext>
            </a:extLst>
          </p:cNvPr>
          <p:cNvSpPr>
            <a:spLocks noChangeArrowheads="1"/>
          </p:cNvSpPr>
          <p:nvPr/>
        </p:nvSpPr>
        <p:spPr bwMode="auto">
          <a:xfrm>
            <a:off x="7666039" y="2390776"/>
            <a:ext cx="6785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1011</a:t>
            </a:r>
            <a:endParaRPr lang="en-US" altLang="zh-CN" sz="1800" baseline="30000">
              <a:latin typeface="Geneva" charset="0"/>
              <a:ea typeface="宋体" panose="02010600030101010101" pitchFamily="2" charset="-122"/>
            </a:endParaRPr>
          </a:p>
        </p:txBody>
      </p:sp>
      <p:sp>
        <p:nvSpPr>
          <p:cNvPr id="22537" name="Line 7">
            <a:extLst>
              <a:ext uri="{FF2B5EF4-FFF2-40B4-BE49-F238E27FC236}">
                <a16:creationId xmlns:a16="http://schemas.microsoft.com/office/drawing/2014/main" id="{76BC989B-9AF2-4C4F-A906-00E141115F68}"/>
              </a:ext>
            </a:extLst>
          </p:cNvPr>
          <p:cNvSpPr>
            <a:spLocks noChangeShapeType="1"/>
          </p:cNvSpPr>
          <p:nvPr/>
        </p:nvSpPr>
        <p:spPr bwMode="auto">
          <a:xfrm>
            <a:off x="7673975" y="2755900"/>
            <a:ext cx="920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Rectangle 8">
            <a:extLst>
              <a:ext uri="{FF2B5EF4-FFF2-40B4-BE49-F238E27FC236}">
                <a16:creationId xmlns:a16="http://schemas.microsoft.com/office/drawing/2014/main" id="{E552D314-4D6C-470D-A04B-6E50C7523DCB}"/>
              </a:ext>
            </a:extLst>
          </p:cNvPr>
          <p:cNvSpPr>
            <a:spLocks noChangeArrowheads="1"/>
          </p:cNvSpPr>
          <p:nvPr/>
        </p:nvSpPr>
        <p:spPr bwMode="auto">
          <a:xfrm>
            <a:off x="7756525" y="2820989"/>
            <a:ext cx="66146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1110</a:t>
            </a:r>
            <a:endParaRPr lang="en-US" altLang="zh-CN" sz="1800" baseline="30000">
              <a:latin typeface="Geneva" charset="0"/>
              <a:ea typeface="宋体" panose="02010600030101010101" pitchFamily="2" charset="-122"/>
            </a:endParaRPr>
          </a:p>
        </p:txBody>
      </p:sp>
      <p:sp>
        <p:nvSpPr>
          <p:cNvPr id="22539" name="Rectangle 9">
            <a:extLst>
              <a:ext uri="{FF2B5EF4-FFF2-40B4-BE49-F238E27FC236}">
                <a16:creationId xmlns:a16="http://schemas.microsoft.com/office/drawing/2014/main" id="{14508876-002B-431E-AC84-2DF704D753EC}"/>
              </a:ext>
            </a:extLst>
          </p:cNvPr>
          <p:cNvSpPr>
            <a:spLocks noChangeArrowheads="1"/>
          </p:cNvSpPr>
          <p:nvPr/>
        </p:nvSpPr>
        <p:spPr bwMode="auto">
          <a:xfrm>
            <a:off x="7756526" y="3163889"/>
            <a:ext cx="6785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latin typeface="Geneva" charset="0"/>
                <a:ea typeface="宋体" panose="02010600030101010101" pitchFamily="2" charset="-122"/>
              </a:rPr>
              <a:t>1011</a:t>
            </a:r>
            <a:endParaRPr lang="en-US" altLang="zh-CN" sz="1800" baseline="30000" dirty="0">
              <a:latin typeface="Geneva" charset="0"/>
              <a:ea typeface="宋体" panose="02010600030101010101" pitchFamily="2" charset="-122"/>
            </a:endParaRPr>
          </a:p>
        </p:txBody>
      </p:sp>
      <p:sp>
        <p:nvSpPr>
          <p:cNvPr id="22540" name="Line 10">
            <a:extLst>
              <a:ext uri="{FF2B5EF4-FFF2-40B4-BE49-F238E27FC236}">
                <a16:creationId xmlns:a16="http://schemas.microsoft.com/office/drawing/2014/main" id="{9ADD3E2D-BDEB-46D7-9FD6-FB34E6F79F1C}"/>
              </a:ext>
            </a:extLst>
          </p:cNvPr>
          <p:cNvSpPr>
            <a:spLocks noChangeShapeType="1"/>
          </p:cNvSpPr>
          <p:nvPr/>
        </p:nvSpPr>
        <p:spPr bwMode="auto">
          <a:xfrm>
            <a:off x="7804150" y="3543300"/>
            <a:ext cx="7889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Rectangle 11">
            <a:extLst>
              <a:ext uri="{FF2B5EF4-FFF2-40B4-BE49-F238E27FC236}">
                <a16:creationId xmlns:a16="http://schemas.microsoft.com/office/drawing/2014/main" id="{EA734DCE-9AF6-494D-8857-A62BC2919786}"/>
              </a:ext>
            </a:extLst>
          </p:cNvPr>
          <p:cNvSpPr>
            <a:spLocks noChangeArrowheads="1"/>
          </p:cNvSpPr>
          <p:nvPr/>
        </p:nvSpPr>
        <p:spPr bwMode="auto">
          <a:xfrm>
            <a:off x="7885113" y="3570289"/>
            <a:ext cx="69570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1010</a:t>
            </a:r>
            <a:endParaRPr lang="en-US" altLang="zh-CN" sz="1800" baseline="30000">
              <a:latin typeface="Geneva" charset="0"/>
              <a:ea typeface="宋体" panose="02010600030101010101" pitchFamily="2" charset="-122"/>
            </a:endParaRPr>
          </a:p>
        </p:txBody>
      </p:sp>
      <p:sp>
        <p:nvSpPr>
          <p:cNvPr id="22542" name="Rectangle 12">
            <a:extLst>
              <a:ext uri="{FF2B5EF4-FFF2-40B4-BE49-F238E27FC236}">
                <a16:creationId xmlns:a16="http://schemas.microsoft.com/office/drawing/2014/main" id="{B73403E7-4C69-4FB6-9261-E31B69128092}"/>
              </a:ext>
            </a:extLst>
          </p:cNvPr>
          <p:cNvSpPr>
            <a:spLocks noChangeArrowheads="1"/>
          </p:cNvSpPr>
          <p:nvPr/>
        </p:nvSpPr>
        <p:spPr bwMode="auto">
          <a:xfrm>
            <a:off x="7923214" y="3900489"/>
            <a:ext cx="6785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1011</a:t>
            </a:r>
          </a:p>
        </p:txBody>
      </p:sp>
      <p:sp>
        <p:nvSpPr>
          <p:cNvPr id="22543" name="Line 13">
            <a:extLst>
              <a:ext uri="{FF2B5EF4-FFF2-40B4-BE49-F238E27FC236}">
                <a16:creationId xmlns:a16="http://schemas.microsoft.com/office/drawing/2014/main" id="{11A880B4-3A86-4CE4-BEF7-FFC64D9B7103}"/>
              </a:ext>
            </a:extLst>
          </p:cNvPr>
          <p:cNvSpPr>
            <a:spLocks noChangeShapeType="1"/>
          </p:cNvSpPr>
          <p:nvPr/>
        </p:nvSpPr>
        <p:spPr bwMode="auto">
          <a:xfrm flipV="1">
            <a:off x="8078788" y="4343400"/>
            <a:ext cx="660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5">
            <a:extLst>
              <a:ext uri="{FF2B5EF4-FFF2-40B4-BE49-F238E27FC236}">
                <a16:creationId xmlns:a16="http://schemas.microsoft.com/office/drawing/2014/main" id="{0AEECE03-FAA9-4BB7-8E59-8B335B699889}"/>
              </a:ext>
            </a:extLst>
          </p:cNvPr>
          <p:cNvSpPr>
            <a:spLocks noChangeShapeType="1"/>
          </p:cNvSpPr>
          <p:nvPr/>
        </p:nvSpPr>
        <p:spPr bwMode="auto">
          <a:xfrm>
            <a:off x="5613400" y="457200"/>
            <a:ext cx="482600" cy="0"/>
          </a:xfrm>
          <a:prstGeom prst="line">
            <a:avLst/>
          </a:prstGeom>
          <a:noFill/>
          <a:ln w="38100" cmpd="dbl">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16">
            <a:extLst>
              <a:ext uri="{FF2B5EF4-FFF2-40B4-BE49-F238E27FC236}">
                <a16:creationId xmlns:a16="http://schemas.microsoft.com/office/drawing/2014/main" id="{C9C5BFD7-88EB-4F68-88C9-E43F799223C0}"/>
              </a:ext>
            </a:extLst>
          </p:cNvPr>
          <p:cNvSpPr>
            <a:spLocks noChangeShapeType="1"/>
          </p:cNvSpPr>
          <p:nvPr/>
        </p:nvSpPr>
        <p:spPr bwMode="auto">
          <a:xfrm>
            <a:off x="2808288" y="5465763"/>
            <a:ext cx="4826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Rectangle 17">
            <a:extLst>
              <a:ext uri="{FF2B5EF4-FFF2-40B4-BE49-F238E27FC236}">
                <a16:creationId xmlns:a16="http://schemas.microsoft.com/office/drawing/2014/main" id="{57342F57-C9F2-4411-A2D4-70C0DBB6E33C}"/>
              </a:ext>
            </a:extLst>
          </p:cNvPr>
          <p:cNvSpPr>
            <a:spLocks noChangeArrowheads="1"/>
          </p:cNvSpPr>
          <p:nvPr/>
        </p:nvSpPr>
        <p:spPr bwMode="auto">
          <a:xfrm>
            <a:off x="1958976" y="2043114"/>
            <a:ext cx="225863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3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 </a:t>
            </a:r>
            <a:r>
              <a:rPr lang="en-US" altLang="zh-CN" sz="1800" i="1">
                <a:latin typeface="Geneva" charset="0"/>
                <a:ea typeface="宋体" panose="02010600030101010101" pitchFamily="2" charset="-122"/>
              </a:rPr>
              <a:t>+ </a:t>
            </a:r>
            <a:r>
              <a:rPr lang="en-US" altLang="zh-CN" sz="1800">
                <a:latin typeface="Geneva" charset="0"/>
                <a:ea typeface="宋体" panose="02010600030101010101" pitchFamily="2" charset="-122"/>
              </a:rPr>
              <a:t>1</a:t>
            </a:r>
            <a:r>
              <a:rPr lang="en-US" altLang="zh-CN" sz="1800" i="1">
                <a:latin typeface="Geneva" charset="0"/>
                <a:ea typeface="宋体" panose="02010600030101010101" pitchFamily="2" charset="-122"/>
              </a:rPr>
              <a:t> ) x</a:t>
            </a:r>
            <a:r>
              <a:rPr lang="en-US" altLang="zh-CN" sz="1800" i="1" baseline="30000">
                <a:latin typeface="Geneva" charset="0"/>
                <a:ea typeface="宋体" panose="02010600030101010101" pitchFamily="2" charset="-122"/>
              </a:rPr>
              <a:t>6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5</a:t>
            </a:r>
            <a:r>
              <a:rPr lang="en-US" altLang="zh-CN" sz="1800" baseline="30000">
                <a:latin typeface="Geneva" charset="0"/>
                <a:ea typeface="宋体" panose="02010600030101010101" pitchFamily="2" charset="-122"/>
              </a:rPr>
              <a:t> </a:t>
            </a:r>
          </a:p>
        </p:txBody>
      </p:sp>
      <p:sp>
        <p:nvSpPr>
          <p:cNvPr id="22547" name="Line 18">
            <a:extLst>
              <a:ext uri="{FF2B5EF4-FFF2-40B4-BE49-F238E27FC236}">
                <a16:creationId xmlns:a16="http://schemas.microsoft.com/office/drawing/2014/main" id="{DC8DE12C-B53A-4CBF-8E79-8051C0FA4C11}"/>
              </a:ext>
            </a:extLst>
          </p:cNvPr>
          <p:cNvSpPr>
            <a:spLocks noChangeShapeType="1"/>
          </p:cNvSpPr>
          <p:nvPr/>
        </p:nvSpPr>
        <p:spPr bwMode="auto">
          <a:xfrm>
            <a:off x="3249613" y="2027238"/>
            <a:ext cx="2959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Rectangle 19">
            <a:extLst>
              <a:ext uri="{FF2B5EF4-FFF2-40B4-BE49-F238E27FC236}">
                <a16:creationId xmlns:a16="http://schemas.microsoft.com/office/drawing/2014/main" id="{DF13D9A5-FA2C-4A41-8863-6D7DD3ADCBEE}"/>
              </a:ext>
            </a:extLst>
          </p:cNvPr>
          <p:cNvSpPr>
            <a:spLocks noChangeArrowheads="1"/>
          </p:cNvSpPr>
          <p:nvPr/>
        </p:nvSpPr>
        <p:spPr bwMode="auto">
          <a:xfrm>
            <a:off x="3292476" y="1624014"/>
            <a:ext cx="11830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dirty="0">
                <a:latin typeface="Geneva" charset="0"/>
                <a:ea typeface="宋体" panose="02010600030101010101" pitchFamily="2" charset="-122"/>
              </a:rPr>
              <a:t>x</a:t>
            </a:r>
            <a:r>
              <a:rPr lang="en-US" altLang="zh-CN" sz="1800" i="1" baseline="30000" dirty="0">
                <a:latin typeface="Geneva" charset="0"/>
                <a:ea typeface="宋体" panose="02010600030101010101" pitchFamily="2" charset="-122"/>
              </a:rPr>
              <a:t>3 </a:t>
            </a:r>
            <a:r>
              <a:rPr lang="en-US" altLang="zh-CN" sz="1800" i="1" dirty="0">
                <a:latin typeface="Geneva" charset="0"/>
                <a:ea typeface="宋体" panose="02010600030101010101" pitchFamily="2" charset="-122"/>
              </a:rPr>
              <a:t>+ x</a:t>
            </a:r>
            <a:r>
              <a:rPr lang="en-US" altLang="zh-CN" sz="1800" i="1" baseline="30000" dirty="0">
                <a:latin typeface="Geneva" charset="0"/>
                <a:ea typeface="宋体" panose="02010600030101010101" pitchFamily="2" charset="-122"/>
              </a:rPr>
              <a:t>2 </a:t>
            </a:r>
            <a:r>
              <a:rPr lang="en-US" altLang="zh-CN" sz="1800" i="1" dirty="0">
                <a:latin typeface="Geneva" charset="0"/>
                <a:ea typeface="宋体" panose="02010600030101010101" pitchFamily="2" charset="-122"/>
              </a:rPr>
              <a:t>+ x</a:t>
            </a:r>
            <a:endParaRPr lang="en-US" altLang="zh-CN" sz="1800" dirty="0">
              <a:latin typeface="Geneva" charset="0"/>
              <a:ea typeface="宋体" panose="02010600030101010101" pitchFamily="2" charset="-122"/>
            </a:endParaRPr>
          </a:p>
        </p:txBody>
      </p:sp>
      <p:sp>
        <p:nvSpPr>
          <p:cNvPr id="22549" name="Rectangle 20">
            <a:extLst>
              <a:ext uri="{FF2B5EF4-FFF2-40B4-BE49-F238E27FC236}">
                <a16:creationId xmlns:a16="http://schemas.microsoft.com/office/drawing/2014/main" id="{6D83C277-F9FC-4DBC-86F8-7E4643D0DA8E}"/>
              </a:ext>
            </a:extLst>
          </p:cNvPr>
          <p:cNvSpPr>
            <a:spLocks noChangeArrowheads="1"/>
          </p:cNvSpPr>
          <p:nvPr/>
        </p:nvSpPr>
        <p:spPr bwMode="auto">
          <a:xfrm>
            <a:off x="3279775" y="2347914"/>
            <a:ext cx="171681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6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4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3</a:t>
            </a:r>
            <a:endParaRPr lang="en-US" altLang="zh-CN" sz="1800" baseline="30000">
              <a:latin typeface="Geneva" charset="0"/>
              <a:ea typeface="宋体" panose="02010600030101010101" pitchFamily="2" charset="-122"/>
            </a:endParaRPr>
          </a:p>
        </p:txBody>
      </p:sp>
      <p:sp>
        <p:nvSpPr>
          <p:cNvPr id="22550" name="Line 21">
            <a:extLst>
              <a:ext uri="{FF2B5EF4-FFF2-40B4-BE49-F238E27FC236}">
                <a16:creationId xmlns:a16="http://schemas.microsoft.com/office/drawing/2014/main" id="{6CD6665C-EC03-491D-9213-E03881282209}"/>
              </a:ext>
            </a:extLst>
          </p:cNvPr>
          <p:cNvSpPr>
            <a:spLocks noChangeShapeType="1"/>
          </p:cNvSpPr>
          <p:nvPr/>
        </p:nvSpPr>
        <p:spPr bwMode="auto">
          <a:xfrm>
            <a:off x="3275013" y="2738438"/>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Rectangle 22">
            <a:extLst>
              <a:ext uri="{FF2B5EF4-FFF2-40B4-BE49-F238E27FC236}">
                <a16:creationId xmlns:a16="http://schemas.microsoft.com/office/drawing/2014/main" id="{40A689F0-039D-47B5-9840-533B21BBFFD7}"/>
              </a:ext>
            </a:extLst>
          </p:cNvPr>
          <p:cNvSpPr>
            <a:spLocks noChangeArrowheads="1"/>
          </p:cNvSpPr>
          <p:nvPr/>
        </p:nvSpPr>
        <p:spPr bwMode="auto">
          <a:xfrm>
            <a:off x="3694114" y="2787651"/>
            <a:ext cx="126797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5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4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3</a:t>
            </a:r>
          </a:p>
        </p:txBody>
      </p:sp>
      <p:sp>
        <p:nvSpPr>
          <p:cNvPr id="22552" name="Rectangle 23">
            <a:extLst>
              <a:ext uri="{FF2B5EF4-FFF2-40B4-BE49-F238E27FC236}">
                <a16:creationId xmlns:a16="http://schemas.microsoft.com/office/drawing/2014/main" id="{7C3308F4-E8CF-4E5B-8E7A-134B60C79F34}"/>
              </a:ext>
            </a:extLst>
          </p:cNvPr>
          <p:cNvSpPr>
            <a:spLocks noChangeArrowheads="1"/>
          </p:cNvSpPr>
          <p:nvPr/>
        </p:nvSpPr>
        <p:spPr bwMode="auto">
          <a:xfrm>
            <a:off x="3687763" y="3173414"/>
            <a:ext cx="171681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5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3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2</a:t>
            </a:r>
            <a:endParaRPr lang="en-US" altLang="zh-CN" sz="1800" baseline="30000">
              <a:latin typeface="Geneva" charset="0"/>
              <a:ea typeface="宋体" panose="02010600030101010101" pitchFamily="2" charset="-122"/>
            </a:endParaRPr>
          </a:p>
        </p:txBody>
      </p:sp>
      <p:sp>
        <p:nvSpPr>
          <p:cNvPr id="22553" name="Line 24">
            <a:extLst>
              <a:ext uri="{FF2B5EF4-FFF2-40B4-BE49-F238E27FC236}">
                <a16:creationId xmlns:a16="http://schemas.microsoft.com/office/drawing/2014/main" id="{5F583632-3544-49A1-8844-7823C577531F}"/>
              </a:ext>
            </a:extLst>
          </p:cNvPr>
          <p:cNvSpPr>
            <a:spLocks noChangeShapeType="1"/>
          </p:cNvSpPr>
          <p:nvPr/>
        </p:nvSpPr>
        <p:spPr bwMode="auto">
          <a:xfrm>
            <a:off x="3935413" y="3525838"/>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Rectangle 25">
            <a:extLst>
              <a:ext uri="{FF2B5EF4-FFF2-40B4-BE49-F238E27FC236}">
                <a16:creationId xmlns:a16="http://schemas.microsoft.com/office/drawing/2014/main" id="{0E8BE6AD-6EF3-4D1C-A8BA-89E3E8F67814}"/>
              </a:ext>
            </a:extLst>
          </p:cNvPr>
          <p:cNvSpPr>
            <a:spLocks noChangeArrowheads="1"/>
          </p:cNvSpPr>
          <p:nvPr/>
        </p:nvSpPr>
        <p:spPr bwMode="auto">
          <a:xfrm>
            <a:off x="4124326" y="3592514"/>
            <a:ext cx="127438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4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2</a:t>
            </a:r>
            <a:endParaRPr lang="en-US" altLang="zh-CN" sz="1800" baseline="30000">
              <a:latin typeface="Geneva" charset="0"/>
              <a:ea typeface="宋体" panose="02010600030101010101" pitchFamily="2" charset="-122"/>
            </a:endParaRPr>
          </a:p>
        </p:txBody>
      </p:sp>
      <p:sp>
        <p:nvSpPr>
          <p:cNvPr id="22555" name="Rectangle 26">
            <a:extLst>
              <a:ext uri="{FF2B5EF4-FFF2-40B4-BE49-F238E27FC236}">
                <a16:creationId xmlns:a16="http://schemas.microsoft.com/office/drawing/2014/main" id="{89B62BED-DF00-4DCB-8970-6ADB635D36AB}"/>
              </a:ext>
            </a:extLst>
          </p:cNvPr>
          <p:cNvSpPr>
            <a:spLocks noChangeArrowheads="1"/>
          </p:cNvSpPr>
          <p:nvPr/>
        </p:nvSpPr>
        <p:spPr bwMode="auto">
          <a:xfrm>
            <a:off x="4133850" y="3922714"/>
            <a:ext cx="163185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4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2 </a:t>
            </a:r>
            <a:r>
              <a:rPr lang="en-US" altLang="zh-CN" sz="1800" i="1">
                <a:latin typeface="Geneva" charset="0"/>
                <a:ea typeface="宋体" panose="02010600030101010101" pitchFamily="2" charset="-122"/>
              </a:rPr>
              <a:t>+ x</a:t>
            </a:r>
            <a:endParaRPr lang="en-US" altLang="zh-CN" sz="1800">
              <a:latin typeface="Geneva" charset="0"/>
              <a:ea typeface="宋体" panose="02010600030101010101" pitchFamily="2" charset="-122"/>
            </a:endParaRPr>
          </a:p>
        </p:txBody>
      </p:sp>
      <p:sp>
        <p:nvSpPr>
          <p:cNvPr id="22556" name="Line 27">
            <a:extLst>
              <a:ext uri="{FF2B5EF4-FFF2-40B4-BE49-F238E27FC236}">
                <a16:creationId xmlns:a16="http://schemas.microsoft.com/office/drawing/2014/main" id="{CA9328F8-FE4E-4575-98AA-22D73D22EACA}"/>
              </a:ext>
            </a:extLst>
          </p:cNvPr>
          <p:cNvSpPr>
            <a:spLocks noChangeShapeType="1"/>
          </p:cNvSpPr>
          <p:nvPr/>
        </p:nvSpPr>
        <p:spPr bwMode="auto">
          <a:xfrm>
            <a:off x="4392613" y="4300538"/>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Rectangle 28">
            <a:extLst>
              <a:ext uri="{FF2B5EF4-FFF2-40B4-BE49-F238E27FC236}">
                <a16:creationId xmlns:a16="http://schemas.microsoft.com/office/drawing/2014/main" id="{BF6706FA-883A-4691-861C-F9A1B370D5BA}"/>
              </a:ext>
            </a:extLst>
          </p:cNvPr>
          <p:cNvSpPr>
            <a:spLocks noChangeArrowheads="1"/>
          </p:cNvSpPr>
          <p:nvPr/>
        </p:nvSpPr>
        <p:spPr bwMode="auto">
          <a:xfrm>
            <a:off x="5392738" y="4341814"/>
            <a:ext cx="29816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endParaRPr lang="en-US" altLang="zh-CN" sz="1800">
              <a:latin typeface="Geneva" charset="0"/>
              <a:ea typeface="宋体" panose="02010600030101010101" pitchFamily="2" charset="-122"/>
            </a:endParaRPr>
          </a:p>
        </p:txBody>
      </p:sp>
      <p:sp>
        <p:nvSpPr>
          <p:cNvPr id="22558" name="Text Box 29">
            <a:extLst>
              <a:ext uri="{FF2B5EF4-FFF2-40B4-BE49-F238E27FC236}">
                <a16:creationId xmlns:a16="http://schemas.microsoft.com/office/drawing/2014/main" id="{DEDBDBCC-FA66-455A-AB8A-8B4AC4237783}"/>
              </a:ext>
            </a:extLst>
          </p:cNvPr>
          <p:cNvSpPr txBox="1">
            <a:spLocks noChangeArrowheads="1"/>
          </p:cNvSpPr>
          <p:nvPr/>
        </p:nvSpPr>
        <p:spPr bwMode="auto">
          <a:xfrm>
            <a:off x="1936750" y="4678363"/>
            <a:ext cx="33147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ea typeface="宋体" panose="02010600030101010101" pitchFamily="2" charset="-122"/>
              </a:rPr>
              <a:t>Transmitted codeword:</a:t>
            </a:r>
          </a:p>
          <a:p>
            <a:pPr lvl="3"/>
            <a:r>
              <a:rPr lang="en-US" altLang="zh-CN" sz="1800" i="1">
                <a:ea typeface="宋体" panose="02010600030101010101" pitchFamily="2" charset="-122"/>
              </a:rPr>
              <a:t>b(x) = x</a:t>
            </a:r>
            <a:r>
              <a:rPr lang="en-US" altLang="zh-CN" sz="1800" i="1" baseline="30000">
                <a:ea typeface="宋体" panose="02010600030101010101" pitchFamily="2" charset="-122"/>
              </a:rPr>
              <a:t>6</a:t>
            </a:r>
            <a:r>
              <a:rPr lang="en-US" altLang="zh-CN" sz="1800" i="1">
                <a:ea typeface="宋体" panose="02010600030101010101" pitchFamily="2" charset="-122"/>
              </a:rPr>
              <a:t> + x</a:t>
            </a:r>
            <a:r>
              <a:rPr lang="en-US" altLang="zh-CN" sz="1800" i="1" baseline="30000">
                <a:ea typeface="宋体" panose="02010600030101010101" pitchFamily="2" charset="-122"/>
              </a:rPr>
              <a:t>5 </a:t>
            </a:r>
            <a:r>
              <a:rPr lang="en-US" altLang="zh-CN" sz="1800" i="1">
                <a:ea typeface="宋体" panose="02010600030101010101" pitchFamily="2" charset="-122"/>
              </a:rPr>
              <a:t>+ x</a:t>
            </a:r>
          </a:p>
          <a:p>
            <a:pPr lvl="3"/>
            <a:r>
              <a:rPr lang="en-US" altLang="zh-CN" sz="1800" i="1" u="sng">
                <a:ea typeface="宋体" panose="02010600030101010101" pitchFamily="2" charset="-122"/>
              </a:rPr>
              <a:t>b</a:t>
            </a:r>
            <a:r>
              <a:rPr lang="en-US" altLang="zh-CN" sz="1800" i="1">
                <a:ea typeface="宋体" panose="02010600030101010101" pitchFamily="2" charset="-122"/>
              </a:rPr>
              <a:t> </a:t>
            </a:r>
            <a:r>
              <a:rPr lang="en-US" altLang="zh-CN" sz="1800">
                <a:ea typeface="宋体" panose="02010600030101010101" pitchFamily="2" charset="-122"/>
              </a:rPr>
              <a:t>= (</a:t>
            </a:r>
            <a:r>
              <a:rPr lang="en-US" altLang="zh-CN" sz="1800">
                <a:latin typeface="Comic Sans MS" panose="030F0702030302020204" pitchFamily="66" charset="0"/>
                <a:ea typeface="宋体" panose="02010600030101010101" pitchFamily="2" charset="-122"/>
              </a:rPr>
              <a:t>1,1,0,0,</a:t>
            </a:r>
            <a:r>
              <a:rPr lang="en-US" altLang="zh-CN" sz="1800">
                <a:solidFill>
                  <a:srgbClr val="009900"/>
                </a:solidFill>
                <a:latin typeface="Comic Sans MS" panose="030F0702030302020204" pitchFamily="66" charset="0"/>
                <a:ea typeface="宋体" panose="02010600030101010101" pitchFamily="2" charset="-122"/>
              </a:rPr>
              <a:t>0,1,0</a:t>
            </a:r>
            <a:r>
              <a:rPr lang="en-US" altLang="zh-CN" sz="1800">
                <a:ea typeface="宋体" panose="02010600030101010101" pitchFamily="2" charset="-122"/>
              </a:rPr>
              <a:t>)</a:t>
            </a:r>
          </a:p>
          <a:p>
            <a:pPr>
              <a:spcBef>
                <a:spcPct val="50000"/>
              </a:spcBef>
            </a:pPr>
            <a:endParaRPr lang="en-US" altLang="zh-CN" sz="1600">
              <a:ea typeface="宋体" panose="02010600030101010101" pitchFamily="2" charset="-122"/>
            </a:endParaRPr>
          </a:p>
        </p:txBody>
      </p:sp>
      <p:sp>
        <p:nvSpPr>
          <p:cNvPr id="22562" name="Rectangle 33">
            <a:extLst>
              <a:ext uri="{FF2B5EF4-FFF2-40B4-BE49-F238E27FC236}">
                <a16:creationId xmlns:a16="http://schemas.microsoft.com/office/drawing/2014/main" id="{24E62366-B1E2-4EA8-A313-4B68DED2945F}"/>
              </a:ext>
            </a:extLst>
          </p:cNvPr>
          <p:cNvSpPr>
            <a:spLocks noChangeArrowheads="1"/>
          </p:cNvSpPr>
          <p:nvPr/>
        </p:nvSpPr>
        <p:spPr bwMode="auto">
          <a:xfrm>
            <a:off x="7967663" y="4419600"/>
            <a:ext cx="838200" cy="381000"/>
          </a:xfrm>
          <a:prstGeom prst="rect">
            <a:avLst/>
          </a:prstGeom>
          <a:solidFill>
            <a:srgbClr val="CCFFCC"/>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1800" b="1">
                <a:ea typeface="宋体" panose="02010600030101010101" pitchFamily="2" charset="-122"/>
              </a:rPr>
              <a:t>010</a:t>
            </a:r>
          </a:p>
        </p:txBody>
      </p:sp>
      <p:cxnSp>
        <p:nvCxnSpPr>
          <p:cNvPr id="22563" name="AutoShape 34">
            <a:extLst>
              <a:ext uri="{FF2B5EF4-FFF2-40B4-BE49-F238E27FC236}">
                <a16:creationId xmlns:a16="http://schemas.microsoft.com/office/drawing/2014/main" id="{3397F185-5047-4BDF-ABC3-355DFC6A6152}"/>
              </a:ext>
            </a:extLst>
          </p:cNvPr>
          <p:cNvCxnSpPr>
            <a:cxnSpLocks noChangeShapeType="1"/>
            <a:stCxn id="22562" idx="1"/>
          </p:cNvCxnSpPr>
          <p:nvPr/>
        </p:nvCxnSpPr>
        <p:spPr bwMode="auto">
          <a:xfrm flipH="1">
            <a:off x="5148263" y="4610100"/>
            <a:ext cx="2819400" cy="723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2C5BF44-8913-4D3F-906A-7B47D3190FC7}"/>
              </a:ext>
            </a:extLst>
          </p:cNvPr>
          <p:cNvSpPr>
            <a:spLocks noGrp="1" noChangeArrowheads="1"/>
          </p:cNvSpPr>
          <p:nvPr>
            <p:ph type="title"/>
          </p:nvPr>
        </p:nvSpPr>
        <p:spPr>
          <a:xfrm>
            <a:off x="2209800" y="609600"/>
            <a:ext cx="7772400" cy="990600"/>
          </a:xfrm>
        </p:spPr>
        <p:txBody>
          <a:bodyPr/>
          <a:lstStyle/>
          <a:p>
            <a:r>
              <a:rPr lang="en-US" altLang="zh-CN">
                <a:ea typeface="宋体" panose="02010600030101010101" pitchFamily="2" charset="-122"/>
              </a:rPr>
              <a:t>Calculating a CRC</a:t>
            </a:r>
          </a:p>
        </p:txBody>
      </p:sp>
      <p:sp>
        <p:nvSpPr>
          <p:cNvPr id="17413" name="Text Box 5">
            <a:extLst>
              <a:ext uri="{FF2B5EF4-FFF2-40B4-BE49-F238E27FC236}">
                <a16:creationId xmlns:a16="http://schemas.microsoft.com/office/drawing/2014/main" id="{289797F4-F8B8-429C-87F6-15B80EC052F5}"/>
              </a:ext>
            </a:extLst>
          </p:cNvPr>
          <p:cNvSpPr txBox="1">
            <a:spLocks noChangeArrowheads="1"/>
          </p:cNvSpPr>
          <p:nvPr/>
        </p:nvSpPr>
        <p:spPr bwMode="auto">
          <a:xfrm>
            <a:off x="2727326" y="1638300"/>
            <a:ext cx="41553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Comic Sans MS" panose="030F0702030302020204" pitchFamily="66" charset="0"/>
                <a:ea typeface="宋体" panose="02010600030101010101" pitchFamily="2" charset="-122"/>
              </a:rPr>
              <a:t>Example:</a:t>
            </a:r>
            <a:r>
              <a:rPr lang="en-US" altLang="zh-CN" dirty="0">
                <a:solidFill>
                  <a:srgbClr val="000099"/>
                </a:solidFill>
                <a:latin typeface="Comic Sans MS" panose="030F0702030302020204" pitchFamily="66" charset="0"/>
                <a:ea typeface="宋体" panose="02010600030101010101" pitchFamily="2" charset="-122"/>
              </a:rPr>
              <a:t> 	M= 110101, G = 1001</a:t>
            </a:r>
          </a:p>
        </p:txBody>
      </p:sp>
      <p:sp>
        <p:nvSpPr>
          <p:cNvPr id="17417" name="Text Box 9">
            <a:extLst>
              <a:ext uri="{FF2B5EF4-FFF2-40B4-BE49-F238E27FC236}">
                <a16:creationId xmlns:a16="http://schemas.microsoft.com/office/drawing/2014/main" id="{665049FC-6A26-4A63-80FA-51FE3EC7A964}"/>
              </a:ext>
            </a:extLst>
          </p:cNvPr>
          <p:cNvSpPr txBox="1">
            <a:spLocks noChangeArrowheads="1"/>
          </p:cNvSpPr>
          <p:nvPr/>
        </p:nvSpPr>
        <p:spPr bwMode="auto">
          <a:xfrm>
            <a:off x="3032125" y="2362201"/>
            <a:ext cx="2755900"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0099"/>
                </a:solidFill>
                <a:latin typeface="Comic Sans MS" panose="030F0702030302020204" pitchFamily="66" charset="0"/>
                <a:ea typeface="宋体" panose="02010600030101010101" pitchFamily="2" charset="-122"/>
              </a:rPr>
              <a:t>1 0 0 1	1 1 0 1 0 1 0 0 0</a:t>
            </a:r>
          </a:p>
          <a:p>
            <a:r>
              <a:rPr lang="en-US" altLang="zh-CN" dirty="0">
                <a:solidFill>
                  <a:srgbClr val="000099"/>
                </a:solidFill>
                <a:latin typeface="Comic Sans MS" panose="030F0702030302020204" pitchFamily="66" charset="0"/>
                <a:ea typeface="宋体" panose="02010600030101010101" pitchFamily="2" charset="-122"/>
              </a:rPr>
              <a:t>	1 0 0 1</a:t>
            </a:r>
          </a:p>
          <a:p>
            <a:r>
              <a:rPr lang="en-US" altLang="zh-CN" dirty="0">
                <a:solidFill>
                  <a:srgbClr val="000099"/>
                </a:solidFill>
                <a:latin typeface="Comic Sans MS" panose="030F0702030302020204" pitchFamily="66" charset="0"/>
                <a:ea typeface="宋体" panose="02010600030101010101" pitchFamily="2" charset="-122"/>
              </a:rPr>
              <a:t>	  1 0 0 0</a:t>
            </a:r>
          </a:p>
          <a:p>
            <a:r>
              <a:rPr lang="en-US" altLang="zh-CN" dirty="0">
                <a:solidFill>
                  <a:srgbClr val="000099"/>
                </a:solidFill>
                <a:latin typeface="Comic Sans MS" panose="030F0702030302020204" pitchFamily="66" charset="0"/>
                <a:ea typeface="宋体" panose="02010600030101010101" pitchFamily="2" charset="-122"/>
              </a:rPr>
              <a:t>	  1 0 0 1</a:t>
            </a:r>
          </a:p>
          <a:p>
            <a:r>
              <a:rPr lang="en-US" altLang="zh-CN" dirty="0">
                <a:solidFill>
                  <a:srgbClr val="000099"/>
                </a:solidFill>
                <a:latin typeface="Comic Sans MS" panose="030F0702030302020204" pitchFamily="66" charset="0"/>
                <a:ea typeface="宋体" panose="02010600030101010101" pitchFamily="2" charset="-122"/>
              </a:rPr>
              <a:t>	     0 0 1 1</a:t>
            </a:r>
          </a:p>
          <a:p>
            <a:r>
              <a:rPr lang="en-US" altLang="zh-CN" dirty="0">
                <a:solidFill>
                  <a:srgbClr val="000099"/>
                </a:solidFill>
                <a:latin typeface="Comic Sans MS" panose="030F0702030302020204" pitchFamily="66" charset="0"/>
                <a:ea typeface="宋体" panose="02010600030101010101" pitchFamily="2" charset="-122"/>
              </a:rPr>
              <a:t>	     0 0 0 0</a:t>
            </a:r>
          </a:p>
          <a:p>
            <a:r>
              <a:rPr lang="en-US" altLang="zh-CN" dirty="0">
                <a:solidFill>
                  <a:srgbClr val="000099"/>
                </a:solidFill>
                <a:latin typeface="Comic Sans MS" panose="030F0702030302020204" pitchFamily="66" charset="0"/>
                <a:ea typeface="宋体" panose="02010600030101010101" pitchFamily="2" charset="-122"/>
              </a:rPr>
              <a:t>	        0 1 1 0</a:t>
            </a:r>
          </a:p>
          <a:p>
            <a:r>
              <a:rPr lang="en-US" altLang="zh-CN" dirty="0">
                <a:solidFill>
                  <a:srgbClr val="000099"/>
                </a:solidFill>
                <a:latin typeface="Comic Sans MS" panose="030F0702030302020204" pitchFamily="66" charset="0"/>
                <a:ea typeface="宋体" panose="02010600030101010101" pitchFamily="2" charset="-122"/>
              </a:rPr>
              <a:t>	        0 0 0 0</a:t>
            </a:r>
          </a:p>
          <a:p>
            <a:r>
              <a:rPr lang="en-US" altLang="zh-CN" dirty="0">
                <a:solidFill>
                  <a:srgbClr val="000099"/>
                </a:solidFill>
                <a:latin typeface="Comic Sans MS" panose="030F0702030302020204" pitchFamily="66" charset="0"/>
                <a:ea typeface="宋体" panose="02010600030101010101" pitchFamily="2" charset="-122"/>
              </a:rPr>
              <a:t>	           1 1 0 0</a:t>
            </a:r>
          </a:p>
          <a:p>
            <a:r>
              <a:rPr lang="en-US" altLang="zh-CN" dirty="0">
                <a:solidFill>
                  <a:srgbClr val="000099"/>
                </a:solidFill>
                <a:latin typeface="Comic Sans MS" panose="030F0702030302020204" pitchFamily="66" charset="0"/>
                <a:ea typeface="宋体" panose="02010600030101010101" pitchFamily="2" charset="-122"/>
              </a:rPr>
              <a:t>	           1 0 0 1</a:t>
            </a:r>
          </a:p>
          <a:p>
            <a:r>
              <a:rPr lang="en-US" altLang="zh-CN" dirty="0">
                <a:solidFill>
                  <a:srgbClr val="000099"/>
                </a:solidFill>
                <a:latin typeface="Comic Sans MS" panose="030F0702030302020204" pitchFamily="66" charset="0"/>
                <a:ea typeface="宋体" panose="02010600030101010101" pitchFamily="2" charset="-122"/>
              </a:rPr>
              <a:t>		1 0 1 0</a:t>
            </a:r>
          </a:p>
          <a:p>
            <a:r>
              <a:rPr lang="en-US" altLang="zh-CN" dirty="0">
                <a:solidFill>
                  <a:srgbClr val="000099"/>
                </a:solidFill>
                <a:latin typeface="Comic Sans MS" panose="030F0702030302020204" pitchFamily="66" charset="0"/>
                <a:ea typeface="宋体" panose="02010600030101010101" pitchFamily="2" charset="-122"/>
              </a:rPr>
              <a:t>		1 0 0 1</a:t>
            </a:r>
          </a:p>
          <a:p>
            <a:r>
              <a:rPr lang="en-US" altLang="zh-CN" dirty="0">
                <a:solidFill>
                  <a:srgbClr val="000099"/>
                </a:solidFill>
                <a:latin typeface="Comic Sans MS" panose="030F0702030302020204" pitchFamily="66" charset="0"/>
                <a:ea typeface="宋体" panose="02010600030101010101" pitchFamily="2" charset="-122"/>
              </a:rPr>
              <a:t>		   0 1 1</a:t>
            </a:r>
          </a:p>
          <a:p>
            <a:r>
              <a:rPr lang="en-US" altLang="zh-CN" dirty="0">
                <a:solidFill>
                  <a:srgbClr val="000099"/>
                </a:solidFill>
                <a:ea typeface="宋体" panose="02010600030101010101" pitchFamily="2" charset="-122"/>
              </a:rPr>
              <a:t>	</a:t>
            </a:r>
          </a:p>
          <a:p>
            <a:r>
              <a:rPr lang="en-US" altLang="zh-CN" dirty="0">
                <a:solidFill>
                  <a:srgbClr val="000099"/>
                </a:solidFill>
                <a:ea typeface="宋体" panose="02010600030101010101" pitchFamily="2" charset="-122"/>
              </a:rPr>
              <a:t>             </a:t>
            </a:r>
          </a:p>
        </p:txBody>
      </p:sp>
      <p:sp>
        <p:nvSpPr>
          <p:cNvPr id="17418" name="Line 10">
            <a:extLst>
              <a:ext uri="{FF2B5EF4-FFF2-40B4-BE49-F238E27FC236}">
                <a16:creationId xmlns:a16="http://schemas.microsoft.com/office/drawing/2014/main" id="{ABD49055-A679-45EB-AD90-9F4723D98BF9}"/>
              </a:ext>
            </a:extLst>
          </p:cNvPr>
          <p:cNvSpPr>
            <a:spLocks noChangeShapeType="1"/>
          </p:cNvSpPr>
          <p:nvPr/>
        </p:nvSpPr>
        <p:spPr bwMode="auto">
          <a:xfrm>
            <a:off x="4038600" y="2971800"/>
            <a:ext cx="6858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9" name="Line 11">
            <a:extLst>
              <a:ext uri="{FF2B5EF4-FFF2-40B4-BE49-F238E27FC236}">
                <a16:creationId xmlns:a16="http://schemas.microsoft.com/office/drawing/2014/main" id="{C54A2218-D030-4CF7-9E5A-0FDDD61793E7}"/>
              </a:ext>
            </a:extLst>
          </p:cNvPr>
          <p:cNvSpPr>
            <a:spLocks noChangeShapeType="1"/>
          </p:cNvSpPr>
          <p:nvPr/>
        </p:nvSpPr>
        <p:spPr bwMode="auto">
          <a:xfrm>
            <a:off x="4038600" y="3505200"/>
            <a:ext cx="9144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1" name="Line 13">
            <a:extLst>
              <a:ext uri="{FF2B5EF4-FFF2-40B4-BE49-F238E27FC236}">
                <a16:creationId xmlns:a16="http://schemas.microsoft.com/office/drawing/2014/main" id="{B3DD15B0-587C-41FD-B311-04EFF8A34291}"/>
              </a:ext>
            </a:extLst>
          </p:cNvPr>
          <p:cNvSpPr>
            <a:spLocks noChangeShapeType="1"/>
          </p:cNvSpPr>
          <p:nvPr/>
        </p:nvSpPr>
        <p:spPr bwMode="auto">
          <a:xfrm>
            <a:off x="4038600" y="4038600"/>
            <a:ext cx="11430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3" name="Line 15">
            <a:extLst>
              <a:ext uri="{FF2B5EF4-FFF2-40B4-BE49-F238E27FC236}">
                <a16:creationId xmlns:a16="http://schemas.microsoft.com/office/drawing/2014/main" id="{F82DBD67-4540-4CBE-9DDF-4854BA8C18B5}"/>
              </a:ext>
            </a:extLst>
          </p:cNvPr>
          <p:cNvSpPr>
            <a:spLocks noChangeShapeType="1"/>
          </p:cNvSpPr>
          <p:nvPr/>
        </p:nvSpPr>
        <p:spPr bwMode="auto">
          <a:xfrm>
            <a:off x="4114800" y="5181600"/>
            <a:ext cx="13716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Line 16">
            <a:extLst>
              <a:ext uri="{FF2B5EF4-FFF2-40B4-BE49-F238E27FC236}">
                <a16:creationId xmlns:a16="http://schemas.microsoft.com/office/drawing/2014/main" id="{CF9BCB7D-7094-44B0-956A-9CCCEF57EEE8}"/>
              </a:ext>
            </a:extLst>
          </p:cNvPr>
          <p:cNvSpPr>
            <a:spLocks noChangeShapeType="1"/>
          </p:cNvSpPr>
          <p:nvPr/>
        </p:nvSpPr>
        <p:spPr bwMode="auto">
          <a:xfrm>
            <a:off x="4038600" y="4572000"/>
            <a:ext cx="12954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5" name="Line 17">
            <a:extLst>
              <a:ext uri="{FF2B5EF4-FFF2-40B4-BE49-F238E27FC236}">
                <a16:creationId xmlns:a16="http://schemas.microsoft.com/office/drawing/2014/main" id="{59CFCD5D-32E1-4535-B971-6D5A14AEF93D}"/>
              </a:ext>
            </a:extLst>
          </p:cNvPr>
          <p:cNvSpPr>
            <a:spLocks noChangeShapeType="1"/>
          </p:cNvSpPr>
          <p:nvPr/>
        </p:nvSpPr>
        <p:spPr bwMode="auto">
          <a:xfrm>
            <a:off x="4114800" y="5715000"/>
            <a:ext cx="15240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7" name="Line 19">
            <a:extLst>
              <a:ext uri="{FF2B5EF4-FFF2-40B4-BE49-F238E27FC236}">
                <a16:creationId xmlns:a16="http://schemas.microsoft.com/office/drawing/2014/main" id="{2544ACE1-2F12-45CF-8960-F2D89617D404}"/>
              </a:ext>
            </a:extLst>
          </p:cNvPr>
          <p:cNvSpPr>
            <a:spLocks noChangeShapeType="1"/>
          </p:cNvSpPr>
          <p:nvPr/>
        </p:nvSpPr>
        <p:spPr bwMode="auto">
          <a:xfrm>
            <a:off x="4829175" y="2657475"/>
            <a:ext cx="0" cy="3048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Line 20">
            <a:extLst>
              <a:ext uri="{FF2B5EF4-FFF2-40B4-BE49-F238E27FC236}">
                <a16:creationId xmlns:a16="http://schemas.microsoft.com/office/drawing/2014/main" id="{658475B9-D474-4981-95AA-CC43B4A30EEF}"/>
              </a:ext>
            </a:extLst>
          </p:cNvPr>
          <p:cNvSpPr>
            <a:spLocks noChangeShapeType="1"/>
          </p:cNvSpPr>
          <p:nvPr/>
        </p:nvSpPr>
        <p:spPr bwMode="auto">
          <a:xfrm>
            <a:off x="5011739" y="2644776"/>
            <a:ext cx="7937" cy="8604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Line 21">
            <a:extLst>
              <a:ext uri="{FF2B5EF4-FFF2-40B4-BE49-F238E27FC236}">
                <a16:creationId xmlns:a16="http://schemas.microsoft.com/office/drawing/2014/main" id="{E4625664-6E91-4B2D-A865-EE46B6D45C6E}"/>
              </a:ext>
            </a:extLst>
          </p:cNvPr>
          <p:cNvSpPr>
            <a:spLocks noChangeShapeType="1"/>
          </p:cNvSpPr>
          <p:nvPr/>
        </p:nvSpPr>
        <p:spPr bwMode="auto">
          <a:xfrm>
            <a:off x="5210175" y="2667000"/>
            <a:ext cx="0" cy="13716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Line 22">
            <a:extLst>
              <a:ext uri="{FF2B5EF4-FFF2-40B4-BE49-F238E27FC236}">
                <a16:creationId xmlns:a16="http://schemas.microsoft.com/office/drawing/2014/main" id="{1E8A9247-5AAC-47BA-B2BB-8CA8426747E1}"/>
              </a:ext>
            </a:extLst>
          </p:cNvPr>
          <p:cNvSpPr>
            <a:spLocks noChangeShapeType="1"/>
          </p:cNvSpPr>
          <p:nvPr/>
        </p:nvSpPr>
        <p:spPr bwMode="auto">
          <a:xfrm>
            <a:off x="5410200" y="2667000"/>
            <a:ext cx="0" cy="19812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1" name="Line 23">
            <a:extLst>
              <a:ext uri="{FF2B5EF4-FFF2-40B4-BE49-F238E27FC236}">
                <a16:creationId xmlns:a16="http://schemas.microsoft.com/office/drawing/2014/main" id="{5FD3133B-EE25-41F6-A22B-DDB71085ED38}"/>
              </a:ext>
            </a:extLst>
          </p:cNvPr>
          <p:cNvSpPr>
            <a:spLocks noChangeShapeType="1"/>
          </p:cNvSpPr>
          <p:nvPr/>
        </p:nvSpPr>
        <p:spPr bwMode="auto">
          <a:xfrm>
            <a:off x="5619750" y="2667000"/>
            <a:ext cx="0" cy="24003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Line 24">
            <a:extLst>
              <a:ext uri="{FF2B5EF4-FFF2-40B4-BE49-F238E27FC236}">
                <a16:creationId xmlns:a16="http://schemas.microsoft.com/office/drawing/2014/main" id="{3A45D982-05A2-43AB-ADB8-0DF5400687C8}"/>
              </a:ext>
            </a:extLst>
          </p:cNvPr>
          <p:cNvSpPr>
            <a:spLocks noChangeShapeType="1"/>
          </p:cNvSpPr>
          <p:nvPr/>
        </p:nvSpPr>
        <p:spPr bwMode="auto">
          <a:xfrm flipH="1">
            <a:off x="5715000" y="5791200"/>
            <a:ext cx="838200" cy="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17433" name="Text Box 25">
            <a:extLst>
              <a:ext uri="{FF2B5EF4-FFF2-40B4-BE49-F238E27FC236}">
                <a16:creationId xmlns:a16="http://schemas.microsoft.com/office/drawing/2014/main" id="{82D300C6-053E-49B8-B182-03B192417BC8}"/>
              </a:ext>
            </a:extLst>
          </p:cNvPr>
          <p:cNvSpPr txBox="1">
            <a:spLocks noChangeArrowheads="1"/>
          </p:cNvSpPr>
          <p:nvPr/>
        </p:nvSpPr>
        <p:spPr bwMode="auto">
          <a:xfrm>
            <a:off x="6613525" y="565195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Comic Sans MS" panose="030F0702030302020204" pitchFamily="66" charset="0"/>
                <a:ea typeface="宋体" panose="02010600030101010101" pitchFamily="2" charset="-122"/>
              </a:rPr>
              <a:t>R</a:t>
            </a:r>
          </a:p>
        </p:txBody>
      </p:sp>
      <p:sp>
        <p:nvSpPr>
          <p:cNvPr id="17434" name="Text Box 26">
            <a:extLst>
              <a:ext uri="{FF2B5EF4-FFF2-40B4-BE49-F238E27FC236}">
                <a16:creationId xmlns:a16="http://schemas.microsoft.com/office/drawing/2014/main" id="{02BF8AF4-B676-4F92-AAFE-94B18481C63B}"/>
              </a:ext>
            </a:extLst>
          </p:cNvPr>
          <p:cNvSpPr txBox="1">
            <a:spLocks noChangeArrowheads="1"/>
          </p:cNvSpPr>
          <p:nvPr/>
        </p:nvSpPr>
        <p:spPr bwMode="auto">
          <a:xfrm>
            <a:off x="6384925" y="3322638"/>
            <a:ext cx="24032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0099"/>
                </a:solidFill>
                <a:latin typeface="Comic Sans MS" panose="030F0702030302020204" pitchFamily="66" charset="0"/>
                <a:ea typeface="宋体" panose="02010600030101010101" pitchFamily="2" charset="-122"/>
              </a:rPr>
              <a:t>T = 1 1 0 1 0 1   0 1 1 </a:t>
            </a:r>
          </a:p>
        </p:txBody>
      </p:sp>
      <p:sp>
        <p:nvSpPr>
          <p:cNvPr id="17435" name="Line 27">
            <a:extLst>
              <a:ext uri="{FF2B5EF4-FFF2-40B4-BE49-F238E27FC236}">
                <a16:creationId xmlns:a16="http://schemas.microsoft.com/office/drawing/2014/main" id="{EFB367C3-F50F-4B33-80AF-FCB3498452AC}"/>
              </a:ext>
            </a:extLst>
          </p:cNvPr>
          <p:cNvSpPr>
            <a:spLocks noChangeShapeType="1"/>
          </p:cNvSpPr>
          <p:nvPr/>
        </p:nvSpPr>
        <p:spPr bwMode="auto">
          <a:xfrm>
            <a:off x="8040216" y="3336032"/>
            <a:ext cx="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6" name="Freeform 28">
            <a:extLst>
              <a:ext uri="{FF2B5EF4-FFF2-40B4-BE49-F238E27FC236}">
                <a16:creationId xmlns:a16="http://schemas.microsoft.com/office/drawing/2014/main" id="{18896643-F7CA-4D56-8A1C-65E66E743C90}"/>
              </a:ext>
            </a:extLst>
          </p:cNvPr>
          <p:cNvSpPr>
            <a:spLocks/>
          </p:cNvSpPr>
          <p:nvPr/>
        </p:nvSpPr>
        <p:spPr bwMode="auto">
          <a:xfrm>
            <a:off x="3962400" y="2362200"/>
            <a:ext cx="1752600" cy="304800"/>
          </a:xfrm>
          <a:custGeom>
            <a:avLst/>
            <a:gdLst>
              <a:gd name="T0" fmla="*/ 0 w 1104"/>
              <a:gd name="T1" fmla="*/ 192 h 192"/>
              <a:gd name="T2" fmla="*/ 0 w 1104"/>
              <a:gd name="T3" fmla="*/ 0 h 192"/>
              <a:gd name="T4" fmla="*/ 1104 w 1104"/>
              <a:gd name="T5" fmla="*/ 0 h 192"/>
            </a:gdLst>
            <a:ahLst/>
            <a:cxnLst>
              <a:cxn ang="0">
                <a:pos x="T0" y="T1"/>
              </a:cxn>
              <a:cxn ang="0">
                <a:pos x="T2" y="T3"/>
              </a:cxn>
              <a:cxn ang="0">
                <a:pos x="T4" y="T5"/>
              </a:cxn>
            </a:cxnLst>
            <a:rect l="0" t="0" r="r" b="b"/>
            <a:pathLst>
              <a:path w="1104" h="192">
                <a:moveTo>
                  <a:pt x="0" y="192"/>
                </a:moveTo>
                <a:lnTo>
                  <a:pt x="0" y="0"/>
                </a:lnTo>
                <a:lnTo>
                  <a:pt x="1104" y="0"/>
                </a:lnTo>
              </a:path>
            </a:pathLst>
          </a:custGeom>
          <a:noFill/>
          <a:ln w="3810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4" name="文本占位符 3">
            <a:extLst>
              <a:ext uri="{FF2B5EF4-FFF2-40B4-BE49-F238E27FC236}">
                <a16:creationId xmlns:a16="http://schemas.microsoft.com/office/drawing/2014/main" id="{359B7BB8-06EB-442F-A0F3-D9C6680CECF2}"/>
              </a:ext>
            </a:extLst>
          </p:cNvPr>
          <p:cNvSpPr>
            <a:spLocks noGrp="1"/>
          </p:cNvSpPr>
          <p:nvPr>
            <p:ph type="body" sz="quarter" idx="11"/>
          </p:nvPr>
        </p:nvSpPr>
        <p:spPr/>
        <p:txBody>
          <a:bodyPr>
            <a:normAutofit fontScale="92500" lnSpcReduction="20000"/>
          </a:bodyPr>
          <a:lstStyle/>
          <a:p>
            <a:r>
              <a:rPr lang="zh-CN" altLang="en-US" dirty="0"/>
              <a:t>数据链路层的地位</a:t>
            </a:r>
          </a:p>
        </p:txBody>
      </p:sp>
      <p:sp>
        <p:nvSpPr>
          <p:cNvPr id="138243" name="Line 3"/>
          <p:cNvSpPr>
            <a:spLocks noChangeShapeType="1"/>
          </p:cNvSpPr>
          <p:nvPr/>
        </p:nvSpPr>
        <p:spPr bwMode="auto">
          <a:xfrm flipH="1" flipV="1">
            <a:off x="9682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4" name="Line 4"/>
          <p:cNvSpPr>
            <a:spLocks noChangeShapeType="1"/>
          </p:cNvSpPr>
          <p:nvPr/>
        </p:nvSpPr>
        <p:spPr bwMode="auto">
          <a:xfrm flipH="1" flipV="1">
            <a:off x="8499070"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5" name="Line 5"/>
          <p:cNvSpPr>
            <a:spLocks noChangeShapeType="1"/>
          </p:cNvSpPr>
          <p:nvPr/>
        </p:nvSpPr>
        <p:spPr bwMode="auto">
          <a:xfrm flipV="1">
            <a:off x="7535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6" name="Line 6"/>
          <p:cNvSpPr>
            <a:spLocks noChangeShapeType="1"/>
          </p:cNvSpPr>
          <p:nvPr/>
        </p:nvSpPr>
        <p:spPr bwMode="auto">
          <a:xfrm flipV="1">
            <a:off x="6380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7" name="Line 7"/>
          <p:cNvSpPr>
            <a:spLocks noChangeShapeType="1"/>
          </p:cNvSpPr>
          <p:nvPr/>
        </p:nvSpPr>
        <p:spPr bwMode="auto">
          <a:xfrm>
            <a:off x="5224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8" name="Line 8"/>
          <p:cNvSpPr>
            <a:spLocks noChangeShapeType="1"/>
          </p:cNvSpPr>
          <p:nvPr/>
        </p:nvSpPr>
        <p:spPr bwMode="auto">
          <a:xfrm>
            <a:off x="3986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9" name="Freeform 9"/>
          <p:cNvSpPr>
            <a:spLocks/>
          </p:cNvSpPr>
          <p:nvPr/>
        </p:nvSpPr>
        <p:spPr bwMode="auto">
          <a:xfrm>
            <a:off x="2032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grpSp>
        <p:nvGrpSpPr>
          <p:cNvPr id="138250" name="Group 10"/>
          <p:cNvGrpSpPr>
            <a:grpSpLocks/>
          </p:cNvGrpSpPr>
          <p:nvPr/>
        </p:nvGrpSpPr>
        <p:grpSpPr bwMode="auto">
          <a:xfrm>
            <a:off x="2417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grpSp>
        <p:nvGrpSpPr>
          <p:cNvPr id="138260" name="Group 20"/>
          <p:cNvGrpSpPr>
            <a:grpSpLocks/>
          </p:cNvGrpSpPr>
          <p:nvPr/>
        </p:nvGrpSpPr>
        <p:grpSpPr bwMode="auto">
          <a:xfrm>
            <a:off x="4481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270" name="Text Box 30"/>
          <p:cNvSpPr txBox="1">
            <a:spLocks noChangeArrowheads="1"/>
          </p:cNvSpPr>
          <p:nvPr/>
        </p:nvSpPr>
        <p:spPr bwMode="auto">
          <a:xfrm>
            <a:off x="4688012"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643" y="220677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086" y="240362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6386" y="2254401"/>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6793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285" name="Text Box 45"/>
          <p:cNvSpPr txBox="1">
            <a:spLocks noChangeArrowheads="1"/>
          </p:cNvSpPr>
          <p:nvPr/>
        </p:nvSpPr>
        <p:spPr bwMode="auto">
          <a:xfrm>
            <a:off x="6971895"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广域网</a:t>
            </a:r>
          </a:p>
        </p:txBody>
      </p:sp>
      <p:sp>
        <p:nvSpPr>
          <p:cNvPr id="138286" name="Text Box 46"/>
          <p:cNvSpPr txBox="1">
            <a:spLocks noChangeArrowheads="1"/>
          </p:cNvSpPr>
          <p:nvPr/>
        </p:nvSpPr>
        <p:spPr bwMode="auto">
          <a:xfrm>
            <a:off x="1539074" y="2028974"/>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38287" name="Text Box 47"/>
          <p:cNvSpPr txBox="1">
            <a:spLocks noChangeArrowheads="1"/>
          </p:cNvSpPr>
          <p:nvPr/>
        </p:nvSpPr>
        <p:spPr bwMode="auto">
          <a:xfrm>
            <a:off x="9886942" y="2148037"/>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2</a:t>
            </a:r>
          </a:p>
        </p:txBody>
      </p:sp>
      <p:sp>
        <p:nvSpPr>
          <p:cNvPr id="138288" name="Text Box 48"/>
          <p:cNvSpPr txBox="1">
            <a:spLocks noChangeArrowheads="1"/>
          </p:cNvSpPr>
          <p:nvPr/>
        </p:nvSpPr>
        <p:spPr bwMode="auto">
          <a:xfrm>
            <a:off x="3411926"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38289" name="Text Box 49"/>
          <p:cNvSpPr txBox="1">
            <a:spLocks noChangeArrowheads="1"/>
          </p:cNvSpPr>
          <p:nvPr/>
        </p:nvSpPr>
        <p:spPr bwMode="auto">
          <a:xfrm>
            <a:off x="5750843"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38290" name="Text Box 50"/>
          <p:cNvSpPr txBox="1">
            <a:spLocks noChangeArrowheads="1"/>
          </p:cNvSpPr>
          <p:nvPr/>
        </p:nvSpPr>
        <p:spPr bwMode="auto">
          <a:xfrm>
            <a:off x="7857589"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38291" name="Text Box 51"/>
          <p:cNvSpPr txBox="1">
            <a:spLocks noChangeArrowheads="1"/>
          </p:cNvSpPr>
          <p:nvPr/>
        </p:nvSpPr>
        <p:spPr bwMode="auto">
          <a:xfrm>
            <a:off x="2582987"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电话网</a:t>
            </a:r>
          </a:p>
        </p:txBody>
      </p:sp>
      <p:grpSp>
        <p:nvGrpSpPr>
          <p:cNvPr id="138293" name="Group 53"/>
          <p:cNvGrpSpPr>
            <a:grpSpLocks/>
          </p:cNvGrpSpPr>
          <p:nvPr/>
        </p:nvGrpSpPr>
        <p:grpSpPr bwMode="auto">
          <a:xfrm>
            <a:off x="1592387"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solidFill>
                  <a:srgbClr val="000099"/>
                </a:solidFill>
                <a:latin typeface="+mn-ea"/>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99"/>
                  </a:solidFill>
                  <a:latin typeface="+mn-ea"/>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solidFill>
                    <a:srgbClr val="000099"/>
                  </a:solidFill>
                  <a:latin typeface="+mn-ea"/>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746" name="Group 506"/>
          <p:cNvGrpSpPr>
            <a:grpSpLocks/>
          </p:cNvGrpSpPr>
          <p:nvPr/>
        </p:nvGrpSpPr>
        <p:grpSpPr bwMode="auto">
          <a:xfrm>
            <a:off x="8774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756" name="Text Box 516"/>
          <p:cNvSpPr txBox="1">
            <a:spLocks noChangeArrowheads="1"/>
          </p:cNvSpPr>
          <p:nvPr/>
        </p:nvSpPr>
        <p:spPr bwMode="auto">
          <a:xfrm>
            <a:off x="9021887"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sp>
        <p:nvSpPr>
          <p:cNvPr id="138757" name="Line 517"/>
          <p:cNvSpPr>
            <a:spLocks noChangeShapeType="1"/>
          </p:cNvSpPr>
          <p:nvPr/>
        </p:nvSpPr>
        <p:spPr bwMode="auto">
          <a:xfrm flipV="1">
            <a:off x="2319859"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58" name="Line 518"/>
          <p:cNvSpPr>
            <a:spLocks noChangeShapeType="1"/>
          </p:cNvSpPr>
          <p:nvPr/>
        </p:nvSpPr>
        <p:spPr bwMode="auto">
          <a:xfrm flipV="1">
            <a:off x="6578064" y="2330601"/>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59" name="Line 519"/>
          <p:cNvSpPr>
            <a:spLocks noChangeShapeType="1"/>
          </p:cNvSpPr>
          <p:nvPr/>
        </p:nvSpPr>
        <p:spPr bwMode="auto">
          <a:xfrm>
            <a:off x="8751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60" name="Line 520"/>
          <p:cNvSpPr>
            <a:spLocks noChangeShapeType="1"/>
          </p:cNvSpPr>
          <p:nvPr/>
        </p:nvSpPr>
        <p:spPr bwMode="auto">
          <a:xfrm>
            <a:off x="4342333" y="2287738"/>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61" name="Text Box 521"/>
          <p:cNvSpPr txBox="1">
            <a:spLocks noChangeArrowheads="1"/>
          </p:cNvSpPr>
          <p:nvPr/>
        </p:nvSpPr>
        <p:spPr bwMode="auto">
          <a:xfrm>
            <a:off x="3895188" y="1196753"/>
            <a:ext cx="4342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mn-ea"/>
              </a:rPr>
              <a:t>主机</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1</a:t>
            </a:r>
            <a:r>
              <a:rPr kumimoji="1" lang="en-US" altLang="zh-CN" dirty="0">
                <a:solidFill>
                  <a:srgbClr val="000099"/>
                </a:solidFill>
                <a:latin typeface="+mn-ea"/>
              </a:rPr>
              <a:t> </a:t>
            </a:r>
            <a:r>
              <a:rPr kumimoji="1" lang="zh-CN" altLang="en-US" sz="3200" dirty="0">
                <a:solidFill>
                  <a:srgbClr val="000099"/>
                </a:solidFill>
                <a:latin typeface="+mn-ea"/>
              </a:rPr>
              <a:t>向</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2</a:t>
            </a:r>
            <a:r>
              <a:rPr kumimoji="1" lang="en-US" altLang="zh-CN" dirty="0">
                <a:solidFill>
                  <a:srgbClr val="000099"/>
                </a:solidFill>
                <a:latin typeface="+mn-ea"/>
              </a:rPr>
              <a:t> </a:t>
            </a:r>
            <a:r>
              <a:rPr kumimoji="1" lang="zh-CN" altLang="en-US" sz="3200" dirty="0">
                <a:solidFill>
                  <a:srgbClr val="000099"/>
                </a:solidFill>
                <a:latin typeface="+mn-ea"/>
              </a:rPr>
              <a:t>发送数据</a:t>
            </a:r>
            <a:endParaRPr kumimoji="1" lang="zh-CN" altLang="en-US" sz="3200" baseline="-25000" dirty="0">
              <a:solidFill>
                <a:srgbClr val="000099"/>
              </a:solidFill>
              <a:latin typeface="+mn-ea"/>
            </a:endParaRPr>
          </a:p>
        </p:txBody>
      </p:sp>
      <p:grpSp>
        <p:nvGrpSpPr>
          <p:cNvPr id="138827" name="Group 587"/>
          <p:cNvGrpSpPr>
            <a:grpSpLocks/>
          </p:cNvGrpSpPr>
          <p:nvPr/>
        </p:nvGrpSpPr>
        <p:grpSpPr bwMode="auto">
          <a:xfrm>
            <a:off x="1465122"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2" name="Text Box 542"/>
            <p:cNvSpPr txBox="1">
              <a:spLocks noChangeArrowheads="1"/>
            </p:cNvSpPr>
            <p:nvPr/>
          </p:nvSpPr>
          <p:spPr bwMode="auto">
            <a:xfrm>
              <a:off x="5072"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a:solidFill>
                    <a:srgbClr val="000099"/>
                  </a:solidFill>
                  <a:latin typeface="+mn-ea"/>
                </a:rPr>
                <a:t>链路层</a:t>
              </a:r>
            </a:p>
          </p:txBody>
        </p:sp>
        <p:sp>
          <p:nvSpPr>
            <p:cNvPr id="138783" name="Text Box 543"/>
            <p:cNvSpPr txBox="1">
              <a:spLocks noChangeArrowheads="1"/>
            </p:cNvSpPr>
            <p:nvPr/>
          </p:nvSpPr>
          <p:spPr bwMode="auto">
            <a:xfrm>
              <a:off x="5095"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应用层</a:t>
              </a:r>
            </a:p>
          </p:txBody>
        </p:sp>
        <p:sp>
          <p:nvSpPr>
            <p:cNvPr id="138784" name="Text Box 544"/>
            <p:cNvSpPr txBox="1">
              <a:spLocks noChangeArrowheads="1"/>
            </p:cNvSpPr>
            <p:nvPr/>
          </p:nvSpPr>
          <p:spPr bwMode="auto">
            <a:xfrm>
              <a:off x="5093"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运输层</a:t>
              </a:r>
            </a:p>
          </p:txBody>
        </p:sp>
        <p:sp>
          <p:nvSpPr>
            <p:cNvPr id="138785" name="Text Box 545"/>
            <p:cNvSpPr txBox="1">
              <a:spLocks noChangeArrowheads="1"/>
            </p:cNvSpPr>
            <p:nvPr/>
          </p:nvSpPr>
          <p:spPr bwMode="auto">
            <a:xfrm>
              <a:off x="5093"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网络层</a:t>
              </a:r>
            </a:p>
          </p:txBody>
        </p:sp>
        <p:sp>
          <p:nvSpPr>
            <p:cNvPr id="138786" name="Text Box 546"/>
            <p:cNvSpPr txBox="1">
              <a:spLocks noChangeArrowheads="1"/>
            </p:cNvSpPr>
            <p:nvPr/>
          </p:nvSpPr>
          <p:spPr bwMode="auto">
            <a:xfrm>
              <a:off x="5093"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dirty="0">
                  <a:solidFill>
                    <a:srgbClr val="000099"/>
                  </a:solidFill>
                  <a:latin typeface="+mn-ea"/>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6" name="Text Box 576"/>
            <p:cNvSpPr txBox="1">
              <a:spLocks noChangeArrowheads="1"/>
            </p:cNvSpPr>
            <p:nvPr/>
          </p:nvSpPr>
          <p:spPr bwMode="auto">
            <a:xfrm>
              <a:off x="1531"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38817" name="Text Box 577"/>
            <p:cNvSpPr txBox="1">
              <a:spLocks noChangeArrowheads="1"/>
            </p:cNvSpPr>
            <p:nvPr/>
          </p:nvSpPr>
          <p:spPr bwMode="auto">
            <a:xfrm>
              <a:off x="2872"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38818" name="Text Box 578"/>
            <p:cNvSpPr txBox="1">
              <a:spLocks noChangeArrowheads="1"/>
            </p:cNvSpPr>
            <p:nvPr/>
          </p:nvSpPr>
          <p:spPr bwMode="auto">
            <a:xfrm>
              <a:off x="4067"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38819" name="Text Box 579"/>
            <p:cNvSpPr txBox="1">
              <a:spLocks noChangeArrowheads="1"/>
            </p:cNvSpPr>
            <p:nvPr/>
          </p:nvSpPr>
          <p:spPr bwMode="auto">
            <a:xfrm>
              <a:off x="326"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38820" name="Text Box 580"/>
            <p:cNvSpPr txBox="1">
              <a:spLocks noChangeArrowheads="1"/>
            </p:cNvSpPr>
            <p:nvPr/>
          </p:nvSpPr>
          <p:spPr bwMode="auto">
            <a:xfrm>
              <a:off x="5272"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2</a:t>
              </a:r>
            </a:p>
          </p:txBody>
        </p:sp>
      </p:grpSp>
      <p:sp>
        <p:nvSpPr>
          <p:cNvPr id="138822" name="Text Box 582"/>
          <p:cNvSpPr txBox="1">
            <a:spLocks noChangeArrowheads="1"/>
          </p:cNvSpPr>
          <p:nvPr/>
        </p:nvSpPr>
        <p:spPr bwMode="auto">
          <a:xfrm>
            <a:off x="3719736" y="3492298"/>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0099"/>
                </a:solidFill>
                <a:latin typeface="+mn-ea"/>
              </a:rPr>
              <a:t>从层次上来看数据的流动</a:t>
            </a:r>
          </a:p>
        </p:txBody>
      </p:sp>
      <p:sp>
        <p:nvSpPr>
          <p:cNvPr id="138823" name="Freeform 583"/>
          <p:cNvSpPr>
            <a:spLocks/>
          </p:cNvSpPr>
          <p:nvPr/>
        </p:nvSpPr>
        <p:spPr bwMode="auto">
          <a:xfrm>
            <a:off x="2424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578" name="矩形 577"/>
          <p:cNvSpPr/>
          <p:nvPr/>
        </p:nvSpPr>
        <p:spPr>
          <a:xfrm>
            <a:off x="4132742" y="2998910"/>
            <a:ext cx="4338047" cy="400110"/>
          </a:xfrm>
          <a:prstGeom prst="rect">
            <a:avLst/>
          </a:prstGeom>
          <a:solidFill>
            <a:srgbClr val="000066"/>
          </a:solidFill>
          <a:ln>
            <a:solidFill>
              <a:srgbClr val="000066"/>
            </a:solidFill>
          </a:ln>
        </p:spPr>
        <p:txBody>
          <a:bodyPr wrap="none">
            <a:spAutoFit/>
          </a:bodyPr>
          <a:lstStyle/>
          <a:p>
            <a:r>
              <a:rPr lang="en-US" altLang="zh-CN" sz="2000" dirty="0">
                <a:solidFill>
                  <a:schemeClr val="bg1"/>
                </a:solidFill>
                <a:latin typeface="+mn-ea"/>
              </a:rPr>
              <a:t>H</a:t>
            </a:r>
            <a:r>
              <a:rPr lang="en-US" altLang="zh-CN" sz="2000" baseline="-25000" dirty="0">
                <a:solidFill>
                  <a:schemeClr val="bg1"/>
                </a:solidFill>
                <a:latin typeface="+mn-ea"/>
              </a:rPr>
              <a:t>1</a:t>
            </a:r>
            <a:r>
              <a:rPr lang="en-US" altLang="zh-CN" sz="2000" dirty="0">
                <a:solidFill>
                  <a:schemeClr val="bg1"/>
                </a:solidFill>
                <a:latin typeface="+mn-ea"/>
              </a:rPr>
              <a:t> </a:t>
            </a:r>
            <a:r>
              <a:rPr lang="zh-CN" altLang="en-US" sz="2000" dirty="0">
                <a:solidFill>
                  <a:schemeClr val="bg1"/>
                </a:solidFill>
                <a:latin typeface="+mn-ea"/>
              </a:rPr>
              <a:t>到</a:t>
            </a:r>
            <a:r>
              <a:rPr lang="en-US" altLang="zh-CN" sz="2000" dirty="0">
                <a:solidFill>
                  <a:schemeClr val="bg1"/>
                </a:solidFill>
                <a:latin typeface="+mn-ea"/>
              </a:rPr>
              <a:t>H</a:t>
            </a:r>
            <a:r>
              <a:rPr lang="en-US" altLang="zh-CN" sz="2000" baseline="-25000" dirty="0">
                <a:solidFill>
                  <a:schemeClr val="bg1"/>
                </a:solidFill>
                <a:latin typeface="+mn-ea"/>
              </a:rPr>
              <a:t>2</a:t>
            </a:r>
            <a:r>
              <a:rPr lang="en-US" altLang="zh-CN" sz="2000" dirty="0">
                <a:solidFill>
                  <a:schemeClr val="bg1"/>
                </a:solidFill>
                <a:latin typeface="+mn-ea"/>
              </a:rPr>
              <a:t> </a:t>
            </a:r>
            <a:r>
              <a:rPr lang="zh-CN" altLang="zh-CN" sz="2000" dirty="0">
                <a:solidFill>
                  <a:schemeClr val="bg1"/>
                </a:solidFill>
                <a:latin typeface="+mn-ea"/>
              </a:rPr>
              <a:t>所经过的网络可以是多种的</a:t>
            </a:r>
            <a:endParaRPr lang="zh-CN" altLang="en-US" sz="2000" dirty="0">
              <a:solidFill>
                <a:schemeClr val="bg1"/>
              </a:solidFill>
              <a:latin typeface="+mn-ea"/>
            </a:endParaRPr>
          </a:p>
        </p:txBody>
      </p:sp>
      <p:sp>
        <p:nvSpPr>
          <p:cNvPr id="579" name="文本框 578">
            <a:extLst>
              <a:ext uri="{FF2B5EF4-FFF2-40B4-BE49-F238E27FC236}">
                <a16:creationId xmlns:a16="http://schemas.microsoft.com/office/drawing/2014/main" id="{85E33171-5463-4093-9F64-B923FE24821D}"/>
              </a:ext>
            </a:extLst>
          </p:cNvPr>
          <p:cNvSpPr txBox="1"/>
          <p:nvPr/>
        </p:nvSpPr>
        <p:spPr>
          <a:xfrm>
            <a:off x="263352" y="6021288"/>
            <a:ext cx="2532631" cy="369332"/>
          </a:xfrm>
          <a:prstGeom prst="rect">
            <a:avLst/>
          </a:prstGeom>
          <a:noFill/>
        </p:spPr>
        <p:txBody>
          <a:bodyPr wrap="square" rtlCol="0">
            <a:spAutoFit/>
          </a:bodyPr>
          <a:lstStyle/>
          <a:p>
            <a:r>
              <a:rPr lang="zh-CN" altLang="en-US" dirty="0">
                <a:solidFill>
                  <a:srgbClr val="00B050"/>
                </a:solidFill>
              </a:rPr>
              <a:t>如果中间有交换机？</a:t>
            </a: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P spid="57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a:t>FCS </a:t>
            </a:r>
            <a:r>
              <a:rPr lang="zh-CN" altLang="en-US" dirty="0"/>
              <a:t>并不等同。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a:solidFill>
                  <a:srgbClr val="FF0000"/>
                </a:solidFill>
              </a:rPr>
              <a:t>接受 </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无差错接受 </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
        <p:nvSpPr>
          <p:cNvPr id="149506" name="Rectangle 2"/>
          <p:cNvSpPr>
            <a:spLocks noGrp="1" noChangeArrowheads="1"/>
          </p:cNvSpPr>
          <p:nvPr>
            <p:ph type="title"/>
          </p:nvPr>
        </p:nvSpPr>
        <p:spPr/>
        <p:txBody>
          <a:bodyPr/>
          <a:lstStyle/>
          <a:p>
            <a:pPr algn="ctr"/>
            <a:r>
              <a:rPr lang="zh-CN" altLang="en-US" dirty="0"/>
              <a:t>应当注意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“无比特差错”与“无传输差错”</a:t>
            </a:r>
            <a:r>
              <a:rPr lang="zh-CN" altLang="en-US" dirty="0">
                <a:solidFill>
                  <a:srgbClr val="FF0000"/>
                </a:solidFill>
              </a:rPr>
              <a:t>是</a:t>
            </a:r>
            <a:r>
              <a:rPr lang="zh-CN" altLang="zh-CN" dirty="0">
                <a:solidFill>
                  <a:srgbClr val="FF0000"/>
                </a:solidFill>
              </a:rPr>
              <a:t>不</a:t>
            </a:r>
            <a:r>
              <a:rPr lang="zh-CN" altLang="en-US" dirty="0">
                <a:solidFill>
                  <a:srgbClr val="FF0000"/>
                </a:solidFill>
              </a:rPr>
              <a:t>同</a:t>
            </a:r>
            <a:r>
              <a:rPr lang="zh-CN" altLang="zh-CN" dirty="0">
                <a:solidFill>
                  <a:srgbClr val="FF0000"/>
                </a:solidFill>
              </a:rPr>
              <a:t>的概念。</a:t>
            </a:r>
            <a:endParaRPr lang="en-US" altLang="zh-CN" dirty="0">
              <a:solidFill>
                <a:srgbClr val="FF0000"/>
              </a:solidFill>
            </a:endParaRPr>
          </a:p>
          <a:p>
            <a:pPr algn="just"/>
            <a:r>
              <a:rPr lang="zh-CN" altLang="zh-CN" dirty="0">
                <a:solidFill>
                  <a:srgbClr val="0000FF"/>
                </a:solidFill>
              </a:rPr>
              <a:t>在数据链路层使用</a:t>
            </a:r>
            <a:r>
              <a:rPr lang="en-US" altLang="zh-CN" dirty="0">
                <a:solidFill>
                  <a:srgbClr val="0000FF"/>
                </a:solidFill>
              </a:rPr>
              <a:t> CRC </a:t>
            </a:r>
            <a:r>
              <a:rPr lang="zh-CN" altLang="zh-CN" dirty="0">
                <a:solidFill>
                  <a:srgbClr val="0000FF"/>
                </a:solidFill>
              </a:rPr>
              <a:t>检验，能够实现无比特差错的传输，但这还不是可靠传输。</a:t>
            </a:r>
            <a:endParaRPr lang="en-US" altLang="zh-CN" dirty="0">
              <a:solidFill>
                <a:srgbClr val="0000FF"/>
              </a:solidFill>
            </a:endParaRPr>
          </a:p>
          <a:p>
            <a:pPr algn="just"/>
            <a:r>
              <a:rPr lang="zh-CN" altLang="zh-CN" dirty="0"/>
              <a:t>本章介绍的数据链路层协议都不是可靠传输的协议。</a:t>
            </a:r>
            <a:endParaRPr lang="en-US" altLang="zh-CN" dirty="0">
              <a:solidFill>
                <a:srgbClr val="0000FF"/>
              </a:solidFill>
            </a:endParaRPr>
          </a:p>
          <a:p>
            <a:pPr algn="just"/>
            <a:endParaRPr lang="zh-CN" altLang="zh-CN" dirty="0"/>
          </a:p>
          <a:p>
            <a:pPr algn="just"/>
            <a:endParaRPr lang="zh-CN" altLang="en-US" dirty="0">
              <a:solidFill>
                <a:srgbClr val="C00000"/>
              </a:solidFill>
            </a:endParaRPr>
          </a:p>
        </p:txBody>
      </p:sp>
      <p:sp>
        <p:nvSpPr>
          <p:cNvPr id="149506" name="Rectangle 2"/>
          <p:cNvSpPr>
            <a:spLocks noGrp="1" noChangeArrowheads="1"/>
          </p:cNvSpPr>
          <p:nvPr>
            <p:ph type="title"/>
          </p:nvPr>
        </p:nvSpPr>
        <p:spPr/>
        <p:txBody>
          <a:bodyPr/>
          <a:lstStyle/>
          <a:p>
            <a:pPr algn="ctr"/>
            <a:r>
              <a:rPr lang="zh-CN" altLang="en-US" dirty="0"/>
              <a:t>应当注意 </a:t>
            </a:r>
          </a:p>
        </p:txBody>
      </p:sp>
    </p:spTree>
    <p:extLst>
      <p:ext uri="{BB962C8B-B14F-4D97-AF65-F5344CB8AC3E}">
        <p14:creationId xmlns:p14="http://schemas.microsoft.com/office/powerpoint/2010/main" val="2332664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910BF77-7E48-4390-99B7-F08D2801FA9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1928680"/>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1676744"/>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491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点对点协议</a:t>
            </a:r>
            <a:r>
              <a:rPr lang="en-US" altLang="zh-CN" dirty="0"/>
              <a:t> PPP</a:t>
            </a:r>
            <a:endParaRPr lang="zh-CN" altLang="en-US" dirty="0"/>
          </a:p>
        </p:txBody>
      </p:sp>
      <p:sp>
        <p:nvSpPr>
          <p:cNvPr id="3" name="内容占位符 2"/>
          <p:cNvSpPr>
            <a:spLocks noGrp="1"/>
          </p:cNvSpPr>
          <p:nvPr>
            <p:ph idx="1"/>
          </p:nvPr>
        </p:nvSpPr>
        <p:spPr/>
        <p:txBody>
          <a:bodyPr/>
          <a:lstStyle/>
          <a:p>
            <a:r>
              <a:rPr lang="en-US" altLang="zh-CN" dirty="0"/>
              <a:t>3.2.1  PPP </a:t>
            </a:r>
            <a:r>
              <a:rPr lang="zh-CN" altLang="zh-CN" dirty="0"/>
              <a:t>协议的特点</a:t>
            </a:r>
          </a:p>
          <a:p>
            <a:r>
              <a:rPr lang="en-US" altLang="zh-CN" dirty="0"/>
              <a:t>3.2.2  PPP </a:t>
            </a:r>
            <a:r>
              <a:rPr lang="zh-CN" altLang="zh-CN" dirty="0"/>
              <a:t>协议的帧格式</a:t>
            </a:r>
          </a:p>
          <a:p>
            <a:r>
              <a:rPr lang="en-US" altLang="zh-CN" dirty="0"/>
              <a:t>3.2.3  PPP </a:t>
            </a:r>
            <a:r>
              <a:rPr lang="zh-CN" altLang="zh-CN" dirty="0"/>
              <a:t>协议的工作状态</a:t>
            </a:r>
          </a:p>
        </p:txBody>
      </p:sp>
    </p:spTree>
    <p:extLst>
      <p:ext uri="{BB962C8B-B14F-4D97-AF65-F5344CB8AC3E}">
        <p14:creationId xmlns:p14="http://schemas.microsoft.com/office/powerpoint/2010/main" val="2285493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r>
              <a:rPr lang="zh-CN" altLang="zh-CN" dirty="0"/>
              <a:t>对于点对点的链路</a:t>
            </a:r>
            <a:r>
              <a:rPr lang="zh-CN" altLang="en-US" dirty="0"/>
              <a:t>，</a:t>
            </a:r>
            <a:r>
              <a:rPr lang="zh-CN" altLang="zh-CN" dirty="0"/>
              <a:t>目前使用得最广泛的数据链路层协议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a:p>
          <a:p>
            <a:r>
              <a:rPr lang="zh-CN" altLang="en-US" dirty="0"/>
              <a:t>用户使用拨号电话线接入互联网时，</a:t>
            </a:r>
            <a:r>
              <a:rPr lang="en-US" altLang="zh-CN" dirty="0"/>
              <a:t> </a:t>
            </a:r>
            <a:r>
              <a:rPr lang="zh-CN" altLang="zh-CN" dirty="0"/>
              <a:t>用户计算机和</a:t>
            </a:r>
            <a:r>
              <a:rPr lang="en-US" altLang="zh-CN" dirty="0"/>
              <a:t> ISP </a:t>
            </a:r>
            <a:r>
              <a:rPr lang="zh-CN" altLang="zh-CN" dirty="0"/>
              <a:t>进行通信时所使用的数据链路层协议就是</a:t>
            </a:r>
            <a:r>
              <a:rPr lang="en-US" altLang="zh-CN" dirty="0"/>
              <a:t> PPP </a:t>
            </a:r>
            <a:r>
              <a:rPr lang="zh-CN" altLang="zh-CN" dirty="0"/>
              <a:t>协议</a:t>
            </a:r>
            <a:r>
              <a:rPr lang="zh-CN" altLang="en-US" dirty="0"/>
              <a:t>。</a:t>
            </a:r>
            <a:endParaRPr lang="en-US" altLang="zh-CN" dirty="0"/>
          </a:p>
          <a:p>
            <a:r>
              <a:rPr lang="en-US" altLang="zh-CN" dirty="0"/>
              <a:t>PPP </a:t>
            </a:r>
            <a:r>
              <a:rPr lang="zh-CN" altLang="zh-CN" dirty="0"/>
              <a:t>协议在</a:t>
            </a:r>
            <a:r>
              <a:rPr lang="en-US" altLang="zh-CN" dirty="0"/>
              <a:t>1994</a:t>
            </a:r>
            <a:r>
              <a:rPr lang="zh-CN" altLang="zh-CN" dirty="0"/>
              <a:t>年就已成为互联网的正式标准</a:t>
            </a:r>
            <a:r>
              <a:rPr lang="zh-CN" altLang="en-US" dirty="0"/>
              <a:t>。</a:t>
            </a:r>
            <a:endParaRPr lang="en-US" altLang="zh-CN" dirty="0"/>
          </a:p>
        </p:txBody>
      </p:sp>
      <p:sp>
        <p:nvSpPr>
          <p:cNvPr id="190466" name="Rectangle 2"/>
          <p:cNvSpPr>
            <a:spLocks noGrp="1" noChangeArrowheads="1"/>
          </p:cNvSpPr>
          <p:nvPr>
            <p:ph type="title"/>
          </p:nvPr>
        </p:nvSpPr>
        <p:spPr/>
        <p:txBody>
          <a:bodyPr/>
          <a:lstStyle/>
          <a:p>
            <a:r>
              <a:rPr lang="en-US" altLang="zh-CN" dirty="0"/>
              <a:t>3.2.1  PPP </a:t>
            </a:r>
            <a:r>
              <a:rPr lang="zh-CN" altLang="en-US" dirty="0"/>
              <a:t>协议的特点 </a:t>
            </a:r>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sp>
        <p:nvSpPr>
          <p:cNvPr id="3" name="图片占位符 2">
            <a:extLst>
              <a:ext uri="{FF2B5EF4-FFF2-40B4-BE49-F238E27FC236}">
                <a16:creationId xmlns:a16="http://schemas.microsoft.com/office/drawing/2014/main" id="{90102F48-3B3F-4ACE-A2A1-E48D447F1646}"/>
              </a:ext>
            </a:extLst>
          </p:cNvPr>
          <p:cNvSpPr>
            <a:spLocks noGrp="1"/>
          </p:cNvSpPr>
          <p:nvPr>
            <p:ph type="pic" sz="quarter" idx="10"/>
          </p:nvPr>
        </p:nvSpPr>
        <p:spPr/>
      </p:sp>
      <p:sp>
        <p:nvSpPr>
          <p:cNvPr id="4" name="文本占位符 3">
            <a:extLst>
              <a:ext uri="{FF2B5EF4-FFF2-40B4-BE49-F238E27FC236}">
                <a16:creationId xmlns:a16="http://schemas.microsoft.com/office/drawing/2014/main" id="{7949DD89-6834-44AF-BAB9-3F00AC29390F}"/>
              </a:ext>
            </a:extLst>
          </p:cNvPr>
          <p:cNvSpPr>
            <a:spLocks noGrp="1"/>
          </p:cNvSpPr>
          <p:nvPr>
            <p:ph type="body" sz="quarter" idx="11"/>
          </p:nvPr>
        </p:nvSpPr>
        <p:spPr/>
        <p:txBody>
          <a:bodyPr>
            <a:normAutofit fontScale="92500" lnSpcReduction="20000"/>
          </a:bodyPr>
          <a:lstStyle/>
          <a:p>
            <a:endParaRPr lang="zh-CN" altLang="en-US"/>
          </a:p>
        </p:txBody>
      </p:sp>
      <p:grpSp>
        <p:nvGrpSpPr>
          <p:cNvPr id="2" name="组合 1"/>
          <p:cNvGrpSpPr/>
          <p:nvPr/>
        </p:nvGrpSpPr>
        <p:grpSpPr>
          <a:xfrm>
            <a:off x="1404779" y="1916833"/>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已向互联网管理机构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简单 </a:t>
            </a:r>
            <a:r>
              <a:rPr lang="en-US" altLang="zh-CN" sz="2800" dirty="0"/>
              <a:t>—— </a:t>
            </a:r>
            <a:r>
              <a:rPr lang="zh-CN" altLang="en-US" sz="2800" dirty="0">
                <a:solidFill>
                  <a:srgbClr val="FF0000"/>
                </a:solidFill>
              </a:rPr>
              <a:t>这是首要的要求。</a:t>
            </a:r>
          </a:p>
          <a:p>
            <a:r>
              <a:rPr lang="zh-CN" altLang="en-US" sz="2800" dirty="0"/>
              <a:t>封装成帧 </a:t>
            </a:r>
            <a:r>
              <a:rPr lang="en-US" altLang="zh-CN" sz="2800" dirty="0"/>
              <a:t>—— </a:t>
            </a:r>
            <a:r>
              <a:rPr lang="zh-CN" altLang="zh-CN" sz="2800" dirty="0"/>
              <a:t>必须规定特殊的字符作为帧定界符</a:t>
            </a:r>
            <a:r>
              <a:rPr lang="zh-CN" altLang="en-US" sz="2800" dirty="0"/>
              <a:t>。</a:t>
            </a:r>
          </a:p>
          <a:p>
            <a:r>
              <a:rPr lang="zh-CN" altLang="en-US" sz="2800" dirty="0"/>
              <a:t>透明性 </a:t>
            </a:r>
            <a:r>
              <a:rPr lang="en-US" altLang="zh-CN" sz="2800" dirty="0"/>
              <a:t>—— </a:t>
            </a:r>
            <a:r>
              <a:rPr lang="zh-CN" altLang="zh-CN" sz="2800" dirty="0"/>
              <a:t>必须保证数据传输的透明性</a:t>
            </a:r>
            <a:r>
              <a:rPr lang="zh-CN" altLang="en-US" sz="2800" dirty="0"/>
              <a:t>。</a:t>
            </a:r>
          </a:p>
          <a:p>
            <a:r>
              <a:rPr lang="zh-CN" altLang="en-US" sz="2800" dirty="0"/>
              <a:t>多种网络层协议 </a:t>
            </a:r>
            <a:r>
              <a:rPr lang="en-US" altLang="zh-CN" sz="2800" dirty="0"/>
              <a:t>—— </a:t>
            </a:r>
            <a:r>
              <a:rPr lang="zh-CN" altLang="zh-CN" sz="2800" dirty="0"/>
              <a:t>能够在同一条物理链路上同时支持多种网络层协议</a:t>
            </a:r>
            <a:r>
              <a:rPr lang="zh-CN" altLang="en-US" sz="2800" dirty="0"/>
              <a:t>。</a:t>
            </a:r>
          </a:p>
          <a:p>
            <a:r>
              <a:rPr lang="zh-CN" altLang="en-US" sz="2800" dirty="0"/>
              <a:t>多种类型链路 </a:t>
            </a:r>
            <a:r>
              <a:rPr lang="en-US" altLang="zh-CN" sz="2800" dirty="0"/>
              <a:t>—— </a:t>
            </a:r>
            <a:r>
              <a:rPr lang="zh-CN" altLang="zh-CN" sz="2800" dirty="0"/>
              <a:t>能够在多种类型的链路上运行</a:t>
            </a:r>
            <a:r>
              <a:rPr lang="zh-CN" altLang="en-US" sz="2800" dirty="0"/>
              <a:t>。</a:t>
            </a:r>
          </a:p>
          <a:p>
            <a:r>
              <a:rPr lang="zh-CN" altLang="en-US" sz="2800" dirty="0"/>
              <a:t>差错检测 </a:t>
            </a:r>
            <a:r>
              <a:rPr lang="en-US" altLang="zh-CN" sz="2800" dirty="0"/>
              <a:t>—— </a:t>
            </a:r>
            <a:r>
              <a:rPr lang="zh-CN" altLang="zh-CN" sz="2800" dirty="0"/>
              <a:t>能够对接收端收到的帧进行检测，并立即丢弃有差错的帧</a:t>
            </a:r>
            <a:r>
              <a:rPr lang="zh-CN" altLang="en-US" sz="2800" dirty="0"/>
              <a:t>。</a:t>
            </a:r>
          </a:p>
        </p:txBody>
      </p:sp>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Tree>
    <p:extLst>
      <p:ext uri="{BB962C8B-B14F-4D97-AF65-F5344CB8AC3E}">
        <p14:creationId xmlns:p14="http://schemas.microsoft.com/office/powerpoint/2010/main" val="2428461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检测连接状态 </a:t>
            </a:r>
            <a:r>
              <a:rPr lang="en-US" altLang="zh-CN" sz="2800" dirty="0"/>
              <a:t>—— </a:t>
            </a:r>
            <a:r>
              <a:rPr lang="zh-CN" altLang="zh-CN" sz="2800" dirty="0"/>
              <a:t>能够及时自动检测出链路是否处于正常工作状态</a:t>
            </a:r>
            <a:r>
              <a:rPr lang="zh-CN" altLang="en-US" sz="2800" dirty="0"/>
              <a:t>。</a:t>
            </a:r>
          </a:p>
          <a:p>
            <a:r>
              <a:rPr lang="zh-CN" altLang="en-US" sz="2800" dirty="0"/>
              <a:t>最大传送单元 </a:t>
            </a:r>
            <a:r>
              <a:rPr lang="en-US" altLang="zh-CN" sz="2800" dirty="0"/>
              <a:t>—— </a:t>
            </a:r>
            <a:r>
              <a:rPr lang="zh-CN" altLang="zh-CN" sz="2800" dirty="0"/>
              <a:t>必须对每一种类型的点对点链路设置最大传送单元</a:t>
            </a:r>
            <a:r>
              <a:rPr lang="en-US" altLang="zh-CN" sz="2800" dirty="0"/>
              <a:t>  MTU </a:t>
            </a:r>
            <a:r>
              <a:rPr lang="zh-CN" altLang="zh-CN" sz="2800" dirty="0"/>
              <a:t>的标准默认值</a:t>
            </a:r>
            <a:r>
              <a:rPr lang="zh-CN" altLang="en-US" sz="2800" dirty="0"/>
              <a:t>，</a:t>
            </a:r>
            <a:r>
              <a:rPr lang="zh-CN" altLang="zh-CN" sz="2800" dirty="0"/>
              <a:t>促进各种实现之间的互操作性</a:t>
            </a:r>
            <a:r>
              <a:rPr lang="zh-CN" altLang="en-US" sz="2800" dirty="0"/>
              <a:t>。</a:t>
            </a:r>
          </a:p>
          <a:p>
            <a:r>
              <a:rPr lang="zh-CN" altLang="en-US" sz="2800" dirty="0"/>
              <a:t>网络层地址协商 </a:t>
            </a:r>
            <a:r>
              <a:rPr lang="en-US" altLang="zh-CN" sz="2800" dirty="0"/>
              <a:t>—— </a:t>
            </a:r>
            <a:r>
              <a:rPr lang="zh-CN" altLang="zh-CN" sz="2800" dirty="0"/>
              <a:t>必须提供一种机制使通信的两个网络层实体能够通过协商知道或能够配置彼此的网络层地址</a:t>
            </a:r>
            <a:r>
              <a:rPr lang="zh-CN" altLang="en-US" sz="2800" dirty="0"/>
              <a:t>。</a:t>
            </a:r>
          </a:p>
          <a:p>
            <a:r>
              <a:rPr lang="zh-CN" altLang="en-US" sz="2800" dirty="0"/>
              <a:t>数据压缩协商 </a:t>
            </a:r>
            <a:r>
              <a:rPr lang="en-US" altLang="zh-CN" sz="2800" dirty="0"/>
              <a:t>—— </a:t>
            </a:r>
            <a:r>
              <a:rPr lang="zh-CN" altLang="zh-CN" sz="2800" dirty="0"/>
              <a:t>必须提供一种方法来协商使用数据压缩算法。</a:t>
            </a:r>
            <a:endParaRPr lang="zh-CN" altLang="en-US" sz="2800" dirty="0"/>
          </a:p>
        </p:txBody>
      </p:sp>
      <p:sp>
        <p:nvSpPr>
          <p:cNvPr id="380930" name="Rectangle 2"/>
          <p:cNvSpPr>
            <a:spLocks noGrp="1" noChangeArrowheads="1"/>
          </p:cNvSpPr>
          <p:nvPr>
            <p:ph type="title"/>
          </p:nvPr>
        </p:nvSpPr>
        <p:spPr/>
        <p:txBody>
          <a:bodyPr/>
          <a:lstStyle/>
          <a:p>
            <a:r>
              <a:rPr lang="en-US" altLang="zh-CN" dirty="0"/>
              <a:t>1. PPP </a:t>
            </a:r>
            <a:r>
              <a:rPr lang="zh-CN" altLang="en-US" dirty="0"/>
              <a:t>协议应满足的需求（续） </a:t>
            </a:r>
          </a:p>
        </p:txBody>
      </p:sp>
    </p:spTree>
    <p:extLst>
      <p:ext uri="{BB962C8B-B14F-4D97-AF65-F5344CB8AC3E}">
        <p14:creationId xmlns:p14="http://schemas.microsoft.com/office/powerpoint/2010/main" val="308639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5" name="文本占位符 4">
            <a:extLst>
              <a:ext uri="{FF2B5EF4-FFF2-40B4-BE49-F238E27FC236}">
                <a16:creationId xmlns:a16="http://schemas.microsoft.com/office/drawing/2014/main" id="{4D606E8C-8A98-4CD9-8861-84EFDAA7B96C}"/>
              </a:ext>
            </a:extLst>
          </p:cNvPr>
          <p:cNvSpPr>
            <a:spLocks noGrp="1"/>
          </p:cNvSpPr>
          <p:nvPr>
            <p:ph type="body" sz="quarter" idx="11"/>
          </p:nvPr>
        </p:nvSpPr>
        <p:spPr>
          <a:xfrm>
            <a:off x="2063427" y="6309568"/>
            <a:ext cx="8280400" cy="431800"/>
          </a:xfrm>
        </p:spPr>
        <p:txBody>
          <a:bodyPr>
            <a:normAutofit fontScale="92500" lnSpcReduction="20000"/>
          </a:bodyPr>
          <a:lstStyle/>
          <a:p>
            <a:r>
              <a:rPr lang="zh-CN" altLang="en-US" dirty="0"/>
              <a:t>只考虑数据在数据链路层的流动</a:t>
            </a:r>
          </a:p>
          <a:p>
            <a:endParaRPr lang="zh-CN" altLang="en-US" dirty="0"/>
          </a:p>
        </p:txBody>
      </p:sp>
      <p:sp>
        <p:nvSpPr>
          <p:cNvPr id="118788" name="Line 4"/>
          <p:cNvSpPr>
            <a:spLocks noChangeShapeType="1"/>
          </p:cNvSpPr>
          <p:nvPr/>
        </p:nvSpPr>
        <p:spPr bwMode="auto">
          <a:xfrm flipH="1" flipV="1">
            <a:off x="9682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89" name="Line 5"/>
          <p:cNvSpPr>
            <a:spLocks noChangeShapeType="1"/>
          </p:cNvSpPr>
          <p:nvPr/>
        </p:nvSpPr>
        <p:spPr bwMode="auto">
          <a:xfrm flipH="1" flipV="1">
            <a:off x="8499070"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0" name="Line 6"/>
          <p:cNvSpPr>
            <a:spLocks noChangeShapeType="1"/>
          </p:cNvSpPr>
          <p:nvPr/>
        </p:nvSpPr>
        <p:spPr bwMode="auto">
          <a:xfrm flipV="1">
            <a:off x="7535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1" name="Line 7"/>
          <p:cNvSpPr>
            <a:spLocks noChangeShapeType="1"/>
          </p:cNvSpPr>
          <p:nvPr/>
        </p:nvSpPr>
        <p:spPr bwMode="auto">
          <a:xfrm flipV="1">
            <a:off x="6380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2" name="Line 8"/>
          <p:cNvSpPr>
            <a:spLocks noChangeShapeType="1"/>
          </p:cNvSpPr>
          <p:nvPr/>
        </p:nvSpPr>
        <p:spPr bwMode="auto">
          <a:xfrm>
            <a:off x="5224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3" name="Line 9"/>
          <p:cNvSpPr>
            <a:spLocks noChangeShapeType="1"/>
          </p:cNvSpPr>
          <p:nvPr/>
        </p:nvSpPr>
        <p:spPr bwMode="auto">
          <a:xfrm>
            <a:off x="3986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4" name="Freeform 10"/>
          <p:cNvSpPr>
            <a:spLocks/>
          </p:cNvSpPr>
          <p:nvPr/>
        </p:nvSpPr>
        <p:spPr bwMode="auto">
          <a:xfrm>
            <a:off x="2032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grpSp>
        <p:nvGrpSpPr>
          <p:cNvPr id="118795" name="Group 11"/>
          <p:cNvGrpSpPr>
            <a:grpSpLocks/>
          </p:cNvGrpSpPr>
          <p:nvPr/>
        </p:nvGrpSpPr>
        <p:grpSpPr bwMode="auto">
          <a:xfrm>
            <a:off x="2417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grpSp>
        <p:nvGrpSpPr>
          <p:cNvPr id="118812" name="Group 28"/>
          <p:cNvGrpSpPr>
            <a:grpSpLocks/>
          </p:cNvGrpSpPr>
          <p:nvPr/>
        </p:nvGrpSpPr>
        <p:grpSpPr bwMode="auto">
          <a:xfrm>
            <a:off x="4481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8822" name="Text Box 38"/>
          <p:cNvSpPr txBox="1">
            <a:spLocks noChangeArrowheads="1"/>
          </p:cNvSpPr>
          <p:nvPr/>
        </p:nvSpPr>
        <p:spPr bwMode="auto">
          <a:xfrm>
            <a:off x="4688012"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643" y="220677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086" y="240362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6386" y="2254401"/>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6793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8884" name="Text Box 100"/>
          <p:cNvSpPr txBox="1">
            <a:spLocks noChangeArrowheads="1"/>
          </p:cNvSpPr>
          <p:nvPr/>
        </p:nvSpPr>
        <p:spPr bwMode="auto">
          <a:xfrm>
            <a:off x="6971895"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广域网</a:t>
            </a:r>
          </a:p>
        </p:txBody>
      </p:sp>
      <p:sp>
        <p:nvSpPr>
          <p:cNvPr id="118885" name="Text Box 101"/>
          <p:cNvSpPr txBox="1">
            <a:spLocks noChangeArrowheads="1"/>
          </p:cNvSpPr>
          <p:nvPr/>
        </p:nvSpPr>
        <p:spPr bwMode="auto">
          <a:xfrm>
            <a:off x="1539074" y="2028974"/>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18886" name="Text Box 102"/>
          <p:cNvSpPr txBox="1">
            <a:spLocks noChangeArrowheads="1"/>
          </p:cNvSpPr>
          <p:nvPr/>
        </p:nvSpPr>
        <p:spPr bwMode="auto">
          <a:xfrm>
            <a:off x="9886942" y="2148037"/>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2</a:t>
            </a:r>
          </a:p>
        </p:txBody>
      </p:sp>
      <p:sp>
        <p:nvSpPr>
          <p:cNvPr id="118887" name="Text Box 103"/>
          <p:cNvSpPr txBox="1">
            <a:spLocks noChangeArrowheads="1"/>
          </p:cNvSpPr>
          <p:nvPr/>
        </p:nvSpPr>
        <p:spPr bwMode="auto">
          <a:xfrm>
            <a:off x="3411926"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18888" name="Text Box 104"/>
          <p:cNvSpPr txBox="1">
            <a:spLocks noChangeArrowheads="1"/>
          </p:cNvSpPr>
          <p:nvPr/>
        </p:nvSpPr>
        <p:spPr bwMode="auto">
          <a:xfrm>
            <a:off x="5750843"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18889" name="Text Box 105"/>
          <p:cNvSpPr txBox="1">
            <a:spLocks noChangeArrowheads="1"/>
          </p:cNvSpPr>
          <p:nvPr/>
        </p:nvSpPr>
        <p:spPr bwMode="auto">
          <a:xfrm>
            <a:off x="7857589"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18890" name="Text Box 106"/>
          <p:cNvSpPr txBox="1">
            <a:spLocks noChangeArrowheads="1"/>
          </p:cNvSpPr>
          <p:nvPr/>
        </p:nvSpPr>
        <p:spPr bwMode="auto">
          <a:xfrm>
            <a:off x="2582987"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电话网</a:t>
            </a:r>
          </a:p>
        </p:txBody>
      </p:sp>
      <p:grpSp>
        <p:nvGrpSpPr>
          <p:cNvPr id="118898" name="Group 114"/>
          <p:cNvGrpSpPr>
            <a:grpSpLocks/>
          </p:cNvGrpSpPr>
          <p:nvPr/>
        </p:nvGrpSpPr>
        <p:grpSpPr bwMode="auto">
          <a:xfrm>
            <a:off x="1592387"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solidFill>
                  <a:srgbClr val="000099"/>
                </a:solidFill>
                <a:latin typeface="+mn-ea"/>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99"/>
                  </a:solidFill>
                  <a:latin typeface="+mn-ea"/>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solidFill>
                    <a:srgbClr val="000099"/>
                  </a:solidFill>
                  <a:latin typeface="+mn-ea"/>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351" name="Group 567"/>
          <p:cNvGrpSpPr>
            <a:grpSpLocks/>
          </p:cNvGrpSpPr>
          <p:nvPr/>
        </p:nvGrpSpPr>
        <p:grpSpPr bwMode="auto">
          <a:xfrm>
            <a:off x="8774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9361" name="Text Box 577"/>
          <p:cNvSpPr txBox="1">
            <a:spLocks noChangeArrowheads="1"/>
          </p:cNvSpPr>
          <p:nvPr/>
        </p:nvSpPr>
        <p:spPr bwMode="auto">
          <a:xfrm>
            <a:off x="9021887"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sp>
        <p:nvSpPr>
          <p:cNvPr id="119362" name="Line 578"/>
          <p:cNvSpPr>
            <a:spLocks noChangeShapeType="1"/>
          </p:cNvSpPr>
          <p:nvPr/>
        </p:nvSpPr>
        <p:spPr bwMode="auto">
          <a:xfrm flipV="1">
            <a:off x="2319859"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3" name="Line 579"/>
          <p:cNvSpPr>
            <a:spLocks noChangeShapeType="1"/>
          </p:cNvSpPr>
          <p:nvPr/>
        </p:nvSpPr>
        <p:spPr bwMode="auto">
          <a:xfrm flipV="1">
            <a:off x="6578064" y="2330601"/>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4" name="Line 580"/>
          <p:cNvSpPr>
            <a:spLocks noChangeShapeType="1"/>
          </p:cNvSpPr>
          <p:nvPr/>
        </p:nvSpPr>
        <p:spPr bwMode="auto">
          <a:xfrm>
            <a:off x="8751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5" name="Line 581"/>
          <p:cNvSpPr>
            <a:spLocks noChangeShapeType="1"/>
          </p:cNvSpPr>
          <p:nvPr/>
        </p:nvSpPr>
        <p:spPr bwMode="auto">
          <a:xfrm>
            <a:off x="4342333" y="2287738"/>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7" name="Text Box 583"/>
          <p:cNvSpPr txBox="1">
            <a:spLocks noChangeArrowheads="1"/>
          </p:cNvSpPr>
          <p:nvPr/>
        </p:nvSpPr>
        <p:spPr bwMode="auto">
          <a:xfrm>
            <a:off x="3895188" y="1196753"/>
            <a:ext cx="4342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mn-ea"/>
              </a:rPr>
              <a:t>主机</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1</a:t>
            </a:r>
            <a:r>
              <a:rPr kumimoji="1" lang="en-US" altLang="zh-CN" dirty="0">
                <a:solidFill>
                  <a:srgbClr val="000099"/>
                </a:solidFill>
                <a:latin typeface="+mn-ea"/>
              </a:rPr>
              <a:t> </a:t>
            </a:r>
            <a:r>
              <a:rPr kumimoji="1" lang="zh-CN" altLang="en-US" sz="3200" dirty="0">
                <a:solidFill>
                  <a:srgbClr val="000099"/>
                </a:solidFill>
                <a:latin typeface="+mn-ea"/>
              </a:rPr>
              <a:t>向</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2</a:t>
            </a:r>
            <a:r>
              <a:rPr kumimoji="1" lang="en-US" altLang="zh-CN" dirty="0">
                <a:solidFill>
                  <a:srgbClr val="000099"/>
                </a:solidFill>
                <a:latin typeface="+mn-ea"/>
              </a:rPr>
              <a:t> </a:t>
            </a:r>
            <a:r>
              <a:rPr kumimoji="1" lang="zh-CN" altLang="en-US" sz="3200" dirty="0">
                <a:solidFill>
                  <a:srgbClr val="000099"/>
                </a:solidFill>
                <a:latin typeface="+mn-ea"/>
              </a:rPr>
              <a:t>发送数据</a:t>
            </a:r>
            <a:endParaRPr kumimoji="1" lang="zh-CN" altLang="en-US" sz="3200" baseline="-25000" dirty="0">
              <a:solidFill>
                <a:srgbClr val="000099"/>
              </a:solidFill>
              <a:latin typeface="+mn-ea"/>
            </a:endParaRPr>
          </a:p>
        </p:txBody>
      </p:sp>
      <p:sp>
        <p:nvSpPr>
          <p:cNvPr id="119429" name="Text Box 645"/>
          <p:cNvSpPr txBox="1">
            <a:spLocks noChangeArrowheads="1"/>
          </p:cNvSpPr>
          <p:nvPr/>
        </p:nvSpPr>
        <p:spPr bwMode="auto">
          <a:xfrm>
            <a:off x="3650978" y="3492298"/>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C00000"/>
                </a:solidFill>
                <a:latin typeface="+mn-ea"/>
              </a:rPr>
              <a:t>仅从数据链路层观察帧的流动</a:t>
            </a:r>
          </a:p>
        </p:txBody>
      </p:sp>
      <p:sp>
        <p:nvSpPr>
          <p:cNvPr id="2" name="矩形 1"/>
          <p:cNvSpPr/>
          <p:nvPr/>
        </p:nvSpPr>
        <p:spPr>
          <a:xfrm>
            <a:off x="3814967" y="5909210"/>
            <a:ext cx="5346335" cy="400110"/>
          </a:xfrm>
          <a:prstGeom prst="rect">
            <a:avLst/>
          </a:prstGeom>
          <a:solidFill>
            <a:srgbClr val="66FF66"/>
          </a:solidFill>
          <a:ln>
            <a:solidFill>
              <a:srgbClr val="0070C0"/>
            </a:solidFill>
          </a:ln>
        </p:spPr>
        <p:txBody>
          <a:bodyPr wrap="none">
            <a:spAutoFit/>
          </a:bodyPr>
          <a:lstStyle/>
          <a:p>
            <a:r>
              <a:rPr lang="zh-CN" altLang="zh-CN" sz="2000" dirty="0">
                <a:solidFill>
                  <a:srgbClr val="000066"/>
                </a:solidFill>
                <a:latin typeface="+mn-ea"/>
              </a:rPr>
              <a:t>不同的链路层可能采用不同的数据链路层协议</a:t>
            </a:r>
            <a:endParaRPr lang="zh-CN" altLang="en-US" sz="2000" dirty="0">
              <a:solidFill>
                <a:srgbClr val="000066"/>
              </a:solidFill>
              <a:latin typeface="+mn-ea"/>
            </a:endParaRPr>
          </a:p>
        </p:txBody>
      </p:sp>
      <p:grpSp>
        <p:nvGrpSpPr>
          <p:cNvPr id="3" name="组合 2"/>
          <p:cNvGrpSpPr/>
          <p:nvPr/>
        </p:nvGrpSpPr>
        <p:grpSpPr>
          <a:xfrm>
            <a:off x="1465122"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000099"/>
                    </a:solidFill>
                    <a:latin typeface="+mn-ea"/>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rgbClr val="000099"/>
                    </a:solidFill>
                    <a:latin typeface="+mn-ea"/>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4" name="Text Box 576"/>
              <p:cNvSpPr txBox="1">
                <a:spLocks noChangeArrowheads="1"/>
              </p:cNvSpPr>
              <p:nvPr/>
            </p:nvSpPr>
            <p:spPr bwMode="auto">
              <a:xfrm>
                <a:off x="1531"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1</a:t>
                </a:r>
              </a:p>
            </p:txBody>
          </p:sp>
          <p:sp>
            <p:nvSpPr>
              <p:cNvPr id="635" name="Text Box 577"/>
              <p:cNvSpPr txBox="1">
                <a:spLocks noChangeArrowheads="1"/>
              </p:cNvSpPr>
              <p:nvPr/>
            </p:nvSpPr>
            <p:spPr bwMode="auto">
              <a:xfrm>
                <a:off x="2872"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2</a:t>
                </a:r>
              </a:p>
            </p:txBody>
          </p:sp>
          <p:sp>
            <p:nvSpPr>
              <p:cNvPr id="636" name="Text Box 578"/>
              <p:cNvSpPr txBox="1">
                <a:spLocks noChangeArrowheads="1"/>
              </p:cNvSpPr>
              <p:nvPr/>
            </p:nvSpPr>
            <p:spPr bwMode="auto">
              <a:xfrm>
                <a:off x="4067"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3</a:t>
                </a:r>
              </a:p>
            </p:txBody>
          </p:sp>
          <p:sp>
            <p:nvSpPr>
              <p:cNvPr id="637" name="Text Box 579"/>
              <p:cNvSpPr txBox="1">
                <a:spLocks noChangeArrowheads="1"/>
              </p:cNvSpPr>
              <p:nvPr/>
            </p:nvSpPr>
            <p:spPr bwMode="auto">
              <a:xfrm>
                <a:off x="326"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1</a:t>
                </a:r>
              </a:p>
            </p:txBody>
          </p:sp>
          <p:sp>
            <p:nvSpPr>
              <p:cNvPr id="638" name="Text Box 580"/>
              <p:cNvSpPr txBox="1">
                <a:spLocks noChangeArrowheads="1"/>
              </p:cNvSpPr>
              <p:nvPr/>
            </p:nvSpPr>
            <p:spPr bwMode="auto">
              <a:xfrm>
                <a:off x="5272"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119428" name="Rectangle 644"/>
          <p:cNvSpPr>
            <a:spLocks noChangeArrowheads="1"/>
          </p:cNvSpPr>
          <p:nvPr/>
        </p:nvSpPr>
        <p:spPr bwMode="auto">
          <a:xfrm>
            <a:off x="1465122"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a:solidFill>
                <a:srgbClr val="333399"/>
              </a:solidFill>
              <a:latin typeface="+mn-ea"/>
            </a:endParaRPr>
          </a:p>
        </p:txBody>
      </p:sp>
      <p:sp>
        <p:nvSpPr>
          <p:cNvPr id="119414" name="Line 630"/>
          <p:cNvSpPr>
            <a:spLocks noChangeShapeType="1"/>
          </p:cNvSpPr>
          <p:nvPr/>
        </p:nvSpPr>
        <p:spPr bwMode="auto">
          <a:xfrm>
            <a:off x="2541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5" name="Line 631"/>
          <p:cNvSpPr>
            <a:spLocks noChangeShapeType="1"/>
          </p:cNvSpPr>
          <p:nvPr/>
        </p:nvSpPr>
        <p:spPr bwMode="auto">
          <a:xfrm>
            <a:off x="4646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6" name="Line 632"/>
          <p:cNvSpPr>
            <a:spLocks noChangeShapeType="1"/>
          </p:cNvSpPr>
          <p:nvPr/>
        </p:nvSpPr>
        <p:spPr bwMode="auto">
          <a:xfrm>
            <a:off x="6710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7" name="Line 633"/>
          <p:cNvSpPr>
            <a:spLocks noChangeShapeType="1"/>
          </p:cNvSpPr>
          <p:nvPr/>
        </p:nvSpPr>
        <p:spPr bwMode="auto">
          <a:xfrm>
            <a:off x="8774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640" name="矩形 639"/>
          <p:cNvSpPr/>
          <p:nvPr/>
        </p:nvSpPr>
        <p:spPr>
          <a:xfrm>
            <a:off x="4132742" y="2998910"/>
            <a:ext cx="4338047" cy="400110"/>
          </a:xfrm>
          <a:prstGeom prst="rect">
            <a:avLst/>
          </a:prstGeom>
          <a:solidFill>
            <a:srgbClr val="000066"/>
          </a:solidFill>
          <a:ln>
            <a:solidFill>
              <a:srgbClr val="000066"/>
            </a:solidFill>
          </a:ln>
        </p:spPr>
        <p:txBody>
          <a:bodyPr wrap="none">
            <a:spAutoFit/>
          </a:bodyPr>
          <a:lstStyle/>
          <a:p>
            <a:r>
              <a:rPr lang="en-US" altLang="zh-CN" sz="2000" dirty="0">
                <a:solidFill>
                  <a:schemeClr val="bg1"/>
                </a:solidFill>
                <a:latin typeface="+mn-ea"/>
              </a:rPr>
              <a:t>H</a:t>
            </a:r>
            <a:r>
              <a:rPr lang="en-US" altLang="zh-CN" sz="2000" baseline="-25000" dirty="0">
                <a:solidFill>
                  <a:schemeClr val="bg1"/>
                </a:solidFill>
                <a:latin typeface="+mn-ea"/>
              </a:rPr>
              <a:t>1</a:t>
            </a:r>
            <a:r>
              <a:rPr lang="en-US" altLang="zh-CN" sz="2000" dirty="0">
                <a:solidFill>
                  <a:schemeClr val="bg1"/>
                </a:solidFill>
                <a:latin typeface="+mn-ea"/>
              </a:rPr>
              <a:t> </a:t>
            </a:r>
            <a:r>
              <a:rPr lang="zh-CN" altLang="en-US" sz="2000" dirty="0">
                <a:solidFill>
                  <a:schemeClr val="bg1"/>
                </a:solidFill>
                <a:latin typeface="+mn-ea"/>
              </a:rPr>
              <a:t>到</a:t>
            </a:r>
            <a:r>
              <a:rPr lang="en-US" altLang="zh-CN" sz="2000" dirty="0">
                <a:solidFill>
                  <a:schemeClr val="bg1"/>
                </a:solidFill>
                <a:latin typeface="+mn-ea"/>
              </a:rPr>
              <a:t>H</a:t>
            </a:r>
            <a:r>
              <a:rPr lang="en-US" altLang="zh-CN" sz="2000" baseline="-25000" dirty="0">
                <a:solidFill>
                  <a:schemeClr val="bg1"/>
                </a:solidFill>
                <a:latin typeface="+mn-ea"/>
              </a:rPr>
              <a:t>2</a:t>
            </a:r>
            <a:r>
              <a:rPr lang="en-US" altLang="zh-CN" sz="2000" dirty="0">
                <a:solidFill>
                  <a:schemeClr val="bg1"/>
                </a:solidFill>
                <a:latin typeface="+mn-ea"/>
              </a:rPr>
              <a:t> </a:t>
            </a:r>
            <a:r>
              <a:rPr lang="zh-CN" altLang="zh-CN" sz="2000" dirty="0">
                <a:solidFill>
                  <a:schemeClr val="bg1"/>
                </a:solidFill>
                <a:latin typeface="+mn-ea"/>
              </a:rPr>
              <a:t>所经过的网络可以是多种的</a:t>
            </a:r>
            <a:endParaRPr lang="zh-CN" altLang="en-US" sz="2000" dirty="0">
              <a:solidFill>
                <a:schemeClr val="bg1"/>
              </a:solidFill>
              <a:latin typeface="+mn-ea"/>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Tree>
    <p:extLst>
      <p:ext uri="{BB962C8B-B14F-4D97-AF65-F5344CB8AC3E}">
        <p14:creationId xmlns:p14="http://schemas.microsoft.com/office/powerpoint/2010/main" val="268702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p:txBody>
          <a:bodyPr/>
          <a:lstStyle/>
          <a:p>
            <a:r>
              <a:rPr lang="en-US" altLang="zh-CN" dirty="0"/>
              <a:t>PPP </a:t>
            </a:r>
            <a:r>
              <a:rPr lang="zh-CN" altLang="en-US" dirty="0"/>
              <a:t>协议有三个组成部分：</a:t>
            </a:r>
          </a:p>
          <a:p>
            <a:pPr lvl="1"/>
            <a:r>
              <a:rPr lang="en-US" altLang="zh-CN" dirty="0"/>
              <a:t>(1) </a:t>
            </a:r>
            <a:r>
              <a:rPr lang="zh-CN" altLang="en-US" dirty="0"/>
              <a:t>一个将 </a:t>
            </a:r>
            <a:r>
              <a:rPr lang="en-US" altLang="zh-CN" dirty="0"/>
              <a:t>IP </a:t>
            </a:r>
            <a:r>
              <a:rPr lang="zh-CN" altLang="en-US" dirty="0"/>
              <a:t>数据报封装到串行链路的方法。</a:t>
            </a:r>
          </a:p>
          <a:p>
            <a:pPr lvl="1"/>
            <a:r>
              <a:rPr lang="en-US" altLang="zh-CN" dirty="0"/>
              <a:t>(2) </a:t>
            </a:r>
            <a:r>
              <a:rPr lang="zh-CN" altLang="en-US" dirty="0"/>
              <a:t>链路控制协议 </a:t>
            </a:r>
            <a:r>
              <a:rPr lang="en-US" altLang="zh-CN" dirty="0"/>
              <a:t>LCP (Link Control Protocol)</a:t>
            </a:r>
            <a:r>
              <a:rPr lang="zh-CN" altLang="en-US" dirty="0"/>
              <a:t>。</a:t>
            </a:r>
            <a:endParaRPr lang="en-US" altLang="zh-CN" dirty="0"/>
          </a:p>
          <a:p>
            <a:pPr lvl="2"/>
            <a:r>
              <a:rPr lang="zh-CN" altLang="en-US" dirty="0"/>
              <a:t>建立、配置和测试数据链路连接</a:t>
            </a:r>
          </a:p>
          <a:p>
            <a:pPr lvl="1"/>
            <a:r>
              <a:rPr lang="en-US" altLang="zh-CN" dirty="0"/>
              <a:t>(3) </a:t>
            </a:r>
            <a:r>
              <a:rPr lang="zh-CN" altLang="en-US" dirty="0"/>
              <a:t>网络控制协议 </a:t>
            </a:r>
            <a:r>
              <a:rPr lang="en-US" altLang="zh-CN" dirty="0"/>
              <a:t>NCP (Network Control Protocol)</a:t>
            </a:r>
            <a:r>
              <a:rPr lang="zh-CN" altLang="en-US" dirty="0"/>
              <a:t>。</a:t>
            </a:r>
            <a:endParaRPr lang="en-US" altLang="zh-CN" dirty="0"/>
          </a:p>
          <a:p>
            <a:pPr lvl="2"/>
            <a:r>
              <a:rPr lang="zh-CN" altLang="en-US" dirty="0"/>
              <a:t>支持不同网络层协议</a:t>
            </a:r>
            <a:r>
              <a:rPr lang="en-US" altLang="zh-CN" dirty="0"/>
              <a:t>,</a:t>
            </a:r>
            <a:r>
              <a:rPr lang="zh-CN" altLang="en-US" dirty="0"/>
              <a:t>如</a:t>
            </a:r>
            <a:r>
              <a:rPr lang="en-US" altLang="zh-CN" dirty="0"/>
              <a:t>IP</a:t>
            </a:r>
            <a:r>
              <a:rPr lang="zh-CN" altLang="en-US" dirty="0"/>
              <a:t>、</a:t>
            </a:r>
            <a:r>
              <a:rPr lang="en-US" altLang="zh-CN" dirty="0" err="1"/>
              <a:t>Appletalk</a:t>
            </a:r>
            <a:endParaRPr lang="zh-CN" altLang="en-US" dirty="0"/>
          </a:p>
        </p:txBody>
      </p:sp>
      <p:sp>
        <p:nvSpPr>
          <p:cNvPr id="193538" name="Rectangle 2"/>
          <p:cNvSpPr>
            <a:spLocks noGrp="1" noChangeArrowheads="1"/>
          </p:cNvSpPr>
          <p:nvPr>
            <p:ph type="title"/>
          </p:nvPr>
        </p:nvSpPr>
        <p:spPr/>
        <p:txBody>
          <a:bodyPr/>
          <a:lstStyle/>
          <a:p>
            <a:r>
              <a:rPr lang="en-US" altLang="zh-CN" dirty="0"/>
              <a:t>3. PPP </a:t>
            </a:r>
            <a:r>
              <a:rPr lang="zh-CN" altLang="en-US" dirty="0"/>
              <a:t>协议的组成 </a:t>
            </a:r>
          </a:p>
        </p:txBody>
      </p:sp>
      <p:sp>
        <p:nvSpPr>
          <p:cNvPr id="2" name="矩形 1">
            <a:extLst>
              <a:ext uri="{FF2B5EF4-FFF2-40B4-BE49-F238E27FC236}">
                <a16:creationId xmlns:a16="http://schemas.microsoft.com/office/drawing/2014/main" id="{A4155CDE-E6BC-4CC4-9504-C4CE3E80F1BA}"/>
              </a:ext>
            </a:extLst>
          </p:cNvPr>
          <p:cNvSpPr/>
          <p:nvPr/>
        </p:nvSpPr>
        <p:spPr>
          <a:xfrm>
            <a:off x="7536160" y="1844824"/>
            <a:ext cx="2929007" cy="369332"/>
          </a:xfrm>
          <a:prstGeom prst="rect">
            <a:avLst/>
          </a:prstGeom>
        </p:spPr>
        <p:txBody>
          <a:bodyPr wrap="none">
            <a:spAutoFit/>
          </a:bodyPr>
          <a:lstStyle/>
          <a:p>
            <a:r>
              <a:rPr lang="en-US" altLang="zh-CN" dirty="0">
                <a:solidFill>
                  <a:srgbClr val="00B050"/>
                </a:solidFill>
              </a:rPr>
              <a:t>synchronous link like ISDN</a:t>
            </a:r>
            <a:endParaRPr lang="zh-CN" altLang="en-US" dirty="0">
              <a:solidFill>
                <a:srgbClr val="00B050"/>
              </a:solidFill>
            </a:endParaRPr>
          </a:p>
        </p:txBody>
      </p:sp>
      <p:sp>
        <p:nvSpPr>
          <p:cNvPr id="3" name="矩形 2">
            <a:extLst>
              <a:ext uri="{FF2B5EF4-FFF2-40B4-BE49-F238E27FC236}">
                <a16:creationId xmlns:a16="http://schemas.microsoft.com/office/drawing/2014/main" id="{8D688CF1-4D8E-441E-95D9-EC82DC94CCCA}"/>
              </a:ext>
            </a:extLst>
          </p:cNvPr>
          <p:cNvSpPr/>
          <p:nvPr/>
        </p:nvSpPr>
        <p:spPr>
          <a:xfrm>
            <a:off x="7401507" y="2188632"/>
            <a:ext cx="3198311" cy="369332"/>
          </a:xfrm>
          <a:prstGeom prst="rect">
            <a:avLst/>
          </a:prstGeom>
        </p:spPr>
        <p:txBody>
          <a:bodyPr wrap="none">
            <a:spAutoFit/>
          </a:bodyPr>
          <a:lstStyle/>
          <a:p>
            <a:r>
              <a:rPr lang="en-US" altLang="zh-CN" dirty="0">
                <a:solidFill>
                  <a:srgbClr val="00B050"/>
                </a:solidFill>
              </a:rPr>
              <a:t>asynchronous link like dial-up</a:t>
            </a:r>
            <a:endParaRPr lang="zh-CN" altLang="en-US" dirty="0">
              <a:solidFill>
                <a:srgbClr val="00B050"/>
              </a:solidFill>
            </a:endParaRPr>
          </a:p>
        </p:txBody>
      </p:sp>
      <p:sp>
        <p:nvSpPr>
          <p:cNvPr id="4" name="文本框 3">
            <a:extLst>
              <a:ext uri="{FF2B5EF4-FFF2-40B4-BE49-F238E27FC236}">
                <a16:creationId xmlns:a16="http://schemas.microsoft.com/office/drawing/2014/main" id="{EB4A7061-D4F9-46EB-A629-411AE6D9A82A}"/>
              </a:ext>
            </a:extLst>
          </p:cNvPr>
          <p:cNvSpPr txBox="1"/>
          <p:nvPr/>
        </p:nvSpPr>
        <p:spPr>
          <a:xfrm>
            <a:off x="10599818" y="2003966"/>
            <a:ext cx="1368152" cy="369332"/>
          </a:xfrm>
          <a:prstGeom prst="rect">
            <a:avLst/>
          </a:prstGeom>
          <a:noFill/>
        </p:spPr>
        <p:txBody>
          <a:bodyPr wrap="square" rtlCol="0">
            <a:spAutoFit/>
          </a:bodyPr>
          <a:lstStyle/>
          <a:p>
            <a:r>
              <a:rPr lang="zh-CN" altLang="en-US" dirty="0">
                <a:solidFill>
                  <a:srgbClr val="0000FF"/>
                </a:solidFill>
              </a:rPr>
              <a:t>不同物理层</a:t>
            </a:r>
          </a:p>
        </p:txBody>
      </p:sp>
      <p:sp>
        <p:nvSpPr>
          <p:cNvPr id="7" name="文本框 6">
            <a:extLst>
              <a:ext uri="{FF2B5EF4-FFF2-40B4-BE49-F238E27FC236}">
                <a16:creationId xmlns:a16="http://schemas.microsoft.com/office/drawing/2014/main" id="{222E359A-2118-4A69-8A9E-95E7CF6772F1}"/>
              </a:ext>
            </a:extLst>
          </p:cNvPr>
          <p:cNvSpPr txBox="1"/>
          <p:nvPr/>
        </p:nvSpPr>
        <p:spPr>
          <a:xfrm>
            <a:off x="10599818" y="3613852"/>
            <a:ext cx="1368152" cy="369332"/>
          </a:xfrm>
          <a:prstGeom prst="rect">
            <a:avLst/>
          </a:prstGeom>
          <a:noFill/>
        </p:spPr>
        <p:txBody>
          <a:bodyPr wrap="square" rtlCol="0">
            <a:spAutoFit/>
          </a:bodyPr>
          <a:lstStyle/>
          <a:p>
            <a:r>
              <a:rPr lang="zh-CN" altLang="en-US" dirty="0">
                <a:solidFill>
                  <a:srgbClr val="0000FF"/>
                </a:solidFill>
              </a:rPr>
              <a:t>不同网络层</a:t>
            </a:r>
          </a:p>
        </p:txBody>
      </p:sp>
    </p:spTree>
    <p:extLst>
      <p:ext uri="{BB962C8B-B14F-4D97-AF65-F5344CB8AC3E}">
        <p14:creationId xmlns:p14="http://schemas.microsoft.com/office/powerpoint/2010/main" val="102964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p:txBody>
          <a:bodyPr/>
          <a:lstStyle/>
          <a:p>
            <a:r>
              <a:rPr lang="en-US" altLang="zh-CN" sz="2800" dirty="0"/>
              <a:t>PPP </a:t>
            </a:r>
            <a:r>
              <a:rPr lang="zh-CN" altLang="zh-CN" sz="2800" dirty="0"/>
              <a:t>帧的首部和尾部分别为</a:t>
            </a:r>
            <a:r>
              <a:rPr lang="en-US" altLang="zh-CN" sz="2800" dirty="0"/>
              <a:t> 4 </a:t>
            </a:r>
            <a:r>
              <a:rPr lang="zh-CN" altLang="zh-CN" sz="2800" dirty="0"/>
              <a:t>个字段和</a:t>
            </a:r>
            <a:r>
              <a:rPr lang="en-US" altLang="zh-CN" sz="2800" dirty="0"/>
              <a:t> 2 </a:t>
            </a:r>
            <a:r>
              <a:rPr lang="zh-CN" altLang="zh-CN" sz="2800" dirty="0"/>
              <a:t>个字段。</a:t>
            </a:r>
            <a:endParaRPr lang="en-US" altLang="zh-CN" sz="2800" dirty="0"/>
          </a:p>
          <a:p>
            <a:r>
              <a:rPr lang="zh-CN" altLang="en-US" sz="2800" dirty="0"/>
              <a:t>标志字段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endParaRPr lang="en-US" altLang="zh-CN" sz="2800" dirty="0"/>
          </a:p>
          <a:p>
            <a:r>
              <a:rPr lang="zh-CN" altLang="en-US" sz="2800" dirty="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 </a:t>
            </a:r>
            <a:r>
              <a:rPr lang="zh-CN" altLang="en-US" sz="2800" dirty="0">
                <a:solidFill>
                  <a:srgbClr val="FF0000"/>
                </a:solidFill>
              </a:rPr>
              <a:t>帧的长度都是整数字节。</a:t>
            </a:r>
          </a:p>
        </p:txBody>
      </p:sp>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4" name="文本框 3">
            <a:extLst>
              <a:ext uri="{FF2B5EF4-FFF2-40B4-BE49-F238E27FC236}">
                <a16:creationId xmlns:a16="http://schemas.microsoft.com/office/drawing/2014/main" id="{005C62E8-E72A-4F4B-8C27-82DFA35A0C1C}"/>
              </a:ext>
            </a:extLst>
          </p:cNvPr>
          <p:cNvSpPr txBox="1"/>
          <p:nvPr/>
        </p:nvSpPr>
        <p:spPr>
          <a:xfrm>
            <a:off x="2095500" y="4653136"/>
            <a:ext cx="8001000" cy="521970"/>
          </a:xfrm>
          <a:prstGeom prst="rect">
            <a:avLst/>
          </a:prstGeom>
          <a:noFill/>
          <a:ln w="9525">
            <a:noFill/>
          </a:ln>
        </p:spPr>
        <p:txBody>
          <a:bodyPr>
            <a:spAutoFit/>
          </a:bodyPr>
          <a:lstStyle/>
          <a:p>
            <a:pPr>
              <a:spcBef>
                <a:spcPct val="50000"/>
              </a:spcBef>
            </a:pPr>
            <a:r>
              <a:rPr lang="en-US" altLang="zh-CN" sz="2800" b="1" dirty="0">
                <a:solidFill>
                  <a:srgbClr val="FF0066"/>
                </a:solidFill>
              </a:rPr>
              <a:t>PPP</a:t>
            </a:r>
            <a:r>
              <a:rPr lang="zh-CN" altLang="en-US" sz="2800" b="1" dirty="0">
                <a:solidFill>
                  <a:srgbClr val="FF0066"/>
                </a:solidFill>
              </a:rPr>
              <a:t>：</a:t>
            </a:r>
            <a:r>
              <a:rPr lang="en-US" altLang="zh-CN" sz="2800" b="1" dirty="0">
                <a:solidFill>
                  <a:srgbClr val="FF0066"/>
                </a:solidFill>
              </a:rPr>
              <a:t> </a:t>
            </a:r>
            <a:r>
              <a:rPr lang="en-US" altLang="zh-CN" sz="2800" b="1" dirty="0">
                <a:solidFill>
                  <a:schemeClr val="accent2"/>
                </a:solidFill>
              </a:rPr>
              <a:t>Byte Oriented</a:t>
            </a: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5511578" y="1497486"/>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2665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4825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3255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10024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1783070"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3843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9044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5511578" y="1484786"/>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8651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5903691"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2584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5980030"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1559497"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2567294" y="2332511"/>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3157183" y="2332511"/>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9828254"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2563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3745352"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4333521" y="2332511"/>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3152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3733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2646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3196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3748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8949216"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9955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9890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5511578" y="2359498"/>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4574067"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6055514"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3951330" y="772263"/>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9502223" y="1320281"/>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3685760"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9237248"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2567294" y="1764186"/>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8651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5511577"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6885691" y="1900711"/>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2639617"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个字节的协议字段。其值</a:t>
            </a: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0x0021</a:t>
            </a:r>
            <a:r>
              <a:rPr lang="zh-CN" altLang="en-US" sz="2400" b="1" dirty="0">
                <a:latin typeface="+mn-lt"/>
                <a:ea typeface="黑体" pitchFamily="2" charset="-122"/>
              </a:rPr>
              <a:t>，则信息字段就是 </a:t>
            </a:r>
            <a:r>
              <a:rPr lang="en-US" altLang="zh-CN" sz="2400" b="1" dirty="0">
                <a:latin typeface="+mn-lt"/>
                <a:ea typeface="黑体" pitchFamily="2" charset="-122"/>
              </a:rPr>
              <a:t>IP </a:t>
            </a:r>
            <a:r>
              <a:rPr lang="zh-CN" altLang="en-US" sz="2400" b="1" dirty="0">
                <a:latin typeface="+mn-lt"/>
                <a:ea typeface="黑体" pitchFamily="2" charset="-122"/>
              </a:rPr>
              <a:t>数据报。</a:t>
            </a:r>
            <a:endParaRPr lang="en-US" altLang="zh-CN"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0xC021</a:t>
            </a:r>
            <a:r>
              <a:rPr lang="zh-CN" altLang="en-US" sz="2400" b="1" dirty="0">
                <a:latin typeface="+mn-lt"/>
                <a:ea typeface="黑体" pitchFamily="2" charset="-122"/>
              </a:rPr>
              <a:t>，则信息字段是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0xC023</a:t>
            </a:r>
            <a:r>
              <a:rPr lang="zh-CN" altLang="en-US" sz="2400" b="1" dirty="0">
                <a:ea typeface="黑体" pitchFamily="2" charset="-122"/>
              </a:rPr>
              <a:t>，则信息字段是鉴别数据。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
        <p:nvSpPr>
          <p:cNvPr id="196610" name="Rectangle 2"/>
          <p:cNvSpPr>
            <a:spLocks noGrp="1" noChangeArrowheads="1"/>
          </p:cNvSpPr>
          <p:nvPr>
            <p:ph type="title"/>
          </p:nvPr>
        </p:nvSpPr>
        <p:spPr/>
        <p:txBody>
          <a:bodyPr/>
          <a:lstStyle/>
          <a:p>
            <a:pPr algn="ctr"/>
            <a:r>
              <a:rPr lang="zh-CN" altLang="en-US" dirty="0"/>
              <a:t>透明传输问题 </a:t>
            </a:r>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字节序列 </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字节序列 </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
        <p:nvSpPr>
          <p:cNvPr id="197634" name="Rectangle 2"/>
          <p:cNvSpPr>
            <a:spLocks noGrp="1" noChangeArrowheads="1"/>
          </p:cNvSpPr>
          <p:nvPr>
            <p:ph type="title"/>
          </p:nvPr>
        </p:nvSpPr>
        <p:spPr/>
        <p:txBody>
          <a:bodyPr/>
          <a:lstStyle/>
          <a:p>
            <a:pPr algn="ctr"/>
            <a:r>
              <a:rPr lang="zh-CN" altLang="en-US"/>
              <a:t>字符填充 </a:t>
            </a: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链路时，使用同步传输（一连串的比特连续传送）。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a:t>。</a:t>
            </a:r>
            <a:endParaRPr lang="en-US" altLang="zh-CN" dirty="0"/>
          </a:p>
          <a:p>
            <a:r>
              <a:rPr lang="zh-CN" altLang="en-US" dirty="0"/>
              <a:t>接收端对帧中的比特流进行扫描。每当发现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a:t>删除。</a:t>
            </a:r>
          </a:p>
        </p:txBody>
      </p:sp>
      <p:sp>
        <p:nvSpPr>
          <p:cNvPr id="385026" name="Rectangle 2"/>
          <p:cNvSpPr>
            <a:spLocks noGrp="1" noChangeArrowheads="1"/>
          </p:cNvSpPr>
          <p:nvPr>
            <p:ph type="title"/>
          </p:nvPr>
        </p:nvSpPr>
        <p:spPr/>
        <p:txBody>
          <a:bodyPr/>
          <a:lstStyle/>
          <a:p>
            <a:pPr algn="ctr"/>
            <a:r>
              <a:rPr lang="zh-CN" altLang="en-US" dirty="0"/>
              <a:t>零比特填充 </a:t>
            </a:r>
          </a:p>
        </p:txBody>
      </p:sp>
    </p:spTree>
    <p:extLst>
      <p:ext uri="{BB962C8B-B14F-4D97-AF65-F5344CB8AC3E}">
        <p14:creationId xmlns:p14="http://schemas.microsoft.com/office/powerpoint/2010/main" val="1397203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3" name="文本占位符 2">
            <a:extLst>
              <a:ext uri="{FF2B5EF4-FFF2-40B4-BE49-F238E27FC236}">
                <a16:creationId xmlns:a16="http://schemas.microsoft.com/office/drawing/2014/main" id="{D9D09B08-0D0F-4ED9-90EE-B3881F7B40E5}"/>
              </a:ext>
            </a:extLst>
          </p:cNvPr>
          <p:cNvSpPr>
            <a:spLocks noGrp="1"/>
          </p:cNvSpPr>
          <p:nvPr>
            <p:ph type="body" sz="quarter" idx="11"/>
          </p:nvPr>
        </p:nvSpPr>
        <p:spPr/>
        <p:txBody>
          <a:bodyPr>
            <a:normAutofit fontScale="92500" lnSpcReduction="20000"/>
          </a:bodyPr>
          <a:lstStyle/>
          <a:p>
            <a:r>
              <a:rPr lang="zh-CN" altLang="en-US" dirty="0"/>
              <a:t>零比特的填充与删除</a:t>
            </a:r>
          </a:p>
          <a:p>
            <a:endParaRPr lang="zh-CN" altLang="en-US" dirty="0"/>
          </a:p>
        </p:txBody>
      </p:sp>
      <p:sp>
        <p:nvSpPr>
          <p:cNvPr id="7" name="AutoShape 20"/>
          <p:cNvSpPr>
            <a:spLocks noChangeArrowheads="1"/>
          </p:cNvSpPr>
          <p:nvPr/>
        </p:nvSpPr>
        <p:spPr bwMode="auto">
          <a:xfrm>
            <a:off x="6744072" y="4585396"/>
            <a:ext cx="2497138" cy="520997"/>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8393329" y="4623758"/>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 name="Rectangle 17"/>
          <p:cNvSpPr>
            <a:spLocks noChangeArrowheads="1"/>
          </p:cNvSpPr>
          <p:nvPr/>
        </p:nvSpPr>
        <p:spPr bwMode="auto">
          <a:xfrm>
            <a:off x="5918072" y="4615780"/>
            <a:ext cx="514083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en-US" altLang="zh-CN" sz="2400" dirty="0">
                <a:solidFill>
                  <a:srgbClr val="C00000"/>
                </a:solidFill>
                <a:latin typeface="微软雅黑" panose="020B0503020204020204" pitchFamily="34" charset="-122"/>
                <a:ea typeface="微软雅黑" panose="020B0503020204020204" pitchFamily="34" charset="-122"/>
              </a:rPr>
              <a:t>1 0</a:t>
            </a:r>
            <a:r>
              <a:rPr kumimoji="1" lang="en-US" altLang="zh-CN" sz="2400" dirty="0">
                <a:solidFill>
                  <a:srgbClr val="000099"/>
                </a:solidFill>
                <a:latin typeface="微软雅黑" panose="020B0503020204020204" pitchFamily="34" charset="-122"/>
                <a:ea typeface="微软雅黑" panose="020B0503020204020204" pitchFamily="34" charset="-122"/>
              </a:rPr>
              <a:t> 0 0 1 0 1 0</a:t>
            </a:r>
          </a:p>
        </p:txBody>
      </p:sp>
      <p:sp>
        <p:nvSpPr>
          <p:cNvPr id="10" name="AutoShape 19"/>
          <p:cNvSpPr>
            <a:spLocks noChangeArrowheads="1"/>
          </p:cNvSpPr>
          <p:nvPr/>
        </p:nvSpPr>
        <p:spPr bwMode="auto">
          <a:xfrm>
            <a:off x="6697135" y="2962698"/>
            <a:ext cx="2497138" cy="538310"/>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 name="AutoShape 6"/>
          <p:cNvSpPr>
            <a:spLocks noChangeArrowheads="1"/>
          </p:cNvSpPr>
          <p:nvPr/>
        </p:nvSpPr>
        <p:spPr bwMode="auto">
          <a:xfrm>
            <a:off x="6667901" y="1378100"/>
            <a:ext cx="2213371" cy="466724"/>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5814884" y="1375693"/>
            <a:ext cx="48603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0 1 1 1 1 1 1 0 </a:t>
            </a:r>
            <a:r>
              <a:rPr kumimoji="1" lang="en-US" altLang="zh-CN" sz="2400" dirty="0">
                <a:solidFill>
                  <a:srgbClr val="000099"/>
                </a:solidFill>
                <a:latin typeface="微软雅黑" panose="020B0503020204020204" pitchFamily="34" charset="-122"/>
                <a:ea typeface="微软雅黑" panose="020B0503020204020204" pitchFamily="34" charset="-122"/>
              </a:rPr>
              <a:t>0 0 1 0 1 0</a:t>
            </a:r>
          </a:p>
        </p:txBody>
      </p:sp>
      <p:sp>
        <p:nvSpPr>
          <p:cNvPr id="13" name="AutoShape 4"/>
          <p:cNvSpPr>
            <a:spLocks noChangeArrowheads="1"/>
          </p:cNvSpPr>
          <p:nvPr/>
        </p:nvSpPr>
        <p:spPr bwMode="auto">
          <a:xfrm>
            <a:off x="8328248" y="3009329"/>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 name="Rectangle 16"/>
          <p:cNvSpPr>
            <a:spLocks noChangeArrowheads="1"/>
          </p:cNvSpPr>
          <p:nvPr/>
        </p:nvSpPr>
        <p:spPr bwMode="auto">
          <a:xfrm>
            <a:off x="5852720" y="3026692"/>
            <a:ext cx="514083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en-US" altLang="zh-CN" sz="2400" dirty="0">
                <a:solidFill>
                  <a:srgbClr val="C00000"/>
                </a:solidFill>
                <a:latin typeface="微软雅黑" panose="020B0503020204020204" pitchFamily="34" charset="-122"/>
                <a:ea typeface="微软雅黑" panose="020B0503020204020204" pitchFamily="34" charset="-122"/>
              </a:rPr>
              <a:t>1 0</a:t>
            </a:r>
            <a:r>
              <a:rPr kumimoji="1" lang="en-US" altLang="zh-CN" sz="2400" dirty="0">
                <a:solidFill>
                  <a:srgbClr val="000099"/>
                </a:solidFill>
                <a:latin typeface="微软雅黑" panose="020B0503020204020204" pitchFamily="34" charset="-122"/>
                <a:ea typeface="微软雅黑" panose="020B0503020204020204" pitchFamily="34" charset="-122"/>
              </a:rPr>
              <a:t> 0 0 1 0 1 0</a:t>
            </a:r>
          </a:p>
        </p:txBody>
      </p:sp>
      <p:sp>
        <p:nvSpPr>
          <p:cNvPr id="15" name="Rectangle 7"/>
          <p:cNvSpPr>
            <a:spLocks noChangeArrowheads="1"/>
          </p:cNvSpPr>
          <p:nvPr/>
        </p:nvSpPr>
        <p:spPr bwMode="auto">
          <a:xfrm>
            <a:off x="2458199" y="1268760"/>
            <a:ext cx="299922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信息字段中出现了和</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标志字段 </a:t>
            </a:r>
            <a:r>
              <a:rPr kumimoji="1" lang="en-US" altLang="zh-CN" sz="2400" dirty="0">
                <a:solidFill>
                  <a:srgbClr val="000099"/>
                </a:solidFill>
                <a:latin typeface="微软雅黑" panose="020B0503020204020204" pitchFamily="34" charset="-122"/>
                <a:ea typeface="微软雅黑" panose="020B0503020204020204" pitchFamily="34" charset="-122"/>
              </a:rPr>
              <a:t>F </a:t>
            </a:r>
            <a:r>
              <a:rPr kumimoji="1" lang="zh-CN" altLang="en-US" sz="2400" dirty="0">
                <a:solidFill>
                  <a:srgbClr val="000099"/>
                </a:solidFill>
                <a:latin typeface="微软雅黑" panose="020B0503020204020204" pitchFamily="34" charset="-122"/>
                <a:ea typeface="微软雅黑" panose="020B0503020204020204" pitchFamily="34" charset="-122"/>
              </a:rPr>
              <a:t>完全一样</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的 </a:t>
            </a:r>
            <a:r>
              <a:rPr kumimoji="1" lang="en-US" altLang="zh-CN" sz="2400" dirty="0">
                <a:solidFill>
                  <a:srgbClr val="000099"/>
                </a:solidFill>
                <a:latin typeface="微软雅黑" panose="020B0503020204020204" pitchFamily="34" charset="-122"/>
                <a:ea typeface="微软雅黑" panose="020B0503020204020204" pitchFamily="34" charset="-122"/>
              </a:rPr>
              <a:t>8 </a:t>
            </a:r>
            <a:r>
              <a:rPr kumimoji="1" lang="zh-CN" altLang="en-US" sz="2400" dirty="0">
                <a:solidFill>
                  <a:srgbClr val="000099"/>
                </a:solidFill>
                <a:latin typeface="微软雅黑" panose="020B0503020204020204" pitchFamily="34" charset="-122"/>
                <a:ea typeface="微软雅黑" panose="020B0503020204020204" pitchFamily="34" charset="-122"/>
              </a:rPr>
              <a:t>比特组合</a:t>
            </a:r>
          </a:p>
        </p:txBody>
      </p:sp>
      <p:sp>
        <p:nvSpPr>
          <p:cNvPr id="16" name="Rectangle 9"/>
          <p:cNvSpPr>
            <a:spLocks noChangeArrowheads="1"/>
          </p:cNvSpPr>
          <p:nvPr/>
        </p:nvSpPr>
        <p:spPr bwMode="auto">
          <a:xfrm>
            <a:off x="2179278" y="3107084"/>
            <a:ext cx="338874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发送端在 </a:t>
            </a:r>
            <a:r>
              <a:rPr kumimoji="1" lang="en-US" altLang="zh-CN" sz="2400" dirty="0">
                <a:solidFill>
                  <a:srgbClr val="000099"/>
                </a:solidFill>
                <a:latin typeface="微软雅黑" panose="020B0503020204020204" pitchFamily="34" charset="-122"/>
                <a:ea typeface="微软雅黑" panose="020B0503020204020204" pitchFamily="34" charset="-122"/>
              </a:rPr>
              <a:t>5 </a:t>
            </a:r>
            <a:r>
              <a:rPr kumimoji="1" lang="zh-CN" altLang="en-US" sz="2400" dirty="0">
                <a:solidFill>
                  <a:srgbClr val="000099"/>
                </a:solidFill>
                <a:latin typeface="微软雅黑" panose="020B0503020204020204" pitchFamily="34" charset="-122"/>
                <a:ea typeface="微软雅黑" panose="020B0503020204020204" pitchFamily="34" charset="-122"/>
              </a:rPr>
              <a:t>个连 </a:t>
            </a:r>
            <a:r>
              <a:rPr kumimoji="1" lang="en-US" altLang="zh-CN" sz="2400" dirty="0">
                <a:solidFill>
                  <a:srgbClr val="000099"/>
                </a:solidFill>
                <a:latin typeface="微软雅黑" panose="020B0503020204020204" pitchFamily="34" charset="-122"/>
                <a:ea typeface="微软雅黑" panose="020B0503020204020204" pitchFamily="34" charset="-122"/>
              </a:rPr>
              <a:t>1 </a:t>
            </a:r>
            <a:r>
              <a:rPr kumimoji="1" lang="zh-CN" altLang="en-US" sz="2400" dirty="0">
                <a:solidFill>
                  <a:srgbClr val="000099"/>
                </a:solidFill>
                <a:latin typeface="微软雅黑" panose="020B0503020204020204" pitchFamily="34" charset="-122"/>
                <a:ea typeface="微软雅黑" panose="020B0503020204020204" pitchFamily="34" charset="-122"/>
              </a:rPr>
              <a:t>之后</a:t>
            </a:r>
          </a:p>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填入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zh-CN" altLang="en-US" sz="2400" dirty="0">
                <a:solidFill>
                  <a:srgbClr val="000099"/>
                </a:solidFill>
                <a:latin typeface="微软雅黑" panose="020B0503020204020204" pitchFamily="34" charset="-122"/>
                <a:ea typeface="微软雅黑" panose="020B0503020204020204" pitchFamily="34" charset="-122"/>
              </a:rPr>
              <a:t>比特再发送出去</a:t>
            </a:r>
          </a:p>
        </p:txBody>
      </p:sp>
      <p:sp>
        <p:nvSpPr>
          <p:cNvPr id="17" name="Rectangle 10"/>
          <p:cNvSpPr>
            <a:spLocks noChangeArrowheads="1"/>
          </p:cNvSpPr>
          <p:nvPr/>
        </p:nvSpPr>
        <p:spPr bwMode="auto">
          <a:xfrm>
            <a:off x="2830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接收端把 </a:t>
            </a:r>
            <a:r>
              <a:rPr kumimoji="1" lang="en-US" altLang="zh-CN" sz="2400" dirty="0">
                <a:solidFill>
                  <a:srgbClr val="000099"/>
                </a:solidFill>
                <a:latin typeface="微软雅黑" panose="020B0503020204020204" pitchFamily="34" charset="-122"/>
                <a:ea typeface="微软雅黑" panose="020B0503020204020204" pitchFamily="34" charset="-122"/>
              </a:rPr>
              <a:t>5 </a:t>
            </a:r>
            <a:r>
              <a:rPr kumimoji="1" lang="zh-CN" altLang="en-US" sz="2400" dirty="0">
                <a:solidFill>
                  <a:srgbClr val="000099"/>
                </a:solidFill>
                <a:latin typeface="微软雅黑" panose="020B0503020204020204" pitchFamily="34" charset="-122"/>
                <a:ea typeface="微软雅黑" panose="020B0503020204020204" pitchFamily="34" charset="-122"/>
              </a:rPr>
              <a:t>个连 </a:t>
            </a:r>
            <a:r>
              <a:rPr kumimoji="1" lang="en-US" altLang="zh-CN" sz="2400" dirty="0">
                <a:solidFill>
                  <a:srgbClr val="000099"/>
                </a:solidFill>
                <a:latin typeface="微软雅黑" panose="020B0503020204020204" pitchFamily="34" charset="-122"/>
                <a:ea typeface="微软雅黑" panose="020B0503020204020204" pitchFamily="34" charset="-122"/>
              </a:rPr>
              <a:t>1</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之后的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zh-CN" altLang="en-US" sz="2400" dirty="0">
                <a:solidFill>
                  <a:srgbClr val="000099"/>
                </a:solidFill>
                <a:latin typeface="微软雅黑" panose="020B0503020204020204" pitchFamily="34" charset="-122"/>
                <a:ea typeface="微软雅黑" panose="020B0503020204020204" pitchFamily="34" charset="-122"/>
              </a:rPr>
              <a:t>比特删除</a:t>
            </a:r>
          </a:p>
        </p:txBody>
      </p:sp>
      <p:sp>
        <p:nvSpPr>
          <p:cNvPr id="18" name="Rectangle 11"/>
          <p:cNvSpPr>
            <a:spLocks noChangeArrowheads="1"/>
          </p:cNvSpPr>
          <p:nvPr/>
        </p:nvSpPr>
        <p:spPr bwMode="auto">
          <a:xfrm>
            <a:off x="6091770"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会被误认为是标志字段 </a:t>
            </a:r>
            <a:r>
              <a:rPr kumimoji="1" lang="en-US" altLang="zh-CN" sz="2400" dirty="0">
                <a:solidFill>
                  <a:srgbClr val="C00000"/>
                </a:solidFill>
                <a:latin typeface="微软雅黑" panose="020B0503020204020204" pitchFamily="34" charset="-122"/>
                <a:ea typeface="微软雅黑" panose="020B0503020204020204" pitchFamily="34" charset="-122"/>
              </a:rPr>
              <a:t>F </a:t>
            </a:r>
          </a:p>
        </p:txBody>
      </p:sp>
      <p:sp>
        <p:nvSpPr>
          <p:cNvPr id="19" name="AutoShape 12"/>
          <p:cNvSpPr>
            <a:spLocks noChangeArrowheads="1"/>
          </p:cNvSpPr>
          <p:nvPr/>
        </p:nvSpPr>
        <p:spPr bwMode="auto">
          <a:xfrm rot="16200000">
            <a:off x="8292049"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0" name="Rectangle 13"/>
          <p:cNvSpPr>
            <a:spLocks noChangeArrowheads="1"/>
          </p:cNvSpPr>
          <p:nvPr/>
        </p:nvSpPr>
        <p:spPr bwMode="auto">
          <a:xfrm>
            <a:off x="6682432"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发送端填入 </a:t>
            </a:r>
            <a:r>
              <a:rPr kumimoji="1" lang="en-US" altLang="zh-CN" sz="2400" dirty="0">
                <a:solidFill>
                  <a:srgbClr val="C00000"/>
                </a:solidFill>
                <a:latin typeface="微软雅黑" panose="020B0503020204020204" pitchFamily="34" charset="-122"/>
                <a:ea typeface="微软雅黑" panose="020B0503020204020204" pitchFamily="34" charset="-122"/>
              </a:rPr>
              <a:t>0 </a:t>
            </a:r>
            <a:r>
              <a:rPr kumimoji="1" lang="zh-CN" altLang="en-US" sz="2400" dirty="0">
                <a:solidFill>
                  <a:srgbClr val="C00000"/>
                </a:solidFill>
                <a:latin typeface="微软雅黑" panose="020B0503020204020204" pitchFamily="34" charset="-122"/>
                <a:ea typeface="微软雅黑" panose="020B0503020204020204" pitchFamily="34" charset="-122"/>
              </a:rPr>
              <a:t>比特</a:t>
            </a:r>
          </a:p>
        </p:txBody>
      </p:sp>
      <p:sp>
        <p:nvSpPr>
          <p:cNvPr id="21" name="AutoShape 14"/>
          <p:cNvSpPr>
            <a:spLocks noChangeArrowheads="1"/>
          </p:cNvSpPr>
          <p:nvPr/>
        </p:nvSpPr>
        <p:spPr bwMode="auto">
          <a:xfrm rot="5400000" flipV="1">
            <a:off x="8349196" y="5160343"/>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 name="Rectangle 15"/>
          <p:cNvSpPr>
            <a:spLocks noChangeArrowheads="1"/>
          </p:cNvSpPr>
          <p:nvPr/>
        </p:nvSpPr>
        <p:spPr bwMode="auto">
          <a:xfrm>
            <a:off x="5807244"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接收端删除填入的 </a:t>
            </a:r>
            <a:r>
              <a:rPr kumimoji="1" lang="en-US" altLang="zh-CN" sz="2400" dirty="0">
                <a:solidFill>
                  <a:srgbClr val="C00000"/>
                </a:solidFill>
                <a:latin typeface="微软雅黑" panose="020B0503020204020204" pitchFamily="34" charset="-122"/>
                <a:ea typeface="微软雅黑" panose="020B0503020204020204" pitchFamily="34" charset="-122"/>
              </a:rPr>
              <a:t>0 </a:t>
            </a:r>
            <a:r>
              <a:rPr kumimoji="1" lang="zh-CN" altLang="en-US" sz="2400" dirty="0">
                <a:solidFill>
                  <a:srgbClr val="C00000"/>
                </a:solidFill>
                <a:latin typeface="微软雅黑" panose="020B0503020204020204" pitchFamily="34" charset="-122"/>
                <a:ea typeface="微软雅黑" panose="020B0503020204020204" pitchFamily="34" charset="-122"/>
              </a:rPr>
              <a:t>比特</a:t>
            </a:r>
          </a:p>
        </p:txBody>
      </p:sp>
      <p:sp>
        <p:nvSpPr>
          <p:cNvPr id="23" name="AutoShape 18"/>
          <p:cNvSpPr>
            <a:spLocks/>
          </p:cNvSpPr>
          <p:nvPr/>
        </p:nvSpPr>
        <p:spPr bwMode="auto">
          <a:xfrm rot="-5400000">
            <a:off x="7508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3965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zh-CN" altLang="en-US" dirty="0">
                <a:solidFill>
                  <a:srgbClr val="0000CC"/>
                </a:solidFill>
                <a:latin typeface="Arial" charset="0"/>
                <a:ea typeface="黑体" pitchFamily="2" charset="-122"/>
              </a:rPr>
              <a:t>数据报。</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endParaRPr lang="zh-CN" altLang="en-US" dirty="0">
              <a:solidFill>
                <a:srgbClr val="0000CC"/>
              </a:solidFill>
              <a:latin typeface="Arial" charset="0"/>
            </a:endParaRPr>
          </a:p>
          <a:p>
            <a:pPr lvl="1"/>
            <a:endParaRPr lang="en-US" altLang="zh-CN" dirty="0"/>
          </a:p>
        </p:txBody>
      </p:sp>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不提供使用序号和确认的可靠传输 </a:t>
            </a:r>
          </a:p>
        </p:txBody>
      </p:sp>
    </p:spTree>
    <p:extLst>
      <p:ext uri="{BB962C8B-B14F-4D97-AF65-F5344CB8AC3E}">
        <p14:creationId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参数，并进行网络层配置，</a:t>
            </a:r>
            <a:r>
              <a:rPr lang="en-US" altLang="zh-CN" sz="2400" dirty="0"/>
              <a:t>NCP </a:t>
            </a:r>
            <a:r>
              <a:rPr lang="zh-CN" altLang="en-US" sz="2400" dirty="0"/>
              <a:t>给新接入的 </a:t>
            </a:r>
            <a:r>
              <a:rPr lang="en-US" altLang="zh-CN" sz="2400" dirty="0"/>
              <a:t>PC </a:t>
            </a:r>
            <a:r>
              <a:rPr lang="zh-CN" altLang="en-US" sz="2400" dirty="0"/>
              <a:t>机分配一个临时的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endParaRPr lang="en-US" altLang="zh-CN" sz="2400" dirty="0"/>
          </a:p>
          <a:p>
            <a:r>
              <a:rPr lang="zh-CN" altLang="en-US" sz="2400" dirty="0">
                <a:solidFill>
                  <a:srgbClr val="FF0000"/>
                </a:solidFill>
              </a:rPr>
              <a:t>可见，</a:t>
            </a:r>
            <a:r>
              <a:rPr lang="en-US" altLang="zh-CN" sz="2400" dirty="0">
                <a:solidFill>
                  <a:srgbClr val="FF0000"/>
                </a:solidFill>
              </a:rPr>
              <a:t>PPP </a:t>
            </a:r>
            <a:r>
              <a:rPr lang="zh-CN" altLang="zh-CN" sz="2400" dirty="0">
                <a:solidFill>
                  <a:srgbClr val="FF0000"/>
                </a:solidFill>
              </a:rPr>
              <a:t>协议已不是纯粹的数据链路层的协议，它还包含了物理层和网络层的内容</a:t>
            </a:r>
            <a:r>
              <a:rPr lang="zh-CN" altLang="en-US" sz="2400" dirty="0">
                <a:solidFill>
                  <a:srgbClr val="FF0000"/>
                </a:solidFill>
              </a:rPr>
              <a:t>。</a:t>
            </a:r>
          </a:p>
        </p:txBody>
      </p:sp>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a:t>	</a:t>
            </a:r>
            <a:r>
              <a:rPr lang="zh-CN" altLang="en-US" dirty="0"/>
              <a:t>数据链路层使用的信道主要有以下两种类型：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方式，因此过程比较复杂。广播信道上连接的主机很多，因此必须使用专用的共享信道协议来协调这些主机的数据发送。 </a:t>
            </a:r>
          </a:p>
        </p:txBody>
      </p:sp>
      <p:sp>
        <p:nvSpPr>
          <p:cNvPr id="280578" name="Rectangle 2"/>
          <p:cNvSpPr>
            <a:spLocks noGrp="1" noChangeArrowheads="1"/>
          </p:cNvSpPr>
          <p:nvPr>
            <p:ph type="title"/>
          </p:nvPr>
        </p:nvSpPr>
        <p:spPr/>
        <p:txBody>
          <a:bodyPr/>
          <a:lstStyle/>
          <a:p>
            <a:pPr algn="ctr"/>
            <a:r>
              <a:rPr lang="zh-CN" altLang="en-US" dirty="0"/>
              <a:t>数据链路层</a:t>
            </a:r>
            <a:r>
              <a:rPr lang="zh-CN" altLang="zh-CN" dirty="0"/>
              <a:t>使用的信道</a:t>
            </a:r>
            <a:endParaRPr lang="zh-CN" altLang="en-US" dirty="0"/>
          </a:p>
        </p:txBody>
      </p:sp>
    </p:spTree>
    <p:extLst>
      <p:ext uri="{BB962C8B-B14F-4D97-AF65-F5344CB8AC3E}">
        <p14:creationId xmlns:p14="http://schemas.microsoft.com/office/powerpoint/2010/main" val="3952008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5922"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已鉴别的 </a:t>
              </a: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已鉴别的 </a:t>
              </a: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a:p>
              <a:pPr algn="ctr"/>
              <a:r>
                <a:rPr lang="zh-CN" altLang="en-US" sz="2400">
                  <a:solidFill>
                    <a:srgbClr val="000099"/>
                  </a:solidFill>
                  <a:latin typeface="微软雅黑" panose="020B0503020204020204" pitchFamily="34" charset="-122"/>
                  <a:ea typeface="微软雅黑" panose="020B0503020204020204" pitchFamily="34" charset="-122"/>
                </a:rPr>
                <a:t>和 </a:t>
              </a:r>
              <a:r>
                <a:rPr lang="en-US" altLang="zh-CN" sz="2400">
                  <a:solidFill>
                    <a:srgbClr val="000099"/>
                  </a:solidFill>
                  <a:latin typeface="微软雅黑" panose="020B0503020204020204" pitchFamily="34" charset="-122"/>
                  <a:ea typeface="微软雅黑" panose="020B0503020204020204" pitchFamily="34" charset="-122"/>
                </a:rPr>
                <a:t>NCP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鉴别成功或无需鉴别</a:t>
              </a:r>
            </a:p>
          </p:txBody>
        </p:sp>
        <p:sp>
          <p:nvSpPr>
            <p:cNvPr id="389150" name="Text Box 30"/>
            <p:cNvSpPr txBox="1">
              <a:spLocks noChangeArrowheads="1"/>
            </p:cNvSpPr>
            <p:nvPr/>
          </p:nvSpPr>
          <p:spPr bwMode="auto">
            <a:xfrm>
              <a:off x="5200650" y="4733925"/>
              <a:ext cx="217719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NCP </a:t>
              </a:r>
              <a:r>
                <a:rPr lang="zh-CN" altLang="en-US" sz="2400">
                  <a:solidFill>
                    <a:srgbClr val="000099"/>
                  </a:solidFill>
                  <a:latin typeface="微软雅黑" panose="020B0503020204020204" pitchFamily="34" charset="-122"/>
                  <a:ea typeface="微软雅黑" panose="020B0503020204020204" pitchFamily="34"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solidFill>
                    <a:srgbClr val="000099"/>
                  </a:solidFill>
                  <a:latin typeface="微软雅黑" panose="020B0503020204020204" pitchFamily="34" charset="-122"/>
                  <a:ea typeface="微软雅黑" panose="020B0503020204020204" pitchFamily="34" charset="-122"/>
                </a:rPr>
                <a:t>链路故障或</a:t>
              </a:r>
            </a:p>
            <a:p>
              <a:pPr algn="ctr"/>
              <a:r>
                <a:rPr lang="zh-CN" altLang="en-US" sz="2400">
                  <a:solidFill>
                    <a:srgbClr val="000099"/>
                  </a:solidFill>
                  <a:latin typeface="微软雅黑" panose="020B0503020204020204" pitchFamily="34" charset="-122"/>
                  <a:ea typeface="微软雅黑" panose="020B0503020204020204" pitchFamily="34" charset="-122"/>
                </a:rPr>
                <a:t>关闭请求</a:t>
              </a:r>
            </a:p>
          </p:txBody>
        </p:sp>
        <p:sp>
          <p:nvSpPr>
            <p:cNvPr id="389152" name="Text Box 32"/>
            <p:cNvSpPr txBox="1">
              <a:spLocks noChangeArrowheads="1"/>
            </p:cNvSpPr>
            <p:nvPr/>
          </p:nvSpPr>
          <p:spPr bwMode="auto">
            <a:xfrm>
              <a:off x="414572" y="1377951"/>
              <a:ext cx="1432380"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a:p>
              <a:pPr algn="ctr">
                <a:lnSpc>
                  <a:spcPct val="80000"/>
                </a:lnSpc>
              </a:pPr>
              <a:r>
                <a:rPr lang="zh-CN" altLang="en-US" sz="2400">
                  <a:solidFill>
                    <a:srgbClr val="000099"/>
                  </a:solidFill>
                  <a:latin typeface="微软雅黑" panose="020B0503020204020204" pitchFamily="34" charset="-122"/>
                  <a:ea typeface="微软雅黑" panose="020B0503020204020204" pitchFamily="34"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鉴别失败</a:t>
              </a:r>
            </a:p>
          </p:txBody>
        </p:sp>
        <p:sp>
          <p:nvSpPr>
            <p:cNvPr id="389154" name="Text Box 34"/>
            <p:cNvSpPr txBox="1">
              <a:spLocks noChangeArrowheads="1"/>
            </p:cNvSpPr>
            <p:nvPr/>
          </p:nvSpPr>
          <p:spPr bwMode="auto">
            <a:xfrm>
              <a:off x="1994959" y="1023939"/>
              <a:ext cx="1432380"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配置</a:t>
              </a:r>
            </a:p>
            <a:p>
              <a:pPr>
                <a:lnSpc>
                  <a:spcPct val="80000"/>
                </a:lnSpc>
              </a:pPr>
              <a:r>
                <a:rPr lang="zh-CN" altLang="en-US" sz="2400">
                  <a:solidFill>
                    <a:srgbClr val="000099"/>
                  </a:solidFill>
                  <a:latin typeface="微软雅黑" panose="020B0503020204020204" pitchFamily="34" charset="-122"/>
                  <a:ea typeface="微软雅黑" panose="020B0503020204020204" pitchFamily="34" charset="-122"/>
                </a:rPr>
                <a:t>协商失败</a:t>
              </a:r>
            </a:p>
          </p:txBody>
        </p:sp>
      </p:grpSp>
      <p:sp>
        <p:nvSpPr>
          <p:cNvPr id="4" name="标题 3">
            <a:extLst>
              <a:ext uri="{FF2B5EF4-FFF2-40B4-BE49-F238E27FC236}">
                <a16:creationId xmlns:a16="http://schemas.microsoft.com/office/drawing/2014/main" id="{8894F371-3D4E-4C6B-957D-EBB885C739E8}"/>
              </a:ext>
            </a:extLst>
          </p:cNvPr>
          <p:cNvSpPr>
            <a:spLocks noGrp="1"/>
          </p:cNvSpPr>
          <p:nvPr>
            <p:ph type="title"/>
          </p:nvPr>
        </p:nvSpPr>
        <p:spPr/>
        <p:txBody>
          <a:bodyPr/>
          <a:lstStyle/>
          <a:p>
            <a:endParaRPr lang="zh-CN" altLang="en-US"/>
          </a:p>
        </p:txBody>
      </p:sp>
      <p:sp>
        <p:nvSpPr>
          <p:cNvPr id="6" name="文本占位符 5">
            <a:extLst>
              <a:ext uri="{FF2B5EF4-FFF2-40B4-BE49-F238E27FC236}">
                <a16:creationId xmlns:a16="http://schemas.microsoft.com/office/drawing/2014/main" id="{27136B9D-272B-4B46-99BB-54FD7D91FFC3}"/>
              </a:ext>
            </a:extLst>
          </p:cNvPr>
          <p:cNvSpPr>
            <a:spLocks noGrp="1"/>
          </p:cNvSpPr>
          <p:nvPr>
            <p:ph type="body" sz="quarter" idx="11"/>
          </p:nvPr>
        </p:nvSpPr>
        <p:spPr/>
        <p:txBody>
          <a:bodyPr>
            <a:normAutofit fontScale="92500" lnSpcReduction="20000"/>
          </a:bodyPr>
          <a:lstStyle/>
          <a:p>
            <a:r>
              <a:rPr lang="en-US" altLang="zh-CN" dirty="0"/>
              <a:t>PPP </a:t>
            </a:r>
            <a:r>
              <a:rPr lang="zh-CN" altLang="en-US" dirty="0"/>
              <a:t>协议的状态图</a:t>
            </a:r>
          </a:p>
          <a:p>
            <a:endParaRPr lang="zh-CN" altLang="en-US" dirty="0"/>
          </a:p>
        </p:txBody>
      </p:sp>
    </p:spTree>
    <p:extLst>
      <p:ext uri="{BB962C8B-B14F-4D97-AF65-F5344CB8AC3E}">
        <p14:creationId xmlns:p14="http://schemas.microsoft.com/office/powerpoint/2010/main" val="2866657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CE171F7-58F0-4349-A99A-684B717B134E}"/>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189169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2552872"/>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2300936"/>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015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CSMA/CD </a:t>
            </a:r>
            <a:r>
              <a:rPr lang="zh-CN" altLang="zh-CN" dirty="0"/>
              <a:t>协议</a:t>
            </a:r>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以太网的</a:t>
            </a:r>
            <a:r>
              <a:rPr lang="en-US" altLang="zh-CN" dirty="0"/>
              <a:t> MAC </a:t>
            </a:r>
            <a:r>
              <a:rPr lang="zh-CN" altLang="zh-CN" dirty="0"/>
              <a:t>层</a:t>
            </a:r>
          </a:p>
        </p:txBody>
      </p:sp>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Tree>
    <p:extLst>
      <p:ext uri="{BB962C8B-B14F-4D97-AF65-F5344CB8AC3E}">
        <p14:creationId xmlns:p14="http://schemas.microsoft.com/office/powerpoint/2010/main" val="1082775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endParaRPr lang="en-US" altLang="zh-CN" sz="2800" dirty="0"/>
          </a:p>
          <a:p>
            <a:pPr lvl="1"/>
            <a:r>
              <a:rPr lang="zh-CN" altLang="en-US" sz="2400" dirty="0"/>
              <a:t>网络为一个单位所拥有；</a:t>
            </a:r>
            <a:endParaRPr lang="en-US" altLang="zh-CN" sz="2400" dirty="0"/>
          </a:p>
          <a:p>
            <a:pPr lvl="1"/>
            <a:r>
              <a:rPr lang="zh-CN" altLang="en-US" sz="2400" dirty="0"/>
              <a:t>地理范围和站点数目均有限。 </a:t>
            </a:r>
          </a:p>
          <a:p>
            <a:r>
              <a:rPr lang="zh-CN" altLang="en-US" sz="2800" dirty="0"/>
              <a:t>局域网具有如下</a:t>
            </a:r>
            <a:r>
              <a:rPr lang="zh-CN" altLang="en-US" sz="2800" dirty="0">
                <a:solidFill>
                  <a:srgbClr val="FF0000"/>
                </a:solidFill>
              </a:rPr>
              <a:t>主要优点：</a:t>
            </a:r>
          </a:p>
          <a:p>
            <a:pPr lvl="1"/>
            <a:r>
              <a:rPr lang="zh-CN" altLang="en-US" sz="2400" dirty="0"/>
              <a:t>具有广播功能，从一个站点可很方便地访问全网。局域网上的主机可共享连接在局域网上的各种硬件和软件资源。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
        <p:nvSpPr>
          <p:cNvPr id="395266" name="Rectangle 2"/>
          <p:cNvSpPr>
            <a:spLocks noGrp="1" noChangeArrowheads="1"/>
          </p:cNvSpPr>
          <p:nvPr>
            <p:ph type="title"/>
          </p:nvPr>
        </p:nvSpPr>
        <p:spPr/>
        <p:txBody>
          <a:bodyPr/>
          <a:lstStyle/>
          <a:p>
            <a:r>
              <a:rPr lang="en-US" altLang="zh-CN" dirty="0"/>
              <a:t>3.3.1  </a:t>
            </a:r>
            <a:r>
              <a:rPr lang="zh-CN" altLang="en-US" dirty="0"/>
              <a:t>局域网的数据链路层 </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3125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3935760" y="3471764"/>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环形网</a:t>
              </a:r>
            </a:p>
          </p:txBody>
        </p:sp>
      </p:grpSp>
      <p:grpSp>
        <p:nvGrpSpPr>
          <p:cNvPr id="2" name="组合 1"/>
          <p:cNvGrpSpPr/>
          <p:nvPr/>
        </p:nvGrpSpPr>
        <p:grpSpPr>
          <a:xfrm>
            <a:off x="1919537"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489142"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，如多点线路探询 </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
        <p:nvSpPr>
          <p:cNvPr id="397314" name="Rectangle 2"/>
          <p:cNvSpPr>
            <a:spLocks noGrp="1" noChangeArrowheads="1"/>
          </p:cNvSpPr>
          <p:nvPr>
            <p:ph type="title"/>
          </p:nvPr>
        </p:nvSpPr>
        <p:spPr/>
        <p:txBody>
          <a:bodyPr/>
          <a:lstStyle/>
          <a:p>
            <a:pPr algn="ctr"/>
            <a:r>
              <a:rPr lang="zh-CN" altLang="en-US"/>
              <a:t>媒体共享技术</a:t>
            </a:r>
          </a:p>
        </p:txBody>
      </p:sp>
      <p:sp>
        <p:nvSpPr>
          <p:cNvPr id="4" name="文本框 3">
            <a:extLst>
              <a:ext uri="{FF2B5EF4-FFF2-40B4-BE49-F238E27FC236}">
                <a16:creationId xmlns:a16="http://schemas.microsoft.com/office/drawing/2014/main" id="{09E38012-BAF9-4CD9-A948-A7A4260F4099}"/>
              </a:ext>
            </a:extLst>
          </p:cNvPr>
          <p:cNvSpPr txBox="1"/>
          <p:nvPr/>
        </p:nvSpPr>
        <p:spPr>
          <a:xfrm>
            <a:off x="4079776" y="1563102"/>
            <a:ext cx="2664296" cy="369332"/>
          </a:xfrm>
          <a:prstGeom prst="rect">
            <a:avLst/>
          </a:prstGeom>
          <a:noFill/>
        </p:spPr>
        <p:txBody>
          <a:bodyPr wrap="square" rtlCol="0">
            <a:spAutoFit/>
          </a:bodyPr>
          <a:lstStyle/>
          <a:p>
            <a:r>
              <a:rPr lang="zh-CN" altLang="en-US" dirty="0">
                <a:solidFill>
                  <a:srgbClr val="0000FF"/>
                </a:solidFill>
              </a:rPr>
              <a:t>不适合局域网</a:t>
            </a:r>
          </a:p>
        </p:txBody>
      </p:sp>
      <p:sp>
        <p:nvSpPr>
          <p:cNvPr id="5" name="文本框 4">
            <a:extLst>
              <a:ext uri="{FF2B5EF4-FFF2-40B4-BE49-F238E27FC236}">
                <a16:creationId xmlns:a16="http://schemas.microsoft.com/office/drawing/2014/main" id="{5DFC9CCC-A24C-4748-B992-C4268AA227B2}"/>
              </a:ext>
            </a:extLst>
          </p:cNvPr>
          <p:cNvSpPr txBox="1"/>
          <p:nvPr/>
        </p:nvSpPr>
        <p:spPr>
          <a:xfrm>
            <a:off x="4118248" y="4365104"/>
            <a:ext cx="2664296" cy="369332"/>
          </a:xfrm>
          <a:prstGeom prst="rect">
            <a:avLst/>
          </a:prstGeom>
          <a:noFill/>
        </p:spPr>
        <p:txBody>
          <a:bodyPr wrap="square" rtlCol="0">
            <a:spAutoFit/>
          </a:bodyPr>
          <a:lstStyle/>
          <a:p>
            <a:r>
              <a:rPr lang="zh-CN" altLang="en-US" dirty="0">
                <a:solidFill>
                  <a:srgbClr val="0000FF"/>
                </a:solidFill>
              </a:rPr>
              <a:t>以太网属于随机接入</a:t>
            </a:r>
          </a:p>
        </p:txBody>
      </p:sp>
      <p:sp>
        <p:nvSpPr>
          <p:cNvPr id="6" name="文本框 5">
            <a:extLst>
              <a:ext uri="{FF2B5EF4-FFF2-40B4-BE49-F238E27FC236}">
                <a16:creationId xmlns:a16="http://schemas.microsoft.com/office/drawing/2014/main" id="{9FE3C361-992D-454F-9B33-8F8ACF0EAC24}"/>
              </a:ext>
            </a:extLst>
          </p:cNvPr>
          <p:cNvSpPr txBox="1"/>
          <p:nvPr/>
        </p:nvSpPr>
        <p:spPr>
          <a:xfrm>
            <a:off x="8256240" y="4797152"/>
            <a:ext cx="2664296" cy="369332"/>
          </a:xfrm>
          <a:prstGeom prst="rect">
            <a:avLst/>
          </a:prstGeom>
          <a:noFill/>
        </p:spPr>
        <p:txBody>
          <a:bodyPr wrap="square" rtlCol="0">
            <a:spAutoFit/>
          </a:bodyPr>
          <a:lstStyle/>
          <a:p>
            <a:r>
              <a:rPr lang="zh-CN" altLang="en-US" dirty="0">
                <a:solidFill>
                  <a:srgbClr val="0000FF"/>
                </a:solidFill>
              </a:rPr>
              <a:t>令牌网与轮询等</a:t>
            </a: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802.3 </a:t>
            </a:r>
            <a:r>
              <a:rPr lang="zh-CN" altLang="en-US" dirty="0"/>
              <a:t>是</a:t>
            </a:r>
            <a:r>
              <a:rPr lang="zh-CN" altLang="zh-CN" dirty="0"/>
              <a:t>第一个</a:t>
            </a:r>
            <a:r>
              <a:rPr lang="en-US" altLang="zh-CN" dirty="0"/>
              <a:t> IEEE </a:t>
            </a:r>
            <a:r>
              <a:rPr lang="zh-CN" altLang="zh-CN" dirty="0"/>
              <a:t>的以太网标准</a:t>
            </a:r>
            <a:r>
              <a:rPr lang="zh-CN" altLang="en-US" dirty="0"/>
              <a:t>。</a:t>
            </a:r>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 </a:t>
            </a:r>
          </a:p>
        </p:txBody>
      </p:sp>
      <p:sp>
        <p:nvSpPr>
          <p:cNvPr id="398338" name="Rectangle 2"/>
          <p:cNvSpPr>
            <a:spLocks noGrp="1" noChangeArrowheads="1"/>
          </p:cNvSpPr>
          <p:nvPr>
            <p:ph type="title"/>
          </p:nvPr>
        </p:nvSpPr>
        <p:spPr/>
        <p:txBody>
          <a:bodyPr>
            <a:normAutofit fontScale="90000"/>
          </a:bodyPr>
          <a:lstStyle/>
          <a:p>
            <a:br>
              <a:rPr lang="en-US" altLang="zh-CN" dirty="0"/>
            </a:br>
            <a:r>
              <a:rPr lang="en-US" altLang="zh-CN" dirty="0"/>
              <a:t>1.  </a:t>
            </a:r>
            <a:r>
              <a:rPr lang="zh-CN" altLang="en-US" dirty="0"/>
              <a:t>以太网的两个标准  </a:t>
            </a:r>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en-US" altLang="zh-CN" sz="2800" dirty="0"/>
              <a:t>IEEE 802 </a:t>
            </a:r>
            <a:r>
              <a:rPr lang="zh-CN" altLang="en-US" sz="2800" dirty="0"/>
              <a:t>委员会就将局域网的数据链路层拆成两个子层：</a:t>
            </a:r>
          </a:p>
          <a:p>
            <a:pPr lvl="1"/>
            <a:r>
              <a:rPr lang="zh-CN" altLang="en-US" sz="2400" dirty="0">
                <a:solidFill>
                  <a:srgbClr val="FF0000"/>
                </a:solidFill>
                <a:latin typeface="Arial" charset="0"/>
              </a:rPr>
              <a:t>逻辑链路控制 </a:t>
            </a:r>
            <a:r>
              <a:rPr lang="en-US" altLang="zh-CN" sz="2400" dirty="0">
                <a:latin typeface="Arial" charset="0"/>
              </a:rPr>
              <a:t>LLC (Logical Link Control)</a:t>
            </a:r>
            <a:r>
              <a:rPr lang="zh-CN" altLang="en-US" sz="2400" dirty="0">
                <a:latin typeface="Arial" charset="0"/>
              </a:rPr>
              <a:t>子层；</a:t>
            </a:r>
          </a:p>
          <a:p>
            <a:pPr lvl="1"/>
            <a:r>
              <a:rPr lang="zh-CN" altLang="en-US" sz="2400" dirty="0">
                <a:solidFill>
                  <a:srgbClr val="FF0000"/>
                </a:solidFill>
                <a:latin typeface="Arial" charset="0"/>
              </a:rPr>
              <a:t>媒体接入控制 </a:t>
            </a:r>
            <a:r>
              <a:rPr lang="en-US" altLang="zh-CN" sz="2400" dirty="0">
                <a:latin typeface="Arial" charset="0"/>
              </a:rPr>
              <a:t>MAC (Medium Access Control)</a:t>
            </a:r>
            <a:r>
              <a:rPr lang="zh-CN" altLang="en-US" sz="2400" dirty="0">
                <a:latin typeface="Arial" charset="0"/>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子层则与传输媒体无关。</a:t>
            </a:r>
            <a:endParaRPr lang="en-US" altLang="zh-CN" sz="2800" dirty="0"/>
          </a:p>
          <a:p>
            <a:r>
              <a:rPr lang="zh-CN" altLang="en-US" sz="2800" dirty="0">
                <a:solidFill>
                  <a:srgbClr val="FF0000"/>
                </a:solidFill>
              </a:rPr>
              <a:t>不管采用何种协议的局域网，对 </a:t>
            </a:r>
            <a:r>
              <a:rPr lang="en-US" altLang="zh-CN" sz="2800" dirty="0">
                <a:solidFill>
                  <a:srgbClr val="FF0000"/>
                </a:solidFill>
              </a:rPr>
              <a:t>LLC </a:t>
            </a:r>
            <a:r>
              <a:rPr lang="zh-CN" altLang="en-US" sz="2800" dirty="0">
                <a:solidFill>
                  <a:srgbClr val="FF0000"/>
                </a:solidFill>
              </a:rPr>
              <a:t>子层来说都是透明的。</a:t>
            </a:r>
          </a:p>
        </p:txBody>
      </p:sp>
      <p:sp>
        <p:nvSpPr>
          <p:cNvPr id="399362" name="Rectangle 2"/>
          <p:cNvSpPr>
            <a:spLocks noGrp="1" noChangeArrowheads="1"/>
          </p:cNvSpPr>
          <p:nvPr>
            <p:ph type="title"/>
          </p:nvPr>
        </p:nvSpPr>
        <p:spPr/>
        <p:txBody>
          <a:bodyPr/>
          <a:lstStyle/>
          <a:p>
            <a:pPr algn="ctr"/>
            <a:r>
              <a:rPr lang="zh-CN" altLang="en-US" sz="4000"/>
              <a:t>数据链路层的两个子层 </a:t>
            </a: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a:t>子层是透明的 </a:t>
            </a:r>
          </a:p>
        </p:txBody>
      </p:sp>
      <p:sp>
        <p:nvSpPr>
          <p:cNvPr id="2" name="图片占位符 1">
            <a:extLst>
              <a:ext uri="{FF2B5EF4-FFF2-40B4-BE49-F238E27FC236}">
                <a16:creationId xmlns:a16="http://schemas.microsoft.com/office/drawing/2014/main" id="{9031EA3B-5E09-4AA5-A8C8-65646FF73B9D}"/>
              </a:ext>
            </a:extLst>
          </p:cNvPr>
          <p:cNvSpPr>
            <a:spLocks noGrp="1"/>
          </p:cNvSpPr>
          <p:nvPr>
            <p:ph type="pic" sz="quarter" idx="10"/>
          </p:nvPr>
        </p:nvSpPr>
        <p:spPr/>
      </p:sp>
      <p:sp>
        <p:nvSpPr>
          <p:cNvPr id="3" name="文本占位符 2">
            <a:extLst>
              <a:ext uri="{FF2B5EF4-FFF2-40B4-BE49-F238E27FC236}">
                <a16:creationId xmlns:a16="http://schemas.microsoft.com/office/drawing/2014/main" id="{51178A77-C05E-47DD-A5FF-01AF43FF4C5C}"/>
              </a:ext>
            </a:extLst>
          </p:cNvPr>
          <p:cNvSpPr>
            <a:spLocks noGrp="1"/>
          </p:cNvSpPr>
          <p:nvPr>
            <p:ph type="body" sz="quarter" idx="11"/>
          </p:nvPr>
        </p:nvSpPr>
        <p:spPr/>
        <p:txBody>
          <a:bodyPr>
            <a:normAutofit fontScale="92500" lnSpcReduction="20000"/>
          </a:bodyPr>
          <a:lstStyle/>
          <a:p>
            <a:endParaRPr lang="zh-CN" altLang="en-US"/>
          </a:p>
        </p:txBody>
      </p:sp>
      <p:sp>
        <p:nvSpPr>
          <p:cNvPr id="400409" name="Freeform 25"/>
          <p:cNvSpPr>
            <a:spLocks/>
          </p:cNvSpPr>
          <p:nvPr/>
        </p:nvSpPr>
        <p:spPr bwMode="auto">
          <a:xfrm>
            <a:off x="8316253"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2" name="Freeform 18"/>
          <p:cNvSpPr>
            <a:spLocks/>
          </p:cNvSpPr>
          <p:nvPr/>
        </p:nvSpPr>
        <p:spPr bwMode="auto">
          <a:xfrm>
            <a:off x="353351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31" name="Rectangle 47"/>
          <p:cNvSpPr>
            <a:spLocks noChangeArrowheads="1"/>
          </p:cNvSpPr>
          <p:nvPr/>
        </p:nvSpPr>
        <p:spPr bwMode="auto">
          <a:xfrm>
            <a:off x="8321411" y="3284540"/>
            <a:ext cx="1456664" cy="1100137"/>
          </a:xfrm>
          <a:prstGeom prst="rect">
            <a:avLst/>
          </a:prstGeom>
          <a:solidFill>
            <a:srgbClr val="00FFFF"/>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30" name="Rectangle 46"/>
          <p:cNvSpPr>
            <a:spLocks noChangeArrowheads="1"/>
          </p:cNvSpPr>
          <p:nvPr/>
        </p:nvSpPr>
        <p:spPr bwMode="auto">
          <a:xfrm>
            <a:off x="3542111" y="3284540"/>
            <a:ext cx="1456663" cy="1100137"/>
          </a:xfrm>
          <a:prstGeom prst="rect">
            <a:avLst/>
          </a:prstGeom>
          <a:solidFill>
            <a:srgbClr val="00FFFF"/>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nvGrpSpPr>
          <p:cNvPr id="400386" name="Group 2"/>
          <p:cNvGrpSpPr>
            <a:grpSpLocks/>
          </p:cNvGrpSpPr>
          <p:nvPr/>
        </p:nvGrpSpPr>
        <p:grpSpPr bwMode="auto">
          <a:xfrm>
            <a:off x="5628218"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9" name="Line 15"/>
          <p:cNvSpPr>
            <a:spLocks noChangeShapeType="1"/>
          </p:cNvSpPr>
          <p:nvPr/>
        </p:nvSpPr>
        <p:spPr bwMode="auto">
          <a:xfrm flipV="1">
            <a:off x="5014253" y="4622802"/>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0" name="Line 16"/>
          <p:cNvSpPr>
            <a:spLocks noChangeShapeType="1"/>
          </p:cNvSpPr>
          <p:nvPr/>
        </p:nvSpPr>
        <p:spPr bwMode="auto">
          <a:xfrm flipH="1">
            <a:off x="7576743" y="4622802"/>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1" name="Rectangle 17"/>
          <p:cNvSpPr>
            <a:spLocks noChangeArrowheads="1"/>
          </p:cNvSpPr>
          <p:nvPr/>
        </p:nvSpPr>
        <p:spPr bwMode="auto">
          <a:xfrm>
            <a:off x="5951985" y="3903664"/>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800" dirty="0">
                <a:solidFill>
                  <a:srgbClr val="000099"/>
                </a:solidFill>
                <a:latin typeface="微软雅黑" panose="020B0503020204020204" pitchFamily="34" charset="-122"/>
                <a:ea typeface="微软雅黑" panose="020B0503020204020204" pitchFamily="34" charset="-122"/>
              </a:rPr>
              <a:t>局 域 网</a:t>
            </a:r>
          </a:p>
        </p:txBody>
      </p:sp>
      <p:sp>
        <p:nvSpPr>
          <p:cNvPr id="400403" name="Line 19"/>
          <p:cNvSpPr>
            <a:spLocks noChangeShapeType="1"/>
          </p:cNvSpPr>
          <p:nvPr/>
        </p:nvSpPr>
        <p:spPr bwMode="auto">
          <a:xfrm>
            <a:off x="3540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4" name="Line 20"/>
          <p:cNvSpPr>
            <a:spLocks noChangeShapeType="1"/>
          </p:cNvSpPr>
          <p:nvPr/>
        </p:nvSpPr>
        <p:spPr bwMode="auto">
          <a:xfrm>
            <a:off x="3540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5" name="Line 21"/>
          <p:cNvSpPr>
            <a:spLocks noChangeShapeType="1"/>
          </p:cNvSpPr>
          <p:nvPr/>
        </p:nvSpPr>
        <p:spPr bwMode="auto">
          <a:xfrm>
            <a:off x="3540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6" name="Rectangle 22"/>
          <p:cNvSpPr>
            <a:spLocks noChangeArrowheads="1"/>
          </p:cNvSpPr>
          <p:nvPr/>
        </p:nvSpPr>
        <p:spPr bwMode="auto">
          <a:xfrm>
            <a:off x="3851673" y="270510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网络层</a:t>
            </a:r>
          </a:p>
        </p:txBody>
      </p:sp>
      <p:sp>
        <p:nvSpPr>
          <p:cNvPr id="400407" name="Rectangle 23"/>
          <p:cNvSpPr>
            <a:spLocks noChangeArrowheads="1"/>
          </p:cNvSpPr>
          <p:nvPr/>
        </p:nvSpPr>
        <p:spPr bwMode="auto">
          <a:xfrm>
            <a:off x="3820717" y="4460876"/>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物理层</a:t>
            </a:r>
          </a:p>
        </p:txBody>
      </p:sp>
      <p:sp>
        <p:nvSpPr>
          <p:cNvPr id="400408" name="Rectangle 24"/>
          <p:cNvSpPr>
            <a:spLocks noChangeArrowheads="1"/>
          </p:cNvSpPr>
          <p:nvPr/>
        </p:nvSpPr>
        <p:spPr bwMode="auto">
          <a:xfrm>
            <a:off x="3798359" y="4978401"/>
            <a:ext cx="9313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站点 </a:t>
            </a:r>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400410" name="Line 26"/>
          <p:cNvSpPr>
            <a:spLocks noChangeShapeType="1"/>
          </p:cNvSpPr>
          <p:nvPr/>
        </p:nvSpPr>
        <p:spPr bwMode="auto">
          <a:xfrm>
            <a:off x="8321412"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1" name="Line 27"/>
          <p:cNvSpPr>
            <a:spLocks noChangeShapeType="1"/>
          </p:cNvSpPr>
          <p:nvPr/>
        </p:nvSpPr>
        <p:spPr bwMode="auto">
          <a:xfrm>
            <a:off x="8321412"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2" name="Line 28"/>
          <p:cNvSpPr>
            <a:spLocks noChangeShapeType="1"/>
          </p:cNvSpPr>
          <p:nvPr/>
        </p:nvSpPr>
        <p:spPr bwMode="auto">
          <a:xfrm>
            <a:off x="8321412"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3" name="Rectangle 29"/>
          <p:cNvSpPr>
            <a:spLocks noChangeArrowheads="1"/>
          </p:cNvSpPr>
          <p:nvPr/>
        </p:nvSpPr>
        <p:spPr bwMode="auto">
          <a:xfrm>
            <a:off x="8587979" y="272256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网络层</a:t>
            </a:r>
          </a:p>
        </p:txBody>
      </p:sp>
      <p:sp>
        <p:nvSpPr>
          <p:cNvPr id="400414" name="Rectangle 30"/>
          <p:cNvSpPr>
            <a:spLocks noChangeArrowheads="1"/>
          </p:cNvSpPr>
          <p:nvPr/>
        </p:nvSpPr>
        <p:spPr bwMode="auto">
          <a:xfrm>
            <a:off x="8601738" y="4460876"/>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物理层</a:t>
            </a:r>
          </a:p>
        </p:txBody>
      </p:sp>
      <p:grpSp>
        <p:nvGrpSpPr>
          <p:cNvPr id="400415" name="Group 31"/>
          <p:cNvGrpSpPr>
            <a:grpSpLocks/>
          </p:cNvGrpSpPr>
          <p:nvPr/>
        </p:nvGrpSpPr>
        <p:grpSpPr bwMode="auto">
          <a:xfrm>
            <a:off x="1571229" y="3362326"/>
            <a:ext cx="7778618" cy="442913"/>
            <a:chOff x="249" y="2118"/>
            <a:chExt cx="452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8" name="Rectangle 34"/>
            <p:cNvSpPr>
              <a:spLocks noChangeArrowheads="1"/>
            </p:cNvSpPr>
            <p:nvPr/>
          </p:nvSpPr>
          <p:spPr bwMode="auto">
            <a:xfrm>
              <a:off x="1623" y="2118"/>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LLC</a:t>
              </a:r>
            </a:p>
          </p:txBody>
        </p:sp>
        <p:sp>
          <p:nvSpPr>
            <p:cNvPr id="400419" name="Rectangle 35"/>
            <p:cNvSpPr>
              <a:spLocks noChangeArrowheads="1"/>
            </p:cNvSpPr>
            <p:nvPr/>
          </p:nvSpPr>
          <p:spPr bwMode="auto">
            <a:xfrm>
              <a:off x="4405" y="2118"/>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LLC</a:t>
              </a:r>
            </a:p>
          </p:txBody>
        </p:sp>
      </p:grpSp>
      <p:grpSp>
        <p:nvGrpSpPr>
          <p:cNvPr id="400420" name="Group 36"/>
          <p:cNvGrpSpPr>
            <a:grpSpLocks/>
          </p:cNvGrpSpPr>
          <p:nvPr/>
        </p:nvGrpSpPr>
        <p:grpSpPr bwMode="auto">
          <a:xfrm>
            <a:off x="1571229" y="3917956"/>
            <a:ext cx="7924801" cy="419101"/>
            <a:chOff x="249" y="2468"/>
            <a:chExt cx="4608"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4" name="Rectangle 40"/>
            <p:cNvSpPr>
              <a:spLocks noChangeArrowheads="1"/>
            </p:cNvSpPr>
            <p:nvPr/>
          </p:nvSpPr>
          <p:spPr bwMode="auto">
            <a:xfrm>
              <a:off x="1607" y="2468"/>
              <a:ext cx="4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p>
          </p:txBody>
        </p:sp>
        <p:sp>
          <p:nvSpPr>
            <p:cNvPr id="400425" name="Rectangle 41"/>
            <p:cNvSpPr>
              <a:spLocks noChangeArrowheads="1"/>
            </p:cNvSpPr>
            <p:nvPr/>
          </p:nvSpPr>
          <p:spPr bwMode="auto">
            <a:xfrm>
              <a:off x="4387" y="2468"/>
              <a:ext cx="4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p>
          </p:txBody>
        </p:sp>
      </p:grpSp>
      <p:sp>
        <p:nvSpPr>
          <p:cNvPr id="400426" name="AutoShape 42"/>
          <p:cNvSpPr>
            <a:spLocks/>
          </p:cNvSpPr>
          <p:nvPr/>
        </p:nvSpPr>
        <p:spPr bwMode="auto">
          <a:xfrm>
            <a:off x="9793554" y="3302002"/>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7" name="Rectangle 43"/>
          <p:cNvSpPr>
            <a:spLocks noChangeArrowheads="1"/>
          </p:cNvSpPr>
          <p:nvPr/>
        </p:nvSpPr>
        <p:spPr bwMode="auto">
          <a:xfrm>
            <a:off x="9865392" y="3522664"/>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algn="ctr" defTabSz="762000"/>
            <a:r>
              <a:rPr kumimoji="1" lang="zh-CN" altLang="en-US" sz="2000">
                <a:solidFill>
                  <a:srgbClr val="000099"/>
                </a:solidFill>
                <a:latin typeface="微软雅黑" panose="020B0503020204020204" pitchFamily="34" charset="-122"/>
                <a:ea typeface="微软雅黑" panose="020B0503020204020204" pitchFamily="34" charset="-122"/>
              </a:rPr>
              <a:t>链路层</a:t>
            </a:r>
          </a:p>
        </p:txBody>
      </p:sp>
      <p:sp>
        <p:nvSpPr>
          <p:cNvPr id="400428" name="Rectangle 44"/>
          <p:cNvSpPr>
            <a:spLocks noChangeArrowheads="1"/>
          </p:cNvSpPr>
          <p:nvPr/>
        </p:nvSpPr>
        <p:spPr bwMode="auto">
          <a:xfrm>
            <a:off x="8675688" y="4978401"/>
            <a:ext cx="9313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站点 </a:t>
            </a:r>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400429" name="Text Box 45"/>
          <p:cNvSpPr txBox="1">
            <a:spLocks noChangeArrowheads="1"/>
          </p:cNvSpPr>
          <p:nvPr/>
        </p:nvSpPr>
        <p:spPr bwMode="auto">
          <a:xfrm>
            <a:off x="5303912" y="1628801"/>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dirty="0">
                <a:solidFill>
                  <a:srgbClr val="C00000"/>
                </a:solidFill>
                <a:latin typeface="微软雅黑" panose="020B0503020204020204" pitchFamily="34" charset="-122"/>
                <a:ea typeface="微软雅黑" panose="020B0503020204020204" pitchFamily="34" charset="-122"/>
              </a:rPr>
              <a:t>LLC </a:t>
            </a:r>
            <a:r>
              <a:rPr kumimoji="1" lang="zh-CN" altLang="en-US" sz="2800" dirty="0">
                <a:solidFill>
                  <a:srgbClr val="C00000"/>
                </a:solidFill>
                <a:latin typeface="微软雅黑" panose="020B0503020204020204" pitchFamily="34" charset="-122"/>
                <a:ea typeface="微软雅黑" panose="020B0503020204020204" pitchFamily="34" charset="-122"/>
              </a:rPr>
              <a:t>子层看不见</a:t>
            </a:r>
          </a:p>
          <a:p>
            <a:pPr algn="ctr"/>
            <a:r>
              <a:rPr kumimoji="1" lang="zh-CN" altLang="en-US" sz="2800" dirty="0">
                <a:solidFill>
                  <a:srgbClr val="C00000"/>
                </a:solidFill>
                <a:latin typeface="微软雅黑" panose="020B0503020204020204" pitchFamily="34" charset="-122"/>
                <a:ea typeface="微软雅黑" panose="020B0503020204020204" pitchFamily="34"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
        <p:nvSpPr>
          <p:cNvPr id="401410" name="Rectangle 2"/>
          <p:cNvSpPr>
            <a:spLocks noGrp="1" noChangeArrowheads="1"/>
          </p:cNvSpPr>
          <p:nvPr>
            <p:ph type="title"/>
          </p:nvPr>
        </p:nvSpPr>
        <p:spPr/>
        <p:txBody>
          <a:bodyPr/>
          <a:lstStyle/>
          <a:p>
            <a:pPr algn="ctr"/>
            <a:r>
              <a:rPr lang="zh-CN" altLang="en-US" dirty="0"/>
              <a:t>一般不考虑 </a:t>
            </a:r>
            <a:r>
              <a:rPr lang="en-US" altLang="zh-CN" dirty="0"/>
              <a:t>LLC </a:t>
            </a:r>
            <a:r>
              <a:rPr lang="zh-CN" altLang="en-US" dirty="0"/>
              <a:t>子层 </a:t>
            </a:r>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1304672"/>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105273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F8DB4AB-8361-469F-A9FC-46DB2041933E}"/>
              </a:ext>
            </a:extLst>
          </p:cNvPr>
          <p:cNvSpPr txBox="1"/>
          <p:nvPr/>
        </p:nvSpPr>
        <p:spPr>
          <a:xfrm>
            <a:off x="8976320" y="2564904"/>
            <a:ext cx="2532631" cy="369332"/>
          </a:xfrm>
          <a:prstGeom prst="rect">
            <a:avLst/>
          </a:prstGeom>
          <a:noFill/>
        </p:spPr>
        <p:txBody>
          <a:bodyPr wrap="square" rtlCol="0">
            <a:spAutoFit/>
          </a:bodyPr>
          <a:lstStyle/>
          <a:p>
            <a:r>
              <a:rPr lang="zh-CN" altLang="en-US" dirty="0">
                <a:solidFill>
                  <a:srgbClr val="00B050"/>
                </a:solidFill>
              </a:rPr>
              <a:t>冲突检测</a:t>
            </a:r>
          </a:p>
        </p:txBody>
      </p:sp>
      <p:sp>
        <p:nvSpPr>
          <p:cNvPr id="7" name="文本框 6">
            <a:extLst>
              <a:ext uri="{FF2B5EF4-FFF2-40B4-BE49-F238E27FC236}">
                <a16:creationId xmlns:a16="http://schemas.microsoft.com/office/drawing/2014/main" id="{81C5FA8F-5F4E-4B79-B440-FD6A853BD8A0}"/>
              </a:ext>
            </a:extLst>
          </p:cNvPr>
          <p:cNvSpPr txBox="1"/>
          <p:nvPr/>
        </p:nvSpPr>
        <p:spPr>
          <a:xfrm>
            <a:off x="8976319" y="1325001"/>
            <a:ext cx="2532631" cy="369332"/>
          </a:xfrm>
          <a:prstGeom prst="rect">
            <a:avLst/>
          </a:prstGeom>
          <a:noFill/>
        </p:spPr>
        <p:txBody>
          <a:bodyPr wrap="square" rtlCol="0">
            <a:spAutoFit/>
          </a:bodyPr>
          <a:lstStyle/>
          <a:p>
            <a:r>
              <a:rPr lang="zh-CN" altLang="en-US" dirty="0">
                <a:solidFill>
                  <a:srgbClr val="00B050"/>
                </a:solidFill>
              </a:rPr>
              <a:t>成帧、传输、检错</a:t>
            </a:r>
          </a:p>
        </p:txBody>
      </p:sp>
    </p:spTree>
    <p:extLst>
      <p:ext uri="{BB962C8B-B14F-4D97-AF65-F5344CB8AC3E}">
        <p14:creationId xmlns:p14="http://schemas.microsoft.com/office/powerpoint/2010/main" val="327232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idx="1"/>
          </p:nvPr>
        </p:nvSpPr>
        <p:spPr/>
        <p:txBody>
          <a:bodyPr/>
          <a:lstStyle/>
          <a:p>
            <a:r>
              <a:rPr lang="zh-CN" altLang="en-US" dirty="0"/>
              <a:t>网络接口板又称为</a:t>
            </a:r>
            <a:r>
              <a:rPr lang="zh-CN" altLang="en-US" dirty="0">
                <a:solidFill>
                  <a:srgbClr val="FF0000"/>
                </a:solidFill>
              </a:rPr>
              <a:t>通信适配器 </a:t>
            </a:r>
            <a:r>
              <a:rPr lang="en-US" altLang="zh-CN" dirty="0"/>
              <a:t>(adapter) </a:t>
            </a:r>
            <a:r>
              <a:rPr lang="zh-CN" altLang="en-US" dirty="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计算机通过适配器和局域网进行通信 </a:t>
            </a:r>
          </a:p>
        </p:txBody>
      </p:sp>
      <p:sp>
        <p:nvSpPr>
          <p:cNvPr id="403474" name="Rectangle 18"/>
          <p:cNvSpPr>
            <a:spLocks noChangeArrowheads="1"/>
          </p:cNvSpPr>
          <p:nvPr/>
        </p:nvSpPr>
        <p:spPr bwMode="auto">
          <a:xfrm>
            <a:off x="2316772" y="2094385"/>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a:solidFill>
                <a:srgbClr val="000099"/>
              </a:solidFill>
              <a:latin typeface="+mn-ea"/>
            </a:endParaRPr>
          </a:p>
        </p:txBody>
      </p:sp>
      <p:sp>
        <p:nvSpPr>
          <p:cNvPr id="403476" name="Line 20"/>
          <p:cNvSpPr>
            <a:spLocks noChangeShapeType="1"/>
          </p:cNvSpPr>
          <p:nvPr/>
        </p:nvSpPr>
        <p:spPr bwMode="auto">
          <a:xfrm>
            <a:off x="7916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77" name="Text Box 21"/>
          <p:cNvSpPr txBox="1">
            <a:spLocks noChangeArrowheads="1"/>
          </p:cNvSpPr>
          <p:nvPr/>
        </p:nvSpPr>
        <p:spPr bwMode="auto">
          <a:xfrm>
            <a:off x="8698917" y="285321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至局域网</a:t>
            </a:r>
          </a:p>
        </p:txBody>
      </p:sp>
      <p:sp>
        <p:nvSpPr>
          <p:cNvPr id="403478" name="Rectangle 22"/>
          <p:cNvSpPr>
            <a:spLocks noChangeArrowheads="1"/>
          </p:cNvSpPr>
          <p:nvPr/>
        </p:nvSpPr>
        <p:spPr bwMode="auto">
          <a:xfrm>
            <a:off x="6053877" y="2778599"/>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mn-ea"/>
              </a:rPr>
              <a:t>适配器</a:t>
            </a:r>
          </a:p>
          <a:p>
            <a:pPr algn="ctr"/>
            <a:r>
              <a:rPr kumimoji="1" lang="zh-CN" altLang="en-US" sz="2400">
                <a:solidFill>
                  <a:srgbClr val="000099"/>
                </a:solidFill>
                <a:latin typeface="+mn-ea"/>
              </a:rPr>
              <a:t>（网卡）</a:t>
            </a:r>
          </a:p>
        </p:txBody>
      </p:sp>
      <p:sp>
        <p:nvSpPr>
          <p:cNvPr id="403479" name="Text Box 23"/>
          <p:cNvSpPr txBox="1">
            <a:spLocks noChangeArrowheads="1"/>
          </p:cNvSpPr>
          <p:nvPr/>
        </p:nvSpPr>
        <p:spPr bwMode="auto">
          <a:xfrm>
            <a:off x="8712676" y="342947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串行通信</a:t>
            </a:r>
          </a:p>
        </p:txBody>
      </p:sp>
      <p:sp>
        <p:nvSpPr>
          <p:cNvPr id="403480" name="Rectangle 24"/>
          <p:cNvSpPr>
            <a:spLocks noChangeArrowheads="1"/>
          </p:cNvSpPr>
          <p:nvPr/>
        </p:nvSpPr>
        <p:spPr bwMode="auto">
          <a:xfrm>
            <a:off x="3045963" y="2778599"/>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a:solidFill>
                  <a:srgbClr val="000099"/>
                </a:solidFill>
                <a:latin typeface="+mn-ea"/>
              </a:rPr>
              <a:t>CPU </a:t>
            </a:r>
            <a:r>
              <a:rPr kumimoji="1" lang="zh-CN" altLang="en-US" sz="2400">
                <a:solidFill>
                  <a:srgbClr val="000099"/>
                </a:solidFill>
                <a:latin typeface="+mn-ea"/>
              </a:rPr>
              <a:t>和</a:t>
            </a:r>
          </a:p>
          <a:p>
            <a:pPr algn="ctr"/>
            <a:r>
              <a:rPr kumimoji="1" lang="zh-CN" altLang="en-US" sz="2400">
                <a:solidFill>
                  <a:srgbClr val="000099"/>
                </a:solidFill>
                <a:latin typeface="+mn-ea"/>
              </a:rPr>
              <a:t>存储器</a:t>
            </a:r>
          </a:p>
        </p:txBody>
      </p:sp>
      <p:sp>
        <p:nvSpPr>
          <p:cNvPr id="403481" name="Line 25"/>
          <p:cNvSpPr>
            <a:spLocks noChangeShapeType="1"/>
          </p:cNvSpPr>
          <p:nvPr/>
        </p:nvSpPr>
        <p:spPr bwMode="auto">
          <a:xfrm flipV="1">
            <a:off x="3635852" y="3921599"/>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82" name="Text Box 26"/>
          <p:cNvSpPr txBox="1">
            <a:spLocks noChangeArrowheads="1"/>
          </p:cNvSpPr>
          <p:nvPr/>
        </p:nvSpPr>
        <p:spPr bwMode="auto">
          <a:xfrm>
            <a:off x="2425117" y="4793136"/>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生成发送的数据</a:t>
            </a:r>
          </a:p>
          <a:p>
            <a:r>
              <a:rPr kumimoji="1" lang="zh-CN" altLang="en-US" sz="2400">
                <a:solidFill>
                  <a:srgbClr val="000099"/>
                </a:solidFill>
                <a:latin typeface="+mn-ea"/>
              </a:rPr>
              <a:t>处理收到的数据</a:t>
            </a:r>
          </a:p>
        </p:txBody>
      </p:sp>
      <p:sp>
        <p:nvSpPr>
          <p:cNvPr id="403483" name="Line 27"/>
          <p:cNvSpPr>
            <a:spLocks noChangeShapeType="1"/>
          </p:cNvSpPr>
          <p:nvPr/>
        </p:nvSpPr>
        <p:spPr bwMode="auto">
          <a:xfrm flipV="1">
            <a:off x="6604213" y="3921599"/>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84" name="Text Box 28"/>
          <p:cNvSpPr txBox="1">
            <a:spLocks noChangeArrowheads="1"/>
          </p:cNvSpPr>
          <p:nvPr/>
        </p:nvSpPr>
        <p:spPr bwMode="auto">
          <a:xfrm>
            <a:off x="5340105" y="4793136"/>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mn-ea"/>
              </a:rPr>
              <a:t>把帧发送到局域网</a:t>
            </a:r>
          </a:p>
          <a:p>
            <a:pPr algn="ctr"/>
            <a:r>
              <a:rPr kumimoji="1" lang="zh-CN" altLang="en-US" sz="2400">
                <a:solidFill>
                  <a:srgbClr val="000099"/>
                </a:solidFill>
                <a:latin typeface="+mn-ea"/>
              </a:rPr>
              <a:t>从局域网接收帧</a:t>
            </a:r>
          </a:p>
        </p:txBody>
      </p:sp>
      <p:sp>
        <p:nvSpPr>
          <p:cNvPr id="403485" name="Text Box 29"/>
          <p:cNvSpPr txBox="1">
            <a:spLocks noChangeArrowheads="1"/>
          </p:cNvSpPr>
          <p:nvPr/>
        </p:nvSpPr>
        <p:spPr bwMode="auto">
          <a:xfrm>
            <a:off x="4951491" y="206104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计算机</a:t>
            </a:r>
          </a:p>
        </p:txBody>
      </p:sp>
      <p:sp>
        <p:nvSpPr>
          <p:cNvPr id="403487" name="AutoShape 31"/>
          <p:cNvSpPr>
            <a:spLocks noChangeArrowheads="1"/>
          </p:cNvSpPr>
          <p:nvPr/>
        </p:nvSpPr>
        <p:spPr bwMode="auto">
          <a:xfrm>
            <a:off x="4844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03488" name="Text Box 32"/>
          <p:cNvSpPr txBox="1">
            <a:spLocks noChangeArrowheads="1"/>
          </p:cNvSpPr>
          <p:nvPr/>
        </p:nvSpPr>
        <p:spPr bwMode="auto">
          <a:xfrm>
            <a:off x="5151766"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dirty="0">
                <a:solidFill>
                  <a:srgbClr val="000099"/>
                </a:solidFill>
                <a:latin typeface="+mn-ea"/>
              </a:rPr>
              <a:t>并行</a:t>
            </a:r>
          </a:p>
          <a:p>
            <a:pPr>
              <a:lnSpc>
                <a:spcPct val="95000"/>
              </a:lnSpc>
            </a:pPr>
            <a:r>
              <a:rPr kumimoji="1" lang="zh-CN" altLang="en-US" sz="2400" dirty="0">
                <a:solidFill>
                  <a:srgbClr val="000099"/>
                </a:solidFill>
                <a:latin typeface="+mn-ea"/>
              </a:rPr>
              <a:t>通信</a:t>
            </a:r>
          </a:p>
        </p:txBody>
      </p:sp>
      <p:sp>
        <p:nvSpPr>
          <p:cNvPr id="403489" name="Rectangle 33"/>
          <p:cNvSpPr>
            <a:spLocks noChangeArrowheads="1"/>
          </p:cNvSpPr>
          <p:nvPr/>
        </p:nvSpPr>
        <p:spPr bwMode="auto">
          <a:xfrm>
            <a:off x="3223101" y="3237386"/>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000099"/>
              </a:solidFill>
              <a:latin typeface="+mn-ea"/>
            </a:endParaRPr>
          </a:p>
        </p:txBody>
      </p:sp>
      <p:sp>
        <p:nvSpPr>
          <p:cNvPr id="403490" name="Freeform 34"/>
          <p:cNvSpPr>
            <a:spLocks/>
          </p:cNvSpPr>
          <p:nvPr/>
        </p:nvSpPr>
        <p:spPr bwMode="auto">
          <a:xfrm>
            <a:off x="2719202" y="1980086"/>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91" name="Rectangle 35"/>
          <p:cNvSpPr>
            <a:spLocks noChangeArrowheads="1"/>
          </p:cNvSpPr>
          <p:nvPr/>
        </p:nvSpPr>
        <p:spPr bwMode="auto">
          <a:xfrm>
            <a:off x="7594811" y="3237386"/>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000099"/>
              </a:solidFill>
              <a:latin typeface="+mn-ea"/>
            </a:endParaRPr>
          </a:p>
        </p:txBody>
      </p:sp>
      <p:sp>
        <p:nvSpPr>
          <p:cNvPr id="403492" name="Freeform 36"/>
          <p:cNvSpPr>
            <a:spLocks/>
          </p:cNvSpPr>
          <p:nvPr/>
        </p:nvSpPr>
        <p:spPr bwMode="auto">
          <a:xfrm>
            <a:off x="7001484" y="1973736"/>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75" name="Text Box 19"/>
          <p:cNvSpPr txBox="1">
            <a:spLocks noChangeArrowheads="1"/>
          </p:cNvSpPr>
          <p:nvPr/>
        </p:nvSpPr>
        <p:spPr bwMode="auto">
          <a:xfrm>
            <a:off x="7032104" y="1512186"/>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dirty="0">
                <a:solidFill>
                  <a:srgbClr val="000099"/>
                </a:solidFill>
                <a:latin typeface="+mn-ea"/>
              </a:rPr>
              <a:t>硬件地址</a:t>
            </a:r>
          </a:p>
        </p:txBody>
      </p:sp>
      <p:sp>
        <p:nvSpPr>
          <p:cNvPr id="403486" name="Text Box 30"/>
          <p:cNvSpPr txBox="1">
            <a:spLocks noChangeArrowheads="1"/>
          </p:cNvSpPr>
          <p:nvPr/>
        </p:nvSpPr>
        <p:spPr bwMode="auto">
          <a:xfrm>
            <a:off x="2732830" y="1527176"/>
            <a:ext cx="1196161"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dirty="0">
                <a:solidFill>
                  <a:srgbClr val="000099"/>
                </a:solidFill>
                <a:latin typeface="+mn-ea"/>
              </a:rPr>
              <a:t>IP </a:t>
            </a:r>
            <a:r>
              <a:rPr kumimoji="1" lang="zh-CN" altLang="en-US" sz="2400" dirty="0">
                <a:solidFill>
                  <a:srgbClr val="000099"/>
                </a:solidFill>
                <a:latin typeface="+mn-ea"/>
              </a:rPr>
              <a:t>地址</a:t>
            </a:r>
          </a:p>
        </p:txBody>
      </p:sp>
    </p:spTree>
    <p:extLst>
      <p:ext uri="{BB962C8B-B14F-4D97-AF65-F5344CB8AC3E}">
        <p14:creationId xmlns:p14="http://schemas.microsoft.com/office/powerpoint/2010/main" val="2843719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idx="1"/>
          </p:nvPr>
        </p:nvSpPr>
        <p:spPr>
          <a:xfrm>
            <a:off x="527051" y="1536412"/>
            <a:ext cx="11137899" cy="4844916"/>
          </a:xfrm>
        </p:spPr>
        <p:txBody>
          <a:bodyPr/>
          <a:lstStyle/>
          <a:p>
            <a:r>
              <a:rPr lang="zh-CN" altLang="en-US" dirty="0"/>
              <a:t>最初的以太网是将许多计算机都连接到一根总线上。当初认为这样的连接方法既简单又可靠，因为总线上没有有源器件。 </a:t>
            </a:r>
          </a:p>
        </p:txBody>
      </p:sp>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grpSp>
        <p:nvGrpSpPr>
          <p:cNvPr id="404484" name="Group 4"/>
          <p:cNvGrpSpPr>
            <a:grpSpLocks/>
          </p:cNvGrpSpPr>
          <p:nvPr/>
        </p:nvGrpSpPr>
        <p:grpSpPr bwMode="auto">
          <a:xfrm>
            <a:off x="5841472" y="3612903"/>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1839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88" name="Rectangle 8"/>
          <p:cNvSpPr>
            <a:spLocks noChangeArrowheads="1"/>
          </p:cNvSpPr>
          <p:nvPr/>
        </p:nvSpPr>
        <p:spPr bwMode="auto">
          <a:xfrm>
            <a:off x="10180507" y="3535115"/>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89" name="Rectangle 9"/>
          <p:cNvSpPr>
            <a:spLocks noChangeArrowheads="1"/>
          </p:cNvSpPr>
          <p:nvPr/>
        </p:nvSpPr>
        <p:spPr bwMode="auto">
          <a:xfrm>
            <a:off x="1727731" y="3535115"/>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90" name="Line 10"/>
          <p:cNvSpPr>
            <a:spLocks noChangeShapeType="1"/>
          </p:cNvSpPr>
          <p:nvPr/>
        </p:nvSpPr>
        <p:spPr bwMode="auto">
          <a:xfrm>
            <a:off x="9737610"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04491" name="Group 11"/>
          <p:cNvGrpSpPr>
            <a:grpSpLocks/>
          </p:cNvGrpSpPr>
          <p:nvPr/>
        </p:nvGrpSpPr>
        <p:grpSpPr bwMode="auto">
          <a:xfrm>
            <a:off x="2649538" y="3612903"/>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4503473" y="3614490"/>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5505" y="4506665"/>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7437438" y="3612903"/>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9293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5125" y="4506665"/>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3901853"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dirty="0">
                <a:solidFill>
                  <a:srgbClr val="FF0000"/>
                </a:solidFill>
                <a:latin typeface="微软雅黑" panose="020B0503020204020204" pitchFamily="34" charset="-122"/>
                <a:ea typeface="微软雅黑" panose="020B0503020204020204" pitchFamily="34" charset="-122"/>
              </a:rPr>
              <a:t>B </a:t>
            </a:r>
            <a:r>
              <a:rPr kumimoji="1" lang="zh-CN" altLang="en-US" sz="2000" dirty="0">
                <a:solidFill>
                  <a:srgbClr val="FF0000"/>
                </a:solidFill>
                <a:latin typeface="微软雅黑" panose="020B0503020204020204" pitchFamily="34" charset="-122"/>
                <a:ea typeface="微软雅黑" panose="020B0503020204020204" pitchFamily="34" charset="-122"/>
              </a:rPr>
              <a:t>向</a:t>
            </a:r>
            <a:r>
              <a:rPr kumimoji="1" lang="zh-CN" altLang="en-US" sz="1400" dirty="0">
                <a:solidFill>
                  <a:srgbClr val="FF0000"/>
                </a:solidFill>
                <a:latin typeface="微软雅黑" panose="020B0503020204020204" pitchFamily="34" charset="-122"/>
                <a:ea typeface="微软雅黑" panose="020B0503020204020204" pitchFamily="34" charset="-122"/>
              </a:rPr>
              <a:t> </a:t>
            </a:r>
            <a:r>
              <a:rPr kumimoji="1" lang="en-US" altLang="zh-CN" sz="2000" dirty="0">
                <a:solidFill>
                  <a:srgbClr val="FF0000"/>
                </a:solidFill>
                <a:latin typeface="微软雅黑" panose="020B0503020204020204" pitchFamily="34" charset="-122"/>
                <a:ea typeface="微软雅黑" panose="020B0503020204020204" pitchFamily="34" charset="-122"/>
              </a:rPr>
              <a:t>D</a:t>
            </a:r>
          </a:p>
          <a:p>
            <a:pPr algn="ctr"/>
            <a:r>
              <a:rPr kumimoji="1" lang="zh-CN" altLang="en-US" sz="2000" dirty="0">
                <a:solidFill>
                  <a:srgbClr val="FF0000"/>
                </a:solidFill>
                <a:latin typeface="微软雅黑" panose="020B0503020204020204" pitchFamily="34" charset="-122"/>
                <a:ea typeface="微软雅黑" panose="020B0503020204020204" pitchFamily="34" charset="-122"/>
              </a:rPr>
              <a:t>发送数据</a:t>
            </a:r>
          </a:p>
        </p:txBody>
      </p:sp>
      <p:sp>
        <p:nvSpPr>
          <p:cNvPr id="404502" name="Text Box 22"/>
          <p:cNvSpPr txBox="1">
            <a:spLocks noChangeArrowheads="1"/>
          </p:cNvSpPr>
          <p:nvPr/>
        </p:nvSpPr>
        <p:spPr bwMode="auto">
          <a:xfrm>
            <a:off x="5612739" y="5013078"/>
            <a:ext cx="756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C</a:t>
            </a:r>
          </a:p>
        </p:txBody>
      </p:sp>
      <p:sp>
        <p:nvSpPr>
          <p:cNvPr id="404503" name="Text Box 23"/>
          <p:cNvSpPr txBox="1">
            <a:spLocks noChangeArrowheads="1"/>
          </p:cNvSpPr>
          <p:nvPr/>
        </p:nvSpPr>
        <p:spPr bwMode="auto">
          <a:xfrm>
            <a:off x="7282657" y="4998790"/>
            <a:ext cx="7024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D</a:t>
            </a:r>
          </a:p>
        </p:txBody>
      </p:sp>
      <p:sp>
        <p:nvSpPr>
          <p:cNvPr id="404504" name="Text Box 24"/>
          <p:cNvSpPr txBox="1">
            <a:spLocks noChangeArrowheads="1"/>
          </p:cNvSpPr>
          <p:nvPr/>
        </p:nvSpPr>
        <p:spPr bwMode="auto">
          <a:xfrm>
            <a:off x="2429406" y="4998790"/>
            <a:ext cx="7809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A</a:t>
            </a:r>
          </a:p>
        </p:txBody>
      </p:sp>
      <p:sp>
        <p:nvSpPr>
          <p:cNvPr id="404505" name="Text Box 25"/>
          <p:cNvSpPr txBox="1">
            <a:spLocks noChangeArrowheads="1"/>
          </p:cNvSpPr>
          <p:nvPr/>
        </p:nvSpPr>
        <p:spPr bwMode="auto">
          <a:xfrm>
            <a:off x="8777157" y="4995615"/>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E</a:t>
            </a:r>
          </a:p>
        </p:txBody>
      </p:sp>
      <p:sp>
        <p:nvSpPr>
          <p:cNvPr id="404506" name="Line 26"/>
          <p:cNvSpPr>
            <a:spLocks noChangeShapeType="1"/>
          </p:cNvSpPr>
          <p:nvPr/>
        </p:nvSpPr>
        <p:spPr bwMode="auto">
          <a:xfrm flipH="1">
            <a:off x="1775520" y="3284985"/>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07" name="Text Box 27"/>
          <p:cNvSpPr txBox="1">
            <a:spLocks noChangeArrowheads="1"/>
          </p:cNvSpPr>
          <p:nvPr/>
        </p:nvSpPr>
        <p:spPr bwMode="auto">
          <a:xfrm>
            <a:off x="2283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匹配电阻（用来吸收总线上传播的信号）</a:t>
            </a:r>
          </a:p>
        </p:txBody>
      </p:sp>
      <p:sp>
        <p:nvSpPr>
          <p:cNvPr id="404508" name="Text Box 28"/>
          <p:cNvSpPr txBox="1">
            <a:spLocks noChangeArrowheads="1"/>
          </p:cNvSpPr>
          <p:nvPr/>
        </p:nvSpPr>
        <p:spPr bwMode="auto">
          <a:xfrm>
            <a:off x="8555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匹配电阻</a:t>
            </a:r>
          </a:p>
        </p:txBody>
      </p:sp>
      <p:sp>
        <p:nvSpPr>
          <p:cNvPr id="404509" name="Freeform 29"/>
          <p:cNvSpPr>
            <a:spLocks/>
          </p:cNvSpPr>
          <p:nvPr/>
        </p:nvSpPr>
        <p:spPr bwMode="auto">
          <a:xfrm>
            <a:off x="4410605" y="3701803"/>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0" name="Freeform 30"/>
          <p:cNvSpPr>
            <a:spLocks/>
          </p:cNvSpPr>
          <p:nvPr/>
        </p:nvSpPr>
        <p:spPr bwMode="auto">
          <a:xfrm>
            <a:off x="4457041" y="3714503"/>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1" name="Freeform 31"/>
          <p:cNvSpPr>
            <a:spLocks/>
          </p:cNvSpPr>
          <p:nvPr/>
        </p:nvSpPr>
        <p:spPr bwMode="auto">
          <a:xfrm>
            <a:off x="4457039" y="3717678"/>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2" name="Freeform 32"/>
          <p:cNvSpPr>
            <a:spLocks/>
          </p:cNvSpPr>
          <p:nvPr/>
        </p:nvSpPr>
        <p:spPr bwMode="auto">
          <a:xfrm>
            <a:off x="4457040"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3" name="Freeform 33"/>
          <p:cNvSpPr>
            <a:spLocks/>
          </p:cNvSpPr>
          <p:nvPr/>
        </p:nvSpPr>
        <p:spPr bwMode="auto">
          <a:xfrm>
            <a:off x="1727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4" name="Freeform 34"/>
          <p:cNvSpPr>
            <a:spLocks/>
          </p:cNvSpPr>
          <p:nvPr/>
        </p:nvSpPr>
        <p:spPr bwMode="auto">
          <a:xfrm flipH="1">
            <a:off x="2742407"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04515" name="Group 35"/>
          <p:cNvGrpSpPr>
            <a:grpSpLocks/>
          </p:cNvGrpSpPr>
          <p:nvPr/>
        </p:nvGrpSpPr>
        <p:grpSpPr bwMode="auto">
          <a:xfrm>
            <a:off x="9009327" y="4622553"/>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18" name="AutoShape 38"/>
          <p:cNvSpPr>
            <a:spLocks noChangeArrowheads="1"/>
          </p:cNvSpPr>
          <p:nvPr/>
        </p:nvSpPr>
        <p:spPr bwMode="auto">
          <a:xfrm>
            <a:off x="8811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不接受</a:t>
            </a:r>
          </a:p>
        </p:txBody>
      </p:sp>
      <p:grpSp>
        <p:nvGrpSpPr>
          <p:cNvPr id="404519" name="Group 39"/>
          <p:cNvGrpSpPr>
            <a:grpSpLocks/>
          </p:cNvGrpSpPr>
          <p:nvPr/>
        </p:nvGrpSpPr>
        <p:grpSpPr bwMode="auto">
          <a:xfrm>
            <a:off x="5825995" y="4622553"/>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22" name="AutoShape 42"/>
          <p:cNvSpPr>
            <a:spLocks noChangeArrowheads="1"/>
          </p:cNvSpPr>
          <p:nvPr/>
        </p:nvSpPr>
        <p:spPr bwMode="auto">
          <a:xfrm>
            <a:off x="5628218"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不接受</a:t>
            </a:r>
          </a:p>
        </p:txBody>
      </p:sp>
      <p:grpSp>
        <p:nvGrpSpPr>
          <p:cNvPr id="404523" name="Group 43"/>
          <p:cNvGrpSpPr>
            <a:grpSpLocks/>
          </p:cNvGrpSpPr>
          <p:nvPr/>
        </p:nvGrpSpPr>
        <p:grpSpPr bwMode="auto">
          <a:xfrm>
            <a:off x="2627182" y="4622553"/>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26" name="AutoShape 46"/>
          <p:cNvSpPr>
            <a:spLocks noChangeArrowheads="1"/>
          </p:cNvSpPr>
          <p:nvPr/>
        </p:nvSpPr>
        <p:spPr bwMode="auto">
          <a:xfrm>
            <a:off x="2429405"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dirty="0">
                <a:solidFill>
                  <a:srgbClr val="000099"/>
                </a:solidFill>
                <a:latin typeface="微软雅黑" panose="020B0503020204020204" pitchFamily="34" charset="-122"/>
                <a:ea typeface="微软雅黑" panose="020B0503020204020204" pitchFamily="34" charset="-122"/>
              </a:rPr>
              <a:t>不接受</a:t>
            </a:r>
          </a:p>
        </p:txBody>
      </p:sp>
      <p:sp>
        <p:nvSpPr>
          <p:cNvPr id="404527" name="Text Box 47"/>
          <p:cNvSpPr txBox="1">
            <a:spLocks noChangeArrowheads="1"/>
          </p:cNvSpPr>
          <p:nvPr/>
        </p:nvSpPr>
        <p:spPr bwMode="auto">
          <a:xfrm>
            <a:off x="7344570"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接受</a:t>
            </a:r>
          </a:p>
        </p:txBody>
      </p:sp>
      <p:sp>
        <p:nvSpPr>
          <p:cNvPr id="404528" name="Text Box 48"/>
          <p:cNvSpPr txBox="1">
            <a:spLocks noChangeArrowheads="1"/>
          </p:cNvSpPr>
          <p:nvPr/>
        </p:nvSpPr>
        <p:spPr bwMode="auto">
          <a:xfrm>
            <a:off x="4309137" y="4998790"/>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B</a:t>
            </a:r>
          </a:p>
        </p:txBody>
      </p:sp>
      <p:sp>
        <p:nvSpPr>
          <p:cNvPr id="404529" name="Text Box 49"/>
          <p:cNvSpPr txBox="1">
            <a:spLocks noChangeArrowheads="1"/>
          </p:cNvSpPr>
          <p:nvPr/>
        </p:nvSpPr>
        <p:spPr bwMode="auto">
          <a:xfrm>
            <a:off x="5289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dirty="0">
                <a:solidFill>
                  <a:srgbClr val="000099"/>
                </a:solidFill>
                <a:latin typeface="微软雅黑" panose="020B0503020204020204" pitchFamily="34" charset="-122"/>
                <a:ea typeface="微软雅黑" panose="020B0503020204020204" pitchFamily="34" charset="-122"/>
              </a:rPr>
              <a:t>只有 </a:t>
            </a:r>
            <a:r>
              <a:rPr lang="en-US" altLang="zh-CN" sz="2000" dirty="0">
                <a:solidFill>
                  <a:srgbClr val="000099"/>
                </a:solidFill>
                <a:latin typeface="微软雅黑" panose="020B0503020204020204" pitchFamily="34" charset="-122"/>
                <a:ea typeface="微软雅黑" panose="020B0503020204020204" pitchFamily="34" charset="-122"/>
              </a:rPr>
              <a:t>D </a:t>
            </a:r>
            <a:r>
              <a:rPr lang="zh-CN" altLang="en-US" sz="2000" dirty="0">
                <a:solidFill>
                  <a:srgbClr val="000099"/>
                </a:solidFill>
                <a:latin typeface="微软雅黑" panose="020B0503020204020204" pitchFamily="34" charset="-122"/>
                <a:ea typeface="微软雅黑" panose="020B0503020204020204" pitchFamily="34" charset="-122"/>
              </a:rPr>
              <a:t>接受</a:t>
            </a:r>
          </a:p>
          <a:p>
            <a:pPr algn="ctr"/>
            <a:r>
              <a:rPr lang="en-US" altLang="zh-CN" sz="2000" dirty="0">
                <a:solidFill>
                  <a:srgbClr val="000099"/>
                </a:solidFill>
                <a:latin typeface="微软雅黑" panose="020B0503020204020204" pitchFamily="34" charset="-122"/>
                <a:ea typeface="微软雅黑" panose="020B0503020204020204" pitchFamily="34" charset="-122"/>
              </a:rPr>
              <a:t>B </a:t>
            </a:r>
            <a:r>
              <a:rPr lang="zh-CN" altLang="en-US" sz="2000" dirty="0">
                <a:solidFill>
                  <a:srgbClr val="000099"/>
                </a:solidFill>
                <a:latin typeface="微软雅黑" panose="020B0503020204020204" pitchFamily="34" charset="-122"/>
                <a:ea typeface="微软雅黑" panose="020B0503020204020204" pitchFamily="34"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a:t>在具有广播特性的总线上实现了一对一的通信。  </a:t>
            </a:r>
          </a:p>
        </p:txBody>
      </p:sp>
      <p:sp>
        <p:nvSpPr>
          <p:cNvPr id="405506" name="Rectangle 2"/>
          <p:cNvSpPr>
            <a:spLocks noGrp="1" noChangeArrowheads="1"/>
          </p:cNvSpPr>
          <p:nvPr>
            <p:ph type="title"/>
          </p:nvPr>
        </p:nvSpPr>
        <p:spPr/>
        <p:txBody>
          <a:bodyPr/>
          <a:lstStyle/>
          <a:p>
            <a:pPr algn="ctr"/>
            <a:r>
              <a:rPr lang="zh-CN" altLang="en-US" dirty="0"/>
              <a:t>以太网采用广播方式发送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idx="1"/>
          </p:nvPr>
        </p:nvSpPr>
        <p:spPr/>
        <p:txBody>
          <a:bodyPr/>
          <a:lstStyle/>
          <a:p>
            <a:pPr marL="57150" indent="0">
              <a:buNone/>
            </a:pPr>
            <a:r>
              <a:rPr lang="zh-CN" altLang="en-US" dirty="0"/>
              <a:t>为了通信的简便，以太网采取了两种重要的措施：</a:t>
            </a:r>
            <a:endParaRPr lang="en-US" altLang="zh-CN" dirty="0"/>
          </a:p>
          <a:p>
            <a:pPr marL="0" indent="0">
              <a:buNone/>
            </a:pPr>
            <a:r>
              <a:rPr lang="en-US" altLang="zh-CN" dirty="0"/>
              <a:t>(1) </a:t>
            </a:r>
            <a:r>
              <a:rPr lang="zh-CN" altLang="en-US" dirty="0"/>
              <a:t>采用较为灵活的</a:t>
            </a:r>
            <a:r>
              <a:rPr lang="zh-CN" altLang="en-US" dirty="0">
                <a:solidFill>
                  <a:srgbClr val="FF0000"/>
                </a:solidFill>
              </a:rPr>
              <a:t>无连接的工作方式</a:t>
            </a:r>
            <a:endParaRPr lang="en-US" altLang="zh-CN" dirty="0">
              <a:solidFill>
                <a:srgbClr val="FF0000"/>
              </a:solidFill>
            </a:endParaRPr>
          </a:p>
          <a:p>
            <a:pPr lvl="1"/>
            <a:r>
              <a:rPr lang="zh-CN" altLang="en-US" dirty="0"/>
              <a:t>不必先建立连接就可以直接发送数据。</a:t>
            </a:r>
            <a:endParaRPr lang="en-US" altLang="zh-CN" dirty="0"/>
          </a:p>
          <a:p>
            <a:pPr lvl="1"/>
            <a:r>
              <a:rPr lang="zh-CN" altLang="en-US" dirty="0"/>
              <a:t>对发送的数据帧不进行编号，也不要求对方发回确认。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a:solidFill>
                <a:srgbClr val="0000FF"/>
              </a:solidFill>
            </a:endParaRPr>
          </a:p>
        </p:txBody>
      </p:sp>
      <p:sp>
        <p:nvSpPr>
          <p:cNvPr id="406530" name="Rectangle 2"/>
          <p:cNvSpPr>
            <a:spLocks noGrp="1" noChangeArrowheads="1"/>
          </p:cNvSpPr>
          <p:nvPr>
            <p:ph type="title"/>
          </p:nvPr>
        </p:nvSpPr>
        <p:spPr/>
        <p:txBody>
          <a:bodyPr/>
          <a:lstStyle/>
          <a:p>
            <a:pPr algn="ctr"/>
            <a:r>
              <a:rPr lang="zh-CN" altLang="en-US" dirty="0"/>
              <a:t>以太网采取了两种重要的措施 </a:t>
            </a: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
        <p:nvSpPr>
          <p:cNvPr id="407554" name="Rectangle 2"/>
          <p:cNvSpPr>
            <a:spLocks noGrp="1" noChangeArrowheads="1"/>
          </p:cNvSpPr>
          <p:nvPr>
            <p:ph type="title"/>
          </p:nvPr>
        </p:nvSpPr>
        <p:spPr/>
        <p:txBody>
          <a:bodyPr/>
          <a:lstStyle/>
          <a:p>
            <a:pPr algn="ctr"/>
            <a:r>
              <a:rPr lang="zh-CN" altLang="en-US"/>
              <a:t>以太网提供的服务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以太网采取了两种重要的措施</a:t>
            </a:r>
          </a:p>
        </p:txBody>
      </p:sp>
      <p:sp>
        <p:nvSpPr>
          <p:cNvPr id="2" name="内容占位符 1"/>
          <p:cNvSpPr>
            <a:spLocks noGrp="1"/>
          </p:cNvSpPr>
          <p:nvPr>
            <p:ph type="body" sz="quarter" idx="11"/>
          </p:nvPr>
        </p:nvSpPr>
        <p:spPr>
          <a:xfrm>
            <a:off x="553584" y="1269008"/>
            <a:ext cx="8280400" cy="431800"/>
          </a:xfrm>
        </p:spPr>
        <p:txBody>
          <a:bodyPr>
            <a:normAutofit fontScale="85000" lnSpcReduction="10000"/>
          </a:bodyPr>
          <a:lstStyle/>
          <a:p>
            <a:pPr marL="0" indent="0">
              <a:buNone/>
            </a:pPr>
            <a:r>
              <a:rPr lang="en-US" altLang="zh-CN" dirty="0"/>
              <a:t>(2) </a:t>
            </a:r>
            <a:r>
              <a:rPr lang="zh-CN" altLang="en-US" dirty="0"/>
              <a:t>以太网发送的数据都</a:t>
            </a:r>
            <a:r>
              <a:rPr lang="zh-CN" altLang="en-US" dirty="0">
                <a:solidFill>
                  <a:srgbClr val="FF0000"/>
                </a:solidFill>
              </a:rPr>
              <a:t>使用曼彻斯特 </a:t>
            </a:r>
            <a:r>
              <a:rPr lang="en-US" altLang="zh-CN" dirty="0"/>
              <a:t>(Manchester) </a:t>
            </a:r>
            <a:r>
              <a:rPr lang="zh-CN" altLang="en-US" dirty="0"/>
              <a:t>编码</a:t>
            </a:r>
          </a:p>
        </p:txBody>
      </p:sp>
      <p:grpSp>
        <p:nvGrpSpPr>
          <p:cNvPr id="5" name="组合 4"/>
          <p:cNvGrpSpPr/>
          <p:nvPr/>
        </p:nvGrpSpPr>
        <p:grpSpPr>
          <a:xfrm>
            <a:off x="1760890" y="2247256"/>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82" name="Rectangle 13"/>
            <p:cNvSpPr>
              <a:spLocks noChangeArrowheads="1"/>
            </p:cNvSpPr>
            <p:nvPr/>
          </p:nvSpPr>
          <p:spPr bwMode="auto">
            <a:xfrm>
              <a:off x="2251036"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3" name="Rectangle 14"/>
            <p:cNvSpPr>
              <a:spLocks noChangeArrowheads="1"/>
            </p:cNvSpPr>
            <p:nvPr/>
          </p:nvSpPr>
          <p:spPr bwMode="auto">
            <a:xfrm>
              <a:off x="8988641"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4" name="Rectangle 15"/>
            <p:cNvSpPr>
              <a:spLocks noChangeArrowheads="1"/>
            </p:cNvSpPr>
            <p:nvPr/>
          </p:nvSpPr>
          <p:spPr bwMode="auto">
            <a:xfrm>
              <a:off x="5291222"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6" name="Rectangle 17"/>
            <p:cNvSpPr>
              <a:spLocks noChangeArrowheads="1"/>
            </p:cNvSpPr>
            <p:nvPr/>
          </p:nvSpPr>
          <p:spPr bwMode="auto">
            <a:xfrm>
              <a:off x="7523470"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1</a:t>
              </a:r>
            </a:p>
          </p:txBody>
        </p:sp>
        <p:sp>
          <p:nvSpPr>
            <p:cNvPr id="87" name="Rectangle 18"/>
            <p:cNvSpPr>
              <a:spLocks noChangeArrowheads="1"/>
            </p:cNvSpPr>
            <p:nvPr/>
          </p:nvSpPr>
          <p:spPr bwMode="auto">
            <a:xfrm>
              <a:off x="3011977"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88" name="Rectangle 19"/>
            <p:cNvSpPr>
              <a:spLocks noChangeArrowheads="1"/>
            </p:cNvSpPr>
            <p:nvPr/>
          </p:nvSpPr>
          <p:spPr bwMode="auto">
            <a:xfrm>
              <a:off x="3804065"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0</a:t>
              </a:r>
            </a:p>
          </p:txBody>
        </p:sp>
        <p:sp>
          <p:nvSpPr>
            <p:cNvPr id="89" name="Rectangle 20"/>
            <p:cNvSpPr>
              <a:spLocks noChangeArrowheads="1"/>
            </p:cNvSpPr>
            <p:nvPr/>
          </p:nvSpPr>
          <p:spPr bwMode="auto">
            <a:xfrm>
              <a:off x="4524145"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0" name="Rectangle 21"/>
            <p:cNvSpPr>
              <a:spLocks noChangeArrowheads="1"/>
            </p:cNvSpPr>
            <p:nvPr/>
          </p:nvSpPr>
          <p:spPr bwMode="auto">
            <a:xfrm>
              <a:off x="6036313"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1" name="Rectangle 22"/>
            <p:cNvSpPr>
              <a:spLocks noChangeArrowheads="1"/>
            </p:cNvSpPr>
            <p:nvPr/>
          </p:nvSpPr>
          <p:spPr bwMode="auto">
            <a:xfrm>
              <a:off x="6756393"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比特流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差分</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3394036" y="5301209"/>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dirty="0">
                <a:solidFill>
                  <a:srgbClr val="000099"/>
                </a:solidFill>
                <a:latin typeface="微软雅黑" panose="020B0503020204020204" pitchFamily="34" charset="-122"/>
                <a:ea typeface="微软雅黑" panose="020B0503020204020204" pitchFamily="34" charset="-122"/>
              </a:rPr>
              <a:t>曼彻斯特编码</a:t>
            </a:r>
            <a:r>
              <a:rPr lang="zh-CN" altLang="zh-CN" sz="2800" dirty="0">
                <a:solidFill>
                  <a:srgbClr val="FF0000"/>
                </a:solidFill>
                <a:latin typeface="微软雅黑" panose="020B0503020204020204" pitchFamily="34" charset="-122"/>
                <a:ea typeface="微软雅黑" panose="020B0503020204020204" pitchFamily="34" charset="-122"/>
              </a:rPr>
              <a:t>缺点</a:t>
            </a:r>
            <a:r>
              <a:rPr lang="zh-CN" altLang="zh-CN" sz="2800" dirty="0">
                <a:solidFill>
                  <a:srgbClr val="000099"/>
                </a:solidFill>
                <a:latin typeface="微软雅黑" panose="020B0503020204020204" pitchFamily="34" charset="-122"/>
                <a:ea typeface="微软雅黑" panose="020B0503020204020204" pitchFamily="34" charset="-122"/>
              </a:rPr>
              <a:t>是</a:t>
            </a:r>
            <a:r>
              <a:rPr lang="zh-CN" altLang="en-US" sz="2800" dirty="0">
                <a:solidFill>
                  <a:srgbClr val="000099"/>
                </a:solidFill>
                <a:latin typeface="微软雅黑" panose="020B0503020204020204" pitchFamily="34" charset="-122"/>
                <a:ea typeface="微软雅黑" panose="020B0503020204020204" pitchFamily="34" charset="-122"/>
              </a:rPr>
              <a:t>：</a:t>
            </a:r>
            <a:r>
              <a:rPr lang="zh-CN" altLang="zh-CN" sz="2800" dirty="0">
                <a:solidFill>
                  <a:srgbClr val="000099"/>
                </a:solidFill>
                <a:latin typeface="微软雅黑" panose="020B0503020204020204" pitchFamily="34" charset="-122"/>
                <a:ea typeface="微软雅黑" panose="020B0503020204020204" pitchFamily="34" charset="-122"/>
              </a:rPr>
              <a:t>它所占的频带宽度比原始的基带信号增加了一倍</a:t>
            </a:r>
            <a:r>
              <a:rPr lang="zh-CN" altLang="en-US" sz="28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00064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碰撞检测  </a:t>
            </a:r>
            <a:r>
              <a:rPr lang="en-US" altLang="zh-CN" sz="2800" dirty="0"/>
              <a:t>(Carrier Sense Multiple Access with Collision Detection) </a:t>
            </a:r>
            <a:r>
              <a:rPr lang="zh-CN" altLang="en-US" sz="2800" dirty="0"/>
              <a:t>。</a:t>
            </a:r>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endParaRPr lang="en-US" altLang="zh-CN" sz="2800" dirty="0"/>
          </a:p>
          <a:p>
            <a:pPr>
              <a:lnSpc>
                <a:spcPct val="100000"/>
              </a:lnSpc>
            </a:pPr>
            <a:r>
              <a:rPr lang="zh-CN" altLang="en-US" sz="2800" dirty="0"/>
              <a:t>“</a:t>
            </a:r>
            <a:r>
              <a:rPr lang="zh-CN" altLang="en-US" sz="2800" dirty="0">
                <a:solidFill>
                  <a:srgbClr val="FF0000"/>
                </a:solidFill>
              </a:rPr>
              <a:t>载波监听</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p>
        </p:txBody>
      </p:sp>
      <p:sp>
        <p:nvSpPr>
          <p:cNvPr id="408578" name="Rectangle 2"/>
          <p:cNvSpPr>
            <a:spLocks noGrp="1" noChangeArrowheads="1"/>
          </p:cNvSpPr>
          <p:nvPr>
            <p:ph type="title"/>
          </p:nvPr>
        </p:nvSpPr>
        <p:spPr/>
        <p:txBody>
          <a:bodyPr/>
          <a:lstStyle/>
          <a:p>
            <a:pPr algn="ctr"/>
            <a:r>
              <a:rPr lang="en-US" altLang="zh-CN" dirty="0"/>
              <a:t>CSMA/CD</a:t>
            </a:r>
            <a:r>
              <a:rPr lang="zh-CN" altLang="en-US" dirty="0"/>
              <a:t>协议</a:t>
            </a:r>
            <a:r>
              <a:rPr lang="en-US" altLang="zh-CN" dirty="0"/>
              <a:t> </a:t>
            </a: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
        <p:nvSpPr>
          <p:cNvPr id="409602" name="Rectangle 2"/>
          <p:cNvSpPr>
            <a:spLocks noGrp="1" noChangeArrowheads="1"/>
          </p:cNvSpPr>
          <p:nvPr>
            <p:ph type="title"/>
          </p:nvPr>
        </p:nvSpPr>
        <p:spPr/>
        <p:txBody>
          <a:bodyPr/>
          <a:lstStyle/>
          <a:p>
            <a:pPr algn="ctr"/>
            <a:r>
              <a:rPr lang="zh-CN" altLang="en-US" dirty="0"/>
              <a:t>碰撞检测</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
        <p:nvSpPr>
          <p:cNvPr id="410626" name="Rectangle 2"/>
          <p:cNvSpPr>
            <a:spLocks noGrp="1" noChangeArrowheads="1"/>
          </p:cNvSpPr>
          <p:nvPr>
            <p:ph type="title"/>
          </p:nvPr>
        </p:nvSpPr>
        <p:spPr/>
        <p:txBody>
          <a:bodyPr/>
          <a:lstStyle/>
          <a:p>
            <a:pPr algn="ctr"/>
            <a:r>
              <a:rPr lang="zh-CN" altLang="en-US" dirty="0"/>
              <a:t>检测到碰撞后</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zh-CN" altLang="zh-CN" sz="4000" dirty="0"/>
              <a:t>使用点对点信道的数据链路层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idx="1"/>
          </p:nvPr>
        </p:nvSpPr>
        <p:spPr/>
        <p:txBody>
          <a:bodyPr/>
          <a:lstStyle/>
          <a:p>
            <a:r>
              <a:rPr lang="zh-CN" altLang="en-US" sz="2800" dirty="0">
                <a:solidFill>
                  <a:srgbClr val="FF0000"/>
                </a:solidFill>
              </a:rPr>
              <a:t>由于电磁波在总线上的传播速率是有限的，</a:t>
            </a:r>
            <a:r>
              <a:rPr lang="zh-CN" altLang="en-US" sz="2800" dirty="0"/>
              <a:t>当某个站监听到总线是空闲时，也可能总线并非真正是空闲的。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a:t>。</a:t>
            </a:r>
            <a:endParaRPr lang="en-US" altLang="zh-CN" sz="2800" dirty="0"/>
          </a:p>
          <a:p>
            <a:r>
              <a:rPr lang="en-US" altLang="zh-CN" sz="2800" dirty="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之前发送自己的帧 </a:t>
            </a:r>
            <a:r>
              <a:rPr lang="en-US" altLang="zh-CN" sz="2800" dirty="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endParaRPr lang="en-US" altLang="zh-CN" sz="2800" dirty="0"/>
          </a:p>
          <a:p>
            <a:r>
              <a:rPr lang="zh-CN" altLang="en-US" sz="2800" dirty="0">
                <a:solidFill>
                  <a:srgbClr val="FF0000"/>
                </a:solidFill>
              </a:rPr>
              <a:t>所以需要在发送期间进行碰撞检测，以检测冲突。  </a:t>
            </a:r>
          </a:p>
        </p:txBody>
      </p:sp>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3324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5" name="Line 3"/>
          <p:cNvSpPr>
            <a:spLocks noChangeShapeType="1"/>
          </p:cNvSpPr>
          <p:nvPr/>
        </p:nvSpPr>
        <p:spPr bwMode="auto">
          <a:xfrm>
            <a:off x="3317175"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6" name="Rectangle 4"/>
          <p:cNvSpPr>
            <a:spLocks noChangeArrowheads="1"/>
          </p:cNvSpPr>
          <p:nvPr/>
        </p:nvSpPr>
        <p:spPr bwMode="auto">
          <a:xfrm>
            <a:off x="5341370" y="1556793"/>
            <a:ext cx="72776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1 km</a:t>
            </a:r>
          </a:p>
        </p:txBody>
      </p:sp>
      <p:sp>
        <p:nvSpPr>
          <p:cNvPr id="412677" name="Line 5"/>
          <p:cNvSpPr>
            <a:spLocks noChangeShapeType="1"/>
          </p:cNvSpPr>
          <p:nvPr/>
        </p:nvSpPr>
        <p:spPr bwMode="auto">
          <a:xfrm>
            <a:off x="3312016" y="2060030"/>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8" name="Line 6"/>
          <p:cNvSpPr>
            <a:spLocks noChangeShapeType="1"/>
          </p:cNvSpPr>
          <p:nvPr/>
        </p:nvSpPr>
        <p:spPr bwMode="auto">
          <a:xfrm>
            <a:off x="3317174" y="2060030"/>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9" name="Rectangle 7"/>
          <p:cNvSpPr>
            <a:spLocks noChangeArrowheads="1"/>
          </p:cNvSpPr>
          <p:nvPr/>
        </p:nvSpPr>
        <p:spPr bwMode="auto">
          <a:xfrm>
            <a:off x="2933661" y="1558379"/>
            <a:ext cx="45204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99"/>
                </a:solidFill>
                <a:latin typeface="微软雅黑" panose="020B0503020204020204" pitchFamily="34" charset="-122"/>
                <a:ea typeface="微软雅黑" panose="020B0503020204020204" pitchFamily="34" charset="-122"/>
              </a:rPr>
              <a:t>A</a:t>
            </a:r>
          </a:p>
        </p:txBody>
      </p:sp>
      <p:sp>
        <p:nvSpPr>
          <p:cNvPr id="412680" name="Rectangle 8"/>
          <p:cNvSpPr>
            <a:spLocks noChangeArrowheads="1"/>
          </p:cNvSpPr>
          <p:nvPr/>
        </p:nvSpPr>
        <p:spPr bwMode="auto">
          <a:xfrm>
            <a:off x="8332087" y="1558379"/>
            <a:ext cx="40876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99"/>
                </a:solidFill>
                <a:latin typeface="微软雅黑" panose="020B0503020204020204" pitchFamily="34" charset="-122"/>
                <a:ea typeface="微软雅黑" panose="020B0503020204020204" pitchFamily="34" charset="-122"/>
              </a:rPr>
              <a:t>B</a:t>
            </a:r>
          </a:p>
        </p:txBody>
      </p:sp>
      <p:sp>
        <p:nvSpPr>
          <p:cNvPr id="412681" name="Line 9"/>
          <p:cNvSpPr>
            <a:spLocks noChangeShapeType="1"/>
          </p:cNvSpPr>
          <p:nvPr/>
        </p:nvSpPr>
        <p:spPr bwMode="auto">
          <a:xfrm flipH="1">
            <a:off x="3184752" y="2402930"/>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2" name="Rectangle 10"/>
          <p:cNvSpPr>
            <a:spLocks noChangeArrowheads="1"/>
          </p:cNvSpPr>
          <p:nvPr/>
        </p:nvSpPr>
        <p:spPr bwMode="auto">
          <a:xfrm>
            <a:off x="2947421" y="2734717"/>
            <a:ext cx="2789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i="1">
                <a:solidFill>
                  <a:srgbClr val="000099"/>
                </a:solidFill>
                <a:latin typeface="微软雅黑" panose="020B0503020204020204" pitchFamily="34" charset="-122"/>
                <a:ea typeface="微软雅黑" panose="020B0503020204020204" pitchFamily="34" charset="-122"/>
              </a:rPr>
              <a:t>t</a:t>
            </a:r>
          </a:p>
        </p:txBody>
      </p:sp>
      <p:sp>
        <p:nvSpPr>
          <p:cNvPr id="412683" name="Line 11"/>
          <p:cNvSpPr>
            <a:spLocks noChangeShapeType="1"/>
          </p:cNvSpPr>
          <p:nvPr/>
        </p:nvSpPr>
        <p:spPr bwMode="auto">
          <a:xfrm>
            <a:off x="8373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4" name="Line 12"/>
          <p:cNvSpPr>
            <a:spLocks noChangeShapeType="1"/>
          </p:cNvSpPr>
          <p:nvPr/>
        </p:nvSpPr>
        <p:spPr bwMode="auto">
          <a:xfrm flipH="1">
            <a:off x="3312017" y="2763293"/>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2685" name="Group 13"/>
          <p:cNvGrpSpPr>
            <a:grpSpLocks/>
          </p:cNvGrpSpPr>
          <p:nvPr/>
        </p:nvGrpSpPr>
        <p:grpSpPr bwMode="auto">
          <a:xfrm>
            <a:off x="7042244"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a:r>
                <a:rPr kumimoji="1" lang="zh-CN" altLang="en-US">
                  <a:solidFill>
                    <a:srgbClr val="000099"/>
                  </a:solidFill>
                  <a:latin typeface="微软雅黑" panose="020B0503020204020204" pitchFamily="34" charset="-122"/>
                  <a:ea typeface="微软雅黑" panose="020B0503020204020204" pitchFamily="34" charset="-122"/>
                </a:rPr>
                <a:t>碰撞</a:t>
              </a:r>
            </a:p>
          </p:txBody>
        </p:sp>
      </p:grpSp>
      <p:grpSp>
        <p:nvGrpSpPr>
          <p:cNvPr id="412688" name="Group 16"/>
          <p:cNvGrpSpPr>
            <a:grpSpLocks/>
          </p:cNvGrpSpPr>
          <p:nvPr/>
        </p:nvGrpSpPr>
        <p:grpSpPr bwMode="auto">
          <a:xfrm>
            <a:off x="1528592" y="3417342"/>
            <a:ext cx="4345914" cy="1176338"/>
            <a:chOff x="158" y="1269"/>
            <a:chExt cx="2527" cy="741"/>
          </a:xfrm>
        </p:grpSpPr>
        <p:sp>
          <p:nvSpPr>
            <p:cNvPr id="412689" name="Text Box 17"/>
            <p:cNvSpPr txBox="1">
              <a:spLocks noChangeArrowheads="1"/>
            </p:cNvSpPr>
            <p:nvPr/>
          </p:nvSpPr>
          <p:spPr bwMode="auto">
            <a:xfrm>
              <a:off x="158" y="126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检测到发生碰撞</a:t>
                </a:r>
              </a:p>
            </p:txBody>
          </p:sp>
        </p:grpSp>
      </p:grpSp>
      <p:grpSp>
        <p:nvGrpSpPr>
          <p:cNvPr id="412694" name="Group 22"/>
          <p:cNvGrpSpPr>
            <a:grpSpLocks/>
          </p:cNvGrpSpPr>
          <p:nvPr/>
        </p:nvGrpSpPr>
        <p:grpSpPr bwMode="auto">
          <a:xfrm>
            <a:off x="8423237" y="1936205"/>
            <a:ext cx="1998398" cy="942975"/>
            <a:chOff x="4167" y="336"/>
            <a:chExt cx="1162" cy="594"/>
          </a:xfrm>
        </p:grpSpPr>
        <p:grpSp>
          <p:nvGrpSpPr>
            <p:cNvPr id="412695" name="Group 23"/>
            <p:cNvGrpSpPr>
              <a:grpSpLocks/>
            </p:cNvGrpSpPr>
            <p:nvPr/>
          </p:nvGrpSpPr>
          <p:grpSpPr bwMode="auto">
            <a:xfrm>
              <a:off x="4167" y="697"/>
              <a:ext cx="976" cy="233"/>
              <a:chOff x="4167" y="697"/>
              <a:chExt cx="976"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97" name="Text Box 25"/>
              <p:cNvSpPr txBox="1">
                <a:spLocks noChangeArrowheads="1"/>
              </p:cNvSpPr>
              <p:nvPr/>
            </p:nvSpPr>
            <p:spPr bwMode="auto">
              <a:xfrm>
                <a:off x="4411" y="697"/>
                <a:ext cx="7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baseline="30000">
                    <a:solidFill>
                      <a:srgbClr val="000099"/>
                    </a:solidFill>
                    <a:latin typeface="微软雅黑" panose="020B0503020204020204" pitchFamily="34" charset="-122"/>
                    <a:ea typeface="微软雅黑" panose="020B0503020204020204" pitchFamily="34"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  B </a:t>
                </a: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grpSp>
      </p:grpSp>
      <p:grpSp>
        <p:nvGrpSpPr>
          <p:cNvPr id="412701" name="Group 29"/>
          <p:cNvGrpSpPr>
            <a:grpSpLocks/>
          </p:cNvGrpSpPr>
          <p:nvPr/>
        </p:nvGrpSpPr>
        <p:grpSpPr bwMode="auto">
          <a:xfrm>
            <a:off x="5662973" y="2775992"/>
            <a:ext cx="4012275" cy="1006475"/>
            <a:chOff x="2562" y="865"/>
            <a:chExt cx="2333"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706" name="Text Box 34"/>
            <p:cNvSpPr txBox="1">
              <a:spLocks noChangeArrowheads="1"/>
            </p:cNvSpPr>
            <p:nvPr/>
          </p:nvSpPr>
          <p:spPr bwMode="auto">
            <a:xfrm>
              <a:off x="4410" y="865"/>
              <a:ext cx="4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p>
          </p:txBody>
        </p:sp>
      </p:grpSp>
      <p:sp>
        <p:nvSpPr>
          <p:cNvPr id="412707" name="Text Box 35"/>
          <p:cNvSpPr txBox="1">
            <a:spLocks noChangeArrowheads="1"/>
          </p:cNvSpPr>
          <p:nvPr/>
        </p:nvSpPr>
        <p:spPr bwMode="auto">
          <a:xfrm>
            <a:off x="2101284" y="1850479"/>
            <a:ext cx="737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0</a:t>
            </a:r>
            <a:endParaRPr kumimoji="1" lang="en-US" altLang="zh-CN" baseline="30000">
              <a:solidFill>
                <a:srgbClr val="000099"/>
              </a:solidFill>
              <a:latin typeface="微软雅黑" panose="020B0503020204020204" pitchFamily="34" charset="-122"/>
              <a:ea typeface="微软雅黑" panose="020B0503020204020204" pitchFamily="34" charset="-122"/>
            </a:endParaRPr>
          </a:p>
        </p:txBody>
      </p:sp>
      <p:sp>
        <p:nvSpPr>
          <p:cNvPr id="412708" name="Line 36"/>
          <p:cNvSpPr>
            <a:spLocks noChangeShapeType="1"/>
          </p:cNvSpPr>
          <p:nvPr/>
        </p:nvSpPr>
        <p:spPr bwMode="auto">
          <a:xfrm>
            <a:off x="2827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709" name="Text Box 37"/>
          <p:cNvSpPr txBox="1">
            <a:spLocks noChangeArrowheads="1"/>
          </p:cNvSpPr>
          <p:nvPr/>
        </p:nvSpPr>
        <p:spPr bwMode="auto">
          <a:xfrm>
            <a:off x="8517442" y="3183980"/>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单程端到端</a:t>
            </a:r>
          </a:p>
          <a:p>
            <a:pPr algn="ctr"/>
            <a:r>
              <a:rPr lang="zh-CN" altLang="en-US" sz="2400" dirty="0">
                <a:solidFill>
                  <a:srgbClr val="000099"/>
                </a:solidFill>
                <a:latin typeface="微软雅黑" panose="020B0503020204020204" pitchFamily="34" charset="-122"/>
                <a:ea typeface="微软雅黑" panose="020B0503020204020204" pitchFamily="34" charset="-122"/>
              </a:rPr>
              <a:t>传播时延记为 </a:t>
            </a:r>
            <a:r>
              <a:rPr lang="zh-CN" altLang="en-US" sz="2400" i="1"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rgbClr val="000099"/>
                </a:solidFill>
                <a:latin typeface="微软雅黑" panose="020B0503020204020204" pitchFamily="34" charset="-122"/>
                <a:ea typeface="微软雅黑" panose="020B0503020204020204" pitchFamily="34" charset="-122"/>
              </a:rPr>
              <a:t> </a:t>
            </a: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信号传播时延对载波监听的影响 </a:t>
            </a:r>
          </a:p>
        </p:txBody>
      </p:sp>
      <p:sp>
        <p:nvSpPr>
          <p:cNvPr id="5" name="文本占位符 4">
            <a:extLst>
              <a:ext uri="{FF2B5EF4-FFF2-40B4-BE49-F238E27FC236}">
                <a16:creationId xmlns:a16="http://schemas.microsoft.com/office/drawing/2014/main" id="{F160F039-A659-4D96-9E0D-F884006C9EFA}"/>
              </a:ext>
            </a:extLst>
          </p:cNvPr>
          <p:cNvSpPr>
            <a:spLocks noGrp="1"/>
          </p:cNvSpPr>
          <p:nvPr>
            <p:ph type="body" sz="quarter" idx="11"/>
          </p:nvPr>
        </p:nvSpPr>
        <p:spPr>
          <a:xfrm>
            <a:off x="2063427" y="5501977"/>
            <a:ext cx="8280400" cy="879475"/>
          </a:xfrm>
          <a:solidFill>
            <a:schemeClr val="accent4">
              <a:lumMod val="40000"/>
              <a:lumOff val="60000"/>
            </a:schemeClr>
          </a:solidFill>
        </p:spPr>
        <p:txBody>
          <a:bodyPr tIns="108000">
            <a:normAutofit fontScale="92500" lnSpcReduction="20000"/>
          </a:bodyPr>
          <a:lstStyle/>
          <a:p>
            <a:r>
              <a:rPr lang="en-US" altLang="zh-CN" dirty="0"/>
              <a:t>A</a:t>
            </a:r>
            <a:r>
              <a:rPr lang="zh-CN" altLang="en-US" dirty="0"/>
              <a:t>需要单程传播时延的 </a:t>
            </a:r>
            <a:r>
              <a:rPr lang="en-US" altLang="zh-CN" dirty="0"/>
              <a:t>2 </a:t>
            </a:r>
            <a:r>
              <a:rPr lang="zh-CN" altLang="en-US" dirty="0"/>
              <a:t>倍的时间，</a:t>
            </a:r>
          </a:p>
          <a:p>
            <a:r>
              <a:rPr lang="zh-CN" altLang="en-US" dirty="0"/>
              <a:t>才能检测到与 </a:t>
            </a:r>
            <a:r>
              <a:rPr lang="en-US" altLang="zh-CN" dirty="0"/>
              <a:t>B </a:t>
            </a:r>
            <a:r>
              <a:rPr lang="zh-CN" altLang="en-US" dirty="0"/>
              <a:t>的发送产生了冲突</a:t>
            </a: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7027374" y="5233642"/>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699" name="Rectangle 3"/>
          <p:cNvSpPr>
            <a:spLocks noChangeArrowheads="1"/>
          </p:cNvSpPr>
          <p:nvPr/>
        </p:nvSpPr>
        <p:spPr bwMode="auto">
          <a:xfrm>
            <a:off x="3515561" y="5017742"/>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0" name="Line 4"/>
          <p:cNvSpPr>
            <a:spLocks noChangeShapeType="1"/>
          </p:cNvSpPr>
          <p:nvPr/>
        </p:nvSpPr>
        <p:spPr bwMode="auto">
          <a:xfrm>
            <a:off x="3324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1" name="Line 5"/>
          <p:cNvSpPr>
            <a:spLocks noChangeShapeType="1"/>
          </p:cNvSpPr>
          <p:nvPr/>
        </p:nvSpPr>
        <p:spPr bwMode="auto">
          <a:xfrm>
            <a:off x="3317175"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2" name="Rectangle 6"/>
          <p:cNvSpPr>
            <a:spLocks noChangeArrowheads="1"/>
          </p:cNvSpPr>
          <p:nvPr/>
        </p:nvSpPr>
        <p:spPr bwMode="auto">
          <a:xfrm>
            <a:off x="5341370" y="44625"/>
            <a:ext cx="72776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1 km</a:t>
            </a:r>
          </a:p>
        </p:txBody>
      </p:sp>
      <p:sp>
        <p:nvSpPr>
          <p:cNvPr id="413703" name="Line 7"/>
          <p:cNvSpPr>
            <a:spLocks noChangeShapeType="1"/>
          </p:cNvSpPr>
          <p:nvPr/>
        </p:nvSpPr>
        <p:spPr bwMode="auto">
          <a:xfrm>
            <a:off x="3312016" y="547862"/>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4" name="Line 8"/>
          <p:cNvSpPr>
            <a:spLocks noChangeShapeType="1"/>
          </p:cNvSpPr>
          <p:nvPr/>
        </p:nvSpPr>
        <p:spPr bwMode="auto">
          <a:xfrm>
            <a:off x="3317174" y="547862"/>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5" name="Rectangle 9"/>
          <p:cNvSpPr>
            <a:spLocks noChangeArrowheads="1"/>
          </p:cNvSpPr>
          <p:nvPr/>
        </p:nvSpPr>
        <p:spPr bwMode="auto">
          <a:xfrm>
            <a:off x="3035128" y="198611"/>
            <a:ext cx="35586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06" name="Rectangle 10"/>
          <p:cNvSpPr>
            <a:spLocks noChangeArrowheads="1"/>
          </p:cNvSpPr>
          <p:nvPr/>
        </p:nvSpPr>
        <p:spPr bwMode="auto">
          <a:xfrm>
            <a:off x="8259855" y="198611"/>
            <a:ext cx="3270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07" name="Line 11"/>
          <p:cNvSpPr>
            <a:spLocks noChangeShapeType="1"/>
          </p:cNvSpPr>
          <p:nvPr/>
        </p:nvSpPr>
        <p:spPr bwMode="auto">
          <a:xfrm flipH="1">
            <a:off x="3184752" y="890762"/>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8" name="Rectangle 12"/>
          <p:cNvSpPr>
            <a:spLocks noChangeArrowheads="1"/>
          </p:cNvSpPr>
          <p:nvPr/>
        </p:nvSpPr>
        <p:spPr bwMode="auto">
          <a:xfrm>
            <a:off x="2947421" y="1222549"/>
            <a:ext cx="2789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i="1">
                <a:solidFill>
                  <a:srgbClr val="000099"/>
                </a:solidFill>
                <a:latin typeface="微软雅黑" panose="020B0503020204020204" pitchFamily="34" charset="-122"/>
                <a:ea typeface="微软雅黑" panose="020B0503020204020204" pitchFamily="34" charset="-122"/>
              </a:rPr>
              <a:t>t</a:t>
            </a:r>
          </a:p>
        </p:txBody>
      </p:sp>
      <p:sp>
        <p:nvSpPr>
          <p:cNvPr id="413709" name="Line 13"/>
          <p:cNvSpPr>
            <a:spLocks noChangeShapeType="1"/>
          </p:cNvSpPr>
          <p:nvPr/>
        </p:nvSpPr>
        <p:spPr bwMode="auto">
          <a:xfrm>
            <a:off x="8373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10" name="Line 14"/>
          <p:cNvSpPr>
            <a:spLocks noChangeShapeType="1"/>
          </p:cNvSpPr>
          <p:nvPr/>
        </p:nvSpPr>
        <p:spPr bwMode="auto">
          <a:xfrm flipH="1">
            <a:off x="3312017" y="1251125"/>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11" name="Group 15"/>
          <p:cNvGrpSpPr>
            <a:grpSpLocks/>
          </p:cNvGrpSpPr>
          <p:nvPr/>
        </p:nvGrpSpPr>
        <p:grpSpPr bwMode="auto">
          <a:xfrm>
            <a:off x="7042244"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a:r>
                <a:rPr kumimoji="1" lang="zh-CN" altLang="en-US">
                  <a:solidFill>
                    <a:srgbClr val="000099"/>
                  </a:solidFill>
                  <a:latin typeface="微软雅黑" panose="020B0503020204020204" pitchFamily="34" charset="-122"/>
                  <a:ea typeface="微软雅黑" panose="020B0503020204020204" pitchFamily="34" charset="-122"/>
                </a:rPr>
                <a:t>碰撞</a:t>
              </a:r>
            </a:p>
          </p:txBody>
        </p:sp>
      </p:grpSp>
      <p:sp>
        <p:nvSpPr>
          <p:cNvPr id="413714" name="Text Box 18"/>
          <p:cNvSpPr txBox="1">
            <a:spLocks noChangeArrowheads="1"/>
          </p:cNvSpPr>
          <p:nvPr/>
        </p:nvSpPr>
        <p:spPr bwMode="auto">
          <a:xfrm>
            <a:off x="8733409"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endParaRPr kumimoji="1" lang="en-US" altLang="zh-CN">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检测到信道空闲</a:t>
            </a: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sp>
        <p:nvSpPr>
          <p:cNvPr id="413715" name="Text Box 19"/>
          <p:cNvSpPr txBox="1">
            <a:spLocks noChangeArrowheads="1"/>
          </p:cNvSpPr>
          <p:nvPr/>
        </p:nvSpPr>
        <p:spPr bwMode="auto">
          <a:xfrm>
            <a:off x="8733407" y="4102844"/>
            <a:ext cx="1463862"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 / 2</a:t>
            </a:r>
            <a:endParaRPr kumimoji="1" lang="en-US" altLang="zh-CN" baseline="3000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发生碰撞</a:t>
            </a:r>
          </a:p>
        </p:txBody>
      </p:sp>
      <p:grpSp>
        <p:nvGrpSpPr>
          <p:cNvPr id="413716" name="Group 20"/>
          <p:cNvGrpSpPr>
            <a:grpSpLocks/>
          </p:cNvGrpSpPr>
          <p:nvPr/>
        </p:nvGrpSpPr>
        <p:grpSpPr bwMode="auto">
          <a:xfrm>
            <a:off x="1528593" y="1087610"/>
            <a:ext cx="4290881" cy="1187450"/>
            <a:chOff x="158" y="754"/>
            <a:chExt cx="2495" cy="748"/>
          </a:xfrm>
        </p:grpSpPr>
        <p:sp>
          <p:nvSpPr>
            <p:cNvPr id="413717" name="Text Box 21"/>
            <p:cNvSpPr txBox="1">
              <a:spLocks noChangeArrowheads="1"/>
            </p:cNvSpPr>
            <p:nvPr/>
          </p:nvSpPr>
          <p:spPr bwMode="auto">
            <a:xfrm>
              <a:off x="158" y="126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A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grpSp>
      <p:grpSp>
        <p:nvGrpSpPr>
          <p:cNvPr id="413722" name="Group 26"/>
          <p:cNvGrpSpPr>
            <a:grpSpLocks/>
          </p:cNvGrpSpPr>
          <p:nvPr/>
        </p:nvGrpSpPr>
        <p:grpSpPr bwMode="auto">
          <a:xfrm>
            <a:off x="8423237" y="424037"/>
            <a:ext cx="1998398" cy="942975"/>
            <a:chOff x="4167" y="336"/>
            <a:chExt cx="1162" cy="594"/>
          </a:xfrm>
        </p:grpSpPr>
        <p:grpSp>
          <p:nvGrpSpPr>
            <p:cNvPr id="413723" name="Group 27"/>
            <p:cNvGrpSpPr>
              <a:grpSpLocks/>
            </p:cNvGrpSpPr>
            <p:nvPr/>
          </p:nvGrpSpPr>
          <p:grpSpPr bwMode="auto">
            <a:xfrm>
              <a:off x="4167" y="697"/>
              <a:ext cx="976" cy="233"/>
              <a:chOff x="4167" y="697"/>
              <a:chExt cx="976"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25" name="Text Box 29"/>
              <p:cNvSpPr txBox="1">
                <a:spLocks noChangeArrowheads="1"/>
              </p:cNvSpPr>
              <p:nvPr/>
            </p:nvSpPr>
            <p:spPr bwMode="auto">
              <a:xfrm>
                <a:off x="4411" y="697"/>
                <a:ext cx="7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baseline="30000">
                    <a:solidFill>
                      <a:srgbClr val="000099"/>
                    </a:solidFill>
                    <a:latin typeface="微软雅黑" panose="020B0503020204020204" pitchFamily="34" charset="-122"/>
                    <a:ea typeface="微软雅黑" panose="020B0503020204020204" pitchFamily="34"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  B </a:t>
                </a: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grpSp>
      </p:grpSp>
      <p:grpSp>
        <p:nvGrpSpPr>
          <p:cNvPr id="413729" name="Group 33"/>
          <p:cNvGrpSpPr>
            <a:grpSpLocks/>
          </p:cNvGrpSpPr>
          <p:nvPr/>
        </p:nvGrpSpPr>
        <p:grpSpPr bwMode="auto">
          <a:xfrm>
            <a:off x="5662973" y="1263825"/>
            <a:ext cx="4012275" cy="1006475"/>
            <a:chOff x="2562" y="865"/>
            <a:chExt cx="2333"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34" name="Text Box 38"/>
            <p:cNvSpPr txBox="1">
              <a:spLocks noChangeArrowheads="1"/>
            </p:cNvSpPr>
            <p:nvPr/>
          </p:nvSpPr>
          <p:spPr bwMode="auto">
            <a:xfrm>
              <a:off x="4410" y="865"/>
              <a:ext cx="4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p>
          </p:txBody>
        </p:sp>
      </p:grpSp>
      <p:sp>
        <p:nvSpPr>
          <p:cNvPr id="413735" name="Rectangle 39"/>
          <p:cNvSpPr>
            <a:spLocks noChangeArrowheads="1"/>
          </p:cNvSpPr>
          <p:nvPr/>
        </p:nvSpPr>
        <p:spPr bwMode="auto">
          <a:xfrm>
            <a:off x="3116568" y="4220320"/>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36" name="Rectangle 40"/>
          <p:cNvSpPr>
            <a:spLocks noChangeArrowheads="1"/>
          </p:cNvSpPr>
          <p:nvPr/>
        </p:nvSpPr>
        <p:spPr bwMode="auto">
          <a:xfrm>
            <a:off x="8220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grpSp>
        <p:nvGrpSpPr>
          <p:cNvPr id="413737" name="Group 41"/>
          <p:cNvGrpSpPr>
            <a:grpSpLocks/>
          </p:cNvGrpSpPr>
          <p:nvPr/>
        </p:nvGrpSpPr>
        <p:grpSpPr bwMode="auto">
          <a:xfrm>
            <a:off x="3549956" y="4293345"/>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413740" name="Group 44"/>
          <p:cNvGrpSpPr>
            <a:grpSpLocks/>
          </p:cNvGrpSpPr>
          <p:nvPr/>
        </p:nvGrpSpPr>
        <p:grpSpPr bwMode="auto">
          <a:xfrm>
            <a:off x="7577709"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43" name="Line 47"/>
          <p:cNvSpPr>
            <a:spLocks noChangeShapeType="1"/>
          </p:cNvSpPr>
          <p:nvPr/>
        </p:nvSpPr>
        <p:spPr bwMode="auto">
          <a:xfrm>
            <a:off x="8157279"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44" name="Group 48"/>
          <p:cNvGrpSpPr>
            <a:grpSpLocks/>
          </p:cNvGrpSpPr>
          <p:nvPr/>
        </p:nvGrpSpPr>
        <p:grpSpPr bwMode="auto">
          <a:xfrm>
            <a:off x="3116569" y="5616602"/>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50" name="Rectangle 54"/>
          <p:cNvSpPr>
            <a:spLocks noChangeArrowheads="1"/>
          </p:cNvSpPr>
          <p:nvPr/>
        </p:nvSpPr>
        <p:spPr bwMode="auto">
          <a:xfrm>
            <a:off x="8129762"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1" name="Rectangle 55"/>
          <p:cNvSpPr>
            <a:spLocks noChangeArrowheads="1"/>
          </p:cNvSpPr>
          <p:nvPr/>
        </p:nvSpPr>
        <p:spPr bwMode="auto">
          <a:xfrm>
            <a:off x="3549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2" name="Rectangle 56"/>
          <p:cNvSpPr>
            <a:spLocks noChangeArrowheads="1"/>
          </p:cNvSpPr>
          <p:nvPr/>
        </p:nvSpPr>
        <p:spPr bwMode="auto">
          <a:xfrm>
            <a:off x="3116568" y="3541068"/>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53" name="Rectangle 57"/>
          <p:cNvSpPr>
            <a:spLocks noChangeArrowheads="1"/>
          </p:cNvSpPr>
          <p:nvPr/>
        </p:nvSpPr>
        <p:spPr bwMode="auto">
          <a:xfrm>
            <a:off x="8220909" y="3541068"/>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54" name="Line 58"/>
          <p:cNvSpPr>
            <a:spLocks noChangeShapeType="1"/>
          </p:cNvSpPr>
          <p:nvPr/>
        </p:nvSpPr>
        <p:spPr bwMode="auto">
          <a:xfrm>
            <a:off x="7233750"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5" name="Line 59"/>
          <p:cNvSpPr>
            <a:spLocks noChangeShapeType="1"/>
          </p:cNvSpPr>
          <p:nvPr/>
        </p:nvSpPr>
        <p:spPr bwMode="auto">
          <a:xfrm flipH="1">
            <a:off x="7923387"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6" name="Text Box 60"/>
          <p:cNvSpPr txBox="1">
            <a:spLocks noChangeArrowheads="1"/>
          </p:cNvSpPr>
          <p:nvPr/>
        </p:nvSpPr>
        <p:spPr bwMode="auto">
          <a:xfrm>
            <a:off x="1707515" y="2519413"/>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dirty="0">
                <a:solidFill>
                  <a:srgbClr val="000099"/>
                </a:solidFill>
                <a:latin typeface="微软雅黑" panose="020B0503020204020204" pitchFamily="34" charset="-122"/>
                <a:ea typeface="微软雅黑" panose="020B0503020204020204" pitchFamily="34" charset="-122"/>
              </a:rPr>
              <a:t>t</a:t>
            </a:r>
            <a:r>
              <a:rPr kumimoji="1" lang="en-US" altLang="zh-CN" dirty="0">
                <a:solidFill>
                  <a:srgbClr val="000099"/>
                </a:solidFill>
                <a:latin typeface="微软雅黑" panose="020B0503020204020204" pitchFamily="34" charset="-122"/>
                <a:ea typeface="微软雅黑" panose="020B0503020204020204" pitchFamily="34" charset="-122"/>
              </a:rPr>
              <a:t> = 0</a:t>
            </a:r>
            <a:endParaRPr kumimoji="1" lang="en-US" altLang="zh-CN" baseline="30000" dirty="0">
              <a:solidFill>
                <a:srgbClr val="000099"/>
              </a:solidFill>
              <a:latin typeface="微软雅黑" panose="020B0503020204020204" pitchFamily="34" charset="-122"/>
              <a:ea typeface="微软雅黑" panose="020B0503020204020204" pitchFamily="34" charset="-122"/>
            </a:endParaRPr>
          </a:p>
          <a:p>
            <a:pPr eaLnBrk="0" hangingPunct="0">
              <a:lnSpc>
                <a:spcPct val="95000"/>
              </a:lnSpc>
            </a:pPr>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检测到</a:t>
            </a:r>
          </a:p>
          <a:p>
            <a:pPr eaLnBrk="0" hangingPunct="0">
              <a:lnSpc>
                <a:spcPct val="95000"/>
              </a:lnSpc>
            </a:pPr>
            <a:r>
              <a:rPr kumimoji="1" lang="zh-CN" altLang="en-US" dirty="0">
                <a:solidFill>
                  <a:srgbClr val="000099"/>
                </a:solidFill>
                <a:latin typeface="微软雅黑" panose="020B0503020204020204" pitchFamily="34" charset="-122"/>
                <a:ea typeface="微软雅黑" panose="020B0503020204020204" pitchFamily="34" charset="-122"/>
              </a:rPr>
              <a:t>信道空闲</a:t>
            </a:r>
          </a:p>
          <a:p>
            <a:pPr eaLnBrk="0" hangingPunct="0">
              <a:lnSpc>
                <a:spcPct val="95000"/>
              </a:lnSpc>
            </a:pPr>
            <a:r>
              <a:rPr kumimoji="1" lang="zh-CN" altLang="en-US" dirty="0">
                <a:solidFill>
                  <a:srgbClr val="000099"/>
                </a:solidFill>
                <a:latin typeface="微软雅黑" panose="020B0503020204020204" pitchFamily="34" charset="-122"/>
                <a:ea typeface="微软雅黑" panose="020B0503020204020204" pitchFamily="34" charset="-122"/>
              </a:rPr>
              <a:t>发送数据</a:t>
            </a:r>
          </a:p>
        </p:txBody>
      </p:sp>
      <p:grpSp>
        <p:nvGrpSpPr>
          <p:cNvPr id="413757" name="Group 61"/>
          <p:cNvGrpSpPr>
            <a:grpSpLocks/>
          </p:cNvGrpSpPr>
          <p:nvPr/>
        </p:nvGrpSpPr>
        <p:grpSpPr bwMode="auto">
          <a:xfrm>
            <a:off x="3445050" y="2952802"/>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60" name="Rectangle 64"/>
          <p:cNvSpPr>
            <a:spLocks noChangeArrowheads="1"/>
          </p:cNvSpPr>
          <p:nvPr/>
        </p:nvSpPr>
        <p:spPr bwMode="auto">
          <a:xfrm>
            <a:off x="3116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61" name="Rectangle 65"/>
          <p:cNvSpPr>
            <a:spLocks noChangeArrowheads="1"/>
          </p:cNvSpPr>
          <p:nvPr/>
        </p:nvSpPr>
        <p:spPr bwMode="auto">
          <a:xfrm>
            <a:off x="8220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62" name="Text Box 66"/>
          <p:cNvSpPr txBox="1">
            <a:spLocks noChangeArrowheads="1"/>
          </p:cNvSpPr>
          <p:nvPr/>
        </p:nvSpPr>
        <p:spPr bwMode="auto">
          <a:xfrm>
            <a:off x="2101284" y="338311"/>
            <a:ext cx="737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0</a:t>
            </a:r>
            <a:endParaRPr kumimoji="1" lang="en-US" altLang="zh-CN" baseline="30000">
              <a:solidFill>
                <a:srgbClr val="000099"/>
              </a:solidFill>
              <a:latin typeface="微软雅黑" panose="020B0503020204020204" pitchFamily="34" charset="-122"/>
              <a:ea typeface="微软雅黑" panose="020B0503020204020204" pitchFamily="34" charset="-122"/>
            </a:endParaRPr>
          </a:p>
        </p:txBody>
      </p:sp>
      <p:sp>
        <p:nvSpPr>
          <p:cNvPr id="413763" name="Line 67"/>
          <p:cNvSpPr>
            <a:spLocks noChangeShapeType="1"/>
          </p:cNvSpPr>
          <p:nvPr/>
        </p:nvSpPr>
        <p:spPr bwMode="auto">
          <a:xfrm>
            <a:off x="2827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64" name="Group 68"/>
          <p:cNvGrpSpPr>
            <a:grpSpLocks/>
          </p:cNvGrpSpPr>
          <p:nvPr/>
        </p:nvGrpSpPr>
        <p:grpSpPr bwMode="auto">
          <a:xfrm>
            <a:off x="6158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dirty="0">
                  <a:solidFill>
                    <a:srgbClr val="000099"/>
                  </a:solidFill>
                  <a:latin typeface="微软雅黑" panose="020B0503020204020204" pitchFamily="34" charset="-122"/>
                  <a:ea typeface="微软雅黑" panose="020B0503020204020204" pitchFamily="34" charset="-122"/>
                </a:rPr>
                <a:t>t</a:t>
              </a:r>
              <a:r>
                <a:rPr kumimoji="1" lang="en-US" altLang="zh-CN" dirty="0">
                  <a:solidFill>
                    <a:srgbClr val="000099"/>
                  </a:solidFill>
                  <a:latin typeface="微软雅黑" panose="020B0503020204020204" pitchFamily="34" charset="-122"/>
                  <a:ea typeface="微软雅黑" panose="020B0503020204020204" pitchFamily="34" charset="-122"/>
                </a:rPr>
                <a:t> = </a:t>
              </a:r>
              <a:r>
                <a:rPr kumimoji="1" lang="en-US" altLang="zh-CN" dirty="0">
                  <a:solidFill>
                    <a:srgbClr val="000099"/>
                  </a:solidFill>
                  <a:latin typeface="微软雅黑" panose="020B0503020204020204" pitchFamily="34" charset="-122"/>
                  <a:ea typeface="微软雅黑" panose="020B0503020204020204" pitchFamily="34" charset="-122"/>
                  <a:sym typeface="Symbol" pitchFamily="18" charset="2"/>
                </a:rPr>
                <a:t></a:t>
              </a:r>
              <a:endParaRPr kumimoji="1" lang="en-US" altLang="zh-CN" baseline="30000" dirty="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dirty="0">
                  <a:solidFill>
                    <a:srgbClr val="000099"/>
                  </a:solidFill>
                  <a:latin typeface="微软雅黑" panose="020B0503020204020204" pitchFamily="34" charset="-122"/>
                  <a:ea typeface="微软雅黑" panose="020B0503020204020204" pitchFamily="34" charset="-122"/>
                </a:rPr>
                <a:t>B </a:t>
              </a:r>
              <a:r>
                <a:rPr kumimoji="1" lang="zh-CN" altLang="en-US" dirty="0">
                  <a:solidFill>
                    <a:srgbClr val="000099"/>
                  </a:solidFill>
                  <a:latin typeface="微软雅黑" panose="020B0503020204020204" pitchFamily="34" charset="-122"/>
                  <a:ea typeface="微软雅黑" panose="020B0503020204020204" pitchFamily="34" charset="-122"/>
                </a:rPr>
                <a:t>检测到发生碰撞</a:t>
              </a:r>
            </a:p>
            <a:p>
              <a:pPr eaLnBrk="0" hangingPunct="0">
                <a:lnSpc>
                  <a:spcPct val="90000"/>
                </a:lnSpc>
              </a:pPr>
              <a:r>
                <a:rPr kumimoji="1" lang="zh-CN" altLang="en-US" dirty="0">
                  <a:solidFill>
                    <a:srgbClr val="000099"/>
                  </a:solidFill>
                  <a:latin typeface="微软雅黑" panose="020B0503020204020204" pitchFamily="34" charset="-122"/>
                  <a:ea typeface="微软雅黑" panose="020B0503020204020204" pitchFamily="34" charset="-122"/>
                </a:rPr>
                <a:t>停止发送</a:t>
              </a:r>
            </a:p>
          </p:txBody>
        </p:sp>
        <p:sp>
          <p:nvSpPr>
            <p:cNvPr id="413766" name="Text Box 70"/>
            <p:cNvSpPr txBox="1">
              <a:spLocks noChangeArrowheads="1"/>
            </p:cNvSpPr>
            <p:nvPr/>
          </p:nvSpPr>
          <p:spPr bwMode="auto">
            <a:xfrm>
              <a:off x="2835" y="3339"/>
              <a:ext cx="4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微软雅黑" panose="020B0503020204020204" pitchFamily="34" charset="-122"/>
                  <a:ea typeface="微软雅黑" panose="020B0503020204020204" pitchFamily="34" charset="-122"/>
                </a:rPr>
                <a:t>STOP</a:t>
              </a:r>
            </a:p>
          </p:txBody>
        </p:sp>
      </p:grpSp>
      <p:grpSp>
        <p:nvGrpSpPr>
          <p:cNvPr id="413767" name="Group 71"/>
          <p:cNvGrpSpPr>
            <a:grpSpLocks/>
          </p:cNvGrpSpPr>
          <p:nvPr/>
        </p:nvGrpSpPr>
        <p:grpSpPr bwMode="auto">
          <a:xfrm>
            <a:off x="1634109" y="5373712"/>
            <a:ext cx="2643320" cy="863600"/>
            <a:chOff x="204" y="3566"/>
            <a:chExt cx="1537" cy="544"/>
          </a:xfrm>
        </p:grpSpPr>
        <p:sp>
          <p:nvSpPr>
            <p:cNvPr id="413768" name="Text Box 72"/>
            <p:cNvSpPr txBox="1">
              <a:spLocks noChangeArrowheads="1"/>
            </p:cNvSpPr>
            <p:nvPr/>
          </p:nvSpPr>
          <p:spPr bwMode="auto">
            <a:xfrm>
              <a:off x="204" y="3581"/>
              <a:ext cx="70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endParaRPr kumimoji="1" lang="en-US" altLang="zh-CN" baseline="3000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a:solidFill>
                    <a:srgbClr val="000099"/>
                  </a:solidFill>
                  <a:latin typeface="微软雅黑" panose="020B0503020204020204" pitchFamily="34" charset="-122"/>
                  <a:ea typeface="微软雅黑" panose="020B0503020204020204" pitchFamily="34" charset="-122"/>
                </a:rPr>
                <a:t>A </a:t>
              </a:r>
              <a:r>
                <a:rPr kumimoji="1" lang="zh-CN" altLang="en-US">
                  <a:solidFill>
                    <a:srgbClr val="000099"/>
                  </a:solidFill>
                  <a:latin typeface="微软雅黑" panose="020B0503020204020204" pitchFamily="34" charset="-122"/>
                  <a:ea typeface="微软雅黑" panose="020B0503020204020204" pitchFamily="34" charset="-122"/>
                </a:rPr>
                <a:t>检测到</a:t>
              </a: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发生碰撞</a:t>
              </a:r>
            </a:p>
          </p:txBody>
        </p:sp>
        <p:sp>
          <p:nvSpPr>
            <p:cNvPr id="413769" name="Text Box 73"/>
            <p:cNvSpPr txBox="1">
              <a:spLocks noChangeArrowheads="1"/>
            </p:cNvSpPr>
            <p:nvPr/>
          </p:nvSpPr>
          <p:spPr bwMode="auto">
            <a:xfrm>
              <a:off x="1294" y="3566"/>
              <a:ext cx="4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微软雅黑" panose="020B0503020204020204" pitchFamily="34" charset="-122"/>
                  <a:ea typeface="微软雅黑" panose="020B0503020204020204" pitchFamily="34" charset="-122"/>
                </a:rPr>
                <a:t>STOP</a:t>
              </a:r>
            </a:p>
          </p:txBody>
        </p:sp>
      </p:grpSp>
      <p:sp>
        <p:nvSpPr>
          <p:cNvPr id="413770" name="Rectangle 74"/>
          <p:cNvSpPr>
            <a:spLocks noChangeArrowheads="1"/>
          </p:cNvSpPr>
          <p:nvPr/>
        </p:nvSpPr>
        <p:spPr bwMode="auto">
          <a:xfrm>
            <a:off x="3116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71" name="Rectangle 75"/>
          <p:cNvSpPr>
            <a:spLocks noChangeArrowheads="1"/>
          </p:cNvSpPr>
          <p:nvPr/>
        </p:nvSpPr>
        <p:spPr bwMode="auto">
          <a:xfrm>
            <a:off x="8220909" y="4220320"/>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72" name="Text Box 76"/>
          <p:cNvSpPr txBox="1">
            <a:spLocks noChangeArrowheads="1"/>
          </p:cNvSpPr>
          <p:nvPr/>
        </p:nvSpPr>
        <p:spPr bwMode="auto">
          <a:xfrm>
            <a:off x="8517442" y="1671812"/>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单程端到端</a:t>
            </a:r>
          </a:p>
          <a:p>
            <a:pPr algn="ctr"/>
            <a:r>
              <a:rPr lang="zh-CN" altLang="en-US" sz="2400" dirty="0">
                <a:solidFill>
                  <a:srgbClr val="000099"/>
                </a:solidFill>
                <a:latin typeface="微软雅黑" panose="020B0503020204020204" pitchFamily="34" charset="-122"/>
                <a:ea typeface="微软雅黑" panose="020B0503020204020204" pitchFamily="34" charset="-122"/>
              </a:rPr>
              <a:t>传播时延记为 </a:t>
            </a:r>
            <a:r>
              <a:rPr lang="zh-CN" altLang="en-US" sz="2400" i="1"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rgbClr val="00009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
        <p:nvSpPr>
          <p:cNvPr id="414722" name="Rectangle 2"/>
          <p:cNvSpPr>
            <a:spLocks noGrp="1" noChangeArrowheads="1"/>
          </p:cNvSpPr>
          <p:nvPr>
            <p:ph type="title"/>
          </p:nvPr>
        </p:nvSpPr>
        <p:spPr/>
        <p:txBody>
          <a:bodyPr/>
          <a:lstStyle/>
          <a:p>
            <a:pPr algn="ctr"/>
            <a:r>
              <a:rPr lang="en-US" altLang="zh-CN" dirty="0"/>
              <a:t>CSMA/CD </a:t>
            </a:r>
            <a:r>
              <a:rPr lang="zh-CN" altLang="en-US" dirty="0"/>
              <a:t>重要特性</a:t>
            </a:r>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p>
        </p:txBody>
      </p:sp>
      <p:sp>
        <p:nvSpPr>
          <p:cNvPr id="415746" name="Rectangle 2"/>
          <p:cNvSpPr>
            <a:spLocks noGrp="1" noChangeArrowheads="1"/>
          </p:cNvSpPr>
          <p:nvPr>
            <p:ph type="title"/>
          </p:nvPr>
        </p:nvSpPr>
        <p:spPr/>
        <p:txBody>
          <a:bodyPr/>
          <a:lstStyle/>
          <a:p>
            <a:pPr algn="ctr"/>
            <a:r>
              <a:rPr lang="zh-CN" altLang="en-US" dirty="0"/>
              <a:t>争用期</a:t>
            </a: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Rectangle 3"/>
          <p:cNvSpPr>
            <a:spLocks noGrp="1" noChangeArrowheads="1"/>
          </p:cNvSpPr>
          <p:nvPr>
            <p:ph idx="1"/>
          </p:nvPr>
        </p:nvSpPr>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rPr>
              <a:t>基本退避时间取为争用期 </a:t>
            </a:r>
            <a:r>
              <a:rPr lang="en-US" altLang="zh-CN" sz="2400" dirty="0">
                <a:solidFill>
                  <a:srgbClr val="0000FF"/>
                </a:solidFill>
                <a:latin typeface="Arial" charset="0"/>
              </a:rPr>
              <a:t>2</a:t>
            </a:r>
            <a:r>
              <a:rPr lang="en-US" altLang="zh-CN" sz="2400" i="1" dirty="0">
                <a:solidFill>
                  <a:srgbClr val="0000FF"/>
                </a:solidFill>
                <a:latin typeface="Arial" charset="0"/>
                <a:sym typeface="Symbol" pitchFamily="18" charset="2"/>
              </a:rPr>
              <a:t></a:t>
            </a:r>
            <a:r>
              <a:rPr lang="zh-CN" altLang="en-US" sz="2400" dirty="0">
                <a:solidFill>
                  <a:srgbClr val="0000FF"/>
                </a:solidFill>
                <a:latin typeface="Arial" charset="0"/>
              </a:rPr>
              <a:t>。</a:t>
            </a:r>
          </a:p>
          <a:p>
            <a:pPr lvl="1"/>
            <a:r>
              <a:rPr lang="zh-CN" altLang="en-US" sz="2400" dirty="0">
                <a:latin typeface="Arial" charset="0"/>
              </a:rPr>
              <a:t>从整数集合 </a:t>
            </a:r>
            <a:r>
              <a:rPr lang="en-US" altLang="zh-CN" sz="2400" dirty="0">
                <a:latin typeface="Arial" charset="0"/>
              </a:rPr>
              <a:t>[0, 1, … , (2</a:t>
            </a:r>
            <a:r>
              <a:rPr lang="en-US" altLang="zh-CN" sz="2400" i="1" baseline="30000" dirty="0">
                <a:latin typeface="Arial" charset="0"/>
              </a:rPr>
              <a:t>k</a:t>
            </a:r>
            <a:r>
              <a:rPr lang="en-US" altLang="zh-CN" sz="2400" i="1" dirty="0">
                <a:latin typeface="Arial" charset="0"/>
              </a:rPr>
              <a:t> </a:t>
            </a:r>
            <a:r>
              <a:rPr lang="en-US" altLang="zh-CN" sz="2400" dirty="0">
                <a:latin typeface="Arial" charset="0"/>
                <a:sym typeface="Symbol" pitchFamily="18" charset="2"/>
              </a:rPr>
              <a:t></a:t>
            </a:r>
            <a:r>
              <a:rPr lang="en-US" altLang="zh-CN" sz="2400" dirty="0">
                <a:latin typeface="Arial" charset="0"/>
              </a:rPr>
              <a:t>1)] </a:t>
            </a:r>
            <a:r>
              <a:rPr lang="zh-CN" altLang="en-US" sz="2400" dirty="0">
                <a:latin typeface="Arial" charset="0"/>
              </a:rPr>
              <a:t>中</a:t>
            </a:r>
            <a:r>
              <a:rPr lang="zh-CN" altLang="en-US" sz="2400" dirty="0">
                <a:solidFill>
                  <a:srgbClr val="FF0000"/>
                </a:solidFill>
                <a:latin typeface="Arial" charset="0"/>
              </a:rPr>
              <a:t>随机</a:t>
            </a:r>
            <a:r>
              <a:rPr lang="zh-CN" altLang="en-US" sz="2400" dirty="0">
                <a:latin typeface="Arial" charset="0"/>
              </a:rPr>
              <a:t>地取出一个数，记为 </a:t>
            </a:r>
            <a:r>
              <a:rPr lang="en-US" altLang="zh-CN" sz="2400" i="1" dirty="0">
                <a:latin typeface="Arial" charset="0"/>
              </a:rPr>
              <a:t>r</a:t>
            </a:r>
            <a:r>
              <a:rPr lang="zh-CN" altLang="en-US" sz="2400" dirty="0">
                <a:latin typeface="Arial" charset="0"/>
              </a:rPr>
              <a:t>。重传所需的时延就是 </a:t>
            </a:r>
            <a:r>
              <a:rPr lang="en-US" altLang="zh-CN" sz="2400" i="1" dirty="0">
                <a:latin typeface="Arial" charset="0"/>
              </a:rPr>
              <a:t>r </a:t>
            </a:r>
            <a:r>
              <a:rPr lang="zh-CN" altLang="en-US" sz="2400" dirty="0">
                <a:latin typeface="Arial" charset="0"/>
              </a:rPr>
              <a:t>倍的基本退避时间。</a:t>
            </a:r>
          </a:p>
          <a:p>
            <a:pPr lvl="1"/>
            <a:r>
              <a:rPr lang="zh-CN" altLang="en-US" sz="2400" dirty="0">
                <a:latin typeface="Arial" charset="0"/>
              </a:rPr>
              <a:t>参数 </a:t>
            </a:r>
            <a:r>
              <a:rPr lang="en-US" altLang="zh-CN" sz="2400" i="1" dirty="0">
                <a:latin typeface="Arial" charset="0"/>
              </a:rPr>
              <a:t>k</a:t>
            </a:r>
            <a:r>
              <a:rPr lang="en-US" altLang="zh-CN" sz="2400" dirty="0">
                <a:latin typeface="Arial" charset="0"/>
              </a:rPr>
              <a:t> </a:t>
            </a:r>
            <a:r>
              <a:rPr lang="zh-CN" altLang="en-US" sz="2400" dirty="0">
                <a:latin typeface="Arial" charset="0"/>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rPr>
              <a:t>当 </a:t>
            </a:r>
            <a:r>
              <a:rPr lang="en-US" altLang="zh-CN" sz="2400" i="1" dirty="0">
                <a:latin typeface="Arial" charset="0"/>
              </a:rPr>
              <a:t>k </a:t>
            </a:r>
            <a:r>
              <a:rPr lang="en-US" altLang="zh-CN" sz="2400" dirty="0">
                <a:latin typeface="Arial" charset="0"/>
                <a:sym typeface="Symbol" pitchFamily="18" charset="2"/>
              </a:rPr>
              <a:t> </a:t>
            </a:r>
            <a:r>
              <a:rPr lang="en-US" altLang="zh-CN" sz="2400" dirty="0">
                <a:latin typeface="Arial" charset="0"/>
              </a:rPr>
              <a:t>10 </a:t>
            </a:r>
            <a:r>
              <a:rPr lang="zh-CN" altLang="en-US" sz="2400" dirty="0">
                <a:latin typeface="Arial" charset="0"/>
              </a:rPr>
              <a:t>时，参数 </a:t>
            </a:r>
            <a:r>
              <a:rPr lang="en-US" altLang="zh-CN" sz="2400" i="1" dirty="0">
                <a:latin typeface="Arial" charset="0"/>
              </a:rPr>
              <a:t>k</a:t>
            </a:r>
            <a:r>
              <a:rPr lang="en-US" altLang="zh-CN" sz="2400" dirty="0">
                <a:latin typeface="Arial" charset="0"/>
              </a:rPr>
              <a:t> </a:t>
            </a:r>
            <a:r>
              <a:rPr lang="zh-CN" altLang="en-US" sz="2400" dirty="0">
                <a:latin typeface="Arial" charset="0"/>
              </a:rPr>
              <a:t>等于重传次数。</a:t>
            </a:r>
          </a:p>
          <a:p>
            <a:pPr lvl="1"/>
            <a:r>
              <a:rPr lang="zh-CN" altLang="en-US" sz="2400" dirty="0">
                <a:latin typeface="Arial" charset="0"/>
              </a:rPr>
              <a:t>当重传达 </a:t>
            </a:r>
            <a:r>
              <a:rPr lang="en-US" altLang="zh-CN" sz="2400" dirty="0">
                <a:latin typeface="Arial" charset="0"/>
              </a:rPr>
              <a:t>16 </a:t>
            </a:r>
            <a:r>
              <a:rPr lang="zh-CN" altLang="en-US" sz="2400" dirty="0">
                <a:latin typeface="Arial" charset="0"/>
              </a:rPr>
              <a:t>次仍不能成功时即丢弃该帧，并向高层报告。</a:t>
            </a:r>
            <a:r>
              <a:rPr lang="zh-CN" altLang="en-US" sz="2400" dirty="0"/>
              <a:t> </a:t>
            </a:r>
          </a:p>
        </p:txBody>
      </p:sp>
      <p:sp>
        <p:nvSpPr>
          <p:cNvPr id="416770" name="Rectangle 2"/>
          <p:cNvSpPr>
            <a:spLocks noGrp="1" noChangeArrowheads="1"/>
          </p:cNvSpPr>
          <p:nvPr>
            <p:ph type="title"/>
          </p:nvPr>
        </p:nvSpPr>
        <p:spPr/>
        <p:txBody>
          <a:bodyPr>
            <a:normAutofit fontScale="90000"/>
          </a:bodyPr>
          <a:lstStyle/>
          <a:p>
            <a:pPr algn="ctr"/>
            <a:r>
              <a:rPr lang="zh-CN" altLang="en-US" sz="4000" dirty="0"/>
              <a:t>二进制指数类型退避算法 </a:t>
            </a:r>
            <a:br>
              <a:rPr lang="en-US" altLang="zh-CN" sz="4000" dirty="0"/>
            </a:br>
            <a:r>
              <a:rPr lang="en-US" altLang="zh-CN" sz="4000" dirty="0"/>
              <a:t>(truncated binary exponential </a:t>
            </a:r>
            <a:r>
              <a:rPr lang="en-US" altLang="zh-CN" sz="4000" dirty="0" err="1"/>
              <a:t>backoff</a:t>
            </a:r>
            <a:r>
              <a:rPr lang="en-US" altLang="zh-CN" sz="4000" dirty="0"/>
              <a:t>)</a:t>
            </a: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p:txBody>
          <a:bodyPr/>
          <a:lstStyle/>
          <a:p>
            <a:r>
              <a:rPr lang="en-US" altLang="zh-CN" dirty="0"/>
              <a:t>10 Mbit/s </a:t>
            </a:r>
            <a:r>
              <a:rPr lang="zh-CN" altLang="en-US" dirty="0"/>
              <a:t>以太网取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Mbit/s </a:t>
            </a:r>
            <a:r>
              <a:rPr lang="zh-CN" altLang="en-US" dirty="0"/>
              <a:t>以太网，在争用期内可发送 </a:t>
            </a:r>
            <a:r>
              <a:rPr lang="en-US" altLang="zh-CN" dirty="0"/>
              <a:t>512 bit</a:t>
            </a:r>
            <a:r>
              <a:rPr lang="zh-CN" altLang="en-US" dirty="0"/>
              <a:t>，即 </a:t>
            </a:r>
            <a:r>
              <a:rPr lang="en-US" altLang="zh-CN" dirty="0"/>
              <a:t>64 </a:t>
            </a:r>
            <a:r>
              <a:rPr lang="zh-CN" altLang="en-US" dirty="0"/>
              <a:t>字节。</a:t>
            </a:r>
          </a:p>
        </p:txBody>
      </p:sp>
      <p:sp>
        <p:nvSpPr>
          <p:cNvPr id="417794" name="Rectangle 2"/>
          <p:cNvSpPr>
            <a:spLocks noGrp="1" noChangeArrowheads="1"/>
          </p:cNvSpPr>
          <p:nvPr>
            <p:ph type="title"/>
          </p:nvPr>
        </p:nvSpPr>
        <p:spPr/>
        <p:txBody>
          <a:bodyPr/>
          <a:lstStyle/>
          <a:p>
            <a:pPr algn="ctr"/>
            <a:r>
              <a:rPr lang="zh-CN" altLang="en-US"/>
              <a:t>争用期的长度 </a:t>
            </a:r>
          </a:p>
        </p:txBody>
      </p:sp>
      <p:sp>
        <p:nvSpPr>
          <p:cNvPr id="2" name="矩形 1"/>
          <p:cNvSpPr/>
          <p:nvPr/>
        </p:nvSpPr>
        <p:spPr>
          <a:xfrm>
            <a:off x="2063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a:solidFill>
                  <a:srgbClr val="0000FF"/>
                </a:solidFill>
                <a:latin typeface="+mn-lt"/>
                <a:ea typeface="黑体" pitchFamily="2" charset="-122"/>
              </a:rPr>
              <a:t>以太网在发送数据时，若前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p>
        </p:txBody>
      </p:sp>
      <p:sp>
        <p:nvSpPr>
          <p:cNvPr id="418818" name="Rectangle 2"/>
          <p:cNvSpPr>
            <a:spLocks noGrp="1" noChangeArrowheads="1"/>
          </p:cNvSpPr>
          <p:nvPr>
            <p:ph type="title"/>
          </p:nvPr>
        </p:nvSpPr>
        <p:spPr/>
        <p:txBody>
          <a:bodyPr/>
          <a:lstStyle/>
          <a:p>
            <a:pPr algn="ctr"/>
            <a:r>
              <a:rPr lang="zh-CN" altLang="en-US"/>
              <a:t>最短有效帧长 </a:t>
            </a:r>
          </a:p>
        </p:txBody>
      </p:sp>
    </p:spTree>
    <p:extLst>
      <p:ext uri="{BB962C8B-B14F-4D97-AF65-F5344CB8AC3E}">
        <p14:creationId xmlns:p14="http://schemas.microsoft.com/office/powerpoint/2010/main" val="12058214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p:txBody>
          <a:bodyPr/>
          <a:lstStyle/>
          <a:p>
            <a:pPr marL="0" indent="0">
              <a:buNone/>
            </a:pPr>
            <a:r>
              <a:rPr lang="zh-CN" altLang="en-US" dirty="0"/>
              <a:t>当发送数据的站一旦发现发生了碰撞时：</a:t>
            </a:r>
          </a:p>
          <a:p>
            <a:r>
              <a:rPr lang="en-US" altLang="zh-CN" dirty="0">
                <a:latin typeface="Arial" charset="0"/>
              </a:rPr>
              <a:t>(1) </a:t>
            </a:r>
            <a:r>
              <a:rPr lang="zh-CN" altLang="en-US" dirty="0">
                <a:latin typeface="Arial" charset="0"/>
                <a:ea typeface="黑体" pitchFamily="2" charset="-122"/>
              </a:rPr>
              <a:t>立即停止发送数据；</a:t>
            </a:r>
          </a:p>
          <a:p>
            <a:r>
              <a:rPr lang="en-US" altLang="zh-CN" dirty="0">
                <a:latin typeface="Arial" charset="0"/>
                <a:ea typeface="黑体" pitchFamily="2" charset="-122"/>
              </a:rPr>
              <a:t>(2) </a:t>
            </a:r>
            <a:r>
              <a:rPr lang="zh-CN" altLang="en-US" dirty="0">
                <a:latin typeface="Arial" charset="0"/>
                <a:ea typeface="黑体" pitchFamily="2" charset="-122"/>
              </a:rPr>
              <a:t>再继续发送若干比特的</a:t>
            </a:r>
            <a:r>
              <a:rPr lang="zh-CN" altLang="en-US" dirty="0">
                <a:solidFill>
                  <a:srgbClr val="FF0000"/>
                </a:solidFill>
                <a:latin typeface="Arial" charset="0"/>
                <a:ea typeface="黑体" pitchFamily="2" charset="-122"/>
              </a:rPr>
              <a:t>人为干扰信号  </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
        <p:nvSpPr>
          <p:cNvPr id="419842" name="Rectangle 2"/>
          <p:cNvSpPr>
            <a:spLocks noGrp="1" noChangeArrowheads="1"/>
          </p:cNvSpPr>
          <p:nvPr>
            <p:ph type="title"/>
          </p:nvPr>
        </p:nvSpPr>
        <p:spPr/>
        <p:txBody>
          <a:bodyPr/>
          <a:lstStyle/>
          <a:p>
            <a:pPr algn="ctr"/>
            <a:r>
              <a:rPr lang="zh-CN" altLang="en-US" dirty="0"/>
              <a:t>强化碰撞 </a:t>
            </a:r>
          </a:p>
        </p:txBody>
      </p:sp>
    </p:spTree>
    <p:extLst>
      <p:ext uri="{BB962C8B-B14F-4D97-AF65-F5344CB8AC3E}">
        <p14:creationId xmlns:p14="http://schemas.microsoft.com/office/powerpoint/2010/main" val="21239472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2427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67" name="Rectangle 3"/>
          <p:cNvSpPr>
            <a:spLocks noChangeArrowheads="1"/>
          </p:cNvSpPr>
          <p:nvPr/>
        </p:nvSpPr>
        <p:spPr bwMode="auto">
          <a:xfrm>
            <a:off x="2463801" y="3618707"/>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868" name="Group 4"/>
          <p:cNvGrpSpPr>
            <a:grpSpLocks/>
          </p:cNvGrpSpPr>
          <p:nvPr/>
        </p:nvGrpSpPr>
        <p:grpSpPr bwMode="auto">
          <a:xfrm>
            <a:off x="2300421"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zh-CN" altLang="en-US" sz="2000" dirty="0">
                    <a:solidFill>
                      <a:srgbClr val="0000CC"/>
                    </a:solidFill>
                    <a:latin typeface="微软雅黑" panose="020B0503020204020204" pitchFamily="34" charset="-122"/>
                    <a:ea typeface="微软雅黑" panose="020B0503020204020204" pitchFamily="34"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dirty="0">
                      <a:solidFill>
                        <a:srgbClr val="0000CC"/>
                      </a:solidFill>
                      <a:latin typeface="微软雅黑" panose="020B0503020204020204" pitchFamily="34" charset="-122"/>
                      <a:ea typeface="微软雅黑" panose="020B0503020204020204" pitchFamily="34" charset="-122"/>
                    </a:rPr>
                    <a:t>干扰信号</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CC"/>
                      </a:solidFill>
                      <a:latin typeface="微软雅黑" panose="020B0503020204020204" pitchFamily="34" charset="-122"/>
                      <a:ea typeface="微软雅黑" panose="020B0503020204020204" pitchFamily="34"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4" name="Text Box 20"/>
                <p:cNvSpPr txBox="1">
                  <a:spLocks noChangeArrowheads="1"/>
                </p:cNvSpPr>
                <p:nvPr/>
              </p:nvSpPr>
              <p:spPr bwMode="auto">
                <a:xfrm>
                  <a:off x="673" y="2722"/>
                  <a:ext cx="212"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r>
                    <a:rPr kumimoji="1" lang="en-US" altLang="zh-CN" i="1" baseline="-25000">
                      <a:solidFill>
                        <a:srgbClr val="0000CC"/>
                      </a:solidFill>
                      <a:latin typeface="微软雅黑" panose="020B0503020204020204" pitchFamily="34" charset="-122"/>
                      <a:ea typeface="微软雅黑" panose="020B0503020204020204" pitchFamily="34" charset="-122"/>
                    </a:rPr>
                    <a:t>J</a:t>
                  </a:r>
                  <a:endParaRPr kumimoji="1" lang="en-US" altLang="zh-CN">
                    <a:solidFill>
                      <a:srgbClr val="0000CC"/>
                    </a:solidFill>
                    <a:latin typeface="微软雅黑" panose="020B0503020204020204" pitchFamily="34" charset="-122"/>
                    <a:ea typeface="微软雅黑" panose="020B0503020204020204" pitchFamily="34"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2864514"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7" name="Line 23"/>
          <p:cNvSpPr>
            <a:spLocks noChangeShapeType="1"/>
          </p:cNvSpPr>
          <p:nvPr/>
        </p:nvSpPr>
        <p:spPr bwMode="auto">
          <a:xfrm>
            <a:off x="2849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8" name="Line 24"/>
          <p:cNvSpPr>
            <a:spLocks noChangeShapeType="1"/>
          </p:cNvSpPr>
          <p:nvPr/>
        </p:nvSpPr>
        <p:spPr bwMode="auto">
          <a:xfrm>
            <a:off x="9442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9" name="Line 25"/>
          <p:cNvSpPr>
            <a:spLocks noChangeShapeType="1"/>
          </p:cNvSpPr>
          <p:nvPr/>
        </p:nvSpPr>
        <p:spPr bwMode="auto">
          <a:xfrm>
            <a:off x="9442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0" name="Line 26"/>
          <p:cNvSpPr>
            <a:spLocks noChangeShapeType="1"/>
          </p:cNvSpPr>
          <p:nvPr/>
        </p:nvSpPr>
        <p:spPr bwMode="auto">
          <a:xfrm>
            <a:off x="9645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1" name="Rectangle 27"/>
          <p:cNvSpPr>
            <a:spLocks noChangeArrowheads="1"/>
          </p:cNvSpPr>
          <p:nvPr/>
        </p:nvSpPr>
        <p:spPr bwMode="auto">
          <a:xfrm>
            <a:off x="2444883" y="1412081"/>
            <a:ext cx="45204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CC"/>
                </a:solidFill>
                <a:latin typeface="微软雅黑" panose="020B0503020204020204" pitchFamily="34" charset="-122"/>
                <a:ea typeface="微软雅黑" panose="020B0503020204020204" pitchFamily="34" charset="-122"/>
              </a:rPr>
              <a:t>A</a:t>
            </a:r>
          </a:p>
        </p:txBody>
      </p:sp>
      <p:sp>
        <p:nvSpPr>
          <p:cNvPr id="420892" name="Rectangle 28"/>
          <p:cNvSpPr>
            <a:spLocks noChangeArrowheads="1"/>
          </p:cNvSpPr>
          <p:nvPr/>
        </p:nvSpPr>
        <p:spPr bwMode="auto">
          <a:xfrm>
            <a:off x="9215703" y="1412081"/>
            <a:ext cx="40876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CC"/>
                </a:solidFill>
                <a:latin typeface="微软雅黑" panose="020B0503020204020204" pitchFamily="34" charset="-122"/>
                <a:ea typeface="微软雅黑" panose="020B0503020204020204" pitchFamily="34" charset="-122"/>
              </a:rPr>
              <a:t>B</a:t>
            </a:r>
          </a:p>
        </p:txBody>
      </p:sp>
      <p:sp>
        <p:nvSpPr>
          <p:cNvPr id="420893" name="Line 29"/>
          <p:cNvSpPr>
            <a:spLocks noChangeShapeType="1"/>
          </p:cNvSpPr>
          <p:nvPr/>
        </p:nvSpPr>
        <p:spPr bwMode="auto">
          <a:xfrm>
            <a:off x="2078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4" name="Line 30"/>
          <p:cNvSpPr>
            <a:spLocks noChangeShapeType="1"/>
          </p:cNvSpPr>
          <p:nvPr/>
        </p:nvSpPr>
        <p:spPr bwMode="auto">
          <a:xfrm>
            <a:off x="9387681" y="1843882"/>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5" name="Line 31"/>
          <p:cNvSpPr>
            <a:spLocks noChangeShapeType="1"/>
          </p:cNvSpPr>
          <p:nvPr/>
        </p:nvSpPr>
        <p:spPr bwMode="auto">
          <a:xfrm>
            <a:off x="2362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6" name="Line 32"/>
          <p:cNvSpPr>
            <a:spLocks noChangeShapeType="1"/>
          </p:cNvSpPr>
          <p:nvPr/>
        </p:nvSpPr>
        <p:spPr bwMode="auto">
          <a:xfrm>
            <a:off x="2336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7" name="Line 33"/>
          <p:cNvSpPr>
            <a:spLocks noChangeShapeType="1"/>
          </p:cNvSpPr>
          <p:nvPr/>
        </p:nvSpPr>
        <p:spPr bwMode="auto">
          <a:xfrm>
            <a:off x="2558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898" name="Group 34"/>
          <p:cNvGrpSpPr>
            <a:grpSpLocks/>
          </p:cNvGrpSpPr>
          <p:nvPr/>
        </p:nvGrpSpPr>
        <p:grpSpPr bwMode="auto">
          <a:xfrm>
            <a:off x="2329653"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0" name="Text Box 36"/>
            <p:cNvSpPr txBox="1">
              <a:spLocks noChangeArrowheads="1"/>
            </p:cNvSpPr>
            <p:nvPr/>
          </p:nvSpPr>
          <p:spPr bwMode="auto">
            <a:xfrm>
              <a:off x="4272" y="1968"/>
              <a:ext cx="20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r>
                <a:rPr kumimoji="1" lang="en-US" altLang="zh-CN" i="1" baseline="-25000">
                  <a:solidFill>
                    <a:srgbClr val="0000CC"/>
                  </a:solidFill>
                  <a:latin typeface="微软雅黑" panose="020B0503020204020204" pitchFamily="34" charset="-122"/>
                  <a:ea typeface="微软雅黑" panose="020B0503020204020204" pitchFamily="34" charset="-122"/>
                </a:rPr>
                <a:t>B</a:t>
              </a:r>
              <a:endParaRPr kumimoji="1" lang="en-US" altLang="zh-CN">
                <a:solidFill>
                  <a:srgbClr val="0000CC"/>
                </a:solidFill>
                <a:latin typeface="微软雅黑" panose="020B0503020204020204" pitchFamily="34" charset="-122"/>
                <a:ea typeface="微软雅黑" panose="020B0503020204020204" pitchFamily="34" charset="-122"/>
              </a:endParaRPr>
            </a:p>
          </p:txBody>
        </p:sp>
      </p:grpSp>
      <p:sp>
        <p:nvSpPr>
          <p:cNvPr id="420901" name="Text Box 37"/>
          <p:cNvSpPr txBox="1">
            <a:spLocks noChangeArrowheads="1"/>
          </p:cNvSpPr>
          <p:nvPr/>
        </p:nvSpPr>
        <p:spPr bwMode="auto">
          <a:xfrm>
            <a:off x="1884231" y="4347369"/>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p>
        </p:txBody>
      </p:sp>
      <p:sp>
        <p:nvSpPr>
          <p:cNvPr id="420902" name="Line 38"/>
          <p:cNvSpPr>
            <a:spLocks noChangeShapeType="1"/>
          </p:cNvSpPr>
          <p:nvPr/>
        </p:nvSpPr>
        <p:spPr bwMode="auto">
          <a:xfrm>
            <a:off x="2849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3" name="Rectangle 39"/>
          <p:cNvSpPr>
            <a:spLocks noChangeArrowheads="1"/>
          </p:cNvSpPr>
          <p:nvPr/>
        </p:nvSpPr>
        <p:spPr bwMode="auto">
          <a:xfrm>
            <a:off x="9509788" y="2124869"/>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CC"/>
                </a:solidFill>
                <a:latin typeface="微软雅黑" panose="020B0503020204020204" pitchFamily="34" charset="-122"/>
                <a:ea typeface="微软雅黑" panose="020B0503020204020204" pitchFamily="34" charset="-122"/>
                <a:sym typeface="Symbol" pitchFamily="18" charset="2"/>
              </a:rPr>
              <a:t></a:t>
            </a:r>
          </a:p>
        </p:txBody>
      </p:sp>
      <p:grpSp>
        <p:nvGrpSpPr>
          <p:cNvPr id="420904" name="Group 40"/>
          <p:cNvGrpSpPr>
            <a:grpSpLocks/>
          </p:cNvGrpSpPr>
          <p:nvPr/>
        </p:nvGrpSpPr>
        <p:grpSpPr bwMode="auto">
          <a:xfrm>
            <a:off x="7783117" y="1124745"/>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CC"/>
                  </a:solidFill>
                  <a:latin typeface="微软雅黑" panose="020B0503020204020204" pitchFamily="34" charset="-122"/>
                  <a:ea typeface="微软雅黑" panose="020B0503020204020204" pitchFamily="34" charset="-122"/>
                </a:rPr>
                <a:t>B </a:t>
              </a:r>
              <a:r>
                <a:rPr kumimoji="1" lang="zh-CN" altLang="en-US">
                  <a:solidFill>
                    <a:srgbClr val="0000CC"/>
                  </a:solidFill>
                  <a:latin typeface="微软雅黑" panose="020B0503020204020204" pitchFamily="34" charset="-122"/>
                  <a:ea typeface="微软雅黑" panose="020B0503020204020204" pitchFamily="34"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909" name="Line 45"/>
          <p:cNvSpPr>
            <a:spLocks noChangeShapeType="1"/>
          </p:cNvSpPr>
          <p:nvPr/>
        </p:nvSpPr>
        <p:spPr bwMode="auto">
          <a:xfrm flipH="1">
            <a:off x="2842155" y="2861470"/>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0" name="AutoShape 46"/>
          <p:cNvSpPr>
            <a:spLocks noChangeArrowheads="1"/>
          </p:cNvSpPr>
          <p:nvPr/>
        </p:nvSpPr>
        <p:spPr bwMode="auto">
          <a:xfrm>
            <a:off x="2849034" y="2061370"/>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1" name="Text Box 47"/>
          <p:cNvSpPr txBox="1">
            <a:spLocks noChangeArrowheads="1"/>
          </p:cNvSpPr>
          <p:nvPr/>
        </p:nvSpPr>
        <p:spPr bwMode="auto">
          <a:xfrm>
            <a:off x="3153437" y="2509045"/>
            <a:ext cx="1122423"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a:solidFill>
                  <a:srgbClr val="0000CC"/>
                </a:solidFill>
                <a:latin typeface="微软雅黑" panose="020B0503020204020204" pitchFamily="34" charset="-122"/>
                <a:ea typeface="微软雅黑" panose="020B0503020204020204" pitchFamily="34" charset="-122"/>
              </a:rPr>
              <a:t>A </a:t>
            </a:r>
            <a:r>
              <a:rPr kumimoji="1" lang="zh-CN" altLang="en-US" sz="2400">
                <a:solidFill>
                  <a:srgbClr val="0000CC"/>
                </a:solidFill>
                <a:latin typeface="微软雅黑" panose="020B0503020204020204" pitchFamily="34" charset="-122"/>
                <a:ea typeface="微软雅黑" panose="020B0503020204020204" pitchFamily="34" charset="-122"/>
              </a:rPr>
              <a:t>检测</a:t>
            </a:r>
          </a:p>
          <a:p>
            <a:pPr eaLnBrk="0" hangingPunct="0">
              <a:lnSpc>
                <a:spcPct val="85000"/>
              </a:lnSpc>
            </a:pPr>
            <a:r>
              <a:rPr kumimoji="1" lang="zh-CN" altLang="en-US" sz="2400">
                <a:solidFill>
                  <a:srgbClr val="0000CC"/>
                </a:solidFill>
                <a:latin typeface="微软雅黑" panose="020B0503020204020204" pitchFamily="34" charset="-122"/>
                <a:ea typeface="微软雅黑" panose="020B0503020204020204" pitchFamily="34" charset="-122"/>
              </a:rPr>
              <a:t>到冲突</a:t>
            </a:r>
          </a:p>
        </p:txBody>
      </p:sp>
      <p:grpSp>
        <p:nvGrpSpPr>
          <p:cNvPr id="420912" name="Group 48"/>
          <p:cNvGrpSpPr>
            <a:grpSpLocks/>
          </p:cNvGrpSpPr>
          <p:nvPr/>
        </p:nvGrpSpPr>
        <p:grpSpPr bwMode="auto">
          <a:xfrm>
            <a:off x="6171672"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0000CC"/>
                    </a:solidFill>
                    <a:latin typeface="微软雅黑" panose="020B0503020204020204" pitchFamily="34" charset="-122"/>
                    <a:ea typeface="微软雅黑" panose="020B0503020204020204" pitchFamily="34" charset="-122"/>
                  </a:rPr>
                  <a:t>开始冲突</a:t>
                </a:r>
              </a:p>
            </p:txBody>
          </p:sp>
        </p:grpSp>
      </p:grpSp>
      <p:sp>
        <p:nvSpPr>
          <p:cNvPr id="420918" name="Line 54"/>
          <p:cNvSpPr>
            <a:spLocks noChangeShapeType="1"/>
          </p:cNvSpPr>
          <p:nvPr/>
        </p:nvSpPr>
        <p:spPr bwMode="auto">
          <a:xfrm>
            <a:off x="9473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9" name="Line 55"/>
          <p:cNvSpPr>
            <a:spLocks noChangeShapeType="1"/>
          </p:cNvSpPr>
          <p:nvPr/>
        </p:nvSpPr>
        <p:spPr bwMode="auto">
          <a:xfrm>
            <a:off x="10151269" y="1828007"/>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0" name="Text Box 56"/>
          <p:cNvSpPr txBox="1">
            <a:spLocks noChangeArrowheads="1"/>
          </p:cNvSpPr>
          <p:nvPr/>
        </p:nvSpPr>
        <p:spPr bwMode="auto">
          <a:xfrm>
            <a:off x="9898461"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信</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道</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占</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用</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时</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间</a:t>
            </a:r>
          </a:p>
        </p:txBody>
      </p:sp>
      <p:grpSp>
        <p:nvGrpSpPr>
          <p:cNvPr id="420921" name="Group 57"/>
          <p:cNvGrpSpPr>
            <a:grpSpLocks/>
          </p:cNvGrpSpPr>
          <p:nvPr/>
        </p:nvGrpSpPr>
        <p:grpSpPr bwMode="auto">
          <a:xfrm>
            <a:off x="2897189" y="1124745"/>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3" name="Text Box 59"/>
            <p:cNvSpPr txBox="1">
              <a:spLocks noChangeArrowheads="1"/>
            </p:cNvSpPr>
            <p:nvPr/>
          </p:nvSpPr>
          <p:spPr bwMode="auto">
            <a:xfrm>
              <a:off x="1111" y="1162"/>
              <a:ext cx="7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CC"/>
                  </a:solidFill>
                  <a:latin typeface="微软雅黑" panose="020B0503020204020204" pitchFamily="34" charset="-122"/>
                  <a:ea typeface="微软雅黑" panose="020B0503020204020204" pitchFamily="34" charset="-122"/>
                </a:rPr>
                <a:t>A </a:t>
              </a:r>
              <a:r>
                <a:rPr kumimoji="1" lang="zh-CN" altLang="en-US">
                  <a:solidFill>
                    <a:srgbClr val="0000CC"/>
                  </a:solidFill>
                  <a:latin typeface="微软雅黑" panose="020B0503020204020204" pitchFamily="34" charset="-122"/>
                  <a:ea typeface="微软雅黑" panose="020B0503020204020204" pitchFamily="34"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925" name="Line 61"/>
          <p:cNvSpPr>
            <a:spLocks noChangeShapeType="1"/>
          </p:cNvSpPr>
          <p:nvPr/>
        </p:nvSpPr>
        <p:spPr bwMode="auto">
          <a:xfrm flipH="1">
            <a:off x="2835276" y="2440782"/>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6" name="Rectangle 62"/>
          <p:cNvSpPr>
            <a:spLocks noChangeArrowheads="1"/>
          </p:cNvSpPr>
          <p:nvPr/>
        </p:nvSpPr>
        <p:spPr bwMode="auto">
          <a:xfrm>
            <a:off x="2431126"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7" name="Text Box 63"/>
          <p:cNvSpPr txBox="1">
            <a:spLocks noChangeArrowheads="1"/>
          </p:cNvSpPr>
          <p:nvPr/>
        </p:nvSpPr>
        <p:spPr bwMode="auto">
          <a:xfrm>
            <a:off x="1851089" y="5445225"/>
            <a:ext cx="8915400" cy="830997"/>
          </a:xfrm>
          <a:prstGeom prst="rect">
            <a:avLst/>
          </a:prstGeom>
          <a:solidFill>
            <a:schemeClr val="accent6">
              <a:lumMod val="20000"/>
              <a:lumOff val="80000"/>
            </a:schemeClr>
          </a:solidFill>
          <a:ln w="9525">
            <a:solidFill>
              <a:srgbClr val="333399"/>
            </a:solidFill>
            <a:miter lim="800000"/>
            <a:headEnd/>
            <a:tailEnd/>
          </a:ln>
          <a:effectLst/>
        </p:spPr>
        <p:txBody>
          <a:bodyPr>
            <a:spAutoFit/>
          </a:bodyPr>
          <a:lstStyle/>
          <a:p>
            <a:r>
              <a:rPr lang="en-US" altLang="zh-CN" sz="2400" dirty="0">
                <a:solidFill>
                  <a:srgbClr val="000066"/>
                </a:solidFill>
                <a:latin typeface="微软雅黑" panose="020B0503020204020204" pitchFamily="34" charset="-122"/>
                <a:ea typeface="微软雅黑" panose="020B0503020204020204" pitchFamily="34" charset="-122"/>
              </a:rPr>
              <a:t>B </a:t>
            </a:r>
            <a:r>
              <a:rPr lang="zh-CN" altLang="en-US" sz="2400" dirty="0">
                <a:solidFill>
                  <a:srgbClr val="000066"/>
                </a:solidFill>
                <a:latin typeface="微软雅黑" panose="020B0503020204020204" pitchFamily="34" charset="-122"/>
                <a:ea typeface="微软雅黑" panose="020B0503020204020204" pitchFamily="34" charset="-122"/>
              </a:rPr>
              <a:t>也能够检测到冲突，并立即停止发送数据帧，接着就发送干扰信号。这里为了简单起见，只画出 </a:t>
            </a:r>
            <a:r>
              <a:rPr lang="en-US" altLang="zh-CN" sz="2400" dirty="0">
                <a:solidFill>
                  <a:srgbClr val="000066"/>
                </a:solidFill>
                <a:latin typeface="微软雅黑" panose="020B0503020204020204" pitchFamily="34" charset="-122"/>
                <a:ea typeface="微软雅黑" panose="020B0503020204020204" pitchFamily="34" charset="-122"/>
              </a:rPr>
              <a:t>A </a:t>
            </a:r>
            <a:r>
              <a:rPr lang="zh-CN" altLang="en-US" sz="2400" dirty="0">
                <a:solidFill>
                  <a:srgbClr val="000066"/>
                </a:solidFill>
                <a:latin typeface="微软雅黑" panose="020B0503020204020204" pitchFamily="34" charset="-122"/>
                <a:ea typeface="微软雅黑" panose="020B0503020204020204" pitchFamily="34"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solidFill>
                  <a:srgbClr val="FF0000"/>
                </a:solidFill>
              </a:rPr>
              <a:t>链路 </a:t>
            </a:r>
            <a:r>
              <a:rPr lang="en-US" altLang="zh-CN" sz="2800" dirty="0"/>
              <a:t>(link) </a:t>
            </a:r>
            <a:r>
              <a:rPr lang="zh-CN" altLang="en-US" sz="2800" dirty="0"/>
              <a:t>是一条无源的点到点的物理线路段，中间没有任何其他的交换结点。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a:solidFill>
                  <a:srgbClr val="FF0000"/>
                </a:solidFill>
              </a:rPr>
              <a:t>数据链路 </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准备发送</a:t>
            </a:r>
            <a:r>
              <a:rPr lang="zh-CN" altLang="en-US" sz="2600" dirty="0">
                <a:solidFill>
                  <a:srgbClr val="0000FF"/>
                </a:solidFill>
              </a:rPr>
              <a:t>。</a:t>
            </a:r>
            <a:r>
              <a:rPr lang="zh-CN" altLang="zh-CN" sz="2600" dirty="0"/>
              <a:t>但在发送之前，必须先检测信道。</a:t>
            </a:r>
          </a:p>
          <a:p>
            <a:pPr>
              <a:lnSpc>
                <a:spcPct val="105000"/>
              </a:lnSpc>
            </a:pPr>
            <a:r>
              <a:rPr lang="en-US" altLang="zh-CN" sz="2600" dirty="0">
                <a:solidFill>
                  <a:srgbClr val="0000FF"/>
                </a:solidFill>
              </a:rPr>
              <a:t>(2) </a:t>
            </a:r>
            <a:r>
              <a:rPr lang="zh-CN" altLang="zh-CN" sz="2600" dirty="0">
                <a:solidFill>
                  <a:srgbClr val="0000FF"/>
                </a:solidFill>
              </a:rPr>
              <a:t>检测信道</a:t>
            </a:r>
            <a:r>
              <a:rPr lang="zh-CN" altLang="en-US" sz="2600" dirty="0">
                <a:solidFill>
                  <a:srgbClr val="0000FF"/>
                </a:solidFill>
              </a:rPr>
              <a:t>。</a:t>
            </a:r>
            <a:r>
              <a:rPr lang="zh-CN" altLang="zh-CN" sz="2600" dirty="0"/>
              <a:t>若检测到信道忙，则应不停地检测，一直等待信道转为空闲。若检测到信道空闲，并在</a:t>
            </a:r>
            <a:r>
              <a:rPr lang="en-US" altLang="zh-CN" sz="2600" dirty="0"/>
              <a:t> 96 </a:t>
            </a:r>
            <a:r>
              <a:rPr lang="zh-CN" altLang="zh-CN" sz="2600" dirty="0">
                <a:solidFill>
                  <a:srgbClr val="0070C0"/>
                </a:solidFill>
              </a:rPr>
              <a:t>比特时间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a:solidFill>
                  <a:srgbClr val="0000FF"/>
                </a:solidFill>
              </a:rPr>
              <a:t>检查碰撞。</a:t>
            </a:r>
            <a:r>
              <a:rPr lang="zh-CN" altLang="zh-CN" sz="2600" dirty="0"/>
              <a:t>在发送过程中仍不停地检测信道，即网络适配器要边发送边监听。这里只有</a:t>
            </a:r>
            <a:r>
              <a:rPr lang="zh-CN" altLang="zh-CN" sz="2600" dirty="0">
                <a:solidFill>
                  <a:srgbClr val="FF0000"/>
                </a:solidFill>
              </a:rPr>
              <a:t>两种可能性：</a:t>
            </a:r>
            <a:endParaRPr lang="en-US" altLang="zh-CN" sz="2600" dirty="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在争用期内一直未检测到碰撞。这个帧肯定能够发送成功。发送完毕后，其他什么也不做。然后回到</a:t>
            </a:r>
            <a:r>
              <a:rPr lang="en-US" altLang="zh-CN" sz="2200" dirty="0"/>
              <a:t> (1)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在争用期内检测到碰撞。这时立即停止发送数据，并按规定发送人为干扰信号。适配器接着就执行指数退避算法，等待</a:t>
            </a:r>
            <a:r>
              <a:rPr lang="en-US" altLang="zh-CN" sz="2200" dirty="0"/>
              <a:t> </a:t>
            </a:r>
            <a:r>
              <a:rPr lang="en-US" altLang="zh-CN" sz="2200" i="1" dirty="0"/>
              <a:t>r </a:t>
            </a:r>
            <a:r>
              <a:rPr lang="zh-CN" altLang="zh-CN" sz="2200" dirty="0"/>
              <a:t>倍</a:t>
            </a:r>
            <a:r>
              <a:rPr lang="en-US" altLang="zh-CN" sz="2200" dirty="0"/>
              <a:t> 512 </a:t>
            </a:r>
            <a:r>
              <a:rPr lang="zh-CN" altLang="zh-CN" sz="2200" dirty="0">
                <a:solidFill>
                  <a:srgbClr val="0000FF"/>
                </a:solidFill>
              </a:rPr>
              <a:t>比特时间</a:t>
            </a:r>
            <a:r>
              <a:rPr lang="zh-CN" altLang="zh-CN" sz="2200" dirty="0"/>
              <a:t>后，返回到步骤</a:t>
            </a:r>
            <a:r>
              <a:rPr lang="en-US" altLang="zh-CN" sz="2200" dirty="0"/>
              <a:t> (2)</a:t>
            </a:r>
            <a:r>
              <a:rPr lang="zh-CN" altLang="zh-CN" sz="2200" dirty="0"/>
              <a:t>，继续检测信道。但若重传达</a:t>
            </a:r>
            <a:r>
              <a:rPr lang="en-US" altLang="zh-CN" sz="2200" dirty="0"/>
              <a:t> 16 </a:t>
            </a:r>
            <a:r>
              <a:rPr lang="zh-CN" altLang="zh-CN" sz="2200" dirty="0"/>
              <a:t>次仍不能成功，则停止重传而向上报错。</a:t>
            </a:r>
          </a:p>
          <a:p>
            <a:pPr>
              <a:lnSpc>
                <a:spcPct val="105000"/>
              </a:lnSpc>
            </a:pPr>
            <a:endParaRPr lang="zh-CN" altLang="zh-CN" sz="2400" dirty="0"/>
          </a:p>
          <a:p>
            <a:pPr>
              <a:lnSpc>
                <a:spcPct val="105000"/>
              </a:lnSpc>
            </a:pPr>
            <a:endParaRPr lang="zh-CN" altLang="en-US" sz="2400" dirty="0"/>
          </a:p>
        </p:txBody>
      </p:sp>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Tree>
    <p:extLst>
      <p:ext uri="{BB962C8B-B14F-4D97-AF65-F5344CB8AC3E}">
        <p14:creationId xmlns:p14="http://schemas.microsoft.com/office/powerpoint/2010/main" val="3653521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endParaRPr lang="en-US" altLang="zh-CN" dirty="0"/>
          </a:p>
          <a:p>
            <a:r>
              <a:rPr lang="zh-CN" altLang="en-US" dirty="0"/>
              <a:t>采用</a:t>
            </a:r>
            <a:r>
              <a:rPr lang="zh-CN" altLang="zh-CN" dirty="0"/>
              <a:t>双绞线</a:t>
            </a:r>
            <a:r>
              <a:rPr lang="zh-CN" altLang="en-US" dirty="0"/>
              <a:t>的</a:t>
            </a:r>
            <a:r>
              <a:rPr lang="zh-CN" altLang="zh-CN" dirty="0"/>
              <a:t>以太网采用星形拓扑，在星形的中心则增加了一种可靠性非常高的设备，叫做</a:t>
            </a:r>
            <a:r>
              <a:rPr lang="zh-CN" altLang="zh-CN" dirty="0">
                <a:solidFill>
                  <a:srgbClr val="FF0000"/>
                </a:solidFill>
              </a:rPr>
              <a:t>集线器</a:t>
            </a:r>
            <a:r>
              <a:rPr lang="en-US" altLang="zh-CN" dirty="0">
                <a:solidFill>
                  <a:srgbClr val="FF0000"/>
                </a:solidFill>
              </a:rPr>
              <a:t> </a:t>
            </a:r>
            <a:r>
              <a:rPr lang="en-US" altLang="zh-CN" dirty="0"/>
              <a:t>(hub)</a:t>
            </a:r>
            <a:r>
              <a:rPr lang="zh-CN" altLang="en-US" dirty="0"/>
              <a:t>。</a:t>
            </a:r>
          </a:p>
        </p:txBody>
      </p:sp>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Tree>
    <p:extLst>
      <p:ext uri="{BB962C8B-B14F-4D97-AF65-F5344CB8AC3E}">
        <p14:creationId xmlns:p14="http://schemas.microsoft.com/office/powerpoint/2010/main" val="17885684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3130005" y="1411388"/>
            <a:ext cx="6157714" cy="3313756"/>
            <a:chOff x="896012" y="1340768"/>
            <a:chExt cx="7255800" cy="3830637"/>
          </a:xfrm>
        </p:grpSpPr>
        <p:sp>
          <p:nvSpPr>
            <p:cNvPr id="637957" name="Text Box 5"/>
            <p:cNvSpPr txBox="1">
              <a:spLocks noChangeArrowheads="1"/>
            </p:cNvSpPr>
            <p:nvPr/>
          </p:nvSpPr>
          <p:spPr bwMode="auto">
            <a:xfrm>
              <a:off x="3860933" y="2434556"/>
              <a:ext cx="13112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1"/>
              <a:ext cx="20403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71" name="Text Box 19"/>
            <p:cNvSpPr txBox="1">
              <a:spLocks noChangeArrowheads="1"/>
            </p:cNvSpPr>
            <p:nvPr/>
          </p:nvSpPr>
          <p:spPr bwMode="auto">
            <a:xfrm>
              <a:off x="6512851" y="1499516"/>
              <a:ext cx="946697"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站点</a:t>
              </a:r>
            </a:p>
          </p:txBody>
        </p:sp>
        <p:sp>
          <p:nvSpPr>
            <p:cNvPr id="637972" name="Text Box 20"/>
            <p:cNvSpPr txBox="1">
              <a:spLocks noChangeArrowheads="1"/>
            </p:cNvSpPr>
            <p:nvPr/>
          </p:nvSpPr>
          <p:spPr bwMode="auto">
            <a:xfrm>
              <a:off x="5616840" y="2553617"/>
              <a:ext cx="2087721"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RJ-45 </a:t>
              </a:r>
              <a:r>
                <a:rPr lang="zh-CN" altLang="en-US" sz="2400">
                  <a:solidFill>
                    <a:srgbClr val="000099"/>
                  </a:solidFill>
                  <a:latin typeface="微软雅黑" panose="020B0503020204020204" pitchFamily="34" charset="-122"/>
                  <a:ea typeface="微软雅黑" panose="020B0503020204020204" pitchFamily="34"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794631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p:txBody>
          <a:bodyPr/>
          <a:lstStyle/>
          <a:p>
            <a:r>
              <a:rPr lang="en-US" altLang="zh-CN" dirty="0"/>
              <a:t>1990 </a:t>
            </a:r>
            <a:r>
              <a:rPr lang="zh-CN" altLang="zh-CN" dirty="0"/>
              <a:t>年</a:t>
            </a:r>
            <a:r>
              <a:rPr lang="zh-CN" altLang="en-US" dirty="0"/>
              <a:t>，</a:t>
            </a:r>
            <a:r>
              <a:rPr lang="en-US" altLang="zh-CN" dirty="0"/>
              <a:t>IEEE </a:t>
            </a:r>
            <a:r>
              <a:rPr lang="zh-CN" altLang="zh-CN" dirty="0"/>
              <a:t>制定出星形以太网</a:t>
            </a:r>
            <a:r>
              <a:rPr lang="en-US" altLang="zh-CN" dirty="0"/>
              <a:t> 10BASE-T </a:t>
            </a:r>
            <a:r>
              <a:rPr lang="zh-CN" altLang="zh-CN" dirty="0"/>
              <a:t>的标准</a:t>
            </a:r>
            <a:r>
              <a:rPr lang="en-US" altLang="zh-CN" dirty="0"/>
              <a:t> 802.3i</a:t>
            </a:r>
            <a:r>
              <a:rPr lang="zh-CN" altLang="en-US" dirty="0"/>
              <a:t>。</a:t>
            </a:r>
            <a:endParaRPr lang="en-US" altLang="zh-CN" dirty="0"/>
          </a:p>
        </p:txBody>
      </p:sp>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grpSp>
        <p:nvGrpSpPr>
          <p:cNvPr id="18" name="组合 17"/>
          <p:cNvGrpSpPr/>
          <p:nvPr/>
        </p:nvGrpSpPr>
        <p:grpSpPr>
          <a:xfrm>
            <a:off x="3647729" y="2636912"/>
            <a:ext cx="5400473" cy="2088232"/>
            <a:chOff x="2504728" y="2420888"/>
            <a:chExt cx="5400473" cy="2088232"/>
          </a:xfrm>
        </p:grpSpPr>
        <p:sp>
          <p:nvSpPr>
            <p:cNvPr id="3" name="矩形 2"/>
            <p:cNvSpPr/>
            <p:nvPr/>
          </p:nvSpPr>
          <p:spPr>
            <a:xfrm>
              <a:off x="2504728" y="2420888"/>
              <a:ext cx="691215"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10</a:t>
              </a:r>
              <a:endParaRPr lang="zh-CN" altLang="en-US" sz="3200" u="sng" dirty="0">
                <a:latin typeface="微软雅黑" panose="020B0503020204020204" pitchFamily="34" charset="-122"/>
                <a:ea typeface="微软雅黑" panose="020B0503020204020204" pitchFamily="34" charset="-122"/>
              </a:endParaRPr>
            </a:p>
          </p:txBody>
        </p:sp>
        <p:sp>
          <p:nvSpPr>
            <p:cNvPr id="7" name="矩形 6"/>
            <p:cNvSpPr/>
            <p:nvPr/>
          </p:nvSpPr>
          <p:spPr>
            <a:xfrm>
              <a:off x="3008784" y="2420888"/>
              <a:ext cx="1194558"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BASE</a:t>
              </a:r>
              <a:endParaRPr lang="zh-CN" altLang="en-US" sz="3200" u="sng" dirty="0">
                <a:latin typeface="微软雅黑" panose="020B0503020204020204" pitchFamily="34" charset="-122"/>
                <a:ea typeface="微软雅黑" panose="020B0503020204020204" pitchFamily="34" charset="-122"/>
              </a:endParaRPr>
            </a:p>
          </p:txBody>
        </p:sp>
        <p:sp>
          <p:nvSpPr>
            <p:cNvPr id="8" name="矩形 7"/>
            <p:cNvSpPr/>
            <p:nvPr/>
          </p:nvSpPr>
          <p:spPr>
            <a:xfrm>
              <a:off x="4205882" y="2463279"/>
              <a:ext cx="382872" cy="523220"/>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4592960" y="2420888"/>
              <a:ext cx="562975"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T </a:t>
              </a:r>
              <a:endParaRPr lang="zh-CN" altLang="en-US" sz="3200" u="sng" dirty="0">
                <a:latin typeface="微软雅黑" panose="020B0503020204020204" pitchFamily="34" charset="-122"/>
                <a:ea typeface="微软雅黑" panose="020B0503020204020204" pitchFamily="34" charset="-122"/>
              </a:endParaRPr>
            </a:p>
          </p:txBody>
        </p:sp>
        <p:cxnSp>
          <p:nvCxnSpPr>
            <p:cNvPr id="10" name="肘形连接符 9"/>
            <p:cNvCxnSpPr>
              <a:stCxn id="9" idx="2"/>
            </p:cNvCxnSpPr>
            <p:nvPr/>
          </p:nvCxnSpPr>
          <p:spPr bwMode="auto">
            <a:xfrm rot="16200000" flipH="1">
              <a:off x="5638160" y="2241950"/>
              <a:ext cx="279320" cy="1806745"/>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双绞线</a:t>
              </a:r>
              <a:endParaRPr lang="zh-CN" altLang="en-US" sz="2800" dirty="0">
                <a:solidFill>
                  <a:srgbClr val="000099"/>
                </a:solidFill>
                <a:latin typeface="微软雅黑" panose="020B0503020204020204" pitchFamily="34" charset="-122"/>
                <a:ea typeface="微软雅黑" panose="020B0503020204020204" pitchFamily="34" charset="-122"/>
              </a:endParaRPr>
            </a:p>
          </p:txBody>
        </p:sp>
        <p:cxnSp>
          <p:nvCxnSpPr>
            <p:cNvPr id="14" name="肘形连接符 13"/>
            <p:cNvCxnSpPr>
              <a:stCxn id="7" idx="2"/>
            </p:cNvCxnSpPr>
            <p:nvPr/>
          </p:nvCxnSpPr>
          <p:spPr bwMode="auto">
            <a:xfrm rot="16200000" flipH="1">
              <a:off x="4184105" y="2427620"/>
              <a:ext cx="737790" cy="1893875"/>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基带</a:t>
              </a:r>
              <a:endParaRPr lang="zh-CN" altLang="en-US" sz="2800" dirty="0">
                <a:solidFill>
                  <a:srgbClr val="000099"/>
                </a:solidFill>
                <a:latin typeface="微软雅黑" panose="020B0503020204020204" pitchFamily="34" charset="-122"/>
                <a:ea typeface="微软雅黑" panose="020B0503020204020204" pitchFamily="34" charset="-122"/>
              </a:endParaRPr>
            </a:p>
          </p:txBody>
        </p:sp>
        <p:cxnSp>
          <p:nvCxnSpPr>
            <p:cNvPr id="19" name="肘形连接符 18"/>
            <p:cNvCxnSpPr>
              <a:stCxn id="3" idx="2"/>
            </p:cNvCxnSpPr>
            <p:nvPr/>
          </p:nvCxnSpPr>
          <p:spPr bwMode="auto">
            <a:xfrm rot="16200000" flipH="1">
              <a:off x="3143370" y="2712629"/>
              <a:ext cx="1241846" cy="1827914"/>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3129383" cy="523220"/>
            </a:xfrm>
            <a:prstGeom prst="rect">
              <a:avLst/>
            </a:prstGeom>
          </p:spPr>
          <p:txBody>
            <a:bodyPr wrap="none">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速率为</a:t>
              </a:r>
              <a:r>
                <a:rPr lang="en-US" altLang="zh-CN" sz="2800" dirty="0">
                  <a:solidFill>
                    <a:srgbClr val="000099"/>
                  </a:solidFill>
                  <a:latin typeface="微软雅黑" panose="020B0503020204020204" pitchFamily="34" charset="-122"/>
                  <a:ea typeface="微软雅黑" panose="020B0503020204020204" pitchFamily="34" charset="-122"/>
                </a:rPr>
                <a:t>10 Mbit/s </a:t>
              </a:r>
              <a:endParaRPr lang="zh-CN" altLang="en-US" sz="2800" dirty="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754554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p:txBody>
          <a:bodyPr/>
          <a:lstStyle/>
          <a:p>
            <a:r>
              <a:rPr lang="zh-CN" altLang="en-US" dirty="0"/>
              <a:t>使用无屏蔽双绞线，采用星形拓扑。</a:t>
            </a:r>
            <a:endParaRPr lang="en-US" altLang="zh-CN" dirty="0"/>
          </a:p>
          <a:p>
            <a:r>
              <a:rPr lang="zh-CN" altLang="en-US" dirty="0"/>
              <a:t>每个站需要用两对双绞线，分别用于发送和接收。</a:t>
            </a:r>
            <a:endParaRPr lang="en-US" altLang="zh-CN" dirty="0"/>
          </a:p>
          <a:p>
            <a:r>
              <a:rPr lang="zh-CN" altLang="zh-CN" dirty="0"/>
              <a:t>双绞线的两端使用</a:t>
            </a:r>
            <a:r>
              <a:rPr lang="en-US" altLang="zh-CN" dirty="0"/>
              <a:t> RJ-45 </a:t>
            </a:r>
            <a:r>
              <a:rPr lang="zh-CN" altLang="zh-CN" dirty="0"/>
              <a:t>插头</a:t>
            </a:r>
            <a:r>
              <a:rPr lang="zh-CN" altLang="en-US" dirty="0"/>
              <a:t>。</a:t>
            </a:r>
          </a:p>
          <a:p>
            <a:r>
              <a:rPr lang="zh-CN" altLang="en-US" dirty="0"/>
              <a:t>集线器使用了大规模集成电路芯片，因此</a:t>
            </a:r>
            <a:r>
              <a:rPr lang="zh-CN" altLang="zh-CN" dirty="0"/>
              <a:t>集线器的可靠性提高</a:t>
            </a:r>
            <a:r>
              <a:rPr lang="zh-CN" altLang="en-US" dirty="0"/>
              <a:t>。 </a:t>
            </a:r>
            <a:endParaRPr lang="en-US" altLang="zh-CN" dirty="0"/>
          </a:p>
          <a:p>
            <a:r>
              <a:rPr lang="en-US" altLang="zh-CN" dirty="0"/>
              <a:t>10BASE-T </a:t>
            </a:r>
            <a:r>
              <a:rPr lang="zh-CN" altLang="en-US" dirty="0"/>
              <a:t>的通信距离稍短，每个站到集线器的距离不超过 </a:t>
            </a:r>
            <a:r>
              <a:rPr lang="en-US" altLang="zh-CN" dirty="0"/>
              <a:t>100 m</a:t>
            </a:r>
            <a:r>
              <a:rPr lang="zh-CN" altLang="en-US" dirty="0"/>
              <a:t>。</a:t>
            </a:r>
          </a:p>
        </p:txBody>
      </p:sp>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p:txBody>
          <a:bodyPr/>
          <a:lstStyle/>
          <a:p>
            <a:r>
              <a:rPr lang="zh-CN" altLang="en-US" dirty="0"/>
              <a:t>这种 </a:t>
            </a:r>
            <a:r>
              <a:rPr lang="en-US" altLang="zh-CN" dirty="0"/>
              <a:t>10 Mbit/s </a:t>
            </a:r>
            <a:r>
              <a:rPr lang="zh-CN" altLang="en-US" dirty="0"/>
              <a:t>速率的无屏蔽双绞线星形网的出现，既降低了成本，又提高了可靠性。 具有很高的性价比。</a:t>
            </a:r>
          </a:p>
          <a:p>
            <a:r>
              <a:rPr lang="en-US" altLang="zh-CN" dirty="0"/>
              <a:t>10BASE-T </a:t>
            </a:r>
            <a:r>
              <a:rPr lang="zh-CN" altLang="en-US" dirty="0"/>
              <a:t>双绞线以太网的出现，是局域网发展史上的一个非常重要的里程碑，它为以太网在局域网中的统治地位奠定了牢固的基础。</a:t>
            </a:r>
            <a:endParaRPr lang="en-US" altLang="zh-CN" dirty="0"/>
          </a:p>
          <a:p>
            <a:r>
              <a:rPr lang="zh-CN" altLang="zh-CN" dirty="0"/>
              <a:t>从此以太网的拓扑就从总线</a:t>
            </a:r>
            <a:r>
              <a:rPr lang="zh-CN" altLang="en-US" dirty="0"/>
              <a:t>形</a:t>
            </a:r>
            <a:r>
              <a:rPr lang="zh-CN" altLang="zh-CN" dirty="0"/>
              <a:t>变为更加方便的星</a:t>
            </a:r>
            <a:r>
              <a:rPr lang="zh-CN" altLang="en-US" dirty="0"/>
              <a:t>形</a:t>
            </a:r>
            <a:r>
              <a:rPr lang="zh-CN" altLang="zh-CN" dirty="0"/>
              <a:t>网络，而以太网也就在局域网中占据了统治地位。</a:t>
            </a:r>
            <a:r>
              <a:rPr lang="zh-CN" altLang="en-US" dirty="0"/>
              <a:t> </a:t>
            </a:r>
          </a:p>
        </p:txBody>
      </p:sp>
      <p:sp>
        <p:nvSpPr>
          <p:cNvPr id="428034" name="Rectangle 2"/>
          <p:cNvSpPr>
            <a:spLocks noGrp="1" noChangeArrowheads="1"/>
          </p:cNvSpPr>
          <p:nvPr>
            <p:ph type="title"/>
          </p:nvPr>
        </p:nvSpPr>
        <p:spPr/>
        <p:txBody>
          <a:bodyPr/>
          <a:lstStyle/>
          <a:p>
            <a:pPr algn="ctr"/>
            <a:r>
              <a:rPr lang="en-US" altLang="zh-CN" sz="3600" dirty="0"/>
              <a:t>10BASE-T </a:t>
            </a:r>
            <a:r>
              <a:rPr lang="zh-CN" altLang="en-US" sz="3600" dirty="0"/>
              <a:t>以太网在局域网中的统治地位</a:t>
            </a:r>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idx="1"/>
          </p:nvPr>
        </p:nvSpPr>
        <p:spPr/>
        <p:txBody>
          <a:bodyPr/>
          <a:lstStyle/>
          <a:p>
            <a:r>
              <a:rPr lang="en-US" altLang="zh-CN" sz="2900" dirty="0"/>
              <a:t>(1) </a:t>
            </a:r>
            <a:r>
              <a:rPr lang="zh-CN" altLang="en-US" sz="2900" dirty="0"/>
              <a:t>集线器是使用电子器件来模拟实际电缆线的工作，因此整个系统仍然像一个传统的以太网那样运行。 </a:t>
            </a:r>
          </a:p>
          <a:p>
            <a:r>
              <a:rPr lang="en-US" altLang="zh-CN" sz="2900" dirty="0">
                <a:solidFill>
                  <a:srgbClr val="0000CC"/>
                </a:solidFill>
              </a:rPr>
              <a:t>(2) </a:t>
            </a:r>
            <a:r>
              <a:rPr lang="zh-CN" altLang="en-US" sz="2900" dirty="0">
                <a:solidFill>
                  <a:srgbClr val="0000CC"/>
                </a:solidFill>
              </a:rPr>
              <a:t>使用集线器的以太网在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a:t>(3) </a:t>
            </a:r>
            <a:r>
              <a:rPr lang="zh-CN" altLang="en-US" sz="2900" dirty="0"/>
              <a:t>集线器很像一个多接口的转发器，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集线器采用了专门的芯片，进行自适应串音回波抵消</a:t>
            </a:r>
            <a:r>
              <a:rPr lang="zh-CN" altLang="en-US" sz="2900" dirty="0"/>
              <a:t>，减少了</a:t>
            </a:r>
            <a:r>
              <a:rPr lang="zh-CN" altLang="zh-CN" sz="2900" dirty="0"/>
              <a:t>近端串音</a:t>
            </a:r>
            <a:r>
              <a:rPr lang="zh-CN" altLang="en-US" sz="2900" dirty="0"/>
              <a:t>。</a:t>
            </a:r>
          </a:p>
        </p:txBody>
      </p:sp>
      <p:sp>
        <p:nvSpPr>
          <p:cNvPr id="429058" name="Rectangle 2"/>
          <p:cNvSpPr>
            <a:spLocks noGrp="1" noChangeArrowheads="1"/>
          </p:cNvSpPr>
          <p:nvPr>
            <p:ph type="title"/>
          </p:nvPr>
        </p:nvSpPr>
        <p:spPr/>
        <p:txBody>
          <a:bodyPr/>
          <a:lstStyle/>
          <a:p>
            <a:pPr algn="ctr"/>
            <a:r>
              <a:rPr lang="zh-CN" altLang="en-US"/>
              <a:t>集线器的一些特点 </a:t>
            </a:r>
          </a:p>
        </p:txBody>
      </p:sp>
      <p:grpSp>
        <p:nvGrpSpPr>
          <p:cNvPr id="3" name="组合 2">
            <a:extLst>
              <a:ext uri="{FF2B5EF4-FFF2-40B4-BE49-F238E27FC236}">
                <a16:creationId xmlns:a16="http://schemas.microsoft.com/office/drawing/2014/main" id="{4778434A-02E8-4AF1-A53A-CD18F87DCA6C}"/>
              </a:ext>
            </a:extLst>
          </p:cNvPr>
          <p:cNvGrpSpPr/>
          <p:nvPr/>
        </p:nvGrpSpPr>
        <p:grpSpPr>
          <a:xfrm>
            <a:off x="6456040" y="4581128"/>
            <a:ext cx="4104457" cy="657364"/>
            <a:chOff x="6456040" y="4581128"/>
            <a:chExt cx="4104457" cy="657364"/>
          </a:xfrm>
        </p:grpSpPr>
        <p:sp>
          <p:nvSpPr>
            <p:cNvPr id="4" name="文本框 3">
              <a:extLst>
                <a:ext uri="{FF2B5EF4-FFF2-40B4-BE49-F238E27FC236}">
                  <a16:creationId xmlns:a16="http://schemas.microsoft.com/office/drawing/2014/main" id="{A79BEB97-5B54-40E2-B65C-E664C8BE1EBC}"/>
                </a:ext>
              </a:extLst>
            </p:cNvPr>
            <p:cNvSpPr txBox="1"/>
            <p:nvPr/>
          </p:nvSpPr>
          <p:spPr>
            <a:xfrm>
              <a:off x="6456040" y="4869160"/>
              <a:ext cx="4104457" cy="369332"/>
            </a:xfrm>
            <a:prstGeom prst="rect">
              <a:avLst/>
            </a:prstGeom>
            <a:noFill/>
          </p:spPr>
          <p:txBody>
            <a:bodyPr wrap="square" rtlCol="0">
              <a:spAutoFit/>
            </a:bodyPr>
            <a:lstStyle/>
            <a:p>
              <a:r>
                <a:rPr lang="zh-CN" altLang="en-US" dirty="0">
                  <a:solidFill>
                    <a:srgbClr val="0000FF"/>
                  </a:solidFill>
                </a:rPr>
                <a:t>发送的强信号对接收的弱信号的干扰</a:t>
              </a:r>
            </a:p>
          </p:txBody>
        </p:sp>
        <p:sp>
          <p:nvSpPr>
            <p:cNvPr id="2" name="箭头: 上 1">
              <a:extLst>
                <a:ext uri="{FF2B5EF4-FFF2-40B4-BE49-F238E27FC236}">
                  <a16:creationId xmlns:a16="http://schemas.microsoft.com/office/drawing/2014/main" id="{DD66F50F-CAAA-4D4A-9203-2A0F94C14475}"/>
                </a:ext>
              </a:extLst>
            </p:cNvPr>
            <p:cNvSpPr/>
            <p:nvPr/>
          </p:nvSpPr>
          <p:spPr bwMode="auto">
            <a:xfrm>
              <a:off x="8400256" y="4581128"/>
              <a:ext cx="144016" cy="288032"/>
            </a:xfrm>
            <a:prstGeom prst="upArrow">
              <a:avLst/>
            </a:prstGeom>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gr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par>
                          <p:cTn id="15" fill="hold">
                            <p:stCondLst>
                              <p:cond delay="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2742407"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集</a:t>
              </a:r>
            </a:p>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线</a:t>
              </a:r>
            </a:p>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531228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idx="1"/>
          </p:nvPr>
        </p:nvSpPr>
        <p:spPr/>
        <p:txBody>
          <a:bodyPr/>
          <a:lstStyle/>
          <a:p>
            <a:r>
              <a:rPr lang="zh-CN" altLang="zh-CN" dirty="0"/>
              <a:t>多个站在以太网上同时工作就可能会发生碰撞。</a:t>
            </a:r>
            <a:endParaRPr lang="en-US" altLang="zh-CN" dirty="0"/>
          </a:p>
          <a:p>
            <a:r>
              <a:rPr lang="zh-CN" altLang="zh-CN" dirty="0"/>
              <a:t>当发生碰撞时，信道资源实际上是被浪费了。因此，当扣除碰撞所造成的信道损失后，</a:t>
            </a:r>
            <a:r>
              <a:rPr lang="zh-CN" altLang="zh-CN" dirty="0">
                <a:solidFill>
                  <a:srgbClr val="FF0000"/>
                </a:solidFill>
              </a:rPr>
              <a:t>以太网总的信道利用率并不能达到</a:t>
            </a:r>
            <a:r>
              <a:rPr lang="en-US" altLang="zh-CN" dirty="0">
                <a:solidFill>
                  <a:srgbClr val="FF0000"/>
                </a:solidFill>
              </a:rPr>
              <a:t> 100%</a:t>
            </a:r>
            <a:r>
              <a:rPr lang="zh-CN" altLang="zh-CN" dirty="0">
                <a:solidFill>
                  <a:srgbClr val="FF0000"/>
                </a:solidFill>
              </a:rPr>
              <a:t>。</a:t>
            </a:r>
            <a:endParaRPr lang="en-US" altLang="zh-CN" dirty="0">
              <a:solidFill>
                <a:srgbClr val="FF0000"/>
              </a:solidFill>
            </a:endParaRPr>
          </a:p>
          <a:p>
            <a:r>
              <a:rPr lang="zh-CN" altLang="en-US" dirty="0">
                <a:sym typeface="Symbol"/>
              </a:rPr>
              <a:t>假设</a:t>
            </a:r>
            <a:r>
              <a:rPr lang="zh-CN" altLang="en-US" i="1" dirty="0">
                <a:sym typeface="Symbol"/>
              </a:rPr>
              <a:t> </a:t>
            </a:r>
            <a:r>
              <a:rPr lang="en-US" altLang="zh-CN" i="1" dirty="0">
                <a:sym typeface="Symbol"/>
              </a:rPr>
              <a:t> </a:t>
            </a:r>
            <a:r>
              <a:rPr lang="zh-CN" altLang="zh-CN" dirty="0"/>
              <a:t>是以太网单程端到端传播时延</a:t>
            </a:r>
            <a:r>
              <a:rPr lang="zh-CN" altLang="en-US" dirty="0"/>
              <a:t>。则争用期长度为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a:t>设帧长为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(bit/s)</a:t>
            </a:r>
            <a:r>
              <a:rPr lang="zh-CN" altLang="en-US" dirty="0">
                <a:latin typeface="Times New Roman" pitchFamily="18" charset="0"/>
              </a:rPr>
              <a:t>，则</a:t>
            </a:r>
            <a:r>
              <a:rPr lang="zh-CN" altLang="en-US" dirty="0"/>
              <a:t>帧的发送时间为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 </a:t>
            </a:r>
            <a:r>
              <a:rPr lang="en-US" altLang="zh-CN" i="1" dirty="0">
                <a:latin typeface="Times New Roman" pitchFamily="18" charset="0"/>
              </a:rPr>
              <a:t>L</a:t>
            </a:r>
            <a:r>
              <a:rPr lang="en-US" altLang="zh-CN" dirty="0">
                <a:latin typeface="Times New Roman" pitchFamily="18" charset="0"/>
              </a:rPr>
              <a:t>/</a:t>
            </a:r>
            <a:r>
              <a:rPr lang="en-US" altLang="zh-CN" i="1" dirty="0">
                <a:latin typeface="Times New Roman" pitchFamily="18" charset="0"/>
              </a:rPr>
              <a:t>C</a:t>
            </a:r>
            <a:r>
              <a:rPr lang="en-US" altLang="zh-CN" dirty="0">
                <a:latin typeface="Times New Roman" pitchFamily="18" charset="0"/>
              </a:rPr>
              <a:t> (s)</a:t>
            </a:r>
            <a:r>
              <a:rPr lang="zh-CN" altLang="en-US" dirty="0">
                <a:latin typeface="Times New Roman" pitchFamily="18" charset="0"/>
              </a:rPr>
              <a:t>。</a:t>
            </a:r>
            <a:r>
              <a:rPr lang="zh-CN" altLang="en-US" dirty="0"/>
              <a:t> </a:t>
            </a:r>
          </a:p>
        </p:txBody>
      </p:sp>
      <p:sp>
        <p:nvSpPr>
          <p:cNvPr id="431106" name="Rectangle 2"/>
          <p:cNvSpPr>
            <a:spLocks noGrp="1" noChangeArrowheads="1"/>
          </p:cNvSpPr>
          <p:nvPr>
            <p:ph type="title"/>
          </p:nvPr>
        </p:nvSpPr>
        <p:spPr/>
        <p:txBody>
          <a:bodyPr/>
          <a:lstStyle/>
          <a:p>
            <a:r>
              <a:rPr lang="en-US" altLang="zh-CN" dirty="0"/>
              <a:t>3.3.4  </a:t>
            </a:r>
            <a:r>
              <a:rPr lang="zh-CN" altLang="en-US" dirty="0"/>
              <a:t>以太网的信道利用率 </a:t>
            </a:r>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idx="1"/>
          </p:nvPr>
        </p:nvSpPr>
        <p:spPr/>
        <p:txBody>
          <a:bodyPr/>
          <a:lstStyle/>
          <a:p>
            <a:r>
              <a:rPr lang="zh-CN" altLang="zh-CN" sz="2800" dirty="0"/>
              <a:t>一个站在发送帧时出现了碰撞。经过一个争用期</a:t>
            </a:r>
            <a:r>
              <a:rPr lang="en-US" altLang="zh-CN" sz="2800" dirty="0"/>
              <a:t> 2</a:t>
            </a:r>
            <a:r>
              <a:rPr lang="en-US" altLang="zh-CN" sz="2800" i="1" dirty="0">
                <a:sym typeface="Symbol"/>
              </a:rPr>
              <a:t> </a:t>
            </a:r>
            <a:r>
              <a:rPr lang="zh-CN" altLang="zh-CN" sz="2800" dirty="0"/>
              <a:t>后</a:t>
            </a:r>
            <a:r>
              <a:rPr lang="zh-CN" altLang="en-US" sz="2800" dirty="0"/>
              <a:t>，</a:t>
            </a:r>
            <a:r>
              <a:rPr lang="zh-CN" altLang="zh-CN" sz="2800" dirty="0"/>
              <a:t>可能又出现了碰撞。这样经过若干个争用期后，一个站发送成功了。假定发送帧需要的时间是</a:t>
            </a:r>
            <a:r>
              <a:rPr lang="en-US" altLang="zh-CN" sz="2800" dirty="0"/>
              <a:t> </a:t>
            </a:r>
            <a:r>
              <a:rPr lang="en-US" altLang="zh-CN" sz="2800" i="1" dirty="0"/>
              <a:t>T</a:t>
            </a:r>
            <a:r>
              <a:rPr lang="en-US" altLang="zh-CN" sz="2800" baseline="-25000" dirty="0"/>
              <a:t>0</a:t>
            </a:r>
            <a:r>
              <a:rPr lang="zh-CN" altLang="zh-CN" sz="2800" dirty="0"/>
              <a:t>。</a:t>
            </a:r>
            <a:endParaRPr lang="en-US" altLang="zh-CN" sz="2800" dirty="0"/>
          </a:p>
        </p:txBody>
      </p:sp>
      <p:sp>
        <p:nvSpPr>
          <p:cNvPr id="432130" name="Rectangle 2"/>
          <p:cNvSpPr>
            <a:spLocks noGrp="1" noChangeArrowheads="1"/>
          </p:cNvSpPr>
          <p:nvPr>
            <p:ph type="title"/>
          </p:nvPr>
        </p:nvSpPr>
        <p:spPr/>
        <p:txBody>
          <a:bodyPr/>
          <a:lstStyle/>
          <a:p>
            <a:pPr algn="ctr"/>
            <a:r>
              <a:rPr lang="zh-CN" altLang="en-US" dirty="0"/>
              <a:t>以太网信道被占用的情况</a:t>
            </a:r>
          </a:p>
        </p:txBody>
      </p:sp>
      <p:grpSp>
        <p:nvGrpSpPr>
          <p:cNvPr id="3" name="组合 2"/>
          <p:cNvGrpSpPr/>
          <p:nvPr/>
        </p:nvGrpSpPr>
        <p:grpSpPr>
          <a:xfrm>
            <a:off x="1578650" y="2981300"/>
            <a:ext cx="9289114" cy="2247901"/>
            <a:chOff x="330201" y="3284984"/>
            <a:chExt cx="9289114" cy="2247901"/>
          </a:xfrm>
        </p:grpSpPr>
        <p:grpSp>
          <p:nvGrpSpPr>
            <p:cNvPr id="2" name="组合 1"/>
            <p:cNvGrpSpPr/>
            <p:nvPr/>
          </p:nvGrpSpPr>
          <p:grpSpPr>
            <a:xfrm>
              <a:off x="818621" y="3284984"/>
              <a:ext cx="8800694" cy="2247901"/>
              <a:chOff x="818621" y="3284984"/>
              <a:chExt cx="8800694"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5" name="Text Box 17"/>
              <p:cNvSpPr txBox="1">
                <a:spLocks noChangeArrowheads="1"/>
              </p:cNvSpPr>
              <p:nvPr/>
            </p:nvSpPr>
            <p:spPr bwMode="auto">
              <a:xfrm>
                <a:off x="6000354" y="3978722"/>
                <a:ext cx="2055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8" name="Text Box 40"/>
              <p:cNvSpPr txBox="1">
                <a:spLocks noChangeArrowheads="1"/>
              </p:cNvSpPr>
              <p:nvPr/>
            </p:nvSpPr>
            <p:spPr bwMode="auto">
              <a:xfrm>
                <a:off x="6724385" y="4607373"/>
                <a:ext cx="423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baseline="-25000">
                    <a:solidFill>
                      <a:srgbClr val="000099"/>
                    </a:solidFill>
                    <a:latin typeface="微软雅黑" panose="020B0503020204020204" pitchFamily="34" charset="-122"/>
                    <a:ea typeface="微软雅黑" panose="020B0503020204020204" pitchFamily="34" charset="-122"/>
                  </a:rPr>
                  <a:t>0</a:t>
                </a:r>
                <a:endParaRPr kumimoji="1" lang="en-US" altLang="zh-CN">
                  <a:solidFill>
                    <a:srgbClr val="000099"/>
                  </a:solidFill>
                  <a:latin typeface="微软雅黑" panose="020B0503020204020204" pitchFamily="34" charset="-122"/>
                  <a:ea typeface="微软雅黑" panose="020B0503020204020204" pitchFamily="34"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432170" name="Text Box 42"/>
              <p:cNvSpPr txBox="1">
                <a:spLocks noChangeArrowheads="1"/>
              </p:cNvSpPr>
              <p:nvPr/>
            </p:nvSpPr>
            <p:spPr bwMode="auto">
              <a:xfrm>
                <a:off x="9338469" y="4199385"/>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rgbClr val="000099"/>
                    </a:solidFill>
                    <a:latin typeface="微软雅黑" panose="020B0503020204020204" pitchFamily="34" charset="-122"/>
                    <a:ea typeface="微软雅黑" panose="020B0503020204020204" pitchFamily="34"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a:solidFill>
                      <a:srgbClr val="000099"/>
                    </a:solidFill>
                    <a:latin typeface="微软雅黑" panose="020B0503020204020204" pitchFamily="34" charset="-122"/>
                    <a:ea typeface="微软雅黑" panose="020B0503020204020204" pitchFamily="34" charset="-122"/>
                  </a:rPr>
                  <a:t>发送一帧所需的平均时间</a:t>
                </a:r>
                <a:endParaRPr kumimoji="1" lang="zh-CN" altLang="en-US" sz="2400">
                  <a:solidFill>
                    <a:srgbClr val="000099"/>
                  </a:solidFill>
                  <a:latin typeface="微软雅黑" panose="020B0503020204020204" pitchFamily="34" charset="-122"/>
                  <a:ea typeface="微软雅黑" panose="020B0503020204020204" pitchFamily="34" charset="-122"/>
                </a:endParaRPr>
              </a:p>
            </p:txBody>
          </p:sp>
          <p:sp>
            <p:nvSpPr>
              <p:cNvPr id="432177" name="Text Box 49"/>
              <p:cNvSpPr txBox="1">
                <a:spLocks noChangeArrowheads="1"/>
              </p:cNvSpPr>
              <p:nvPr/>
            </p:nvSpPr>
            <p:spPr bwMode="auto">
              <a:xfrm>
                <a:off x="3430985" y="3959673"/>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微软雅黑" panose="020B0503020204020204" pitchFamily="34" charset="-122"/>
                    <a:ea typeface="微软雅黑" panose="020B0503020204020204" pitchFamily="34"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0706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也有人采用另外的术语。这就是把链路分为物理链路和逻辑链路。</a:t>
            </a:r>
            <a:endParaRPr lang="en-US" altLang="zh-CN" dirty="0"/>
          </a:p>
          <a:p>
            <a:r>
              <a:rPr lang="zh-CN" altLang="zh-CN" dirty="0">
                <a:solidFill>
                  <a:srgbClr val="FF0000"/>
                </a:solidFill>
              </a:rPr>
              <a:t>物理链路</a:t>
            </a:r>
            <a:r>
              <a:rPr lang="zh-CN" altLang="zh-CN" dirty="0"/>
              <a:t>就是上面所说的链路</a:t>
            </a:r>
            <a:r>
              <a:rPr lang="zh-CN" altLang="en-US" dirty="0"/>
              <a:t>。</a:t>
            </a:r>
            <a:endParaRPr lang="en-US" altLang="zh-CN" dirty="0"/>
          </a:p>
          <a:p>
            <a:r>
              <a:rPr lang="zh-CN" altLang="zh-CN" dirty="0">
                <a:solidFill>
                  <a:srgbClr val="FF0000"/>
                </a:solidFill>
              </a:rPr>
              <a:t>逻辑链路</a:t>
            </a:r>
            <a:r>
              <a:rPr lang="zh-CN" altLang="zh-CN" dirty="0"/>
              <a:t>就是上面的数据链路，是物理链路加上必要的通信协议。</a:t>
            </a:r>
          </a:p>
          <a:p>
            <a:r>
              <a:rPr lang="zh-CN" altLang="zh-CN" dirty="0"/>
              <a:t>早期的数据通信协议曾</a:t>
            </a:r>
            <a:r>
              <a:rPr lang="zh-CN" altLang="en-US" dirty="0"/>
              <a:t>叫做</a:t>
            </a:r>
            <a:r>
              <a:rPr lang="zh-CN" altLang="zh-CN" dirty="0">
                <a:solidFill>
                  <a:srgbClr val="FF0000"/>
                </a:solidFill>
              </a:rPr>
              <a:t>通信规程</a:t>
            </a:r>
            <a:r>
              <a:rPr lang="en-US" altLang="zh-CN" dirty="0">
                <a:solidFill>
                  <a:srgbClr val="FF0000"/>
                </a:solidFill>
              </a:rPr>
              <a:t> </a:t>
            </a:r>
            <a:r>
              <a:rPr lang="en-US" altLang="zh-CN" dirty="0"/>
              <a:t>(procedure)</a:t>
            </a:r>
            <a:r>
              <a:rPr lang="zh-CN" altLang="zh-CN" dirty="0"/>
              <a:t>。因此在数据链路层，规程和协议是同义语。</a:t>
            </a:r>
            <a:endParaRPr lang="zh-CN" altLang="en-US" dirty="0">
              <a:solidFill>
                <a:srgbClr val="0000CC"/>
              </a:solidFill>
            </a:endParaRPr>
          </a:p>
        </p:txBody>
      </p:sp>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Tree>
    <p:extLst>
      <p:ext uri="{BB962C8B-B14F-4D97-AF65-F5344CB8AC3E}">
        <p14:creationId xmlns:p14="http://schemas.microsoft.com/office/powerpoint/2010/main" val="7372412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注意到，成功发送一个帧需要占用信道的时间是</a:t>
            </a:r>
            <a:r>
              <a:rPr lang="en-US" altLang="zh-CN" dirty="0"/>
              <a:t> </a:t>
            </a:r>
            <a:r>
              <a:rPr lang="en-US" altLang="zh-CN" i="1" dirty="0">
                <a:solidFill>
                  <a:srgbClr val="FF0000"/>
                </a:solidFill>
              </a:rPr>
              <a:t>T</a:t>
            </a:r>
            <a:r>
              <a:rPr lang="en-US" altLang="zh-CN" baseline="-25000" dirty="0">
                <a:solidFill>
                  <a:srgbClr val="FF0000"/>
                </a:solidFill>
              </a:rPr>
              <a:t>0</a:t>
            </a:r>
            <a:r>
              <a:rPr lang="en-US" altLang="zh-CN" dirty="0">
                <a:solidFill>
                  <a:srgbClr val="FF0000"/>
                </a:solidFill>
              </a:rPr>
              <a:t> +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a:t>。</a:t>
            </a:r>
            <a:endParaRPr lang="en-US" altLang="zh-CN" dirty="0"/>
          </a:p>
          <a:p>
            <a:r>
              <a:rPr lang="zh-CN" altLang="zh-CN" dirty="0"/>
              <a:t>这是因为当一个站发送完最后一个比特时，这个比特还要在以太网上传播。</a:t>
            </a:r>
            <a:endParaRPr lang="en-US" altLang="zh-CN" dirty="0"/>
          </a:p>
          <a:p>
            <a:r>
              <a:rPr lang="zh-CN" altLang="zh-CN" dirty="0"/>
              <a:t>在最极端的情况下，发送站在传输媒体的一端，而比特在媒体上传输到另一端所需的时间是</a:t>
            </a:r>
            <a:r>
              <a:rPr lang="en-US" altLang="zh-CN" dirty="0"/>
              <a:t> </a:t>
            </a:r>
            <a:r>
              <a:rPr lang="en-US" altLang="zh-CN" i="1" dirty="0">
                <a:sym typeface="Symbol"/>
              </a:rPr>
              <a:t></a:t>
            </a:r>
            <a:r>
              <a:rPr lang="en-US" altLang="zh-CN" dirty="0">
                <a:sym typeface="Symbol"/>
              </a:rPr>
              <a:t> </a:t>
            </a:r>
            <a:r>
              <a:rPr lang="zh-CN" altLang="en-US" dirty="0">
                <a:sym typeface="Symbol"/>
              </a:rPr>
              <a:t>。</a:t>
            </a:r>
            <a:endParaRPr lang="zh-CN" altLang="en-US" dirty="0"/>
          </a:p>
        </p:txBody>
      </p:sp>
      <p:sp>
        <p:nvSpPr>
          <p:cNvPr id="2" name="标题 1"/>
          <p:cNvSpPr>
            <a:spLocks noGrp="1"/>
          </p:cNvSpPr>
          <p:nvPr>
            <p:ph type="title"/>
          </p:nvPr>
        </p:nvSpPr>
        <p:spPr/>
        <p:txBody>
          <a:bodyPr/>
          <a:lstStyle/>
          <a:p>
            <a:pPr algn="ctr"/>
            <a:r>
              <a:rPr lang="zh-CN" altLang="en-US" dirty="0"/>
              <a:t>以太网信道被占用的情况</a:t>
            </a:r>
          </a:p>
        </p:txBody>
      </p:sp>
    </p:spTree>
    <p:extLst>
      <p:ext uri="{BB962C8B-B14F-4D97-AF65-F5344CB8AC3E}">
        <p14:creationId xmlns:p14="http://schemas.microsoft.com/office/powerpoint/2010/main" val="9071164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endParaRPr lang="en-US" altLang="zh-CN" dirty="0"/>
          </a:p>
          <a:p>
            <a:r>
              <a:rPr lang="zh-CN" altLang="en-US" dirty="0"/>
              <a:t>在以太网中定义了参数 </a:t>
            </a:r>
            <a:r>
              <a:rPr lang="el-GR" altLang="zh-CN" i="1" dirty="0">
                <a:ea typeface="宋体"/>
              </a:rPr>
              <a:t>α</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sp>
        <p:nvSpPr>
          <p:cNvPr id="641026" name="Rectangle 2"/>
          <p:cNvSpPr>
            <a:spLocks noGrp="1" noChangeArrowheads="1"/>
          </p:cNvSpPr>
          <p:nvPr>
            <p:ph type="title"/>
          </p:nvPr>
        </p:nvSpPr>
        <p:spPr/>
        <p:txBody>
          <a:bodyPr/>
          <a:lstStyle/>
          <a:p>
            <a:pPr algn="ctr"/>
            <a:r>
              <a:rPr lang="zh-CN" altLang="en-US" dirty="0"/>
              <a:t>参数 </a:t>
            </a:r>
            <a:r>
              <a:rPr lang="el-GR" altLang="zh-CN" i="1" dirty="0">
                <a:ea typeface="宋体"/>
              </a:rPr>
              <a:t>α</a:t>
            </a:r>
            <a:r>
              <a:rPr lang="en-US" altLang="zh-CN" i="1" dirty="0">
                <a:ea typeface="宋体"/>
              </a:rPr>
              <a:t> </a:t>
            </a:r>
            <a:r>
              <a:rPr lang="zh-CN" altLang="en-US" dirty="0"/>
              <a:t>与利用率</a:t>
            </a:r>
            <a:endParaRPr lang="en-US" altLang="zh-CN" dirty="0"/>
          </a:p>
        </p:txBody>
      </p:sp>
      <mc:AlternateContent xmlns:mc="http://schemas.openxmlformats.org/markup-compatibility/2006">
        <mc:Choice xmlns:a14="http://schemas.microsoft.com/office/drawing/2010/main" Requires="a14">
          <p:sp>
            <p:nvSpPr>
              <p:cNvPr id="641030" name="Object 6"/>
              <p:cNvSpPr txBox="1"/>
              <p:nvPr/>
            </p:nvSpPr>
            <p:spPr bwMode="auto">
              <a:xfrm>
                <a:off x="4295800" y="3284984"/>
                <a:ext cx="3168352" cy="1080120"/>
              </a:xfrm>
              <a:prstGeom prst="rect">
                <a:avLst/>
              </a:prstGeom>
              <a:solidFill>
                <a:schemeClr val="bg1"/>
              </a:solidFill>
            </p:spPr>
            <p:txBody>
              <a:bodyPr>
                <a:normAutofit/>
              </a:bodyPr>
              <a:lstStyle/>
              <a:p>
                <a:pPr/>
                <a14:m>
                  <m:oMathPara xmlns:m="http://schemas.openxmlformats.org/officeDocument/2006/math">
                    <m:oMathParaPr>
                      <m:jc m:val="centerGroup"/>
                    </m:oMathParaPr>
                    <m:oMath xmlns:m="http://schemas.openxmlformats.org/officeDocument/2006/math">
                      <m:r>
                        <a:rPr lang="el-GR" altLang="zh-CN" sz="4800" i="1">
                          <a:solidFill>
                            <a:srgbClr val="333399"/>
                          </a:solidFill>
                          <a:latin typeface="Cambria Math" panose="02040503050406030204" pitchFamily="18" charset="0"/>
                        </a:rPr>
                        <m:t>𝛼</m:t>
                      </m:r>
                      <m:r>
                        <a:rPr lang="zh-CN" altLang="en-US" sz="4800" i="1" smtClean="0">
                          <a:solidFill>
                            <a:srgbClr val="333399"/>
                          </a:solidFill>
                          <a:latin typeface="Cambria Math" panose="02040503050406030204" pitchFamily="18" charset="0"/>
                        </a:rPr>
                        <m:t>=</m:t>
                      </m:r>
                      <m:f>
                        <m:fPr>
                          <m:type m:val="lin"/>
                          <m:ctrlPr>
                            <a:rPr lang="zh-CN" altLang="en-US" sz="4800" i="1">
                              <a:solidFill>
                                <a:srgbClr val="333399"/>
                              </a:solidFill>
                              <a:latin typeface="Cambria Math" panose="02040503050406030204" pitchFamily="18" charset="0"/>
                            </a:rPr>
                          </m:ctrlPr>
                        </m:fPr>
                        <m:num>
                          <m:r>
                            <a:rPr lang="zh-CN" altLang="en-US" sz="4800" i="1">
                              <a:solidFill>
                                <a:srgbClr val="333399"/>
                              </a:solidFill>
                              <a:latin typeface="Cambria Math" panose="02040503050406030204" pitchFamily="18" charset="0"/>
                            </a:rPr>
                            <m:t>𝜏</m:t>
                          </m:r>
                        </m:num>
                        <m:den>
                          <m:sSub>
                            <m:sSubPr>
                              <m:ctrlPr>
                                <a:rPr lang="zh-CN" altLang="en-US" sz="4800" i="1">
                                  <a:solidFill>
                                    <a:srgbClr val="333399"/>
                                  </a:solidFill>
                                  <a:latin typeface="Cambria Math" panose="02040503050406030204" pitchFamily="18" charset="0"/>
                                </a:rPr>
                              </m:ctrlPr>
                            </m:sSubPr>
                            <m:e>
                              <m:r>
                                <a:rPr lang="zh-CN" altLang="en-US" sz="4800" i="1">
                                  <a:solidFill>
                                    <a:srgbClr val="333399"/>
                                  </a:solidFill>
                                  <a:latin typeface="Cambria Math" panose="02040503050406030204" pitchFamily="18" charset="0"/>
                                </a:rPr>
                                <m:t>𝑇</m:t>
                              </m:r>
                            </m:e>
                            <m:sub>
                              <m:r>
                                <a:rPr lang="zh-CN" altLang="en-US" sz="4800" i="1">
                                  <a:solidFill>
                                    <a:srgbClr val="333399"/>
                                  </a:solidFill>
                                  <a:latin typeface="Cambria Math" panose="02040503050406030204" pitchFamily="18" charset="0"/>
                                </a:rPr>
                                <m:t>0</m:t>
                              </m:r>
                            </m:sub>
                          </m:sSub>
                        </m:den>
                      </m:f>
                    </m:oMath>
                  </m:oMathPara>
                </a14:m>
                <a:endParaRPr lang="zh-CN" altLang="en-US" sz="4800" dirty="0">
                  <a:solidFill>
                    <a:srgbClr val="333399"/>
                  </a:solidFill>
                </a:endParaRPr>
              </a:p>
            </p:txBody>
          </p:sp>
        </mc:Choice>
        <mc:Fallback>
          <p:sp>
            <p:nvSpPr>
              <p:cNvPr id="641030" name="Object 6"/>
              <p:cNvSpPr txBox="1">
                <a:spLocks noRot="1" noChangeAspect="1" noMove="1" noResize="1" noEditPoints="1" noAdjustHandles="1" noChangeArrowheads="1" noChangeShapeType="1" noTextEdit="1"/>
              </p:cNvSpPr>
              <p:nvPr/>
            </p:nvSpPr>
            <p:spPr bwMode="auto">
              <a:xfrm>
                <a:off x="4295800" y="3284984"/>
                <a:ext cx="3168352" cy="1080120"/>
              </a:xfrm>
              <a:prstGeom prst="rect">
                <a:avLst/>
              </a:prstGeom>
              <a:blipFill>
                <a:blip r:embed="rId2"/>
                <a:stretch>
                  <a:fillRect/>
                </a:stretch>
              </a:blipFill>
            </p:spPr>
            <p:txBody>
              <a:bodyPr/>
              <a:lstStyle/>
              <a:p>
                <a:r>
                  <a:rPr lang="zh-CN" altLang="en-US">
                    <a:noFill/>
                  </a:rPr>
                  <a:t> </a:t>
                </a:r>
              </a:p>
            </p:txBody>
          </p:sp>
        </mc:Fallback>
      </mc:AlternateContent>
      <p:sp>
        <p:nvSpPr>
          <p:cNvPr id="641033" name="Text Box 9"/>
          <p:cNvSpPr txBox="1">
            <a:spLocks noChangeArrowheads="1"/>
          </p:cNvSpPr>
          <p:nvPr/>
        </p:nvSpPr>
        <p:spPr bwMode="auto">
          <a:xfrm>
            <a:off x="2135561" y="4437113"/>
            <a:ext cx="8208912" cy="1794337"/>
          </a:xfrm>
          <a:prstGeom prst="rect">
            <a:avLst/>
          </a:prstGeom>
          <a:solidFill>
            <a:schemeClr val="accent4">
              <a:lumMod val="40000"/>
              <a:lumOff val="60000"/>
            </a:schemeClr>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333399"/>
                </a:solidFill>
                <a:latin typeface="微软雅黑" panose="020B0503020204020204" pitchFamily="34" charset="-122"/>
                <a:ea typeface="微软雅黑" panose="020B0503020204020204" pitchFamily="34" charset="-122"/>
              </a:rPr>
              <a:t>α </a:t>
            </a:r>
            <a:r>
              <a:rPr lang="en-US" altLang="zh-CN" sz="2400" dirty="0">
                <a:solidFill>
                  <a:srgbClr val="333399"/>
                </a:solidFill>
                <a:latin typeface="微软雅黑" panose="020B0503020204020204" pitchFamily="34" charset="-122"/>
                <a:ea typeface="微软雅黑" panose="020B0503020204020204" pitchFamily="34" charset="-122"/>
              </a:rPr>
              <a:t>→0</a:t>
            </a:r>
            <a:r>
              <a:rPr lang="zh-CN" altLang="en-US" sz="2400" dirty="0">
                <a:solidFill>
                  <a:srgbClr val="333399"/>
                </a:solidFill>
                <a:latin typeface="微软雅黑" panose="020B0503020204020204" pitchFamily="34" charset="-122"/>
                <a:ea typeface="微软雅黑" panose="020B0503020204020204" pitchFamily="34" charset="-122"/>
              </a:rPr>
              <a:t>，表示一发生碰撞就立即可以检测出来， 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333399"/>
                </a:solidFill>
                <a:latin typeface="微软雅黑" panose="020B0503020204020204" pitchFamily="34" charset="-122"/>
                <a:ea typeface="微软雅黑" panose="020B0503020204020204" pitchFamily="34" charset="-122"/>
              </a:rPr>
              <a:t>α</a:t>
            </a:r>
            <a:r>
              <a:rPr lang="en-US" altLang="zh-CN" sz="2400" i="1" dirty="0">
                <a:solidFill>
                  <a:srgbClr val="333399"/>
                </a:solidFill>
                <a:latin typeface="微软雅黑" panose="020B0503020204020204" pitchFamily="34" charset="-122"/>
                <a:ea typeface="微软雅黑" panose="020B0503020204020204" pitchFamily="34" charset="-122"/>
              </a:rPr>
              <a:t> </a:t>
            </a:r>
            <a:r>
              <a:rPr lang="zh-CN" altLang="en-US" sz="2400" dirty="0">
                <a:solidFill>
                  <a:srgbClr val="333399"/>
                </a:solidFill>
                <a:latin typeface="微软雅黑" panose="020B0503020204020204" pitchFamily="34" charset="-122"/>
                <a:ea typeface="微软雅黑" panose="020B0503020204020204" pitchFamily="34" charset="-122"/>
              </a:rPr>
              <a:t>越大，表明争用期所占的比例增大，每发生一次碰撞就浪费许多信道资源，使得信道利用率明显降低。 </a:t>
            </a:r>
          </a:p>
        </p:txBody>
      </p:sp>
    </p:spTree>
    <p:extLst>
      <p:ext uri="{BB962C8B-B14F-4D97-AF65-F5344CB8AC3E}">
        <p14:creationId xmlns:p14="http://schemas.microsoft.com/office/powerpoint/2010/main" val="33648119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idx="1"/>
          </p:nvPr>
        </p:nvSpPr>
        <p:spPr/>
        <p:txBody>
          <a:bodyPr/>
          <a:lstStyle/>
          <a:p>
            <a:r>
              <a:rPr lang="zh-CN" altLang="en-US" dirty="0"/>
              <a:t>为提高利用率，</a:t>
            </a:r>
            <a:r>
              <a:rPr lang="zh-CN" altLang="zh-CN" dirty="0"/>
              <a:t>以太网的参数</a:t>
            </a:r>
            <a:r>
              <a:rPr lang="el-GR" altLang="zh-CN" i="1" dirty="0"/>
              <a:t>α</a:t>
            </a:r>
            <a:r>
              <a:rPr lang="en-US" altLang="zh-CN" i="1" dirty="0"/>
              <a:t> </a:t>
            </a:r>
            <a:r>
              <a:rPr lang="zh-CN" altLang="zh-CN" dirty="0"/>
              <a:t>的值应当尽可能小些</a:t>
            </a:r>
            <a:r>
              <a:rPr lang="zh-CN" altLang="en-US" dirty="0"/>
              <a:t>。</a:t>
            </a:r>
            <a:endParaRPr lang="en-US" altLang="zh-CN" dirty="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的要求是：</a:t>
            </a:r>
            <a:endParaRPr lang="en-US" altLang="zh-CN" dirty="0">
              <a:solidFill>
                <a:srgbClr val="FF0000"/>
              </a:solidFill>
            </a:endParaRPr>
          </a:p>
          <a:p>
            <a:pPr lvl="1"/>
            <a:r>
              <a:rPr lang="zh-CN" altLang="en-US" dirty="0"/>
              <a:t>当数据率一定时，以太网的连线的长度受到限制，否则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a:t> </a:t>
            </a:r>
            <a:r>
              <a:rPr lang="zh-CN" altLang="en-US" dirty="0"/>
              <a:t>值太大。 </a:t>
            </a:r>
          </a:p>
        </p:txBody>
      </p:sp>
      <p:sp>
        <p:nvSpPr>
          <p:cNvPr id="642050" name="Rectangle 2"/>
          <p:cNvSpPr>
            <a:spLocks noGrp="1" noChangeArrowheads="1"/>
          </p:cNvSpPr>
          <p:nvPr>
            <p:ph type="title"/>
          </p:nvPr>
        </p:nvSpPr>
        <p:spPr/>
        <p:txBody>
          <a:bodyPr/>
          <a:lstStyle/>
          <a:p>
            <a:pPr algn="ctr"/>
            <a:r>
              <a:rPr lang="zh-CN" altLang="en-US" dirty="0"/>
              <a:t>对以太网参数 </a:t>
            </a:r>
            <a:r>
              <a:rPr lang="el-GR" altLang="zh-CN" i="1" dirty="0">
                <a:ea typeface="宋体"/>
              </a:rPr>
              <a:t>α</a:t>
            </a:r>
            <a:r>
              <a:rPr lang="en-US" altLang="zh-CN" i="1" dirty="0">
                <a:ea typeface="宋体"/>
              </a:rPr>
              <a:t> </a:t>
            </a:r>
            <a:r>
              <a:rPr lang="zh-CN" altLang="en-US" dirty="0"/>
              <a:t>的要求</a:t>
            </a:r>
          </a:p>
        </p:txBody>
      </p:sp>
    </p:spTree>
    <p:extLst>
      <p:ext uri="{BB962C8B-B14F-4D97-AF65-F5344CB8AC3E}">
        <p14:creationId xmlns:p14="http://schemas.microsoft.com/office/powerpoint/2010/main" val="7839866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a:solidFill>
                  <a:srgbClr val="FF0000"/>
                </a:solidFill>
              </a:rPr>
              <a:t>S</a:t>
            </a:r>
            <a:r>
              <a:rPr lang="en-US" altLang="zh-CN" sz="2800" baseline="-25000" dirty="0" err="1">
                <a:solidFill>
                  <a:srgbClr val="FF0000"/>
                </a:solidFill>
              </a:rPr>
              <a:t>max</a:t>
            </a:r>
            <a:r>
              <a:rPr lang="en-US" altLang="zh-CN" sz="2800" dirty="0">
                <a:solidFill>
                  <a:srgbClr val="FF0000"/>
                </a:solidFill>
              </a:rPr>
              <a:t> </a:t>
            </a:r>
            <a:r>
              <a:rPr lang="zh-CN" altLang="en-US" sz="2800" dirty="0">
                <a:solidFill>
                  <a:srgbClr val="FF0000"/>
                </a:solidFill>
              </a:rPr>
              <a:t>为：</a:t>
            </a:r>
            <a:r>
              <a:rPr lang="zh-CN" altLang="en-US" sz="2800" dirty="0"/>
              <a:t> </a:t>
            </a:r>
          </a:p>
        </p:txBody>
      </p:sp>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mc:AlternateContent xmlns:mc="http://schemas.openxmlformats.org/markup-compatibility/2006">
        <mc:Choice xmlns:a14="http://schemas.microsoft.com/office/drawing/2010/main" Requires="a14">
          <p:sp>
            <p:nvSpPr>
              <p:cNvPr id="436232" name="Object 8"/>
              <p:cNvSpPr txBox="1"/>
              <p:nvPr/>
            </p:nvSpPr>
            <p:spPr bwMode="auto">
              <a:xfrm>
                <a:off x="1703512" y="4797425"/>
                <a:ext cx="3590801" cy="1008063"/>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m:rPr>
                              <m:sty m:val="p"/>
                            </m:rPr>
                            <a:rPr lang="en-US" altLang="zh-CN" sz="2400" b="0" i="0" smtClean="0">
                              <a:solidFill>
                                <a:srgbClr val="333399"/>
                              </a:solidFill>
                              <a:latin typeface="Cambria Math" panose="02040503050406030204" pitchFamily="18" charset="0"/>
                            </a:rPr>
                            <m:t>max</m:t>
                          </m:r>
                        </m:sub>
                      </m:sSub>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0</m:t>
                              </m:r>
                            </m:sub>
                          </m:sSub>
                        </m:num>
                        <m:den>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0</m:t>
                              </m:r>
                            </m:sub>
                          </m:sSub>
                          <m:r>
                            <a:rPr lang="zh-CN" altLang="en-US" sz="2400" i="1">
                              <a:solidFill>
                                <a:srgbClr val="333399"/>
                              </a:solidFill>
                              <a:latin typeface="Cambria Math" panose="02040503050406030204" pitchFamily="18" charset="0"/>
                            </a:rPr>
                            <m:t>+</m:t>
                          </m:r>
                          <m:r>
                            <a:rPr lang="zh-CN" altLang="en-US" sz="2400" i="1">
                              <a:solidFill>
                                <a:srgbClr val="333399"/>
                              </a:solidFill>
                              <a:latin typeface="Cambria Math" panose="02040503050406030204" pitchFamily="18" charset="0"/>
                            </a:rPr>
                            <m:t>𝜏</m:t>
                          </m:r>
                        </m:den>
                      </m:f>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1+</m:t>
                          </m:r>
                          <m:r>
                            <a:rPr lang="el-GR" altLang="zh-CN" sz="2400" i="1">
                              <a:solidFill>
                                <a:srgbClr val="333399"/>
                              </a:solidFill>
                              <a:latin typeface="Cambria Math" panose="02040503050406030204" pitchFamily="18" charset="0"/>
                            </a:rPr>
                            <m:t>𝛼</m:t>
                          </m:r>
                        </m:den>
                      </m:f>
                    </m:oMath>
                  </m:oMathPara>
                </a14:m>
                <a:endParaRPr lang="zh-CN" altLang="en-US" sz="2400" dirty="0">
                  <a:solidFill>
                    <a:srgbClr val="333399"/>
                  </a:solidFill>
                </a:endParaRPr>
              </a:p>
            </p:txBody>
          </p:sp>
        </mc:Choice>
        <mc:Fallback>
          <p:sp>
            <p:nvSpPr>
              <p:cNvPr id="436232" name="Object 8"/>
              <p:cNvSpPr txBox="1">
                <a:spLocks noRot="1" noChangeAspect="1" noMove="1" noResize="1" noEditPoints="1" noAdjustHandles="1" noChangeArrowheads="1" noChangeShapeType="1" noTextEdit="1"/>
              </p:cNvSpPr>
              <p:nvPr/>
            </p:nvSpPr>
            <p:spPr bwMode="auto">
              <a:xfrm>
                <a:off x="1703512" y="4797425"/>
                <a:ext cx="3590801" cy="1008063"/>
              </a:xfrm>
              <a:prstGeom prst="rect">
                <a:avLst/>
              </a:prstGeom>
              <a:blipFill>
                <a:blip r:embed="rId3"/>
                <a:stretch>
                  <a:fillRect/>
                </a:stretch>
              </a:blipFill>
            </p:spPr>
            <p:txBody>
              <a:bodyPr/>
              <a:lstStyle/>
              <a:p>
                <a:r>
                  <a:rPr lang="zh-CN" altLang="en-US">
                    <a:noFill/>
                  </a:rPr>
                  <a:t> </a:t>
                </a:r>
              </a:p>
            </p:txBody>
          </p:sp>
        </mc:Fallback>
      </mc:AlternateContent>
      <p:sp>
        <p:nvSpPr>
          <p:cNvPr id="2" name="矩形 1"/>
          <p:cNvSpPr/>
          <p:nvPr/>
        </p:nvSpPr>
        <p:spPr>
          <a:xfrm>
            <a:off x="5591944" y="4298320"/>
            <a:ext cx="5400600" cy="1823063"/>
          </a:xfrm>
          <a:prstGeom prst="rect">
            <a:avLst/>
          </a:prstGeom>
          <a:solidFill>
            <a:schemeClr val="accent4">
              <a:lumMod val="40000"/>
              <a:lumOff val="60000"/>
            </a:schemeClr>
          </a:solidFill>
          <a:ln>
            <a:solidFill>
              <a:srgbClr val="000066"/>
            </a:solidFill>
          </a:ln>
        </p:spPr>
        <p:txBody>
          <a:bodyPr wrap="square">
            <a:spAutoFit/>
          </a:bodyPr>
          <a:lstStyle/>
          <a:p>
            <a:pPr marL="342900" indent="-342900" algn="just" eaLnBrk="1" hangingPunct="1">
              <a:lnSpc>
                <a:spcPct val="110000"/>
              </a:lnSpc>
              <a:spcBef>
                <a:spcPct val="20000"/>
              </a:spcBef>
              <a:buSzPct val="70000"/>
              <a:buFont typeface="Wingdings" panose="05000000000000000000" pitchFamily="2" charset="2"/>
              <a:buChar char="v"/>
            </a:pPr>
            <a:r>
              <a:rPr lang="zh-CN" altLang="zh-CN" sz="2000" dirty="0">
                <a:solidFill>
                  <a:srgbClr val="333399"/>
                </a:solidFill>
                <a:latin typeface="微软雅黑" panose="020B0503020204020204" pitchFamily="34" charset="-122"/>
                <a:ea typeface="微软雅黑" panose="020B0503020204020204" pitchFamily="34" charset="-122"/>
              </a:rPr>
              <a:t>只有当参数</a:t>
            </a:r>
            <a:r>
              <a:rPr lang="en-US" altLang="zh-CN" sz="2000" dirty="0">
                <a:solidFill>
                  <a:srgbClr val="333399"/>
                </a:solidFill>
                <a:latin typeface="微软雅黑" panose="020B0503020204020204" pitchFamily="34" charset="-122"/>
                <a:ea typeface="微软雅黑" panose="020B0503020204020204" pitchFamily="34" charset="-122"/>
              </a:rPr>
              <a:t> </a:t>
            </a:r>
            <a:r>
              <a:rPr lang="el-GR" altLang="zh-CN" sz="2000" dirty="0">
                <a:solidFill>
                  <a:srgbClr val="333399"/>
                </a:solidFill>
                <a:latin typeface="微软雅黑" panose="020B0503020204020204" pitchFamily="34" charset="-122"/>
                <a:ea typeface="微软雅黑" panose="020B0503020204020204" pitchFamily="34" charset="-122"/>
              </a:rPr>
              <a:t>α</a:t>
            </a:r>
            <a:r>
              <a:rPr lang="en-US" altLang="zh-CN" sz="2000" i="1" dirty="0">
                <a:solidFill>
                  <a:srgbClr val="333399"/>
                </a:solidFill>
                <a:latin typeface="微软雅黑" panose="020B0503020204020204" pitchFamily="34" charset="-122"/>
                <a:ea typeface="微软雅黑" panose="020B0503020204020204" pitchFamily="34" charset="-122"/>
              </a:rPr>
              <a:t> </a:t>
            </a:r>
            <a:r>
              <a:rPr lang="zh-CN" altLang="zh-CN" sz="2000" dirty="0">
                <a:solidFill>
                  <a:srgbClr val="333399"/>
                </a:solidFill>
                <a:latin typeface="微软雅黑" panose="020B0503020204020204" pitchFamily="34" charset="-122"/>
                <a:ea typeface="微软雅黑" panose="020B0503020204020204" pitchFamily="34" charset="-122"/>
              </a:rPr>
              <a:t>远小于</a:t>
            </a:r>
            <a:r>
              <a:rPr lang="en-US" altLang="zh-CN" sz="2000" dirty="0">
                <a:solidFill>
                  <a:srgbClr val="333399"/>
                </a:solidFill>
                <a:latin typeface="微软雅黑" panose="020B0503020204020204" pitchFamily="34" charset="-122"/>
                <a:ea typeface="微软雅黑" panose="020B0503020204020204" pitchFamily="34" charset="-122"/>
              </a:rPr>
              <a:t> 1 </a:t>
            </a:r>
            <a:r>
              <a:rPr lang="zh-CN" altLang="zh-CN" sz="2000" dirty="0">
                <a:solidFill>
                  <a:srgbClr val="333399"/>
                </a:solidFill>
                <a:latin typeface="微软雅黑" panose="020B0503020204020204" pitchFamily="34" charset="-122"/>
                <a:ea typeface="微软雅黑" panose="020B0503020204020204" pitchFamily="34" charset="-122"/>
              </a:rPr>
              <a:t>才能得到尽可能高的极限信道利用率</a:t>
            </a:r>
            <a:r>
              <a:rPr lang="zh-CN" altLang="en-US" sz="2000" dirty="0">
                <a:solidFill>
                  <a:srgbClr val="333399"/>
                </a:solidFill>
                <a:latin typeface="微软雅黑" panose="020B0503020204020204" pitchFamily="34" charset="-122"/>
                <a:ea typeface="微软雅黑" panose="020B0503020204020204" pitchFamily="34" charset="-122"/>
              </a:rPr>
              <a:t>。</a:t>
            </a:r>
            <a:endParaRPr lang="en-US" altLang="zh-CN" sz="2000" dirty="0">
              <a:solidFill>
                <a:srgbClr val="333399"/>
              </a:solidFill>
              <a:latin typeface="+mn-ea"/>
            </a:endParaRPr>
          </a:p>
          <a:p>
            <a:pPr marL="342900" indent="-342900" algn="just" eaLnBrk="1" hangingPunct="1">
              <a:lnSpc>
                <a:spcPct val="110000"/>
              </a:lnSpc>
              <a:spcBef>
                <a:spcPct val="20000"/>
              </a:spcBef>
              <a:buSzPct val="70000"/>
              <a:buFont typeface="Wingdings" panose="05000000000000000000" pitchFamily="2" charset="2"/>
              <a:buChar char="v"/>
            </a:pPr>
            <a:r>
              <a:rPr lang="zh-CN" altLang="zh-CN" sz="2000" dirty="0">
                <a:solidFill>
                  <a:srgbClr val="333399"/>
                </a:solidFill>
                <a:latin typeface="+mn-ea"/>
              </a:rPr>
              <a:t>据统计，当以太网的利用率达到</a:t>
            </a:r>
            <a:r>
              <a:rPr lang="en-US" altLang="zh-CN" sz="2000" dirty="0">
                <a:solidFill>
                  <a:srgbClr val="333399"/>
                </a:solidFill>
                <a:latin typeface="+mn-ea"/>
              </a:rPr>
              <a:t> 30%</a:t>
            </a:r>
            <a:r>
              <a:rPr lang="zh-CN" altLang="zh-CN" sz="2000" dirty="0">
                <a:solidFill>
                  <a:srgbClr val="333399"/>
                </a:solidFill>
                <a:latin typeface="+mn-ea"/>
              </a:rPr>
              <a:t>时就已经处于重载的情况。很多的网络容量被网上的碰撞消耗掉了。</a:t>
            </a:r>
            <a:endParaRPr lang="zh-CN" altLang="en-US" sz="2000" dirty="0">
              <a:solidFill>
                <a:srgbClr val="333399"/>
              </a:solidFill>
              <a:latin typeface="+mn-ea"/>
            </a:endParaRPr>
          </a:p>
        </p:txBody>
      </p:sp>
    </p:spTree>
    <p:extLst>
      <p:ext uri="{BB962C8B-B14F-4D97-AF65-F5344CB8AC3E}">
        <p14:creationId xmlns:p14="http://schemas.microsoft.com/office/powerpoint/2010/main" val="7386662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t>重点介绍：</a:t>
            </a:r>
            <a:endParaRPr lang="en-US" altLang="zh-CN" dirty="0"/>
          </a:p>
          <a:p>
            <a:r>
              <a:rPr lang="en-US" altLang="zh-CN" dirty="0"/>
              <a:t>1.  MAC </a:t>
            </a:r>
            <a:r>
              <a:rPr lang="zh-CN" altLang="zh-CN" dirty="0"/>
              <a:t>层的硬件地址</a:t>
            </a:r>
            <a:endParaRPr lang="en-US" altLang="zh-CN" dirty="0"/>
          </a:p>
          <a:p>
            <a:r>
              <a:rPr lang="en-US" altLang="zh-CN" dirty="0"/>
              <a:t>2.  MAC </a:t>
            </a:r>
            <a:r>
              <a:rPr lang="zh-CN" altLang="zh-CN" dirty="0"/>
              <a:t>帧的格式</a:t>
            </a:r>
            <a:endParaRPr lang="zh-CN" altLang="en-US" dirty="0"/>
          </a:p>
        </p:txBody>
      </p:sp>
      <p:sp>
        <p:nvSpPr>
          <p:cNvPr id="2" name="标题 1"/>
          <p:cNvSpPr>
            <a:spLocks noGrp="1"/>
          </p:cNvSpPr>
          <p:nvPr>
            <p:ph type="title"/>
          </p:nvPr>
        </p:nvSpPr>
        <p:spPr/>
        <p:txBody>
          <a:bodyPr/>
          <a:lstStyle/>
          <a:p>
            <a:r>
              <a:rPr lang="en-US" altLang="zh-CN" dirty="0"/>
              <a:t>3.3.5  </a:t>
            </a:r>
            <a:r>
              <a:rPr lang="zh-CN" altLang="zh-CN" dirty="0"/>
              <a:t>以太网的</a:t>
            </a:r>
            <a:r>
              <a:rPr lang="en-US" altLang="zh-CN" dirty="0"/>
              <a:t> MAC </a:t>
            </a:r>
            <a:r>
              <a:rPr lang="zh-CN" altLang="zh-CN" dirty="0"/>
              <a:t>层</a:t>
            </a:r>
            <a:endParaRPr lang="zh-CN" altLang="en-US" dirty="0"/>
          </a:p>
        </p:txBody>
      </p:sp>
    </p:spTree>
    <p:extLst>
      <p:ext uri="{BB962C8B-B14F-4D97-AF65-F5344CB8AC3E}">
        <p14:creationId xmlns:p14="http://schemas.microsoft.com/office/powerpoint/2010/main" val="39899272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440322" name="Rectangle 2"/>
          <p:cNvSpPr>
            <a:spLocks noGrp="1" noChangeArrowheads="1"/>
          </p:cNvSpPr>
          <p:nvPr>
            <p:ph type="title"/>
          </p:nvPr>
        </p:nvSpPr>
        <p:spPr/>
        <p:txBody>
          <a:bodyPr/>
          <a:lstStyle/>
          <a:p>
            <a:r>
              <a:rPr lang="en-US" altLang="zh-CN" dirty="0"/>
              <a:t>1.  MAC </a:t>
            </a:r>
            <a:r>
              <a:rPr lang="zh-CN" altLang="en-US" dirty="0"/>
              <a:t>层的硬件地址 </a:t>
            </a:r>
          </a:p>
        </p:txBody>
      </p:sp>
      <p:sp>
        <p:nvSpPr>
          <p:cNvPr id="2" name="矩形 1"/>
          <p:cNvSpPr/>
          <p:nvPr/>
        </p:nvSpPr>
        <p:spPr>
          <a:xfrm>
            <a:off x="2135560" y="4293096"/>
            <a:ext cx="8352928" cy="1815882"/>
          </a:xfrm>
          <a:prstGeom prst="rect">
            <a:avLst/>
          </a:prstGeom>
          <a:solidFill>
            <a:schemeClr val="accent4">
              <a:lumMod val="40000"/>
              <a:lumOff val="60000"/>
            </a:schemeClr>
          </a:solidFill>
          <a:ln>
            <a:solidFill>
              <a:srgbClr val="000099"/>
            </a:solidFill>
          </a:ln>
        </p:spPr>
        <p:txBody>
          <a:bodyPr wrap="square">
            <a:spAutoFit/>
          </a:bodyPr>
          <a:lstStyle/>
          <a:p>
            <a:r>
              <a:rPr lang="zh-CN" altLang="en-US" sz="2800" dirty="0">
                <a:solidFill>
                  <a:srgbClr val="000066"/>
                </a:solidFill>
                <a:latin typeface="微软雅黑" panose="020B0503020204020204" pitchFamily="34" charset="-122"/>
                <a:ea typeface="微软雅黑" panose="020B0503020204020204" pitchFamily="34" charset="-122"/>
              </a:rPr>
              <a:t>请注意，如果连接在局域网上的主机或路由器安装有多个适配器，那么这样的主机或路由器就有多个“地址”。更准确些说，</a:t>
            </a:r>
            <a:r>
              <a:rPr lang="zh-CN" altLang="en-US" sz="2800" dirty="0">
                <a:solidFill>
                  <a:srgbClr val="0000FF"/>
                </a:solidFill>
                <a:latin typeface="微软雅黑" panose="020B0503020204020204" pitchFamily="34" charset="-122"/>
                <a:ea typeface="微软雅黑" panose="020B0503020204020204" pitchFamily="34" charset="-122"/>
              </a:rPr>
              <a:t>这种 </a:t>
            </a:r>
            <a:r>
              <a:rPr lang="en-US" altLang="zh-CN" sz="2800" dirty="0">
                <a:solidFill>
                  <a:srgbClr val="0000FF"/>
                </a:solidFill>
                <a:latin typeface="微软雅黑" panose="020B0503020204020204" pitchFamily="34" charset="-122"/>
                <a:ea typeface="微软雅黑" panose="020B0503020204020204" pitchFamily="34" charset="-122"/>
              </a:rPr>
              <a:t>48 </a:t>
            </a:r>
            <a:r>
              <a:rPr lang="zh-CN" altLang="en-US" sz="2800" dirty="0">
                <a:solidFill>
                  <a:srgbClr val="0000FF"/>
                </a:solidFill>
                <a:latin typeface="微软雅黑" panose="020B0503020204020204" pitchFamily="34" charset="-122"/>
                <a:ea typeface="微软雅黑" panose="020B0503020204020204" pitchFamily="34" charset="-122"/>
              </a:rPr>
              <a:t>位“地址”应当是某个接口的标识符。</a:t>
            </a:r>
          </a:p>
        </p:txBody>
      </p:sp>
    </p:spTree>
    <p:extLst>
      <p:ext uri="{BB962C8B-B14F-4D97-AF65-F5344CB8AC3E}">
        <p14:creationId xmlns:p14="http://schemas.microsoft.com/office/powerpoint/2010/main" val="25729954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802 </a:t>
            </a:r>
            <a:r>
              <a:rPr lang="zh-CN" altLang="zh-CN" sz="2800" dirty="0"/>
              <a:t>标准规定</a:t>
            </a:r>
            <a:r>
              <a:rPr lang="en-US" altLang="zh-CN" sz="2800" dirty="0"/>
              <a:t> MAC </a:t>
            </a:r>
            <a:r>
              <a:rPr lang="zh-CN" altLang="zh-CN" sz="2800" dirty="0"/>
              <a:t>地址字段可采用</a:t>
            </a:r>
            <a:r>
              <a:rPr lang="en-US" altLang="zh-CN" sz="2800" dirty="0"/>
              <a:t> 6 </a:t>
            </a:r>
            <a:r>
              <a:rPr lang="zh-CN" altLang="zh-CN" sz="2800" dirty="0"/>
              <a:t>字节</a:t>
            </a:r>
            <a:r>
              <a:rPr lang="en-US" altLang="zh-CN" sz="2800" dirty="0"/>
              <a:t> ( 48</a:t>
            </a:r>
            <a:r>
              <a:rPr lang="zh-CN" altLang="zh-CN" sz="2800" dirty="0"/>
              <a:t>位</a:t>
            </a:r>
            <a:r>
              <a:rPr lang="en-US" altLang="zh-CN" sz="2800" dirty="0"/>
              <a:t>) </a:t>
            </a:r>
            <a:r>
              <a:rPr lang="zh-CN" altLang="zh-CN" sz="2800" dirty="0"/>
              <a:t>或</a:t>
            </a:r>
            <a:r>
              <a:rPr lang="en-US" altLang="zh-CN" sz="2800" dirty="0"/>
              <a:t> 2 </a:t>
            </a:r>
            <a:r>
              <a:rPr lang="zh-CN" altLang="zh-CN" sz="2800" dirty="0"/>
              <a:t>字节</a:t>
            </a:r>
            <a:r>
              <a:rPr lang="en-US" altLang="zh-CN" sz="2800" dirty="0"/>
              <a:t> ( 16 </a:t>
            </a:r>
            <a:r>
              <a:rPr lang="zh-CN" altLang="zh-CN" sz="2800" dirty="0"/>
              <a:t>位</a:t>
            </a:r>
            <a:r>
              <a:rPr lang="en-US" altLang="zh-CN" sz="2800" dirty="0"/>
              <a:t>) </a:t>
            </a:r>
            <a:r>
              <a:rPr lang="zh-CN" altLang="zh-CN" sz="2800" dirty="0"/>
              <a:t>这两种中的一种</a:t>
            </a:r>
            <a:r>
              <a:rPr lang="zh-CN" altLang="en-US" sz="2800" dirty="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负责向厂家分配地址字段 </a:t>
            </a:r>
            <a:r>
              <a:rPr lang="en-US" altLang="zh-CN" sz="2800" dirty="0"/>
              <a:t>6 </a:t>
            </a:r>
            <a:r>
              <a:rPr lang="zh-CN" altLang="zh-CN" sz="2800" dirty="0"/>
              <a:t>个字节中的前三个字节</a:t>
            </a:r>
            <a:r>
              <a:rPr lang="en-US" altLang="zh-CN" sz="2800" dirty="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a:t>)</a:t>
            </a:r>
            <a:r>
              <a:rPr lang="zh-CN" altLang="en-US" sz="2800" dirty="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a:t>地址字段 </a:t>
            </a:r>
            <a:r>
              <a:rPr lang="en-US" altLang="zh-CN" sz="2800" dirty="0"/>
              <a:t>6 </a:t>
            </a:r>
            <a:r>
              <a:rPr lang="zh-CN" altLang="zh-CN" sz="2800" dirty="0"/>
              <a:t>个字节</a:t>
            </a:r>
            <a:r>
              <a:rPr lang="zh-CN" altLang="en-US" sz="2800" dirty="0"/>
              <a:t>中的后三个字节 </a:t>
            </a:r>
            <a:r>
              <a:rPr lang="en-US" altLang="zh-CN" sz="2800" dirty="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a:t>) </a:t>
            </a:r>
            <a:r>
              <a:rPr lang="zh-CN" altLang="en-US" sz="2800" dirty="0"/>
              <a:t>由厂家自行指派，称为</a:t>
            </a:r>
            <a:r>
              <a:rPr lang="zh-CN" altLang="en-US" sz="2800" dirty="0">
                <a:solidFill>
                  <a:srgbClr val="0000FF"/>
                </a:solidFill>
              </a:rPr>
              <a:t>扩展唯一标识符，</a:t>
            </a:r>
            <a:r>
              <a:rPr lang="zh-CN" altLang="en-US" sz="2800" dirty="0">
                <a:solidFill>
                  <a:srgbClr val="FF0000"/>
                </a:solidFill>
              </a:rPr>
              <a:t>必须保证生产出的适配器没有重复地址。</a:t>
            </a:r>
          </a:p>
        </p:txBody>
      </p:sp>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grpSp>
        <p:nvGrpSpPr>
          <p:cNvPr id="8" name="组合 7"/>
          <p:cNvGrpSpPr/>
          <p:nvPr/>
        </p:nvGrpSpPr>
        <p:grpSpPr>
          <a:xfrm>
            <a:off x="3503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chemeClr val="accent4">
                  <a:lumMod val="40000"/>
                  <a:lumOff val="6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400" dirty="0">
                    <a:solidFill>
                      <a:srgbClr val="333399"/>
                    </a:solidFill>
                    <a:latin typeface="微软雅黑" panose="020B0503020204020204" pitchFamily="34" charset="-122"/>
                    <a:ea typeface="微软雅黑" panose="020B0503020204020204" pitchFamily="34" charset="-122"/>
                  </a:rPr>
                  <a:t>组织唯一标识符</a:t>
                </a:r>
              </a:p>
            </p:txBody>
          </p:sp>
          <p:sp>
            <p:nvSpPr>
              <p:cNvPr id="5" name="矩形 4"/>
              <p:cNvSpPr/>
              <p:nvPr/>
            </p:nvSpPr>
            <p:spPr bwMode="auto">
              <a:xfrm>
                <a:off x="4592960" y="5517232"/>
                <a:ext cx="2592288" cy="504056"/>
              </a:xfrm>
              <a:prstGeom prst="rect">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400" dirty="0">
                    <a:solidFill>
                      <a:srgbClr val="333399"/>
                    </a:solidFill>
                    <a:latin typeface="微软雅黑" panose="020B0503020204020204" pitchFamily="34" charset="-122"/>
                    <a:ea typeface="微软雅黑" panose="020B0503020204020204" pitchFamily="34" charset="-122"/>
                  </a:rPr>
                  <a:t>扩展唯一标识符</a:t>
                </a:r>
              </a:p>
            </p:txBody>
          </p:sp>
          <p:sp>
            <p:nvSpPr>
              <p:cNvPr id="3" name="TextBox 2"/>
              <p:cNvSpPr txBox="1"/>
              <p:nvPr/>
            </p:nvSpPr>
            <p:spPr>
              <a:xfrm>
                <a:off x="2253986" y="5157192"/>
                <a:ext cx="2145139" cy="400110"/>
              </a:xfrm>
              <a:prstGeom prst="rect">
                <a:avLst/>
              </a:prstGeom>
              <a:noFill/>
            </p:spPr>
            <p:txBody>
              <a:bodyPr wrap="none" rtlCol="0">
                <a:spAutoFit/>
              </a:bodyPr>
              <a:lstStyle/>
              <a:p>
                <a:pPr algn="ctr"/>
                <a:r>
                  <a:rPr lang="en-US" altLang="zh-CN" sz="2000" dirty="0">
                    <a:solidFill>
                      <a:srgbClr val="333399"/>
                    </a:solidFill>
                    <a:latin typeface="微软雅黑" panose="020B0503020204020204" pitchFamily="34" charset="-122"/>
                    <a:ea typeface="微软雅黑" panose="020B0503020204020204" pitchFamily="34" charset="-122"/>
                  </a:rPr>
                  <a:t>3 </a:t>
                </a:r>
                <a:r>
                  <a:rPr lang="zh-CN" altLang="en-US" sz="2000" dirty="0">
                    <a:solidFill>
                      <a:srgbClr val="333399"/>
                    </a:solidFill>
                    <a:latin typeface="微软雅黑" panose="020B0503020204020204" pitchFamily="34" charset="-122"/>
                    <a:ea typeface="微软雅黑" panose="020B0503020204020204" pitchFamily="34" charset="-122"/>
                  </a:rPr>
                  <a:t>字节 （</a:t>
                </a:r>
                <a:r>
                  <a:rPr lang="en-US" altLang="zh-CN" sz="2000" dirty="0">
                    <a:solidFill>
                      <a:srgbClr val="333399"/>
                    </a:solidFill>
                    <a:latin typeface="微软雅黑" panose="020B0503020204020204" pitchFamily="34" charset="-122"/>
                    <a:ea typeface="微软雅黑" panose="020B0503020204020204" pitchFamily="34" charset="-122"/>
                  </a:rPr>
                  <a:t>24 </a:t>
                </a:r>
                <a:r>
                  <a:rPr lang="zh-CN" altLang="en-US" sz="2000" dirty="0">
                    <a:solidFill>
                      <a:srgbClr val="333399"/>
                    </a:solidFill>
                    <a:latin typeface="微软雅黑" panose="020B0503020204020204" pitchFamily="34" charset="-122"/>
                    <a:ea typeface="微软雅黑" panose="020B0503020204020204" pitchFamily="34" charset="-122"/>
                  </a:rPr>
                  <a:t>位）</a:t>
                </a:r>
              </a:p>
            </p:txBody>
          </p:sp>
          <p:sp>
            <p:nvSpPr>
              <p:cNvPr id="7" name="TextBox 6"/>
              <p:cNvSpPr txBox="1"/>
              <p:nvPr/>
            </p:nvSpPr>
            <p:spPr>
              <a:xfrm>
                <a:off x="4816535" y="5157192"/>
                <a:ext cx="2145139" cy="400110"/>
              </a:xfrm>
              <a:prstGeom prst="rect">
                <a:avLst/>
              </a:prstGeom>
              <a:noFill/>
            </p:spPr>
            <p:txBody>
              <a:bodyPr wrap="none" rtlCol="0">
                <a:spAutoFit/>
              </a:bodyPr>
              <a:lstStyle/>
              <a:p>
                <a:pPr algn="ctr"/>
                <a:r>
                  <a:rPr lang="en-US" altLang="zh-CN" sz="2000" dirty="0">
                    <a:solidFill>
                      <a:srgbClr val="333399"/>
                    </a:solidFill>
                    <a:latin typeface="微软雅黑" panose="020B0503020204020204" pitchFamily="34" charset="-122"/>
                    <a:ea typeface="微软雅黑" panose="020B0503020204020204" pitchFamily="34" charset="-122"/>
                  </a:rPr>
                  <a:t>3 </a:t>
                </a:r>
                <a:r>
                  <a:rPr lang="zh-CN" altLang="en-US" sz="2000" dirty="0">
                    <a:solidFill>
                      <a:srgbClr val="333399"/>
                    </a:solidFill>
                    <a:latin typeface="微软雅黑" panose="020B0503020204020204" pitchFamily="34" charset="-122"/>
                    <a:ea typeface="微软雅黑" panose="020B0503020204020204" pitchFamily="34" charset="-122"/>
                  </a:rPr>
                  <a:t>字节 （</a:t>
                </a:r>
                <a:r>
                  <a:rPr lang="en-US" altLang="zh-CN" sz="2000" dirty="0">
                    <a:solidFill>
                      <a:srgbClr val="333399"/>
                    </a:solidFill>
                    <a:latin typeface="微软雅黑" panose="020B0503020204020204" pitchFamily="34" charset="-122"/>
                    <a:ea typeface="微软雅黑" panose="020B0503020204020204" pitchFamily="34" charset="-122"/>
                  </a:rPr>
                  <a:t>24 </a:t>
                </a:r>
                <a:r>
                  <a:rPr lang="zh-CN" altLang="en-US" sz="2000" dirty="0">
                    <a:solidFill>
                      <a:srgbClr val="333399"/>
                    </a:solidFill>
                    <a:latin typeface="微软雅黑" panose="020B0503020204020204" pitchFamily="34" charset="-122"/>
                    <a:ea typeface="微软雅黑" panose="020B0503020204020204" pitchFamily="34" charset="-122"/>
                  </a:rPr>
                  <a:t>位）</a:t>
                </a: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dirty="0">
                  <a:solidFill>
                    <a:srgbClr val="333399"/>
                  </a:solidFill>
                  <a:latin typeface="微软雅黑" panose="020B0503020204020204" pitchFamily="34" charset="-122"/>
                  <a:ea typeface="微软雅黑" panose="020B0503020204020204" pitchFamily="34" charset="-122"/>
                </a:rPr>
                <a:t>48 </a:t>
              </a:r>
              <a:r>
                <a:rPr lang="zh-CN" altLang="en-US" sz="2400" dirty="0">
                  <a:solidFill>
                    <a:srgbClr val="333399"/>
                  </a:solidFill>
                  <a:latin typeface="微软雅黑" panose="020B0503020204020204" pitchFamily="34" charset="-122"/>
                  <a:ea typeface="微软雅黑" panose="020B0503020204020204" pitchFamily="34" charset="-122"/>
                </a:rPr>
                <a:t>位的 </a:t>
              </a:r>
              <a:r>
                <a:rPr lang="en-US" altLang="zh-CN" sz="2400" dirty="0">
                  <a:solidFill>
                    <a:srgbClr val="333399"/>
                  </a:solidFill>
                  <a:latin typeface="微软雅黑" panose="020B0503020204020204" pitchFamily="34" charset="-122"/>
                  <a:ea typeface="微软雅黑" panose="020B0503020204020204" pitchFamily="34" charset="-122"/>
                </a:rPr>
                <a:t>MAC </a:t>
              </a:r>
              <a:r>
                <a:rPr lang="zh-CN" altLang="en-US" sz="2400" dirty="0">
                  <a:solidFill>
                    <a:srgbClr val="333399"/>
                  </a:solidFill>
                  <a:latin typeface="微软雅黑" panose="020B0503020204020204" pitchFamily="34" charset="-122"/>
                  <a:ea typeface="微软雅黑" panose="020B0503020204020204" pitchFamily="34" charset="-122"/>
                </a:rPr>
                <a:t>地址</a:t>
              </a:r>
            </a:p>
          </p:txBody>
        </p:sp>
      </p:grpSp>
    </p:spTree>
    <p:extLst>
      <p:ext uri="{BB962C8B-B14F-4D97-AF65-F5344CB8AC3E}">
        <p14:creationId xmlns:p14="http://schemas.microsoft.com/office/powerpoint/2010/main" val="14892223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a:t>一个地址块可以生成 </a:t>
            </a:r>
            <a:r>
              <a:rPr lang="en-US" altLang="zh-CN" dirty="0"/>
              <a:t>2</a:t>
            </a:r>
            <a:r>
              <a:rPr lang="en-US" altLang="zh-CN" baseline="30000" dirty="0"/>
              <a:t>24</a:t>
            </a:r>
            <a:r>
              <a:rPr lang="en-US" altLang="zh-CN" dirty="0"/>
              <a:t> </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 </a:t>
            </a:r>
            <a:r>
              <a:rPr lang="en-US" altLang="zh-CN" dirty="0"/>
              <a:t>EUI-48</a:t>
            </a:r>
            <a:r>
              <a:rPr lang="zh-CN" altLang="en-US" dirty="0"/>
              <a:t>。</a:t>
            </a:r>
          </a:p>
          <a:p>
            <a:pPr>
              <a:spcBef>
                <a:spcPts val="1200"/>
              </a:spcBef>
            </a:pPr>
            <a:r>
              <a:rPr lang="zh-CN" altLang="zh-CN" dirty="0"/>
              <a:t>生产适配器时</a:t>
            </a:r>
            <a:r>
              <a:rPr lang="zh-CN" altLang="en-US" dirty="0"/>
              <a:t>，</a:t>
            </a:r>
            <a:r>
              <a:rPr lang="en-US" altLang="zh-CN" dirty="0"/>
              <a:t>6 </a:t>
            </a:r>
            <a:r>
              <a:rPr lang="zh-CN" altLang="zh-CN" dirty="0"/>
              <a:t>字节的</a:t>
            </a:r>
            <a:r>
              <a:rPr lang="en-US" altLang="zh-CN" dirty="0"/>
              <a:t> MAC </a:t>
            </a:r>
            <a:r>
              <a:rPr lang="zh-CN" altLang="zh-CN" dirty="0"/>
              <a:t>地址已被固化在适配器的</a:t>
            </a:r>
            <a:r>
              <a:rPr lang="en-US" altLang="zh-CN" dirty="0"/>
              <a:t> ROM</a:t>
            </a:r>
            <a:r>
              <a:rPr lang="zh-CN" altLang="en-US" dirty="0"/>
              <a:t>，</a:t>
            </a:r>
            <a:r>
              <a:rPr lang="zh-CN" altLang="zh-CN" dirty="0"/>
              <a:t>因此，</a:t>
            </a:r>
            <a:r>
              <a:rPr lang="en-US" altLang="zh-CN" dirty="0"/>
              <a:t>MAC </a:t>
            </a:r>
            <a:r>
              <a:rPr lang="zh-CN" altLang="zh-CN" dirty="0"/>
              <a:t>地址也</a:t>
            </a:r>
            <a:r>
              <a:rPr lang="zh-CN" altLang="en-US" dirty="0"/>
              <a:t>叫做</a:t>
            </a:r>
            <a:r>
              <a:rPr lang="zh-CN" altLang="zh-CN" dirty="0">
                <a:solidFill>
                  <a:srgbClr val="FF0000"/>
                </a:solidFill>
              </a:rPr>
              <a:t>硬件地址</a:t>
            </a:r>
            <a:r>
              <a:rPr lang="en-US" altLang="zh-CN" dirty="0">
                <a:solidFill>
                  <a:srgbClr val="FF0000"/>
                </a:solidFill>
              </a:rPr>
              <a:t> </a:t>
            </a:r>
            <a:r>
              <a:rPr lang="en-US" altLang="zh-CN" dirty="0"/>
              <a:t>(hardware address)</a:t>
            </a:r>
            <a:r>
              <a:rPr lang="zh-CN" altLang="zh-CN" dirty="0"/>
              <a:t>或</a:t>
            </a:r>
            <a:r>
              <a:rPr lang="zh-CN" altLang="zh-CN" dirty="0">
                <a:solidFill>
                  <a:srgbClr val="FF0000"/>
                </a:solidFill>
              </a:rPr>
              <a:t>物理地址</a:t>
            </a:r>
            <a:r>
              <a:rPr lang="zh-CN" altLang="en-US" dirty="0">
                <a:solidFill>
                  <a:srgbClr val="FF0000"/>
                </a:solidFill>
              </a:rPr>
              <a:t>。</a:t>
            </a:r>
            <a:endParaRPr lang="en-US" altLang="zh-CN" dirty="0">
              <a:solidFill>
                <a:srgbClr val="FF0000"/>
              </a:solidFill>
            </a:endParaRPr>
          </a:p>
          <a:p>
            <a:pPr>
              <a:spcBef>
                <a:spcPts val="1200"/>
              </a:spcBef>
            </a:pPr>
            <a:r>
              <a:rPr lang="zh-CN" altLang="en-US" dirty="0"/>
              <a:t>“</a:t>
            </a:r>
            <a:r>
              <a:rPr lang="en-US" altLang="zh-CN" dirty="0"/>
              <a:t>MAC</a:t>
            </a:r>
            <a:r>
              <a:rPr lang="zh-CN" altLang="en-US" dirty="0"/>
              <a:t>地址”实际上就是适配器地址或适配器标识符 </a:t>
            </a:r>
            <a:r>
              <a:rPr lang="en-US" altLang="zh-CN" dirty="0"/>
              <a:t>EUI-48</a:t>
            </a:r>
            <a:r>
              <a:rPr lang="zh-CN" altLang="en-US" dirty="0"/>
              <a:t>。</a:t>
            </a:r>
          </a:p>
        </p:txBody>
      </p:sp>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Tree>
    <p:extLst>
      <p:ext uri="{BB962C8B-B14F-4D97-AF65-F5344CB8AC3E}">
        <p14:creationId xmlns:p14="http://schemas.microsoft.com/office/powerpoint/2010/main" val="36518206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IEEE </a:t>
            </a:r>
            <a:r>
              <a:rPr lang="zh-CN" altLang="zh-CN" sz="2800" dirty="0"/>
              <a:t>规定地址字段的第一字节的最低位为</a:t>
            </a:r>
            <a:r>
              <a:rPr lang="en-US" altLang="zh-CN" sz="2800" dirty="0"/>
              <a:t> I/G </a:t>
            </a:r>
            <a:r>
              <a:rPr lang="zh-CN" altLang="zh-CN" sz="2800" dirty="0"/>
              <a:t>位。</a:t>
            </a:r>
            <a:r>
              <a:rPr lang="en-US" altLang="zh-CN" sz="2800" dirty="0"/>
              <a:t>I/G </a:t>
            </a:r>
            <a:r>
              <a:rPr lang="zh-CN" altLang="zh-CN" sz="2800" dirty="0"/>
              <a:t>表示</a:t>
            </a:r>
            <a:r>
              <a:rPr lang="en-US" altLang="zh-CN" sz="2800" dirty="0"/>
              <a:t> Individual / Group</a:t>
            </a:r>
            <a:r>
              <a:rPr lang="zh-CN" altLang="zh-CN" sz="2800" dirty="0"/>
              <a:t>。</a:t>
            </a:r>
            <a:endParaRPr lang="en-US" altLang="zh-CN" sz="2800" dirty="0"/>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0 </a:t>
            </a:r>
            <a:r>
              <a:rPr lang="zh-CN" altLang="zh-CN" sz="2800" dirty="0">
                <a:solidFill>
                  <a:srgbClr val="0000FF"/>
                </a:solidFill>
              </a:rPr>
              <a:t>时，</a:t>
            </a:r>
            <a:r>
              <a:rPr lang="zh-CN" altLang="zh-CN" sz="2800" dirty="0"/>
              <a:t>地址字段表示一个</a:t>
            </a:r>
            <a:r>
              <a:rPr lang="zh-CN" altLang="zh-CN" sz="2800" dirty="0">
                <a:solidFill>
                  <a:srgbClr val="FF0000"/>
                </a:solidFill>
              </a:rPr>
              <a:t>单站地址。</a:t>
            </a:r>
            <a:endParaRPr lang="en-US" altLang="zh-CN" sz="2800" dirty="0">
              <a:solidFill>
                <a:srgbClr val="FF0000"/>
              </a:solidFill>
            </a:endParaRPr>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1 </a:t>
            </a:r>
            <a:r>
              <a:rPr lang="zh-CN" altLang="zh-CN" sz="2800" dirty="0">
                <a:solidFill>
                  <a:srgbClr val="0000FF"/>
                </a:solidFill>
              </a:rPr>
              <a:t>时</a:t>
            </a:r>
            <a:r>
              <a:rPr lang="zh-CN" altLang="en-US" sz="2800" dirty="0">
                <a:solidFill>
                  <a:srgbClr val="0000FF"/>
                </a:solidFill>
              </a:rPr>
              <a:t>，</a:t>
            </a:r>
            <a:r>
              <a:rPr lang="zh-CN" altLang="zh-CN" sz="2800" dirty="0"/>
              <a:t>表示</a:t>
            </a:r>
            <a:r>
              <a:rPr lang="zh-CN" altLang="zh-CN" sz="2800" dirty="0">
                <a:solidFill>
                  <a:srgbClr val="FF0000"/>
                </a:solidFill>
              </a:rPr>
              <a:t>组地址，</a:t>
            </a:r>
            <a:r>
              <a:rPr lang="zh-CN" altLang="zh-CN" sz="2800" dirty="0"/>
              <a:t>用来进行多播（以前曾译为组播）。</a:t>
            </a:r>
            <a:r>
              <a:rPr lang="zh-CN" altLang="en-US" sz="2800" dirty="0"/>
              <a:t>此时</a:t>
            </a:r>
            <a:r>
              <a:rPr lang="zh-CN" altLang="zh-CN" sz="2800" dirty="0"/>
              <a:t>，</a:t>
            </a:r>
            <a:r>
              <a:rPr lang="en-US" altLang="zh-CN" sz="2800" dirty="0"/>
              <a:t>IEEE </a:t>
            </a:r>
            <a:r>
              <a:rPr lang="zh-CN" altLang="zh-CN" sz="2800" dirty="0"/>
              <a:t>只分配地址字段前三个字节中的</a:t>
            </a:r>
            <a:r>
              <a:rPr lang="en-US" altLang="zh-CN" sz="2800" dirty="0"/>
              <a:t> 23 </a:t>
            </a:r>
            <a:r>
              <a:rPr lang="zh-CN" altLang="zh-CN" sz="2800" dirty="0"/>
              <a:t>位。</a:t>
            </a:r>
            <a:endParaRPr lang="en-US" altLang="zh-CN" sz="2800" dirty="0"/>
          </a:p>
          <a:p>
            <a:r>
              <a:rPr lang="zh-CN" altLang="zh-CN" sz="2800" dirty="0"/>
              <a:t>当</a:t>
            </a:r>
            <a:r>
              <a:rPr lang="en-US" altLang="zh-CN" sz="2800" dirty="0"/>
              <a:t> I/G </a:t>
            </a:r>
            <a:r>
              <a:rPr lang="zh-CN" altLang="zh-CN" sz="2800" dirty="0"/>
              <a:t>位分别为</a:t>
            </a:r>
            <a:r>
              <a:rPr lang="en-US" altLang="zh-CN" sz="2800" dirty="0"/>
              <a:t> 0 </a:t>
            </a:r>
            <a:r>
              <a:rPr lang="zh-CN" altLang="zh-CN" sz="2800" dirty="0"/>
              <a:t>和</a:t>
            </a:r>
            <a:r>
              <a:rPr lang="en-US" altLang="zh-CN" sz="2800" dirty="0"/>
              <a:t> 1 </a:t>
            </a:r>
            <a:r>
              <a:rPr lang="zh-CN" altLang="zh-CN" sz="2800" dirty="0"/>
              <a:t>时，一个地址块可分别生成</a:t>
            </a:r>
            <a:r>
              <a:rPr lang="en-US" altLang="zh-CN" sz="2800" dirty="0"/>
              <a:t> 2</a:t>
            </a:r>
            <a:r>
              <a:rPr lang="en-US" altLang="zh-CN" sz="2800" baseline="30000" dirty="0"/>
              <a:t>23</a:t>
            </a:r>
            <a:r>
              <a:rPr lang="en-US" altLang="zh-CN" sz="2800" dirty="0"/>
              <a:t> </a:t>
            </a:r>
            <a:r>
              <a:rPr lang="zh-CN" altLang="zh-CN" sz="2800" dirty="0"/>
              <a:t>个单个站地址和</a:t>
            </a:r>
            <a:r>
              <a:rPr lang="en-US" altLang="zh-CN" sz="2800"/>
              <a:t> 2</a:t>
            </a:r>
            <a:r>
              <a:rPr lang="en-US" altLang="zh-CN" sz="2800" baseline="30000"/>
              <a:t>23</a:t>
            </a:r>
            <a:r>
              <a:rPr lang="en-US" altLang="zh-CN" sz="2800"/>
              <a:t> </a:t>
            </a:r>
            <a:r>
              <a:rPr lang="zh-CN" altLang="zh-CN" sz="2800" dirty="0"/>
              <a:t>个组地址。</a:t>
            </a:r>
            <a:endParaRPr lang="en-US" altLang="zh-CN" sz="2800" dirty="0"/>
          </a:p>
          <a:p>
            <a:r>
              <a:rPr lang="zh-CN" altLang="en-US" sz="2800" dirty="0"/>
              <a:t>所有 </a:t>
            </a:r>
            <a:r>
              <a:rPr lang="en-US" altLang="zh-CN" sz="2800" dirty="0"/>
              <a:t>48 </a:t>
            </a:r>
            <a:r>
              <a:rPr lang="zh-CN" altLang="en-US" sz="2800" dirty="0"/>
              <a:t>位都为 </a:t>
            </a:r>
            <a:r>
              <a:rPr lang="en-US" altLang="zh-CN" sz="2800" dirty="0"/>
              <a:t>1 </a:t>
            </a:r>
            <a:r>
              <a:rPr lang="zh-CN" altLang="en-US" sz="2800" dirty="0"/>
              <a:t>时，为广播地址。只能作为目的地址使用。</a:t>
            </a:r>
          </a:p>
        </p:txBody>
      </p:sp>
      <p:sp>
        <p:nvSpPr>
          <p:cNvPr id="2" name="标题 1"/>
          <p:cNvSpPr>
            <a:spLocks noGrp="1"/>
          </p:cNvSpPr>
          <p:nvPr>
            <p:ph type="title"/>
          </p:nvPr>
        </p:nvSpPr>
        <p:spPr/>
        <p:txBody>
          <a:bodyPr/>
          <a:lstStyle/>
          <a:p>
            <a:pPr algn="ctr"/>
            <a:r>
              <a:rPr lang="zh-CN" altLang="en-US" dirty="0"/>
              <a:t>单站地址，组地址，广播地址</a:t>
            </a:r>
          </a:p>
        </p:txBody>
      </p:sp>
    </p:spTree>
    <p:extLst>
      <p:ext uri="{BB962C8B-B14F-4D97-AF65-F5344CB8AC3E}">
        <p14:creationId xmlns:p14="http://schemas.microsoft.com/office/powerpoint/2010/main" val="1154354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IEEE </a:t>
            </a:r>
            <a:r>
              <a:rPr lang="zh-CN" altLang="zh-CN" dirty="0"/>
              <a:t>把地址字段第</a:t>
            </a:r>
            <a:r>
              <a:rPr lang="zh-CN" altLang="en-US" dirty="0"/>
              <a:t>一</a:t>
            </a:r>
            <a:r>
              <a:rPr lang="zh-CN" altLang="zh-CN" dirty="0"/>
              <a:t>字节的最低第</a:t>
            </a:r>
            <a:r>
              <a:rPr lang="en-US" altLang="zh-CN" dirty="0"/>
              <a:t> 2 </a:t>
            </a:r>
            <a:r>
              <a:rPr lang="zh-CN" altLang="zh-CN" dirty="0"/>
              <a:t>位规定为</a:t>
            </a:r>
            <a:r>
              <a:rPr lang="en-US" altLang="zh-CN" dirty="0"/>
              <a:t> G/L </a:t>
            </a:r>
            <a:r>
              <a:rPr lang="zh-CN" altLang="zh-CN" dirty="0"/>
              <a:t>位，表示</a:t>
            </a:r>
            <a:r>
              <a:rPr lang="en-US" altLang="zh-CN" dirty="0"/>
              <a:t> Global / Local</a:t>
            </a:r>
            <a:r>
              <a:rPr lang="zh-CN" altLang="zh-CN" dirty="0"/>
              <a:t>。</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0 </a:t>
            </a:r>
            <a:r>
              <a:rPr lang="zh-CN" altLang="zh-CN" dirty="0">
                <a:solidFill>
                  <a:srgbClr val="0000FF"/>
                </a:solidFill>
              </a:rPr>
              <a:t>时</a:t>
            </a:r>
            <a:r>
              <a:rPr lang="zh-CN" altLang="en-US" dirty="0"/>
              <a:t>，</a:t>
            </a:r>
            <a:r>
              <a:rPr lang="zh-CN" altLang="zh-CN" dirty="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购买的</a:t>
            </a:r>
            <a:r>
              <a:rPr lang="en-US" altLang="zh-CN" dirty="0"/>
              <a:t> OUI </a:t>
            </a:r>
            <a:r>
              <a:rPr lang="zh-CN" altLang="zh-CN" dirty="0"/>
              <a:t>都属于全球管理。</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a:t>是</a:t>
            </a:r>
            <a:r>
              <a:rPr lang="zh-CN" altLang="zh-CN" dirty="0">
                <a:solidFill>
                  <a:srgbClr val="FF0000"/>
                </a:solidFill>
              </a:rPr>
              <a:t>本地管理，</a:t>
            </a:r>
            <a:r>
              <a:rPr lang="zh-CN" altLang="zh-CN" dirty="0"/>
              <a:t>这时用户可任意分配网络上的地址。</a:t>
            </a:r>
            <a:endParaRPr lang="zh-CN" altLang="en-US" dirty="0"/>
          </a:p>
        </p:txBody>
      </p:sp>
      <p:sp>
        <p:nvSpPr>
          <p:cNvPr id="2" name="标题 1"/>
          <p:cNvSpPr>
            <a:spLocks noGrp="1"/>
          </p:cNvSpPr>
          <p:nvPr>
            <p:ph type="title"/>
          </p:nvPr>
        </p:nvSpPr>
        <p:spPr/>
        <p:txBody>
          <a:bodyPr/>
          <a:lstStyle/>
          <a:p>
            <a:pPr algn="ctr"/>
            <a:r>
              <a:rPr lang="zh-CN" altLang="zh-CN" dirty="0"/>
              <a:t>全球管理</a:t>
            </a:r>
            <a:r>
              <a:rPr lang="zh-CN" altLang="en-US" dirty="0"/>
              <a:t>与本地</a:t>
            </a:r>
            <a:r>
              <a:rPr lang="zh-CN" altLang="zh-CN" dirty="0"/>
              <a:t>管理</a:t>
            </a:r>
            <a:endParaRPr lang="zh-CN" altLang="en-US" dirty="0"/>
          </a:p>
        </p:txBody>
      </p:sp>
    </p:spTree>
    <p:extLst>
      <p:ext uri="{BB962C8B-B14F-4D97-AF65-F5344CB8AC3E}">
        <p14:creationId xmlns:p14="http://schemas.microsoft.com/office/powerpoint/2010/main" val="2426260635"/>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2412</TotalTime>
  <Words>12200</Words>
  <Application>Microsoft Office PowerPoint</Application>
  <PresentationFormat>宽屏</PresentationFormat>
  <Paragraphs>1749</Paragraphs>
  <Slides>160</Slides>
  <Notes>117</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160</vt:i4>
      </vt:variant>
    </vt:vector>
  </HeadingPairs>
  <TitlesOfParts>
    <vt:vector size="175" baseType="lpstr">
      <vt:lpstr>Geneva</vt:lpstr>
      <vt:lpstr>Stone Sans</vt:lpstr>
      <vt:lpstr>黑体</vt:lpstr>
      <vt:lpstr>宋体</vt:lpstr>
      <vt:lpstr>微软雅黑</vt:lpstr>
      <vt:lpstr>Arial</vt:lpstr>
      <vt:lpstr>Calibri</vt:lpstr>
      <vt:lpstr>Cambria Math</vt:lpstr>
      <vt:lpstr>Comic Sans MS</vt:lpstr>
      <vt:lpstr>Courier New</vt:lpstr>
      <vt:lpstr>Symbol</vt:lpstr>
      <vt:lpstr>Times New Roman</vt:lpstr>
      <vt:lpstr>Wingdings</vt:lpstr>
      <vt:lpstr>2021_spring</vt:lpstr>
      <vt:lpstr>2021_splash</vt:lpstr>
      <vt:lpstr>Stanford 大学计算机系 2020 年秋季期末考题</vt:lpstr>
      <vt:lpstr>第 3 章  数据链路层</vt:lpstr>
      <vt:lpstr>数据链路层的简单模型</vt:lpstr>
      <vt:lpstr>数据链路层的简单模型( 续）</vt:lpstr>
      <vt:lpstr>数据链路层使用的信道</vt:lpstr>
      <vt:lpstr>第 3 章  数据链路层</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Hamming Distance</vt:lpstr>
      <vt:lpstr>Cyclic Redundancy Check</vt:lpstr>
      <vt:lpstr>A binary code sequence can be viewed as a polynomial in binary</vt:lpstr>
      <vt:lpstr>乘法</vt:lpstr>
      <vt:lpstr>加法</vt:lpstr>
      <vt:lpstr>PowerPoint 演示文稿</vt:lpstr>
      <vt:lpstr>Calculating a CRC</vt:lpstr>
      <vt:lpstr>帧检验序列 FCS </vt:lpstr>
      <vt:lpstr>接收端对收到的每一帧进行 CRC 检验 </vt:lpstr>
      <vt:lpstr>应当注意 </vt:lpstr>
      <vt:lpstr>应当注意 </vt:lpstr>
      <vt:lpstr>第 3 章  数据链路层</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第 3 章  数据链路层</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backoff)</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第 3 章  数据链路层</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第 3 章  数据链路层</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98</cp:revision>
  <dcterms:created xsi:type="dcterms:W3CDTF">2016-10-04T02:36:21Z</dcterms:created>
  <dcterms:modified xsi:type="dcterms:W3CDTF">2021-03-26T04:28:16Z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