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37"/>
  </p:notesMasterIdLst>
  <p:handoutMasterIdLst>
    <p:handoutMasterId r:id="rId38"/>
  </p:handoutMasterIdLst>
  <p:sldIdLst>
    <p:sldId id="2113" r:id="rId3"/>
    <p:sldId id="1434" r:id="rId4"/>
    <p:sldId id="1435" r:id="rId5"/>
    <p:sldId id="1436" r:id="rId6"/>
    <p:sldId id="1438" r:id="rId7"/>
    <p:sldId id="1437" r:id="rId8"/>
    <p:sldId id="1427" r:id="rId9"/>
    <p:sldId id="1432" r:id="rId10"/>
    <p:sldId id="1433" r:id="rId11"/>
    <p:sldId id="1428" r:id="rId12"/>
    <p:sldId id="1429" r:id="rId13"/>
    <p:sldId id="1430" r:id="rId14"/>
    <p:sldId id="1431" r:id="rId15"/>
    <p:sldId id="1419" r:id="rId16"/>
    <p:sldId id="1426" r:id="rId17"/>
    <p:sldId id="1424" r:id="rId18"/>
    <p:sldId id="1425" r:id="rId19"/>
    <p:sldId id="1423" r:id="rId20"/>
    <p:sldId id="1418" r:id="rId21"/>
    <p:sldId id="1422" r:id="rId22"/>
    <p:sldId id="1416" r:id="rId23"/>
    <p:sldId id="1412" r:id="rId24"/>
    <p:sldId id="1420" r:id="rId25"/>
    <p:sldId id="1421" r:id="rId26"/>
    <p:sldId id="1417" r:id="rId27"/>
    <p:sldId id="1415" r:id="rId28"/>
    <p:sldId id="1413" r:id="rId29"/>
    <p:sldId id="1411" r:id="rId30"/>
    <p:sldId id="1414" r:id="rId31"/>
    <p:sldId id="1409" r:id="rId32"/>
    <p:sldId id="1410" r:id="rId33"/>
    <p:sldId id="1408" r:id="rId34"/>
    <p:sldId id="1407" r:id="rId35"/>
    <p:sldId id="872" r:id="rId36"/>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1384C60E-CF6F-41E4-9A0E-04B589348A65}">
          <p14:sldIdLst>
            <p14:sldId id="2113"/>
            <p14:sldId id="1434"/>
            <p14:sldId id="1435"/>
            <p14:sldId id="1436"/>
            <p14:sldId id="1438"/>
            <p14:sldId id="1437"/>
            <p14:sldId id="1427"/>
            <p14:sldId id="1432"/>
            <p14:sldId id="1433"/>
            <p14:sldId id="1428"/>
            <p14:sldId id="1429"/>
            <p14:sldId id="1430"/>
            <p14:sldId id="1431"/>
            <p14:sldId id="1419"/>
            <p14:sldId id="1426"/>
            <p14:sldId id="1424"/>
            <p14:sldId id="1425"/>
            <p14:sldId id="1423"/>
            <p14:sldId id="1418"/>
            <p14:sldId id="1422"/>
            <p14:sldId id="1416"/>
            <p14:sldId id="1412"/>
            <p14:sldId id="1420"/>
            <p14:sldId id="1421"/>
            <p14:sldId id="1417"/>
            <p14:sldId id="1415"/>
            <p14:sldId id="1413"/>
            <p14:sldId id="1411"/>
            <p14:sldId id="1414"/>
            <p14:sldId id="1409"/>
            <p14:sldId id="1410"/>
            <p14:sldId id="1408"/>
            <p14:sldId id="1407"/>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FF00"/>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87280" autoAdjust="0"/>
  </p:normalViewPr>
  <p:slideViewPr>
    <p:cSldViewPr>
      <p:cViewPr varScale="1">
        <p:scale>
          <a:sx n="146" d="100"/>
          <a:sy n="146" d="100"/>
        </p:scale>
        <p:origin x="298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t>1</a:t>
            </a:fld>
            <a:r>
              <a:rPr lang="zh-CN" altLang="en-US"/>
              <a:t> 页</a:t>
            </a:r>
            <a:endParaRPr lang="zh-CN" altLang="en-US" dirty="0"/>
          </a:p>
        </p:txBody>
      </p:sp>
    </p:spTree>
    <p:extLst>
      <p:ext uri="{BB962C8B-B14F-4D97-AF65-F5344CB8AC3E}">
        <p14:creationId xmlns:p14="http://schemas.microsoft.com/office/powerpoint/2010/main" val="3101313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28</a:t>
            </a:fld>
            <a:endParaRPr lang="en-US" altLang="zh-CN"/>
          </a:p>
        </p:txBody>
      </p:sp>
    </p:spTree>
    <p:extLst>
      <p:ext uri="{BB962C8B-B14F-4D97-AF65-F5344CB8AC3E}">
        <p14:creationId xmlns:p14="http://schemas.microsoft.com/office/powerpoint/2010/main" val="131171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32</a:t>
            </a:fld>
            <a:endParaRPr lang="en-US" altLang="zh-CN"/>
          </a:p>
        </p:txBody>
      </p:sp>
    </p:spTree>
    <p:extLst>
      <p:ext uri="{BB962C8B-B14F-4D97-AF65-F5344CB8AC3E}">
        <p14:creationId xmlns:p14="http://schemas.microsoft.com/office/powerpoint/2010/main" val="36524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33</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34</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7</a:t>
            </a:fld>
            <a:endParaRPr lang="en-US" altLang="zh-CN"/>
          </a:p>
        </p:txBody>
      </p:sp>
    </p:spTree>
    <p:extLst>
      <p:ext uri="{BB962C8B-B14F-4D97-AF65-F5344CB8AC3E}">
        <p14:creationId xmlns:p14="http://schemas.microsoft.com/office/powerpoint/2010/main" val="94964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8</a:t>
            </a:fld>
            <a:endParaRPr lang="en-US" altLang="zh-CN"/>
          </a:p>
        </p:txBody>
      </p:sp>
    </p:spTree>
    <p:extLst>
      <p:ext uri="{BB962C8B-B14F-4D97-AF65-F5344CB8AC3E}">
        <p14:creationId xmlns:p14="http://schemas.microsoft.com/office/powerpoint/2010/main" val="5784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a:t>
            </a:fld>
            <a:endParaRPr lang="en-US" altLang="zh-CN"/>
          </a:p>
        </p:txBody>
      </p:sp>
    </p:spTree>
    <p:extLst>
      <p:ext uri="{BB962C8B-B14F-4D97-AF65-F5344CB8AC3E}">
        <p14:creationId xmlns:p14="http://schemas.microsoft.com/office/powerpoint/2010/main" val="6671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10</a:t>
            </a:fld>
            <a:endParaRPr lang="en-US" altLang="zh-CN"/>
          </a:p>
        </p:txBody>
      </p:sp>
    </p:spTree>
    <p:extLst>
      <p:ext uri="{BB962C8B-B14F-4D97-AF65-F5344CB8AC3E}">
        <p14:creationId xmlns:p14="http://schemas.microsoft.com/office/powerpoint/2010/main" val="327707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a:t>
            </a:fld>
            <a:endParaRPr lang="en-US" altLang="zh-CN"/>
          </a:p>
        </p:txBody>
      </p:sp>
    </p:spTree>
    <p:extLst>
      <p:ext uri="{BB962C8B-B14F-4D97-AF65-F5344CB8AC3E}">
        <p14:creationId xmlns:p14="http://schemas.microsoft.com/office/powerpoint/2010/main" val="251684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12</a:t>
            </a:fld>
            <a:endParaRPr lang="en-US" altLang="zh-CN"/>
          </a:p>
        </p:txBody>
      </p:sp>
    </p:spTree>
    <p:extLst>
      <p:ext uri="{BB962C8B-B14F-4D97-AF65-F5344CB8AC3E}">
        <p14:creationId xmlns:p14="http://schemas.microsoft.com/office/powerpoint/2010/main" val="236815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205158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25</a:t>
            </a:fld>
            <a:endParaRPr lang="en-US" altLang="zh-CN"/>
          </a:p>
        </p:txBody>
      </p:sp>
    </p:spTree>
    <p:extLst>
      <p:ext uri="{BB962C8B-B14F-4D97-AF65-F5344CB8AC3E}">
        <p14:creationId xmlns:p14="http://schemas.microsoft.com/office/powerpoint/2010/main" val="144770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52" y="404020"/>
            <a:ext cx="11137899" cy="720724"/>
          </a:xfrm>
        </p:spPr>
        <p:txBody>
          <a:bodyPr>
            <a:normAutofit/>
          </a:bodyPr>
          <a:lstStyle/>
          <a:p>
            <a:r>
              <a:rPr lang="zh-CN" altLang="en-US" dirty="0">
                <a:latin typeface="+mj-ea"/>
                <a:ea typeface="+mj-ea"/>
              </a:rPr>
              <a:t>武汉大学</a:t>
            </a:r>
            <a:r>
              <a:rPr lang="en-US" altLang="zh-CN" dirty="0">
                <a:latin typeface="+mj-ea"/>
                <a:ea typeface="+mj-ea"/>
              </a:rPr>
              <a:t>2019</a:t>
            </a:r>
            <a:r>
              <a:rPr lang="zh-CN" altLang="en-US" dirty="0">
                <a:latin typeface="+mj-ea"/>
                <a:ea typeface="+mj-ea"/>
              </a:rPr>
              <a:t>研究生入学考试考题</a:t>
            </a:r>
          </a:p>
        </p:txBody>
      </p:sp>
      <p:sp>
        <p:nvSpPr>
          <p:cNvPr id="3" name="内容占位符 2"/>
          <p:cNvSpPr>
            <a:spLocks noGrp="1"/>
          </p:cNvSpPr>
          <p:nvPr>
            <p:ph idx="1"/>
          </p:nvPr>
        </p:nvSpPr>
        <p:spPr>
          <a:xfrm>
            <a:off x="527052" y="1484784"/>
            <a:ext cx="11137899" cy="2952328"/>
          </a:xfrm>
        </p:spPr>
        <p:txBody>
          <a:bodyPr/>
          <a:lstStyle/>
          <a:p>
            <a:pPr marL="0" indent="0">
              <a:buNone/>
            </a:pPr>
            <a:r>
              <a:rPr lang="zh-CN" altLang="en-US" dirty="0">
                <a:solidFill>
                  <a:srgbClr val="000099"/>
                </a:solidFill>
                <a:latin typeface="+mn-ea"/>
                <a:ea typeface="+mn-ea"/>
              </a:rPr>
              <a:t>现有</a:t>
            </a:r>
            <a:r>
              <a:rPr lang="en-US" altLang="zh-CN" dirty="0">
                <a:solidFill>
                  <a:srgbClr val="000099"/>
                </a:solidFill>
                <a:latin typeface="+mn-ea"/>
                <a:ea typeface="+mn-ea"/>
              </a:rPr>
              <a:t>TCP</a:t>
            </a:r>
            <a:r>
              <a:rPr lang="zh-CN" altLang="en-US" dirty="0">
                <a:solidFill>
                  <a:srgbClr val="000099"/>
                </a:solidFill>
                <a:latin typeface="+mn-ea"/>
                <a:ea typeface="+mn-ea"/>
              </a:rPr>
              <a:t>拥塞窗口</a:t>
            </a:r>
            <a:r>
              <a:rPr lang="en-US" altLang="zh-CN" dirty="0" err="1">
                <a:solidFill>
                  <a:srgbClr val="000099"/>
                </a:solidFill>
                <a:latin typeface="+mn-ea"/>
                <a:ea typeface="+mn-ea"/>
              </a:rPr>
              <a:t>cwnd</a:t>
            </a:r>
            <a:r>
              <a:rPr lang="zh-CN" altLang="en-US" dirty="0">
                <a:solidFill>
                  <a:srgbClr val="000099"/>
                </a:solidFill>
                <a:latin typeface="+mn-ea"/>
                <a:ea typeface="+mn-ea"/>
              </a:rPr>
              <a:t>和传输轮次</a:t>
            </a:r>
            <a:r>
              <a:rPr lang="en-US" altLang="zh-CN" dirty="0">
                <a:solidFill>
                  <a:srgbClr val="000099"/>
                </a:solidFill>
                <a:latin typeface="+mn-ea"/>
                <a:ea typeface="+mn-ea"/>
              </a:rPr>
              <a:t>n</a:t>
            </a:r>
            <a:r>
              <a:rPr lang="zh-CN" altLang="en-US" dirty="0">
                <a:solidFill>
                  <a:srgbClr val="000099"/>
                </a:solidFill>
                <a:latin typeface="+mn-ea"/>
                <a:ea typeface="+mn-ea"/>
              </a:rPr>
              <a:t>的关系如表所示。解答以下问题：</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1</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在慢开始阶段的时间间隔（以轮次表示）（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2</a:t>
            </a:r>
            <a:r>
              <a:rPr lang="zh-CN" altLang="en-US" dirty="0">
                <a:solidFill>
                  <a:srgbClr val="000099"/>
                </a:solidFill>
                <a:latin typeface="+mn-ea"/>
                <a:ea typeface="+mn-ea"/>
              </a:rPr>
              <a:t>）指出</a:t>
            </a:r>
            <a:r>
              <a:rPr lang="en-US" altLang="zh-CN" dirty="0">
                <a:solidFill>
                  <a:srgbClr val="000099"/>
                </a:solidFill>
                <a:latin typeface="+mn-ea"/>
                <a:ea typeface="+mn-ea"/>
              </a:rPr>
              <a:t>TCP</a:t>
            </a:r>
            <a:r>
              <a:rPr lang="zh-CN" altLang="en-US" dirty="0">
                <a:solidFill>
                  <a:srgbClr val="000099"/>
                </a:solidFill>
                <a:latin typeface="+mn-ea"/>
                <a:ea typeface="+mn-ea"/>
              </a:rPr>
              <a:t>在拥塞避免阶段的时间间隔（以轮次表示）（</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pPr marL="0" indent="0">
              <a:buNone/>
            </a:pPr>
            <a:r>
              <a:rPr lang="zh-CN" altLang="en-US" dirty="0">
                <a:solidFill>
                  <a:srgbClr val="000099"/>
                </a:solidFill>
                <a:latin typeface="+mn-ea"/>
                <a:ea typeface="+mn-ea"/>
              </a:rPr>
              <a:t>（</a:t>
            </a:r>
            <a:r>
              <a:rPr lang="en-US" altLang="zh-CN" dirty="0">
                <a:solidFill>
                  <a:srgbClr val="000099"/>
                </a:solidFill>
                <a:latin typeface="+mn-ea"/>
                <a:ea typeface="+mn-ea"/>
              </a:rPr>
              <a:t>3</a:t>
            </a:r>
            <a:r>
              <a:rPr lang="zh-CN" altLang="en-US" dirty="0">
                <a:solidFill>
                  <a:srgbClr val="000099"/>
                </a:solidFill>
                <a:latin typeface="+mn-ea"/>
                <a:ea typeface="+mn-ea"/>
              </a:rPr>
              <a:t>）指出在第</a:t>
            </a:r>
            <a:r>
              <a:rPr lang="en-US" altLang="zh-CN" dirty="0">
                <a:solidFill>
                  <a:srgbClr val="000099"/>
                </a:solidFill>
                <a:latin typeface="+mn-ea"/>
                <a:ea typeface="+mn-ea"/>
              </a:rPr>
              <a:t>11</a:t>
            </a:r>
            <a:r>
              <a:rPr lang="zh-CN" altLang="en-US" dirty="0">
                <a:solidFill>
                  <a:srgbClr val="000099"/>
                </a:solidFill>
                <a:latin typeface="+mn-ea"/>
                <a:ea typeface="+mn-ea"/>
              </a:rPr>
              <a:t>轮次，门限</a:t>
            </a:r>
            <a:r>
              <a:rPr lang="en-US" altLang="zh-CN" dirty="0" err="1">
                <a:solidFill>
                  <a:srgbClr val="000099"/>
                </a:solidFill>
                <a:latin typeface="+mn-ea"/>
                <a:ea typeface="+mn-ea"/>
              </a:rPr>
              <a:t>ssthresh</a:t>
            </a:r>
            <a:r>
              <a:rPr lang="zh-CN" altLang="en-US" dirty="0">
                <a:solidFill>
                  <a:srgbClr val="000099"/>
                </a:solidFill>
                <a:latin typeface="+mn-ea"/>
                <a:ea typeface="+mn-ea"/>
              </a:rPr>
              <a:t>的值是多少？假设在第一轮次发送</a:t>
            </a:r>
            <a:r>
              <a:rPr lang="en-US" altLang="zh-CN" dirty="0">
                <a:solidFill>
                  <a:srgbClr val="000099"/>
                </a:solidFill>
                <a:latin typeface="+mn-ea"/>
                <a:ea typeface="+mn-ea"/>
              </a:rPr>
              <a:t>A</a:t>
            </a:r>
            <a:r>
              <a:rPr lang="zh-CN" altLang="en-US" dirty="0">
                <a:solidFill>
                  <a:srgbClr val="000099"/>
                </a:solidFill>
                <a:latin typeface="+mn-ea"/>
                <a:ea typeface="+mn-ea"/>
              </a:rPr>
              <a:t>的第一个报文段，指出</a:t>
            </a:r>
            <a:r>
              <a:rPr lang="en-US" altLang="zh-CN" dirty="0">
                <a:solidFill>
                  <a:srgbClr val="000099"/>
                </a:solidFill>
                <a:latin typeface="+mn-ea"/>
                <a:ea typeface="+mn-ea"/>
              </a:rPr>
              <a:t>A</a:t>
            </a:r>
            <a:r>
              <a:rPr lang="zh-CN" altLang="en-US" dirty="0">
                <a:solidFill>
                  <a:srgbClr val="000099"/>
                </a:solidFill>
                <a:latin typeface="+mn-ea"/>
                <a:ea typeface="+mn-ea"/>
              </a:rPr>
              <a:t>的第</a:t>
            </a:r>
            <a:r>
              <a:rPr lang="en-US" altLang="zh-CN" dirty="0">
                <a:solidFill>
                  <a:srgbClr val="000099"/>
                </a:solidFill>
                <a:latin typeface="+mn-ea"/>
                <a:ea typeface="+mn-ea"/>
              </a:rPr>
              <a:t>55</a:t>
            </a:r>
            <a:r>
              <a:rPr lang="zh-CN" altLang="en-US" dirty="0">
                <a:solidFill>
                  <a:srgbClr val="000099"/>
                </a:solidFill>
                <a:latin typeface="+mn-ea"/>
                <a:ea typeface="+mn-ea"/>
              </a:rPr>
              <a:t>个报文段在第几个轮次发送（</a:t>
            </a:r>
            <a:r>
              <a:rPr lang="en-US" altLang="zh-CN" dirty="0">
                <a:solidFill>
                  <a:srgbClr val="000099"/>
                </a:solidFill>
                <a:latin typeface="+mn-ea"/>
                <a:ea typeface="+mn-ea"/>
              </a:rPr>
              <a:t>4</a:t>
            </a:r>
            <a:r>
              <a:rPr lang="zh-CN" altLang="en-US" dirty="0">
                <a:solidFill>
                  <a:srgbClr val="000099"/>
                </a:solidFill>
                <a:latin typeface="+mn-ea"/>
                <a:ea typeface="+mn-ea"/>
              </a:rPr>
              <a:t>分）</a:t>
            </a:r>
            <a:endParaRPr lang="en-US" altLang="zh-CN" dirty="0">
              <a:solidFill>
                <a:srgbClr val="000099"/>
              </a:solidFill>
              <a:latin typeface="+mn-ea"/>
              <a:ea typeface="+mn-ea"/>
            </a:endParaRPr>
          </a:p>
          <a:p>
            <a:endParaRPr lang="zh-CN" altLang="en-US" dirty="0">
              <a:solidFill>
                <a:srgbClr val="000099"/>
              </a:solidFill>
              <a:latin typeface="+mn-ea"/>
              <a:ea typeface="+mn-ea"/>
            </a:endParaRPr>
          </a:p>
        </p:txBody>
      </p:sp>
      <p:graphicFrame>
        <p:nvGraphicFramePr>
          <p:cNvPr id="4" name="表格 3"/>
          <p:cNvGraphicFramePr>
            <a:graphicFrameLocks noGrp="1"/>
          </p:cNvGraphicFramePr>
          <p:nvPr>
            <p:extLst/>
          </p:nvPr>
        </p:nvGraphicFramePr>
        <p:xfrm>
          <a:off x="503707" y="4221088"/>
          <a:ext cx="111612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20067549"/>
                    </a:ext>
                  </a:extLst>
                </a:gridCol>
                <a:gridCol w="739175">
                  <a:extLst>
                    <a:ext uri="{9D8B030D-6E8A-4147-A177-3AD203B41FA5}">
                      <a16:colId xmlns:a16="http://schemas.microsoft.com/office/drawing/2014/main" val="1472563727"/>
                    </a:ext>
                  </a:extLst>
                </a:gridCol>
                <a:gridCol w="739175">
                  <a:extLst>
                    <a:ext uri="{9D8B030D-6E8A-4147-A177-3AD203B41FA5}">
                      <a16:colId xmlns:a16="http://schemas.microsoft.com/office/drawing/2014/main" val="3551320908"/>
                    </a:ext>
                  </a:extLst>
                </a:gridCol>
                <a:gridCol w="739174">
                  <a:extLst>
                    <a:ext uri="{9D8B030D-6E8A-4147-A177-3AD203B41FA5}">
                      <a16:colId xmlns:a16="http://schemas.microsoft.com/office/drawing/2014/main" val="1466495561"/>
                    </a:ext>
                  </a:extLst>
                </a:gridCol>
                <a:gridCol w="739174">
                  <a:extLst>
                    <a:ext uri="{9D8B030D-6E8A-4147-A177-3AD203B41FA5}">
                      <a16:colId xmlns:a16="http://schemas.microsoft.com/office/drawing/2014/main" val="1472084805"/>
                    </a:ext>
                  </a:extLst>
                </a:gridCol>
                <a:gridCol w="739175">
                  <a:extLst>
                    <a:ext uri="{9D8B030D-6E8A-4147-A177-3AD203B41FA5}">
                      <a16:colId xmlns:a16="http://schemas.microsoft.com/office/drawing/2014/main" val="709459299"/>
                    </a:ext>
                  </a:extLst>
                </a:gridCol>
                <a:gridCol w="739175">
                  <a:extLst>
                    <a:ext uri="{9D8B030D-6E8A-4147-A177-3AD203B41FA5}">
                      <a16:colId xmlns:a16="http://schemas.microsoft.com/office/drawing/2014/main" val="1880154874"/>
                    </a:ext>
                  </a:extLst>
                </a:gridCol>
                <a:gridCol w="739174">
                  <a:extLst>
                    <a:ext uri="{9D8B030D-6E8A-4147-A177-3AD203B41FA5}">
                      <a16:colId xmlns:a16="http://schemas.microsoft.com/office/drawing/2014/main" val="784325991"/>
                    </a:ext>
                  </a:extLst>
                </a:gridCol>
                <a:gridCol w="739174">
                  <a:extLst>
                    <a:ext uri="{9D8B030D-6E8A-4147-A177-3AD203B41FA5}">
                      <a16:colId xmlns:a16="http://schemas.microsoft.com/office/drawing/2014/main" val="3072748222"/>
                    </a:ext>
                  </a:extLst>
                </a:gridCol>
                <a:gridCol w="739175">
                  <a:extLst>
                    <a:ext uri="{9D8B030D-6E8A-4147-A177-3AD203B41FA5}">
                      <a16:colId xmlns:a16="http://schemas.microsoft.com/office/drawing/2014/main" val="2069813563"/>
                    </a:ext>
                  </a:extLst>
                </a:gridCol>
                <a:gridCol w="739175">
                  <a:extLst>
                    <a:ext uri="{9D8B030D-6E8A-4147-A177-3AD203B41FA5}">
                      <a16:colId xmlns:a16="http://schemas.microsoft.com/office/drawing/2014/main" val="2747001209"/>
                    </a:ext>
                  </a:extLst>
                </a:gridCol>
                <a:gridCol w="739174">
                  <a:extLst>
                    <a:ext uri="{9D8B030D-6E8A-4147-A177-3AD203B41FA5}">
                      <a16:colId xmlns:a16="http://schemas.microsoft.com/office/drawing/2014/main" val="4154853183"/>
                    </a:ext>
                  </a:extLst>
                </a:gridCol>
                <a:gridCol w="739174">
                  <a:extLst>
                    <a:ext uri="{9D8B030D-6E8A-4147-A177-3AD203B41FA5}">
                      <a16:colId xmlns:a16="http://schemas.microsoft.com/office/drawing/2014/main" val="19590699"/>
                    </a:ext>
                  </a:extLst>
                </a:gridCol>
                <a:gridCol w="739175">
                  <a:extLst>
                    <a:ext uri="{9D8B030D-6E8A-4147-A177-3AD203B41FA5}">
                      <a16:colId xmlns:a16="http://schemas.microsoft.com/office/drawing/2014/main" val="3708593863"/>
                    </a:ext>
                  </a:extLst>
                </a:gridCol>
                <a:gridCol w="739175">
                  <a:extLst>
                    <a:ext uri="{9D8B030D-6E8A-4147-A177-3AD203B41FA5}">
                      <a16:colId xmlns:a16="http://schemas.microsoft.com/office/drawing/2014/main" val="1200007682"/>
                    </a:ext>
                  </a:extLst>
                </a:gridCol>
              </a:tblGrid>
              <a:tr h="370840">
                <a:tc>
                  <a:txBody>
                    <a:bodyPr/>
                    <a:lstStyle/>
                    <a:p>
                      <a:pPr algn="ctr"/>
                      <a:r>
                        <a:rPr lang="en-US" altLang="zh-CN" dirty="0"/>
                        <a:t>n</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1793350633"/>
                  </a:ext>
                </a:extLst>
              </a:tr>
              <a:tr h="370840">
                <a:tc>
                  <a:txBody>
                    <a:bodyPr/>
                    <a:lstStyle/>
                    <a:p>
                      <a:pPr algn="ctr"/>
                      <a:r>
                        <a:rPr lang="en-US" altLang="zh-CN" dirty="0" err="1">
                          <a:solidFill>
                            <a:srgbClr val="0000FF"/>
                          </a:solidFill>
                        </a:rPr>
                        <a:t>cwnd</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tc>
                  <a:txBody>
                    <a:bodyPr/>
                    <a:lstStyle/>
                    <a:p>
                      <a:pPr algn="ctr"/>
                      <a:r>
                        <a:rPr lang="en-US" altLang="zh-CN" dirty="0">
                          <a:solidFill>
                            <a:srgbClr val="0000FF"/>
                          </a:solidFill>
                        </a:rPr>
                        <a:t>9</a:t>
                      </a:r>
                      <a:endParaRPr lang="zh-CN" altLang="en-US" dirty="0">
                        <a:solidFill>
                          <a:srgbClr val="0000FF"/>
                        </a:solidFill>
                      </a:endParaRPr>
                    </a:p>
                  </a:txBody>
                  <a:tcPr/>
                </a:tc>
                <a:tc>
                  <a:txBody>
                    <a:bodyPr/>
                    <a:lstStyle/>
                    <a:p>
                      <a:pPr algn="ctr"/>
                      <a:r>
                        <a:rPr lang="en-US" altLang="zh-CN" dirty="0">
                          <a:solidFill>
                            <a:srgbClr val="0000FF"/>
                          </a:solidFill>
                        </a:rPr>
                        <a:t>10</a:t>
                      </a:r>
                      <a:endParaRPr lang="zh-CN" altLang="en-US" dirty="0">
                        <a:solidFill>
                          <a:srgbClr val="0000FF"/>
                        </a:solidFill>
                      </a:endParaRPr>
                    </a:p>
                  </a:txBody>
                  <a:tcPr/>
                </a:tc>
                <a:tc>
                  <a:txBody>
                    <a:bodyPr/>
                    <a:lstStyle/>
                    <a:p>
                      <a:pPr algn="ctr"/>
                      <a:r>
                        <a:rPr lang="en-US" altLang="zh-CN" dirty="0">
                          <a:solidFill>
                            <a:srgbClr val="0000FF"/>
                          </a:solidFill>
                        </a:rPr>
                        <a:t>11</a:t>
                      </a:r>
                      <a:endParaRPr lang="zh-CN" altLang="en-US" dirty="0">
                        <a:solidFill>
                          <a:srgbClr val="0000FF"/>
                        </a:solidFill>
                      </a:endParaRPr>
                    </a:p>
                  </a:txBody>
                  <a:tcPr/>
                </a:tc>
                <a:tc>
                  <a:txBody>
                    <a:bodyPr/>
                    <a:lstStyle/>
                    <a:p>
                      <a:pPr algn="ctr"/>
                      <a:r>
                        <a:rPr lang="en-US" altLang="zh-CN" dirty="0">
                          <a:solidFill>
                            <a:srgbClr val="0000FF"/>
                          </a:solidFill>
                        </a:rPr>
                        <a:t>12</a:t>
                      </a:r>
                      <a:endParaRPr lang="zh-CN" altLang="en-US" dirty="0">
                        <a:solidFill>
                          <a:srgbClr val="0000FF"/>
                        </a:solidFill>
                      </a:endParaRPr>
                    </a:p>
                  </a:txBody>
                  <a:tcPr/>
                </a:tc>
                <a:tc>
                  <a:txBody>
                    <a:bodyPr/>
                    <a:lstStyle/>
                    <a:p>
                      <a:pPr algn="ctr"/>
                      <a:r>
                        <a:rPr lang="en-US" altLang="zh-CN" dirty="0">
                          <a:solidFill>
                            <a:srgbClr val="0000FF"/>
                          </a:solidFill>
                        </a:rPr>
                        <a:t>1</a:t>
                      </a: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pPr algn="ctr"/>
                      <a:r>
                        <a:rPr lang="en-US" altLang="zh-CN" dirty="0">
                          <a:solidFill>
                            <a:srgbClr val="0000FF"/>
                          </a:solidFill>
                        </a:rPr>
                        <a:t>6</a:t>
                      </a:r>
                      <a:endParaRPr lang="zh-CN" altLang="en-US" dirty="0">
                        <a:solidFill>
                          <a:srgbClr val="0000FF"/>
                        </a:solidFill>
                      </a:endParaRPr>
                    </a:p>
                  </a:txBody>
                  <a:tcPr/>
                </a:tc>
                <a:tc>
                  <a:txBody>
                    <a:bodyPr/>
                    <a:lstStyle/>
                    <a:p>
                      <a:pPr algn="ctr"/>
                      <a:r>
                        <a:rPr lang="en-US" altLang="zh-CN" dirty="0">
                          <a:solidFill>
                            <a:srgbClr val="0000FF"/>
                          </a:solidFill>
                        </a:rPr>
                        <a:t>7</a:t>
                      </a:r>
                      <a:endParaRPr lang="zh-CN" altLang="en-US" dirty="0">
                        <a:solidFill>
                          <a:srgbClr val="0000FF"/>
                        </a:solidFill>
                      </a:endParaRPr>
                    </a:p>
                  </a:txBody>
                  <a:tcPr/>
                </a:tc>
                <a:tc>
                  <a:txBody>
                    <a:bodyPr/>
                    <a:lstStyle/>
                    <a:p>
                      <a:pPr algn="ctr"/>
                      <a:r>
                        <a:rPr lang="en-US" altLang="zh-CN" dirty="0">
                          <a:solidFill>
                            <a:srgbClr val="0000FF"/>
                          </a:solidFill>
                        </a:rPr>
                        <a:t>8</a:t>
                      </a:r>
                      <a:endParaRPr lang="zh-CN" altLang="en-US" dirty="0">
                        <a:solidFill>
                          <a:srgbClr val="0000FF"/>
                        </a:solidFill>
                      </a:endParaRPr>
                    </a:p>
                  </a:txBody>
                  <a:tcPr/>
                </a:tc>
                <a:extLst>
                  <a:ext uri="{0D108BD9-81ED-4DB2-BD59-A6C34878D82A}">
                    <a16:rowId xmlns:a16="http://schemas.microsoft.com/office/drawing/2014/main" val="1966848467"/>
                  </a:ext>
                </a:extLst>
              </a:tr>
            </a:tbl>
          </a:graphicData>
        </a:graphic>
      </p:graphicFrame>
      <p:sp>
        <p:nvSpPr>
          <p:cNvPr id="5" name="文本框 4"/>
          <p:cNvSpPr txBox="1"/>
          <p:nvPr/>
        </p:nvSpPr>
        <p:spPr>
          <a:xfrm>
            <a:off x="839416" y="5301208"/>
            <a:ext cx="6408712" cy="1015663"/>
          </a:xfrm>
          <a:prstGeom prst="rect">
            <a:avLst/>
          </a:prstGeom>
          <a:noFill/>
        </p:spPr>
        <p:txBody>
          <a:bodyPr wrap="square" rtlCol="0">
            <a:spAutoFit/>
          </a:bodyPr>
          <a:lstStyle/>
          <a:p>
            <a:r>
              <a:rPr lang="en-US" altLang="zh-CN" sz="2000" dirty="0">
                <a:solidFill>
                  <a:srgbClr val="000099"/>
                </a:solidFill>
              </a:rPr>
              <a:t>(1) TCP</a:t>
            </a:r>
            <a:r>
              <a:rPr lang="zh-CN" altLang="en-US" sz="2000" dirty="0">
                <a:solidFill>
                  <a:srgbClr val="000099"/>
                </a:solidFill>
              </a:rPr>
              <a:t>在慢开始阶段的时间间隔</a:t>
            </a:r>
            <a:r>
              <a:rPr lang="en-US" altLang="zh-CN" sz="2000" dirty="0">
                <a:solidFill>
                  <a:srgbClr val="000099"/>
                </a:solidFill>
              </a:rPr>
              <a:t>: [1, 4]</a:t>
            </a:r>
            <a:r>
              <a:rPr lang="zh-CN" altLang="en-US" sz="2000" dirty="0">
                <a:solidFill>
                  <a:srgbClr val="000099"/>
                </a:solidFill>
              </a:rPr>
              <a:t>、</a:t>
            </a:r>
            <a:r>
              <a:rPr lang="en-US" altLang="zh-CN" sz="2000" dirty="0">
                <a:solidFill>
                  <a:srgbClr val="000099"/>
                </a:solidFill>
              </a:rPr>
              <a:t>[9, 12];</a:t>
            </a:r>
          </a:p>
          <a:p>
            <a:r>
              <a:rPr lang="en-US" altLang="zh-CN" sz="2000" dirty="0">
                <a:solidFill>
                  <a:srgbClr val="000099"/>
                </a:solidFill>
              </a:rPr>
              <a:t>(2) TCP</a:t>
            </a:r>
            <a:r>
              <a:rPr lang="zh-CN" altLang="en-US" sz="2000" dirty="0">
                <a:solidFill>
                  <a:srgbClr val="000099"/>
                </a:solidFill>
              </a:rPr>
              <a:t>在拥塞避免阶段的时间间隔</a:t>
            </a:r>
            <a:r>
              <a:rPr lang="en-US" altLang="zh-CN" sz="2000" dirty="0">
                <a:solidFill>
                  <a:srgbClr val="000099"/>
                </a:solidFill>
              </a:rPr>
              <a:t>: [5, 8]</a:t>
            </a:r>
            <a:r>
              <a:rPr lang="zh-CN" altLang="en-US" sz="2000" dirty="0">
                <a:solidFill>
                  <a:srgbClr val="000099"/>
                </a:solidFill>
              </a:rPr>
              <a:t>、</a:t>
            </a:r>
            <a:r>
              <a:rPr lang="en-US" altLang="zh-CN" sz="2000" dirty="0">
                <a:solidFill>
                  <a:srgbClr val="000099"/>
                </a:solidFill>
              </a:rPr>
              <a:t>[13, 14];</a:t>
            </a:r>
          </a:p>
          <a:p>
            <a:r>
              <a:rPr lang="en-US" altLang="zh-CN" sz="2000" dirty="0">
                <a:solidFill>
                  <a:srgbClr val="000099"/>
                </a:solidFill>
              </a:rPr>
              <a:t>(3) </a:t>
            </a:r>
            <a:r>
              <a:rPr lang="zh-CN" altLang="en-US" sz="2000" dirty="0">
                <a:solidFill>
                  <a:srgbClr val="000099"/>
                </a:solidFill>
              </a:rPr>
              <a:t>阈值为</a:t>
            </a:r>
            <a:r>
              <a:rPr lang="en-US" altLang="zh-CN" sz="2000" dirty="0">
                <a:solidFill>
                  <a:srgbClr val="000099"/>
                </a:solidFill>
              </a:rPr>
              <a:t>6</a:t>
            </a:r>
            <a:r>
              <a:rPr lang="zh-CN" altLang="en-US" sz="2000" dirty="0">
                <a:solidFill>
                  <a:srgbClr val="000099"/>
                </a:solidFill>
              </a:rPr>
              <a:t>，第</a:t>
            </a:r>
            <a:r>
              <a:rPr lang="en-US" altLang="zh-CN" sz="2000" dirty="0">
                <a:solidFill>
                  <a:srgbClr val="000099"/>
                </a:solidFill>
              </a:rPr>
              <a:t>8</a:t>
            </a:r>
            <a:r>
              <a:rPr lang="zh-CN" altLang="en-US" sz="2000" dirty="0">
                <a:solidFill>
                  <a:srgbClr val="000099"/>
                </a:solidFill>
              </a:rPr>
              <a:t>轮次发送。</a:t>
            </a:r>
          </a:p>
        </p:txBody>
      </p:sp>
      <p:sp>
        <p:nvSpPr>
          <p:cNvPr id="6" name="Rectangle 7"/>
          <p:cNvSpPr txBox="1">
            <a:spLocks noChangeArrowheads="1"/>
          </p:cNvSpPr>
          <p:nvPr/>
        </p:nvSpPr>
        <p:spPr>
          <a:xfrm>
            <a:off x="10344472" y="6624784"/>
            <a:ext cx="2304256"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r>
              <a:rPr lang="en-US" altLang="zh-CN" sz="1200" dirty="0">
                <a:solidFill>
                  <a:srgbClr val="FF0000"/>
                </a:solidFill>
                <a:cs typeface="Arial" panose="020B0604020202020204" pitchFamily="34" charset="0"/>
              </a:rPr>
              <a:t>Review Problem</a:t>
            </a:r>
          </a:p>
        </p:txBody>
      </p:sp>
    </p:spTree>
    <p:extLst>
      <p:ext uri="{BB962C8B-B14F-4D97-AF65-F5344CB8AC3E}">
        <p14:creationId xmlns:p14="http://schemas.microsoft.com/office/powerpoint/2010/main" val="23247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877818"/>
          </a:xfrm>
          <a:prstGeom prst="rect">
            <a:avLst/>
          </a:prstGeom>
        </p:spPr>
        <p:txBody>
          <a:bodyPr vert="horz" lIns="91440" tIns="45720" rIns="91440" bIns="45720" rtlCol="0">
            <a:normAutofit fontScale="925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a:t>
            </a:r>
            <a:r>
              <a:rPr lang="en-US" altLang="zh-CN" sz="2000" dirty="0"/>
              <a:t>R2</a:t>
            </a:r>
            <a:r>
              <a:rPr lang="zh-CN" altLang="en-US" sz="2000" dirty="0"/>
              <a:t>计算网络</a:t>
            </a:r>
            <a:r>
              <a:rPr lang="en-US" altLang="zh-CN" sz="2000" dirty="0"/>
              <a:t>LAN1-6</a:t>
            </a:r>
            <a:r>
              <a:rPr lang="zh-CN" altLang="en-US" sz="2000" dirty="0"/>
              <a:t>的路由表（包括目的地、下一跳、最小代价。其中路由器和直连网络的代价为</a:t>
            </a:r>
            <a:r>
              <a:rPr lang="en-US" altLang="zh-CN" sz="2000" dirty="0"/>
              <a:t>0</a:t>
            </a:r>
            <a:r>
              <a:rPr lang="zh-CN" altLang="en-US" sz="2000" dirty="0"/>
              <a:t>）</a:t>
            </a:r>
            <a:endParaRPr lang="en-US" altLang="zh-CN" sz="2000" dirty="0"/>
          </a:p>
          <a:p>
            <a:pPr marL="457200" indent="-457200">
              <a:buSzPct val="100000"/>
              <a:buFont typeface="+mj-lt"/>
              <a:buAutoNum type="arabicPeriod"/>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sp>
        <p:nvSpPr>
          <p:cNvPr id="66" name="内容占位符 2">
            <a:extLst>
              <a:ext uri="{FF2B5EF4-FFF2-40B4-BE49-F238E27FC236}">
                <a16:creationId xmlns:a16="http://schemas.microsoft.com/office/drawing/2014/main" id="{C8D062FC-76A0-4EEA-8DD9-5D7F3759999B}"/>
              </a:ext>
            </a:extLst>
          </p:cNvPr>
          <p:cNvSpPr txBox="1">
            <a:spLocks/>
          </p:cNvSpPr>
          <p:nvPr/>
        </p:nvSpPr>
        <p:spPr>
          <a:xfrm>
            <a:off x="527052" y="5766340"/>
            <a:ext cx="10753524" cy="43161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4166118528"/>
              </p:ext>
            </p:extLst>
          </p:nvPr>
        </p:nvGraphicFramePr>
        <p:xfrm>
          <a:off x="2639616" y="4282881"/>
          <a:ext cx="7632846" cy="1483360"/>
        </p:xfrm>
        <a:graphic>
          <a:graphicData uri="http://schemas.openxmlformats.org/drawingml/2006/table">
            <a:tbl>
              <a:tblPr firstRow="1" bandRow="1">
                <a:tableStyleId>{16D9F66E-5EB9-4882-86FB-DCBF35E3C3E4}</a:tableStyleId>
              </a:tblPr>
              <a:tblGrid>
                <a:gridCol w="803933">
                  <a:extLst>
                    <a:ext uri="{9D8B030D-6E8A-4147-A177-3AD203B41FA5}">
                      <a16:colId xmlns:a16="http://schemas.microsoft.com/office/drawing/2014/main" val="730230044"/>
                    </a:ext>
                  </a:extLst>
                </a:gridCol>
                <a:gridCol w="1169357">
                  <a:extLst>
                    <a:ext uri="{9D8B030D-6E8A-4147-A177-3AD203B41FA5}">
                      <a16:colId xmlns:a16="http://schemas.microsoft.com/office/drawing/2014/main" val="1279734075"/>
                    </a:ext>
                  </a:extLst>
                </a:gridCol>
                <a:gridCol w="2046375">
                  <a:extLst>
                    <a:ext uri="{9D8B030D-6E8A-4147-A177-3AD203B41FA5}">
                      <a16:colId xmlns:a16="http://schemas.microsoft.com/office/drawing/2014/main" val="436761877"/>
                    </a:ext>
                  </a:extLst>
                </a:gridCol>
                <a:gridCol w="2046375">
                  <a:extLst>
                    <a:ext uri="{9D8B030D-6E8A-4147-A177-3AD203B41FA5}">
                      <a16:colId xmlns:a16="http://schemas.microsoft.com/office/drawing/2014/main" val="1917141876"/>
                    </a:ext>
                  </a:extLst>
                </a:gridCol>
                <a:gridCol w="1566806">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FF"/>
                          </a:solidFill>
                        </a:rPr>
                        <a:t>子网掩码</a:t>
                      </a:r>
                    </a:p>
                  </a:txBody>
                  <a:tcPr/>
                </a:tc>
                <a:tc hMerge="1">
                  <a:txBody>
                    <a:bodyPr/>
                    <a:lstStyle/>
                    <a:p>
                      <a:endParaRPr lang="zh-CN" altLang="en-US" dirty="0"/>
                    </a:p>
                  </a:txBody>
                  <a:tcPr/>
                </a:tc>
                <a:tc gridSpan="3">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FF"/>
                          </a:solidFill>
                        </a:rPr>
                        <a:t>网络</a:t>
                      </a:r>
                    </a:p>
                  </a:txBody>
                  <a:tcPr/>
                </a:tc>
                <a:tc>
                  <a:txBody>
                    <a:bodyPr/>
                    <a:lstStyle/>
                    <a:p>
                      <a:pPr algn="ctr"/>
                      <a:r>
                        <a:rPr lang="zh-CN" altLang="en-US" b="0" dirty="0">
                          <a:solidFill>
                            <a:srgbClr val="0000FF"/>
                          </a:solidFill>
                        </a:rPr>
                        <a:t>网络地址</a:t>
                      </a:r>
                    </a:p>
                  </a:txBody>
                  <a:tcPr/>
                </a:tc>
                <a:tc>
                  <a:txBody>
                    <a:bodyPr/>
                    <a:lstStyle/>
                    <a:p>
                      <a:pPr algn="ctr"/>
                      <a:r>
                        <a:rPr lang="zh-CN" altLang="en-US" b="0" dirty="0">
                          <a:solidFill>
                            <a:srgbClr val="0000FF"/>
                          </a:solidFill>
                        </a:rPr>
                        <a:t>可分配最小</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可分配最大</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graphicFrame>
        <p:nvGraphicFramePr>
          <p:cNvPr id="69" name="表格 68">
            <a:extLst>
              <a:ext uri="{FF2B5EF4-FFF2-40B4-BE49-F238E27FC236}">
                <a16:creationId xmlns:a16="http://schemas.microsoft.com/office/drawing/2014/main" id="{83D32E40-7180-4ED0-97B2-C27EE8E9F1A4}"/>
              </a:ext>
            </a:extLst>
          </p:cNvPr>
          <p:cNvGraphicFramePr>
            <a:graphicFrameLocks noGrp="1"/>
          </p:cNvGraphicFramePr>
          <p:nvPr>
            <p:extLst>
              <p:ext uri="{D42A27DB-BD31-4B8C-83A1-F6EECF244321}">
                <p14:modId xmlns:p14="http://schemas.microsoft.com/office/powerpoint/2010/main" val="13604589"/>
              </p:ext>
            </p:extLst>
          </p:nvPr>
        </p:nvGraphicFramePr>
        <p:xfrm>
          <a:off x="2639617" y="6189541"/>
          <a:ext cx="7632846" cy="370840"/>
        </p:xfrm>
        <a:graphic>
          <a:graphicData uri="http://schemas.openxmlformats.org/drawingml/2006/table">
            <a:tbl>
              <a:tblPr firstRow="1" bandRow="1">
                <a:tableStyleId>{16D9F66E-5EB9-4882-86FB-DCBF35E3C3E4}</a:tableStyleId>
              </a:tblPr>
              <a:tblGrid>
                <a:gridCol w="2544282">
                  <a:extLst>
                    <a:ext uri="{9D8B030D-6E8A-4147-A177-3AD203B41FA5}">
                      <a16:colId xmlns:a16="http://schemas.microsoft.com/office/drawing/2014/main" val="2659924312"/>
                    </a:ext>
                  </a:extLst>
                </a:gridCol>
                <a:gridCol w="2544282">
                  <a:extLst>
                    <a:ext uri="{9D8B030D-6E8A-4147-A177-3AD203B41FA5}">
                      <a16:colId xmlns:a16="http://schemas.microsoft.com/office/drawing/2014/main" val="1126469885"/>
                    </a:ext>
                  </a:extLst>
                </a:gridCol>
                <a:gridCol w="2544282">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bl>
          </a:graphicData>
        </a:graphic>
      </p:graphicFrame>
    </p:spTree>
    <p:extLst>
      <p:ext uri="{BB962C8B-B14F-4D97-AF65-F5344CB8AC3E}">
        <p14:creationId xmlns:p14="http://schemas.microsoft.com/office/powerpoint/2010/main" val="417618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1185202"/>
          </a:xfrm>
          <a:prstGeom prst="rect">
            <a:avLst/>
          </a:prstGeom>
        </p:spPr>
        <p:txBody>
          <a:bodyPr vert="horz" lIns="91440" tIns="45720" rIns="91440" bIns="45720" rtlCol="0">
            <a:normAutofit fontScale="925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a:t>
            </a:r>
            <a:r>
              <a:rPr lang="en-US" altLang="zh-CN" sz="2000" dirty="0"/>
              <a:t>R2</a:t>
            </a:r>
            <a:r>
              <a:rPr lang="zh-CN" altLang="en-US" sz="2000" dirty="0"/>
              <a:t>计算网络</a:t>
            </a:r>
            <a:r>
              <a:rPr lang="en-US" altLang="zh-CN" sz="2000" dirty="0"/>
              <a:t>LAN1-6</a:t>
            </a:r>
            <a:r>
              <a:rPr lang="zh-CN" altLang="en-US" sz="2000" dirty="0"/>
              <a:t>的路由表（包括目的地、下一跳、最小代价。其中路由器和直连网络的代价为</a:t>
            </a:r>
            <a:r>
              <a:rPr lang="en-US" altLang="zh-CN" sz="2000" dirty="0"/>
              <a:t>0</a:t>
            </a:r>
            <a:r>
              <a:rPr lang="zh-CN" altLang="en-US" sz="2000" dirty="0"/>
              <a:t>）</a:t>
            </a:r>
            <a:endParaRPr lang="en-US" altLang="zh-CN" sz="2000" dirty="0"/>
          </a:p>
        </p:txBody>
      </p:sp>
      <p:graphicFrame>
        <p:nvGraphicFramePr>
          <p:cNvPr id="15" name="表格 14">
            <a:extLst>
              <a:ext uri="{FF2B5EF4-FFF2-40B4-BE49-F238E27FC236}">
                <a16:creationId xmlns:a16="http://schemas.microsoft.com/office/drawing/2014/main" id="{1E901F87-F732-41FF-A0D8-E5E75B528CBC}"/>
              </a:ext>
            </a:extLst>
          </p:cNvPr>
          <p:cNvGraphicFramePr>
            <a:graphicFrameLocks noGrp="1"/>
          </p:cNvGraphicFramePr>
          <p:nvPr>
            <p:extLst>
              <p:ext uri="{D42A27DB-BD31-4B8C-83A1-F6EECF244321}">
                <p14:modId xmlns:p14="http://schemas.microsoft.com/office/powerpoint/2010/main" val="2404523031"/>
              </p:ext>
            </p:extLst>
          </p:nvPr>
        </p:nvGraphicFramePr>
        <p:xfrm>
          <a:off x="216826" y="3861048"/>
          <a:ext cx="6514474" cy="2595880"/>
        </p:xfrm>
        <a:graphic>
          <a:graphicData uri="http://schemas.openxmlformats.org/drawingml/2006/table">
            <a:tbl>
              <a:tblPr firstRow="1" bandRow="1">
                <a:tableStyleId>{08FB837D-C827-4EFA-A057-4D05807E0F7C}</a:tableStyleId>
              </a:tblPr>
              <a:tblGrid>
                <a:gridCol w="2256040">
                  <a:extLst>
                    <a:ext uri="{9D8B030D-6E8A-4147-A177-3AD203B41FA5}">
                      <a16:colId xmlns:a16="http://schemas.microsoft.com/office/drawing/2014/main" val="1110722198"/>
                    </a:ext>
                  </a:extLst>
                </a:gridCol>
                <a:gridCol w="2256040">
                  <a:extLst>
                    <a:ext uri="{9D8B030D-6E8A-4147-A177-3AD203B41FA5}">
                      <a16:colId xmlns:a16="http://schemas.microsoft.com/office/drawing/2014/main" val="570007989"/>
                    </a:ext>
                  </a:extLst>
                </a:gridCol>
                <a:gridCol w="2002394">
                  <a:extLst>
                    <a:ext uri="{9D8B030D-6E8A-4147-A177-3AD203B41FA5}">
                      <a16:colId xmlns:a16="http://schemas.microsoft.com/office/drawing/2014/main" val="2235201637"/>
                    </a:ext>
                  </a:extLst>
                </a:gridCol>
              </a:tblGrid>
              <a:tr h="370840">
                <a:tc>
                  <a:txBody>
                    <a:bodyPr/>
                    <a:lstStyle/>
                    <a:p>
                      <a:pPr algn="ctr"/>
                      <a:r>
                        <a:rPr lang="zh-CN" altLang="en-US" b="0" dirty="0">
                          <a:solidFill>
                            <a:srgbClr val="0000FF"/>
                          </a:solidFill>
                        </a:rPr>
                        <a:t>目的地</a:t>
                      </a:r>
                    </a:p>
                  </a:txBody>
                  <a:tcPr/>
                </a:tc>
                <a:tc>
                  <a:txBody>
                    <a:bodyPr/>
                    <a:lstStyle/>
                    <a:p>
                      <a:pPr algn="ctr"/>
                      <a:r>
                        <a:rPr lang="zh-CN" altLang="en-US" b="0" dirty="0">
                          <a:solidFill>
                            <a:srgbClr val="0000FF"/>
                          </a:solidFill>
                        </a:rPr>
                        <a:t>下一跳</a:t>
                      </a:r>
                    </a:p>
                  </a:txBody>
                  <a:tcPr/>
                </a:tc>
                <a:tc>
                  <a:txBody>
                    <a:bodyPr/>
                    <a:lstStyle/>
                    <a:p>
                      <a:pPr algn="ctr"/>
                      <a:r>
                        <a:rPr lang="zh-CN" altLang="en-US" b="0" dirty="0">
                          <a:solidFill>
                            <a:srgbClr val="0000FF"/>
                          </a:solidFill>
                        </a:rPr>
                        <a:t>代价</a:t>
                      </a:r>
                    </a:p>
                  </a:txBody>
                  <a:tcPr/>
                </a:tc>
                <a:extLst>
                  <a:ext uri="{0D108BD9-81ED-4DB2-BD59-A6C34878D82A}">
                    <a16:rowId xmlns:a16="http://schemas.microsoft.com/office/drawing/2014/main" val="3287898206"/>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solidFill>
                      <a:schemeClr val="accent6">
                        <a:lumMod val="60000"/>
                        <a:lumOff val="40000"/>
                        <a:alpha val="40000"/>
                      </a:schemeClr>
                    </a:solidFill>
                  </a:tcPr>
                </a:tc>
                <a:tc>
                  <a:txBody>
                    <a:bodyPr/>
                    <a:lstStyle/>
                    <a:p>
                      <a:pPr algn="ctr"/>
                      <a:r>
                        <a:rPr lang="zh-CN" altLang="en-US" b="0" dirty="0">
                          <a:solidFill>
                            <a:srgbClr val="0000FF"/>
                          </a:solidFill>
                        </a:rPr>
                        <a:t>直接交付</a:t>
                      </a:r>
                    </a:p>
                  </a:txBody>
                  <a:tcPr>
                    <a:solidFill>
                      <a:schemeClr val="accent6">
                        <a:lumMod val="60000"/>
                        <a:lumOff val="40000"/>
                        <a:alpha val="4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60000"/>
                        <a:lumOff val="40000"/>
                        <a:alpha val="40000"/>
                      </a:schemeClr>
                    </a:solidFill>
                  </a:tcPr>
                </a:tc>
                <a:extLst>
                  <a:ext uri="{0D108BD9-81ED-4DB2-BD59-A6C34878D82A}">
                    <a16:rowId xmlns:a16="http://schemas.microsoft.com/office/drawing/2014/main" val="286780387"/>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solidFill>
                      <a:schemeClr val="accent6">
                        <a:lumMod val="20000"/>
                        <a:lumOff val="80000"/>
                      </a:schemeClr>
                    </a:solidFill>
                  </a:tcPr>
                </a:tc>
                <a:tc>
                  <a:txBody>
                    <a:bodyPr/>
                    <a:lstStyle/>
                    <a:p>
                      <a:pPr algn="ctr"/>
                      <a:r>
                        <a:rPr lang="zh-CN" altLang="en-US" b="0" dirty="0">
                          <a:solidFill>
                            <a:srgbClr val="0000FF"/>
                          </a:solidFill>
                        </a:rPr>
                        <a:t>直接交付</a:t>
                      </a:r>
                    </a:p>
                  </a:txBody>
                  <a:tcPr>
                    <a:solidFill>
                      <a:schemeClr val="accent6">
                        <a:lumMod val="20000"/>
                        <a:lumOff val="8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186753841"/>
                  </a:ext>
                </a:extLst>
              </a:tr>
              <a:tr h="370840">
                <a:tc>
                  <a:txBody>
                    <a:bodyPr/>
                    <a:lstStyle/>
                    <a:p>
                      <a:pPr algn="ctr"/>
                      <a:r>
                        <a:rPr lang="en-US" altLang="zh-CN" b="0" dirty="0">
                          <a:solidFill>
                            <a:srgbClr val="0000FF"/>
                          </a:solidFill>
                        </a:rPr>
                        <a:t>LAN3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981241499"/>
                  </a:ext>
                </a:extLst>
              </a:tr>
              <a:tr h="370840">
                <a:tc>
                  <a:txBody>
                    <a:bodyPr/>
                    <a:lstStyle/>
                    <a:p>
                      <a:pPr algn="ctr"/>
                      <a:r>
                        <a:rPr lang="en-US" altLang="zh-CN" b="0" dirty="0">
                          <a:solidFill>
                            <a:srgbClr val="0000FF"/>
                          </a:solidFill>
                        </a:rPr>
                        <a:t>LAN4</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5</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903320914"/>
                  </a:ext>
                </a:extLst>
              </a:tr>
              <a:tr h="370840">
                <a:tc>
                  <a:txBody>
                    <a:bodyPr/>
                    <a:lstStyle/>
                    <a:p>
                      <a:pPr algn="ctr"/>
                      <a:r>
                        <a:rPr lang="en-US" altLang="zh-CN" b="0" dirty="0">
                          <a:solidFill>
                            <a:srgbClr val="0000FF"/>
                          </a:solidFill>
                        </a:rPr>
                        <a:t>LAN5</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298134785"/>
                  </a:ext>
                </a:extLst>
              </a:tr>
              <a:tr h="370840">
                <a:tc>
                  <a:txBody>
                    <a:bodyPr/>
                    <a:lstStyle/>
                    <a:p>
                      <a:pPr algn="ctr"/>
                      <a:r>
                        <a:rPr lang="en-US" altLang="zh-CN" b="0" dirty="0">
                          <a:solidFill>
                            <a:srgbClr val="0000FF"/>
                          </a:solidFill>
                        </a:rPr>
                        <a:t>LAN6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2</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045583896"/>
                  </a:ext>
                </a:extLst>
              </a:tr>
            </a:tbl>
          </a:graphicData>
        </a:graphic>
      </p:graphicFrame>
      <p:sp>
        <p:nvSpPr>
          <p:cNvPr id="24" name="矩形 23">
            <a:extLst>
              <a:ext uri="{FF2B5EF4-FFF2-40B4-BE49-F238E27FC236}">
                <a16:creationId xmlns:a16="http://schemas.microsoft.com/office/drawing/2014/main" id="{BDEE30C7-166A-4EE3-86F2-3EE6DD9B6111}"/>
              </a:ext>
            </a:extLst>
          </p:cNvPr>
          <p:cNvSpPr/>
          <p:nvPr/>
        </p:nvSpPr>
        <p:spPr>
          <a:xfrm>
            <a:off x="695400" y="3388350"/>
            <a:ext cx="1467068" cy="369332"/>
          </a:xfrm>
          <a:prstGeom prst="rect">
            <a:avLst/>
          </a:prstGeom>
        </p:spPr>
        <p:txBody>
          <a:bodyPr wrap="none">
            <a:spAutoFit/>
          </a:bodyPr>
          <a:lstStyle/>
          <a:p>
            <a:r>
              <a:rPr lang="en-US" altLang="zh-CN" dirty="0">
                <a:solidFill>
                  <a:srgbClr val="0000FF"/>
                </a:solidFill>
              </a:rPr>
              <a:t>R2 </a:t>
            </a:r>
            <a:r>
              <a:rPr lang="zh-CN" altLang="en-US" dirty="0">
                <a:solidFill>
                  <a:srgbClr val="0000FF"/>
                </a:solidFill>
              </a:rPr>
              <a:t>的路由表</a:t>
            </a:r>
          </a:p>
        </p:txBody>
      </p:sp>
      <p:sp>
        <p:nvSpPr>
          <p:cNvPr id="25" name="文本框 24">
            <a:extLst>
              <a:ext uri="{FF2B5EF4-FFF2-40B4-BE49-F238E27FC236}">
                <a16:creationId xmlns:a16="http://schemas.microsoft.com/office/drawing/2014/main" id="{B69C33B2-373F-4F4E-8974-391E6AFD3168}"/>
              </a:ext>
            </a:extLst>
          </p:cNvPr>
          <p:cNvSpPr txBox="1"/>
          <p:nvPr/>
        </p:nvSpPr>
        <p:spPr>
          <a:xfrm>
            <a:off x="2495600" y="5010328"/>
            <a:ext cx="2160240" cy="307154"/>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47" name="文本框 46">
            <a:extLst>
              <a:ext uri="{FF2B5EF4-FFF2-40B4-BE49-F238E27FC236}">
                <a16:creationId xmlns:a16="http://schemas.microsoft.com/office/drawing/2014/main" id="{0078DE40-7641-4781-B6C6-50614C6CB657}"/>
              </a:ext>
            </a:extLst>
          </p:cNvPr>
          <p:cNvSpPr txBox="1"/>
          <p:nvPr/>
        </p:nvSpPr>
        <p:spPr>
          <a:xfrm>
            <a:off x="5369502" y="5371570"/>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49" name="文本框 48">
            <a:extLst>
              <a:ext uri="{FF2B5EF4-FFF2-40B4-BE49-F238E27FC236}">
                <a16:creationId xmlns:a16="http://schemas.microsoft.com/office/drawing/2014/main" id="{06E1B995-C857-493E-9D8F-75AE9CEE1845}"/>
              </a:ext>
            </a:extLst>
          </p:cNvPr>
          <p:cNvSpPr txBox="1"/>
          <p:nvPr/>
        </p:nvSpPr>
        <p:spPr>
          <a:xfrm>
            <a:off x="3143672" y="5411014"/>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0" name="文本框 49">
            <a:extLst>
              <a:ext uri="{FF2B5EF4-FFF2-40B4-BE49-F238E27FC236}">
                <a16:creationId xmlns:a16="http://schemas.microsoft.com/office/drawing/2014/main" id="{624DA2C3-9E58-4C3F-9524-BDB76B914971}"/>
              </a:ext>
            </a:extLst>
          </p:cNvPr>
          <p:cNvSpPr txBox="1"/>
          <p:nvPr/>
        </p:nvSpPr>
        <p:spPr>
          <a:xfrm>
            <a:off x="5337421" y="6123361"/>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2" name="文本框 51">
            <a:extLst>
              <a:ext uri="{FF2B5EF4-FFF2-40B4-BE49-F238E27FC236}">
                <a16:creationId xmlns:a16="http://schemas.microsoft.com/office/drawing/2014/main" id="{DFFCCD5E-7F80-40E0-8F2F-3CDE8CD5DDCA}"/>
              </a:ext>
            </a:extLst>
          </p:cNvPr>
          <p:cNvSpPr txBox="1"/>
          <p:nvPr/>
        </p:nvSpPr>
        <p:spPr>
          <a:xfrm>
            <a:off x="3155626" y="6129892"/>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3" name="文本框 52">
            <a:extLst>
              <a:ext uri="{FF2B5EF4-FFF2-40B4-BE49-F238E27FC236}">
                <a16:creationId xmlns:a16="http://schemas.microsoft.com/office/drawing/2014/main" id="{008C5E11-8841-4D98-9E77-D4ABA5468B5B}"/>
              </a:ext>
            </a:extLst>
          </p:cNvPr>
          <p:cNvSpPr txBox="1"/>
          <p:nvPr/>
        </p:nvSpPr>
        <p:spPr>
          <a:xfrm>
            <a:off x="4799856" y="5001386"/>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5" name="文本框 54">
            <a:extLst>
              <a:ext uri="{FF2B5EF4-FFF2-40B4-BE49-F238E27FC236}">
                <a16:creationId xmlns:a16="http://schemas.microsoft.com/office/drawing/2014/main" id="{97C14F85-4275-41A4-A4BB-57B1593594F1}"/>
              </a:ext>
            </a:extLst>
          </p:cNvPr>
          <p:cNvSpPr txBox="1"/>
          <p:nvPr/>
        </p:nvSpPr>
        <p:spPr>
          <a:xfrm>
            <a:off x="2495600" y="5739040"/>
            <a:ext cx="2160240"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6" name="文本框 55">
            <a:extLst>
              <a:ext uri="{FF2B5EF4-FFF2-40B4-BE49-F238E27FC236}">
                <a16:creationId xmlns:a16="http://schemas.microsoft.com/office/drawing/2014/main" id="{326FAFF6-36EA-4DF8-9281-DD553E3CD07B}"/>
              </a:ext>
            </a:extLst>
          </p:cNvPr>
          <p:cNvSpPr txBox="1"/>
          <p:nvPr/>
        </p:nvSpPr>
        <p:spPr>
          <a:xfrm>
            <a:off x="4799856" y="5749013"/>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4834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animBg="1"/>
      <p:bldP spid="49" grpId="0" animBg="1"/>
      <p:bldP spid="50" grpId="0" animBg="1"/>
      <p:bldP spid="52" grpId="0" animBg="1"/>
      <p:bldP spid="53"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298833"/>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2"/>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548223528"/>
              </p:ext>
            </p:extLst>
          </p:nvPr>
        </p:nvGraphicFramePr>
        <p:xfrm>
          <a:off x="1559496" y="4465920"/>
          <a:ext cx="8424932" cy="1483360"/>
        </p:xfrm>
        <a:graphic>
          <a:graphicData uri="http://schemas.openxmlformats.org/drawingml/2006/table">
            <a:tbl>
              <a:tblPr firstRow="1" bandRow="1">
                <a:tableStyleId>{16D9F66E-5EB9-4882-86FB-DCBF35E3C3E4}</a:tableStyleId>
              </a:tblPr>
              <a:tblGrid>
                <a:gridCol w="887360">
                  <a:extLst>
                    <a:ext uri="{9D8B030D-6E8A-4147-A177-3AD203B41FA5}">
                      <a16:colId xmlns:a16="http://schemas.microsoft.com/office/drawing/2014/main" val="730230044"/>
                    </a:ext>
                  </a:extLst>
                </a:gridCol>
                <a:gridCol w="1290706">
                  <a:extLst>
                    <a:ext uri="{9D8B030D-6E8A-4147-A177-3AD203B41FA5}">
                      <a16:colId xmlns:a16="http://schemas.microsoft.com/office/drawing/2014/main" val="1279734075"/>
                    </a:ext>
                  </a:extLst>
                </a:gridCol>
                <a:gridCol w="2258734">
                  <a:extLst>
                    <a:ext uri="{9D8B030D-6E8A-4147-A177-3AD203B41FA5}">
                      <a16:colId xmlns:a16="http://schemas.microsoft.com/office/drawing/2014/main" val="436761877"/>
                    </a:ext>
                  </a:extLst>
                </a:gridCol>
                <a:gridCol w="2258734">
                  <a:extLst>
                    <a:ext uri="{9D8B030D-6E8A-4147-A177-3AD203B41FA5}">
                      <a16:colId xmlns:a16="http://schemas.microsoft.com/office/drawing/2014/main" val="1917141876"/>
                    </a:ext>
                  </a:extLst>
                </a:gridCol>
                <a:gridCol w="1729398">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99"/>
                          </a:solidFill>
                        </a:rPr>
                        <a:t>子网掩码</a:t>
                      </a:r>
                    </a:p>
                  </a:txBody>
                  <a:tcPr/>
                </a:tc>
                <a:tc hMerge="1">
                  <a:txBody>
                    <a:bodyPr/>
                    <a:lstStyle/>
                    <a:p>
                      <a:endParaRPr lang="zh-CN" altLang="en-US" dirty="0"/>
                    </a:p>
                  </a:txBody>
                  <a:tcPr/>
                </a:tc>
                <a:tc gridSpan="3">
                  <a:txBody>
                    <a:bodyPr/>
                    <a:lstStyle/>
                    <a:p>
                      <a:pPr algn="ctr"/>
                      <a:r>
                        <a:rPr lang="en-US" altLang="zh-CN" b="0" dirty="0">
                          <a:solidFill>
                            <a:srgbClr val="0000FF"/>
                          </a:solidFill>
                        </a:rPr>
                        <a:t>255.255.254.0</a:t>
                      </a: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99"/>
                          </a:solidFill>
                        </a:rPr>
                        <a:t>网络</a:t>
                      </a:r>
                    </a:p>
                  </a:txBody>
                  <a:tcPr/>
                </a:tc>
                <a:tc>
                  <a:txBody>
                    <a:bodyPr/>
                    <a:lstStyle/>
                    <a:p>
                      <a:pPr algn="ctr"/>
                      <a:r>
                        <a:rPr lang="zh-CN" altLang="en-US" b="0" dirty="0">
                          <a:solidFill>
                            <a:srgbClr val="000099"/>
                          </a:solidFill>
                        </a:rPr>
                        <a:t>网络地址</a:t>
                      </a:r>
                    </a:p>
                  </a:txBody>
                  <a:tcPr/>
                </a:tc>
                <a:tc>
                  <a:txBody>
                    <a:bodyPr/>
                    <a:lstStyle/>
                    <a:p>
                      <a:pPr algn="ctr"/>
                      <a:r>
                        <a:rPr lang="zh-CN" altLang="en-US" b="0" dirty="0">
                          <a:solidFill>
                            <a:srgbClr val="000099"/>
                          </a:solidFill>
                        </a:rPr>
                        <a:t>可分配最小</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可分配最大</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99"/>
                          </a:solidFill>
                        </a:rPr>
                        <a:t>LAN1</a:t>
                      </a:r>
                      <a:endParaRPr lang="zh-CN" altLang="en-US" b="0" dirty="0">
                        <a:solidFill>
                          <a:srgbClr val="000099"/>
                        </a:solidFill>
                      </a:endParaRPr>
                    </a:p>
                  </a:txBody>
                  <a:tcPr/>
                </a:tc>
                <a:tc>
                  <a:txBody>
                    <a:bodyPr/>
                    <a:lstStyle/>
                    <a:p>
                      <a:pPr algn="ct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rPr>
                        <a:t>206.0.64.1</a:t>
                      </a:r>
                      <a:endParaRPr lang="zh-CN" altLang="en-US" b="0" dirty="0">
                        <a:solidFill>
                          <a:srgbClr val="0000FF"/>
                        </a:solidFill>
                      </a:endParaRPr>
                    </a:p>
                  </a:txBody>
                  <a:tcPr/>
                </a:tc>
                <a:tc>
                  <a:txBody>
                    <a:bodyPr/>
                    <a:lstStyle/>
                    <a:p>
                      <a:pPr algn="ctr"/>
                      <a:r>
                        <a:rPr lang="en-US" altLang="zh-CN" b="0" dirty="0">
                          <a:solidFill>
                            <a:srgbClr val="0000FF"/>
                          </a:solidFill>
                        </a:rPr>
                        <a:t>206.0.65.254</a:t>
                      </a:r>
                      <a:endParaRPr lang="zh-CN" altLang="en-US" b="0" dirty="0">
                        <a:solidFill>
                          <a:srgbClr val="0000FF"/>
                        </a:solidFill>
                      </a:endParaRPr>
                    </a:p>
                  </a:txBody>
                  <a:tcPr/>
                </a:tc>
                <a:tc>
                  <a:txBody>
                    <a:bodyPr/>
                    <a:lstStyle/>
                    <a:p>
                      <a:pPr algn="ctr"/>
                      <a:r>
                        <a:rPr lang="en-US" altLang="zh-CN" b="0" dirty="0">
                          <a:solidFill>
                            <a:srgbClr val="0000FF"/>
                          </a:solidFill>
                        </a:rPr>
                        <a:t>206.0.65.255</a:t>
                      </a:r>
                      <a:endParaRPr lang="zh-CN" altLang="en-US" b="0" dirty="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99"/>
                          </a:solidFill>
                        </a:rPr>
                        <a:t>LAN2</a:t>
                      </a:r>
                      <a:endParaRPr lang="zh-CN" altLang="en-US" b="0" dirty="0">
                        <a:solidFill>
                          <a:srgbClr val="000099"/>
                        </a:solidFill>
                      </a:endParaRPr>
                    </a:p>
                  </a:txBody>
                  <a:tcPr/>
                </a:tc>
                <a:tc>
                  <a:txBody>
                    <a:bodyPr/>
                    <a:lstStyle/>
                    <a:p>
                      <a:pPr algn="ctr"/>
                      <a:r>
                        <a:rPr lang="en-US" altLang="zh-CN" b="0" dirty="0">
                          <a:solidFill>
                            <a:srgbClr val="0000FF"/>
                          </a:solidFill>
                        </a:rPr>
                        <a:t>206.0.66.0</a:t>
                      </a:r>
                      <a:endParaRPr lang="zh-CN" altLang="en-US" b="0" dirty="0">
                        <a:solidFill>
                          <a:srgbClr val="0000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206.0.66.1</a:t>
                      </a:r>
                      <a:endParaRPr lang="zh-CN" altLang="en-US" b="0" dirty="0">
                        <a:solidFill>
                          <a:srgbClr val="0000FF"/>
                        </a:solidFill>
                      </a:endParaRPr>
                    </a:p>
                  </a:txBody>
                  <a:tcPr/>
                </a:tc>
                <a:tc>
                  <a:txBody>
                    <a:bodyPr/>
                    <a:lstStyle/>
                    <a:p>
                      <a:pPr algn="ctr"/>
                      <a:r>
                        <a:rPr lang="en-US" altLang="zh-CN" b="0" dirty="0">
                          <a:solidFill>
                            <a:srgbClr val="0000FF"/>
                          </a:solidFill>
                        </a:rPr>
                        <a:t>206.0.67.254</a:t>
                      </a:r>
                      <a:endParaRPr lang="zh-CN" altLang="en-US" b="0" dirty="0">
                        <a:solidFill>
                          <a:srgbClr val="0000FF"/>
                        </a:solidFill>
                      </a:endParaRPr>
                    </a:p>
                  </a:txBody>
                  <a:tcPr/>
                </a:tc>
                <a:tc>
                  <a:txBody>
                    <a:bodyPr/>
                    <a:lstStyle/>
                    <a:p>
                      <a:pPr algn="ctr"/>
                      <a:r>
                        <a:rPr lang="en-US" altLang="zh-CN" b="0" dirty="0">
                          <a:solidFill>
                            <a:srgbClr val="0000FF"/>
                          </a:solidFill>
                        </a:rPr>
                        <a:t>206.0.67.255</a:t>
                      </a: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sp>
        <p:nvSpPr>
          <p:cNvPr id="43" name="矩形 42">
            <a:extLst>
              <a:ext uri="{FF2B5EF4-FFF2-40B4-BE49-F238E27FC236}">
                <a16:creationId xmlns:a16="http://schemas.microsoft.com/office/drawing/2014/main" id="{037E821C-F960-4592-8EF1-D3CEC1678BCF}"/>
              </a:ext>
            </a:extLst>
          </p:cNvPr>
          <p:cNvSpPr/>
          <p:nvPr/>
        </p:nvSpPr>
        <p:spPr>
          <a:xfrm>
            <a:off x="669413"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64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4" name="矩形 43">
            <a:extLst>
              <a:ext uri="{FF2B5EF4-FFF2-40B4-BE49-F238E27FC236}">
                <a16:creationId xmlns:a16="http://schemas.microsoft.com/office/drawing/2014/main" id="{F95AAE30-B0DF-4741-89D4-1F5189484D49}"/>
              </a:ext>
            </a:extLst>
          </p:cNvPr>
          <p:cNvSpPr/>
          <p:nvPr/>
        </p:nvSpPr>
        <p:spPr>
          <a:xfrm>
            <a:off x="2639616"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66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6" name="矩形 45">
            <a:extLst>
              <a:ext uri="{FF2B5EF4-FFF2-40B4-BE49-F238E27FC236}">
                <a16:creationId xmlns:a16="http://schemas.microsoft.com/office/drawing/2014/main" id="{F45CE7E9-BDE1-4A25-B25C-357C3320606C}"/>
              </a:ext>
            </a:extLst>
          </p:cNvPr>
          <p:cNvSpPr/>
          <p:nvPr/>
        </p:nvSpPr>
        <p:spPr>
          <a:xfrm>
            <a:off x="9948428" y="5175044"/>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65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7" name="矩形 46">
            <a:extLst>
              <a:ext uri="{FF2B5EF4-FFF2-40B4-BE49-F238E27FC236}">
                <a16:creationId xmlns:a16="http://schemas.microsoft.com/office/drawing/2014/main" id="{D358ADE5-BD3E-40CA-8108-16D454F64FD1}"/>
              </a:ext>
            </a:extLst>
          </p:cNvPr>
          <p:cNvSpPr/>
          <p:nvPr/>
        </p:nvSpPr>
        <p:spPr>
          <a:xfrm>
            <a:off x="9966428" y="5558816"/>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67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9" name="矩形 48">
            <a:extLst>
              <a:ext uri="{FF2B5EF4-FFF2-40B4-BE49-F238E27FC236}">
                <a16:creationId xmlns:a16="http://schemas.microsoft.com/office/drawing/2014/main" id="{1EECC10E-279C-4009-8806-BC21E558D992}"/>
              </a:ext>
            </a:extLst>
          </p:cNvPr>
          <p:cNvSpPr/>
          <p:nvPr/>
        </p:nvSpPr>
        <p:spPr>
          <a:xfrm>
            <a:off x="9937582" y="4486322"/>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254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111</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392309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50" name="内容占位符 2">
            <a:extLst>
              <a:ext uri="{FF2B5EF4-FFF2-40B4-BE49-F238E27FC236}">
                <a16:creationId xmlns:a16="http://schemas.microsoft.com/office/drawing/2014/main" id="{7B788610-18F3-4BE6-9547-F35BC0628A69}"/>
              </a:ext>
            </a:extLst>
          </p:cNvPr>
          <p:cNvSpPr txBox="1">
            <a:spLocks/>
          </p:cNvSpPr>
          <p:nvPr/>
        </p:nvSpPr>
        <p:spPr>
          <a:xfrm>
            <a:off x="527052" y="4560880"/>
            <a:ext cx="9043335" cy="51539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52" name="表格 51">
            <a:extLst>
              <a:ext uri="{FF2B5EF4-FFF2-40B4-BE49-F238E27FC236}">
                <a16:creationId xmlns:a16="http://schemas.microsoft.com/office/drawing/2014/main" id="{EEBE7030-35EC-41D7-A705-D10C43EA53B1}"/>
              </a:ext>
            </a:extLst>
          </p:cNvPr>
          <p:cNvGraphicFramePr>
            <a:graphicFrameLocks noGrp="1"/>
          </p:cNvGraphicFramePr>
          <p:nvPr>
            <p:extLst>
              <p:ext uri="{D42A27DB-BD31-4B8C-83A1-F6EECF244321}">
                <p14:modId xmlns:p14="http://schemas.microsoft.com/office/powerpoint/2010/main" val="1408115635"/>
              </p:ext>
            </p:extLst>
          </p:nvPr>
        </p:nvGraphicFramePr>
        <p:xfrm>
          <a:off x="1065457" y="5157192"/>
          <a:ext cx="6947178" cy="741680"/>
        </p:xfrm>
        <a:graphic>
          <a:graphicData uri="http://schemas.openxmlformats.org/drawingml/2006/table">
            <a:tbl>
              <a:tblPr firstRow="1" bandRow="1">
                <a:tableStyleId>{16D9F66E-5EB9-4882-86FB-DCBF35E3C3E4}</a:tableStyleId>
              </a:tblPr>
              <a:tblGrid>
                <a:gridCol w="2315726">
                  <a:extLst>
                    <a:ext uri="{9D8B030D-6E8A-4147-A177-3AD203B41FA5}">
                      <a16:colId xmlns:a16="http://schemas.microsoft.com/office/drawing/2014/main" val="2659924312"/>
                    </a:ext>
                  </a:extLst>
                </a:gridCol>
                <a:gridCol w="2315726">
                  <a:extLst>
                    <a:ext uri="{9D8B030D-6E8A-4147-A177-3AD203B41FA5}">
                      <a16:colId xmlns:a16="http://schemas.microsoft.com/office/drawing/2014/main" val="1126469885"/>
                    </a:ext>
                  </a:extLst>
                </a:gridCol>
                <a:gridCol w="2315726">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255.255.240.0</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R2</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9807021"/>
                  </a:ext>
                </a:extLst>
              </a:tr>
            </a:tbl>
          </a:graphicData>
        </a:graphic>
      </p:graphicFrame>
      <p:sp>
        <p:nvSpPr>
          <p:cNvPr id="53" name="矩形 52">
            <a:extLst>
              <a:ext uri="{FF2B5EF4-FFF2-40B4-BE49-F238E27FC236}">
                <a16:creationId xmlns:a16="http://schemas.microsoft.com/office/drawing/2014/main" id="{901E6C72-9247-41E1-B7EF-772E682C8FF9}"/>
              </a:ext>
            </a:extLst>
          </p:cNvPr>
          <p:cNvSpPr/>
          <p:nvPr/>
        </p:nvSpPr>
        <p:spPr>
          <a:xfrm>
            <a:off x="8158245" y="555757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240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000</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2" name="矩形 1">
            <a:extLst>
              <a:ext uri="{FF2B5EF4-FFF2-40B4-BE49-F238E27FC236}">
                <a16:creationId xmlns:a16="http://schemas.microsoft.com/office/drawing/2014/main" id="{0875F91F-E61F-46B7-9A29-B153E278CDD9}"/>
              </a:ext>
            </a:extLst>
          </p:cNvPr>
          <p:cNvSpPr/>
          <p:nvPr/>
        </p:nvSpPr>
        <p:spPr>
          <a:xfrm>
            <a:off x="1620371" y="6018837"/>
            <a:ext cx="1595309" cy="369332"/>
          </a:xfrm>
          <a:prstGeom prst="rect">
            <a:avLst/>
          </a:prstGeom>
        </p:spPr>
        <p:txBody>
          <a:bodyPr wrap="none">
            <a:spAutoFit/>
          </a:bodyPr>
          <a:lstStyle/>
          <a:p>
            <a:r>
              <a:rPr lang="en-US" altLang="zh-CN" dirty="0">
                <a:solidFill>
                  <a:srgbClr val="0000FF"/>
                </a:solidFill>
              </a:rPr>
              <a:t>206.0.64.0/20</a:t>
            </a:r>
            <a:endParaRPr lang="zh-CN" altLang="en-US" dirty="0">
              <a:solidFill>
                <a:srgbClr val="0000FF"/>
              </a:solidFill>
            </a:endParaRPr>
          </a:p>
        </p:txBody>
      </p:sp>
    </p:spTree>
    <p:extLst>
      <p:ext uri="{BB962C8B-B14F-4D97-AF65-F5344CB8AC3E}">
        <p14:creationId xmlns:p14="http://schemas.microsoft.com/office/powerpoint/2010/main" val="340285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路由器收到数据报后发生故障无法判断下一跳地址，此时回送类型为（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r>
              <a:rPr lang="en-US" altLang="zh-CN" sz="2400" dirty="0"/>
              <a:t>OSPF</a:t>
            </a:r>
            <a:r>
              <a:rPr lang="zh-CN" altLang="en-US" sz="2400" dirty="0"/>
              <a:t>协议规定各节点将自己关联的链路状态信息按洪泛方式发送给其它节点，为避免广播风暴，采用的方法是（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en-US" altLang="zh-CN" sz="2400" dirty="0"/>
          </a:p>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829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路由器收到数据报后发生故障无法判断下一跳地址，此时回送类型为（  </a:t>
            </a:r>
            <a:r>
              <a:rPr lang="en-US" altLang="zh-CN" sz="2400" dirty="0">
                <a:solidFill>
                  <a:srgbClr val="FF0000"/>
                </a:solidFill>
              </a:rPr>
              <a:t>A</a:t>
            </a:r>
            <a:r>
              <a:rPr lang="zh-CN" altLang="en-US" sz="2400" dirty="0"/>
              <a:t>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23458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OSPF</a:t>
            </a:r>
            <a:r>
              <a:rPr lang="zh-CN" altLang="en-US" sz="2400" dirty="0"/>
              <a:t>协议规定各节点将自己关联的链路状态信息按洪泛方式发送给其它节点，为避免广播风暴，采用的方法是（  </a:t>
            </a:r>
            <a:r>
              <a:rPr lang="en-US" altLang="zh-CN" sz="2400" dirty="0">
                <a:solidFill>
                  <a:srgbClr val="FF0000"/>
                </a:solidFill>
              </a:rPr>
              <a:t>B</a:t>
            </a:r>
            <a:r>
              <a:rPr lang="zh-CN" altLang="en-US" sz="2400" dirty="0"/>
              <a:t>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203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r>
              <a:rPr lang="zh-CN" altLang="en-US" sz="2000" dirty="0"/>
              <a:t>（</a:t>
            </a:r>
            <a:r>
              <a:rPr lang="en-US" altLang="zh-CN" sz="2000" dirty="0"/>
              <a:t>1</a:t>
            </a:r>
            <a:r>
              <a:rPr lang="zh-CN" altLang="en-US" sz="2000" dirty="0"/>
              <a:t>）主要基于回送请求和回答报文，但是也可以基于时间戳请求和回答报文实现；</a:t>
            </a:r>
            <a:endParaRPr lang="en-US" altLang="zh-CN" sz="2000" dirty="0"/>
          </a:p>
          <a:p>
            <a:pPr marL="0" lvl="0" indent="0">
              <a:buNone/>
            </a:pPr>
            <a:r>
              <a:rPr lang="zh-CN" altLang="en-US" sz="2000" dirty="0"/>
              <a:t>（</a:t>
            </a:r>
            <a:r>
              <a:rPr lang="en-US" altLang="zh-CN" sz="2000" dirty="0"/>
              <a:t>2</a:t>
            </a:r>
            <a:r>
              <a:rPr lang="zh-CN" altLang="en-US" sz="2000" dirty="0"/>
              <a:t>）在进行时延测试时，测试主机在 </a:t>
            </a:r>
            <a:r>
              <a:rPr lang="en-US" altLang="zh-CN" sz="2000" dirty="0"/>
              <a:t>ICMP </a:t>
            </a:r>
            <a:r>
              <a:rPr lang="zh-CN" altLang="en-US" sz="2000" dirty="0"/>
              <a:t>请求报文中加入当前主机的发送时间，待测主机收到请求报文后，会产生回答报文，并将请求报文中的时间数据原封不动放在回答报文中返回，测试主机接收到回答报文后，用接收的时间减去回答报文中的请求报文发送时间，就得出了一个往返时间。将该时间除以</a:t>
            </a:r>
            <a:r>
              <a:rPr lang="en-US" altLang="zh-CN" sz="2000" dirty="0"/>
              <a:t>2</a:t>
            </a:r>
            <a:r>
              <a:rPr lang="zh-CN" altLang="en-US" sz="2000" dirty="0"/>
              <a:t>，就得到了两台计算机之间的通信时延。</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08007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r>
              <a:rPr lang="zh-CN" altLang="en-US" sz="2400" dirty="0"/>
              <a:t>路由器转发</a:t>
            </a:r>
            <a:r>
              <a:rPr lang="en-US" altLang="zh-CN" sz="2400" dirty="0"/>
              <a:t>IP</a:t>
            </a:r>
            <a:r>
              <a:rPr lang="zh-CN" altLang="en-US" sz="2400" dirty="0"/>
              <a:t>数据报时必须重新计算校验和，其原因及计算方法是（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r>
              <a:rPr lang="zh-CN" altLang="en-US" sz="2400" dirty="0"/>
              <a:t>简述</a:t>
            </a:r>
            <a:r>
              <a:rPr lang="en-US" altLang="zh-CN" sz="2400" dirty="0"/>
              <a:t>CIDR</a:t>
            </a:r>
            <a:r>
              <a:rPr lang="zh-CN" altLang="en-US" sz="2400" dirty="0"/>
              <a:t>表示地址的方法及路由匹配过程</a:t>
            </a:r>
            <a:r>
              <a:rPr lang="zh-CN" altLang="zh-CN" sz="2400" dirty="0"/>
              <a:t>。</a:t>
            </a:r>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18824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pPr marL="0" indent="0">
              <a:buNone/>
            </a:pPr>
            <a:r>
              <a:rPr lang="en-US" altLang="zh-CN" dirty="0">
                <a:latin typeface="Consolas" panose="020B0609020204030204" pitchFamily="49" charset="0"/>
              </a:rPr>
              <a:t>248 = 255 – 7 = 11111111 – 111 = 11111000</a:t>
            </a:r>
          </a:p>
          <a:p>
            <a:pPr marL="0" indent="0">
              <a:buNone/>
            </a:pPr>
            <a:r>
              <a:rPr lang="en-US" altLang="zh-CN" dirty="0">
                <a:latin typeface="Consolas" panose="020B0609020204030204" pitchFamily="49" charset="0"/>
              </a:rPr>
              <a:t>121 = 127 – 6 = 01111111 – 110 = </a:t>
            </a:r>
            <a:r>
              <a:rPr lang="en-US" altLang="zh-CN" dirty="0">
                <a:solidFill>
                  <a:srgbClr val="FF0000"/>
                </a:solidFill>
                <a:latin typeface="Consolas" panose="020B0609020204030204" pitchFamily="49" charset="0"/>
              </a:rPr>
              <a:t>01111</a:t>
            </a:r>
            <a:r>
              <a:rPr lang="en-US" altLang="zh-CN" dirty="0">
                <a:solidFill>
                  <a:srgbClr val="00FF00"/>
                </a:solidFill>
                <a:latin typeface="Consolas" panose="020B0609020204030204" pitchFamily="49" charset="0"/>
              </a:rPr>
              <a:t>001</a:t>
            </a:r>
          </a:p>
          <a:p>
            <a:pPr marL="0" indent="0">
              <a:buNone/>
            </a:pPr>
            <a:r>
              <a:rPr lang="zh-CN" altLang="en-US" dirty="0"/>
              <a:t>网络号 </a:t>
            </a:r>
            <a:r>
              <a:rPr lang="en-US" altLang="zh-CN" dirty="0"/>
              <a:t>01111000 = 120</a:t>
            </a:r>
          </a:p>
          <a:p>
            <a:endParaRPr lang="zh-CN" altLang="en-US" dirty="0"/>
          </a:p>
        </p:txBody>
      </p:sp>
    </p:spTree>
    <p:extLst>
      <p:ext uri="{BB962C8B-B14F-4D97-AF65-F5344CB8AC3E}">
        <p14:creationId xmlns:p14="http://schemas.microsoft.com/office/powerpoint/2010/main" val="378253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一</a:t>
            </a:r>
            <a:r>
              <a:rPr lang="en-US" altLang="zh-CN" sz="2400" dirty="0"/>
              <a:t>B</a:t>
            </a:r>
            <a:r>
              <a:rPr lang="zh-CN" altLang="en-US" sz="2400" dirty="0"/>
              <a:t>类地址的子网掩码为</a:t>
            </a:r>
            <a:r>
              <a:rPr lang="en-US" altLang="zh-CN" sz="2400" dirty="0"/>
              <a:t>255.255.252.0</a:t>
            </a:r>
            <a:r>
              <a:rPr lang="zh-CN" altLang="en-US" sz="2400" dirty="0"/>
              <a:t>，则其子网上主机数最多为（   </a:t>
            </a:r>
            <a:r>
              <a:rPr lang="en-US" altLang="zh-CN" sz="2400" dirty="0"/>
              <a:t> </a:t>
            </a:r>
            <a:r>
              <a:rPr lang="zh-CN" altLang="en-US" sz="2400" dirty="0"/>
              <a:t>）个</a:t>
            </a:r>
          </a:p>
          <a:p>
            <a:pPr marL="0" indent="0">
              <a:buNone/>
            </a:pPr>
            <a:r>
              <a:rPr lang="en-US" altLang="zh-CN" sz="2000" dirty="0"/>
              <a:t>A) 1022		B) 2048		C) 2046		D) 4096</a:t>
            </a:r>
          </a:p>
          <a:p>
            <a:pPr marL="0" indent="0">
              <a:buNone/>
            </a:pPr>
            <a:endParaRPr lang="en-US" altLang="zh-CN" sz="2000" dirty="0"/>
          </a:p>
          <a:p>
            <a:r>
              <a:rPr lang="zh-CN" altLang="en-US" sz="2400" dirty="0"/>
              <a:t>使用</a:t>
            </a:r>
            <a:r>
              <a:rPr lang="en-US" altLang="zh-CN" sz="2400" dirty="0"/>
              <a:t>PPP</a:t>
            </a:r>
            <a:r>
              <a:rPr lang="zh-CN" altLang="en-US" sz="2400" dirty="0"/>
              <a:t>协议同步传输的帧的数据段中出现 </a:t>
            </a:r>
            <a:r>
              <a:rPr lang="en-US" altLang="zh-CN" sz="2400" dirty="0"/>
              <a:t>01011111  11011111</a:t>
            </a:r>
            <a:r>
              <a:rPr lang="zh-CN" altLang="en-US" sz="2400" dirty="0"/>
              <a:t>，则使用零比特填充后的数据为（    ）</a:t>
            </a:r>
            <a:endParaRPr lang="en-US" altLang="zh-CN" sz="2400" dirty="0"/>
          </a:p>
          <a:p>
            <a:pPr marL="0" indent="0">
              <a:buNone/>
            </a:pPr>
            <a:r>
              <a:rPr lang="en-US" altLang="zh-CN" sz="2000" dirty="0"/>
              <a:t>A) 01011111  11001111  10		B) 01011111  11011111  10</a:t>
            </a:r>
          </a:p>
          <a:p>
            <a:pPr marL="0" indent="0">
              <a:buNone/>
            </a:pPr>
            <a:r>
              <a:rPr lang="en-US" altLang="zh-CN" sz="2000" dirty="0"/>
              <a:t>C) 01011111  01101111  10		D) 01011111  11011111  01</a:t>
            </a:r>
          </a:p>
          <a:p>
            <a:pPr marL="0" indent="0">
              <a:buNone/>
            </a:pPr>
            <a:endParaRPr lang="en-US" altLang="zh-CN" sz="2000" dirty="0"/>
          </a:p>
          <a:p>
            <a:r>
              <a:rPr lang="zh-CN" altLang="en-US" sz="2400" dirty="0"/>
              <a:t>以下路由协议中，基于</a:t>
            </a:r>
            <a:r>
              <a:rPr lang="en-US" altLang="zh-CN" sz="2400" dirty="0"/>
              <a:t>L-S(</a:t>
            </a:r>
            <a:r>
              <a:rPr lang="zh-CN" altLang="en-US" sz="2400" dirty="0"/>
              <a:t>链路状态</a:t>
            </a:r>
            <a:r>
              <a:rPr lang="en-US" altLang="zh-CN" sz="2400" dirty="0"/>
              <a:t>)</a:t>
            </a:r>
            <a:r>
              <a:rPr lang="zh-CN" altLang="en-US" sz="2400" dirty="0"/>
              <a:t>算法的是 </a:t>
            </a:r>
            <a:r>
              <a:rPr lang="en-US" altLang="zh-CN" sz="2400" dirty="0"/>
              <a:t>(     )</a:t>
            </a:r>
          </a:p>
          <a:p>
            <a:pPr marL="0" indent="0">
              <a:buNone/>
            </a:pPr>
            <a:r>
              <a:rPr lang="en-US" altLang="zh-CN" sz="2000" dirty="0"/>
              <a:t>A) RIP			B) IGRP			C) BGP			D) OSPF</a:t>
            </a:r>
          </a:p>
          <a:p>
            <a:pPr marL="0" indent="0">
              <a:buNone/>
            </a:pPr>
            <a:endParaRPr lang="en-US" altLang="zh-CN" sz="2400" dirty="0"/>
          </a:p>
          <a:p>
            <a:r>
              <a:rPr lang="zh-CN" altLang="en-US" sz="2400" dirty="0"/>
              <a:t>假设所有的路由器、网络通信和主机都正常工作，请列出分组不能被目的端正常接收的情况。</a:t>
            </a: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852929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路由器转发</a:t>
            </a:r>
            <a:r>
              <a:rPr lang="en-US" altLang="zh-CN" sz="2400" dirty="0"/>
              <a:t>IP</a:t>
            </a:r>
            <a:r>
              <a:rPr lang="zh-CN" altLang="en-US" sz="2400" dirty="0"/>
              <a:t>数据报时必须重新计算校验和，其原因及计算方法是（ </a:t>
            </a:r>
            <a:r>
              <a:rPr lang="en-US" altLang="zh-CN" sz="2400" dirty="0">
                <a:solidFill>
                  <a:srgbClr val="FF0000"/>
                </a:solidFill>
              </a:rPr>
              <a:t>D</a:t>
            </a:r>
            <a:r>
              <a:rPr lang="zh-CN" altLang="en-US" sz="2400" dirty="0"/>
              <a:t>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664090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简述</a:t>
            </a:r>
            <a:r>
              <a:rPr lang="en-US" altLang="zh-CN" sz="2400" dirty="0"/>
              <a:t>CIDR</a:t>
            </a:r>
            <a:r>
              <a:rPr lang="zh-CN" altLang="en-US" sz="2400" dirty="0"/>
              <a:t>表示地址的方法及路由匹配过程</a:t>
            </a:r>
            <a:r>
              <a:rPr lang="zh-CN" altLang="zh-CN" sz="2400" dirty="0"/>
              <a:t>。</a:t>
            </a:r>
          </a:p>
          <a:p>
            <a:pPr lvl="1"/>
            <a:r>
              <a:rPr lang="zh-CN" altLang="en-US" sz="1600" dirty="0"/>
              <a:t>课本 </a:t>
            </a:r>
            <a:r>
              <a:rPr lang="en-US" altLang="zh-CN" sz="1600" dirty="0"/>
              <a:t>P142</a:t>
            </a:r>
          </a:p>
          <a:p>
            <a:pPr lvl="1"/>
            <a:r>
              <a:rPr lang="zh-CN" altLang="en-US" sz="1600" dirty="0"/>
              <a:t>（</a:t>
            </a:r>
            <a:r>
              <a:rPr lang="en-US" altLang="zh-CN" sz="1600" dirty="0"/>
              <a:t>1</a:t>
            </a:r>
            <a:r>
              <a:rPr lang="zh-CN" altLang="en-US" sz="1600" dirty="0"/>
              <a:t>）</a:t>
            </a:r>
            <a:r>
              <a:rPr lang="en-US" altLang="zh-CN" sz="1600" dirty="0"/>
              <a:t>CIDR </a:t>
            </a:r>
            <a:r>
              <a:rPr lang="zh-CN" altLang="en-US" sz="1600" dirty="0"/>
              <a:t>将 </a:t>
            </a:r>
            <a:r>
              <a:rPr lang="en-US" altLang="zh-CN" sz="1600" dirty="0"/>
              <a:t>IP </a:t>
            </a:r>
            <a:r>
              <a:rPr lang="zh-CN" altLang="en-US" sz="1600" dirty="0"/>
              <a:t>地址划分为两个部分：网络前缀和主机号；使用斜线记法，即在 </a:t>
            </a:r>
            <a:r>
              <a:rPr lang="en-US" altLang="zh-CN" sz="1600" dirty="0"/>
              <a:t>IP </a:t>
            </a:r>
            <a:r>
              <a:rPr lang="zh-CN" altLang="en-US" sz="1600" dirty="0"/>
              <a:t>地址后加上斜线，斜线后写上网络前缀所占的位数</a:t>
            </a:r>
            <a:endParaRPr lang="en-US" altLang="zh-CN" sz="1600" dirty="0"/>
          </a:p>
          <a:p>
            <a:pPr lvl="1"/>
            <a:r>
              <a:rPr lang="zh-CN" altLang="en-US" sz="1600" dirty="0"/>
              <a:t>（</a:t>
            </a:r>
            <a:r>
              <a:rPr lang="en-US" altLang="zh-CN" sz="1600" dirty="0"/>
              <a:t>2</a:t>
            </a:r>
            <a:r>
              <a:rPr lang="zh-CN" altLang="en-US" sz="1600" dirty="0"/>
              <a:t>）</a:t>
            </a:r>
            <a:r>
              <a:rPr lang="en-US" altLang="zh-CN" sz="1600" dirty="0"/>
              <a:t>CIDR </a:t>
            </a:r>
            <a:r>
              <a:rPr lang="zh-CN" altLang="en-US" sz="1600" dirty="0"/>
              <a:t>把网络前缀都相同的连续的 </a:t>
            </a:r>
            <a:r>
              <a:rPr lang="en-US" altLang="zh-CN" sz="1600" dirty="0"/>
              <a:t>IP </a:t>
            </a:r>
            <a:r>
              <a:rPr lang="zh-CN" altLang="en-US" sz="1600" dirty="0"/>
              <a:t>地址组成一个 </a:t>
            </a:r>
            <a:r>
              <a:rPr lang="en-US" altLang="zh-CN" sz="1600" dirty="0"/>
              <a:t>CIDR </a:t>
            </a:r>
            <a:r>
              <a:rPr lang="zh-CN" altLang="en-US" sz="1600" dirty="0"/>
              <a:t>地址块</a:t>
            </a:r>
            <a:endParaRPr lang="en-US" altLang="zh-CN" sz="1600" dirty="0"/>
          </a:p>
          <a:p>
            <a:pPr lvl="1"/>
            <a:r>
              <a:rPr lang="zh-CN" altLang="en-US" sz="1600" dirty="0"/>
              <a:t>课本 </a:t>
            </a:r>
            <a:r>
              <a:rPr lang="en-US" altLang="zh-CN" sz="1600" dirty="0"/>
              <a:t>P145</a:t>
            </a:r>
          </a:p>
          <a:p>
            <a:pPr lvl="1"/>
            <a:r>
              <a:rPr lang="zh-CN" altLang="en-US" sz="1600" dirty="0"/>
              <a:t>路由匹配采用最长前缀匹配，即当匹配的路由可能不止一条时采用其中网络前缀最长的那条</a:t>
            </a:r>
            <a:endParaRPr lang="zh-CN" altLang="zh-CN" sz="1600" dirty="0"/>
          </a:p>
          <a:p>
            <a:pPr marL="0" lvl="0" indent="0">
              <a:buNone/>
            </a:pPr>
            <a:endParaRPr lang="en-US" altLang="zh-CN" sz="2000" dirty="0"/>
          </a:p>
        </p:txBody>
      </p:sp>
    </p:spTree>
    <p:extLst>
      <p:ext uri="{BB962C8B-B14F-4D97-AF65-F5344CB8AC3E}">
        <p14:creationId xmlns:p14="http://schemas.microsoft.com/office/powerpoint/2010/main" val="217517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r>
              <a:rPr lang="zh-CN" altLang="en-US" sz="2400" dirty="0"/>
              <a:t>二层交换机实现帧转发的方法可描述为 （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lvl="0" indent="0">
              <a:buNone/>
            </a:pPr>
            <a:endParaRPr lang="en-US" altLang="zh-CN" sz="2000" dirty="0"/>
          </a:p>
          <a:p>
            <a:pPr lvl="0"/>
            <a:r>
              <a:rPr lang="zh-CN" altLang="en-US" sz="2400" dirty="0"/>
              <a:t>以太网为什么要规定最小帧长和最大帧长？</a:t>
            </a:r>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975643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D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515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二层交换机实现帧转发的方法可描述为 （ </a:t>
            </a:r>
            <a:r>
              <a:rPr lang="en-US" altLang="zh-CN" sz="2400" dirty="0"/>
              <a:t>A</a:t>
            </a:r>
            <a:r>
              <a:rPr lang="zh-CN" altLang="en-US" sz="2400" dirty="0"/>
              <a:t>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416552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pPr lvl="0"/>
            <a:r>
              <a:rPr lang="zh-CN" altLang="en-US" sz="2400" dirty="0"/>
              <a:t>以太网为什么要规定最小帧长和最大帧长？</a:t>
            </a:r>
            <a:endParaRPr lang="zh-CN" altLang="zh-CN" sz="2400" dirty="0"/>
          </a:p>
          <a:p>
            <a:pPr marL="0" lvl="0" indent="0">
              <a:buNone/>
            </a:pPr>
            <a:endParaRPr lang="en-US" altLang="zh-CN" sz="2000" dirty="0"/>
          </a:p>
          <a:p>
            <a:pPr marL="0" lvl="0" indent="0">
              <a:buNone/>
            </a:pPr>
            <a:r>
              <a:rPr lang="zh-CN" altLang="en-US" sz="2000" dirty="0"/>
              <a:t>规定最小帧长的原因：</a:t>
            </a:r>
            <a:endParaRPr lang="en-US" altLang="zh-CN" sz="2000" dirty="0"/>
          </a:p>
          <a:p>
            <a:pPr lvl="1"/>
            <a:r>
              <a:rPr lang="zh-CN" altLang="en-US" sz="1600" dirty="0"/>
              <a:t>区分由于冲突而丢弃的帧</a:t>
            </a:r>
            <a:endParaRPr lang="en-US" altLang="zh-CN" sz="1600" dirty="0"/>
          </a:p>
          <a:p>
            <a:pPr lvl="1"/>
            <a:r>
              <a:rPr lang="zh-CN" altLang="en-US" sz="1600" dirty="0"/>
              <a:t>为保证在冲突发生后能够检测到冲突，必须保证在冲突发生并被检测到时帧本身没有发送完（因为边发变监听，发送完后出现冲突也不检测），因此需要为帧设定一个最短长度</a:t>
            </a:r>
            <a:endParaRPr lang="zh-CN" altLang="zh-CN" sz="1600" dirty="0"/>
          </a:p>
          <a:p>
            <a:pPr marL="0" lvl="0" indent="0">
              <a:buNone/>
            </a:pPr>
            <a:endParaRPr lang="en-US" altLang="zh-CN" sz="2000" dirty="0"/>
          </a:p>
          <a:p>
            <a:pPr marL="0" lvl="0" indent="0">
              <a:buNone/>
            </a:pPr>
            <a:r>
              <a:rPr lang="zh-CN" altLang="en-US" sz="2000" dirty="0"/>
              <a:t>规定最大帧长的原因：</a:t>
            </a:r>
            <a:endParaRPr lang="en-US" altLang="zh-CN" sz="2000" dirty="0"/>
          </a:p>
          <a:p>
            <a:pPr lvl="1"/>
            <a:r>
              <a:rPr lang="zh-CN" altLang="en-US" sz="1600" dirty="0"/>
              <a:t>帧太长出错概率增大、需要的缓存增大、占用信道时间长</a:t>
            </a:r>
            <a:endParaRPr lang="zh-CN" altLang="zh-CN" sz="1600" dirty="0"/>
          </a:p>
          <a:p>
            <a:pPr marL="0" lv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24173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en-US" sz="2400" dirty="0"/>
              <a:t>根据</a:t>
            </a:r>
            <a:r>
              <a:rPr lang="en-US" altLang="zh-CN" sz="2400" dirty="0"/>
              <a:t>CSMA/CD</a:t>
            </a:r>
            <a:r>
              <a:rPr lang="zh-CN" altLang="en-US" sz="2400" dirty="0"/>
              <a:t>协议的工作原理，下列情形中需要提高最短帧长度的是（  ）。</a:t>
            </a:r>
          </a:p>
          <a:p>
            <a:pPr marL="0" indent="0">
              <a:buNone/>
            </a:pPr>
            <a:r>
              <a:rPr lang="en-US" altLang="zh-CN" sz="2000" dirty="0"/>
              <a:t>A</a:t>
            </a:r>
            <a:r>
              <a:rPr lang="zh-CN" altLang="en-US" sz="2000" dirty="0"/>
              <a:t>．网络传输速率不变，冲突域的最大距离变短 </a:t>
            </a:r>
          </a:p>
          <a:p>
            <a:pPr marL="0" indent="0">
              <a:buNone/>
            </a:pPr>
            <a:r>
              <a:rPr lang="en-US" altLang="zh-CN" sz="2000" dirty="0"/>
              <a:t>B</a:t>
            </a:r>
            <a:r>
              <a:rPr lang="zh-CN" altLang="en-US" sz="2000" dirty="0"/>
              <a:t>．冲突域的最大距离不变，网络传输速率提高 </a:t>
            </a:r>
          </a:p>
          <a:p>
            <a:pPr marL="0" indent="0">
              <a:buNone/>
            </a:pPr>
            <a:r>
              <a:rPr lang="en-US" altLang="zh-CN" sz="2000" dirty="0"/>
              <a:t>C</a:t>
            </a:r>
            <a:r>
              <a:rPr lang="zh-CN" altLang="en-US" sz="2000" dirty="0"/>
              <a:t>．上层协议使用</a:t>
            </a:r>
            <a:r>
              <a:rPr lang="en-US" altLang="zh-CN" sz="2000" dirty="0"/>
              <a:t>TCP</a:t>
            </a:r>
            <a:r>
              <a:rPr lang="zh-CN" altLang="en-US" sz="2000" dirty="0"/>
              <a:t>的概率增加 </a:t>
            </a:r>
          </a:p>
          <a:p>
            <a:pPr marL="0" indent="0">
              <a:buNone/>
            </a:pPr>
            <a:r>
              <a:rPr lang="en-US" altLang="zh-CN" sz="2000" dirty="0"/>
              <a:t>D</a:t>
            </a:r>
            <a:r>
              <a:rPr lang="zh-CN" altLang="en-US" sz="2000" dirty="0"/>
              <a:t>．在冲突域不变的情况下减少线路中的中继器数量 </a:t>
            </a:r>
            <a:endParaRPr lang="en-US" altLang="zh-CN" sz="2000" dirty="0"/>
          </a:p>
          <a:p>
            <a:pPr marL="0" indent="0">
              <a:buNone/>
            </a:pPr>
            <a:endParaRPr lang="en-US" altLang="zh-CN" sz="2000" dirty="0"/>
          </a:p>
          <a:p>
            <a:r>
              <a:rPr lang="zh-CN" altLang="en-US" sz="2400" dirty="0"/>
              <a:t>假设介质长度为</a:t>
            </a:r>
            <a:r>
              <a:rPr lang="en-US" altLang="zh-CN" sz="2400" dirty="0"/>
              <a:t>2km</a:t>
            </a:r>
            <a:r>
              <a:rPr lang="zh-CN" altLang="en-US" sz="2400" dirty="0"/>
              <a:t>的以太网，其数据率为 </a:t>
            </a:r>
            <a:r>
              <a:rPr lang="en-US" altLang="zh-CN" sz="2400" dirty="0"/>
              <a:t>1Gbps</a:t>
            </a:r>
            <a:r>
              <a:rPr lang="zh-CN" altLang="en-US" sz="2400" dirty="0"/>
              <a:t>，假设信号在此网络上的传播速度为 </a:t>
            </a:r>
            <a:r>
              <a:rPr lang="en-US" altLang="zh-CN" sz="2400" dirty="0"/>
              <a:t>200000 km/s</a:t>
            </a:r>
            <a:r>
              <a:rPr lang="zh-CN" altLang="en-US" sz="2400" dirty="0"/>
              <a:t>，则最短帧长为 （    ）。</a:t>
            </a:r>
            <a:endParaRPr lang="en-US" altLang="zh-CN" sz="2400" dirty="0"/>
          </a:p>
          <a:p>
            <a:pPr marL="0" indent="0">
              <a:buNone/>
            </a:pPr>
            <a:r>
              <a:rPr lang="en-US" altLang="zh-CN" sz="2000" dirty="0"/>
              <a:t>A) 625 </a:t>
            </a:r>
            <a:r>
              <a:rPr lang="zh-CN" altLang="en-US" sz="2000" dirty="0"/>
              <a:t>字节</a:t>
            </a:r>
            <a:r>
              <a:rPr lang="en-US" altLang="zh-CN" sz="2000" dirty="0"/>
              <a:t>	B) 1250 </a:t>
            </a:r>
            <a:r>
              <a:rPr lang="zh-CN" altLang="en-US" sz="2000" dirty="0"/>
              <a:t>字节</a:t>
            </a:r>
            <a:r>
              <a:rPr lang="en-US" altLang="zh-CN" sz="2000" dirty="0"/>
              <a:t>	C) 2500 </a:t>
            </a:r>
            <a:r>
              <a:rPr lang="zh-CN" altLang="en-US" sz="2000" dirty="0"/>
              <a:t>字节</a:t>
            </a:r>
            <a:r>
              <a:rPr lang="en-US" altLang="zh-CN" sz="2000" dirty="0"/>
              <a:t>	D) 5000 </a:t>
            </a:r>
            <a:r>
              <a:rPr lang="zh-CN" altLang="en-US" sz="2000" dirty="0"/>
              <a:t>字节</a:t>
            </a:r>
            <a:endParaRPr lang="en-US" altLang="zh-CN" sz="2000" dirty="0"/>
          </a:p>
          <a:p>
            <a:pPr marL="0" indent="0">
              <a:buNone/>
            </a:pPr>
            <a:endParaRPr lang="en-US" altLang="zh-CN" sz="2000" dirty="0"/>
          </a:p>
          <a:p>
            <a:r>
              <a:rPr lang="zh-CN" altLang="zh-CN" sz="2400" dirty="0"/>
              <a:t>以太网交换机进行转发决策时使用的</a:t>
            </a:r>
            <a:r>
              <a:rPr lang="en-US" altLang="zh-CN" sz="2400" dirty="0"/>
              <a:t> PDU </a:t>
            </a:r>
            <a:r>
              <a:rPr lang="zh-CN" altLang="zh-CN" sz="2400" dirty="0"/>
              <a:t>地址是（</a:t>
            </a:r>
            <a:r>
              <a:rPr lang="en-US" altLang="zh-CN" sz="2400" dirty="0"/>
              <a:t> </a:t>
            </a:r>
            <a:r>
              <a:rPr lang="zh-CN" altLang="zh-CN" sz="2400" dirty="0"/>
              <a:t>）。</a:t>
            </a:r>
          </a:p>
          <a:p>
            <a:pPr marL="0" indent="0">
              <a:buNone/>
            </a:pPr>
            <a:r>
              <a:rPr lang="en-US" altLang="zh-CN" sz="2000" dirty="0"/>
              <a:t>A</a:t>
            </a:r>
            <a:r>
              <a:rPr lang="zh-CN" altLang="zh-CN" sz="2000" dirty="0"/>
              <a:t>．目的物理地址</a:t>
            </a:r>
            <a:r>
              <a:rPr lang="en-US" altLang="zh-CN" sz="2000" dirty="0"/>
              <a:t>	B</a:t>
            </a:r>
            <a:r>
              <a:rPr lang="zh-CN" altLang="zh-CN" sz="2000" dirty="0"/>
              <a:t>．目的</a:t>
            </a:r>
            <a:r>
              <a:rPr lang="en-US" altLang="zh-CN" sz="2000" dirty="0"/>
              <a:t> IP </a:t>
            </a:r>
            <a:r>
              <a:rPr lang="zh-CN" altLang="zh-CN" sz="2000" dirty="0"/>
              <a:t>地址</a:t>
            </a:r>
            <a:r>
              <a:rPr lang="en-US" altLang="zh-CN" sz="2000" dirty="0"/>
              <a:t>		C</a:t>
            </a:r>
            <a:r>
              <a:rPr lang="zh-CN" altLang="zh-CN" sz="2000" dirty="0"/>
              <a:t>．源物理地址</a:t>
            </a:r>
            <a:r>
              <a:rPr lang="en-US" altLang="zh-CN" sz="2000" dirty="0"/>
              <a:t>		D</a:t>
            </a:r>
            <a:r>
              <a:rPr lang="zh-CN" altLang="zh-CN" sz="2000" dirty="0"/>
              <a:t>．源</a:t>
            </a:r>
            <a:r>
              <a:rPr lang="en-US" altLang="zh-CN" sz="2000" dirty="0"/>
              <a:t> IP </a:t>
            </a:r>
            <a:r>
              <a:rPr lang="zh-CN" altLang="zh-CN" sz="2000" dirty="0"/>
              <a:t>地址</a:t>
            </a:r>
            <a:r>
              <a:rPr lang="en-US" altLang="zh-CN" sz="2000" dirty="0"/>
              <a:t> </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332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dirty="0"/>
              <a:t>根据</a:t>
            </a:r>
            <a:r>
              <a:rPr lang="en-US" altLang="zh-CN" dirty="0"/>
              <a:t>CSMA/CD</a:t>
            </a:r>
            <a:r>
              <a:rPr lang="zh-CN" altLang="en-US" dirty="0"/>
              <a:t>协议的工作原理，下列情形中需要提高最短帧长度的是（ </a:t>
            </a:r>
            <a:r>
              <a:rPr lang="en-US" altLang="zh-CN" dirty="0">
                <a:solidFill>
                  <a:srgbClr val="FF0000"/>
                </a:solidFill>
              </a:rPr>
              <a:t>B</a:t>
            </a:r>
            <a:r>
              <a:rPr lang="en-US" altLang="zh-CN" dirty="0"/>
              <a:t> </a:t>
            </a:r>
            <a:r>
              <a:rPr lang="zh-CN" altLang="en-US" dirty="0"/>
              <a:t>）。</a:t>
            </a:r>
          </a:p>
          <a:p>
            <a:pPr marL="0" indent="0">
              <a:buNone/>
            </a:pPr>
            <a:r>
              <a:rPr lang="en-US" altLang="zh-CN" sz="2400" dirty="0"/>
              <a:t>A</a:t>
            </a:r>
            <a:r>
              <a:rPr lang="zh-CN" altLang="en-US" sz="2400" dirty="0"/>
              <a:t>．网络传输速率不变，冲突域的最大距离变短 </a:t>
            </a:r>
          </a:p>
          <a:p>
            <a:pPr marL="0" indent="0">
              <a:buNone/>
            </a:pPr>
            <a:r>
              <a:rPr lang="en-US" altLang="zh-CN" sz="2400" dirty="0"/>
              <a:t>B</a:t>
            </a:r>
            <a:r>
              <a:rPr lang="zh-CN" altLang="en-US" sz="2400" dirty="0"/>
              <a:t>．冲突域的最大距离不变，网络传输速率提高 </a:t>
            </a:r>
          </a:p>
          <a:p>
            <a:pPr marL="0" indent="0">
              <a:buNone/>
            </a:pPr>
            <a:r>
              <a:rPr lang="en-US" altLang="zh-CN" sz="2400" dirty="0"/>
              <a:t>C</a:t>
            </a:r>
            <a:r>
              <a:rPr lang="zh-CN" altLang="en-US" sz="2400" dirty="0"/>
              <a:t>．上层协议使用</a:t>
            </a:r>
            <a:r>
              <a:rPr lang="en-US" altLang="zh-CN" sz="2400" dirty="0"/>
              <a:t>TCP</a:t>
            </a:r>
            <a:r>
              <a:rPr lang="zh-CN" altLang="en-US" sz="2400" dirty="0"/>
              <a:t>的概率增加 </a:t>
            </a:r>
          </a:p>
          <a:p>
            <a:pPr marL="0" indent="0">
              <a:buNone/>
            </a:pPr>
            <a:r>
              <a:rPr lang="en-US" altLang="zh-CN" sz="2400" dirty="0"/>
              <a:t>D</a:t>
            </a:r>
            <a:r>
              <a:rPr lang="zh-CN" altLang="en-US" sz="2400" dirty="0"/>
              <a:t>．在冲突域不变的情况下减少线路中的中继器数量 </a:t>
            </a:r>
          </a:p>
          <a:p>
            <a:endParaRPr lang="en-US" altLang="zh-CN" dirty="0"/>
          </a:p>
          <a:p>
            <a:pPr marL="0" indent="0">
              <a:buNone/>
            </a:pPr>
            <a:r>
              <a:rPr lang="zh-CN" altLang="en-US" dirty="0"/>
              <a:t>争用期时长为  </a:t>
            </a:r>
            <a:r>
              <a:rPr lang="en-US" altLang="zh-CN" dirty="0"/>
              <a:t>2</a:t>
            </a:r>
            <a:r>
              <a:rPr lang="en-US" altLang="zh-CN" i="1" dirty="0">
                <a:sym typeface="Symbol" pitchFamily="18" charset="2"/>
              </a:rPr>
              <a:t></a:t>
            </a: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sym typeface="Symbol" pitchFamily="18" charset="2"/>
            </a:endParaRPr>
          </a:p>
          <a:p>
            <a:pPr lvl="1"/>
            <a:r>
              <a:rPr lang="zh-CN" altLang="en-US" dirty="0">
                <a:sym typeface="Symbol" pitchFamily="18" charset="2"/>
              </a:rPr>
              <a:t>最大距离变短则 </a:t>
            </a:r>
            <a:r>
              <a:rPr lang="en-US" altLang="zh-CN" dirty="0"/>
              <a:t>2</a:t>
            </a:r>
            <a:r>
              <a:rPr lang="en-US" altLang="zh-CN" i="1" dirty="0">
                <a:sym typeface="Symbol" pitchFamily="18" charset="2"/>
              </a:rPr>
              <a:t> </a:t>
            </a:r>
            <a:r>
              <a:rPr lang="zh-CN" altLang="en-US" dirty="0">
                <a:sym typeface="Symbol" pitchFamily="18" charset="2"/>
              </a:rPr>
              <a:t>变小，此时最短帧长变短</a:t>
            </a:r>
            <a:endParaRPr lang="en-US" altLang="zh-CN" dirty="0">
              <a:sym typeface="Symbol" pitchFamily="18" charset="2"/>
            </a:endParaRPr>
          </a:p>
          <a:p>
            <a:pPr lvl="1"/>
            <a:r>
              <a:rPr lang="zh-CN" altLang="en-US" dirty="0">
                <a:sym typeface="Symbol" pitchFamily="18" charset="2"/>
              </a:rPr>
              <a:t>最大距离不变则 </a:t>
            </a:r>
            <a:r>
              <a:rPr lang="en-US" altLang="zh-CN" dirty="0"/>
              <a:t>2</a:t>
            </a:r>
            <a:r>
              <a:rPr lang="en-US" altLang="zh-CN" i="1" dirty="0">
                <a:sym typeface="Symbol" pitchFamily="18" charset="2"/>
              </a:rPr>
              <a:t> </a:t>
            </a:r>
            <a:r>
              <a:rPr lang="zh-CN" altLang="en-US" dirty="0">
                <a:sym typeface="Symbol" pitchFamily="18" charset="2"/>
              </a:rPr>
              <a:t>不变，此时传输速率提高则最短帧长需要提高</a:t>
            </a:r>
            <a:endParaRPr lang="zh-CN" altLang="en-US" dirty="0"/>
          </a:p>
        </p:txBody>
      </p:sp>
    </p:spTree>
    <p:extLst>
      <p:ext uri="{BB962C8B-B14F-4D97-AF65-F5344CB8AC3E}">
        <p14:creationId xmlns:p14="http://schemas.microsoft.com/office/powerpoint/2010/main" val="107197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00610-7D5B-4CE2-B342-727A22B85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B76BDB-4923-4AE5-BF60-5491AC5B8BE8}"/>
              </a:ext>
            </a:extLst>
          </p:cNvPr>
          <p:cNvSpPr>
            <a:spLocks noGrp="1"/>
          </p:cNvSpPr>
          <p:nvPr>
            <p:ph idx="1"/>
          </p:nvPr>
        </p:nvSpPr>
        <p:spPr/>
        <p:txBody>
          <a:bodyPr/>
          <a:lstStyle/>
          <a:p>
            <a:r>
              <a:rPr lang="zh-CN" altLang="en-US" dirty="0"/>
              <a:t>假设介质长度为</a:t>
            </a:r>
            <a:r>
              <a:rPr lang="en-US" altLang="zh-CN" dirty="0"/>
              <a:t>2km</a:t>
            </a:r>
            <a:r>
              <a:rPr lang="zh-CN" altLang="en-US" dirty="0"/>
              <a:t>的以太网，其数据率为 </a:t>
            </a:r>
            <a:r>
              <a:rPr lang="en-US" altLang="zh-CN" dirty="0"/>
              <a:t>1Gbps</a:t>
            </a:r>
            <a:r>
              <a:rPr lang="zh-CN" altLang="en-US" dirty="0"/>
              <a:t>，假设信号在此网络上的传播速度为 </a:t>
            </a:r>
            <a:r>
              <a:rPr lang="en-US" altLang="zh-CN" dirty="0"/>
              <a:t>200000 km/s</a:t>
            </a:r>
            <a:r>
              <a:rPr lang="zh-CN" altLang="en-US" dirty="0"/>
              <a:t>，则最短帧长为 （  </a:t>
            </a:r>
            <a:r>
              <a:rPr lang="en-US" altLang="zh-CN" dirty="0">
                <a:solidFill>
                  <a:srgbClr val="FF0000"/>
                </a:solidFill>
              </a:rPr>
              <a:t>C</a:t>
            </a:r>
            <a:r>
              <a:rPr lang="zh-CN" altLang="en-US" dirty="0"/>
              <a:t>  ）。</a:t>
            </a:r>
            <a:endParaRPr lang="en-US" altLang="zh-CN" dirty="0"/>
          </a:p>
          <a:p>
            <a:pPr marL="0" indent="0">
              <a:buNone/>
            </a:pPr>
            <a:r>
              <a:rPr lang="en-US" altLang="zh-CN" dirty="0"/>
              <a:t>A) 625 </a:t>
            </a:r>
            <a:r>
              <a:rPr lang="zh-CN" altLang="en-US" dirty="0"/>
              <a:t>字节</a:t>
            </a:r>
            <a:r>
              <a:rPr lang="en-US" altLang="zh-CN" dirty="0"/>
              <a:t>	B) 1250 </a:t>
            </a:r>
            <a:r>
              <a:rPr lang="zh-CN" altLang="en-US" dirty="0"/>
              <a:t>字节</a:t>
            </a:r>
            <a:r>
              <a:rPr lang="en-US" altLang="zh-CN" dirty="0"/>
              <a:t>	C) 2500 </a:t>
            </a:r>
            <a:r>
              <a:rPr lang="zh-CN" altLang="en-US" dirty="0"/>
              <a:t>字节</a:t>
            </a:r>
            <a:r>
              <a:rPr lang="en-US" altLang="zh-CN" dirty="0"/>
              <a:t>	D) 5000 </a:t>
            </a:r>
            <a:r>
              <a:rPr lang="zh-CN" altLang="en-US" dirty="0"/>
              <a:t>字节</a:t>
            </a:r>
            <a:endParaRPr lang="en-US" altLang="zh-CN" dirty="0"/>
          </a:p>
          <a:p>
            <a:pPr marL="0" indent="0">
              <a:buNone/>
            </a:pPr>
            <a:endParaRPr lang="en-US" altLang="zh-CN" dirty="0"/>
          </a:p>
          <a:p>
            <a:pPr marL="0" indent="0">
              <a:buNone/>
            </a:pPr>
            <a:r>
              <a:rPr lang="zh-CN" altLang="en-US" dirty="0"/>
              <a:t>以太网争用期时长为  </a:t>
            </a:r>
            <a:r>
              <a:rPr lang="en-US" altLang="zh-CN" dirty="0"/>
              <a:t>2</a:t>
            </a:r>
            <a:r>
              <a:rPr lang="en-US" altLang="zh-CN" i="1" dirty="0">
                <a:sym typeface="Symbol" pitchFamily="18" charset="2"/>
              </a:rPr>
              <a:t> </a:t>
            </a:r>
            <a:r>
              <a:rPr lang="zh-CN" altLang="en-US" dirty="0">
                <a:sym typeface="Symbol" pitchFamily="18" charset="2"/>
              </a:rPr>
              <a:t>（两倍的端到端时延）</a:t>
            </a:r>
            <a:endParaRPr lang="en-US" altLang="zh-CN" dirty="0">
              <a:sym typeface="Symbol" pitchFamily="18" charset="2"/>
            </a:endParaRP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p>
          <a:p>
            <a:pPr marL="0" indent="0">
              <a:buNone/>
            </a:pPr>
            <a:r>
              <a:rPr lang="en-US" altLang="zh-CN" i="1" dirty="0">
                <a:sym typeface="Symbol" pitchFamily="18" charset="2"/>
              </a:rPr>
              <a:t> </a:t>
            </a:r>
            <a:r>
              <a:rPr lang="en-US" altLang="zh-CN" dirty="0">
                <a:sym typeface="Symbol" pitchFamily="18" charset="2"/>
              </a:rPr>
              <a:t>= 2 km / 200000 km/s = 0.00001 s</a:t>
            </a:r>
          </a:p>
          <a:p>
            <a:pPr marL="0" indent="0">
              <a:buNone/>
            </a:pPr>
            <a:r>
              <a:rPr lang="en-US" altLang="zh-CN" dirty="0"/>
              <a:t>2</a:t>
            </a:r>
            <a:r>
              <a:rPr lang="en-US" altLang="zh-CN" i="1" dirty="0">
                <a:sym typeface="Symbol" pitchFamily="18" charset="2"/>
              </a:rPr>
              <a:t>  </a:t>
            </a:r>
            <a:r>
              <a:rPr lang="en-US" altLang="zh-CN" dirty="0">
                <a:sym typeface="Symbol" pitchFamily="18" charset="2"/>
              </a:rPr>
              <a:t>* 1 000 000 000 bps = 20000 bit = 2500 </a:t>
            </a:r>
            <a:r>
              <a:rPr lang="zh-CN" altLang="en-US" dirty="0">
                <a:sym typeface="Symbol" pitchFamily="18" charset="2"/>
              </a:rPr>
              <a:t>字节</a:t>
            </a:r>
            <a:endParaRPr lang="en-US" altLang="zh-CN" dirty="0"/>
          </a:p>
          <a:p>
            <a:endParaRPr lang="zh-CN" altLang="en-US" dirty="0"/>
          </a:p>
        </p:txBody>
      </p:sp>
    </p:spTree>
    <p:extLst>
      <p:ext uri="{BB962C8B-B14F-4D97-AF65-F5344CB8AC3E}">
        <p14:creationId xmlns:p14="http://schemas.microsoft.com/office/powerpoint/2010/main" val="70551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zh-CN" dirty="0"/>
              <a:t>以太网交换机进行转发决策时使用的</a:t>
            </a:r>
            <a:r>
              <a:rPr lang="en-US" altLang="zh-CN" dirty="0"/>
              <a:t> PDU </a:t>
            </a:r>
            <a:r>
              <a:rPr lang="zh-CN" altLang="zh-CN" dirty="0"/>
              <a:t>地址是（</a:t>
            </a:r>
            <a:r>
              <a:rPr lang="en-US" altLang="zh-CN" dirty="0"/>
              <a:t> </a:t>
            </a:r>
            <a:r>
              <a:rPr lang="en-US" altLang="zh-CN" dirty="0">
                <a:solidFill>
                  <a:srgbClr val="FF0000"/>
                </a:solidFill>
              </a:rPr>
              <a:t>A</a:t>
            </a:r>
            <a:r>
              <a:rPr lang="en-US" altLang="zh-CN" dirty="0"/>
              <a:t> </a:t>
            </a:r>
            <a:r>
              <a:rPr lang="zh-CN" altLang="zh-CN" dirty="0"/>
              <a:t>）。</a:t>
            </a:r>
          </a:p>
          <a:p>
            <a:pPr marL="0" indent="0">
              <a:buNone/>
            </a:pPr>
            <a:r>
              <a:rPr lang="en-US" altLang="zh-CN" sz="2400" dirty="0"/>
              <a:t>A</a:t>
            </a:r>
            <a:r>
              <a:rPr lang="zh-CN" altLang="zh-CN" sz="2400" dirty="0"/>
              <a:t>．目的物理地址</a:t>
            </a:r>
            <a:r>
              <a:rPr lang="en-US" altLang="zh-CN" sz="2400" dirty="0"/>
              <a:t>	B</a:t>
            </a:r>
            <a:r>
              <a:rPr lang="zh-CN" altLang="zh-CN" sz="2400" dirty="0"/>
              <a:t>．目的</a:t>
            </a:r>
            <a:r>
              <a:rPr lang="en-US" altLang="zh-CN" sz="2400" dirty="0"/>
              <a:t> IP </a:t>
            </a:r>
            <a:r>
              <a:rPr lang="zh-CN" altLang="zh-CN" sz="2400" dirty="0"/>
              <a:t>地址</a:t>
            </a:r>
            <a:r>
              <a:rPr lang="en-US" altLang="zh-CN" sz="2400" dirty="0"/>
              <a:t>	C</a:t>
            </a:r>
            <a:r>
              <a:rPr lang="zh-CN" altLang="zh-CN" sz="2400" dirty="0"/>
              <a:t>．源物理地址</a:t>
            </a:r>
            <a:r>
              <a:rPr lang="en-US" altLang="zh-CN" sz="2400" dirty="0"/>
              <a:t>	D</a:t>
            </a:r>
            <a:r>
              <a:rPr lang="zh-CN" altLang="zh-CN" sz="2400" dirty="0"/>
              <a:t>．源</a:t>
            </a:r>
            <a:r>
              <a:rPr lang="en-US" altLang="zh-CN" sz="2400" dirty="0"/>
              <a:t> IP </a:t>
            </a:r>
            <a:r>
              <a:rPr lang="zh-CN" altLang="zh-CN" sz="2400" dirty="0"/>
              <a:t>地址</a:t>
            </a:r>
            <a:r>
              <a:rPr lang="en-US" altLang="zh-CN" sz="2400" dirty="0"/>
              <a:t> </a:t>
            </a:r>
            <a:endParaRPr lang="zh-CN" altLang="zh-CN" sz="2400" dirty="0"/>
          </a:p>
          <a:p>
            <a:pPr marL="0" indent="0">
              <a:buNone/>
            </a:pPr>
            <a:endParaRPr lang="en-US" altLang="zh-CN" dirty="0"/>
          </a:p>
          <a:p>
            <a:pPr marL="0" indent="0">
              <a:buNone/>
            </a:pPr>
            <a:r>
              <a:rPr lang="zh-CN" altLang="en-US" dirty="0"/>
              <a:t>参见第一章第</a:t>
            </a:r>
            <a:r>
              <a:rPr lang="en-US" altLang="zh-CN" dirty="0"/>
              <a:t>137</a:t>
            </a:r>
            <a:r>
              <a:rPr lang="zh-CN" altLang="en-US" dirty="0"/>
              <a:t>号幻灯片：</a:t>
            </a:r>
            <a:r>
              <a:rPr lang="en-US" altLang="zh-CN" dirty="0"/>
              <a:t>OSI </a:t>
            </a:r>
            <a:r>
              <a:rPr lang="zh-CN" altLang="en-US" dirty="0"/>
              <a:t>参考模型把对等层次之间传送的数据单位称为该层的协议数据单元 </a:t>
            </a:r>
            <a:r>
              <a:rPr lang="en-US" altLang="zh-CN" dirty="0"/>
              <a:t>PDU</a:t>
            </a:r>
            <a:r>
              <a:rPr lang="zh-CN" altLang="en-US" dirty="0"/>
              <a:t>。</a:t>
            </a:r>
          </a:p>
          <a:p>
            <a:pPr marL="0" indent="0">
              <a:buNone/>
            </a:pPr>
            <a:endParaRPr lang="zh-CN" altLang="en-US" dirty="0"/>
          </a:p>
        </p:txBody>
      </p:sp>
    </p:spTree>
    <p:extLst>
      <p:ext uri="{BB962C8B-B14F-4D97-AF65-F5344CB8AC3E}">
        <p14:creationId xmlns:p14="http://schemas.microsoft.com/office/powerpoint/2010/main" val="19475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一</a:t>
            </a:r>
            <a:r>
              <a:rPr lang="en-US" altLang="zh-CN" sz="2400" dirty="0"/>
              <a:t>B</a:t>
            </a:r>
            <a:r>
              <a:rPr lang="zh-CN" altLang="en-US" sz="2400" dirty="0"/>
              <a:t>类地址的子网掩码为</a:t>
            </a:r>
            <a:r>
              <a:rPr lang="en-US" altLang="zh-CN" sz="2400" dirty="0"/>
              <a:t>255.255.252.0</a:t>
            </a:r>
            <a:r>
              <a:rPr lang="zh-CN" altLang="en-US" sz="2400" dirty="0"/>
              <a:t>，则其子网上主机数最多为（  </a:t>
            </a:r>
            <a:r>
              <a:rPr lang="en-US" altLang="zh-CN" sz="2400" dirty="0">
                <a:solidFill>
                  <a:srgbClr val="FF0000"/>
                </a:solidFill>
              </a:rPr>
              <a:t>A</a:t>
            </a:r>
            <a:r>
              <a:rPr lang="zh-CN" altLang="en-US" sz="2400" dirty="0"/>
              <a:t> </a:t>
            </a:r>
            <a:r>
              <a:rPr lang="en-US" altLang="zh-CN" sz="2400" dirty="0"/>
              <a:t> </a:t>
            </a:r>
            <a:r>
              <a:rPr lang="zh-CN" altLang="en-US" sz="2400" dirty="0"/>
              <a:t>）个</a:t>
            </a:r>
          </a:p>
          <a:p>
            <a:pPr marL="0" indent="0">
              <a:buNone/>
            </a:pPr>
            <a:r>
              <a:rPr lang="en-US" altLang="zh-CN" sz="2000" dirty="0"/>
              <a:t>A) 1022		B) 2048		C) 2046		D) 4096</a:t>
            </a:r>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44163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一、信道带宽为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p>
          <a:p>
            <a:pPr marL="0" indent="0">
              <a:buNone/>
            </a:pPr>
            <a:endParaRPr lang="en-US" altLang="zh-CN" dirty="0"/>
          </a:p>
          <a:p>
            <a:r>
              <a:rPr lang="zh-CN" altLang="en-US" dirty="0"/>
              <a:t>二、</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endParaRPr lang="en-US" altLang="zh-CN" dirty="0"/>
          </a:p>
          <a:p>
            <a:pPr marL="0" indent="0">
              <a:buNone/>
            </a:pPr>
            <a:endParaRPr lang="zh-CN" altLang="en-US" dirty="0"/>
          </a:p>
        </p:txBody>
      </p:sp>
      <p:sp>
        <p:nvSpPr>
          <p:cNvPr id="8" name="标题 7">
            <a:extLst>
              <a:ext uri="{FF2B5EF4-FFF2-40B4-BE49-F238E27FC236}">
                <a16:creationId xmlns:a16="http://schemas.microsoft.com/office/drawing/2014/main" id="{89237FF0-B11B-48BF-A3B6-29AB96C6DC2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21824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96425-BF36-4AA7-B672-3E8EEFF0AEA0}"/>
              </a:ext>
            </a:extLst>
          </p:cNvPr>
          <p:cNvSpPr>
            <a:spLocks noGrp="1"/>
          </p:cNvSpPr>
          <p:nvPr>
            <p:ph type="title"/>
          </p:nvPr>
        </p:nvSpPr>
        <p:spPr/>
        <p:txBody>
          <a:bodyPr/>
          <a:lstStyle/>
          <a:p>
            <a:r>
              <a:rPr lang="zh-CN" altLang="en-US" dirty="0"/>
              <a:t>香农定理</a:t>
            </a:r>
            <a:r>
              <a:rPr lang="en-US" altLang="zh-CN" sz="2800" dirty="0"/>
              <a:t>(</a:t>
            </a:r>
            <a:r>
              <a:rPr lang="zh-CN" altLang="en-US" sz="2800" dirty="0"/>
              <a:t>改编自</a:t>
            </a:r>
            <a:r>
              <a:rPr lang="en-US" altLang="zh-CN" sz="2800" dirty="0"/>
              <a:t>2016</a:t>
            </a:r>
            <a:r>
              <a:rPr lang="zh-CN" altLang="en-US" sz="2800" dirty="0"/>
              <a:t>年百度文库考题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endParaRPr lang="zh-CN" altLang="en-US" dirty="0"/>
          </a:p>
        </p:txBody>
      </p:sp>
      <p:sp>
        <p:nvSpPr>
          <p:cNvPr id="4" name="Rectangle 3">
            <a:extLst>
              <a:ext uri="{FF2B5EF4-FFF2-40B4-BE49-F238E27FC236}">
                <a16:creationId xmlns:a16="http://schemas.microsoft.com/office/drawing/2014/main" id="{F6AB82E4-E19B-4289-93B8-5BB9271559EF}"/>
              </a:ext>
            </a:extLst>
          </p:cNvPr>
          <p:cNvSpPr txBox="1">
            <a:spLocks noChangeArrowheads="1"/>
          </p:cNvSpPr>
          <p:nvPr/>
        </p:nvSpPr>
        <p:spPr>
          <a:xfrm>
            <a:off x="551384" y="2924943"/>
            <a:ext cx="10537502" cy="3599457"/>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Font typeface="Wingdings" panose="05000000000000000000" pitchFamily="2" charset="2"/>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FontTx/>
              <a:buNone/>
            </a:pPr>
            <a:r>
              <a:rPr lang="zh-CN" altLang="en-US" dirty="0">
                <a:latin typeface="Arial" charset="0"/>
                <a:ea typeface="黑体" pitchFamily="2" charset="-122"/>
              </a:rPr>
              <a:t>其中：</a:t>
            </a:r>
            <a:r>
              <a:rPr lang="en-US" altLang="zh-CN" dirty="0">
                <a:latin typeface="Arial" charset="0"/>
                <a:ea typeface="黑体" pitchFamily="2" charset="-122"/>
              </a:rPr>
              <a:t>	</a:t>
            </a:r>
            <a:r>
              <a:rPr lang="en-US" altLang="zh-CN" i="1" dirty="0">
                <a:latin typeface="Arial" charset="0"/>
                <a:ea typeface="黑体" pitchFamily="2" charset="-122"/>
              </a:rPr>
              <a:t>W </a:t>
            </a:r>
            <a:r>
              <a:rPr lang="zh-CN" altLang="en-US" dirty="0">
                <a:latin typeface="Arial" charset="0"/>
                <a:ea typeface="黑体" pitchFamily="2" charset="-122"/>
              </a:rPr>
              <a:t>为信道的带宽（以 </a:t>
            </a:r>
            <a:r>
              <a:rPr lang="en-US" altLang="zh-CN" dirty="0">
                <a:latin typeface="Arial" charset="0"/>
                <a:ea typeface="黑体" pitchFamily="2" charset="-122"/>
              </a:rPr>
              <a:t>Hz </a:t>
            </a:r>
            <a:r>
              <a:rPr lang="zh-CN" altLang="en-US" dirty="0">
                <a:latin typeface="Arial" charset="0"/>
                <a:ea typeface="黑体" pitchFamily="2" charset="-122"/>
              </a:rPr>
              <a:t>为单位）；</a:t>
            </a:r>
          </a:p>
          <a:p>
            <a:pPr marL="457200" lvl="1" indent="0">
              <a:buFontTx/>
              <a:buNone/>
            </a:pPr>
            <a:r>
              <a:rPr lang="en-US" altLang="zh-CN" i="1" dirty="0">
                <a:latin typeface="Arial" charset="0"/>
                <a:ea typeface="黑体" pitchFamily="2" charset="-122"/>
              </a:rPr>
              <a:t>		S </a:t>
            </a:r>
            <a:r>
              <a:rPr lang="zh-CN" altLang="en-US" dirty="0">
                <a:latin typeface="Arial" charset="0"/>
                <a:ea typeface="黑体" pitchFamily="2" charset="-122"/>
              </a:rPr>
              <a:t>为信道内所传信号的平均功率；</a:t>
            </a:r>
          </a:p>
          <a:p>
            <a:pPr marL="457200" lvl="1" indent="0">
              <a:buFontTx/>
              <a:buNone/>
            </a:pPr>
            <a:r>
              <a:rPr lang="en-US" altLang="zh-CN" i="1" dirty="0">
                <a:latin typeface="Arial" charset="0"/>
                <a:ea typeface="黑体" pitchFamily="2" charset="-122"/>
              </a:rPr>
              <a:t>		N </a:t>
            </a:r>
            <a:r>
              <a:rPr lang="zh-CN" altLang="en-US" dirty="0">
                <a:latin typeface="Arial" charset="0"/>
                <a:ea typeface="黑体" pitchFamily="2" charset="-122"/>
              </a:rPr>
              <a:t>为信道内部的高斯噪声功率。</a:t>
            </a:r>
            <a:r>
              <a:rPr lang="zh-CN" altLang="en-US" dirty="0"/>
              <a:t> </a:t>
            </a:r>
            <a:endParaRPr lang="en-US" altLang="zh-CN" dirty="0"/>
          </a:p>
          <a:p>
            <a:pPr marL="457200" lvl="1" indent="0">
              <a:buNone/>
            </a:pP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a:t>
            </a:r>
          </a:p>
          <a:p>
            <a:pPr marL="342900" lvl="1" indent="-342900">
              <a:buSzPct val="70000"/>
              <a:buFont typeface="Wingdings" panose="05000000000000000000" pitchFamily="2" charset="2"/>
              <a:buChar char="v"/>
            </a:pPr>
            <a:r>
              <a:rPr lang="en-US" altLang="zh-CN" sz="2800" dirty="0"/>
              <a:t>30=10log</a:t>
            </a:r>
            <a:r>
              <a:rPr lang="en-US" altLang="zh-CN" sz="2800" baseline="-25000" dirty="0"/>
              <a:t>10</a:t>
            </a:r>
            <a:r>
              <a:rPr lang="en-US" altLang="zh-CN" sz="2800" dirty="0"/>
              <a:t>(S/N)</a:t>
            </a:r>
            <a:r>
              <a:rPr lang="zh-CN" altLang="en-US" sz="2800" dirty="0"/>
              <a:t>，</a:t>
            </a:r>
            <a:r>
              <a:rPr lang="en-US" altLang="zh-CN" sz="2800" dirty="0"/>
              <a:t>S/N = 1000</a:t>
            </a:r>
            <a:r>
              <a:rPr lang="zh-CN" altLang="en-US" sz="2800" dirty="0"/>
              <a:t>，</a:t>
            </a:r>
            <a:r>
              <a:rPr lang="en-US" altLang="zh-CN" sz="2800" i="1" dirty="0">
                <a:solidFill>
                  <a:srgbClr val="0000CC"/>
                </a:solidFill>
              </a:rPr>
              <a:t> C</a:t>
            </a:r>
            <a:r>
              <a:rPr lang="en-US" altLang="zh-CN" sz="2800" dirty="0">
                <a:solidFill>
                  <a:srgbClr val="0000CC"/>
                </a:solidFill>
              </a:rPr>
              <a:t> = 2M log</a:t>
            </a:r>
            <a:r>
              <a:rPr lang="en-US" altLang="zh-CN" sz="2800" baseline="-25000" dirty="0">
                <a:solidFill>
                  <a:srgbClr val="0000CC"/>
                </a:solidFill>
              </a:rPr>
              <a:t>2</a:t>
            </a:r>
            <a:r>
              <a:rPr lang="en-US" altLang="zh-CN" sz="2800" dirty="0">
                <a:solidFill>
                  <a:srgbClr val="0000CC"/>
                </a:solidFill>
              </a:rPr>
              <a:t>(1+1000) </a:t>
            </a:r>
            <a:endParaRPr lang="zh-CN" altLang="en-US" sz="2800" dirty="0"/>
          </a:p>
        </p:txBody>
      </p:sp>
      <p:sp>
        <p:nvSpPr>
          <p:cNvPr id="5" name="文本框 4">
            <a:extLst>
              <a:ext uri="{FF2B5EF4-FFF2-40B4-BE49-F238E27FC236}">
                <a16:creationId xmlns:a16="http://schemas.microsoft.com/office/drawing/2014/main" id="{4F6BAED4-13B3-404F-80BB-61D35B4C0D8A}"/>
              </a:ext>
            </a:extLst>
          </p:cNvPr>
          <p:cNvSpPr txBox="1"/>
          <p:nvPr/>
        </p:nvSpPr>
        <p:spPr>
          <a:xfrm>
            <a:off x="3110850" y="1671191"/>
            <a:ext cx="360040" cy="461665"/>
          </a:xfrm>
          <a:prstGeom prst="rect">
            <a:avLst/>
          </a:prstGeom>
          <a:noFill/>
        </p:spPr>
        <p:txBody>
          <a:bodyPr wrap="square" rtlCol="0">
            <a:spAutoFit/>
          </a:bodyPr>
          <a:lstStyle/>
          <a:p>
            <a:r>
              <a:rPr lang="en-US" altLang="zh-CN" sz="2400" dirty="0">
                <a:solidFill>
                  <a:srgbClr val="FF0000"/>
                </a:solidFill>
              </a:rPr>
              <a:t>A</a:t>
            </a:r>
            <a:endParaRPr lang="zh-CN" altLang="en-US" sz="2400" dirty="0">
              <a:solidFill>
                <a:srgbClr val="FF0000"/>
              </a:solidFill>
            </a:endParaRPr>
          </a:p>
        </p:txBody>
      </p:sp>
      <p:sp>
        <p:nvSpPr>
          <p:cNvPr id="6" name="矩形 5">
            <a:extLst>
              <a:ext uri="{FF2B5EF4-FFF2-40B4-BE49-F238E27FC236}">
                <a16:creationId xmlns:a16="http://schemas.microsoft.com/office/drawing/2014/main" id="{44246CCE-4406-46FF-99D1-080B15C9EABB}"/>
              </a:ext>
            </a:extLst>
          </p:cNvPr>
          <p:cNvSpPr/>
          <p:nvPr/>
        </p:nvSpPr>
        <p:spPr>
          <a:xfrm>
            <a:off x="2711624" y="849408"/>
            <a:ext cx="9144000" cy="369332"/>
          </a:xfrm>
          <a:prstGeom prst="rect">
            <a:avLst/>
          </a:prstGeom>
        </p:spPr>
        <p:txBody>
          <a:bodyPr wrap="square">
            <a:spAutoFit/>
          </a:bodyPr>
          <a:lstStyle/>
          <a:p>
            <a:r>
              <a:rPr lang="en-US" altLang="zh-CN" dirty="0">
                <a:solidFill>
                  <a:schemeClr val="accent6">
                    <a:lumMod val="75000"/>
                  </a:schemeClr>
                </a:solidFill>
              </a:rPr>
              <a:t>https://wenku.baidu.com/view/3ddd87ec9f3143323968011ca300a6c30c22f196.html</a:t>
            </a:r>
            <a:endParaRPr lang="zh-CN" altLang="en-US" dirty="0">
              <a:solidFill>
                <a:schemeClr val="accent6">
                  <a:lumMod val="75000"/>
                </a:schemeClr>
              </a:solidFill>
            </a:endParaRPr>
          </a:p>
        </p:txBody>
      </p:sp>
    </p:spTree>
    <p:extLst>
      <p:ext uri="{BB962C8B-B14F-4D97-AF65-F5344CB8AC3E}">
        <p14:creationId xmlns:p14="http://schemas.microsoft.com/office/powerpoint/2010/main" val="35817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BA701-D997-4E16-B470-6D8CE37F1D0B}"/>
              </a:ext>
            </a:extLst>
          </p:cNvPr>
          <p:cNvSpPr>
            <a:spLocks noGrp="1"/>
          </p:cNvSpPr>
          <p:nvPr>
            <p:ph type="title"/>
          </p:nvPr>
        </p:nvSpPr>
        <p:spPr/>
        <p:txBody>
          <a:bodyPr/>
          <a:lstStyle/>
          <a:p>
            <a:r>
              <a:rPr lang="en-US" altLang="zh-CN" dirty="0"/>
              <a:t>CRC </a:t>
            </a:r>
            <a:r>
              <a:rPr lang="en-US" altLang="zh-CN" sz="2800" dirty="0"/>
              <a:t>(</a:t>
            </a:r>
            <a:r>
              <a:rPr lang="zh-CN" altLang="en-US" sz="2800" dirty="0"/>
              <a:t>改编自早期国外高校考题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DC12131B-2810-424E-9FC2-B5E2D783B418}"/>
              </a:ext>
            </a:extLst>
          </p:cNvPr>
          <p:cNvSpPr>
            <a:spLocks noGrp="1"/>
          </p:cNvSpPr>
          <p:nvPr>
            <p:ph idx="1"/>
          </p:nvPr>
        </p:nvSpPr>
        <p:spPr/>
        <p:txBody>
          <a:bodyPr/>
          <a:lstStyle/>
          <a:p>
            <a:pPr marL="0" indent="0">
              <a:buNone/>
            </a:pPr>
            <a:r>
              <a:rPr lang="zh-CN" altLang="en-US" dirty="0"/>
              <a:t>八、</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p>
        </p:txBody>
      </p:sp>
      <p:sp>
        <p:nvSpPr>
          <p:cNvPr id="4" name="矩形 3">
            <a:extLst>
              <a:ext uri="{FF2B5EF4-FFF2-40B4-BE49-F238E27FC236}">
                <a16:creationId xmlns:a16="http://schemas.microsoft.com/office/drawing/2014/main" id="{EA8AE41B-BFD2-4329-B22D-9EA7840C3001}"/>
              </a:ext>
            </a:extLst>
          </p:cNvPr>
          <p:cNvSpPr/>
          <p:nvPr/>
        </p:nvSpPr>
        <p:spPr>
          <a:xfrm>
            <a:off x="3048000" y="2471985"/>
            <a:ext cx="6096000" cy="3693319"/>
          </a:xfrm>
          <a:prstGeom prst="rect">
            <a:avLst/>
          </a:prstGeom>
        </p:spPr>
        <p:txBody>
          <a:bodyPr>
            <a:spAutoFit/>
          </a:bodyPr>
          <a:lstStyle/>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 | 110110101100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11110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10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1101</a:t>
            </a:r>
            <a:endParaRPr lang="zh-CN" alt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标注: 弯曲线形(无边框) 4">
            <a:extLst>
              <a:ext uri="{FF2B5EF4-FFF2-40B4-BE49-F238E27FC236}">
                <a16:creationId xmlns:a16="http://schemas.microsoft.com/office/drawing/2014/main" id="{C7AC83EF-EF17-403D-9A4C-647CEE544B0C}"/>
              </a:ext>
            </a:extLst>
          </p:cNvPr>
          <p:cNvSpPr/>
          <p:nvPr/>
        </p:nvSpPr>
        <p:spPr bwMode="auto">
          <a:xfrm>
            <a:off x="6960096" y="6021288"/>
            <a:ext cx="1512168" cy="503113"/>
          </a:xfrm>
          <a:prstGeom prst="callout2">
            <a:avLst>
              <a:gd name="adj1" fmla="val 53802"/>
              <a:gd name="adj2" fmla="val -2718"/>
              <a:gd name="adj3" fmla="val 55100"/>
              <a:gd name="adj4" fmla="val -51135"/>
              <a:gd name="adj5" fmla="val 4749"/>
              <a:gd name="adj6" fmla="val -87182"/>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99"/>
                </a:solidFill>
                <a:effectLst/>
                <a:latin typeface="微软雅黑" panose="020B0503020204020204" pitchFamily="34" charset="-122"/>
                <a:ea typeface="微软雅黑" panose="020B0503020204020204" pitchFamily="34" charset="-122"/>
              </a:rPr>
              <a:t>接受错误</a:t>
            </a:r>
          </a:p>
        </p:txBody>
      </p:sp>
      <p:grpSp>
        <p:nvGrpSpPr>
          <p:cNvPr id="18" name="组合 17">
            <a:extLst>
              <a:ext uri="{FF2B5EF4-FFF2-40B4-BE49-F238E27FC236}">
                <a16:creationId xmlns:a16="http://schemas.microsoft.com/office/drawing/2014/main" id="{393E4F0E-1E32-4C10-9C34-BFB4E4D2FAFA}"/>
              </a:ext>
            </a:extLst>
          </p:cNvPr>
          <p:cNvGrpSpPr/>
          <p:nvPr/>
        </p:nvGrpSpPr>
        <p:grpSpPr>
          <a:xfrm>
            <a:off x="4956934" y="2761335"/>
            <a:ext cx="752902" cy="2520280"/>
            <a:chOff x="4956934" y="2761335"/>
            <a:chExt cx="752902" cy="2520280"/>
          </a:xfrm>
        </p:grpSpPr>
        <p:cxnSp>
          <p:nvCxnSpPr>
            <p:cNvPr id="7" name="直接箭头连接符 6">
              <a:extLst>
                <a:ext uri="{FF2B5EF4-FFF2-40B4-BE49-F238E27FC236}">
                  <a16:creationId xmlns:a16="http://schemas.microsoft.com/office/drawing/2014/main" id="{84792E4A-5780-4C82-8205-D17F0E039AB7}"/>
                </a:ext>
              </a:extLst>
            </p:cNvPr>
            <p:cNvCxnSpPr/>
            <p:nvPr/>
          </p:nvCxnSpPr>
          <p:spPr>
            <a:xfrm>
              <a:off x="5709836" y="2761335"/>
              <a:ext cx="0"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FC077B4-DCFF-4CD8-98BE-D2020E0F9F15}"/>
                </a:ext>
              </a:extLst>
            </p:cNvPr>
            <p:cNvCxnSpPr/>
            <p:nvPr/>
          </p:nvCxnSpPr>
          <p:spPr>
            <a:xfrm>
              <a:off x="5572351" y="2780928"/>
              <a:ext cx="0"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D6F7A51-BF96-48B1-8442-D25DAEEAA0FA}"/>
                </a:ext>
              </a:extLst>
            </p:cNvPr>
            <p:cNvCxnSpPr/>
            <p:nvPr/>
          </p:nvCxnSpPr>
          <p:spPr>
            <a:xfrm>
              <a:off x="5447928" y="2761335"/>
              <a:ext cx="0" cy="138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73186D6-DC14-449C-A251-EB28A65623B7}"/>
                </a:ext>
              </a:extLst>
            </p:cNvPr>
            <p:cNvCxnSpPr/>
            <p:nvPr/>
          </p:nvCxnSpPr>
          <p:spPr>
            <a:xfrm>
              <a:off x="5087888"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2A6C75-17AB-42D0-815B-93A2F287BF04}"/>
                </a:ext>
              </a:extLst>
            </p:cNvPr>
            <p:cNvCxnSpPr/>
            <p:nvPr/>
          </p:nvCxnSpPr>
          <p:spPr>
            <a:xfrm>
              <a:off x="5212311"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A149585-DFA8-422E-BA93-B99220C39246}"/>
                </a:ext>
              </a:extLst>
            </p:cNvPr>
            <p:cNvCxnSpPr/>
            <p:nvPr/>
          </p:nvCxnSpPr>
          <p:spPr>
            <a:xfrm>
              <a:off x="5316974"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45D5402-CB03-4B96-9559-D14E43E5CD72}"/>
                </a:ext>
              </a:extLst>
            </p:cNvPr>
            <p:cNvCxnSpPr/>
            <p:nvPr/>
          </p:nvCxnSpPr>
          <p:spPr>
            <a:xfrm>
              <a:off x="4956934" y="276786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55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使用</a:t>
            </a:r>
            <a:r>
              <a:rPr lang="en-US" altLang="zh-CN" sz="2400" dirty="0"/>
              <a:t>PPP</a:t>
            </a:r>
            <a:r>
              <a:rPr lang="zh-CN" altLang="en-US" sz="2400" dirty="0"/>
              <a:t>协议同步传输的帧的数据段中出现 </a:t>
            </a:r>
            <a:r>
              <a:rPr lang="en-US" altLang="zh-CN" sz="2400" dirty="0"/>
              <a:t>01011111  11011111</a:t>
            </a:r>
            <a:r>
              <a:rPr lang="zh-CN" altLang="en-US" sz="2400" dirty="0"/>
              <a:t>，则使用零比特填充后的数据为（  </a:t>
            </a:r>
            <a:r>
              <a:rPr lang="en-US" altLang="zh-CN" sz="2400" dirty="0">
                <a:solidFill>
                  <a:srgbClr val="FF0000"/>
                </a:solidFill>
              </a:rPr>
              <a:t>C</a:t>
            </a:r>
            <a:r>
              <a:rPr lang="zh-CN" altLang="en-US" sz="2400" dirty="0"/>
              <a:t>  ）</a:t>
            </a:r>
            <a:endParaRPr lang="en-US" altLang="zh-CN" sz="2400" dirty="0"/>
          </a:p>
          <a:p>
            <a:pPr marL="0" indent="0">
              <a:buNone/>
            </a:pPr>
            <a:r>
              <a:rPr lang="en-US" altLang="zh-CN" sz="2000" dirty="0"/>
              <a:t>A) 01011111  11001111  10		B) 01011111  11011111  10</a:t>
            </a:r>
          </a:p>
          <a:p>
            <a:pPr marL="0" indent="0">
              <a:buNone/>
            </a:pPr>
            <a:r>
              <a:rPr lang="en-US" altLang="zh-CN" sz="2000" dirty="0"/>
              <a:t>C) 01011111  01101111  10		D) 01011111  11011111  01</a:t>
            </a:r>
          </a:p>
          <a:p>
            <a:pPr marL="0" indent="0">
              <a:buNone/>
            </a:pPr>
            <a:endParaRPr lang="en-US" altLang="zh-CN" sz="2000" dirty="0"/>
          </a:p>
          <a:p>
            <a:pPr marL="0" indent="0">
              <a:buNone/>
            </a:pPr>
            <a:r>
              <a:rPr lang="zh-CN" altLang="en-US" sz="2000" dirty="0">
                <a:solidFill>
                  <a:srgbClr val="00B050"/>
                </a:solidFill>
              </a:rPr>
              <a:t>每</a:t>
            </a:r>
            <a:r>
              <a:rPr lang="en-US" altLang="zh-CN" sz="2000" dirty="0">
                <a:solidFill>
                  <a:srgbClr val="00B050"/>
                </a:solidFill>
              </a:rPr>
              <a:t>5</a:t>
            </a:r>
            <a:r>
              <a:rPr lang="zh-CN" altLang="en-US" sz="2000" dirty="0">
                <a:solidFill>
                  <a:srgbClr val="00B050"/>
                </a:solidFill>
              </a:rPr>
              <a:t>个连续的</a:t>
            </a:r>
            <a:r>
              <a:rPr lang="en-US" altLang="zh-CN" sz="2000" dirty="0">
                <a:solidFill>
                  <a:srgbClr val="00B050"/>
                </a:solidFill>
              </a:rPr>
              <a:t>1</a:t>
            </a:r>
            <a:r>
              <a:rPr lang="zh-CN" altLang="en-US" sz="2000" dirty="0">
                <a:solidFill>
                  <a:srgbClr val="00B050"/>
                </a:solidFill>
              </a:rPr>
              <a:t>填充一个</a:t>
            </a:r>
            <a:r>
              <a:rPr lang="en-US" altLang="zh-CN" sz="2000" dirty="0">
                <a:solidFill>
                  <a:srgbClr val="00B050"/>
                </a:solidFill>
              </a:rPr>
              <a:t>0</a:t>
            </a:r>
            <a:endParaRPr lang="zh-CN" altLang="zh-CN" sz="2000" dirty="0">
              <a:solidFill>
                <a:srgbClr val="00B050"/>
              </a:solidFill>
            </a:endParaRPr>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52489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以下路由协议中，基于</a:t>
            </a:r>
            <a:r>
              <a:rPr lang="en-US" altLang="zh-CN" sz="2400" dirty="0"/>
              <a:t>L-S(</a:t>
            </a:r>
            <a:r>
              <a:rPr lang="zh-CN" altLang="en-US" sz="2400" dirty="0"/>
              <a:t>链路状态</a:t>
            </a:r>
            <a:r>
              <a:rPr lang="en-US" altLang="zh-CN" sz="2400" dirty="0"/>
              <a:t>)</a:t>
            </a:r>
            <a:r>
              <a:rPr lang="zh-CN" altLang="en-US" sz="2400" dirty="0"/>
              <a:t>算法的是 </a:t>
            </a:r>
            <a:r>
              <a:rPr lang="en-US" altLang="zh-CN" sz="2400" dirty="0"/>
              <a:t>(  </a:t>
            </a:r>
            <a:r>
              <a:rPr lang="en-US" altLang="zh-CN" sz="2400" dirty="0">
                <a:solidFill>
                  <a:srgbClr val="FF0000"/>
                </a:solidFill>
              </a:rPr>
              <a:t>D</a:t>
            </a:r>
            <a:r>
              <a:rPr lang="en-US" altLang="zh-CN" sz="2400" dirty="0"/>
              <a:t>   )</a:t>
            </a:r>
          </a:p>
          <a:p>
            <a:pPr marL="0" indent="0">
              <a:buNone/>
            </a:pPr>
            <a:r>
              <a:rPr lang="en-US" altLang="zh-CN" sz="2000" dirty="0"/>
              <a:t>A) RIP			B) IGRP			C) BGP			D) OSPF</a:t>
            </a:r>
          </a:p>
          <a:p>
            <a:pPr marL="0" indent="0">
              <a:buNone/>
            </a:pPr>
            <a:endParaRPr lang="en-US" altLang="zh-CN" sz="2400" dirty="0"/>
          </a:p>
          <a:p>
            <a:pPr marL="0" indent="0">
              <a:buNone/>
            </a:pPr>
            <a:r>
              <a:rPr lang="zh-CN" altLang="en-US" sz="2000" dirty="0"/>
              <a:t>距离向量</a:t>
            </a:r>
            <a:r>
              <a:rPr lang="en-US" altLang="zh-CN" sz="2000" dirty="0"/>
              <a:t>(DV)		</a:t>
            </a:r>
            <a:r>
              <a:rPr lang="zh-CN" altLang="en-US" sz="2000" dirty="0"/>
              <a:t>距离向量（思科私有）</a:t>
            </a:r>
            <a:r>
              <a:rPr lang="en-US" altLang="zh-CN" sz="2000" dirty="0"/>
              <a:t>	</a:t>
            </a:r>
            <a:r>
              <a:rPr lang="zh-CN" altLang="en-US" sz="2000" dirty="0"/>
              <a:t>路径向量</a:t>
            </a:r>
            <a:r>
              <a:rPr lang="en-US" altLang="zh-CN" sz="2000" dirty="0"/>
              <a:t>		</a:t>
            </a:r>
            <a:r>
              <a:rPr lang="zh-CN" altLang="en-US" sz="2000" dirty="0"/>
              <a:t>链路状态</a:t>
            </a:r>
            <a:r>
              <a:rPr lang="en-US" altLang="zh-CN" sz="2000" dirty="0"/>
              <a:t>(Link-State)</a:t>
            </a: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6602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假设所有的路由器、网络通信和主机都正常工作，请列出分组不能被目的端正常接收的情况。</a:t>
            </a:r>
            <a:endParaRPr lang="en-US" altLang="zh-CN" sz="2400" dirty="0"/>
          </a:p>
          <a:p>
            <a:pPr marL="0" indent="0">
              <a:buNone/>
            </a:pPr>
            <a:endParaRPr lang="zh-CN" altLang="zh-CN" sz="2000" dirty="0"/>
          </a:p>
          <a:p>
            <a:pPr marL="457200" lvl="0" indent="-457200">
              <a:buFont typeface="+mj-lt"/>
              <a:buAutoNum type="arabicPeriod"/>
            </a:pPr>
            <a:r>
              <a:rPr lang="zh-CN" altLang="en-US" sz="2000" dirty="0"/>
              <a:t>分组在传输过程中被路由器检查出首部出错，被丢弃</a:t>
            </a:r>
            <a:endParaRPr lang="en-US" altLang="zh-CN" sz="2000" dirty="0"/>
          </a:p>
          <a:p>
            <a:pPr marL="457200" lvl="0" indent="-457200">
              <a:buFont typeface="+mj-lt"/>
              <a:buAutoNum type="arabicPeriod"/>
            </a:pPr>
            <a:r>
              <a:rPr lang="zh-CN" altLang="en-US" sz="2000" dirty="0"/>
              <a:t>路由器或主机缓存溢出，分组被丢弃</a:t>
            </a:r>
            <a:endParaRPr lang="en-US" altLang="zh-CN" sz="2000" dirty="0"/>
          </a:p>
          <a:p>
            <a:pPr marL="457200" lvl="0" indent="-457200">
              <a:buFont typeface="+mj-lt"/>
              <a:buAutoNum type="arabicPeriod"/>
            </a:pPr>
            <a:r>
              <a:rPr lang="zh-CN" altLang="en-US" sz="2000" dirty="0"/>
              <a:t>分组在目的节点检查出分组内容出错，被丢弃</a:t>
            </a:r>
            <a:endParaRPr lang="en-US" altLang="zh-CN" sz="2000" dirty="0"/>
          </a:p>
          <a:p>
            <a:pPr marL="457200" lvl="0" indent="-457200">
              <a:buFont typeface="+mj-lt"/>
              <a:buAutoNum type="arabicPeriod"/>
            </a:pPr>
            <a:r>
              <a:rPr lang="zh-CN" altLang="en-US" sz="2000" dirty="0"/>
              <a:t>目的地址在路由器中无匹配项</a:t>
            </a:r>
            <a:endParaRPr lang="en-US" altLang="zh-CN" sz="2000" dirty="0"/>
          </a:p>
          <a:p>
            <a:pPr marL="457200" lvl="0" indent="-457200">
              <a:buFont typeface="+mj-lt"/>
              <a:buAutoNum type="arabicPeriod"/>
            </a:pPr>
            <a:r>
              <a:rPr lang="zh-CN" altLang="en-US" sz="2000" dirty="0"/>
              <a:t>目的地址为私有地址</a:t>
            </a:r>
            <a:endParaRPr lang="en-US" altLang="zh-CN" sz="2000" dirty="0"/>
          </a:p>
          <a:p>
            <a:pPr marL="457200" lvl="0" indent="-457200">
              <a:buFont typeface="+mj-lt"/>
              <a:buAutoNum type="arabicPeriod"/>
            </a:pPr>
            <a:r>
              <a:rPr lang="zh-CN" altLang="en-US" sz="2000" dirty="0"/>
              <a:t>目的端口号不存在</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028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r>
              <a:rPr lang="zh-CN" altLang="en-US" sz="2400" dirty="0"/>
              <a:t>为什么以太网要设置一个最小帧长和最大帧长？请说明理由。</a:t>
            </a: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6127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3403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为什么以太网要设置一个最小帧长和最大帧长？请说明理由。</a:t>
            </a:r>
            <a:endParaRPr lang="en-US" altLang="zh-CN" sz="2400" dirty="0"/>
          </a:p>
          <a:p>
            <a:endParaRPr lang="en-US" altLang="zh-CN" sz="2400" dirty="0"/>
          </a:p>
          <a:p>
            <a:pPr marL="0" indent="0">
              <a:buNone/>
            </a:pPr>
            <a:r>
              <a:rPr lang="zh-CN" altLang="en-US" sz="2400" dirty="0"/>
              <a:t>设置最小帧长的理由：</a:t>
            </a:r>
            <a:endParaRPr lang="en-US" altLang="zh-CN" sz="2400" dirty="0"/>
          </a:p>
          <a:p>
            <a:pPr marL="400050" lvl="1" indent="0">
              <a:buNone/>
            </a:pPr>
            <a:r>
              <a:rPr lang="zh-CN" altLang="en-US" sz="2000" dirty="0"/>
              <a:t>区分噪声和因发生碰撞而异常中止的短帧。</a:t>
            </a:r>
            <a:endParaRPr lang="en-US" altLang="zh-CN" sz="2000" dirty="0"/>
          </a:p>
          <a:p>
            <a:pPr marL="400050" lvl="1" indent="0">
              <a:buNone/>
            </a:pPr>
            <a:endParaRPr lang="en-US" altLang="zh-CN" sz="2000" dirty="0"/>
          </a:p>
          <a:p>
            <a:pPr marL="0" indent="0">
              <a:buNone/>
            </a:pPr>
            <a:r>
              <a:rPr lang="zh-CN" altLang="en-US" sz="2400" dirty="0"/>
              <a:t>设置最大帧长的理由：</a:t>
            </a:r>
            <a:endParaRPr lang="en-US" altLang="zh-CN" sz="2400" dirty="0"/>
          </a:p>
          <a:p>
            <a:pPr marL="914400" lvl="1" indent="-457200">
              <a:buFont typeface="+mj-lt"/>
              <a:buAutoNum type="arabicPeriod"/>
            </a:pPr>
            <a:r>
              <a:rPr lang="zh-CN" altLang="en-US" sz="2000" dirty="0"/>
              <a:t>为了保证每个站都能公平竞争接入到以太网。因为如果某个站发送特长的数据帧，其它站就必须等待很长时间才能发送数据；</a:t>
            </a:r>
            <a:endParaRPr lang="en-US" altLang="zh-CN" sz="2000" dirty="0"/>
          </a:p>
          <a:p>
            <a:pPr marL="914400" lvl="1" indent="-457200">
              <a:buFont typeface="+mj-lt"/>
              <a:buAutoNum type="arabicPeriod"/>
            </a:pPr>
            <a:r>
              <a:rPr lang="zh-CN" altLang="en-US" sz="2000" dirty="0"/>
              <a:t>帧太长出错概率增大，重传可能性加大；</a:t>
            </a:r>
            <a:endParaRPr lang="en-US" altLang="zh-CN" sz="2000" dirty="0"/>
          </a:p>
          <a:p>
            <a:pPr marL="914400" lvl="1" indent="-457200">
              <a:buFont typeface="+mj-lt"/>
              <a:buAutoNum type="arabicPeriod"/>
            </a:pPr>
            <a:r>
              <a:rPr lang="zh-CN" altLang="en-US" sz="2000" dirty="0"/>
              <a:t>帧太长对发送缓存和接收缓存要求更高。</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1723508"/>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4103</TotalTime>
  <Words>3511</Words>
  <Application>Microsoft Office PowerPoint</Application>
  <PresentationFormat>宽屏</PresentationFormat>
  <Paragraphs>461</Paragraphs>
  <Slides>34</Slides>
  <Notes>13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MS PGothic</vt:lpstr>
      <vt:lpstr>Stone Sans</vt:lpstr>
      <vt:lpstr>黑体</vt:lpstr>
      <vt:lpstr>宋体</vt:lpstr>
      <vt:lpstr>微软雅黑</vt:lpstr>
      <vt:lpstr>Arial</vt:lpstr>
      <vt:lpstr>Calibri</vt:lpstr>
      <vt:lpstr>Comic Sans MS</vt:lpstr>
      <vt:lpstr>Consolas</vt:lpstr>
      <vt:lpstr>Symbol</vt:lpstr>
      <vt:lpstr>Times New Roman</vt:lpstr>
      <vt:lpstr>Wingdings</vt:lpstr>
      <vt:lpstr>2021_spring</vt:lpstr>
      <vt:lpstr>2021_splash</vt:lpstr>
      <vt:lpstr>武汉大学2019研究生入学考试考题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香农定理(改编自2016年百度文库考题)</vt:lpstr>
      <vt:lpstr>CRC (改编自早期国外高校考题)</vt:lpstr>
      <vt:lpstr>Stanford 大学计算机系 2020 年秋季期末考题</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205</cp:revision>
  <dcterms:created xsi:type="dcterms:W3CDTF">2016-10-04T02:36:21Z</dcterms:created>
  <dcterms:modified xsi:type="dcterms:W3CDTF">2021-06-11T05:57:59Z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