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9" r:id="rId6"/>
    <p:sldId id="276" r:id="rId7"/>
    <p:sldId id="260" r:id="rId8"/>
    <p:sldId id="282" r:id="rId9"/>
    <p:sldId id="283" r:id="rId10"/>
    <p:sldId id="274" r:id="rId11"/>
    <p:sldId id="266" r:id="rId12"/>
    <p:sldId id="278" r:id="rId13"/>
    <p:sldId id="275" r:id="rId14"/>
    <p:sldId id="272" r:id="rId1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87280" autoAdjust="0"/>
  </p:normalViewPr>
  <p:slideViewPr>
    <p:cSldViewPr snapToGrid="0" showGuides="1">
      <p:cViewPr varScale="1">
        <p:scale>
          <a:sx n="146" d="100"/>
          <a:sy n="146" d="100"/>
        </p:scale>
        <p:origin x="3006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C6-4705-BAC2-8B9CBB7BCC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C6-4705-BAC2-8B9CBB7BCC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C6-4705-BAC2-8B9CBB7BCC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C6-4705-BAC2-8B9CBB7BCC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Attendancy</c:v>
                </c:pt>
                <c:pt idx="1">
                  <c:v>Projects coding</c:v>
                </c:pt>
                <c:pt idx="2">
                  <c:v>Discussion</c:v>
                </c:pt>
                <c:pt idx="3">
                  <c:v>Final exam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C6-4705-BAC2-8B9CBB7BC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 custT="1"/>
      <dgm:spPr/>
      <dgm:t>
        <a:bodyPr/>
        <a:lstStyle/>
        <a:p>
          <a:pPr algn="l"/>
          <a:r>
            <a:rPr lang="en-US" sz="1800" dirty="0"/>
            <a:t>Email: 			</a:t>
          </a:r>
          <a:r>
            <a:rPr lang="en-US" altLang="zh-CN" sz="1800" dirty="0" err="1"/>
            <a:t>jicheng</a:t>
          </a:r>
          <a:r>
            <a:rPr lang="en-US" altLang="zh-CN" sz="1800" dirty="0"/>
            <a:t>         yahoo . com</a:t>
          </a:r>
          <a:endParaRPr lang="en-US" sz="1800" dirty="0"/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 sz="1800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 sz="1800"/>
        </a:p>
      </dgm:t>
    </dgm:pt>
    <dgm:pt modelId="{13EF7743-F837-4C14-ABD5-BECC83A95EAC}">
      <dgm:prSet phldrT="[Text]" custT="1"/>
      <dgm:spPr/>
      <dgm:t>
        <a:bodyPr/>
        <a:lstStyle/>
        <a:p>
          <a:pPr algn="l"/>
          <a:r>
            <a:rPr lang="en-US" sz="1800" dirty="0"/>
            <a:t>Office phone: 	+86 - 027- 6877- 6033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 sz="1800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 sz="1800"/>
        </a:p>
      </dgm:t>
    </dgm:pt>
    <dgm:pt modelId="{5D68DDC3-675B-4FA3-BF42-6CEC3951F4B2}">
      <dgm:prSet phldrT="[Text]" custT="1"/>
      <dgm:spPr/>
      <dgm:t>
        <a:bodyPr/>
        <a:lstStyle/>
        <a:p>
          <a:pPr algn="l"/>
          <a:r>
            <a:rPr lang="en-US" sz="1800" dirty="0"/>
            <a:t>Office hours:        	8:00 – 17:00, weekday</a:t>
          </a: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 sz="1800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 sz="1800"/>
        </a:p>
      </dgm:t>
    </dgm:pt>
    <dgm:pt modelId="{BD6099BC-12AC-4D40-A8D4-95F72DBC6085}">
      <dgm:prSet phldrT="[Text]" custT="1"/>
      <dgm:spPr/>
      <dgm:t>
        <a:bodyPr/>
        <a:lstStyle/>
        <a:p>
          <a:r>
            <a:rPr lang="en-US" sz="1800" dirty="0"/>
            <a:t>Course web page</a:t>
          </a:r>
        </a:p>
        <a:p>
          <a:r>
            <a:rPr lang="en-US" altLang="zh-CN" sz="1800" dirty="0"/>
            <a:t>https://gitee.com/wuhanuniversity/computer-network</a:t>
          </a:r>
          <a:endParaRPr lang="en-US" altLang="zh-CN" sz="1600" dirty="0"/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 sz="1800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 sz="1800"/>
        </a:p>
      </dgm:t>
    </dgm:pt>
    <dgm:pt modelId="{21E80132-C414-4C68-83B2-CF83AE82E55A}" type="pres">
      <dgm:prSet presAssocID="{6787E9D6-2A90-4BCA-9917-059667D4BDBC}" presName="linear" presStyleCnt="0">
        <dgm:presLayoutVars>
          <dgm:animLvl val="lvl"/>
          <dgm:resizeHandles val="exact"/>
        </dgm:presLayoutVars>
      </dgm:prSet>
      <dgm:spPr/>
    </dgm:pt>
    <dgm:pt modelId="{5C3A494E-2658-48C4-8EB0-962D9C1D73F1}" type="pres">
      <dgm:prSet presAssocID="{7D1E1409-B4D1-4074-90A1-337E7AFD57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9CEC94-0467-404E-9259-CA7FDB241FD5}" type="pres">
      <dgm:prSet presAssocID="{BD917192-454C-479E-9824-7CFC05C66C75}" presName="spacer" presStyleCnt="0"/>
      <dgm:spPr/>
    </dgm:pt>
    <dgm:pt modelId="{8526D67D-A735-4302-927E-CA2CC6E43D15}" type="pres">
      <dgm:prSet presAssocID="{13EF7743-F837-4C14-ABD5-BECC83A95E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2D1422-FE0E-487B-B194-B7B2572908CD}" type="pres">
      <dgm:prSet presAssocID="{7A3CABFC-B025-4192-AB4B-30AD3C21050A}" presName="spacer" presStyleCnt="0"/>
      <dgm:spPr/>
    </dgm:pt>
    <dgm:pt modelId="{886D9543-50EC-4996-9720-64033B780A61}" type="pres">
      <dgm:prSet presAssocID="{5D68DDC3-675B-4FA3-BF42-6CEC3951F4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99DEB6-1F21-4E9B-958A-CF276AF02958}" type="pres">
      <dgm:prSet presAssocID="{C2396741-9B38-4260-9FCD-B02D01C072DB}" presName="spacer" presStyleCnt="0"/>
      <dgm:spPr/>
    </dgm:pt>
    <dgm:pt modelId="{0F86766C-E990-4B54-B69D-4F433D40EB1C}" type="pres">
      <dgm:prSet presAssocID="{BD6099BC-12AC-4D40-A8D4-95F72DBC60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281AB27B-4CAF-4D22-8BC5-43F7E733E9A0}" type="presOf" srcId="{13EF7743-F837-4C14-ABD5-BECC83A95EAC}" destId="{8526D67D-A735-4302-927E-CA2CC6E43D15}" srcOrd="0" destOrd="0" presId="urn:microsoft.com/office/officeart/2005/8/layout/vList2"/>
    <dgm:cxn modelId="{509B8686-97C2-40CE-8ED2-321753BED909}" type="presOf" srcId="{BD6099BC-12AC-4D40-A8D4-95F72DBC6085}" destId="{0F86766C-E990-4B54-B69D-4F433D40EB1C}" srcOrd="0" destOrd="0" presId="urn:microsoft.com/office/officeart/2005/8/layout/vList2"/>
    <dgm:cxn modelId="{AD4DD38F-5FAA-4F70-B2F6-A846175D6411}" type="presOf" srcId="{6787E9D6-2A90-4BCA-9917-059667D4BDBC}" destId="{21E80132-C414-4C68-83B2-CF83AE82E55A}" srcOrd="0" destOrd="0" presId="urn:microsoft.com/office/officeart/2005/8/layout/vList2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E7E18B9D-63A3-43C0-B289-CEB59D2467C1}" type="presOf" srcId="{5D68DDC3-675B-4FA3-BF42-6CEC3951F4B2}" destId="{886D9543-50EC-4996-9720-64033B780A61}" srcOrd="0" destOrd="0" presId="urn:microsoft.com/office/officeart/2005/8/layout/vList2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58C194C2-1DAF-4EF3-8AB6-BEFA2185FD4D}" type="presOf" srcId="{7D1E1409-B4D1-4074-90A1-337E7AFD5784}" destId="{5C3A494E-2658-48C4-8EB0-962D9C1D73F1}" srcOrd="0" destOrd="0" presId="urn:microsoft.com/office/officeart/2005/8/layout/vList2"/>
    <dgm:cxn modelId="{7BF17128-B35D-4E4F-BB84-D24417687E51}" type="presParOf" srcId="{21E80132-C414-4C68-83B2-CF83AE82E55A}" destId="{5C3A494E-2658-48C4-8EB0-962D9C1D73F1}" srcOrd="0" destOrd="0" presId="urn:microsoft.com/office/officeart/2005/8/layout/vList2"/>
    <dgm:cxn modelId="{D7D43732-BB17-4517-AF97-D0B801F67B8C}" type="presParOf" srcId="{21E80132-C414-4C68-83B2-CF83AE82E55A}" destId="{209CEC94-0467-404E-9259-CA7FDB241FD5}" srcOrd="1" destOrd="0" presId="urn:microsoft.com/office/officeart/2005/8/layout/vList2"/>
    <dgm:cxn modelId="{7F18B8C9-ED3A-4C7D-BD04-CDAFCCBEAB4A}" type="presParOf" srcId="{21E80132-C414-4C68-83B2-CF83AE82E55A}" destId="{8526D67D-A735-4302-927E-CA2CC6E43D15}" srcOrd="2" destOrd="0" presId="urn:microsoft.com/office/officeart/2005/8/layout/vList2"/>
    <dgm:cxn modelId="{EA908CF1-0AC3-4287-A4F5-2AADA3119F9D}" type="presParOf" srcId="{21E80132-C414-4C68-83B2-CF83AE82E55A}" destId="{292D1422-FE0E-487B-B194-B7B2572908CD}" srcOrd="3" destOrd="0" presId="urn:microsoft.com/office/officeart/2005/8/layout/vList2"/>
    <dgm:cxn modelId="{B369765C-8583-4DCA-A3D0-3662F4540BB3}" type="presParOf" srcId="{21E80132-C414-4C68-83B2-CF83AE82E55A}" destId="{886D9543-50EC-4996-9720-64033B780A61}" srcOrd="4" destOrd="0" presId="urn:microsoft.com/office/officeart/2005/8/layout/vList2"/>
    <dgm:cxn modelId="{B429210F-893C-475D-992D-91D542422A8B}" type="presParOf" srcId="{21E80132-C414-4C68-83B2-CF83AE82E55A}" destId="{7B99DEB6-1F21-4E9B-958A-CF276AF02958}" srcOrd="5" destOrd="0" presId="urn:microsoft.com/office/officeart/2005/8/layout/vList2"/>
    <dgm:cxn modelId="{BCF37921-1D80-4237-AC41-0E8503AF55F9}" type="presParOf" srcId="{21E80132-C414-4C68-83B2-CF83AE82E55A}" destId="{0F86766C-E990-4B54-B69D-4F433D40EB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9C0EFA-19BF-411D-A158-4A1EE8E2C12E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CE1D5-0013-443B-BA52-E4A60EA3FE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9627D-7E88-4601-93C1-4E2BFE4319F2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WireShark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8F3B2F-F18D-4487-BD67-41CFB087905E}">
      <dgm:prSet phldrT="[Text]"/>
      <dgm:spPr/>
      <dgm:t>
        <a:bodyPr/>
        <a:lstStyle/>
        <a:p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C20E3-24F3-4E43-BA2C-BFEA9A5E6181}">
      <dgm:prSet phldrT="[Text]"/>
      <dgm:spPr/>
      <dgm:t>
        <a:bodyPr/>
        <a:lstStyle/>
        <a:p>
          <a:r>
            <a: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03DB-070E-45E2-85EE-FB5E3CD7CAD5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1C759-98AF-444D-BABC-17F825693088}">
      <dgm:prSet phldrT="[Text]" custT="1"/>
      <dgm:spPr/>
      <dgm:t>
        <a:bodyPr/>
        <a:lstStyle/>
        <a:p>
          <a:r>
            <a: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6C39EA-88FF-491A-A601-2B59DC71888A}">
      <dgm:prSet phldrT="[Text]"/>
      <dgm:spPr/>
      <dgm:t>
        <a:bodyPr/>
        <a:lstStyle/>
        <a:p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F2E0B-F034-409C-97BE-B1E077D0166A}">
      <dgm:prSet phldrT="[Text]"/>
      <dgm:spPr/>
      <dgm:t>
        <a:bodyPr/>
        <a:lstStyle/>
        <a:p>
          <a:r>
            <a:rPr lang="en-US" dirty="0"/>
            <a:t>Web &amp; Software Tools</a:t>
          </a:r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en-US"/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en-US"/>
        </a:p>
      </dgm:t>
    </dgm:pt>
    <dgm:pt modelId="{9FA67F5C-A2B3-4A17-AA93-5C0AD273B2D5}">
      <dgm:prSet phldrT="[Text]"/>
      <dgm:spPr/>
      <dgm:t>
        <a:bodyPr/>
        <a:lstStyle/>
        <a:p>
          <a:r>
            <a:rPr lang="en-US" dirty="0"/>
            <a:t>Class web site:</a:t>
          </a:r>
        </a:p>
        <a:p>
          <a:r>
            <a:rPr lang="en-US" altLang="zh-CN" dirty="0"/>
            <a:t>gitee.com/</a:t>
          </a:r>
          <a:r>
            <a:rPr lang="en-US" altLang="zh-CN" dirty="0" err="1"/>
            <a:t>wuhanuniversity</a:t>
          </a:r>
          <a:endParaRPr lang="en-US" dirty="0"/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en-US"/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en-US"/>
        </a:p>
      </dgm:t>
    </dgm:pt>
    <dgm:pt modelId="{452B5EB4-6ED7-4FA8-A7C4-5C3301C8270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en-US"/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en-US"/>
        </a:p>
      </dgm:t>
    </dgm:pt>
    <dgm:pt modelId="{911EC251-C7E4-4814-90D4-8D36FE8DEC24}">
      <dgm:prSet phldrT="[Text]"/>
      <dgm:spPr/>
      <dgm:t>
        <a:bodyPr/>
        <a:lstStyle/>
        <a:p>
          <a:r>
            <a:rPr lang="en-US" dirty="0"/>
            <a:t>Social Media</a:t>
          </a:r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en-US"/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en-US"/>
        </a:p>
      </dgm:t>
    </dgm:pt>
    <dgm:pt modelId="{BAFD4250-3194-435C-9DB9-26F654B5C03A}">
      <dgm:prSet phldrT="[Text]"/>
      <dgm:spPr/>
      <dgm:t>
        <a:bodyPr/>
        <a:lstStyle/>
        <a:p>
          <a:r>
            <a:rPr lang="en-US" dirty="0"/>
            <a:t>Twitter: …</a:t>
          </a:r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en-US"/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en-US"/>
        </a:p>
      </dgm:t>
    </dgm:pt>
    <dgm:pt modelId="{39865F2F-A0A2-4069-A0A8-DBD105077B60}">
      <dgm:prSet phldrT="[Text]"/>
      <dgm:spPr/>
      <dgm:t>
        <a:bodyPr/>
        <a:lstStyle/>
        <a:p>
          <a:r>
            <a:rPr lang="en-US" dirty="0"/>
            <a:t>Facebook: </a:t>
          </a:r>
          <a:r>
            <a:rPr lang="en-US" altLang="zh-CN" dirty="0"/>
            <a:t>…</a:t>
          </a:r>
          <a:endParaRPr lang="en-US" dirty="0"/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en-US"/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en-US"/>
        </a:p>
      </dgm:t>
    </dgm:pt>
    <dgm:pt modelId="{3685198B-5321-4885-BEE2-2A3D6DA5B4A6}">
      <dgm:prSet phldrT="[Text]"/>
      <dgm:spPr/>
      <dgm:t>
        <a:bodyPr/>
        <a:lstStyle/>
        <a:p>
          <a:r>
            <a:rPr lang="en-US" dirty="0"/>
            <a:t>Labs, Study Groups</a:t>
          </a:r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en-US"/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en-US"/>
        </a:p>
      </dgm:t>
    </dgm:pt>
    <dgm:pt modelId="{F2B8E16F-5F5A-4339-B42D-A1EA3A873A66}">
      <dgm:prSet phldrT="[Text]"/>
      <dgm:spPr/>
      <dgm:t>
        <a:bodyPr/>
        <a:lstStyle/>
        <a:p>
          <a:r>
            <a:rPr lang="en-US" dirty="0"/>
            <a:t>Labs: </a:t>
          </a:r>
          <a:r>
            <a:rPr lang="en-US" altLang="zh-CN" dirty="0" err="1"/>
            <a:t>WireShark</a:t>
          </a:r>
          <a:r>
            <a:rPr lang="en-US" altLang="zh-CN" dirty="0"/>
            <a:t> </a:t>
          </a:r>
        </a:p>
        <a:p>
          <a:r>
            <a:rPr lang="en-US" altLang="zh-CN" dirty="0"/>
            <a:t>+ </a:t>
          </a:r>
        </a:p>
        <a:p>
          <a:r>
            <a:rPr lang="en-US" altLang="zh-CN" dirty="0" err="1"/>
            <a:t>github</a:t>
          </a:r>
          <a:r>
            <a:rPr lang="en-US" altLang="zh-CN" dirty="0"/>
            <a:t>/</a:t>
          </a:r>
          <a:r>
            <a:rPr lang="en-US" altLang="zh-CN" dirty="0" err="1"/>
            <a:t>gitee</a:t>
          </a:r>
          <a:endParaRPr lang="en-US" dirty="0"/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en-US"/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en-US"/>
        </a:p>
      </dgm:t>
    </dgm:pt>
    <dgm:pt modelId="{E25008CC-3EBF-4262-B825-01A46F1E088F}">
      <dgm:prSet phldrT="[Text]"/>
      <dgm:spPr/>
      <dgm:t>
        <a:bodyPr/>
        <a:lstStyle/>
        <a:p>
          <a:r>
            <a:rPr lang="en-US" dirty="0"/>
            <a:t>Study groups: big plus!</a:t>
          </a:r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en-US"/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en-US"/>
        </a:p>
      </dgm:t>
    </dgm:pt>
    <dgm:pt modelId="{C22B14A1-CEB5-4C85-A079-329A0D631FC4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WeChat Group: 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endParaRPr lang="en-US" dirty="0"/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en-US"/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en-US"/>
        </a:p>
      </dgm:t>
    </dgm:pt>
    <dgm:pt modelId="{D7533782-3A8A-442A-9F24-8DC26FC5B3E3}">
      <dgm:prSet phldrT="[Text]"/>
      <dgm:spPr/>
      <dgm:t>
        <a:bodyPr/>
        <a:lstStyle/>
        <a:p>
          <a:r>
            <a:rPr lang="en-US" dirty="0"/>
            <a:t>Collaboration tool: </a:t>
          </a:r>
          <a:r>
            <a:rPr lang="en-US" altLang="zh-CN" dirty="0"/>
            <a:t>git</a:t>
          </a:r>
        </a:p>
        <a:p>
          <a:r>
            <a:rPr lang="en-US" altLang="zh-CN" dirty="0"/>
            <a:t>Management tool: project</a:t>
          </a:r>
          <a:endParaRPr lang="en-US" dirty="0"/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en-US"/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en-US"/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</dgm:pt>
    <dgm:pt modelId="{39674946-8641-4D9C-B474-ADD5C2CCB996}" type="pres">
      <dgm:prSet presAssocID="{C1DF2E0B-F034-409C-97BE-B1E077D0166A}" presName="textNode" presStyleLbl="bgShp" presStyleIdx="0" presStyleCnt="3"/>
      <dgm:spPr/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 custLinFactNeighborX="-373" custLinFactNeighborY="2">
        <dgm:presLayoutVars>
          <dgm:bulletEnabled val="1"/>
        </dgm:presLayoutVars>
      </dgm:prSet>
      <dgm:spPr/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</dgm:pt>
    <dgm:pt modelId="{BB857315-7C35-4D47-8535-974ED697CCEF}" type="pres">
      <dgm:prSet presAssocID="{911EC251-C7E4-4814-90D4-8D36FE8DEC24}" presName="textNode" presStyleLbl="bgShp" presStyleIdx="1" presStyleCnt="3"/>
      <dgm:spPr/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</dgm:pt>
    <dgm:pt modelId="{67D9D327-C476-4BF7-B7AB-E484AB473A27}" type="pres">
      <dgm:prSet presAssocID="{3685198B-5321-4885-BEE2-2A3D6DA5B4A6}" presName="textNode" presStyleLbl="bgShp" presStyleIdx="2" presStyleCnt="3"/>
      <dgm:spPr/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A494E-2658-48C4-8EB0-962D9C1D73F1}">
      <dsp:nvSpPr>
        <dsp:cNvPr id="0" name=""/>
        <dsp:cNvSpPr/>
      </dsp:nvSpPr>
      <dsp:spPr>
        <a:xfrm>
          <a:off x="0" y="365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Email: 			</a:t>
          </a:r>
          <a:r>
            <a:rPr lang="en-US" altLang="zh-CN" sz="1800" kern="1200" dirty="0" err="1"/>
            <a:t>jicheng</a:t>
          </a:r>
          <a:r>
            <a:rPr lang="en-US" altLang="zh-CN" sz="1800" kern="1200" dirty="0"/>
            <a:t>         yahoo . com</a:t>
          </a:r>
          <a:endParaRPr lang="en-US" sz="1800" kern="1200" dirty="0"/>
        </a:p>
      </dsp:txBody>
      <dsp:txXfrm>
        <a:off x="53002" y="89538"/>
        <a:ext cx="10159356" cy="979756"/>
      </dsp:txXfrm>
    </dsp:sp>
    <dsp:sp modelId="{8526D67D-A735-4302-927E-CA2CC6E43D15}">
      <dsp:nvSpPr>
        <dsp:cNvPr id="0" name=""/>
        <dsp:cNvSpPr/>
      </dsp:nvSpPr>
      <dsp:spPr>
        <a:xfrm>
          <a:off x="0" y="12893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phone: 	+86 - 027- 6877- 6033</a:t>
          </a:r>
        </a:p>
      </dsp:txBody>
      <dsp:txXfrm>
        <a:off x="53002" y="1342338"/>
        <a:ext cx="10159356" cy="979756"/>
      </dsp:txXfrm>
    </dsp:sp>
    <dsp:sp modelId="{886D9543-50EC-4996-9720-64033B780A61}">
      <dsp:nvSpPr>
        <dsp:cNvPr id="0" name=""/>
        <dsp:cNvSpPr/>
      </dsp:nvSpPr>
      <dsp:spPr>
        <a:xfrm>
          <a:off x="0" y="25421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hours:        	8:00 – 17:00, weekday</a:t>
          </a:r>
        </a:p>
      </dsp:txBody>
      <dsp:txXfrm>
        <a:off x="53002" y="2595138"/>
        <a:ext cx="10159356" cy="979756"/>
      </dsp:txXfrm>
    </dsp:sp>
    <dsp:sp modelId="{0F86766C-E990-4B54-B69D-4F433D40EB1C}">
      <dsp:nvSpPr>
        <dsp:cNvPr id="0" name=""/>
        <dsp:cNvSpPr/>
      </dsp:nvSpPr>
      <dsp:spPr>
        <a:xfrm>
          <a:off x="0" y="37949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web page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https://gitee.com/wuhanuniversity/computer-network</a:t>
          </a:r>
          <a:endParaRPr lang="en-US" altLang="zh-CN" sz="1600" kern="1200" dirty="0"/>
        </a:p>
      </dsp:txBody>
      <dsp:txXfrm>
        <a:off x="53002" y="3847938"/>
        <a:ext cx="10159356" cy="979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WireShark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sp:txBody>
      <dsp:txXfrm>
        <a:off x="66006" y="2907569"/>
        <a:ext cx="3088962" cy="1220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Web &amp; Software Tools</a:t>
          </a:r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85059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Class web site: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gitee.com/</a:t>
          </a:r>
          <a:r>
            <a:rPr lang="en-US" altLang="zh-CN" sz="1200" kern="1200" dirty="0" err="1"/>
            <a:t>wuhanuniversity</a:t>
          </a:r>
          <a:endParaRPr lang="en-US" sz="1200" kern="1200" dirty="0"/>
        </a:p>
      </dsp:txBody>
      <dsp:txXfrm>
        <a:off x="309202" y="1283230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059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Collaboration tool: </a:t>
          </a:r>
          <a:r>
            <a:rPr lang="en-US" altLang="zh-CN" sz="1200" kern="1200" dirty="0"/>
            <a:t>git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Management tool: project</a:t>
          </a:r>
          <a:endParaRPr lang="en-US" sz="1200" kern="1200" dirty="0"/>
        </a:p>
      </dsp:txBody>
      <dsp:txXfrm>
        <a:off x="309202" y="2234344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76585" y="3161318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0728" y="3185461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Social Media</a:t>
          </a:r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337706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Twitter: …</a:t>
          </a:r>
        </a:p>
      </dsp:txBody>
      <dsp:txXfrm>
        <a:off x="3361849" y="1283230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337706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Facebook: </a:t>
          </a:r>
          <a:r>
            <a:rPr lang="en-US" altLang="zh-CN" sz="1200" kern="1200" dirty="0"/>
            <a:t>…</a:t>
          </a:r>
          <a:endParaRPr lang="en-US" sz="1200" kern="1200" dirty="0"/>
        </a:p>
      </dsp:txBody>
      <dsp:txXfrm>
        <a:off x="3361849" y="2234344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337706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WeChat Group: 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endParaRPr lang="en-US" sz="1200" kern="1200" dirty="0"/>
        </a:p>
      </dsp:txBody>
      <dsp:txXfrm>
        <a:off x="3361849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6386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Labs, Study Groups</a:t>
          </a:r>
        </a:p>
      </dsp:txBody>
      <dsp:txXfrm>
        <a:off x="6106386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90353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Labs: </a:t>
          </a:r>
          <a:r>
            <a:rPr lang="en-US" altLang="zh-CN" sz="1200" kern="1200" dirty="0" err="1"/>
            <a:t>WireShark</a:t>
          </a:r>
          <a:r>
            <a:rPr lang="en-US" altLang="zh-CN" sz="1200" kern="1200" dirty="0"/>
            <a:t>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+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github</a:t>
          </a:r>
          <a:r>
            <a:rPr lang="en-US" altLang="zh-CN" sz="1200" kern="1200" dirty="0"/>
            <a:t>/</a:t>
          </a:r>
          <a:r>
            <a:rPr lang="en-US" altLang="zh-CN" sz="1200" kern="1200" dirty="0" err="1"/>
            <a:t>gitee</a:t>
          </a:r>
          <a:endParaRPr lang="en-US" sz="1200" kern="1200" dirty="0"/>
        </a:p>
      </dsp:txBody>
      <dsp:txXfrm>
        <a:off x="6427406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90353" y="2719665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Study groups: big plus!</a:t>
          </a:r>
        </a:p>
      </dsp:txBody>
      <dsp:txXfrm>
        <a:off x="6427406" y="2756718"/>
        <a:ext cx="2197631" cy="119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https://online.stanford.edu/courses/cs144-introduction-computer-networking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3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gitee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8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94" y="228851"/>
            <a:ext cx="8554769" cy="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130"/>
            <a:ext cx="10073026" cy="1736311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b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NETWORKING</a:t>
            </a:r>
            <a:endParaRPr lang="en-US" sz="3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30545"/>
            <a:ext cx="8825658" cy="11326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</a:t>
            </a:r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胡继承 教授</a:t>
            </a:r>
            <a:endParaRPr 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课程编号</a:t>
            </a:r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20202021762</a:t>
            </a:r>
          </a:p>
        </p:txBody>
      </p:sp>
      <p:pic>
        <p:nvPicPr>
          <p:cNvPr id="5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33176" y="1697244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62395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1043" y="1663377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5B63A3-1938-4E96-BDC4-BD30C1FCA07E}"/>
              </a:ext>
            </a:extLst>
          </p:cNvPr>
          <p:cNvSpPr txBox="1"/>
          <p:nvPr/>
        </p:nvSpPr>
        <p:spPr>
          <a:xfrm>
            <a:off x="2828109" y="5270863"/>
            <a:ext cx="450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选课代表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4F132D-EC3E-4A2D-AD9F-485F5AFB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375198"/>
            <a:ext cx="8825658" cy="8604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</a:t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4847336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Basic Ground Rules</a:t>
            </a:r>
            <a:endParaRPr lang="zh-CN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10565281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上课期间禁交谈，不提倡“玩”手机，可使用手机、笔记本、</a:t>
            </a:r>
            <a:r>
              <a:rPr lang="en-US" altLang="zh-CN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等各种设备辅助听课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47020"/>
              </p:ext>
            </p:extLst>
          </p:nvPr>
        </p:nvGraphicFramePr>
        <p:xfrm>
          <a:off x="6071262" y="0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1262" y="0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1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Contact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712773"/>
              </p:ext>
            </p:extLst>
          </p:nvPr>
        </p:nvGraphicFramePr>
        <p:xfrm>
          <a:off x="718457" y="1408921"/>
          <a:ext cx="10265360" cy="491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23" y="1787146"/>
            <a:ext cx="408657" cy="39094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D72931-6733-4351-8804-0F427644EC82}"/>
              </a:ext>
            </a:extLst>
          </p:cNvPr>
          <p:cNvSpPr/>
          <p:nvPr/>
        </p:nvSpPr>
        <p:spPr>
          <a:xfrm>
            <a:off x="2513055" y="5956822"/>
            <a:ext cx="8543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https://stackoverflow.com/questions/871/why-is-git-better-than-subversion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067" y="2060575"/>
            <a:ext cx="540028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Brief course summary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Internet drives tremendous change in the world while continuously changing and evolving itself. This course teaches the concepts and general principles of the underlying networks of the Internet.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 about the structure and components of computer networks, packet switching, and layer architectures as well as a variety of applications. Gain the experience and tools required to use and write protocols. Explore issues of network security.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2606" y="2056092"/>
            <a:ext cx="6039393" cy="420024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Lecture </a:t>
            </a:r>
            <a:r>
              <a:rPr lang="en-US" dirty="0"/>
              <a:t>Location: Campus 3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Friday 11-13: Building One, Room 612, course 20201021076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Lectures: </a:t>
            </a:r>
            <a:r>
              <a:rPr lang="en-US" altLang="zh-CN" dirty="0"/>
              <a:t>Week 1 – 16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Prerequisites: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C / C++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</a:pPr>
            <a:r>
              <a:rPr lang="en-US" altLang="zh-CN" dirty="0"/>
              <a:t>Data structure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Credits: 3.0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141232" y="6805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 dirty="0">
                <a:solidFill>
                  <a:srgbClr val="FFFF00"/>
                </a:solidFill>
                <a:ea typeface="华文行楷" panose="02010800040101010101" pitchFamily="2" charset="-122"/>
              </a:rPr>
              <a:t>参考书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6" y="1289022"/>
            <a:ext cx="4496876" cy="44968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D99310-791C-4E9F-BF69-9BB1149A4A8B}"/>
              </a:ext>
            </a:extLst>
          </p:cNvPr>
          <p:cNvSpPr/>
          <p:nvPr/>
        </p:nvSpPr>
        <p:spPr>
          <a:xfrm>
            <a:off x="6670137" y="5568978"/>
            <a:ext cx="54409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James F. Kurose and Keith W. Ross</a:t>
            </a:r>
          </a:p>
          <a:p>
            <a:r>
              <a:rPr lang="en-US" altLang="zh-CN" dirty="0"/>
              <a:t>Computer Networking: A Top Down Approach </a:t>
            </a:r>
          </a:p>
          <a:p>
            <a:r>
              <a:rPr lang="en-US" altLang="zh-CN" dirty="0"/>
              <a:t>7th edition.  Pearson Education, 2017.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04BF3C-146E-469B-903B-3CA253726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25" y="1641720"/>
            <a:ext cx="3927258" cy="392725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807467F-2104-4F5D-A0F5-2BB81826613C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81345" y="76739"/>
            <a:ext cx="969818" cy="19907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6500" dirty="0">
                <a:solidFill>
                  <a:srgbClr val="FFFF00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670AC8-0221-41B6-AE8E-0F1AEAE24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534" y="1958020"/>
            <a:ext cx="2674088" cy="32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7091" y="519446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2218268" y="2312989"/>
            <a:ext cx="7219757" cy="262516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新技术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解题技巧</a:t>
            </a:r>
          </a:p>
        </p:txBody>
      </p:sp>
    </p:spTree>
    <p:extLst>
      <p:ext uri="{BB962C8B-B14F-4D97-AF65-F5344CB8AC3E}">
        <p14:creationId xmlns:p14="http://schemas.microsoft.com/office/powerpoint/2010/main" val="13759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89035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Coding, coding, n coding, …</a:t>
            </a:r>
            <a:endParaRPr lang="en-US" dirty="0"/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altLang="zh-CN" dirty="0"/>
              <a:t>Online interaction: </a:t>
            </a:r>
            <a:r>
              <a:rPr lang="en-US" altLang="zh-CN" dirty="0" err="1"/>
              <a:t>github</a:t>
            </a:r>
            <a:r>
              <a:rPr lang="en-US" altLang="zh-CN" dirty="0"/>
              <a:t> n </a:t>
            </a:r>
            <a:r>
              <a:rPr lang="en-US" altLang="zh-CN" dirty="0" err="1"/>
              <a:t>gitee</a:t>
            </a:r>
            <a:endParaRPr lang="en-US" dirty="0"/>
          </a:p>
          <a:p>
            <a:pPr lvl="1"/>
            <a:r>
              <a:rPr lang="en-US" dirty="0"/>
              <a:t>Demonstrations</a:t>
            </a:r>
          </a:p>
          <a:p>
            <a:pPr lvl="1"/>
            <a:r>
              <a:rPr lang="en-US" dirty="0"/>
              <a:t>Class discussion/Virtual discussions</a:t>
            </a:r>
          </a:p>
          <a:p>
            <a:pPr lvl="1"/>
            <a:r>
              <a:rPr lang="en-US" dirty="0"/>
              <a:t>Individual/group projects, maybe employ </a:t>
            </a:r>
            <a:r>
              <a:rPr lang="en-US" dirty="0" err="1"/>
              <a:t>github</a:t>
            </a:r>
            <a:r>
              <a:rPr lang="en-US" dirty="0"/>
              <a:t> classroom</a:t>
            </a:r>
          </a:p>
          <a:p>
            <a:pPr lvl="1"/>
            <a:r>
              <a:rPr lang="en-US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Attendance 10%</a:t>
            </a:r>
          </a:p>
          <a:p>
            <a:r>
              <a:rPr lang="en-US" dirty="0"/>
              <a:t>Projects coding 10%</a:t>
            </a:r>
          </a:p>
          <a:p>
            <a:r>
              <a:rPr lang="en-US" altLang="zh-CN" dirty="0"/>
              <a:t>Discussion 10%</a:t>
            </a:r>
            <a:endParaRPr lang="en-US" dirty="0"/>
          </a:p>
          <a:p>
            <a:r>
              <a:rPr lang="en-US" dirty="0"/>
              <a:t>Final Exam 70%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7191106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408</Words>
  <Application>Microsoft Office PowerPoint</Application>
  <PresentationFormat>宽屏</PresentationFormat>
  <Paragraphs>89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华文行楷</vt:lpstr>
      <vt:lpstr>宋体</vt:lpstr>
      <vt:lpstr>微软雅黑</vt:lpstr>
      <vt:lpstr>Arial</vt:lpstr>
      <vt:lpstr>Calibri</vt:lpstr>
      <vt:lpstr>Century Gothic</vt:lpstr>
      <vt:lpstr>Wingdings</vt:lpstr>
      <vt:lpstr>Wingdings 3</vt:lpstr>
      <vt:lpstr>Ion</vt:lpstr>
      <vt:lpstr>计算机网络 COMPUTER NETWORKING</vt:lpstr>
      <vt:lpstr>Basic Ground Rules</vt:lpstr>
      <vt:lpstr>Instructor Contact Information</vt:lpstr>
      <vt:lpstr>Course Description</vt:lpstr>
      <vt:lpstr>参考书</vt:lpstr>
      <vt:lpstr>重点补充的内容</vt:lpstr>
      <vt:lpstr>Required Materials</vt:lpstr>
      <vt:lpstr>Instructional Methods</vt:lpstr>
      <vt:lpstr>Assessment Criteria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2021-02-25T03:16:11Z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