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76" r:id="rId7"/>
    <p:sldId id="260" r:id="rId8"/>
    <p:sldId id="282" r:id="rId9"/>
    <p:sldId id="283" r:id="rId10"/>
    <p:sldId id="274" r:id="rId11"/>
    <p:sldId id="266" r:id="rId12"/>
    <p:sldId id="278" r:id="rId13"/>
    <p:sldId id="275" r:id="rId14"/>
    <p:sldId id="272" r:id="rId1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7280" autoAdjust="0"/>
  </p:normalViewPr>
  <p:slideViewPr>
    <p:cSldViewPr snapToGrid="0" showGuides="1">
      <p:cViewPr varScale="1">
        <p:scale>
          <a:sx n="146" d="100"/>
          <a:sy n="146" d="100"/>
        </p:scale>
        <p:origin x="300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C6-4705-BAC2-8B9CBB7BCC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Attendancy</c:v>
                </c:pt>
                <c:pt idx="1">
                  <c:v>Projects coding</c:v>
                </c:pt>
                <c:pt idx="2">
                  <c:v>Discussion</c:v>
                </c:pt>
                <c:pt idx="3">
                  <c:v>Final 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/>
            <a:t>Email: 			</a:t>
          </a:r>
          <a:r>
            <a:rPr lang="en-US" altLang="zh-CN" sz="1800" dirty="0" err="1"/>
            <a:t>jicheng</a:t>
          </a:r>
          <a:r>
            <a:rPr lang="en-US" altLang="zh-CN" sz="1800" dirty="0"/>
            <a:t>         yahoo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/>
            <a:t>Office phone: 	+86 - 027- 6877- 6033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/>
            <a:t>Office hours:        	8:00 – 17:00, weekday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/>
            <a:t>Course web page</a:t>
          </a:r>
        </a:p>
        <a:p>
          <a:r>
            <a:rPr lang="en-US" altLang="zh-CN" sz="1800" dirty="0"/>
            <a:t>https://gitee.com/wuhanuniversity/computer-network</a:t>
          </a:r>
          <a:endParaRPr lang="en-US" altLang="zh-CN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WireShark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/>
            <a:t>Web &amp; Software Tools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/>
            <a:t>Class web site:</a:t>
          </a:r>
        </a:p>
        <a:p>
          <a:r>
            <a:rPr lang="en-US" altLang="zh-CN" dirty="0"/>
            <a:t>gitee.com/</a:t>
          </a:r>
          <a:r>
            <a:rPr lang="en-US" altLang="zh-CN" dirty="0" err="1"/>
            <a:t>wuhanuniversity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/>
            <a:t>Twitter: …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dirty="0"/>
            <a:t>Facebook: </a:t>
          </a:r>
          <a:r>
            <a:rPr lang="en-US" altLang="zh-CN" dirty="0"/>
            <a:t>…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/>
            <a:t>Labs, Study Groups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/>
            <a:t>Labs: </a:t>
          </a:r>
          <a:r>
            <a:rPr lang="en-US" altLang="zh-CN" dirty="0" err="1"/>
            <a:t>WireShark</a:t>
          </a:r>
          <a:r>
            <a:rPr lang="en-US" altLang="zh-CN" dirty="0"/>
            <a:t> </a:t>
          </a:r>
        </a:p>
        <a:p>
          <a:r>
            <a:rPr lang="en-US" altLang="zh-CN" dirty="0"/>
            <a:t>+ </a:t>
          </a:r>
        </a:p>
        <a:p>
          <a:r>
            <a:rPr lang="en-US" altLang="zh-CN" dirty="0" err="1"/>
            <a:t>github</a:t>
          </a:r>
          <a:r>
            <a:rPr lang="en-US" altLang="zh-CN" dirty="0"/>
            <a:t>/</a:t>
          </a:r>
          <a:r>
            <a:rPr lang="en-US" altLang="zh-CN" dirty="0" err="1"/>
            <a:t>gitee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/>
            <a:t>Study groups: big plus!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endParaRPr lang="en-US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/>
            <a:t>Collaboration tool: </a:t>
          </a:r>
          <a:r>
            <a:rPr lang="en-US" altLang="zh-CN" dirty="0"/>
            <a:t>git</a:t>
          </a:r>
        </a:p>
        <a:p>
          <a:r>
            <a:rPr lang="en-US" altLang="zh-CN" dirty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365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			</a:t>
          </a:r>
          <a:r>
            <a:rPr lang="en-US" altLang="zh-CN" sz="1800" kern="1200" dirty="0" err="1"/>
            <a:t>jicheng</a:t>
          </a:r>
          <a:r>
            <a:rPr lang="en-US" altLang="zh-CN" sz="1800" kern="1200" dirty="0"/>
            <a:t>         yahoo . com</a:t>
          </a:r>
          <a:endParaRPr lang="en-US" sz="1800" kern="1200" dirty="0"/>
        </a:p>
      </dsp:txBody>
      <dsp:txXfrm>
        <a:off x="53002" y="89538"/>
        <a:ext cx="10159356" cy="979756"/>
      </dsp:txXfrm>
    </dsp:sp>
    <dsp:sp modelId="{8526D67D-A735-4302-927E-CA2CC6E43D15}">
      <dsp:nvSpPr>
        <dsp:cNvPr id="0" name=""/>
        <dsp:cNvSpPr/>
      </dsp:nvSpPr>
      <dsp:spPr>
        <a:xfrm>
          <a:off x="0" y="12893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phone: 	+86 - 027- 6877- 6033</a:t>
          </a:r>
        </a:p>
      </dsp:txBody>
      <dsp:txXfrm>
        <a:off x="53002" y="1342338"/>
        <a:ext cx="10159356" cy="979756"/>
      </dsp:txXfrm>
    </dsp:sp>
    <dsp:sp modelId="{886D9543-50EC-4996-9720-64033B780A61}">
      <dsp:nvSpPr>
        <dsp:cNvPr id="0" name=""/>
        <dsp:cNvSpPr/>
      </dsp:nvSpPr>
      <dsp:spPr>
        <a:xfrm>
          <a:off x="0" y="25421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hours:        	8:00 – 17:00, weekday</a:t>
          </a:r>
        </a:p>
      </dsp:txBody>
      <dsp:txXfrm>
        <a:off x="53002" y="2595138"/>
        <a:ext cx="10159356" cy="979756"/>
      </dsp:txXfrm>
    </dsp:sp>
    <dsp:sp modelId="{0F86766C-E990-4B54-B69D-4F433D40EB1C}">
      <dsp:nvSpPr>
        <dsp:cNvPr id="0" name=""/>
        <dsp:cNvSpPr/>
      </dsp:nvSpPr>
      <dsp:spPr>
        <a:xfrm>
          <a:off x="0" y="37949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web page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https://gitee.com/wuhanuniversity/computer-network</a:t>
          </a:r>
          <a:endParaRPr lang="en-US" altLang="zh-CN" sz="1600" kern="1200" dirty="0"/>
        </a:p>
      </dsp:txBody>
      <dsp:txXfrm>
        <a:off x="53002" y="3847938"/>
        <a:ext cx="1015935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WireShark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&amp; Software Tools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 web site: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gitee.com/</a:t>
          </a:r>
          <a:r>
            <a:rPr lang="en-US" altLang="zh-CN" sz="1200" kern="1200" dirty="0" err="1"/>
            <a:t>wuhanuniversity</a:t>
          </a:r>
          <a:endParaRPr lang="en-US" sz="12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Collaboration tool: </a:t>
          </a:r>
          <a:r>
            <a:rPr lang="en-US" altLang="zh-CN" sz="1200" kern="1200" dirty="0"/>
            <a:t>git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Management tool: project</a:t>
          </a:r>
          <a:endParaRPr lang="en-US" sz="12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Social Media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Twitter: …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Facebook: </a:t>
          </a:r>
          <a:r>
            <a:rPr lang="en-US" altLang="zh-CN" sz="1200" kern="1200" dirty="0"/>
            <a:t>…</a:t>
          </a:r>
          <a:endParaRPr lang="en-US" sz="12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endParaRPr lang="en-US" sz="12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Labs, Study Groups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Labs: </a:t>
          </a:r>
          <a:r>
            <a:rPr lang="en-US" altLang="zh-CN" sz="1200" kern="1200" dirty="0" err="1"/>
            <a:t>WireShark</a:t>
          </a:r>
          <a:r>
            <a:rPr lang="en-US" altLang="zh-CN" sz="1200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+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github</a:t>
          </a:r>
          <a:r>
            <a:rPr lang="en-US" altLang="zh-CN" sz="1200" kern="1200" dirty="0"/>
            <a:t>/</a:t>
          </a:r>
          <a:r>
            <a:rPr lang="en-US" altLang="zh-CN" sz="1200" kern="1200" dirty="0" err="1"/>
            <a:t>gitee</a:t>
          </a:r>
          <a:endParaRPr lang="en-US" sz="12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Study groups: big plus!</a:t>
          </a:r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https://online.stanford.edu/courses/cs144-introduction-computer-networking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94" y="228851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130"/>
            <a:ext cx="10073026" cy="1736311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NETWORKING</a:t>
            </a:r>
            <a:endParaRPr lang="en-US" sz="3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30545"/>
            <a:ext cx="8825658" cy="11326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</a:t>
            </a:r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胡继承 教授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课程编号</a:t>
            </a:r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20202021762</a:t>
            </a:r>
          </a:p>
        </p:txBody>
      </p:sp>
      <p:pic>
        <p:nvPicPr>
          <p:cNvPr id="5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33176" y="1697244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62395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1043" y="1663377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B63A3-1938-4E96-BDC4-BD30C1FCA07E}"/>
              </a:ext>
            </a:extLst>
          </p:cNvPr>
          <p:cNvSpPr txBox="1"/>
          <p:nvPr/>
        </p:nvSpPr>
        <p:spPr>
          <a:xfrm>
            <a:off x="2828109" y="5270863"/>
            <a:ext cx="450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选课代表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4F132D-EC3E-4A2D-AD9F-485F5AFB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5198"/>
            <a:ext cx="8825658" cy="860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Basic Ground Rules</a:t>
            </a:r>
            <a:endParaRPr lang="zh-CN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12773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23" y="1787146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D72931-6733-4351-8804-0F427644EC82}"/>
              </a:ext>
            </a:extLst>
          </p:cNvPr>
          <p:cNvSpPr/>
          <p:nvPr/>
        </p:nvSpPr>
        <p:spPr>
          <a:xfrm>
            <a:off x="2513055" y="5956822"/>
            <a:ext cx="8543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https://stackoverflow.com/questions/871/why-is-git-better-than-subversion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40028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course summary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Internet drives tremendous change in the world while continuously changing and evolving itself. This course teaches the concepts and general principles of the underlying networks of the Internet.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 about the structure and components of computer networks, packet switching, and layer architectures as well as a variety of applications. Gain the experience and tools required to use and write protocols. Explore issues of network security.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2606" y="2056092"/>
            <a:ext cx="6039393" cy="420024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Lecture </a:t>
            </a:r>
            <a:r>
              <a:rPr lang="en-US" dirty="0"/>
              <a:t>Location: Campus 3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Friday 11-13: Building One, Room 612, course 20201021076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Lectures: </a:t>
            </a:r>
            <a:r>
              <a:rPr lang="en-US" altLang="zh-CN" dirty="0"/>
              <a:t>Week 1 – 16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Prerequisites: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Principles of Computer Systems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C / C++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</a:pPr>
            <a:r>
              <a:rPr lang="en-US" altLang="zh-CN" dirty="0"/>
              <a:t>Data structure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Credits: 3.0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141232" y="6805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rgbClr val="FFFF00"/>
                </a:solidFill>
                <a:ea typeface="华文行楷" panose="02010800040101010101" pitchFamily="2" charset="-122"/>
              </a:rPr>
              <a:t>参考书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6" y="1289022"/>
            <a:ext cx="4496876" cy="44968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D99310-791C-4E9F-BF69-9BB1149A4A8B}"/>
              </a:ext>
            </a:extLst>
          </p:cNvPr>
          <p:cNvSpPr/>
          <p:nvPr/>
        </p:nvSpPr>
        <p:spPr>
          <a:xfrm>
            <a:off x="6670137" y="5568978"/>
            <a:ext cx="54409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James F. Kurose and Keith W. Ross</a:t>
            </a:r>
          </a:p>
          <a:p>
            <a:r>
              <a:rPr lang="en-US" altLang="zh-CN" dirty="0"/>
              <a:t>Computer Networking: A Top Down Approach </a:t>
            </a:r>
          </a:p>
          <a:p>
            <a:r>
              <a:rPr lang="en-US" altLang="zh-CN" dirty="0"/>
              <a:t>7th edition.  Pearson Education, 2017.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04BF3C-146E-469B-903B-3CA253726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25" y="1641720"/>
            <a:ext cx="3927258" cy="392725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807467F-2104-4F5D-A0F5-2BB81826613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81345" y="76739"/>
            <a:ext cx="969818" cy="199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500" dirty="0">
                <a:solidFill>
                  <a:srgbClr val="FFFF00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670AC8-0221-41B6-AE8E-0F1AEAE24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534" y="1958020"/>
            <a:ext cx="2674088" cy="32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26251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新技术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解题技巧</a:t>
            </a: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89035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Coding, coding, n coding, …</a:t>
            </a:r>
            <a:endParaRPr lang="en-US" dirty="0"/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altLang="zh-CN" dirty="0"/>
              <a:t>Online interaction: </a:t>
            </a:r>
            <a:r>
              <a:rPr lang="en-US" altLang="zh-CN" dirty="0" err="1"/>
              <a:t>github</a:t>
            </a:r>
            <a:r>
              <a:rPr lang="en-US" altLang="zh-CN" dirty="0"/>
              <a:t> n </a:t>
            </a:r>
            <a:r>
              <a:rPr lang="en-US" altLang="zh-CN" dirty="0" err="1"/>
              <a:t>gitee</a:t>
            </a:r>
            <a:endParaRPr lang="en-US" dirty="0"/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Class discussion/Virtual discussions</a:t>
            </a:r>
          </a:p>
          <a:p>
            <a:pPr lvl="1"/>
            <a:r>
              <a:rPr lang="en-US" dirty="0"/>
              <a:t>Individual/group projects, maybe employ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Attendance 10%</a:t>
            </a:r>
          </a:p>
          <a:p>
            <a:r>
              <a:rPr lang="en-US" dirty="0"/>
              <a:t>Projects coding 10%</a:t>
            </a:r>
          </a:p>
          <a:p>
            <a:r>
              <a:rPr lang="en-US" altLang="zh-CN" dirty="0"/>
              <a:t>Discussion 10%</a:t>
            </a:r>
            <a:endParaRPr lang="en-US" dirty="0"/>
          </a:p>
          <a:p>
            <a:r>
              <a:rPr lang="en-US" dirty="0"/>
              <a:t>Final Exam 70%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7191106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</Words>
  <Application>Microsoft Office PowerPoint</Application>
  <PresentationFormat>宽屏</PresentationFormat>
  <Paragraphs>90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华文行楷</vt:lpstr>
      <vt:lpstr>宋体</vt:lpstr>
      <vt:lpstr>微软雅黑</vt:lpstr>
      <vt:lpstr>Arial</vt:lpstr>
      <vt:lpstr>Calibri</vt:lpstr>
      <vt:lpstr>Century Gothic</vt:lpstr>
      <vt:lpstr>Wingdings</vt:lpstr>
      <vt:lpstr>Wingdings 3</vt:lpstr>
      <vt:lpstr>Ion</vt:lpstr>
      <vt:lpstr>计算机网络 COMPUTER NETWORKING</vt:lpstr>
      <vt:lpstr>Basic Ground Rules</vt:lpstr>
      <vt:lpstr>Instructor Contact Information</vt:lpstr>
      <vt:lpstr>Course Description</vt:lpstr>
      <vt:lpstr>参考书</vt:lpstr>
      <vt:lpstr>重点补充的内容</vt:lpstr>
      <vt:lpstr>Required Materials</vt:lpstr>
      <vt:lpstr>Instructional Methods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2021-02-25T11:18:34Z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