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92"/>
  </p:notesMasterIdLst>
  <p:handoutMasterIdLst>
    <p:handoutMasterId r:id="rId93"/>
  </p:handoutMasterIdLst>
  <p:sldIdLst>
    <p:sldId id="256" r:id="rId3"/>
    <p:sldId id="257" r:id="rId4"/>
    <p:sldId id="258" r:id="rId5"/>
    <p:sldId id="259" r:id="rId6"/>
    <p:sldId id="34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41"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42"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43" r:id="rId63"/>
    <p:sldId id="313" r:id="rId64"/>
    <p:sldId id="314" r:id="rId65"/>
    <p:sldId id="315" r:id="rId66"/>
    <p:sldId id="316" r:id="rId67"/>
    <p:sldId id="317" r:id="rId68"/>
    <p:sldId id="318" r:id="rId69"/>
    <p:sldId id="319" r:id="rId70"/>
    <p:sldId id="344"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00CC"/>
    <a:srgbClr val="99CCFF"/>
    <a:srgbClr val="66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1" autoAdjust="0"/>
    <p:restoredTop sz="89200" autoAdjust="0"/>
  </p:normalViewPr>
  <p:slideViewPr>
    <p:cSldViewPr>
      <p:cViewPr varScale="1">
        <p:scale>
          <a:sx n="149" d="100"/>
          <a:sy n="149" d="100"/>
        </p:scale>
        <p:origin x="246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16</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17</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r>
              <a:rPr lang="en-US" altLang="zh-CN" dirty="0"/>
              <a:t>http://www.openpcba.com/web/contents/get?id=5094</a:t>
            </a:r>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r>
              <a:rPr lang="zh-CN" altLang="en-US" dirty="0"/>
              <a:t>逻辑信道，传输信道，物理信道</a:t>
            </a:r>
            <a:endParaRPr lang="en-US" altLang="zh-CN" dirty="0"/>
          </a:p>
          <a:p>
            <a:r>
              <a:rPr lang="zh-CN" altLang="en-US" sz="1200" b="0" i="0" kern="1200">
                <a:solidFill>
                  <a:schemeClr val="tx1"/>
                </a:solidFill>
                <a:effectLst/>
                <a:latin typeface="宋体" pitchFamily="2" charset="-122"/>
                <a:ea typeface="宋体" pitchFamily="2" charset="-122"/>
                <a:cs typeface="+mn-cs"/>
              </a:rPr>
              <a:t>完整的信道分成子信道，然后每一个子信道中可能包含多个子载波</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19</a:t>
            </a:fld>
            <a:endParaRPr lang="en-US" altLang="zh-CN"/>
          </a:p>
        </p:txBody>
      </p:sp>
      <p:sp>
        <p:nvSpPr>
          <p:cNvPr id="188418" name="Rectangle 2"/>
          <p:cNvSpPr>
            <a:spLocks noGrp="1" noRot="1" noChangeAspect="1" noChangeArrowheads="1" noTextEdit="1"/>
          </p:cNvSpPr>
          <p:nvPr>
            <p:ph type="sldImg"/>
          </p:nvPr>
        </p:nvSpPr>
        <p:spPr>
          <a:xfrm>
            <a:off x="406400" y="696913"/>
            <a:ext cx="6197600" cy="3486150"/>
          </a:xfrm>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22</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24</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25</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26</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28</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29</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r>
              <a:rPr lang="zh-CN" altLang="en-US" dirty="0"/>
              <a:t>直通线连接不同设备</a:t>
            </a:r>
            <a:endParaRPr lang="en-US" altLang="zh-CN" dirty="0"/>
          </a:p>
          <a:p>
            <a:r>
              <a:rPr lang="zh-CN" altLang="en-US" dirty="0"/>
              <a:t>交叉线连接相同设备</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34</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37</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38</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r>
              <a:rPr lang="zh-CN" altLang="en-US" dirty="0"/>
              <a:t>载波、子载波、时隙</a:t>
            </a:r>
            <a:endParaRPr lang="en-US" altLang="zh-CN" dirty="0"/>
          </a:p>
          <a:p>
            <a:r>
              <a:rPr lang="zh-CN" altLang="en-US" dirty="0"/>
              <a:t>假设某个频率（</a:t>
            </a:r>
            <a:r>
              <a:rPr lang="en-US" altLang="zh-CN" dirty="0"/>
              <a:t>LTE15khz</a:t>
            </a:r>
            <a:r>
              <a:rPr lang="zh-CN" altLang="en-US" dirty="0"/>
              <a:t>带宽）</a:t>
            </a:r>
            <a:r>
              <a:rPr lang="en-US" altLang="zh-CN" dirty="0"/>
              <a:t>5G</a:t>
            </a:r>
            <a:r>
              <a:rPr lang="zh-CN" altLang="en-US" dirty="0"/>
              <a:t>每个时隙可容纳</a:t>
            </a:r>
            <a:r>
              <a:rPr lang="en-US" altLang="zh-CN" dirty="0"/>
              <a:t>7.5</a:t>
            </a:r>
            <a:r>
              <a:rPr lang="zh-CN" altLang="en-US" dirty="0"/>
              <a:t>个码元，</a:t>
            </a:r>
            <a:r>
              <a:rPr lang="en-US" altLang="zh-CN" dirty="0"/>
              <a:t>0.5</a:t>
            </a:r>
            <a:r>
              <a:rPr lang="zh-CN" altLang="en-US" dirty="0"/>
              <a:t>个</a:t>
            </a:r>
            <a:r>
              <a:rPr lang="zh-CN" altLang="en-US" sz="1200" b="0" i="0" kern="1200" dirty="0">
                <a:solidFill>
                  <a:schemeClr val="tx1"/>
                </a:solidFill>
                <a:effectLst/>
                <a:latin typeface="宋体" pitchFamily="2" charset="-122"/>
                <a:ea typeface="宋体" pitchFamily="2" charset="-122"/>
                <a:cs typeface="+mn-cs"/>
              </a:rPr>
              <a:t>普通循环前缀，如果干扰过大就从</a:t>
            </a:r>
            <a:r>
              <a:rPr lang="en-US" altLang="zh-CN" sz="1200" b="0" i="0" kern="1200" dirty="0">
                <a:solidFill>
                  <a:schemeClr val="tx1"/>
                </a:solidFill>
                <a:effectLst/>
                <a:latin typeface="宋体" pitchFamily="2" charset="-122"/>
                <a:ea typeface="宋体" pitchFamily="2" charset="-122"/>
                <a:cs typeface="+mn-cs"/>
              </a:rPr>
              <a:t>7</a:t>
            </a:r>
            <a:r>
              <a:rPr lang="zh-CN" altLang="en-US" sz="1200" b="0" i="0" kern="1200" dirty="0">
                <a:solidFill>
                  <a:schemeClr val="tx1"/>
                </a:solidFill>
                <a:effectLst/>
                <a:latin typeface="宋体" pitchFamily="2" charset="-122"/>
                <a:ea typeface="宋体" pitchFamily="2" charset="-122"/>
                <a:cs typeface="+mn-cs"/>
              </a:rPr>
              <a:t>个码元里扣除</a:t>
            </a:r>
            <a:r>
              <a:rPr lang="en-US" altLang="zh-CN" sz="1200" b="0" i="0" kern="1200" dirty="0">
                <a:solidFill>
                  <a:schemeClr val="tx1"/>
                </a:solidFill>
                <a:effectLst/>
                <a:latin typeface="宋体" pitchFamily="2" charset="-122"/>
                <a:ea typeface="宋体" pitchFamily="2" charset="-122"/>
                <a:cs typeface="+mn-cs"/>
              </a:rPr>
              <a:t>1</a:t>
            </a:r>
            <a:r>
              <a:rPr lang="zh-CN" altLang="en-US" sz="1200" b="0" i="0" kern="1200" dirty="0">
                <a:solidFill>
                  <a:schemeClr val="tx1"/>
                </a:solidFill>
                <a:effectLst/>
                <a:latin typeface="宋体" pitchFamily="2" charset="-122"/>
                <a:ea typeface="宋体" pitchFamily="2" charset="-122"/>
                <a:cs typeface="+mn-cs"/>
              </a:rPr>
              <a:t>个，做为扩展</a:t>
            </a:r>
            <a:r>
              <a:rPr lang="en-US" altLang="zh-CN" sz="1200" b="0" i="0" kern="1200" dirty="0">
                <a:solidFill>
                  <a:schemeClr val="tx1"/>
                </a:solidFill>
                <a:effectLst/>
                <a:latin typeface="宋体" pitchFamily="2" charset="-122"/>
                <a:ea typeface="宋体" pitchFamily="2" charset="-122"/>
                <a:cs typeface="+mn-cs"/>
              </a:rPr>
              <a:t>CP</a:t>
            </a:r>
            <a:r>
              <a:rPr lang="zh-CN" altLang="en-US" sz="1200" b="0" i="0" kern="1200" dirty="0">
                <a:solidFill>
                  <a:schemeClr val="tx1"/>
                </a:solidFill>
                <a:effectLst/>
                <a:latin typeface="宋体" pitchFamily="2" charset="-122"/>
                <a:ea typeface="宋体" pitchFamily="2" charset="-122"/>
                <a:cs typeface="+mn-cs"/>
              </a:rPr>
              <a:t>（扩展循环前缀）</a:t>
            </a:r>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39</a:t>
            </a:fld>
            <a:endParaRPr lang="en-US" altLang="zh-CN"/>
          </a:p>
        </p:txBody>
      </p:sp>
    </p:spTree>
    <p:extLst>
      <p:ext uri="{BB962C8B-B14F-4D97-AF65-F5344CB8AC3E}">
        <p14:creationId xmlns:p14="http://schemas.microsoft.com/office/powerpoint/2010/main" val="481745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40</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最低次模沿轴心传输，其切线方向的传输速度（即群速）最快，首先到达终端。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最高次模沿刚好产生全反射角度传输，其切线方向的传输速度最慢，最晚到达终端。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模式间的这种时延差叫做模式色散。</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多模光模块的工作波长通常为</a:t>
            </a:r>
            <a:r>
              <a:rPr lang="en-US" altLang="zh-CN" sz="1200" b="0" i="0" kern="1200" dirty="0">
                <a:solidFill>
                  <a:schemeClr val="tx1"/>
                </a:solidFill>
                <a:effectLst/>
                <a:latin typeface="宋体" pitchFamily="2" charset="-122"/>
                <a:ea typeface="宋体" pitchFamily="2" charset="-122"/>
                <a:cs typeface="+mn-cs"/>
              </a:rPr>
              <a:t>850nm</a:t>
            </a:r>
            <a:r>
              <a:rPr lang="zh-CN" altLang="en-US" sz="1200" b="0" i="0" kern="1200" dirty="0">
                <a:solidFill>
                  <a:schemeClr val="tx1"/>
                </a:solidFill>
                <a:effectLst/>
                <a:latin typeface="宋体" pitchFamily="2" charset="-122"/>
                <a:ea typeface="宋体" pitchFamily="2" charset="-122"/>
                <a:cs typeface="+mn-cs"/>
              </a:rPr>
              <a:t>，单模光模块的工作波长通常为</a:t>
            </a:r>
            <a:r>
              <a:rPr lang="en-US" altLang="zh-CN" sz="1200" b="0" i="0" kern="1200" dirty="0">
                <a:solidFill>
                  <a:schemeClr val="tx1"/>
                </a:solidFill>
                <a:effectLst/>
                <a:latin typeface="宋体" pitchFamily="2" charset="-122"/>
                <a:ea typeface="宋体" pitchFamily="2" charset="-122"/>
                <a:cs typeface="+mn-cs"/>
              </a:rPr>
              <a:t>1310nm</a:t>
            </a:r>
            <a:r>
              <a:rPr lang="zh-CN" altLang="en-US" sz="1200" b="0" i="0" kern="1200" dirty="0">
                <a:solidFill>
                  <a:schemeClr val="tx1"/>
                </a:solidFill>
                <a:effectLst/>
                <a:latin typeface="宋体" pitchFamily="2" charset="-122"/>
                <a:ea typeface="宋体" pitchFamily="2" charset="-122"/>
                <a:cs typeface="+mn-cs"/>
              </a:rPr>
              <a:t>和</a:t>
            </a:r>
            <a:r>
              <a:rPr lang="en-US" altLang="zh-CN" sz="1200" b="0" i="0" kern="1200" dirty="0">
                <a:solidFill>
                  <a:schemeClr val="tx1"/>
                </a:solidFill>
                <a:effectLst/>
                <a:latin typeface="宋体" pitchFamily="2" charset="-122"/>
                <a:ea typeface="宋体" pitchFamily="2" charset="-122"/>
                <a:cs typeface="+mn-cs"/>
              </a:rPr>
              <a:t>1550nm</a:t>
            </a:r>
            <a:r>
              <a:rPr lang="zh-CN" altLang="en-US" sz="1200" b="0" i="0" kern="1200" dirty="0">
                <a:solidFill>
                  <a:schemeClr val="tx1"/>
                </a:solidFill>
                <a:effectLst/>
                <a:latin typeface="宋体" pitchFamily="2" charset="-122"/>
                <a:ea typeface="宋体" pitchFamily="2" charset="-122"/>
                <a:cs typeface="+mn-cs"/>
              </a:rPr>
              <a:t>。</a:t>
            </a:r>
            <a:endParaRPr lang="en-US" altLang="zh-CN" sz="1200" b="0" i="0" kern="1200" dirty="0">
              <a:solidFill>
                <a:schemeClr val="tx1"/>
              </a:solidFill>
              <a:effectLst/>
              <a:latin typeface="宋体" pitchFamily="2" charset="-122"/>
              <a:ea typeface="宋体" pitchFamily="2" charset="-122"/>
              <a:cs typeface="+mn-cs"/>
            </a:endParaRPr>
          </a:p>
          <a:p>
            <a:r>
              <a:rPr lang="en-US" altLang="zh-CN" dirty="0"/>
              <a:t>https://baike.baidu.com/item/%E5%85%89%E7%BA%A4/171632?fr=Aladdin</a:t>
            </a:r>
          </a:p>
          <a:p>
            <a:r>
              <a:rPr lang="en-US" altLang="zh-CN"/>
              <a:t>https://www.idongde.com/q/4a43c412eE9981c7.shtml</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41</a:t>
            </a:fld>
            <a:endParaRPr lang="en-US" altLang="zh-CN"/>
          </a:p>
        </p:txBody>
      </p:sp>
    </p:spTree>
    <p:extLst>
      <p:ext uri="{BB962C8B-B14F-4D97-AF65-F5344CB8AC3E}">
        <p14:creationId xmlns:p14="http://schemas.microsoft.com/office/powerpoint/2010/main" val="2587839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43</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2.4G</a:t>
            </a:r>
            <a:r>
              <a:rPr lang="zh-CN" altLang="en-US" dirty="0"/>
              <a:t>频段我们可以想象成是一条公路，每个车道宽</a:t>
            </a:r>
            <a:r>
              <a:rPr lang="en-US" altLang="zh-CN" dirty="0"/>
              <a:t>22</a:t>
            </a:r>
            <a:r>
              <a:rPr lang="zh-CN" altLang="en-US" dirty="0"/>
              <a:t>米（对应每个信道的带宽为</a:t>
            </a:r>
            <a:r>
              <a:rPr lang="en-US" altLang="zh-CN" dirty="0"/>
              <a:t>22MHz</a:t>
            </a:r>
            <a:r>
              <a:rPr lang="zh-CN" altLang="en-US" dirty="0"/>
              <a:t>），这条公路有</a:t>
            </a:r>
            <a:r>
              <a:rPr lang="en-US" altLang="zh-CN" dirty="0"/>
              <a:t>13</a:t>
            </a:r>
            <a:r>
              <a:rPr lang="zh-CN" altLang="en-US" dirty="0"/>
              <a:t>（对应</a:t>
            </a:r>
            <a:r>
              <a:rPr lang="en-US" altLang="zh-CN" dirty="0"/>
              <a:t>13</a:t>
            </a:r>
            <a:r>
              <a:rPr lang="zh-CN" altLang="en-US" dirty="0"/>
              <a:t>个信道，本来有</a:t>
            </a:r>
            <a:r>
              <a:rPr lang="en-US" altLang="zh-CN" dirty="0"/>
              <a:t>14</a:t>
            </a:r>
            <a:r>
              <a:rPr lang="zh-CN" altLang="en-US" dirty="0"/>
              <a:t>个信道，国内开通</a:t>
            </a:r>
            <a:r>
              <a:rPr lang="en-US" altLang="zh-CN" dirty="0"/>
              <a:t>13</a:t>
            </a:r>
            <a:r>
              <a:rPr lang="zh-CN" altLang="en-US" dirty="0"/>
              <a:t>个信道）个供大家使用的车道，这</a:t>
            </a:r>
            <a:r>
              <a:rPr lang="en-US" altLang="zh-CN" dirty="0"/>
              <a:t>13</a:t>
            </a:r>
            <a:r>
              <a:rPr lang="zh-CN" altLang="en-US" dirty="0"/>
              <a:t>个车道的中心距离都相差</a:t>
            </a:r>
            <a:r>
              <a:rPr lang="en-US" altLang="zh-CN" dirty="0"/>
              <a:t>5</a:t>
            </a:r>
            <a:r>
              <a:rPr lang="zh-CN" altLang="en-US" dirty="0"/>
              <a:t>米（对应两相邻信道中心距</a:t>
            </a:r>
            <a:r>
              <a:rPr lang="en-US" altLang="zh-CN" dirty="0"/>
              <a:t>5MHz</a:t>
            </a:r>
            <a:r>
              <a:rPr lang="zh-CN" altLang="en-US" dirty="0"/>
              <a:t>），也就是说第一条车道的中心和第二条车道的中心相差</a:t>
            </a:r>
            <a:r>
              <a:rPr lang="en-US" altLang="zh-CN" dirty="0"/>
              <a:t>5</a:t>
            </a:r>
            <a:r>
              <a:rPr lang="zh-CN" altLang="en-US" dirty="0"/>
              <a:t>米，依次类推。</a:t>
            </a:r>
          </a:p>
          <a:p>
            <a:r>
              <a:rPr lang="zh-CN" altLang="en-US" dirty="0"/>
              <a:t>这</a:t>
            </a:r>
            <a:r>
              <a:rPr lang="en-US" altLang="zh-CN" dirty="0"/>
              <a:t>13</a:t>
            </a:r>
            <a:r>
              <a:rPr lang="zh-CN" altLang="en-US" dirty="0"/>
              <a:t>个车道相互重叠，如果我们走第一车道，其他人走第二、三个车道，就会出现拥堵的情况，我们的路由器也是一样，如果你家的路由器使用第</a:t>
            </a:r>
            <a:r>
              <a:rPr lang="en-US" altLang="zh-CN" dirty="0"/>
              <a:t>1</a:t>
            </a:r>
            <a:r>
              <a:rPr lang="zh-CN" altLang="en-US" dirty="0"/>
              <a:t>信道，你邻居老李和老王使用第</a:t>
            </a:r>
            <a:r>
              <a:rPr lang="en-US" altLang="zh-CN" dirty="0"/>
              <a:t>1</a:t>
            </a:r>
            <a:r>
              <a:rPr lang="zh-CN" altLang="en-US" dirty="0"/>
              <a:t>到第</a:t>
            </a:r>
            <a:r>
              <a:rPr lang="en-US" altLang="zh-CN" dirty="0"/>
              <a:t>5</a:t>
            </a:r>
            <a:r>
              <a:rPr lang="zh-CN" altLang="en-US" dirty="0"/>
              <a:t>个任意一个信道，都会存在互相干扰的情况，从而影响上网的体验，所以为了避免信道的相互干扰，这三个路由器可以分别选择第</a:t>
            </a:r>
            <a:r>
              <a:rPr lang="en-US" altLang="zh-CN" dirty="0"/>
              <a:t>1</a:t>
            </a:r>
            <a:r>
              <a:rPr lang="zh-CN" altLang="en-US" dirty="0"/>
              <a:t>信道，第</a:t>
            </a:r>
            <a:r>
              <a:rPr lang="en-US" altLang="zh-CN" dirty="0"/>
              <a:t>6</a:t>
            </a:r>
            <a:r>
              <a:rPr lang="zh-CN" altLang="en-US" dirty="0"/>
              <a:t>信道，第</a:t>
            </a:r>
            <a:r>
              <a:rPr lang="en-US" altLang="zh-CN" dirty="0"/>
              <a:t>11</a:t>
            </a:r>
            <a:r>
              <a:rPr lang="zh-CN" altLang="en-US" dirty="0"/>
              <a:t>信道，对应</a:t>
            </a:r>
            <a:r>
              <a:rPr lang="en-US" altLang="zh-CN" dirty="0"/>
              <a:t>2.4G</a:t>
            </a:r>
            <a:r>
              <a:rPr lang="zh-CN" altLang="en-US" dirty="0"/>
              <a:t>频段来讲，顶多只有三个信道是不会相互干扰的。</a:t>
            </a:r>
          </a:p>
          <a:p>
            <a:endParaRPr lang="en-US" altLang="zh-CN" dirty="0"/>
          </a:p>
          <a:p>
            <a:r>
              <a:rPr lang="en-US" altLang="zh-CN" sz="1200" b="0" i="0" kern="1200" dirty="0">
                <a:solidFill>
                  <a:schemeClr val="tx1"/>
                </a:solidFill>
                <a:effectLst/>
                <a:latin typeface="宋体" pitchFamily="2" charset="-122"/>
                <a:ea typeface="宋体" pitchFamily="2" charset="-122"/>
                <a:cs typeface="+mn-cs"/>
              </a:rPr>
              <a:t>5G</a:t>
            </a:r>
            <a:r>
              <a:rPr lang="zh-CN" altLang="en-US" sz="1200" b="0" i="0" kern="1200" dirty="0">
                <a:solidFill>
                  <a:schemeClr val="tx1"/>
                </a:solidFill>
                <a:effectLst/>
                <a:latin typeface="宋体" pitchFamily="2" charset="-122"/>
                <a:ea typeface="宋体" pitchFamily="2" charset="-122"/>
                <a:cs typeface="+mn-cs"/>
              </a:rPr>
              <a:t>频段有</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个车道（对应国内开通的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个信道），但是与</a:t>
            </a:r>
            <a:r>
              <a:rPr lang="en-US" altLang="zh-CN" sz="1200" b="0" i="0" kern="1200" dirty="0">
                <a:solidFill>
                  <a:schemeClr val="tx1"/>
                </a:solidFill>
                <a:effectLst/>
                <a:latin typeface="宋体" pitchFamily="2" charset="-122"/>
                <a:ea typeface="宋体" pitchFamily="2" charset="-122"/>
                <a:cs typeface="+mn-cs"/>
              </a:rPr>
              <a:t>2.4G</a:t>
            </a:r>
            <a:r>
              <a:rPr lang="zh-CN" altLang="en-US" sz="1200" b="0" i="0" kern="1200" dirty="0">
                <a:solidFill>
                  <a:schemeClr val="tx1"/>
                </a:solidFill>
                <a:effectLst/>
                <a:latin typeface="宋体" pitchFamily="2" charset="-122"/>
                <a:ea typeface="宋体" pitchFamily="2" charset="-122"/>
                <a:cs typeface="+mn-cs"/>
              </a:rPr>
              <a:t>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个车道的区别是车道不相互交叠，</a:t>
            </a:r>
            <a:endParaRPr lang="en-US" altLang="zh-CN" sz="1200" b="0" i="0" kern="1200" dirty="0">
              <a:solidFill>
                <a:schemeClr val="tx1"/>
              </a:solidFill>
              <a:effectLst/>
              <a:latin typeface="宋体" pitchFamily="2" charset="-122"/>
              <a:ea typeface="宋体" pitchFamily="2" charset="-122"/>
              <a:cs typeface="+mn-cs"/>
            </a:endParaRPr>
          </a:p>
          <a:p>
            <a:r>
              <a:rPr lang="zh-CN" altLang="en-US" dirty="0"/>
              <a:t>加上目前</a:t>
            </a:r>
            <a:r>
              <a:rPr lang="en-US" altLang="zh-CN" dirty="0"/>
              <a:t>5G</a:t>
            </a:r>
            <a:r>
              <a:rPr lang="zh-CN" altLang="en-US" dirty="0"/>
              <a:t>频段的设备并不是很多，所以</a:t>
            </a:r>
            <a:r>
              <a:rPr lang="en-US" altLang="zh-CN" dirty="0"/>
              <a:t>5G</a:t>
            </a:r>
            <a:r>
              <a:rPr lang="zh-CN" altLang="en-US" dirty="0"/>
              <a:t>频段就像我们的高速路一样，只有汽车而且车也不多，而我们的</a:t>
            </a:r>
            <a:r>
              <a:rPr lang="en-US" altLang="zh-CN" dirty="0"/>
              <a:t>2.4G</a:t>
            </a:r>
            <a:r>
              <a:rPr lang="zh-CN" altLang="en-US" dirty="0"/>
              <a:t>频段，除了路由器之外还有无线耳机，鼠标，键盘，微波炉等都处于这个频段，所以</a:t>
            </a:r>
            <a:r>
              <a:rPr lang="en-US" altLang="zh-CN" dirty="0"/>
              <a:t>2.4G</a:t>
            </a:r>
            <a:r>
              <a:rPr lang="zh-CN" altLang="en-US" dirty="0"/>
              <a:t>频段就像我们城市的道路一样，不但有汽车，还有三轮车，行人等，显得非常拥挤。如果我们</a:t>
            </a:r>
            <a:r>
              <a:rPr lang="en-US" altLang="zh-CN" dirty="0"/>
              <a:t>5G</a:t>
            </a:r>
            <a:r>
              <a:rPr lang="zh-CN" altLang="en-US" dirty="0"/>
              <a:t>的信号好，我们自然优先选择</a:t>
            </a:r>
            <a:r>
              <a:rPr lang="en-US" altLang="zh-CN" dirty="0"/>
              <a:t>5G</a:t>
            </a:r>
            <a:r>
              <a:rPr lang="zh-CN" altLang="en-US" dirty="0"/>
              <a:t>频段，如果我们隔了几个房间，自然选择</a:t>
            </a:r>
            <a:r>
              <a:rPr lang="en-US" altLang="zh-CN" dirty="0"/>
              <a:t>2.4G</a:t>
            </a:r>
            <a:r>
              <a:rPr lang="zh-CN" altLang="en-US" dirty="0"/>
              <a:t>频段更合适。</a:t>
            </a:r>
          </a:p>
          <a:p>
            <a:endParaRPr lang="en-US" altLang="zh-CN" dirty="0"/>
          </a:p>
          <a:p>
            <a:r>
              <a:rPr lang="zh-CN" altLang="en-US" dirty="0"/>
              <a:t>原文链接：</a:t>
            </a:r>
            <a:r>
              <a:rPr lang="en-US" altLang="zh-CN" dirty="0"/>
              <a:t>https://blog.csdn.net/taotongning/article/details/95215927</a:t>
            </a:r>
          </a:p>
          <a:p>
            <a:endParaRPr lang="en-US" altLang="zh-CN"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44</a:t>
            </a:fld>
            <a:endParaRPr lang="en-US" altLang="zh-CN"/>
          </a:p>
        </p:txBody>
      </p:sp>
    </p:spTree>
    <p:extLst>
      <p:ext uri="{BB962C8B-B14F-4D97-AF65-F5344CB8AC3E}">
        <p14:creationId xmlns:p14="http://schemas.microsoft.com/office/powerpoint/2010/main" val="68547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47</a:t>
            </a:fld>
            <a:endParaRPr lang="en-US" altLang="zh-CN"/>
          </a:p>
        </p:txBody>
      </p:sp>
      <p:sp>
        <p:nvSpPr>
          <p:cNvPr id="203778" name="Rectangle 2"/>
          <p:cNvSpPr>
            <a:spLocks noGrp="1" noRot="1" noChangeAspect="1" noChangeArrowheads="1" noTextEdit="1"/>
          </p:cNvSpPr>
          <p:nvPr>
            <p:ph type="sldImg"/>
          </p:nvPr>
        </p:nvSpPr>
        <p:spPr>
          <a:xfrm>
            <a:off x="406400" y="696913"/>
            <a:ext cx="6197600" cy="3486150"/>
          </a:xfrm>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48</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51</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52</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53</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54</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55</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57</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58</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59</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60</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64</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65</a:t>
            </a:fld>
            <a:endParaRPr lang="en-US" altLang="zh-CN"/>
          </a:p>
        </p:txBody>
      </p:sp>
      <p:sp>
        <p:nvSpPr>
          <p:cNvPr id="235522" name="Rectangle 2"/>
          <p:cNvSpPr>
            <a:spLocks noGrp="1" noRot="1" noChangeAspect="1" noChangeArrowheads="1" noTextEdit="1"/>
          </p:cNvSpPr>
          <p:nvPr>
            <p:ph type="sldImg"/>
          </p:nvPr>
        </p:nvSpPr>
        <p:spPr>
          <a:xfrm>
            <a:off x="406400" y="696913"/>
            <a:ext cx="6197600" cy="3486150"/>
          </a:xfrm>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66</a:t>
            </a:fld>
            <a:endParaRPr lang="en-US" altLang="zh-CN"/>
          </a:p>
        </p:txBody>
      </p:sp>
      <p:sp>
        <p:nvSpPr>
          <p:cNvPr id="236546" name="Rectangle 2"/>
          <p:cNvSpPr>
            <a:spLocks noGrp="1" noRot="1" noChangeAspect="1" noChangeArrowheads="1" noTextEdit="1"/>
          </p:cNvSpPr>
          <p:nvPr>
            <p:ph type="sldImg"/>
          </p:nvPr>
        </p:nvSpPr>
        <p:spPr>
          <a:xfrm>
            <a:off x="406400" y="696913"/>
            <a:ext cx="6197600" cy="3486150"/>
          </a:xfrm>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67</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70</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73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74</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8</a:t>
            </a:fld>
            <a:endParaRPr lang="en-US" altLang="zh-CN"/>
          </a:p>
        </p:txBody>
      </p:sp>
      <p:sp>
        <p:nvSpPr>
          <p:cNvPr id="183298" name="Rectangle 2"/>
          <p:cNvSpPr>
            <a:spLocks noGrp="1" noRot="1" noChangeAspect="1" noChangeArrowheads="1" noTextEdit="1"/>
          </p:cNvSpPr>
          <p:nvPr>
            <p:ph type="sldImg"/>
          </p:nvPr>
        </p:nvSpPr>
        <p:spPr>
          <a:xfrm>
            <a:off x="406400" y="696913"/>
            <a:ext cx="6197600" cy="3486150"/>
          </a:xfrm>
          <a:ln/>
        </p:spPr>
      </p:sp>
      <p:sp>
        <p:nvSpPr>
          <p:cNvPr id="1832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75</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76</a:t>
            </a:fld>
            <a:endParaRPr lang="en-US" altLang="zh-CN"/>
          </a:p>
        </p:txBody>
      </p:sp>
      <p:sp>
        <p:nvSpPr>
          <p:cNvPr id="309250" name="Rectangle 2"/>
          <p:cNvSpPr>
            <a:spLocks noGrp="1" noRot="1" noChangeAspect="1" noChangeArrowheads="1" noTextEdit="1"/>
          </p:cNvSpPr>
          <p:nvPr>
            <p:ph type="sldImg"/>
          </p:nvPr>
        </p:nvSpPr>
        <p:spPr>
          <a:xfrm>
            <a:off x="406400" y="696913"/>
            <a:ext cx="6197600" cy="3486150"/>
          </a:xfrm>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77</a:t>
            </a:fld>
            <a:endParaRPr lang="en-US" altLang="zh-CN"/>
          </a:p>
        </p:txBody>
      </p:sp>
      <p:sp>
        <p:nvSpPr>
          <p:cNvPr id="310274" name="Rectangle 2"/>
          <p:cNvSpPr>
            <a:spLocks noGrp="1" noRot="1" noChangeAspect="1" noChangeArrowheads="1" noTextEdit="1"/>
          </p:cNvSpPr>
          <p:nvPr>
            <p:ph type="sldImg"/>
          </p:nvPr>
        </p:nvSpPr>
        <p:spPr>
          <a:xfrm>
            <a:off x="406400" y="696913"/>
            <a:ext cx="6197600" cy="3486150"/>
          </a:xfrm>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78</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79</a:t>
            </a:fld>
            <a:endParaRPr lang="en-US" altLang="zh-CN"/>
          </a:p>
        </p:txBody>
      </p:sp>
      <p:sp>
        <p:nvSpPr>
          <p:cNvPr id="311298" name="Rectangle 2"/>
          <p:cNvSpPr>
            <a:spLocks noGrp="1" noRot="1" noChangeAspect="1" noChangeArrowheads="1" noTextEdit="1"/>
          </p:cNvSpPr>
          <p:nvPr>
            <p:ph type="sldImg"/>
          </p:nvPr>
        </p:nvSpPr>
        <p:spPr>
          <a:xfrm>
            <a:off x="406400" y="696913"/>
            <a:ext cx="6197600" cy="3486150"/>
          </a:xfrm>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80</a:t>
            </a:fld>
            <a:endParaRPr lang="en-US" altLang="zh-CN"/>
          </a:p>
        </p:txBody>
      </p:sp>
      <p:sp>
        <p:nvSpPr>
          <p:cNvPr id="286722" name="Rectangle 2"/>
          <p:cNvSpPr>
            <a:spLocks noGrp="1" noRot="1" noChangeAspect="1" noChangeArrowheads="1" noTextEdit="1"/>
          </p:cNvSpPr>
          <p:nvPr>
            <p:ph type="sldImg"/>
          </p:nvPr>
        </p:nvSpPr>
        <p:spPr>
          <a:xfrm>
            <a:off x="406400" y="696913"/>
            <a:ext cx="6197600" cy="3486150"/>
          </a:xfrm>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81</a:t>
            </a:fld>
            <a:endParaRPr lang="en-US" altLang="zh-CN"/>
          </a:p>
        </p:txBody>
      </p:sp>
      <p:sp>
        <p:nvSpPr>
          <p:cNvPr id="313346" name="Rectangle 2"/>
          <p:cNvSpPr>
            <a:spLocks noGrp="1" noRot="1" noChangeAspect="1" noChangeArrowheads="1" noTextEdit="1"/>
          </p:cNvSpPr>
          <p:nvPr>
            <p:ph type="sldImg"/>
          </p:nvPr>
        </p:nvSpPr>
        <p:spPr>
          <a:xfrm>
            <a:off x="406400" y="696913"/>
            <a:ext cx="6197600" cy="3486150"/>
          </a:xfrm>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82</a:t>
            </a:fld>
            <a:endParaRPr lang="en-US" altLang="zh-CN"/>
          </a:p>
        </p:txBody>
      </p:sp>
      <p:sp>
        <p:nvSpPr>
          <p:cNvPr id="288770" name="Rectangle 2"/>
          <p:cNvSpPr>
            <a:spLocks noGrp="1" noRot="1" noChangeAspect="1" noChangeArrowheads="1" noTextEdit="1"/>
          </p:cNvSpPr>
          <p:nvPr>
            <p:ph type="sldImg"/>
          </p:nvPr>
        </p:nvSpPr>
        <p:spPr>
          <a:xfrm>
            <a:off x="406400" y="696913"/>
            <a:ext cx="6197600" cy="3486150"/>
          </a:xfrm>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83</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84</a:t>
            </a:fld>
            <a:endParaRPr lang="en-US" altLang="zh-CN"/>
          </a:p>
        </p:txBody>
      </p:sp>
      <p:sp>
        <p:nvSpPr>
          <p:cNvPr id="292866" name="Rectangle 2"/>
          <p:cNvSpPr>
            <a:spLocks noGrp="1" noRot="1" noChangeAspect="1" noChangeArrowheads="1" noTextEdit="1"/>
          </p:cNvSpPr>
          <p:nvPr>
            <p:ph type="sldImg"/>
          </p:nvPr>
        </p:nvSpPr>
        <p:spPr>
          <a:xfrm>
            <a:off x="406400" y="696913"/>
            <a:ext cx="6197600" cy="3486150"/>
          </a:xfrm>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85</a:t>
            </a:fld>
            <a:endParaRPr lang="en-US" altLang="zh-CN"/>
          </a:p>
        </p:txBody>
      </p:sp>
      <p:sp>
        <p:nvSpPr>
          <p:cNvPr id="294914" name="Rectangle 2"/>
          <p:cNvSpPr>
            <a:spLocks noGrp="1" noRot="1" noChangeAspect="1" noChangeArrowheads="1" noTextEdit="1"/>
          </p:cNvSpPr>
          <p:nvPr>
            <p:ph type="sldImg"/>
          </p:nvPr>
        </p:nvSpPr>
        <p:spPr>
          <a:xfrm>
            <a:off x="406400" y="696913"/>
            <a:ext cx="6197600" cy="3486150"/>
          </a:xfrm>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86</a:t>
            </a:fld>
            <a:endParaRPr lang="en-US" altLang="zh-CN"/>
          </a:p>
        </p:txBody>
      </p:sp>
      <p:sp>
        <p:nvSpPr>
          <p:cNvPr id="296962" name="Rectangle 2"/>
          <p:cNvSpPr>
            <a:spLocks noGrp="1" noRot="1" noChangeAspect="1" noChangeArrowheads="1" noTextEdit="1"/>
          </p:cNvSpPr>
          <p:nvPr>
            <p:ph type="sldImg"/>
          </p:nvPr>
        </p:nvSpPr>
        <p:spPr>
          <a:xfrm>
            <a:off x="406400" y="696913"/>
            <a:ext cx="6197600" cy="3486150"/>
          </a:xfrm>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87</a:t>
            </a:fld>
            <a:endParaRPr lang="en-US" altLang="zh-CN"/>
          </a:p>
        </p:txBody>
      </p:sp>
      <p:sp>
        <p:nvSpPr>
          <p:cNvPr id="299010" name="Rectangle 2"/>
          <p:cNvSpPr>
            <a:spLocks noGrp="1" noRot="1" noChangeAspect="1" noChangeArrowheads="1" noTextEdit="1"/>
          </p:cNvSpPr>
          <p:nvPr>
            <p:ph type="sldImg"/>
          </p:nvPr>
        </p:nvSpPr>
        <p:spPr>
          <a:xfrm>
            <a:off x="406400" y="696913"/>
            <a:ext cx="6197600" cy="3486150"/>
          </a:xfrm>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88</a:t>
            </a:fld>
            <a:endParaRPr lang="en-US" altLang="zh-CN"/>
          </a:p>
        </p:txBody>
      </p:sp>
      <p:sp>
        <p:nvSpPr>
          <p:cNvPr id="303106" name="Rectangle 2"/>
          <p:cNvSpPr>
            <a:spLocks noGrp="1" noRot="1" noChangeAspect="1" noChangeArrowheads="1" noTextEdit="1"/>
          </p:cNvSpPr>
          <p:nvPr>
            <p:ph type="sldImg"/>
          </p:nvPr>
        </p:nvSpPr>
        <p:spPr>
          <a:xfrm>
            <a:off x="406400" y="696913"/>
            <a:ext cx="6197600" cy="3486150"/>
          </a:xfrm>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11</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15</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01160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151432103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19512055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92135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08759759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538396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155803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46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479560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350598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0920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4736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9343660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10112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62371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31361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228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0718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3124384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14077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5708172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mn-lt"/>
              </a:rPr>
              <a:t>第 </a:t>
            </a:r>
            <a:r>
              <a:rPr lang="en-US" altLang="zh-CN" dirty="0">
                <a:latin typeface="+mn-lt"/>
              </a:rPr>
              <a:t>2 </a:t>
            </a:r>
            <a:r>
              <a:rPr lang="zh-CN" altLang="en-US" dirty="0">
                <a:latin typeface="+mn-lt"/>
              </a:rPr>
              <a:t>章  物理层</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156217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6781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9" y="1536412"/>
            <a:ext cx="11257582" cy="4844916"/>
          </a:xfrm>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a:t>
            </a:r>
            <a:r>
              <a:rPr lang="en-US" altLang="zh-CN" dirty="0"/>
              <a:t>    </a:t>
            </a:r>
            <a:r>
              <a:rPr lang="zh-CN" altLang="zh-CN" dirty="0"/>
              <a:t>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
        <p:nvSpPr>
          <p:cNvPr id="2" name="标题 1"/>
          <p:cNvSpPr>
            <a:spLocks noGrp="1"/>
          </p:cNvSpPr>
          <p:nvPr>
            <p:ph type="title"/>
          </p:nvPr>
        </p:nvSpPr>
        <p:spPr/>
        <p:txBody>
          <a:bodyPr/>
          <a:lstStyle/>
          <a:p>
            <a:pPr algn="ctr"/>
            <a:r>
              <a:rPr lang="en-US" altLang="zh-CN" dirty="0"/>
              <a:t>(1) </a:t>
            </a:r>
            <a:r>
              <a:rPr lang="zh-CN" altLang="en-US" dirty="0"/>
              <a:t>常用编码方式</a:t>
            </a:r>
          </a:p>
        </p:txBody>
      </p:sp>
      <p:cxnSp>
        <p:nvCxnSpPr>
          <p:cNvPr id="5" name="连接符: 肘形 4">
            <a:extLst>
              <a:ext uri="{FF2B5EF4-FFF2-40B4-BE49-F238E27FC236}">
                <a16:creationId xmlns:a16="http://schemas.microsoft.com/office/drawing/2014/main" id="{9A0B076B-1047-4945-A96F-DD425C5B5F89}"/>
              </a:ext>
            </a:extLst>
          </p:cNvPr>
          <p:cNvCxnSpPr>
            <a:cxnSpLocks/>
          </p:cNvCxnSpPr>
          <p:nvPr/>
        </p:nvCxnSpPr>
        <p:spPr>
          <a:xfrm>
            <a:off x="11424592" y="2420888"/>
            <a:ext cx="648072" cy="625298"/>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7" name="连接符: 肘形 6">
            <a:extLst>
              <a:ext uri="{FF2B5EF4-FFF2-40B4-BE49-F238E27FC236}">
                <a16:creationId xmlns:a16="http://schemas.microsoft.com/office/drawing/2014/main" id="{33FA82C7-2B62-4FC5-BC1E-01931ED54869}"/>
              </a:ext>
            </a:extLst>
          </p:cNvPr>
          <p:cNvCxnSpPr>
            <a:cxnSpLocks/>
          </p:cNvCxnSpPr>
          <p:nvPr/>
        </p:nvCxnSpPr>
        <p:spPr>
          <a:xfrm flipV="1">
            <a:off x="6816080" y="2558155"/>
            <a:ext cx="576064" cy="486188"/>
          </a:xfrm>
          <a:prstGeom prst="bentConnector3">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764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4" name="文本占位符 3">
            <a:extLst>
              <a:ext uri="{FF2B5EF4-FFF2-40B4-BE49-F238E27FC236}">
                <a16:creationId xmlns:a16="http://schemas.microsoft.com/office/drawing/2014/main" id="{A41C92D1-EA13-445E-8F88-B1BA302C6EA5}"/>
              </a:ext>
            </a:extLst>
          </p:cNvPr>
          <p:cNvSpPr>
            <a:spLocks noGrp="1"/>
          </p:cNvSpPr>
          <p:nvPr>
            <p:ph type="body" sz="quarter" idx="11"/>
          </p:nvPr>
        </p:nvSpPr>
        <p:spPr/>
        <p:txBody>
          <a:bodyPr>
            <a:normAutofit fontScale="92500" lnSpcReduction="20000"/>
          </a:bodyPr>
          <a:lstStyle/>
          <a:p>
            <a:r>
              <a:rPr lang="zh-CN" altLang="en-US" dirty="0"/>
              <a:t>数字信号常用的编码方式</a:t>
            </a:r>
          </a:p>
          <a:p>
            <a:endParaRPr lang="zh-CN" altLang="en-US" dirty="0"/>
          </a:p>
        </p:txBody>
      </p:sp>
      <p:grpSp>
        <p:nvGrpSpPr>
          <p:cNvPr id="67" name="组合 66"/>
          <p:cNvGrpSpPr/>
          <p:nvPr/>
        </p:nvGrpSpPr>
        <p:grpSpPr>
          <a:xfrm>
            <a:off x="1724860"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Tree>
    <p:extLst>
      <p:ext uri="{BB962C8B-B14F-4D97-AF65-F5344CB8AC3E}">
        <p14:creationId xmlns:p14="http://schemas.microsoft.com/office/powerpoint/2010/main" val="32050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
        <p:nvSpPr>
          <p:cNvPr id="3" name="标题 2"/>
          <p:cNvSpPr>
            <a:spLocks noGrp="1"/>
          </p:cNvSpPr>
          <p:nvPr>
            <p:ph type="title"/>
          </p:nvPr>
        </p:nvSpPr>
        <p:spPr/>
        <p:txBody>
          <a:bodyPr/>
          <a:lstStyle/>
          <a:p>
            <a:pPr algn="ctr"/>
            <a:r>
              <a:rPr lang="en-US" altLang="zh-CN" dirty="0"/>
              <a:t>(1) </a:t>
            </a:r>
            <a:r>
              <a:rPr lang="zh-CN" altLang="en-US" dirty="0"/>
              <a:t>常用编码方式</a:t>
            </a:r>
          </a:p>
        </p:txBody>
      </p:sp>
    </p:spTree>
    <p:extLst>
      <p:ext uri="{BB962C8B-B14F-4D97-AF65-F5344CB8AC3E}">
        <p14:creationId xmlns:p14="http://schemas.microsoft.com/office/powerpoint/2010/main" val="12543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9" name="文本占位符 8">
            <a:extLst>
              <a:ext uri="{FF2B5EF4-FFF2-40B4-BE49-F238E27FC236}">
                <a16:creationId xmlns:a16="http://schemas.microsoft.com/office/drawing/2014/main" id="{0B248D44-A4CF-4747-AF2C-83A9501FFA2E}"/>
              </a:ext>
            </a:extLst>
          </p:cNvPr>
          <p:cNvSpPr>
            <a:spLocks noGrp="1"/>
          </p:cNvSpPr>
          <p:nvPr>
            <p:ph type="body" sz="quarter" idx="11"/>
          </p:nvPr>
        </p:nvSpPr>
        <p:spPr/>
        <p:txBody>
          <a:bodyPr>
            <a:normAutofit fontScale="92500" lnSpcReduction="20000"/>
          </a:bodyPr>
          <a:lstStyle/>
          <a:p>
            <a:r>
              <a:rPr lang="zh-CN" altLang="en-US" dirty="0"/>
              <a:t>最基本的三种调制方式</a:t>
            </a:r>
          </a:p>
          <a:p>
            <a:endParaRPr lang="zh-CN" altLang="en-US" dirty="0"/>
          </a:p>
        </p:txBody>
      </p:sp>
      <p:grpSp>
        <p:nvGrpSpPr>
          <p:cNvPr id="7" name="组合 6"/>
          <p:cNvGrpSpPr/>
          <p:nvPr/>
        </p:nvGrpSpPr>
        <p:grpSpPr>
          <a:xfrm>
            <a:off x="1487488" y="1340769"/>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5740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sp>
        <p:nvSpPr>
          <p:cNvPr id="6" name="图片占位符 5">
            <a:extLst>
              <a:ext uri="{FF2B5EF4-FFF2-40B4-BE49-F238E27FC236}">
                <a16:creationId xmlns:a16="http://schemas.microsoft.com/office/drawing/2014/main" id="{F05D711C-7E7E-41A8-8013-F75323AF6485}"/>
              </a:ext>
            </a:extLst>
          </p:cNvPr>
          <p:cNvSpPr>
            <a:spLocks noGrp="1"/>
          </p:cNvSpPr>
          <p:nvPr>
            <p:ph type="pic" sz="quarter" idx="10"/>
          </p:nvPr>
        </p:nvSpPr>
        <p:spPr/>
      </p:sp>
      <p:sp>
        <p:nvSpPr>
          <p:cNvPr id="7" name="文本占位符 6">
            <a:extLst>
              <a:ext uri="{FF2B5EF4-FFF2-40B4-BE49-F238E27FC236}">
                <a16:creationId xmlns:a16="http://schemas.microsoft.com/office/drawing/2014/main" id="{AFE05363-7A27-46D6-9E7E-7DACAB7740CA}"/>
              </a:ext>
            </a:extLst>
          </p:cNvPr>
          <p:cNvSpPr>
            <a:spLocks noGrp="1"/>
          </p:cNvSpPr>
          <p:nvPr>
            <p:ph type="body" sz="quarter" idx="11"/>
          </p:nvPr>
        </p:nvSpPr>
        <p:spPr>
          <a:xfrm>
            <a:off x="2341115" y="5877272"/>
            <a:ext cx="7499301" cy="695311"/>
          </a:xfrm>
          <a:solidFill>
            <a:schemeClr val="accent6">
              <a:lumMod val="20000"/>
              <a:lumOff val="80000"/>
            </a:schemeClr>
          </a:solidFill>
        </p:spPr>
        <p:txBody>
          <a:bodyPr>
            <a:noAutofit/>
          </a:bodyPr>
          <a:lstStyle/>
          <a:p>
            <a:pPr algn="l"/>
            <a:r>
              <a:rPr lang="zh-CN" altLang="en-US" sz="2000" dirty="0">
                <a:solidFill>
                  <a:srgbClr val="333399"/>
                </a:solidFill>
              </a:rPr>
              <a:t>不是码元越多越好。若每一个码元可表示的比特数越多，则在接收端进行解调时要正确识别每一种状态就越困难，出错率增加。 </a:t>
            </a:r>
          </a:p>
          <a:p>
            <a:pPr algn="l"/>
            <a:endParaRPr lang="zh-CN" altLang="en-US" sz="2000" dirty="0">
              <a:solidFill>
                <a:srgbClr val="333399"/>
              </a:solidFill>
            </a:endParaRPr>
          </a:p>
        </p:txBody>
      </p:sp>
      <p:grpSp>
        <p:nvGrpSpPr>
          <p:cNvPr id="3" name="组合 2"/>
          <p:cNvGrpSpPr/>
          <p:nvPr/>
        </p:nvGrpSpPr>
        <p:grpSpPr>
          <a:xfrm>
            <a:off x="1703513" y="2207618"/>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4" name="Text Box 34"/>
          <p:cNvSpPr txBox="1">
            <a:spLocks noChangeArrowheads="1"/>
          </p:cNvSpPr>
          <p:nvPr/>
        </p:nvSpPr>
        <p:spPr bwMode="auto">
          <a:xfrm>
            <a:off x="1703513" y="1692098"/>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dirty="0">
                <a:solidFill>
                  <a:srgbClr val="C00000"/>
                </a:solidFill>
                <a:latin typeface="微软雅黑" panose="020B0503020204020204" pitchFamily="34" charset="-122"/>
                <a:ea typeface="微软雅黑" panose="020B0503020204020204" pitchFamily="34" charset="-122"/>
              </a:rPr>
              <a:t>举例</a:t>
            </a:r>
          </a:p>
        </p:txBody>
      </p:sp>
      <p:sp>
        <p:nvSpPr>
          <p:cNvPr id="2" name="矩形 1"/>
          <p:cNvSpPr/>
          <p:nvPr/>
        </p:nvSpPr>
        <p:spPr>
          <a:xfrm>
            <a:off x="5231904" y="1702550"/>
            <a:ext cx="5472608" cy="1200329"/>
          </a:xfrm>
          <a:prstGeom prst="rect">
            <a:avLst/>
          </a:prstGeom>
          <a:solidFill>
            <a:schemeClr val="accent4">
              <a:lumMod val="20000"/>
              <a:lumOff val="80000"/>
            </a:schemeClr>
          </a:solidFill>
          <a:ln>
            <a:solidFill>
              <a:srgbClr val="333399"/>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为了达到更高的信息传输速率，必须采用技术上更为复杂的多元制的振幅相位混合调制方法</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4" name="TextBox 3"/>
          <p:cNvSpPr txBox="1"/>
          <p:nvPr/>
        </p:nvSpPr>
        <p:spPr>
          <a:xfrm>
            <a:off x="5231904" y="2982432"/>
            <a:ext cx="5472608" cy="2369880"/>
          </a:xfrm>
          <a:prstGeom prst="rect">
            <a:avLst/>
          </a:prstGeom>
          <a:noFill/>
        </p:spPr>
        <p:txBody>
          <a:bodyPr wrap="square" rtlCol="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例如：</a:t>
            </a:r>
            <a:endParaRPr lang="en-US" altLang="zh-CN" sz="2000" b="1"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可供选择的相位有 </a:t>
            </a:r>
            <a:r>
              <a:rPr lang="en-US" altLang="zh-CN" sz="2000" dirty="0">
                <a:solidFill>
                  <a:srgbClr val="000099"/>
                </a:solidFill>
                <a:latin typeface="微软雅黑" panose="020B0503020204020204" pitchFamily="34" charset="-122"/>
                <a:ea typeface="微软雅黑" panose="020B0503020204020204" pitchFamily="34" charset="-122"/>
              </a:rPr>
              <a:t>12 </a:t>
            </a:r>
            <a:r>
              <a:rPr lang="zh-CN" altLang="en-US" sz="2000" dirty="0">
                <a:solidFill>
                  <a:srgbClr val="000099"/>
                </a:solidFill>
                <a:latin typeface="微软雅黑" panose="020B0503020204020204" pitchFamily="34" charset="-122"/>
                <a:ea typeface="微软雅黑" panose="020B0503020204020204" pitchFamily="34" charset="-122"/>
              </a:rPr>
              <a:t>种，而对于每一种相位有 </a:t>
            </a:r>
            <a:r>
              <a:rPr lang="en-US" altLang="zh-CN" sz="2000" dirty="0">
                <a:solidFill>
                  <a:srgbClr val="000099"/>
                </a:solidFill>
                <a:latin typeface="微软雅黑" panose="020B0503020204020204" pitchFamily="34" charset="-122"/>
                <a:ea typeface="微软雅黑" panose="020B0503020204020204" pitchFamily="34" charset="-122"/>
              </a:rPr>
              <a:t>1 </a:t>
            </a:r>
            <a:r>
              <a:rPr lang="zh-CN" altLang="en-US" sz="2000" dirty="0">
                <a:solidFill>
                  <a:srgbClr val="000099"/>
                </a:solidFill>
                <a:latin typeface="微软雅黑" panose="020B0503020204020204" pitchFamily="34" charset="-122"/>
                <a:ea typeface="微软雅黑" panose="020B0503020204020204" pitchFamily="34" charset="-122"/>
              </a:rPr>
              <a:t>或 </a:t>
            </a:r>
            <a:r>
              <a:rPr lang="en-US" altLang="zh-CN" sz="2000" dirty="0">
                <a:solidFill>
                  <a:srgbClr val="000099"/>
                </a:solidFill>
                <a:latin typeface="微软雅黑" panose="020B0503020204020204" pitchFamily="34" charset="-122"/>
                <a:ea typeface="微软雅黑" panose="020B0503020204020204" pitchFamily="34" charset="-122"/>
              </a:rPr>
              <a:t>2 </a:t>
            </a:r>
            <a:r>
              <a:rPr lang="zh-CN" altLang="en-US" sz="2000" dirty="0">
                <a:solidFill>
                  <a:srgbClr val="000099"/>
                </a:solidFill>
                <a:latin typeface="微软雅黑" panose="020B0503020204020204" pitchFamily="34" charset="-122"/>
                <a:ea typeface="微软雅黑" panose="020B0503020204020204" pitchFamily="34" charset="-122"/>
              </a:rPr>
              <a:t>种振幅可供选择。总共有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种组合，即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个码元。</a:t>
            </a:r>
            <a:endParaRPr lang="en-US" altLang="zh-CN" sz="2000"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由于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编码共有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种不同的组合，因此这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个点中的每个点可对应于一种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的编码。数据传输率可提高 </a:t>
            </a:r>
            <a:r>
              <a:rPr lang="en-US" altLang="zh-CN" sz="2000" dirty="0">
                <a:solidFill>
                  <a:srgbClr val="000099"/>
                </a:solidFill>
                <a:latin typeface="微软雅黑" panose="020B0503020204020204" pitchFamily="34" charset="-122"/>
                <a:ea typeface="微软雅黑" panose="020B0503020204020204" pitchFamily="34" charset="-122"/>
              </a:rPr>
              <a:t>4 </a:t>
            </a:r>
            <a:r>
              <a:rPr lang="zh-CN" altLang="en-US" sz="2000" dirty="0">
                <a:solidFill>
                  <a:srgbClr val="000099"/>
                </a:solidFill>
                <a:latin typeface="微软雅黑" panose="020B0503020204020204" pitchFamily="34" charset="-122"/>
                <a:ea typeface="微软雅黑" panose="020B0503020204020204" pitchFamily="34" charset="-122"/>
              </a:rPr>
              <a:t>倍。 </a:t>
            </a:r>
          </a:p>
        </p:txBody>
      </p:sp>
      <p:sp>
        <p:nvSpPr>
          <p:cNvPr id="5" name="矩形 4">
            <a:extLst>
              <a:ext uri="{FF2B5EF4-FFF2-40B4-BE49-F238E27FC236}">
                <a16:creationId xmlns:a16="http://schemas.microsoft.com/office/drawing/2014/main" id="{BEDD0025-4B89-4DF6-8A71-2430D81D07C0}"/>
              </a:ext>
            </a:extLst>
          </p:cNvPr>
          <p:cNvSpPr/>
          <p:nvPr/>
        </p:nvSpPr>
        <p:spPr>
          <a:xfrm>
            <a:off x="9788371" y="5230941"/>
            <a:ext cx="2396502" cy="646331"/>
          </a:xfrm>
          <a:prstGeom prst="rect">
            <a:avLst/>
          </a:prstGeom>
        </p:spPr>
        <p:txBody>
          <a:bodyPr wrap="square">
            <a:spAutoFit/>
          </a:bodyPr>
          <a:lstStyle/>
          <a:p>
            <a:r>
              <a:rPr lang="en-US" altLang="zh-CN" dirty="0">
                <a:solidFill>
                  <a:srgbClr val="00B050"/>
                </a:solidFill>
              </a:rPr>
              <a:t>WiFi6</a:t>
            </a:r>
            <a:r>
              <a:rPr lang="zh-CN" altLang="en-US" dirty="0">
                <a:solidFill>
                  <a:srgbClr val="00B050"/>
                </a:solidFill>
              </a:rPr>
              <a:t>支持</a:t>
            </a:r>
            <a:r>
              <a:rPr lang="en-US" altLang="zh-CN" dirty="0">
                <a:solidFill>
                  <a:srgbClr val="00B050"/>
                </a:solidFill>
              </a:rPr>
              <a:t>1024QAM</a:t>
            </a:r>
          </a:p>
          <a:p>
            <a:r>
              <a:rPr lang="en-US" altLang="zh-CN" dirty="0">
                <a:solidFill>
                  <a:srgbClr val="00B050"/>
                </a:solidFill>
              </a:rPr>
              <a:t>5G</a:t>
            </a:r>
            <a:r>
              <a:rPr lang="zh-CN" altLang="en-US" dirty="0">
                <a:solidFill>
                  <a:srgbClr val="00B050"/>
                </a:solidFill>
              </a:rPr>
              <a:t>使用</a:t>
            </a:r>
            <a:r>
              <a:rPr lang="en-US" altLang="zh-CN" dirty="0">
                <a:solidFill>
                  <a:srgbClr val="00B050"/>
                </a:solidFill>
              </a:rPr>
              <a:t>256QAM</a:t>
            </a:r>
            <a:endParaRPr lang="zh-CN" altLang="en-US" dirty="0">
              <a:solidFill>
                <a:srgbClr val="00B050"/>
              </a:solidFill>
            </a:endParaRPr>
          </a:p>
        </p:txBody>
      </p:sp>
      <p:sp>
        <p:nvSpPr>
          <p:cNvPr id="34" name="矩形 33">
            <a:extLst>
              <a:ext uri="{FF2B5EF4-FFF2-40B4-BE49-F238E27FC236}">
                <a16:creationId xmlns:a16="http://schemas.microsoft.com/office/drawing/2014/main" id="{5C6F476A-70CB-4271-A2AC-92DD74DA4268}"/>
              </a:ext>
            </a:extLst>
          </p:cNvPr>
          <p:cNvSpPr/>
          <p:nvPr/>
        </p:nvSpPr>
        <p:spPr>
          <a:xfrm>
            <a:off x="9820178" y="6021288"/>
            <a:ext cx="2396502" cy="646331"/>
          </a:xfrm>
          <a:prstGeom prst="rect">
            <a:avLst/>
          </a:prstGeom>
        </p:spPr>
        <p:txBody>
          <a:bodyPr wrap="square">
            <a:spAutoFit/>
          </a:bodyPr>
          <a:lstStyle/>
          <a:p>
            <a:r>
              <a:rPr lang="zh-CN" altLang="en-US" dirty="0">
                <a:solidFill>
                  <a:srgbClr val="00B050"/>
                </a:solidFill>
              </a:rPr>
              <a:t>功率</a:t>
            </a:r>
            <a:endParaRPr lang="en-US" altLang="zh-CN" dirty="0">
              <a:solidFill>
                <a:srgbClr val="00B050"/>
              </a:solidFill>
            </a:endParaRPr>
          </a:p>
          <a:p>
            <a:r>
              <a:rPr lang="zh-CN" altLang="en-US" dirty="0">
                <a:solidFill>
                  <a:srgbClr val="00B050"/>
                </a:solidFill>
              </a:rPr>
              <a:t>计算复杂度</a:t>
            </a:r>
            <a:endParaRPr lang="en-US" altLang="zh-CN" dirty="0">
              <a:solidFill>
                <a:srgbClr val="00B050"/>
              </a:solidFill>
            </a:endParaRPr>
          </a:p>
        </p:txBody>
      </p:sp>
    </p:spTree>
    <p:extLst>
      <p:ext uri="{BB962C8B-B14F-4D97-AF65-F5344CB8AC3E}">
        <p14:creationId xmlns:p14="http://schemas.microsoft.com/office/powerpoint/2010/main" val="353722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1769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sp>
          <p:nvSpPr>
            <p:cNvPr id="2" name="矩形 1"/>
            <p:cNvSpPr/>
            <p:nvPr/>
          </p:nvSpPr>
          <p:spPr>
            <a:xfrm>
              <a:off x="776536" y="1426828"/>
              <a:ext cx="3467616" cy="596253"/>
            </a:xfrm>
            <a:prstGeom prst="rect">
              <a:avLst/>
            </a:prstGeom>
          </p:spPr>
          <p:txBody>
            <a:bodyPr wrap="none">
              <a:spAutoFit/>
            </a:bodyPr>
            <a:lstStyle/>
            <a:p>
              <a:pPr>
                <a:lnSpc>
                  <a:spcPct val="110000"/>
                </a:lnSpc>
              </a:pPr>
              <a:r>
                <a:rPr lang="zh-CN" altLang="en-US" sz="3200" dirty="0">
                  <a:solidFill>
                    <a:srgbClr val="333399"/>
                  </a:solidFill>
                  <a:latin typeface="微软雅黑" panose="020B0503020204020204" pitchFamily="34" charset="-122"/>
                  <a:ea typeface="微软雅黑" panose="020B0503020204020204" pitchFamily="34" charset="-122"/>
                </a:rPr>
                <a:t>有失真，但</a:t>
              </a:r>
              <a:r>
                <a:rPr lang="zh-CN" altLang="en-US" sz="3200" dirty="0">
                  <a:solidFill>
                    <a:srgbClr val="FF0000"/>
                  </a:solidFill>
                  <a:latin typeface="微软雅黑" panose="020B0503020204020204" pitchFamily="34" charset="-122"/>
                  <a:ea typeface="微软雅黑" panose="020B0503020204020204" pitchFamily="34" charset="-122"/>
                </a:rPr>
                <a:t>可识别</a:t>
              </a:r>
            </a:p>
          </p:txBody>
        </p:sp>
      </p:grpSp>
      <p:grpSp>
        <p:nvGrpSpPr>
          <p:cNvPr id="5" name="组合 4"/>
          <p:cNvGrpSpPr/>
          <p:nvPr/>
        </p:nvGrpSpPr>
        <p:grpSpPr>
          <a:xfrm>
            <a:off x="1703512" y="3622262"/>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失真大，</a:t>
              </a:r>
              <a:r>
                <a:rPr lang="zh-CN" altLang="en-US" sz="3200" dirty="0">
                  <a:solidFill>
                    <a:srgbClr val="FF0000"/>
                  </a:solidFill>
                  <a:latin typeface="微软雅黑" panose="020B0503020204020204" pitchFamily="34" charset="-122"/>
                  <a:ea typeface="微软雅黑" panose="020B0503020204020204" pitchFamily="34" charset="-122"/>
                </a:rPr>
                <a:t>无法识别 </a:t>
              </a:r>
              <a:endParaRPr lang="zh-CN" altLang="en-US" sz="3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148594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1991544" y="1412776"/>
            <a:ext cx="8424936" cy="1569660"/>
          </a:xfrm>
          <a:prstGeom prst="rect">
            <a:avLst/>
          </a:prstGeom>
          <a:solidFill>
            <a:schemeClr val="accent6">
              <a:lumMod val="20000"/>
              <a:lumOff val="80000"/>
            </a:schemeClr>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在任何信道中，</a:t>
            </a:r>
            <a:r>
              <a:rPr lang="zh-CN" altLang="en-US" sz="3200" dirty="0">
                <a:solidFill>
                  <a:srgbClr val="FF0000"/>
                </a:solidFill>
                <a:latin typeface="微软雅黑" panose="020B0503020204020204" pitchFamily="34" charset="-122"/>
                <a:ea typeface="微软雅黑" panose="020B0503020204020204" pitchFamily="34" charset="-122"/>
              </a:rPr>
              <a:t>码元传输的速率是有上限的</a:t>
            </a:r>
            <a:r>
              <a:rPr lang="zh-CN" altLang="en-US" sz="3200" dirty="0">
                <a:solidFill>
                  <a:srgbClr val="333399"/>
                </a:solidFill>
                <a:latin typeface="微软雅黑" panose="020B0503020204020204" pitchFamily="34" charset="-122"/>
                <a:ea typeface="微软雅黑" panose="020B0503020204020204" pitchFamily="34" charset="-122"/>
              </a:rPr>
              <a:t>，否则就会出现</a:t>
            </a:r>
            <a:r>
              <a:rPr lang="zh-CN" altLang="en-US" sz="3200" dirty="0">
                <a:solidFill>
                  <a:srgbClr val="FF0000"/>
                </a:solidFill>
                <a:latin typeface="微软雅黑" panose="020B0503020204020204" pitchFamily="34" charset="-122"/>
                <a:ea typeface="微软雅黑" panose="020B0503020204020204" pitchFamily="34" charset="-122"/>
              </a:rPr>
              <a:t>码间串扰</a:t>
            </a:r>
            <a:r>
              <a:rPr lang="zh-CN" altLang="en-US" sz="3200" dirty="0">
                <a:solidFill>
                  <a:srgbClr val="333399"/>
                </a:solidFill>
                <a:latin typeface="微软雅黑" panose="020B0503020204020204" pitchFamily="34" charset="-122"/>
                <a:ea typeface="微软雅黑" panose="020B0503020204020204" pitchFamily="34" charset="-122"/>
              </a:rPr>
              <a:t>的问题，使接收端对码元的判决（即识别）成为不可能。</a:t>
            </a:r>
          </a:p>
        </p:txBody>
      </p:sp>
      <p:sp>
        <p:nvSpPr>
          <p:cNvPr id="3" name="矩形 2"/>
          <p:cNvSpPr/>
          <p:nvPr/>
        </p:nvSpPr>
        <p:spPr>
          <a:xfrm>
            <a:off x="1991544" y="3371508"/>
            <a:ext cx="8424936" cy="1569660"/>
          </a:xfrm>
          <a:prstGeom prst="rect">
            <a:avLst/>
          </a:prstGeom>
          <a:solidFill>
            <a:schemeClr val="accent4">
              <a:lumMod val="20000"/>
              <a:lumOff val="80000"/>
            </a:schemeClr>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4" name="文本框 3">
            <a:extLst>
              <a:ext uri="{FF2B5EF4-FFF2-40B4-BE49-F238E27FC236}">
                <a16:creationId xmlns:a16="http://schemas.microsoft.com/office/drawing/2014/main" id="{A137F272-137B-46CE-8ABB-6648D9E1248C}"/>
              </a:ext>
            </a:extLst>
          </p:cNvPr>
          <p:cNvSpPr txBox="1"/>
          <p:nvPr/>
        </p:nvSpPr>
        <p:spPr>
          <a:xfrm>
            <a:off x="5087888" y="5589240"/>
            <a:ext cx="6984776" cy="646331"/>
          </a:xfrm>
          <a:prstGeom prst="rect">
            <a:avLst/>
          </a:prstGeom>
          <a:noFill/>
        </p:spPr>
        <p:txBody>
          <a:bodyPr wrap="square" rtlCol="0">
            <a:spAutoFit/>
          </a:bodyPr>
          <a:lstStyle/>
          <a:p>
            <a:r>
              <a:rPr lang="zh-CN" altLang="en-US" dirty="0">
                <a:solidFill>
                  <a:srgbClr val="00B050"/>
                </a:solidFill>
              </a:rPr>
              <a:t>在数字通信中人们也常将</a:t>
            </a:r>
            <a:r>
              <a:rPr lang="en-US" altLang="zh-CN" i="1" dirty="0">
                <a:solidFill>
                  <a:srgbClr val="00B050"/>
                </a:solidFill>
              </a:rPr>
              <a:t>C</a:t>
            </a:r>
            <a:r>
              <a:rPr lang="zh-CN" altLang="en-US" dirty="0">
                <a:solidFill>
                  <a:srgbClr val="00B050"/>
                </a:solidFill>
              </a:rPr>
              <a:t>称为带宽，注意其与信道的带宽差异</a:t>
            </a:r>
            <a:endParaRPr lang="en-US" altLang="zh-CN" dirty="0">
              <a:solidFill>
                <a:srgbClr val="00B050"/>
              </a:solidFill>
            </a:endParaRPr>
          </a:p>
          <a:p>
            <a:r>
              <a:rPr lang="zh-CN" altLang="en-US" dirty="0">
                <a:solidFill>
                  <a:srgbClr val="00B050"/>
                </a:solidFill>
              </a:rPr>
              <a:t>也就是说如果单位为频率</a:t>
            </a:r>
            <a:r>
              <a:rPr lang="en-US" altLang="zh-CN" dirty="0" err="1">
                <a:solidFill>
                  <a:srgbClr val="00B050"/>
                </a:solidFill>
              </a:rPr>
              <a:t>Mhz</a:t>
            </a:r>
            <a:r>
              <a:rPr lang="zh-CN" altLang="en-US" dirty="0">
                <a:solidFill>
                  <a:srgbClr val="00B050"/>
                </a:solidFill>
              </a:rPr>
              <a:t>则指信道带宽，如果为</a:t>
            </a:r>
            <a:r>
              <a:rPr lang="en-US" altLang="zh-CN" dirty="0">
                <a:solidFill>
                  <a:srgbClr val="00B050"/>
                </a:solidFill>
              </a:rPr>
              <a:t>Mbps</a:t>
            </a:r>
            <a:r>
              <a:rPr lang="zh-CN" altLang="en-US" dirty="0">
                <a:solidFill>
                  <a:srgbClr val="00B050"/>
                </a:solidFill>
              </a:rPr>
              <a:t>则指速率</a:t>
            </a:r>
            <a:endParaRPr lang="en-US" altLang="zh-CN" dirty="0">
              <a:solidFill>
                <a:srgbClr val="00B050"/>
              </a:solidFill>
            </a:endParaRP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anim calcmode="lin" valueType="num">
                                      <p:cBhvr>
                                        <p:cTn id="21" dur="250" fill="hold"/>
                                        <p:tgtEl>
                                          <p:spTgt spid="4"/>
                                        </p:tgtEl>
                                        <p:attrNameLst>
                                          <p:attrName>ppt_x</p:attrName>
                                        </p:attrNameLst>
                                      </p:cBhvr>
                                      <p:tavLst>
                                        <p:tav tm="0">
                                          <p:val>
                                            <p:strVal val="#ppt_x"/>
                                          </p:val>
                                        </p:tav>
                                        <p:tav tm="100000">
                                          <p:val>
                                            <p:strVal val="#ppt_x"/>
                                          </p:val>
                                        </p:tav>
                                      </p:tavLst>
                                    </p:anim>
                                    <p:anim calcmode="lin" valueType="num">
                                      <p:cBhvr>
                                        <p:cTn id="22"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114690" name="Rectangle 2"/>
          <p:cNvSpPr>
            <a:spLocks noGrp="1" noChangeArrowheads="1"/>
          </p:cNvSpPr>
          <p:nvPr>
            <p:ph type="title"/>
          </p:nvPr>
        </p:nvSpPr>
        <p:spPr/>
        <p:txBody>
          <a:bodyPr/>
          <a:lstStyle/>
          <a:p>
            <a:pPr algn="ctr"/>
            <a:r>
              <a:rPr lang="zh-CN" altLang="en-US"/>
              <a:t>香农公式表明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
        <p:nvSpPr>
          <p:cNvPr id="112642" name="Rectangle 2"/>
          <p:cNvSpPr>
            <a:spLocks noGrp="1" noChangeArrowheads="1"/>
          </p:cNvSpPr>
          <p:nvPr>
            <p:ph type="title"/>
          </p:nvPr>
        </p:nvSpPr>
        <p:spPr/>
        <p:txBody>
          <a:bodyPr/>
          <a:lstStyle/>
          <a:p>
            <a:pPr algn="ctr"/>
            <a:r>
              <a:rPr lang="zh-CN" altLang="en-US"/>
              <a:t>请注意 </a:t>
            </a:r>
          </a:p>
        </p:txBody>
      </p:sp>
    </p:spTree>
    <p:extLst>
      <p:ext uri="{BB962C8B-B14F-4D97-AF65-F5344CB8AC3E}">
        <p14:creationId xmlns:p14="http://schemas.microsoft.com/office/powerpoint/2010/main" val="6442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73863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2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Tree>
    <p:extLst>
      <p:ext uri="{BB962C8B-B14F-4D97-AF65-F5344CB8AC3E}">
        <p14:creationId xmlns:p14="http://schemas.microsoft.com/office/powerpoint/2010/main" val="27959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7526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9356420" y="3413610"/>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2448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2339669" y="3413609"/>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3715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3586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3087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2994912" y="4480410"/>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2979433"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4353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3908120" y="4102585"/>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4986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4838528" y="4488348"/>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6257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6171365" y="4175610"/>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2439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2460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2435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4829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3725821" y="2523023"/>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7131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9524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2442858"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3918439"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498127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5971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7024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6109453"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6398378"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7265153"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7540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8035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9686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984828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2681909"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2442857"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3808372"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3082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5641670"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5394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5803331"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5793012"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3330270" y="452009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4485970" y="4467709"/>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2542605" y="4523272"/>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4774895"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8806086"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8778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4981270"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6879920"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7347703" y="2659548"/>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2587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3495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4816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2437699"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2449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5624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6890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7523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8161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8799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9432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10070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1514171" y="2202347"/>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grpSp>
        <p:nvGrpSpPr>
          <p:cNvPr id="41032" name="Group 72"/>
          <p:cNvGrpSpPr>
            <a:grpSpLocks/>
          </p:cNvGrpSpPr>
          <p:nvPr/>
        </p:nvGrpSpPr>
        <p:grpSpPr bwMode="auto">
          <a:xfrm>
            <a:off x="1521050"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sp>
        <p:nvSpPr>
          <p:cNvPr id="41035" name="Line 75"/>
          <p:cNvSpPr>
            <a:spLocks noChangeShapeType="1"/>
          </p:cNvSpPr>
          <p:nvPr/>
        </p:nvSpPr>
        <p:spPr bwMode="auto">
          <a:xfrm>
            <a:off x="2669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3288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3913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4558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5172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5817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6456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7081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7731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8365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9010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9650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2740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3374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4009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4571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5191085"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5805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6455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7084576"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1679270"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2222724"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2257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5421536" y="5018573"/>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5559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5223761" y="4483584"/>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1936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电信领域使用的电磁波的频谱：</a:t>
            </a:r>
          </a:p>
        </p:txBody>
      </p:sp>
    </p:spTree>
    <p:extLst>
      <p:ext uri="{BB962C8B-B14F-4D97-AF65-F5344CB8AC3E}">
        <p14:creationId xmlns:p14="http://schemas.microsoft.com/office/powerpoint/2010/main" val="5331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Tree>
    <p:extLst>
      <p:ext uri="{BB962C8B-B14F-4D97-AF65-F5344CB8AC3E}">
        <p14:creationId xmlns:p14="http://schemas.microsoft.com/office/powerpoint/2010/main" val="154404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2" name="图片占位符 1">
            <a:extLst>
              <a:ext uri="{FF2B5EF4-FFF2-40B4-BE49-F238E27FC236}">
                <a16:creationId xmlns:a16="http://schemas.microsoft.com/office/drawing/2014/main" id="{8ED83D78-710B-43D0-BEEC-471CA4AC9497}"/>
              </a:ext>
            </a:extLst>
          </p:cNvPr>
          <p:cNvSpPr>
            <a:spLocks noGrp="1"/>
          </p:cNvSpPr>
          <p:nvPr>
            <p:ph type="pic" sz="quarter" idx="10"/>
          </p:nvPr>
        </p:nvSpPr>
        <p:spPr/>
      </p:sp>
      <p:sp>
        <p:nvSpPr>
          <p:cNvPr id="5" name="文本占位符 4">
            <a:extLst>
              <a:ext uri="{FF2B5EF4-FFF2-40B4-BE49-F238E27FC236}">
                <a16:creationId xmlns:a16="http://schemas.microsoft.com/office/drawing/2014/main" id="{C2C39810-91A0-49FF-9B89-E3B7FE0B5FFA}"/>
              </a:ext>
            </a:extLst>
          </p:cNvPr>
          <p:cNvSpPr>
            <a:spLocks noGrp="1"/>
          </p:cNvSpPr>
          <p:nvPr>
            <p:ph type="body" sz="quarter" idx="11"/>
          </p:nvPr>
        </p:nvSpPr>
        <p:spPr/>
        <p:txBody>
          <a:bodyPr>
            <a:normAutofit fontScale="92500" lnSpcReduction="20000"/>
          </a:bodyPr>
          <a:lstStyle/>
          <a:p>
            <a:r>
              <a:rPr lang="zh-CN" altLang="en-US" dirty="0"/>
              <a:t>双绞线的示意图</a:t>
            </a:r>
          </a:p>
          <a:p>
            <a:endParaRPr lang="zh-CN" altLang="en-US" dirty="0"/>
          </a:p>
        </p:txBody>
      </p:sp>
      <p:grpSp>
        <p:nvGrpSpPr>
          <p:cNvPr id="3" name="组合 2"/>
          <p:cNvGrpSpPr/>
          <p:nvPr/>
        </p:nvGrpSpPr>
        <p:grpSpPr>
          <a:xfrm>
            <a:off x="1847529"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dirty="0">
                  <a:solidFill>
                    <a:srgbClr val="333399"/>
                  </a:solidFill>
                  <a:latin typeface="微软雅黑" panose="020B0503020204020204" pitchFamily="34" charset="-122"/>
                  <a:ea typeface="微软雅黑" panose="020B0503020204020204" pitchFamily="34"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绝缘层</a:t>
              </a:r>
            </a:p>
          </p:txBody>
        </p:sp>
        <p:sp>
          <p:nvSpPr>
            <p:cNvPr id="15" name="Text Box 15"/>
            <p:cNvSpPr txBox="1">
              <a:spLocks noChangeArrowheads="1"/>
            </p:cNvSpPr>
            <p:nvPr/>
          </p:nvSpPr>
          <p:spPr bwMode="auto">
            <a:xfrm>
              <a:off x="2199755" y="3004124"/>
              <a:ext cx="182601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无屏蔽双绞线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27192" y="1508596"/>
            <a:ext cx="3573264" cy="1978771"/>
            <a:chOff x="5484192" y="1710311"/>
            <a:chExt cx="2997200" cy="1621728"/>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聚氯乙烯</a:t>
              </a:r>
            </a:p>
            <a:p>
              <a:pPr eaLnBrk="1" hangingPunct="1"/>
              <a:r>
                <a:rPr lang="zh-CN" altLang="en-US" sz="2000">
                  <a:solidFill>
                    <a:srgbClr val="333399"/>
                  </a:solidFill>
                  <a:latin typeface="微软雅黑" panose="020B0503020204020204" pitchFamily="34" charset="-122"/>
                  <a:ea typeface="微软雅黑" panose="020B0503020204020204" pitchFamily="34"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绝缘层</a:t>
              </a:r>
            </a:p>
          </p:txBody>
        </p:sp>
        <p:sp>
          <p:nvSpPr>
            <p:cNvPr id="16" name="Text Box 16"/>
            <p:cNvSpPr txBox="1">
              <a:spLocks noChangeArrowheads="1"/>
            </p:cNvSpPr>
            <p:nvPr/>
          </p:nvSpPr>
          <p:spPr bwMode="auto">
            <a:xfrm>
              <a:off x="6274767" y="3004124"/>
              <a:ext cx="1605692" cy="32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zh-CN" sz="2000" dirty="0">
                  <a:solidFill>
                    <a:srgbClr val="333399"/>
                  </a:solidFill>
                  <a:latin typeface="微软雅黑" panose="020B0503020204020204" pitchFamily="34" charset="-122"/>
                  <a:ea typeface="微软雅黑" panose="020B0503020204020204" pitchFamily="34" charset="-122"/>
                </a:rPr>
                <a:t>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9776" y="3573016"/>
            <a:ext cx="3672408" cy="2056294"/>
            <a:chOff x="3252146" y="4016920"/>
            <a:chExt cx="2981475" cy="1508184"/>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333399"/>
                  </a:solidFill>
                  <a:latin typeface="微软雅黑" panose="020B0503020204020204" pitchFamily="34" charset="-122"/>
                  <a:ea typeface="微软雅黑" panose="020B0503020204020204" pitchFamily="34" charset="-122"/>
                </a:rPr>
                <a:t>3 </a:t>
              </a:r>
              <a:r>
                <a:rPr lang="zh-CN" altLang="en-US" sz="2000">
                  <a:solidFill>
                    <a:srgbClr val="333399"/>
                  </a:solidFill>
                  <a:latin typeface="微软雅黑" panose="020B0503020204020204" pitchFamily="34" charset="-122"/>
                  <a:ea typeface="微软雅黑" panose="020B0503020204020204" pitchFamily="34" charset="-122"/>
                </a:rPr>
                <a:t>类线</a:t>
              </a:r>
            </a:p>
          </p:txBody>
        </p:sp>
        <p:sp>
          <p:nvSpPr>
            <p:cNvPr id="22" name="Text Box 23"/>
            <p:cNvSpPr txBox="1">
              <a:spLocks noChangeArrowheads="1"/>
            </p:cNvSpPr>
            <p:nvPr/>
          </p:nvSpPr>
          <p:spPr bwMode="auto">
            <a:xfrm>
              <a:off x="4295642" y="4650689"/>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5 </a:t>
              </a:r>
              <a:r>
                <a:rPr lang="zh-CN" altLang="en-US" sz="2000" dirty="0">
                  <a:solidFill>
                    <a:srgbClr val="333399"/>
                  </a:solidFill>
                  <a:latin typeface="微软雅黑" panose="020B0503020204020204" pitchFamily="34" charset="-122"/>
                  <a:ea typeface="微软雅黑" panose="020B0503020204020204" pitchFamily="34" charset="-122"/>
                </a:rPr>
                <a:t>类线</a:t>
              </a:r>
            </a:p>
          </p:txBody>
        </p:sp>
        <p:sp>
          <p:nvSpPr>
            <p:cNvPr id="23" name="Text Box 24"/>
            <p:cNvSpPr txBox="1">
              <a:spLocks noChangeArrowheads="1"/>
            </p:cNvSpPr>
            <p:nvPr/>
          </p:nvSpPr>
          <p:spPr bwMode="auto">
            <a:xfrm>
              <a:off x="3252146" y="5231644"/>
              <a:ext cx="2981475"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dirty="0">
                  <a:solidFill>
                    <a:srgbClr val="333399"/>
                  </a:solidFill>
                  <a:latin typeface="微软雅黑" panose="020B0503020204020204" pitchFamily="34" charset="-122"/>
                  <a:ea typeface="微软雅黑" panose="020B0503020204020204" pitchFamily="34" charset="-122"/>
                </a:rPr>
                <a:t>(c) </a:t>
              </a:r>
              <a:r>
                <a:rPr lang="zh-CN" altLang="zh-CN" sz="2000" dirty="0">
                  <a:solidFill>
                    <a:srgbClr val="333399"/>
                  </a:solidFill>
                  <a:latin typeface="微软雅黑" panose="020B0503020204020204" pitchFamily="34" charset="-122"/>
                  <a:ea typeface="微软雅黑" panose="020B0503020204020204" pitchFamily="34" charset="-122"/>
                </a:rPr>
                <a:t>不同的绞合度的双绞线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475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
        <p:nvSpPr>
          <p:cNvPr id="121858" name="Rectangle 2"/>
          <p:cNvSpPr>
            <a:spLocks noGrp="1" noChangeArrowheads="1"/>
          </p:cNvSpPr>
          <p:nvPr>
            <p:ph type="title"/>
          </p:nvPr>
        </p:nvSpPr>
        <p:spPr/>
        <p:txBody>
          <a:bodyPr/>
          <a:lstStyle/>
          <a:p>
            <a:pPr algn="ctr"/>
            <a:r>
              <a:rPr lang="zh-CN" altLang="en-US" dirty="0"/>
              <a:t>双绞线标准</a:t>
            </a:r>
          </a:p>
        </p:txBody>
      </p:sp>
      <p:pic>
        <p:nvPicPr>
          <p:cNvPr id="1026" name="Picture 2" descr="https://iknow-pic.cdn.bcebos.com/38dbb6fd5266d016f7297af1992bd40735fa3533?x-bce-process=image/resize,m_lfit,w_600,h_800,limit_1/quality,q_85">
            <a:extLst>
              <a:ext uri="{FF2B5EF4-FFF2-40B4-BE49-F238E27FC236}">
                <a16:creationId xmlns:a16="http://schemas.microsoft.com/office/drawing/2014/main" id="{7EB7DABD-4975-4C40-9B76-07E340396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394" y="4454361"/>
            <a:ext cx="47625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55343B-1A70-4421-85BB-BD8B9841E356}"/>
              </a:ext>
            </a:extLst>
          </p:cNvPr>
          <p:cNvSpPr/>
          <p:nvPr/>
        </p:nvSpPr>
        <p:spPr>
          <a:xfrm>
            <a:off x="6558700" y="4653136"/>
            <a:ext cx="4647426" cy="369332"/>
          </a:xfrm>
          <a:prstGeom prst="rect">
            <a:avLst/>
          </a:prstGeom>
        </p:spPr>
        <p:txBody>
          <a:bodyPr wrap="none">
            <a:spAutoFit/>
          </a:bodyPr>
          <a:lstStyle/>
          <a:p>
            <a:r>
              <a:rPr lang="zh-CN" altLang="en-US" dirty="0">
                <a:solidFill>
                  <a:schemeClr val="accent6">
                    <a:lumMod val="75000"/>
                  </a:schemeClr>
                </a:solidFill>
              </a:rPr>
              <a:t>直通线：又叫正线或标准线，两端采用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5" name="矩形 4">
            <a:extLst>
              <a:ext uri="{FF2B5EF4-FFF2-40B4-BE49-F238E27FC236}">
                <a16:creationId xmlns:a16="http://schemas.microsoft.com/office/drawing/2014/main" id="{08A24DE3-150A-4BCD-B466-6D147B8F7389}"/>
              </a:ext>
            </a:extLst>
          </p:cNvPr>
          <p:cNvSpPr/>
          <p:nvPr/>
        </p:nvSpPr>
        <p:spPr>
          <a:xfrm>
            <a:off x="6558700" y="5055566"/>
            <a:ext cx="6096000" cy="369332"/>
          </a:xfrm>
          <a:prstGeom prst="rect">
            <a:avLst/>
          </a:prstGeom>
        </p:spPr>
        <p:txBody>
          <a:bodyPr>
            <a:spAutoFit/>
          </a:bodyPr>
          <a:lstStyle/>
          <a:p>
            <a:r>
              <a:rPr lang="zh-CN" altLang="en-US" dirty="0">
                <a:solidFill>
                  <a:schemeClr val="accent6">
                    <a:lumMod val="75000"/>
                  </a:schemeClr>
                </a:solidFill>
              </a:rPr>
              <a:t>交叉线：一端用</a:t>
            </a:r>
            <a:r>
              <a:rPr lang="en-US" altLang="zh-CN" dirty="0">
                <a:solidFill>
                  <a:schemeClr val="accent6">
                    <a:lumMod val="75000"/>
                  </a:schemeClr>
                </a:solidFill>
              </a:rPr>
              <a:t>568A</a:t>
            </a:r>
            <a:r>
              <a:rPr lang="zh-CN" altLang="en-US" dirty="0">
                <a:solidFill>
                  <a:schemeClr val="accent6">
                    <a:lumMod val="75000"/>
                  </a:schemeClr>
                </a:solidFill>
              </a:rPr>
              <a:t>，一端用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6" name="矩形 5">
            <a:extLst>
              <a:ext uri="{FF2B5EF4-FFF2-40B4-BE49-F238E27FC236}">
                <a16:creationId xmlns:a16="http://schemas.microsoft.com/office/drawing/2014/main" id="{B324DA98-90B1-4CC2-AD31-F0C58FD56B9E}"/>
              </a:ext>
            </a:extLst>
          </p:cNvPr>
          <p:cNvSpPr/>
          <p:nvPr/>
        </p:nvSpPr>
        <p:spPr>
          <a:xfrm>
            <a:off x="6558700" y="5718447"/>
            <a:ext cx="2980303" cy="369332"/>
          </a:xfrm>
          <a:prstGeom prst="rect">
            <a:avLst/>
          </a:prstGeom>
        </p:spPr>
        <p:txBody>
          <a:bodyPr wrap="none">
            <a:spAutoFit/>
          </a:bodyPr>
          <a:lstStyle/>
          <a:p>
            <a:r>
              <a:rPr lang="zh-CN" altLang="en-US" dirty="0">
                <a:solidFill>
                  <a:schemeClr val="accent6">
                    <a:lumMod val="75000"/>
                  </a:schemeClr>
                </a:solidFill>
              </a:rPr>
              <a:t>千兆网络用</a:t>
            </a:r>
            <a:r>
              <a:rPr lang="en-US" altLang="zh-CN" dirty="0">
                <a:solidFill>
                  <a:schemeClr val="accent6">
                    <a:lumMod val="75000"/>
                  </a:schemeClr>
                </a:solidFill>
              </a:rPr>
              <a:t>8</a:t>
            </a:r>
            <a:r>
              <a:rPr lang="zh-CN" altLang="en-US" dirty="0">
                <a:solidFill>
                  <a:schemeClr val="accent6">
                    <a:lumMod val="75000"/>
                  </a:schemeClr>
                </a:solidFill>
              </a:rPr>
              <a:t>根，百兆用</a:t>
            </a:r>
            <a:r>
              <a:rPr lang="en-US" altLang="zh-CN" dirty="0">
                <a:solidFill>
                  <a:schemeClr val="accent6">
                    <a:lumMod val="75000"/>
                  </a:schemeClr>
                </a:solidFill>
              </a:rPr>
              <a:t>4</a:t>
            </a:r>
            <a:r>
              <a:rPr lang="zh-CN" altLang="en-US" dirty="0">
                <a:solidFill>
                  <a:schemeClr val="accent6">
                    <a:lumMod val="75000"/>
                  </a:schemeClr>
                </a:solidFill>
              </a:rPr>
              <a:t>根</a:t>
            </a:r>
          </a:p>
        </p:txBody>
      </p:sp>
    </p:spTree>
    <p:extLst>
      <p:ext uri="{BB962C8B-B14F-4D97-AF65-F5344CB8AC3E}">
        <p14:creationId xmlns:p14="http://schemas.microsoft.com/office/powerpoint/2010/main" val="340538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2119955128"/>
              </p:ext>
            </p:extLst>
          </p:nvPr>
        </p:nvGraphicFramePr>
        <p:xfrm>
          <a:off x="1559496" y="1700213"/>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rgbClr val="333399"/>
                          </a:solidFill>
                          <a:effectLst/>
                          <a:latin typeface="+mn-lt"/>
                          <a:ea typeface="黑体"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rgbClr val="333399"/>
                          </a:solidFill>
                          <a:effectLst/>
                          <a:latin typeface="+mn-lt"/>
                          <a:ea typeface="黑体" pitchFamily="2" charset="-122"/>
                        </a:rPr>
                        <a:t>3</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16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2</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模拟电话；曾用于传统以太网（</a:t>
                      </a:r>
                      <a:r>
                        <a:rPr lang="en-US" sz="2000" b="1">
                          <a:solidFill>
                            <a:srgbClr val="333399"/>
                          </a:solidFill>
                          <a:effectLst/>
                          <a:latin typeface="+mn-lt"/>
                          <a:ea typeface="黑体" pitchFamily="2" charset="-122"/>
                        </a:rPr>
                        <a:t>10 Mbit/s</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8</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5</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100 Mbit/s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dirty="0">
                          <a:solidFill>
                            <a:srgbClr val="333399"/>
                          </a:solidFill>
                          <a:effectLst/>
                          <a:latin typeface="+mn-lt"/>
                          <a:ea typeface="黑体" pitchFamily="2" charset="-122"/>
                        </a:rPr>
                        <a:t>5E</a:t>
                      </a:r>
                      <a:r>
                        <a:rPr lang="zh-CN" sz="2000" b="1" dirty="0">
                          <a:solidFill>
                            <a:srgbClr val="333399"/>
                          </a:solidFill>
                          <a:effectLst/>
                          <a:latin typeface="+mn-lt"/>
                          <a:ea typeface="黑体" pitchFamily="2" charset="-122"/>
                        </a:rPr>
                        <a:t>（超</a:t>
                      </a:r>
                      <a:r>
                        <a:rPr lang="en-US" sz="2000" b="1" dirty="0">
                          <a:solidFill>
                            <a:srgbClr val="333399"/>
                          </a:solidFill>
                          <a:effectLst/>
                          <a:latin typeface="+mn-lt"/>
                          <a:ea typeface="黑体" pitchFamily="2" charset="-122"/>
                        </a:rPr>
                        <a:t>5</a:t>
                      </a:r>
                      <a:r>
                        <a:rPr lang="zh-CN" sz="2000" b="1" dirty="0">
                          <a:solidFill>
                            <a:srgbClr val="333399"/>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125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6</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250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传输速率高于</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7</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600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rgbClr val="333399"/>
                          </a:solidFill>
                          <a:effectLst/>
                          <a:latin typeface="+mn-lt"/>
                          <a:ea typeface="黑体" pitchFamily="2" charset="-122"/>
                        </a:rPr>
                        <a:t>传输速率高于</a:t>
                      </a:r>
                      <a:r>
                        <a:rPr lang="en-US" sz="2000" b="1" dirty="0">
                          <a:solidFill>
                            <a:srgbClr val="333399"/>
                          </a:solidFill>
                          <a:effectLst/>
                          <a:latin typeface="+mn-lt"/>
                          <a:ea typeface="黑体" pitchFamily="2" charset="-122"/>
                        </a:rPr>
                        <a:t>10 </a:t>
                      </a:r>
                      <a:r>
                        <a:rPr lang="en-US" sz="2000" b="1" dirty="0" err="1">
                          <a:solidFill>
                            <a:srgbClr val="333399"/>
                          </a:solidFill>
                          <a:effectLst/>
                          <a:latin typeface="+mn-lt"/>
                          <a:ea typeface="黑体" pitchFamily="2" charset="-122"/>
                        </a:rPr>
                        <a:t>Gbit</a:t>
                      </a:r>
                      <a:r>
                        <a:rPr lang="en-US" sz="2000" b="1" dirty="0">
                          <a:solidFill>
                            <a:srgbClr val="333399"/>
                          </a:solidFill>
                          <a:effectLst/>
                          <a:latin typeface="+mn-lt"/>
                          <a:ea typeface="黑体" pitchFamily="2" charset="-122"/>
                        </a:rPr>
                        <a:t>/s</a:t>
                      </a:r>
                      <a:r>
                        <a:rPr lang="zh-CN" sz="2000" b="1" dirty="0">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3445949" y="1196752"/>
            <a:ext cx="5444118" cy="461665"/>
          </a:xfrm>
          <a:prstGeom prst="rect">
            <a:avLst/>
          </a:prstGeom>
        </p:spPr>
        <p:txBody>
          <a:bodyPr wrap="non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常用的绞合线的类别、带宽和典型应用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72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2" name="组合 1"/>
          <p:cNvGrpSpPr/>
          <p:nvPr/>
        </p:nvGrpSpPr>
        <p:grpSpPr>
          <a:xfrm>
            <a:off x="1559496" y="4365105"/>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外导体屏蔽层</a:t>
              </a:r>
            </a:p>
          </p:txBody>
        </p:sp>
        <p:sp>
          <p:nvSpPr>
            <p:cNvPr id="9" name="Text Box 6"/>
            <p:cNvSpPr txBox="1">
              <a:spLocks noChangeArrowheads="1"/>
            </p:cNvSpPr>
            <p:nvPr/>
          </p:nvSpPr>
          <p:spPr bwMode="auto">
            <a:xfrm>
              <a:off x="6284913" y="4067175"/>
              <a:ext cx="963612" cy="36863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3333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963543" y="5786245"/>
            <a:ext cx="46745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同轴电缆的结构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D89F866-F22F-404F-BDF9-3414269EE3F4}"/>
              </a:ext>
            </a:extLst>
          </p:cNvPr>
          <p:cNvSpPr txBox="1"/>
          <p:nvPr/>
        </p:nvSpPr>
        <p:spPr>
          <a:xfrm>
            <a:off x="8620117" y="4583509"/>
            <a:ext cx="2040557" cy="369332"/>
          </a:xfrm>
          <a:prstGeom prst="rect">
            <a:avLst/>
          </a:prstGeom>
          <a:noFill/>
        </p:spPr>
        <p:txBody>
          <a:bodyPr wrap="square" rtlCol="0">
            <a:spAutoFit/>
          </a:bodyPr>
          <a:lstStyle/>
          <a:p>
            <a:r>
              <a:rPr lang="en-US" altLang="zh-CN" dirty="0">
                <a:solidFill>
                  <a:srgbClr val="00B050"/>
                </a:solidFill>
              </a:rPr>
              <a:t>T</a:t>
            </a:r>
            <a:r>
              <a:rPr lang="zh-CN" altLang="en-US" dirty="0">
                <a:solidFill>
                  <a:srgbClr val="00B050"/>
                </a:solidFill>
              </a:rPr>
              <a:t>型头</a:t>
            </a:r>
          </a:p>
        </p:txBody>
      </p:sp>
      <p:pic>
        <p:nvPicPr>
          <p:cNvPr id="5" name="图片 4">
            <a:extLst>
              <a:ext uri="{FF2B5EF4-FFF2-40B4-BE49-F238E27FC236}">
                <a16:creationId xmlns:a16="http://schemas.microsoft.com/office/drawing/2014/main" id="{4F717D4B-03FD-4723-95E4-80040F914D01}"/>
              </a:ext>
            </a:extLst>
          </p:cNvPr>
          <p:cNvPicPr>
            <a:picLocks noChangeAspect="1"/>
          </p:cNvPicPr>
          <p:nvPr/>
        </p:nvPicPr>
        <p:blipFill>
          <a:blip r:embed="rId4"/>
          <a:stretch>
            <a:fillRect/>
          </a:stretch>
        </p:blipFill>
        <p:spPr>
          <a:xfrm>
            <a:off x="9883436" y="3722290"/>
            <a:ext cx="1613164" cy="1209873"/>
          </a:xfrm>
          <a:prstGeom prst="rect">
            <a:avLst/>
          </a:prstGeom>
        </p:spPr>
      </p:pic>
      <p:pic>
        <p:nvPicPr>
          <p:cNvPr id="12" name="图片 11">
            <a:extLst>
              <a:ext uri="{FF2B5EF4-FFF2-40B4-BE49-F238E27FC236}">
                <a16:creationId xmlns:a16="http://schemas.microsoft.com/office/drawing/2014/main" id="{23BF8844-6BED-43C1-848D-82EE4FD555D6}"/>
              </a:ext>
            </a:extLst>
          </p:cNvPr>
          <p:cNvPicPr>
            <a:picLocks noChangeAspect="1"/>
          </p:cNvPicPr>
          <p:nvPr/>
        </p:nvPicPr>
        <p:blipFill>
          <a:blip r:embed="rId5"/>
          <a:stretch>
            <a:fillRect/>
          </a:stretch>
        </p:blipFill>
        <p:spPr>
          <a:xfrm>
            <a:off x="8258100" y="4999440"/>
            <a:ext cx="3238500" cy="1638300"/>
          </a:xfrm>
          <a:prstGeom prst="rect">
            <a:avLst/>
          </a:prstGeom>
        </p:spPr>
      </p:pic>
    </p:spTree>
    <p:extLst>
      <p:ext uri="{BB962C8B-B14F-4D97-AF65-F5344CB8AC3E}">
        <p14:creationId xmlns:p14="http://schemas.microsoft.com/office/powerpoint/2010/main" val="90840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7" name="AutoShape 8" descr="http://img3.imgtn.bdimg.com/it/u=2687704668,3138418309&amp;fm=21&amp;gp=0.jpg"/>
          <p:cNvSpPr>
            <a:spLocks noChangeAspect="1" noChangeArrowheads="1"/>
          </p:cNvSpPr>
          <p:nvPr/>
        </p:nvSpPr>
        <p:spPr bwMode="auto">
          <a:xfrm>
            <a:off x="129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1450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1919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333399"/>
                  </a:solidFill>
                  <a:latin typeface="微软雅黑" panose="020B0503020204020204" pitchFamily="34" charset="-122"/>
                  <a:ea typeface="微软雅黑" panose="020B0503020204020204" pitchFamily="34"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dirty="0">
                  <a:solidFill>
                    <a:srgbClr val="333399"/>
                  </a:solidFill>
                  <a:latin typeface="微软雅黑" panose="020B0503020204020204" pitchFamily="34" charset="-122"/>
                  <a:ea typeface="微软雅黑" panose="020B0503020204020204" pitchFamily="34"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  </a:t>
              </a:r>
              <a:r>
                <a:rPr kumimoji="1" lang="zh-CN" altLang="en-US" sz="200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a:solidFill>
                    <a:srgbClr val="333399"/>
                  </a:solidFill>
                  <a:latin typeface="微软雅黑" panose="020B0503020204020204" pitchFamily="34" charset="-122"/>
                  <a:ea typeface="微软雅黑" panose="020B0503020204020204" pitchFamily="34"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纤芯</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3431704" y="4365105"/>
            <a:ext cx="486347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光线在光纤中的折射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5" name="矩形 4"/>
          <p:cNvSpPr/>
          <p:nvPr/>
        </p:nvSpPr>
        <p:spPr>
          <a:xfrm>
            <a:off x="1919536" y="4941169"/>
            <a:ext cx="8712968" cy="1384995"/>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当光线从高折射率的媒体射向低折射率的媒体时，其折射角将大于入射角。因此，如果入射角足够大，就会出现全反射</a:t>
            </a:r>
            <a:r>
              <a:rPr lang="zh-CN" altLang="en-US" sz="2800" dirty="0">
                <a:solidFill>
                  <a:srgbClr val="333399"/>
                </a:solidFill>
                <a:latin typeface="微软雅黑" panose="020B0503020204020204" pitchFamily="34" charset="-122"/>
                <a:ea typeface="微软雅黑" panose="020B0503020204020204" pitchFamily="34" charset="-122"/>
              </a:rPr>
              <a:t>，</a:t>
            </a:r>
            <a:r>
              <a:rPr lang="zh-CN" altLang="zh-CN" sz="2800" dirty="0">
                <a:solidFill>
                  <a:srgbClr val="333399"/>
                </a:solidFill>
                <a:latin typeface="微软雅黑" panose="020B0503020204020204" pitchFamily="34" charset="-122"/>
                <a:ea typeface="微软雅黑" panose="020B0503020204020204" pitchFamily="34" charset="-122"/>
              </a:rPr>
              <a:t>光也就沿着光纤传输下去</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756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27052" y="260351"/>
            <a:ext cx="11137899" cy="720724"/>
          </a:xfrm>
        </p:spPr>
        <p:txBody>
          <a:bodyPr/>
          <a:lstStyle/>
          <a:p>
            <a:pPr algn="ctr"/>
            <a:r>
              <a:rPr lang="zh-CN" altLang="en-US"/>
              <a:t>光纤的工作原理</a:t>
            </a:r>
          </a:p>
        </p:txBody>
      </p:sp>
      <p:grpSp>
        <p:nvGrpSpPr>
          <p:cNvPr id="2" name="组合 1"/>
          <p:cNvGrpSpPr/>
          <p:nvPr/>
        </p:nvGrpSpPr>
        <p:grpSpPr>
          <a:xfrm>
            <a:off x="2123934" y="1268761"/>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高折射率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纤芯</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低折射率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包层</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光线在纤芯中传输的方式是不断地全反射</a:t>
              </a:r>
            </a:p>
          </p:txBody>
        </p:sp>
      </p:grpSp>
      <p:sp>
        <p:nvSpPr>
          <p:cNvPr id="122899" name="Freeform 19"/>
          <p:cNvSpPr>
            <a:spLocks/>
          </p:cNvSpPr>
          <p:nvPr/>
        </p:nvSpPr>
        <p:spPr bwMode="auto">
          <a:xfrm>
            <a:off x="4296031" y="2695457"/>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22" name="矩形 21"/>
          <p:cNvSpPr/>
          <p:nvPr/>
        </p:nvSpPr>
        <p:spPr>
          <a:xfrm>
            <a:off x="3287689" y="3573017"/>
            <a:ext cx="550253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光波在纤芯中的传播</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3" name="矩形 2"/>
          <p:cNvSpPr/>
          <p:nvPr/>
        </p:nvSpPr>
        <p:spPr>
          <a:xfrm>
            <a:off x="1991544" y="4275094"/>
            <a:ext cx="8640960" cy="954107"/>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只要从纤芯中射到纤芯表面的光线的入射角大于某个临界角度，就可产生全反射</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
        <p:nvSpPr>
          <p:cNvPr id="2" name="标题 1"/>
          <p:cNvSpPr>
            <a:spLocks noGrp="1"/>
          </p:cNvSpPr>
          <p:nvPr>
            <p:ph type="title"/>
          </p:nvPr>
        </p:nvSpPr>
        <p:spPr/>
        <p:txBody>
          <a:bodyPr/>
          <a:lstStyle/>
          <a:p>
            <a:pPr algn="ctr"/>
            <a:r>
              <a:rPr lang="zh-CN" altLang="en-US" dirty="0"/>
              <a:t>多模光纤与单模光纤</a:t>
            </a:r>
          </a:p>
        </p:txBody>
      </p:sp>
    </p:spTree>
    <p:extLst>
      <p:ext uri="{BB962C8B-B14F-4D97-AF65-F5344CB8AC3E}">
        <p14:creationId xmlns:p14="http://schemas.microsoft.com/office/powerpoint/2010/main" val="329163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endParaRPr lang="en-US" altLang="zh-CN" sz="2800" dirty="0">
              <a:solidFill>
                <a:srgbClr val="FF0000"/>
              </a:solidFill>
            </a:endParaRPr>
          </a:p>
          <a:p>
            <a:r>
              <a:rPr lang="zh-CN" altLang="en-US" sz="2800" dirty="0">
                <a:solidFill>
                  <a:srgbClr val="FF0000"/>
                </a:solidFill>
              </a:rPr>
              <a:t>机械特性：</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a:t>
            </a:r>
            <a:r>
              <a:rPr lang="zh-CN" altLang="en-US" sz="2800" dirty="0"/>
              <a:t>指明对于不同功能的各种可能事件的出现顺序。 </a:t>
            </a:r>
          </a:p>
        </p:txBody>
      </p:sp>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3" name="矩形 2"/>
          <p:cNvSpPr/>
          <p:nvPr/>
        </p:nvSpPr>
        <p:spPr bwMode="auto">
          <a:xfrm>
            <a:off x="1631504" y="1196752"/>
            <a:ext cx="9073008" cy="648072"/>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dirty="0">
                <a:solidFill>
                  <a:srgbClr val="333399"/>
                </a:solidFill>
                <a:latin typeface="微软雅黑" panose="020B0503020204020204" pitchFamily="34" charset="-122"/>
                <a:ea typeface="微软雅黑" panose="020B0503020204020204" pitchFamily="34" charset="-122"/>
              </a:rPr>
              <a:t>主要任务：确定与传输媒体的接口的一些特性。</a:t>
            </a:r>
          </a:p>
        </p:txBody>
      </p:sp>
    </p:spTree>
    <p:extLst>
      <p:ext uri="{BB962C8B-B14F-4D97-AF65-F5344CB8AC3E}">
        <p14:creationId xmlns:p14="http://schemas.microsoft.com/office/powerpoint/2010/main" val="263683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1356327" y="3789266"/>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CC"/>
                  </a:solidFill>
                  <a:latin typeface="微软雅黑" panose="020B0503020204020204" pitchFamily="34" charset="-122"/>
                  <a:ea typeface="微软雅黑" panose="020B0503020204020204" pitchFamily="34" charset="-122"/>
                </a:rPr>
                <a:t>单模光纤</a:t>
              </a:r>
            </a:p>
          </p:txBody>
        </p:sp>
      </p:grpSp>
      <p:sp>
        <p:nvSpPr>
          <p:cNvPr id="116766" name="Freeform 30"/>
          <p:cNvSpPr>
            <a:spLocks/>
          </p:cNvSpPr>
          <p:nvPr/>
        </p:nvSpPr>
        <p:spPr bwMode="auto">
          <a:xfrm>
            <a:off x="2637573"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7" name="Rectangle 31"/>
          <p:cNvSpPr>
            <a:spLocks noChangeArrowheads="1"/>
          </p:cNvSpPr>
          <p:nvPr/>
        </p:nvSpPr>
        <p:spPr bwMode="auto">
          <a:xfrm>
            <a:off x="2520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8" name="Rectangle 32"/>
          <p:cNvSpPr>
            <a:spLocks noChangeArrowheads="1"/>
          </p:cNvSpPr>
          <p:nvPr/>
        </p:nvSpPr>
        <p:spPr bwMode="auto">
          <a:xfrm>
            <a:off x="2537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69" name="Group 33"/>
          <p:cNvGrpSpPr>
            <a:grpSpLocks/>
          </p:cNvGrpSpPr>
          <p:nvPr/>
        </p:nvGrpSpPr>
        <p:grpSpPr bwMode="auto">
          <a:xfrm>
            <a:off x="2537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74" name="Line 38"/>
          <p:cNvSpPr>
            <a:spLocks noChangeShapeType="1"/>
          </p:cNvSpPr>
          <p:nvPr/>
        </p:nvSpPr>
        <p:spPr bwMode="auto">
          <a:xfrm>
            <a:off x="2389922" y="2784378"/>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75" name="Group 39"/>
          <p:cNvGrpSpPr>
            <a:grpSpLocks/>
          </p:cNvGrpSpPr>
          <p:nvPr/>
        </p:nvGrpSpPr>
        <p:grpSpPr bwMode="auto">
          <a:xfrm>
            <a:off x="1356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grpSp>
      <p:sp>
        <p:nvSpPr>
          <p:cNvPr id="116786" name="Line 50"/>
          <p:cNvSpPr>
            <a:spLocks noChangeShapeType="1"/>
          </p:cNvSpPr>
          <p:nvPr/>
        </p:nvSpPr>
        <p:spPr bwMode="auto">
          <a:xfrm flipV="1">
            <a:off x="2555023" y="4921153"/>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7" name="Freeform 51"/>
          <p:cNvSpPr>
            <a:spLocks/>
          </p:cNvSpPr>
          <p:nvPr/>
        </p:nvSpPr>
        <p:spPr bwMode="auto">
          <a:xfrm>
            <a:off x="2520627" y="2514503"/>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8" name="Text Box 52"/>
          <p:cNvSpPr txBox="1">
            <a:spLocks noChangeArrowheads="1"/>
          </p:cNvSpPr>
          <p:nvPr/>
        </p:nvSpPr>
        <p:spPr bwMode="auto">
          <a:xfrm>
            <a:off x="5329047" y="1412777"/>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dirty="0">
                <a:solidFill>
                  <a:srgbClr val="0000CC"/>
                </a:solidFill>
                <a:latin typeface="微软雅黑" panose="020B0503020204020204" pitchFamily="34" charset="-122"/>
                <a:ea typeface="微软雅黑" panose="020B0503020204020204" pitchFamily="34" charset="-122"/>
              </a:rPr>
              <a:t>多模光纤</a:t>
            </a:r>
          </a:p>
        </p:txBody>
      </p:sp>
      <p:sp>
        <p:nvSpPr>
          <p:cNvPr id="2" name="矩形 1"/>
          <p:cNvSpPr/>
          <p:nvPr/>
        </p:nvSpPr>
        <p:spPr>
          <a:xfrm>
            <a:off x="3214444" y="5589241"/>
            <a:ext cx="6265932"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多模光纤</a:t>
            </a:r>
            <a:r>
              <a:rPr lang="en-US" altLang="zh-CN" sz="2400" dirty="0">
                <a:solidFill>
                  <a:srgbClr val="333399"/>
                </a:solidFill>
                <a:latin typeface="微软雅黑" panose="020B0503020204020204" pitchFamily="34" charset="-122"/>
                <a:ea typeface="微软雅黑" panose="020B0503020204020204" pitchFamily="34" charset="-122"/>
              </a:rPr>
              <a:t>(a) </a:t>
            </a:r>
            <a:r>
              <a:rPr lang="zh-CN" altLang="zh-CN" sz="2400" dirty="0">
                <a:solidFill>
                  <a:srgbClr val="333399"/>
                </a:solidFill>
                <a:latin typeface="微软雅黑" panose="020B0503020204020204" pitchFamily="34" charset="-122"/>
                <a:ea typeface="微软雅黑" panose="020B0503020204020204" pitchFamily="34" charset="-122"/>
              </a:rPr>
              <a:t>和</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单模光纤</a:t>
            </a:r>
            <a:r>
              <a:rPr lang="en-US" altLang="zh-CN" sz="2400" dirty="0">
                <a:solidFill>
                  <a:srgbClr val="333399"/>
                </a:solidFill>
                <a:latin typeface="微软雅黑" panose="020B0503020204020204" pitchFamily="34" charset="-122"/>
                <a:ea typeface="微软雅黑" panose="020B0503020204020204" pitchFamily="34" charset="-122"/>
              </a:rPr>
              <a:t>(b) </a:t>
            </a:r>
            <a:r>
              <a:rPr lang="zh-CN" altLang="zh-CN" sz="2400" dirty="0">
                <a:solidFill>
                  <a:srgbClr val="333399"/>
                </a:solidFill>
                <a:latin typeface="微软雅黑" panose="020B0503020204020204" pitchFamily="34" charset="-122"/>
                <a:ea typeface="微软雅黑" panose="020B0503020204020204" pitchFamily="34" charset="-122"/>
              </a:rPr>
              <a:t>的比较</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dirty="0"/>
              <a:t>光纤通信中使用的光波的波段</a:t>
            </a:r>
          </a:p>
        </p:txBody>
      </p:sp>
    </p:spTree>
    <p:extLst>
      <p:ext uri="{BB962C8B-B14F-4D97-AF65-F5344CB8AC3E}">
        <p14:creationId xmlns:p14="http://schemas.microsoft.com/office/powerpoint/2010/main" val="130901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
        <p:nvSpPr>
          <p:cNvPr id="2" name="标题 1"/>
          <p:cNvSpPr>
            <a:spLocks noGrp="1"/>
          </p:cNvSpPr>
          <p:nvPr>
            <p:ph type="title"/>
          </p:nvPr>
        </p:nvSpPr>
        <p:spPr/>
        <p:txBody>
          <a:bodyPr/>
          <a:lstStyle/>
          <a:p>
            <a:pPr algn="ctr"/>
            <a:r>
              <a:rPr lang="zh-CN" altLang="en-US" dirty="0"/>
              <a:t>光纤优点</a:t>
            </a:r>
          </a:p>
        </p:txBody>
      </p:sp>
    </p:spTree>
    <p:extLst>
      <p:ext uri="{BB962C8B-B14F-4D97-AF65-F5344CB8AC3E}">
        <p14:creationId xmlns:p14="http://schemas.microsoft.com/office/powerpoint/2010/main" val="27832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1650339" y="2636913"/>
            <a:ext cx="9876422" cy="2952221"/>
            <a:chOff x="507339" y="3213083"/>
            <a:chExt cx="9876422"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26                      83.5                                    125</a:t>
              </a:r>
            </a:p>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频带       </a:t>
              </a:r>
              <a:r>
                <a:rPr lang="en-US" altLang="zh-CN" sz="2400" dirty="0">
                  <a:solidFill>
                    <a:srgbClr val="000099"/>
                  </a:solidFill>
                  <a:latin typeface="微软雅黑" panose="020B0503020204020204" pitchFamily="34" charset="-122"/>
                  <a:ea typeface="微软雅黑" panose="020B0503020204020204" pitchFamily="34" charset="-122"/>
                </a:rPr>
                <a:t>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MHz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4" name="Text Box 6"/>
            <p:cNvSpPr txBox="1">
              <a:spLocks noChangeArrowheads="1"/>
            </p:cNvSpPr>
            <p:nvPr/>
          </p:nvSpPr>
          <p:spPr bwMode="auto">
            <a:xfrm>
              <a:off x="507339" y="5445107"/>
              <a:ext cx="9876422"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频率    </a:t>
              </a:r>
              <a:r>
                <a:rPr lang="en-US" altLang="zh-CN" sz="2400" dirty="0">
                  <a:solidFill>
                    <a:srgbClr val="000099"/>
                  </a:solidFill>
                  <a:latin typeface="微软雅黑" panose="020B0503020204020204" pitchFamily="34" charset="-122"/>
                  <a:ea typeface="微软雅黑" panose="020B0503020204020204" pitchFamily="34" charset="-122"/>
                </a:rPr>
                <a:t>902    928       </a:t>
              </a:r>
              <a:r>
                <a:rPr lang="en-US" altLang="zh-CN" sz="2400" dirty="0">
                  <a:solidFill>
                    <a:srgbClr val="00B050"/>
                  </a:solidFill>
                  <a:latin typeface="微软雅黑" panose="020B0503020204020204" pitchFamily="34" charset="-122"/>
                  <a:ea typeface="微软雅黑" panose="020B0503020204020204" pitchFamily="34" charset="-122"/>
                </a:rPr>
                <a:t>2.4</a:t>
              </a:r>
              <a:r>
                <a:rPr lang="en-US" altLang="zh-CN" sz="2400" dirty="0">
                  <a:solidFill>
                    <a:srgbClr val="000099"/>
                  </a:solidFill>
                  <a:latin typeface="微软雅黑" panose="020B0503020204020204" pitchFamily="34" charset="-122"/>
                  <a:ea typeface="微软雅黑" panose="020B0503020204020204" pitchFamily="34" charset="-122"/>
                </a:rPr>
                <a:t>            2.4835          5.725               </a:t>
              </a:r>
              <a:r>
                <a:rPr lang="en-US" altLang="zh-CN" sz="2400" dirty="0">
                  <a:solidFill>
                    <a:srgbClr val="00B050"/>
                  </a:solidFill>
                  <a:latin typeface="微软雅黑" panose="020B0503020204020204" pitchFamily="34" charset="-122"/>
                  <a:ea typeface="微软雅黑" panose="020B0503020204020204" pitchFamily="34" charset="-122"/>
                </a:rPr>
                <a:t>5.8</a:t>
              </a:r>
              <a:r>
                <a:rPr lang="en-US" altLang="zh-CN" sz="2400" dirty="0">
                  <a:solidFill>
                    <a:srgbClr val="000099"/>
                  </a:solidFill>
                  <a:latin typeface="微软雅黑" panose="020B0503020204020204" pitchFamily="34" charset="-122"/>
                  <a:ea typeface="微软雅黑" panose="020B0503020204020204" pitchFamily="34" charset="-122"/>
                </a:rPr>
                <a:t>50</a:t>
              </a:r>
            </a:p>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GHz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1650341" y="1196753"/>
            <a:ext cx="9054171" cy="1200329"/>
          </a:xfrm>
          <a:prstGeom prst="rect">
            <a:avLst/>
          </a:prstGeom>
          <a:solidFill>
            <a:schemeClr val="accent6">
              <a:lumMod val="20000"/>
              <a:lumOff val="80000"/>
            </a:schemeClr>
          </a:solidFill>
          <a:ln>
            <a:solidFill>
              <a:srgbClr val="000066"/>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要使用某一段无线电频谱进行通信，通常必须得到本国政府有关无线电频谱管理机构的许可证。但是，也有一些无线电频段是可以自由使用的</a:t>
            </a:r>
            <a:r>
              <a:rPr lang="zh-CN" altLang="en-US" sz="2400" dirty="0">
                <a:solidFill>
                  <a:srgbClr val="333399"/>
                </a:solidFill>
                <a:latin typeface="微软雅黑" panose="020B0503020204020204" pitchFamily="34" charset="-122"/>
                <a:ea typeface="微软雅黑" panose="020B0503020204020204" pitchFamily="34" charset="-122"/>
              </a:rPr>
              <a:t>。例如：</a:t>
            </a:r>
            <a:r>
              <a:rPr lang="en-US" altLang="zh-CN" sz="2400" dirty="0">
                <a:solidFill>
                  <a:srgbClr val="333399"/>
                </a:solidFill>
                <a:latin typeface="微软雅黑" panose="020B0503020204020204" pitchFamily="34" charset="-122"/>
                <a:ea typeface="微软雅黑" panose="020B0503020204020204" pitchFamily="34" charset="-122"/>
              </a:rPr>
              <a:t>ISM</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各国的</a:t>
            </a:r>
            <a:r>
              <a:rPr lang="en-US" altLang="zh-CN" sz="2400">
                <a:solidFill>
                  <a:srgbClr val="333399"/>
                </a:solidFill>
                <a:latin typeface="微软雅黑" panose="020B0503020204020204" pitchFamily="34" charset="-122"/>
                <a:ea typeface="微软雅黑" panose="020B0503020204020204" pitchFamily="34" charset="-122"/>
              </a:rPr>
              <a:t> ISM </a:t>
            </a:r>
            <a:r>
              <a:rPr lang="zh-CN" altLang="zh-CN" sz="2400">
                <a:solidFill>
                  <a:srgbClr val="333399"/>
                </a:solidFill>
                <a:latin typeface="微软雅黑" panose="020B0503020204020204" pitchFamily="34" charset="-122"/>
                <a:ea typeface="微软雅黑" panose="020B0503020204020204" pitchFamily="34" charset="-122"/>
              </a:rPr>
              <a:t>标准</a:t>
            </a:r>
            <a:r>
              <a:rPr lang="zh-CN" altLang="zh-CN" sz="2400" dirty="0">
                <a:solidFill>
                  <a:srgbClr val="333399"/>
                </a:solidFill>
                <a:latin typeface="微软雅黑" panose="020B0503020204020204" pitchFamily="34" charset="-122"/>
                <a:ea typeface="微软雅黑" panose="020B0503020204020204" pitchFamily="34" charset="-122"/>
              </a:rPr>
              <a:t>有可能略有差别</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5" name="矩形 4"/>
          <p:cNvSpPr/>
          <p:nvPr/>
        </p:nvSpPr>
        <p:spPr>
          <a:xfrm>
            <a:off x="3422328" y="5733257"/>
            <a:ext cx="5626000"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无线局域网使用的</a:t>
            </a:r>
            <a:r>
              <a:rPr lang="en-US" altLang="zh-CN" sz="2400" dirty="0">
                <a:solidFill>
                  <a:srgbClr val="333399"/>
                </a:solidFill>
                <a:latin typeface="微软雅黑" panose="020B0503020204020204" pitchFamily="34" charset="-122"/>
                <a:ea typeface="微软雅黑" panose="020B0503020204020204" pitchFamily="34" charset="-122"/>
              </a:rPr>
              <a:t> ISM </a:t>
            </a:r>
            <a:r>
              <a:rPr lang="zh-CN" altLang="zh-CN" sz="2400" dirty="0">
                <a:solidFill>
                  <a:srgbClr val="333399"/>
                </a:solidFill>
                <a:latin typeface="微软雅黑" panose="020B0503020204020204" pitchFamily="34" charset="-122"/>
                <a:ea typeface="微软雅黑" panose="020B0503020204020204" pitchFamily="34" charset="-122"/>
              </a:rPr>
              <a:t>频段</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38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3356992"/>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62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2585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B</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4" name="Text Box 60"/>
            <p:cNvSpPr txBox="1">
              <a:spLocks noChangeArrowheads="1"/>
            </p:cNvSpPr>
            <p:nvPr/>
          </p:nvSpPr>
          <p:spPr bwMode="auto">
            <a:xfrm>
              <a:off x="4017434" y="3717032"/>
              <a:ext cx="2403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en-US" sz="2000" dirty="0">
                  <a:solidFill>
                    <a:srgbClr val="333399"/>
                  </a:solidFill>
                  <a:latin typeface="微软雅黑" panose="020B0503020204020204" pitchFamily="34" charset="-122"/>
                  <a:ea typeface="微软雅黑" panose="020B0503020204020204" pitchFamily="34"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85906" y="4335487"/>
            <a:ext cx="7099300" cy="1480230"/>
            <a:chOff x="1442906" y="4221088"/>
            <a:chExt cx="7099300" cy="1480230"/>
          </a:xfrm>
        </p:grpSpPr>
        <p:sp>
          <p:nvSpPr>
            <p:cNvPr id="123996" name="Text Box 92"/>
            <p:cNvSpPr txBox="1">
              <a:spLocks noChangeArrowheads="1"/>
            </p:cNvSpPr>
            <p:nvPr/>
          </p:nvSpPr>
          <p:spPr bwMode="auto">
            <a:xfrm>
              <a:off x="451827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333399"/>
                  </a:solidFill>
                  <a:latin typeface="微软雅黑" panose="020B0503020204020204" pitchFamily="34" charset="-122"/>
                  <a:ea typeface="微软雅黑" panose="020B0503020204020204" pitchFamily="34"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solidFill>
                    <a:srgbClr val="333399"/>
                  </a:solidFill>
                  <a:latin typeface="微软雅黑" panose="020B0503020204020204" pitchFamily="34" charset="-122"/>
                  <a:ea typeface="微软雅黑" panose="020B0503020204020204" pitchFamily="34" charset="-122"/>
                </a:rPr>
                <a:t>(                     )</a:t>
              </a:r>
            </a:p>
          </p:txBody>
        </p:sp>
        <p:sp>
          <p:nvSpPr>
            <p:cNvPr id="123941" name="Text Box 37"/>
            <p:cNvSpPr txBox="1">
              <a:spLocks noChangeArrowheads="1"/>
            </p:cNvSpPr>
            <p:nvPr/>
          </p:nvSpPr>
          <p:spPr bwMode="auto">
            <a:xfrm>
              <a:off x="492586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333399"/>
                  </a:solidFill>
                  <a:latin typeface="微软雅黑" panose="020B0503020204020204" pitchFamily="34" charset="-122"/>
                  <a:ea typeface="微软雅黑" panose="020B0503020204020204" pitchFamily="34"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微软雅黑" panose="020B0503020204020204" pitchFamily="34" charset="-122"/>
                  <a:ea typeface="微软雅黑" panose="020B0503020204020204" pitchFamily="34" charset="-122"/>
                </a:rPr>
                <a:t>共享信道</a:t>
              </a:r>
            </a:p>
          </p:txBody>
        </p:sp>
        <p:sp>
          <p:nvSpPr>
            <p:cNvPr id="123965" name="Text Box 61"/>
            <p:cNvSpPr txBox="1">
              <a:spLocks noChangeArrowheads="1"/>
            </p:cNvSpPr>
            <p:nvPr/>
          </p:nvSpPr>
          <p:spPr bwMode="auto">
            <a:xfrm>
              <a:off x="4016896" y="5301208"/>
              <a:ext cx="2170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en-US" sz="2000" dirty="0">
                  <a:solidFill>
                    <a:srgbClr val="333399"/>
                  </a:solidFill>
                  <a:latin typeface="微软雅黑" panose="020B0503020204020204" pitchFamily="34" charset="-122"/>
                  <a:ea typeface="微软雅黑" panose="020B0503020204020204" pitchFamily="34"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631504" y="1190802"/>
            <a:ext cx="9145016" cy="870046"/>
          </a:xfrm>
          <a:prstGeom prst="rect">
            <a:avLst/>
          </a:prstGeom>
          <a:solidFill>
            <a:schemeClr val="accent6">
              <a:lumMod val="20000"/>
              <a:lumOff val="80000"/>
            </a:schemeClr>
          </a:solidFill>
          <a:ln>
            <a:solidFill>
              <a:srgbClr val="000066"/>
            </a:solidFill>
          </a:ln>
        </p:spPr>
        <p:txBody>
          <a:bodyPr wrap="square">
            <a:spAutoFit/>
          </a:bodyPr>
          <a:lstStyle/>
          <a:p>
            <a:pPr>
              <a:lnSpc>
                <a:spcPct val="110000"/>
              </a:lnSpc>
            </a:pPr>
            <a:r>
              <a:rPr lang="zh-CN" altLang="en-US" sz="2400" dirty="0">
                <a:solidFill>
                  <a:srgbClr val="FF0000"/>
                </a:solidFill>
                <a:latin typeface="微软雅黑" panose="020B0503020204020204" pitchFamily="34" charset="-122"/>
                <a:ea typeface="微软雅黑" panose="020B0503020204020204" pitchFamily="34" charset="-122"/>
              </a:rPr>
              <a:t>复用</a:t>
            </a:r>
            <a:r>
              <a:rPr lang="zh-CN" altLang="en-US" sz="2400" dirty="0">
                <a:solidFill>
                  <a:srgbClr val="333399"/>
                </a:solidFill>
                <a:latin typeface="微软雅黑" panose="020B0503020204020204" pitchFamily="34" charset="-122"/>
                <a:ea typeface="微软雅黑" panose="020B0503020204020204" pitchFamily="34" charset="-122"/>
              </a:rPr>
              <a:t> </a:t>
            </a:r>
            <a:r>
              <a:rPr lang="en-US" altLang="zh-CN" sz="2400" dirty="0">
                <a:solidFill>
                  <a:srgbClr val="333399"/>
                </a:solidFill>
                <a:latin typeface="微软雅黑" panose="020B0503020204020204" pitchFamily="34" charset="-122"/>
                <a:ea typeface="微软雅黑" panose="020B0503020204020204" pitchFamily="34" charset="-122"/>
              </a:rPr>
              <a:t>(multiplexing) </a:t>
            </a:r>
            <a:r>
              <a:rPr lang="zh-CN" altLang="en-US" sz="2400" dirty="0">
                <a:solidFill>
                  <a:srgbClr val="333399"/>
                </a:solidFill>
                <a:latin typeface="微软雅黑" panose="020B0503020204020204" pitchFamily="34" charset="-122"/>
                <a:ea typeface="微软雅黑" panose="020B0503020204020204" pitchFamily="34" charset="-122"/>
              </a:rPr>
              <a:t>是通信技术中的基本概念。</a:t>
            </a:r>
            <a:endParaRPr lang="en-US" altLang="zh-CN" sz="2400" dirty="0">
              <a:solidFill>
                <a:srgbClr val="333399"/>
              </a:solidFill>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它允许用户</a:t>
            </a:r>
            <a:r>
              <a:rPr lang="zh-CN" altLang="zh-CN" sz="2400" dirty="0">
                <a:solidFill>
                  <a:srgbClr val="333399"/>
                </a:solidFill>
                <a:latin typeface="微软雅黑" panose="020B0503020204020204" pitchFamily="34" charset="-122"/>
                <a:ea typeface="微软雅黑" panose="020B0503020204020204" pitchFamily="34" charset="-122"/>
              </a:rPr>
              <a:t>使用一个</a:t>
            </a:r>
            <a:r>
              <a:rPr lang="zh-CN" altLang="zh-CN" sz="2400" dirty="0">
                <a:solidFill>
                  <a:srgbClr val="FF0000"/>
                </a:solidFill>
                <a:latin typeface="微软雅黑" panose="020B0503020204020204" pitchFamily="34" charset="-122"/>
                <a:ea typeface="微软雅黑" panose="020B0503020204020204" pitchFamily="34" charset="-122"/>
              </a:rPr>
              <a:t>共享</a:t>
            </a:r>
            <a:r>
              <a:rPr lang="zh-CN" altLang="zh-CN" sz="2400" dirty="0">
                <a:solidFill>
                  <a:srgbClr val="333399"/>
                </a:solidFill>
                <a:latin typeface="微软雅黑" panose="020B0503020204020204" pitchFamily="34" charset="-122"/>
                <a:ea typeface="微软雅黑" panose="020B0503020204020204" pitchFamily="34" charset="-122"/>
              </a:rPr>
              <a:t>信道进行通信</a:t>
            </a:r>
            <a:r>
              <a:rPr lang="zh-CN" altLang="en-US" sz="2400" dirty="0">
                <a:solidFill>
                  <a:srgbClr val="333399"/>
                </a:solidFill>
                <a:latin typeface="微软雅黑" panose="020B0503020204020204" pitchFamily="34" charset="-122"/>
                <a:ea typeface="微软雅黑" panose="020B0503020204020204" pitchFamily="34" charset="-122"/>
              </a:rPr>
              <a:t>，降低成本，提高利用率。</a:t>
            </a:r>
          </a:p>
        </p:txBody>
      </p:sp>
      <p:sp>
        <p:nvSpPr>
          <p:cNvPr id="3" name="矩形 2"/>
          <p:cNvSpPr/>
          <p:nvPr/>
        </p:nvSpPr>
        <p:spPr>
          <a:xfrm>
            <a:off x="3503165" y="5991672"/>
            <a:ext cx="540469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复用的示意图</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63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sp>
        <p:nvSpPr>
          <p:cNvPr id="254978" name="Rectangle 2"/>
          <p:cNvSpPr>
            <a:spLocks noGrp="1" noChangeArrowheads="1"/>
          </p:cNvSpPr>
          <p:nvPr>
            <p:ph type="title"/>
          </p:nvPr>
        </p:nvSpPr>
        <p:spPr/>
        <p:txBody>
          <a:bodyPr>
            <a:normAutofit fontScale="90000"/>
          </a:bodyPr>
          <a:lstStyle/>
          <a:p>
            <a:pPr algn="ctr"/>
            <a:r>
              <a:rPr lang="zh-CN" altLang="en-US" dirty="0"/>
              <a:t>频分复用 </a:t>
            </a:r>
            <a:r>
              <a:rPr lang="en-US" altLang="zh-CN" dirty="0"/>
              <a:t>FDM</a:t>
            </a:r>
            <a:br>
              <a:rPr lang="en-US" altLang="zh-CN" dirty="0"/>
            </a:br>
            <a:r>
              <a:rPr lang="en-US" altLang="zh-CN" dirty="0"/>
              <a:t>(Frequency Division Multiplexing) </a:t>
            </a:r>
          </a:p>
        </p:txBody>
      </p:sp>
      <p:grpSp>
        <p:nvGrpSpPr>
          <p:cNvPr id="6" name="组合 5"/>
          <p:cNvGrpSpPr/>
          <p:nvPr/>
        </p:nvGrpSpPr>
        <p:grpSpPr>
          <a:xfrm>
            <a:off x="2585907"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2" name="Text Box 36"/>
            <p:cNvSpPr txBox="1">
              <a:spLocks noChangeArrowheads="1"/>
            </p:cNvSpPr>
            <p:nvPr/>
          </p:nvSpPr>
          <p:spPr bwMode="auto">
            <a:xfrm>
              <a:off x="4765544" y="5412125"/>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1</a:t>
              </a:r>
            </a:p>
          </p:txBody>
        </p:sp>
        <p:sp>
          <p:nvSpPr>
            <p:cNvPr id="255013" name="Text Box 37"/>
            <p:cNvSpPr txBox="1">
              <a:spLocks noChangeArrowheads="1"/>
            </p:cNvSpPr>
            <p:nvPr/>
          </p:nvSpPr>
          <p:spPr bwMode="auto">
            <a:xfrm>
              <a:off x="4765544" y="5023188"/>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a:solidFill>
                    <a:srgbClr val="0000CC"/>
                  </a:solidFill>
                  <a:latin typeface="微软雅黑" panose="020B0503020204020204" pitchFamily="34" charset="-122"/>
                  <a:ea typeface="微软雅黑" panose="020B0503020204020204" pitchFamily="34" charset="-122"/>
                  <a:sym typeface="Symbol" pitchFamily="18" charset="2"/>
                </a:rPr>
                <a:t></a:t>
              </a:r>
              <a:endParaRPr kumimoji="1" lang="zh-CN" altLang="zh-CN" sz="2800">
                <a:solidFill>
                  <a:srgbClr val="0000CC"/>
                </a:solidFill>
                <a:latin typeface="微软雅黑" panose="020B0503020204020204" pitchFamily="34" charset="-122"/>
                <a:ea typeface="微软雅黑" panose="020B0503020204020204" pitchFamily="34"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4" name="Text Box 38"/>
            <p:cNvSpPr txBox="1">
              <a:spLocks noChangeArrowheads="1"/>
            </p:cNvSpPr>
            <p:nvPr/>
          </p:nvSpPr>
          <p:spPr bwMode="auto">
            <a:xfrm>
              <a:off x="4765544" y="4643844"/>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4943873" y="6093297"/>
            <a:ext cx="3022187"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频分复用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863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
        <p:nvSpPr>
          <p:cNvPr id="257026" name="Rectangle 2"/>
          <p:cNvSpPr>
            <a:spLocks noGrp="1" noChangeArrowheads="1"/>
          </p:cNvSpPr>
          <p:nvPr>
            <p:ph type="title"/>
          </p:nvPr>
        </p:nvSpPr>
        <p:spPr/>
        <p:txBody>
          <a:bodyPr>
            <a:normAutofit fontScale="90000"/>
          </a:bodyPr>
          <a:lstStyle/>
          <a:p>
            <a:pPr algn="ctr"/>
            <a:r>
              <a:rPr lang="zh-CN" altLang="en-US" dirty="0"/>
              <a:t>时分复用</a:t>
            </a:r>
            <a:r>
              <a:rPr lang="en-US" altLang="zh-CN" dirty="0"/>
              <a:t>TDM</a:t>
            </a:r>
            <a:br>
              <a:rPr lang="en-US" altLang="zh-CN" dirty="0"/>
            </a:br>
            <a:r>
              <a:rPr lang="en-US" altLang="zh-CN" dirty="0"/>
              <a:t>(Time Division Multiplexing) </a:t>
            </a:r>
          </a:p>
        </p:txBody>
      </p:sp>
    </p:spTree>
    <p:extLst>
      <p:ext uri="{BB962C8B-B14F-4D97-AF65-F5344CB8AC3E}">
        <p14:creationId xmlns:p14="http://schemas.microsoft.com/office/powerpoint/2010/main" val="40298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13285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47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4" name="文本占位符 3">
            <a:extLst>
              <a:ext uri="{FF2B5EF4-FFF2-40B4-BE49-F238E27FC236}">
                <a16:creationId xmlns:a16="http://schemas.microsoft.com/office/drawing/2014/main" id="{B748C938-1E07-406E-9A9D-5534A075F18C}"/>
              </a:ext>
            </a:extLst>
          </p:cNvPr>
          <p:cNvSpPr>
            <a:spLocks noGrp="1"/>
          </p:cNvSpPr>
          <p:nvPr>
            <p:ph type="body" sz="quarter" idx="11"/>
          </p:nvPr>
        </p:nvSpPr>
        <p:spPr/>
        <p:txBody>
          <a:bodyPr>
            <a:normAutofit fontScale="92500" lnSpcReduction="20000"/>
          </a:bodyPr>
          <a:lstStyle/>
          <a:p>
            <a:r>
              <a:rPr lang="zh-CN" altLang="en-US" dirty="0"/>
              <a:t>时分复用</a:t>
            </a:r>
          </a:p>
          <a:p>
            <a:endParaRPr lang="zh-CN" altLang="en-US" dirty="0"/>
          </a:p>
        </p:txBody>
      </p:sp>
      <p:sp>
        <p:nvSpPr>
          <p:cNvPr id="258051" name="Line 3"/>
          <p:cNvSpPr>
            <a:spLocks noChangeShapeType="1"/>
          </p:cNvSpPr>
          <p:nvPr/>
        </p:nvSpPr>
        <p:spPr bwMode="auto">
          <a:xfrm flipV="1">
            <a:off x="2742406" y="4930653"/>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52" name="Text Box 4"/>
          <p:cNvSpPr txBox="1">
            <a:spLocks noChangeArrowheads="1"/>
          </p:cNvSpPr>
          <p:nvPr/>
        </p:nvSpPr>
        <p:spPr bwMode="auto">
          <a:xfrm>
            <a:off x="1992578"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频率</a:t>
            </a:r>
          </a:p>
        </p:txBody>
      </p:sp>
      <p:sp>
        <p:nvSpPr>
          <p:cNvPr id="258053" name="Text Box 5"/>
          <p:cNvSpPr txBox="1">
            <a:spLocks noChangeArrowheads="1"/>
          </p:cNvSpPr>
          <p:nvPr/>
        </p:nvSpPr>
        <p:spPr bwMode="auto">
          <a:xfrm>
            <a:off x="9368765"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时间</a:t>
            </a:r>
          </a:p>
        </p:txBody>
      </p:sp>
      <p:sp>
        <p:nvSpPr>
          <p:cNvPr id="258054" name="Rectangle 6"/>
          <p:cNvSpPr>
            <a:spLocks noChangeArrowheads="1"/>
          </p:cNvSpPr>
          <p:nvPr/>
        </p:nvSpPr>
        <p:spPr bwMode="auto">
          <a:xfrm>
            <a:off x="3053690"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5" name="Rectangle 7"/>
          <p:cNvSpPr>
            <a:spLocks noChangeArrowheads="1"/>
          </p:cNvSpPr>
          <p:nvPr/>
        </p:nvSpPr>
        <p:spPr bwMode="auto">
          <a:xfrm>
            <a:off x="3366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6" name="Rectangle 8"/>
          <p:cNvSpPr>
            <a:spLocks noChangeArrowheads="1"/>
          </p:cNvSpPr>
          <p:nvPr/>
        </p:nvSpPr>
        <p:spPr bwMode="auto">
          <a:xfrm>
            <a:off x="3677974"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57" name="Rectangle 9"/>
          <p:cNvSpPr>
            <a:spLocks noChangeArrowheads="1"/>
          </p:cNvSpPr>
          <p:nvPr/>
        </p:nvSpPr>
        <p:spPr bwMode="auto">
          <a:xfrm>
            <a:off x="4302258"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8" name="Rectangle 10"/>
          <p:cNvSpPr>
            <a:spLocks noChangeArrowheads="1"/>
          </p:cNvSpPr>
          <p:nvPr/>
        </p:nvSpPr>
        <p:spPr bwMode="auto">
          <a:xfrm>
            <a:off x="4615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9" name="Rectangle 11"/>
          <p:cNvSpPr>
            <a:spLocks noChangeArrowheads="1"/>
          </p:cNvSpPr>
          <p:nvPr/>
        </p:nvSpPr>
        <p:spPr bwMode="auto">
          <a:xfrm>
            <a:off x="4926543"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0" name="Rectangle 12"/>
          <p:cNvSpPr>
            <a:spLocks noChangeArrowheads="1"/>
          </p:cNvSpPr>
          <p:nvPr/>
        </p:nvSpPr>
        <p:spPr bwMode="auto">
          <a:xfrm>
            <a:off x="5550827"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1" name="Rectangle 13"/>
          <p:cNvSpPr>
            <a:spLocks noChangeArrowheads="1"/>
          </p:cNvSpPr>
          <p:nvPr/>
        </p:nvSpPr>
        <p:spPr bwMode="auto">
          <a:xfrm>
            <a:off x="5863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2" name="Rectangle 14"/>
          <p:cNvSpPr>
            <a:spLocks noChangeArrowheads="1"/>
          </p:cNvSpPr>
          <p:nvPr/>
        </p:nvSpPr>
        <p:spPr bwMode="auto">
          <a:xfrm>
            <a:off x="6175111"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3" name="Rectangle 15"/>
          <p:cNvSpPr>
            <a:spLocks noChangeArrowheads="1"/>
          </p:cNvSpPr>
          <p:nvPr/>
        </p:nvSpPr>
        <p:spPr bwMode="auto">
          <a:xfrm>
            <a:off x="6799396"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4" name="Rectangle 16"/>
          <p:cNvSpPr>
            <a:spLocks noChangeArrowheads="1"/>
          </p:cNvSpPr>
          <p:nvPr/>
        </p:nvSpPr>
        <p:spPr bwMode="auto">
          <a:xfrm>
            <a:off x="7112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5" name="Rectangle 17"/>
          <p:cNvSpPr>
            <a:spLocks noChangeArrowheads="1"/>
          </p:cNvSpPr>
          <p:nvPr/>
        </p:nvSpPr>
        <p:spPr bwMode="auto">
          <a:xfrm>
            <a:off x="7423680"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grpSp>
        <p:nvGrpSpPr>
          <p:cNvPr id="258066" name="Group 18"/>
          <p:cNvGrpSpPr>
            <a:grpSpLocks/>
          </p:cNvGrpSpPr>
          <p:nvPr/>
        </p:nvGrpSpPr>
        <p:grpSpPr bwMode="auto">
          <a:xfrm>
            <a:off x="2742408"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grpSp>
      <p:sp>
        <p:nvSpPr>
          <p:cNvPr id="258074" name="Line 26"/>
          <p:cNvSpPr>
            <a:spLocks noChangeShapeType="1"/>
          </p:cNvSpPr>
          <p:nvPr/>
        </p:nvSpPr>
        <p:spPr bwMode="auto">
          <a:xfrm flipH="1">
            <a:off x="2897189"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5" name="Line 27"/>
          <p:cNvSpPr>
            <a:spLocks noChangeShapeType="1"/>
          </p:cNvSpPr>
          <p:nvPr/>
        </p:nvSpPr>
        <p:spPr bwMode="auto">
          <a:xfrm flipH="1">
            <a:off x="4138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6" name="Line 28"/>
          <p:cNvSpPr>
            <a:spLocks noChangeShapeType="1"/>
          </p:cNvSpPr>
          <p:nvPr/>
        </p:nvSpPr>
        <p:spPr bwMode="auto">
          <a:xfrm>
            <a:off x="5003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7" name="Line 29"/>
          <p:cNvSpPr>
            <a:spLocks noChangeShapeType="1"/>
          </p:cNvSpPr>
          <p:nvPr/>
        </p:nvSpPr>
        <p:spPr bwMode="auto">
          <a:xfrm>
            <a:off x="5549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78" name="Group 30"/>
          <p:cNvGrpSpPr>
            <a:grpSpLocks/>
          </p:cNvGrpSpPr>
          <p:nvPr/>
        </p:nvGrpSpPr>
        <p:grpSpPr bwMode="auto">
          <a:xfrm>
            <a:off x="2742406" y="4365502"/>
            <a:ext cx="1246850" cy="512763"/>
            <a:chOff x="930" y="2886"/>
            <a:chExt cx="725" cy="323"/>
          </a:xfrm>
        </p:grpSpPr>
        <p:sp>
          <p:nvSpPr>
            <p:cNvPr id="258079" name="Text Box 31"/>
            <p:cNvSpPr txBox="1">
              <a:spLocks noChangeArrowheads="1"/>
            </p:cNvSpPr>
            <p:nvPr/>
          </p:nvSpPr>
          <p:spPr bwMode="auto">
            <a:xfrm>
              <a:off x="975"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1" name="Group 33"/>
          <p:cNvGrpSpPr>
            <a:grpSpLocks/>
          </p:cNvGrpSpPr>
          <p:nvPr/>
        </p:nvGrpSpPr>
        <p:grpSpPr bwMode="auto">
          <a:xfrm>
            <a:off x="3989257" y="4365502"/>
            <a:ext cx="1246848" cy="512763"/>
            <a:chOff x="1655" y="2886"/>
            <a:chExt cx="725" cy="323"/>
          </a:xfrm>
        </p:grpSpPr>
        <p:sp>
          <p:nvSpPr>
            <p:cNvPr id="258082" name="Text Box 34"/>
            <p:cNvSpPr txBox="1">
              <a:spLocks noChangeArrowheads="1"/>
            </p:cNvSpPr>
            <p:nvPr/>
          </p:nvSpPr>
          <p:spPr bwMode="auto">
            <a:xfrm>
              <a:off x="1700"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4" name="Group 36"/>
          <p:cNvGrpSpPr>
            <a:grpSpLocks/>
          </p:cNvGrpSpPr>
          <p:nvPr/>
        </p:nvGrpSpPr>
        <p:grpSpPr bwMode="auto">
          <a:xfrm>
            <a:off x="5236104" y="4365502"/>
            <a:ext cx="1246850" cy="512763"/>
            <a:chOff x="2380" y="2886"/>
            <a:chExt cx="725" cy="323"/>
          </a:xfrm>
        </p:grpSpPr>
        <p:sp>
          <p:nvSpPr>
            <p:cNvPr id="258085" name="Text Box 37"/>
            <p:cNvSpPr txBox="1">
              <a:spLocks noChangeArrowheads="1"/>
            </p:cNvSpPr>
            <p:nvPr/>
          </p:nvSpPr>
          <p:spPr bwMode="auto">
            <a:xfrm>
              <a:off x="2426"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7" name="Group 39"/>
          <p:cNvGrpSpPr>
            <a:grpSpLocks/>
          </p:cNvGrpSpPr>
          <p:nvPr/>
        </p:nvGrpSpPr>
        <p:grpSpPr bwMode="auto">
          <a:xfrm>
            <a:off x="6482954" y="4365502"/>
            <a:ext cx="1246848" cy="512763"/>
            <a:chOff x="3105" y="2886"/>
            <a:chExt cx="725" cy="323"/>
          </a:xfrm>
        </p:grpSpPr>
        <p:sp>
          <p:nvSpPr>
            <p:cNvPr id="258088" name="Text Box 40"/>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090" name="Rectangle 42"/>
          <p:cNvSpPr>
            <a:spLocks noChangeArrowheads="1"/>
          </p:cNvSpPr>
          <p:nvPr/>
        </p:nvSpPr>
        <p:spPr bwMode="auto">
          <a:xfrm rot="21600000">
            <a:off x="8161959" y="3104693"/>
            <a:ext cx="391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t>
            </a:r>
          </a:p>
        </p:txBody>
      </p:sp>
      <p:sp>
        <p:nvSpPr>
          <p:cNvPr id="258091" name="Line 43"/>
          <p:cNvSpPr>
            <a:spLocks noChangeShapeType="1"/>
          </p:cNvSpPr>
          <p:nvPr/>
        </p:nvSpPr>
        <p:spPr bwMode="auto">
          <a:xfrm rot="-5400000">
            <a:off x="1258095"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92" name="Group 44"/>
          <p:cNvGrpSpPr>
            <a:grpSpLocks/>
          </p:cNvGrpSpPr>
          <p:nvPr/>
        </p:nvGrpSpPr>
        <p:grpSpPr bwMode="auto">
          <a:xfrm>
            <a:off x="7734963" y="4365502"/>
            <a:ext cx="1246848" cy="512763"/>
            <a:chOff x="3105" y="2886"/>
            <a:chExt cx="725" cy="323"/>
          </a:xfrm>
        </p:grpSpPr>
        <p:sp>
          <p:nvSpPr>
            <p:cNvPr id="258093" name="Text Box 45"/>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100" name="Group 52"/>
          <p:cNvGrpSpPr>
            <a:grpSpLocks/>
          </p:cNvGrpSpPr>
          <p:nvPr/>
        </p:nvGrpSpPr>
        <p:grpSpPr bwMode="auto">
          <a:xfrm>
            <a:off x="3989257"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101" name="Text Box 53"/>
          <p:cNvSpPr txBox="1">
            <a:spLocks noChangeArrowheads="1"/>
          </p:cNvSpPr>
          <p:nvPr/>
        </p:nvSpPr>
        <p:spPr bwMode="auto">
          <a:xfrm>
            <a:off x="4004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dirty="0">
                <a:solidFill>
                  <a:srgbClr val="C00000"/>
                </a:solidFill>
                <a:latin typeface="微软雅黑" panose="020B0503020204020204" pitchFamily="34" charset="-122"/>
                <a:ea typeface="微软雅黑" panose="020B0503020204020204" pitchFamily="34" charset="-122"/>
              </a:rPr>
              <a:t>周期性出现</a:t>
            </a: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5" name="图片占位符 4">
            <a:extLst>
              <a:ext uri="{FF2B5EF4-FFF2-40B4-BE49-F238E27FC236}">
                <a16:creationId xmlns:a16="http://schemas.microsoft.com/office/drawing/2014/main" id="{D7A71799-91DA-4743-9CEA-F5B05633D6BC}"/>
              </a:ext>
            </a:extLst>
          </p:cNvPr>
          <p:cNvSpPr>
            <a:spLocks noGrp="1"/>
          </p:cNvSpPr>
          <p:nvPr>
            <p:ph type="pic" sz="quarter" idx="10"/>
          </p:nvPr>
        </p:nvSpPr>
        <p:spPr/>
      </p:sp>
      <p:sp>
        <p:nvSpPr>
          <p:cNvPr id="6" name="文本占位符 5">
            <a:extLst>
              <a:ext uri="{FF2B5EF4-FFF2-40B4-BE49-F238E27FC236}">
                <a16:creationId xmlns:a16="http://schemas.microsoft.com/office/drawing/2014/main" id="{BB1CEE22-FB34-48CD-A486-65D9E485ACEF}"/>
              </a:ext>
            </a:extLst>
          </p:cNvPr>
          <p:cNvSpPr>
            <a:spLocks noGrp="1"/>
          </p:cNvSpPr>
          <p:nvPr>
            <p:ph type="body" sz="quarter" idx="11"/>
          </p:nvPr>
        </p:nvSpPr>
        <p:spPr/>
        <p:txBody>
          <a:bodyPr>
            <a:normAutofit fontScale="92500" lnSpcReduction="20000"/>
          </a:bodyPr>
          <a:lstStyle/>
          <a:p>
            <a:r>
              <a:rPr lang="zh-CN" altLang="en-US" dirty="0"/>
              <a:t>时分复用可能会造成线路资源的浪费</a:t>
            </a:r>
          </a:p>
          <a:p>
            <a:endParaRPr lang="zh-CN" altLang="en-US" dirty="0"/>
          </a:p>
        </p:txBody>
      </p:sp>
      <p:sp>
        <p:nvSpPr>
          <p:cNvPr id="266331" name="Text Box 91"/>
          <p:cNvSpPr txBox="1">
            <a:spLocks noChangeArrowheads="1"/>
          </p:cNvSpPr>
          <p:nvPr/>
        </p:nvSpPr>
        <p:spPr bwMode="auto">
          <a:xfrm>
            <a:off x="1995869" y="1196752"/>
            <a:ext cx="8469497" cy="870046"/>
          </a:xfrm>
          <a:prstGeom prst="rect">
            <a:avLst/>
          </a:prstGeom>
          <a:solidFill>
            <a:schemeClr val="accent6">
              <a:lumMod val="20000"/>
              <a:lumOff val="80000"/>
            </a:schemeClr>
          </a:solidFill>
          <a:ln>
            <a:solidFill>
              <a:srgbClr val="000066"/>
            </a:solidFill>
          </a:ln>
          <a:effectLst/>
        </p:spPr>
        <p:txBody>
          <a:bodyPr wrap="square">
            <a:spAutoFit/>
          </a:bodyPr>
          <a:lstStyle/>
          <a:p>
            <a:pPr algn="l">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使用时分复用系统传送计算机数据时，由于计算机数据的突发性质，用户对分配到的子信道的利用率一般是不高的。</a:t>
            </a:r>
            <a:endParaRPr lang="en-US" altLang="zh-CN" sz="2400" dirty="0">
              <a:solidFill>
                <a:srgbClr val="3333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407700" y="2348880"/>
            <a:ext cx="9557720" cy="3469977"/>
            <a:chOff x="264700" y="2438197"/>
            <a:chExt cx="9557720" cy="3469977"/>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4" name="Text Box 14"/>
            <p:cNvSpPr txBox="1">
              <a:spLocks noChangeArrowheads="1"/>
            </p:cNvSpPr>
            <p:nvPr/>
          </p:nvSpPr>
          <p:spPr bwMode="auto">
            <a:xfrm>
              <a:off x="390245" y="3011284"/>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55" name="Text Box 15"/>
            <p:cNvSpPr txBox="1">
              <a:spLocks noChangeArrowheads="1"/>
            </p:cNvSpPr>
            <p:nvPr/>
          </p:nvSpPr>
          <p:spPr bwMode="auto">
            <a:xfrm>
              <a:off x="390245" y="3763759"/>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56" name="Text Box 16"/>
            <p:cNvSpPr txBox="1">
              <a:spLocks noChangeArrowheads="1"/>
            </p:cNvSpPr>
            <p:nvPr/>
          </p:nvSpPr>
          <p:spPr bwMode="auto">
            <a:xfrm>
              <a:off x="390244" y="4516234"/>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57" name="Text Box 17"/>
            <p:cNvSpPr txBox="1">
              <a:spLocks noChangeArrowheads="1"/>
            </p:cNvSpPr>
            <p:nvPr/>
          </p:nvSpPr>
          <p:spPr bwMode="auto">
            <a:xfrm>
              <a:off x="390244" y="5268709"/>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60" name="Text Box 20"/>
            <p:cNvSpPr txBox="1">
              <a:spLocks noChangeArrowheads="1"/>
            </p:cNvSpPr>
            <p:nvPr/>
          </p:nvSpPr>
          <p:spPr bwMode="auto">
            <a:xfrm>
              <a:off x="2808272" y="2995409"/>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1" name="Text Box 21"/>
            <p:cNvSpPr txBox="1">
              <a:spLocks noChangeArrowheads="1"/>
            </p:cNvSpPr>
            <p:nvPr/>
          </p:nvSpPr>
          <p:spPr bwMode="auto">
            <a:xfrm>
              <a:off x="820841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2" name="Text Box 22"/>
            <p:cNvSpPr txBox="1">
              <a:spLocks noChangeArrowheads="1"/>
            </p:cNvSpPr>
            <p:nvPr/>
          </p:nvSpPr>
          <p:spPr bwMode="auto">
            <a:xfrm>
              <a:off x="5329486"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b</a:t>
              </a:r>
            </a:p>
          </p:txBody>
        </p:sp>
        <p:sp>
          <p:nvSpPr>
            <p:cNvPr id="266263" name="Text Box 23"/>
            <p:cNvSpPr txBox="1">
              <a:spLocks noChangeArrowheads="1"/>
            </p:cNvSpPr>
            <p:nvPr/>
          </p:nvSpPr>
          <p:spPr bwMode="auto">
            <a:xfrm>
              <a:off x="964655" y="378280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4" name="Text Box 24"/>
            <p:cNvSpPr txBox="1">
              <a:spLocks noChangeArrowheads="1"/>
            </p:cNvSpPr>
            <p:nvPr/>
          </p:nvSpPr>
          <p:spPr bwMode="auto">
            <a:xfrm>
              <a:off x="2214944" y="45067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5" name="Text Box 25"/>
            <p:cNvSpPr txBox="1">
              <a:spLocks noChangeArrowheads="1"/>
            </p:cNvSpPr>
            <p:nvPr/>
          </p:nvSpPr>
          <p:spPr bwMode="auto">
            <a:xfrm>
              <a:off x="2772157" y="5263947"/>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66" name="Text Box 26"/>
            <p:cNvSpPr txBox="1">
              <a:spLocks noChangeArrowheads="1"/>
            </p:cNvSpPr>
            <p:nvPr/>
          </p:nvSpPr>
          <p:spPr bwMode="auto">
            <a:xfrm>
              <a:off x="6380280"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7" name="Text Box 27"/>
            <p:cNvSpPr txBox="1">
              <a:spLocks noChangeArrowheads="1"/>
            </p:cNvSpPr>
            <p:nvPr/>
          </p:nvSpPr>
          <p:spPr bwMode="auto">
            <a:xfrm>
              <a:off x="6633088"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8" name="Text Box 28"/>
            <p:cNvSpPr txBox="1">
              <a:spLocks noChangeArrowheads="1"/>
            </p:cNvSpPr>
            <p:nvPr/>
          </p:nvSpPr>
          <p:spPr bwMode="auto">
            <a:xfrm>
              <a:off x="508355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9" name="Text Box 29"/>
            <p:cNvSpPr txBox="1">
              <a:spLocks noChangeArrowheads="1"/>
            </p:cNvSpPr>
            <p:nvPr/>
          </p:nvSpPr>
          <p:spPr bwMode="auto">
            <a:xfrm>
              <a:off x="3525425" y="301128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0" name="Text Box 30"/>
            <p:cNvSpPr txBox="1">
              <a:spLocks noChangeArrowheads="1"/>
            </p:cNvSpPr>
            <p:nvPr/>
          </p:nvSpPr>
          <p:spPr bwMode="auto">
            <a:xfrm>
              <a:off x="3525425" y="3781222"/>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1" name="Text Box 31"/>
            <p:cNvSpPr txBox="1">
              <a:spLocks noChangeArrowheads="1"/>
            </p:cNvSpPr>
            <p:nvPr/>
          </p:nvSpPr>
          <p:spPr bwMode="auto">
            <a:xfrm>
              <a:off x="3525425" y="455115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2" name="Text Box 32"/>
            <p:cNvSpPr txBox="1">
              <a:spLocks noChangeArrowheads="1"/>
            </p:cNvSpPr>
            <p:nvPr/>
          </p:nvSpPr>
          <p:spPr bwMode="auto">
            <a:xfrm>
              <a:off x="3525425" y="5321097"/>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3" name="Text Box 33"/>
            <p:cNvSpPr txBox="1">
              <a:spLocks noChangeArrowheads="1"/>
            </p:cNvSpPr>
            <p:nvPr/>
          </p:nvSpPr>
          <p:spPr bwMode="auto">
            <a:xfrm>
              <a:off x="9522338" y="445442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4 </a:t>
              </a:r>
              <a:r>
                <a:rPr kumimoji="1" lang="zh-CN" altLang="en-US" sz="2400" dirty="0">
                  <a:solidFill>
                    <a:srgbClr val="333399"/>
                  </a:solidFill>
                  <a:latin typeface="微软雅黑" panose="020B0503020204020204" pitchFamily="34" charset="-122"/>
                  <a:ea typeface="微软雅黑" panose="020B0503020204020204" pitchFamily="34" charset="-122"/>
                </a:rPr>
                <a:t>个时分复用帧</a:t>
              </a:r>
            </a:p>
          </p:txBody>
        </p:sp>
        <p:sp>
          <p:nvSpPr>
            <p:cNvPr id="266289" name="Text Box 49"/>
            <p:cNvSpPr txBox="1">
              <a:spLocks noChangeArrowheads="1"/>
            </p:cNvSpPr>
            <p:nvPr/>
          </p:nvSpPr>
          <p:spPr bwMode="auto">
            <a:xfrm>
              <a:off x="53724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1" name="Text Box 61"/>
            <p:cNvSpPr txBox="1">
              <a:spLocks noChangeArrowheads="1"/>
            </p:cNvSpPr>
            <p:nvPr/>
          </p:nvSpPr>
          <p:spPr bwMode="auto">
            <a:xfrm>
              <a:off x="964655" y="2992233"/>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302" name="Text Box 62"/>
            <p:cNvSpPr txBox="1">
              <a:spLocks noChangeArrowheads="1"/>
            </p:cNvSpPr>
            <p:nvPr/>
          </p:nvSpPr>
          <p:spPr bwMode="auto">
            <a:xfrm>
              <a:off x="1602698" y="44940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03" name="Text Box 63"/>
            <p:cNvSpPr txBox="1">
              <a:spLocks noChangeArrowheads="1"/>
            </p:cNvSpPr>
            <p:nvPr/>
          </p:nvSpPr>
          <p:spPr bwMode="auto">
            <a:xfrm>
              <a:off x="1631934" y="378598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0" name="Text Box 70"/>
            <p:cNvSpPr txBox="1">
              <a:spLocks noChangeArrowheads="1"/>
            </p:cNvSpPr>
            <p:nvPr/>
          </p:nvSpPr>
          <p:spPr bwMode="auto">
            <a:xfrm>
              <a:off x="7697640"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11" name="Text Box 71"/>
            <p:cNvSpPr txBox="1">
              <a:spLocks noChangeArrowheads="1"/>
            </p:cNvSpPr>
            <p:nvPr/>
          </p:nvSpPr>
          <p:spPr bwMode="auto">
            <a:xfrm>
              <a:off x="8980605"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266313" name="Text Box 73"/>
            <p:cNvSpPr txBox="1">
              <a:spLocks noChangeArrowheads="1"/>
            </p:cNvSpPr>
            <p:nvPr/>
          </p:nvSpPr>
          <p:spPr bwMode="auto">
            <a:xfrm>
              <a:off x="6416395"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#2</a:t>
              </a:r>
            </a:p>
          </p:txBody>
        </p:sp>
        <p:sp>
          <p:nvSpPr>
            <p:cNvPr id="266314" name="Text Box 74"/>
            <p:cNvSpPr txBox="1">
              <a:spLocks noChangeArrowheads="1"/>
            </p:cNvSpPr>
            <p:nvPr/>
          </p:nvSpPr>
          <p:spPr bwMode="auto">
            <a:xfrm>
              <a:off x="75101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#3</a:t>
              </a:r>
            </a:p>
          </p:txBody>
        </p:sp>
        <p:sp>
          <p:nvSpPr>
            <p:cNvPr id="266315" name="Text Box 75"/>
            <p:cNvSpPr txBox="1">
              <a:spLocks noChangeArrowheads="1"/>
            </p:cNvSpPr>
            <p:nvPr/>
          </p:nvSpPr>
          <p:spPr bwMode="auto">
            <a:xfrm>
              <a:off x="8552376"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333399"/>
                  </a:solidFill>
                  <a:latin typeface="微软雅黑" panose="020B0503020204020204" pitchFamily="34" charset="-122"/>
                  <a:ea typeface="微软雅黑" panose="020B0503020204020204" pitchFamily="34"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6661730" y="2564904"/>
            <a:ext cx="4042783" cy="1107996"/>
          </a:xfrm>
          <a:prstGeom prst="rect">
            <a:avLst/>
          </a:prstGeom>
          <a:ln>
            <a:solidFill>
              <a:schemeClr val="tx1"/>
            </a:solidFill>
          </a:ln>
        </p:spPr>
        <p:txBody>
          <a:bodyPr wrap="square">
            <a:spAutoFit/>
          </a:bodyPr>
          <a:lstStyle/>
          <a:p>
            <a:r>
              <a:rPr lang="zh-CN" altLang="zh-CN" sz="2200" dirty="0">
                <a:solidFill>
                  <a:srgbClr val="333399"/>
                </a:solidFill>
                <a:latin typeface="微软雅黑" panose="020B0503020204020204" pitchFamily="34" charset="-122"/>
                <a:ea typeface="微软雅黑" panose="020B0503020204020204" pitchFamily="34" charset="-122"/>
              </a:rPr>
              <a:t>当某用户暂时无数据发送时，在时分复用帧中分配给该用户的时隙只能处于空闲状态</a:t>
            </a:r>
            <a:r>
              <a:rPr lang="zh-CN" altLang="en-US" sz="22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2360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6" name="文本占位符 5">
            <a:extLst>
              <a:ext uri="{FF2B5EF4-FFF2-40B4-BE49-F238E27FC236}">
                <a16:creationId xmlns:a16="http://schemas.microsoft.com/office/drawing/2014/main" id="{3442A870-AEF7-4CD7-8292-2611F598414E}"/>
              </a:ext>
            </a:extLst>
          </p:cNvPr>
          <p:cNvSpPr>
            <a:spLocks noGrp="1"/>
          </p:cNvSpPr>
          <p:nvPr>
            <p:ph type="body" sz="quarter" idx="11"/>
          </p:nvPr>
        </p:nvSpPr>
        <p:spPr/>
        <p:txBody>
          <a:bodyPr>
            <a:normAutofit fontScale="92500" lnSpcReduction="20000"/>
          </a:bodyPr>
          <a:lstStyle/>
          <a:p>
            <a:r>
              <a:rPr lang="zh-CN" altLang="en-US" dirty="0"/>
              <a:t>统计时分复用的工作原理</a:t>
            </a:r>
          </a:p>
          <a:p>
            <a:endParaRPr lang="zh-CN" altLang="en-US" dirty="0"/>
          </a:p>
        </p:txBody>
      </p:sp>
      <p:sp>
        <p:nvSpPr>
          <p:cNvPr id="2" name="矩形 1"/>
          <p:cNvSpPr/>
          <p:nvPr/>
        </p:nvSpPr>
        <p:spPr>
          <a:xfrm>
            <a:off x="7392144" y="1982450"/>
            <a:ext cx="3312368" cy="1446550"/>
          </a:xfrm>
          <a:prstGeom prst="rect">
            <a:avLst/>
          </a:prstGeom>
          <a:ln>
            <a:solidFill>
              <a:schemeClr val="tx1"/>
            </a:solidFill>
          </a:ln>
        </p:spPr>
        <p:txBody>
          <a:bodyPr wrap="square">
            <a:spAutoFit/>
          </a:bodyPr>
          <a:lstStyle/>
          <a:p>
            <a:r>
              <a:rPr lang="en-US" altLang="zh-CN" sz="2200" dirty="0">
                <a:solidFill>
                  <a:srgbClr val="333399"/>
                </a:solidFill>
                <a:latin typeface="微软雅黑" panose="020B0503020204020204" pitchFamily="34" charset="-122"/>
                <a:ea typeface="微软雅黑" panose="020B0503020204020204" pitchFamily="34" charset="-122"/>
              </a:rPr>
              <a:t>STDM </a:t>
            </a:r>
            <a:r>
              <a:rPr lang="zh-CN" altLang="zh-CN" sz="2200" dirty="0">
                <a:solidFill>
                  <a:srgbClr val="333399"/>
                </a:solidFill>
                <a:latin typeface="微软雅黑" panose="020B0503020204020204" pitchFamily="34" charset="-122"/>
                <a:ea typeface="微软雅黑" panose="020B0503020204020204" pitchFamily="34" charset="-122"/>
              </a:rPr>
              <a:t>帧不是固定分配时隙，而是按需动态地分配时隙。因此统计时分复用可以提高线路的利用率</a:t>
            </a:r>
            <a:r>
              <a:rPr lang="zh-CN" altLang="en-US" sz="22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775520" y="1988840"/>
            <a:ext cx="8941816" cy="3774033"/>
            <a:chOff x="632520" y="1988840"/>
            <a:chExt cx="8941816" cy="3774033"/>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333399"/>
                  </a:solidFill>
                  <a:latin typeface="微软雅黑" panose="020B0503020204020204" pitchFamily="34" charset="-122"/>
                  <a:ea typeface="微软雅黑" panose="020B0503020204020204" pitchFamily="34"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1" name="Text Box 97"/>
            <p:cNvSpPr txBox="1">
              <a:spLocks noChangeArrowheads="1"/>
            </p:cNvSpPr>
            <p:nvPr/>
          </p:nvSpPr>
          <p:spPr bwMode="auto">
            <a:xfrm>
              <a:off x="735708" y="267493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A</a:t>
              </a:r>
            </a:p>
          </p:txBody>
        </p:sp>
        <p:sp>
          <p:nvSpPr>
            <p:cNvPr id="149602" name="Text Box 98"/>
            <p:cNvSpPr txBox="1">
              <a:spLocks noChangeArrowheads="1"/>
            </p:cNvSpPr>
            <p:nvPr/>
          </p:nvSpPr>
          <p:spPr bwMode="auto">
            <a:xfrm>
              <a:off x="735708" y="347980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03" name="Text Box 99"/>
            <p:cNvSpPr txBox="1">
              <a:spLocks noChangeArrowheads="1"/>
            </p:cNvSpPr>
            <p:nvPr/>
          </p:nvSpPr>
          <p:spPr bwMode="auto">
            <a:xfrm>
              <a:off x="735708" y="4286251"/>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04" name="Text Box 100"/>
            <p:cNvSpPr txBox="1">
              <a:spLocks noChangeArrowheads="1"/>
            </p:cNvSpPr>
            <p:nvPr/>
          </p:nvSpPr>
          <p:spPr bwMode="auto">
            <a:xfrm>
              <a:off x="735708" y="5091114"/>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6" name="Text Box 102"/>
            <p:cNvSpPr txBox="1">
              <a:spLocks noChangeArrowheads="1"/>
            </p:cNvSpPr>
            <p:nvPr/>
          </p:nvSpPr>
          <p:spPr bwMode="auto">
            <a:xfrm>
              <a:off x="3516612" y="2695576"/>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9" name="Text Box 105"/>
            <p:cNvSpPr txBox="1">
              <a:spLocks noChangeArrowheads="1"/>
            </p:cNvSpPr>
            <p:nvPr/>
          </p:nvSpPr>
          <p:spPr bwMode="auto">
            <a:xfrm>
              <a:off x="1518214" y="350361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0" name="Text Box 106"/>
            <p:cNvSpPr txBox="1">
              <a:spLocks noChangeArrowheads="1"/>
            </p:cNvSpPr>
            <p:nvPr/>
          </p:nvSpPr>
          <p:spPr bwMode="auto">
            <a:xfrm>
              <a:off x="2847612" y="42989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1" name="Text Box 107"/>
            <p:cNvSpPr txBox="1">
              <a:spLocks noChangeArrowheads="1"/>
            </p:cNvSpPr>
            <p:nvPr/>
          </p:nvSpPr>
          <p:spPr bwMode="auto">
            <a:xfrm>
              <a:off x="2851052" y="512762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15" name="Text Box 111"/>
            <p:cNvSpPr txBox="1">
              <a:spLocks noChangeArrowheads="1"/>
            </p:cNvSpPr>
            <p:nvPr/>
          </p:nvSpPr>
          <p:spPr bwMode="auto">
            <a:xfrm>
              <a:off x="4323193" y="275113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6" name="Text Box 112"/>
            <p:cNvSpPr txBox="1">
              <a:spLocks noChangeArrowheads="1"/>
            </p:cNvSpPr>
            <p:nvPr/>
          </p:nvSpPr>
          <p:spPr bwMode="auto">
            <a:xfrm>
              <a:off x="4323193" y="35750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7" name="Text Box 113"/>
            <p:cNvSpPr txBox="1">
              <a:spLocks noChangeArrowheads="1"/>
            </p:cNvSpPr>
            <p:nvPr/>
          </p:nvSpPr>
          <p:spPr bwMode="auto">
            <a:xfrm>
              <a:off x="4323193" y="44005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8" name="Text Box 114"/>
            <p:cNvSpPr txBox="1">
              <a:spLocks noChangeArrowheads="1"/>
            </p:cNvSpPr>
            <p:nvPr/>
          </p:nvSpPr>
          <p:spPr bwMode="auto">
            <a:xfrm>
              <a:off x="4323193" y="522446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9" name="Text Box 115"/>
            <p:cNvSpPr txBox="1">
              <a:spLocks noChangeArrowheads="1"/>
            </p:cNvSpPr>
            <p:nvPr/>
          </p:nvSpPr>
          <p:spPr bwMode="auto">
            <a:xfrm>
              <a:off x="9274254" y="419147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2" name="Text Box 128"/>
            <p:cNvSpPr txBox="1">
              <a:spLocks noChangeArrowheads="1"/>
            </p:cNvSpPr>
            <p:nvPr/>
          </p:nvSpPr>
          <p:spPr bwMode="auto">
            <a:xfrm>
              <a:off x="6537176" y="5301208"/>
              <a:ext cx="220124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 </a:t>
              </a:r>
              <a:r>
                <a:rPr kumimoji="1" lang="zh-CN" altLang="en-US" sz="2400" dirty="0">
                  <a:solidFill>
                    <a:srgbClr val="333399"/>
                  </a:solidFill>
                  <a:latin typeface="微软雅黑" panose="020B0503020204020204" pitchFamily="34" charset="-122"/>
                  <a:ea typeface="微软雅黑" panose="020B0503020204020204" pitchFamily="34" charset="-122"/>
                </a:rPr>
                <a:t>个 </a:t>
              </a:r>
              <a:r>
                <a:rPr kumimoji="1" lang="en-US" altLang="zh-CN" sz="2400" dirty="0">
                  <a:solidFill>
                    <a:srgbClr val="333399"/>
                  </a:solidFill>
                  <a:latin typeface="微软雅黑" panose="020B0503020204020204" pitchFamily="34" charset="-122"/>
                  <a:ea typeface="微软雅黑" panose="020B0503020204020204" pitchFamily="34" charset="-122"/>
                </a:rPr>
                <a:t>STDM </a:t>
              </a:r>
              <a:r>
                <a:rPr kumimoji="1" lang="zh-CN" altLang="en-US" sz="2400" dirty="0">
                  <a:solidFill>
                    <a:srgbClr val="333399"/>
                  </a:solidFill>
                  <a:latin typeface="微软雅黑" panose="020B0503020204020204" pitchFamily="34" charset="-122"/>
                  <a:ea typeface="微软雅黑" panose="020B0503020204020204" pitchFamily="34" charset="-122"/>
                </a:rPr>
                <a:t>帧</a:t>
              </a:r>
            </a:p>
          </p:txBody>
        </p:sp>
        <p:sp>
          <p:nvSpPr>
            <p:cNvPr id="149633" name="Text Box 129"/>
            <p:cNvSpPr txBox="1">
              <a:spLocks noChangeArrowheads="1"/>
            </p:cNvSpPr>
            <p:nvPr/>
          </p:nvSpPr>
          <p:spPr bwMode="auto">
            <a:xfrm>
              <a:off x="6402180"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5" name="Text Box 141"/>
            <p:cNvSpPr txBox="1">
              <a:spLocks noChangeArrowheads="1"/>
            </p:cNvSpPr>
            <p:nvPr/>
          </p:nvSpPr>
          <p:spPr bwMode="auto">
            <a:xfrm>
              <a:off x="1485537" y="267970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46" name="Text Box 142"/>
            <p:cNvSpPr txBox="1">
              <a:spLocks noChangeArrowheads="1"/>
            </p:cNvSpPr>
            <p:nvPr/>
          </p:nvSpPr>
          <p:spPr bwMode="auto">
            <a:xfrm>
              <a:off x="2157976" y="42862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47" name="Text Box 143"/>
            <p:cNvSpPr txBox="1">
              <a:spLocks noChangeArrowheads="1"/>
            </p:cNvSpPr>
            <p:nvPr/>
          </p:nvSpPr>
          <p:spPr bwMode="auto">
            <a:xfrm>
              <a:off x="2190652" y="350678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7" name="Text Box 103"/>
            <p:cNvSpPr txBox="1">
              <a:spLocks noChangeArrowheads="1"/>
            </p:cNvSpPr>
            <p:nvPr/>
          </p:nvSpPr>
          <p:spPr bwMode="auto">
            <a:xfrm>
              <a:off x="8704981"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8" name="Text Box 104"/>
            <p:cNvSpPr txBox="1">
              <a:spLocks noChangeArrowheads="1"/>
            </p:cNvSpPr>
            <p:nvPr/>
          </p:nvSpPr>
          <p:spPr bwMode="auto">
            <a:xfrm>
              <a:off x="6747859"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2" name="Text Box 108"/>
            <p:cNvSpPr txBox="1">
              <a:spLocks noChangeArrowheads="1"/>
            </p:cNvSpPr>
            <p:nvPr/>
          </p:nvSpPr>
          <p:spPr bwMode="auto">
            <a:xfrm>
              <a:off x="7115894"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3" name="Text Box 109"/>
            <p:cNvSpPr txBox="1">
              <a:spLocks noChangeArrowheads="1"/>
            </p:cNvSpPr>
            <p:nvPr/>
          </p:nvSpPr>
          <p:spPr bwMode="auto">
            <a:xfrm>
              <a:off x="7506286"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4" name="Text Box 110"/>
            <p:cNvSpPr txBox="1">
              <a:spLocks noChangeArrowheads="1"/>
            </p:cNvSpPr>
            <p:nvPr/>
          </p:nvSpPr>
          <p:spPr bwMode="auto">
            <a:xfrm>
              <a:off x="6348867"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52" name="Text Box 148"/>
            <p:cNvSpPr txBox="1">
              <a:spLocks noChangeArrowheads="1"/>
            </p:cNvSpPr>
            <p:nvPr/>
          </p:nvSpPr>
          <p:spPr bwMode="auto">
            <a:xfrm>
              <a:off x="7910437"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53" name="Text Box 149"/>
            <p:cNvSpPr txBox="1">
              <a:spLocks noChangeArrowheads="1"/>
            </p:cNvSpPr>
            <p:nvPr/>
          </p:nvSpPr>
          <p:spPr bwMode="auto">
            <a:xfrm>
              <a:off x="8290511"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1" name="Text Box 157"/>
            <p:cNvSpPr txBox="1">
              <a:spLocks noChangeArrowheads="1"/>
            </p:cNvSpPr>
            <p:nvPr/>
          </p:nvSpPr>
          <p:spPr bwMode="auto">
            <a:xfrm>
              <a:off x="7164048"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#2</a:t>
              </a:r>
            </a:p>
          </p:txBody>
        </p:sp>
        <p:sp>
          <p:nvSpPr>
            <p:cNvPr id="149662" name="Text Box 158"/>
            <p:cNvSpPr txBox="1">
              <a:spLocks noChangeArrowheads="1"/>
            </p:cNvSpPr>
            <p:nvPr/>
          </p:nvSpPr>
          <p:spPr bwMode="auto">
            <a:xfrm>
              <a:off x="7925915"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统计</a:t>
              </a:r>
              <a:endParaRPr kumimoji="1" lang="en-US" altLang="zh-CN" sz="2800" dirty="0">
                <a:solidFill>
                  <a:srgbClr val="333399"/>
                </a:solidFill>
                <a:latin typeface="微软雅黑" panose="020B0503020204020204" pitchFamily="34" charset="-122"/>
                <a:ea typeface="微软雅黑" panose="020B0503020204020204" pitchFamily="34" charset="-122"/>
              </a:endParaRPr>
            </a:p>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6" name="文本占位符 5">
            <a:extLst>
              <a:ext uri="{FF2B5EF4-FFF2-40B4-BE49-F238E27FC236}">
                <a16:creationId xmlns:a16="http://schemas.microsoft.com/office/drawing/2014/main" id="{AC417E27-E91F-416C-B973-6AEE7E7DE441}"/>
              </a:ext>
            </a:extLst>
          </p:cNvPr>
          <p:cNvSpPr>
            <a:spLocks noGrp="1"/>
          </p:cNvSpPr>
          <p:nvPr>
            <p:ph type="body" sz="quarter" idx="11"/>
          </p:nvPr>
        </p:nvSpPr>
        <p:spPr/>
        <p:txBody>
          <a:bodyPr>
            <a:normAutofit fontScale="92500" lnSpcReduction="20000"/>
          </a:bodyPr>
          <a:lstStyle/>
          <a:p>
            <a:r>
              <a:rPr lang="zh-CN" altLang="en-US" dirty="0"/>
              <a:t>波分复用的概念</a:t>
            </a:r>
          </a:p>
          <a:p>
            <a:endParaRPr lang="zh-CN" altLang="en-US" dirty="0"/>
          </a:p>
        </p:txBody>
      </p:sp>
      <p:sp>
        <p:nvSpPr>
          <p:cNvPr id="2" name="矩形 1"/>
          <p:cNvSpPr/>
          <p:nvPr/>
        </p:nvSpPr>
        <p:spPr>
          <a:xfrm>
            <a:off x="3143672" y="1628801"/>
            <a:ext cx="6356348" cy="954107"/>
          </a:xfrm>
          <a:prstGeom prst="rect">
            <a:avLst/>
          </a:prstGeom>
          <a:solidFill>
            <a:schemeClr val="accent4">
              <a:lumMod val="20000"/>
              <a:lumOff val="80000"/>
            </a:schemeClr>
          </a:solidFill>
          <a:ln>
            <a:solidFill>
              <a:srgbClr val="000099"/>
            </a:solidFill>
          </a:ln>
        </p:spPr>
        <p:txBody>
          <a:bodyPr wrap="square">
            <a:spAutoFit/>
          </a:bodyPr>
          <a:lstStyle/>
          <a:p>
            <a:r>
              <a:rPr lang="zh-CN" altLang="en-US" sz="2800" dirty="0">
                <a:solidFill>
                  <a:srgbClr val="333399"/>
                </a:solidFill>
                <a:latin typeface="微软雅黑" panose="020B0503020204020204" pitchFamily="34" charset="-122"/>
                <a:ea typeface="微软雅黑" panose="020B0503020204020204" pitchFamily="34" charset="-122"/>
              </a:rPr>
              <a:t>波分复用就是光的频分复用。</a:t>
            </a:r>
            <a:r>
              <a:rPr lang="zh-CN" altLang="zh-CN" sz="2800" dirty="0">
                <a:solidFill>
                  <a:srgbClr val="333399"/>
                </a:solidFill>
                <a:latin typeface="微软雅黑" panose="020B0503020204020204" pitchFamily="34" charset="-122"/>
                <a:ea typeface="微软雅黑" panose="020B0503020204020204" pitchFamily="34" charset="-122"/>
              </a:rPr>
              <a:t>使用一根光纤来同时传输多个光载波信号</a:t>
            </a:r>
            <a:r>
              <a:rPr lang="zh-CN" altLang="en-US" sz="28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436308" y="2132856"/>
            <a:ext cx="9627442" cy="4268326"/>
            <a:chOff x="293307" y="2132856"/>
            <a:chExt cx="9627442" cy="4268326"/>
          </a:xfrm>
        </p:grpSpPr>
        <p:sp>
          <p:nvSpPr>
            <p:cNvPr id="150530" name="Text Box 2"/>
            <p:cNvSpPr txBox="1">
              <a:spLocks noChangeArrowheads="1"/>
            </p:cNvSpPr>
            <p:nvPr/>
          </p:nvSpPr>
          <p:spPr bwMode="auto">
            <a:xfrm flipH="1">
              <a:off x="7446995" y="2780928"/>
              <a:ext cx="2473754"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1550 nm           0 </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1551 nm           1</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1552 nm           2</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1553 nm           3</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1554 nm           4</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1555 nm           5</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1556 nm           6</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1557 nm           7</a:t>
              </a:r>
            </a:p>
          </p:txBody>
        </p:sp>
        <p:sp>
          <p:nvSpPr>
            <p:cNvPr id="150531" name="Text Box 3"/>
            <p:cNvSpPr txBox="1">
              <a:spLocks noChangeArrowheads="1"/>
            </p:cNvSpPr>
            <p:nvPr/>
          </p:nvSpPr>
          <p:spPr bwMode="auto">
            <a:xfrm>
              <a:off x="332217" y="2817440"/>
              <a:ext cx="2704587"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0            1550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1            1551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2            1552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3            1553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4            1554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5            1555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6            1556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1" name="Text Box 33"/>
            <p:cNvSpPr txBox="1">
              <a:spLocks noChangeArrowheads="1"/>
            </p:cNvSpPr>
            <p:nvPr/>
          </p:nvSpPr>
          <p:spPr bwMode="auto">
            <a:xfrm>
              <a:off x="3828553" y="3368303"/>
              <a:ext cx="1143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复</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分</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7" name="Text Box 49"/>
            <p:cNvSpPr txBox="1">
              <a:spLocks noChangeArrowheads="1"/>
            </p:cNvSpPr>
            <p:nvPr/>
          </p:nvSpPr>
          <p:spPr bwMode="auto">
            <a:xfrm>
              <a:off x="5104638" y="3468314"/>
              <a:ext cx="820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2" name="Text Box 54"/>
            <p:cNvSpPr txBox="1">
              <a:spLocks noChangeArrowheads="1"/>
            </p:cNvSpPr>
            <p:nvPr/>
          </p:nvSpPr>
          <p:spPr bwMode="auto">
            <a:xfrm>
              <a:off x="3720206" y="4746253"/>
              <a:ext cx="1091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grpSp>
      <p:sp>
        <p:nvSpPr>
          <p:cNvPr id="3" name="文本框 2">
            <a:extLst>
              <a:ext uri="{FF2B5EF4-FFF2-40B4-BE49-F238E27FC236}">
                <a16:creationId xmlns:a16="http://schemas.microsoft.com/office/drawing/2014/main" id="{7293747F-E4EF-4911-B447-9C4D4346ACD2}"/>
              </a:ext>
            </a:extLst>
          </p:cNvPr>
          <p:cNvSpPr txBox="1"/>
          <p:nvPr/>
        </p:nvSpPr>
        <p:spPr>
          <a:xfrm>
            <a:off x="9487513" y="104775"/>
            <a:ext cx="2088232" cy="523220"/>
          </a:xfrm>
          <a:prstGeom prst="rect">
            <a:avLst/>
          </a:prstGeom>
          <a:noFill/>
        </p:spPr>
        <p:txBody>
          <a:bodyPr wrap="square" rtlCol="0">
            <a:spAutoFit/>
          </a:bodyPr>
          <a:lstStyle/>
          <a:p>
            <a:r>
              <a:rPr lang="en-US" altLang="zh-CN" sz="2800" b="1" dirty="0">
                <a:solidFill>
                  <a:srgbClr val="00B050"/>
                </a:solidFill>
              </a:rPr>
              <a:t>OFDM</a:t>
            </a:r>
            <a:endParaRPr lang="zh-CN" altLang="en-US" sz="2800" b="1" dirty="0">
              <a:solidFill>
                <a:srgbClr val="00B050"/>
              </a:solidFill>
            </a:endParaRPr>
          </a:p>
        </p:txBody>
      </p:sp>
    </p:spTree>
    <p:extLst>
      <p:ext uri="{BB962C8B-B14F-4D97-AF65-F5344CB8AC3E}">
        <p14:creationId xmlns:p14="http://schemas.microsoft.com/office/powerpoint/2010/main" val="2591120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
        <p:nvSpPr>
          <p:cNvPr id="142338" name="Rectangle 2"/>
          <p:cNvSpPr>
            <a:spLocks noGrp="1" noChangeArrowheads="1"/>
          </p:cNvSpPr>
          <p:nvPr>
            <p:ph type="title"/>
          </p:nvPr>
        </p:nvSpPr>
        <p:spPr>
          <a:xfrm>
            <a:off x="527052" y="620044"/>
            <a:ext cx="11137899" cy="7207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4" name="文本框 3">
            <a:extLst>
              <a:ext uri="{FF2B5EF4-FFF2-40B4-BE49-F238E27FC236}">
                <a16:creationId xmlns:a16="http://schemas.microsoft.com/office/drawing/2014/main" id="{6C5DB999-6C31-4039-AAC2-862CF9D4EBF3}"/>
              </a:ext>
            </a:extLst>
          </p:cNvPr>
          <p:cNvSpPr txBox="1"/>
          <p:nvPr/>
        </p:nvSpPr>
        <p:spPr>
          <a:xfrm>
            <a:off x="6600056" y="5805264"/>
            <a:ext cx="4680520" cy="369332"/>
          </a:xfrm>
          <a:prstGeom prst="rect">
            <a:avLst/>
          </a:prstGeom>
          <a:noFill/>
        </p:spPr>
        <p:txBody>
          <a:bodyPr wrap="square" rtlCol="0">
            <a:spAutoFit/>
          </a:bodyPr>
          <a:lstStyle/>
          <a:p>
            <a:r>
              <a:rPr lang="zh-CN" altLang="en-US" dirty="0">
                <a:solidFill>
                  <a:srgbClr val="00B050"/>
                </a:solidFill>
              </a:rPr>
              <a:t>调频电台与软件无线电</a:t>
            </a:r>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6679" name="Object 7"/>
              <p:cNvSpPr txBox="1"/>
              <p:nvPr/>
            </p:nvSpPr>
            <p:spPr bwMode="auto">
              <a:xfrm>
                <a:off x="4224338" y="3644900"/>
                <a:ext cx="3948112" cy="1223963"/>
              </a:xfrm>
              <a:prstGeom prst="rect">
                <a:avLst/>
              </a:prstGeom>
              <a:solidFill>
                <a:schemeClr val="accent4">
                  <a:lumMod val="20000"/>
                  <a:lumOff val="80000"/>
                </a:schemeClr>
              </a:solidFill>
              <a:ln w="9525">
                <a:solidFill>
                  <a:srgbClr val="000099"/>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𝐓</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=0</m:t>
                      </m:r>
                    </m:oMath>
                  </m:oMathPara>
                </a14:m>
                <a:endParaRPr lang="zh-CN" altLang="en-US" sz="2400" dirty="0">
                  <a:solidFill>
                    <a:srgbClr val="333399"/>
                  </a:solidFill>
                </a:endParaRPr>
              </a:p>
            </p:txBody>
          </p:sp>
        </mc:Choice>
        <mc:Fallback xmlns="">
          <p:sp>
            <p:nvSpPr>
              <p:cNvPr id="156679" name="Object 7"/>
              <p:cNvSpPr txBox="1">
                <a:spLocks noRot="1" noChangeAspect="1" noMove="1" noResize="1" noEditPoints="1" noAdjustHandles="1" noChangeArrowheads="1" noChangeShapeType="1" noTextEdit="1"/>
              </p:cNvSpPr>
              <p:nvPr/>
            </p:nvSpPr>
            <p:spPr bwMode="auto">
              <a:xfrm>
                <a:off x="4224338" y="3644900"/>
                <a:ext cx="3948112" cy="1223963"/>
              </a:xfrm>
              <a:prstGeom prst="rect">
                <a:avLst/>
              </a:prstGeom>
              <a:blipFill>
                <a:blip r:embed="rId3"/>
                <a:stretch>
                  <a:fillRect/>
                </a:stretch>
              </a:blipFill>
              <a:ln w="9525">
                <a:solidFill>
                  <a:srgbClr val="000099"/>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874627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700"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7703" name="Object 7"/>
              <p:cNvSpPr txBox="1"/>
              <p:nvPr/>
            </p:nvSpPr>
            <p:spPr bwMode="auto">
              <a:xfrm>
                <a:off x="1847528" y="2132856"/>
                <a:ext cx="8135938" cy="1160463"/>
              </a:xfrm>
              <a:prstGeom prst="rect">
                <a:avLst/>
              </a:prstGeom>
              <a:solidFill>
                <a:schemeClr val="accent4">
                  <a:lumMod val="20000"/>
                  <a:lumOff val="80000"/>
                </a:schemeClr>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Sup>
                            <m:sSubSupPr>
                              <m:ctrlPr>
                                <a:rPr lang="zh-CN" altLang="en-US" sz="2400" i="1">
                                  <a:solidFill>
                                    <a:srgbClr val="333399"/>
                                  </a:solidFill>
                                  <a:latin typeface="Cambria Math" panose="02040503050406030204" pitchFamily="18" charset="0"/>
                                </a:rPr>
                              </m:ctrlPr>
                            </m:sSubSup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up>
                              <m:r>
                                <a:rPr lang="zh-CN" altLang="en-US" sz="2400" i="1">
                                  <a:solidFill>
                                    <a:srgbClr val="333399"/>
                                  </a:solidFill>
                                  <a:latin typeface="Cambria Math" panose="02040503050406030204" pitchFamily="18" charset="0"/>
                                </a:rPr>
                                <m:t>2</m:t>
                              </m:r>
                            </m:sup>
                          </m:sSubSup>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r>
                                <a:rPr lang="zh-CN" altLang="en-US" sz="2400" i="1">
                                  <a:solidFill>
                                    <a:srgbClr val="333399"/>
                                  </a:solidFill>
                                  <a:latin typeface="Cambria Math" panose="02040503050406030204" pitchFamily="18" charset="0"/>
                                </a:rPr>
                                <m:t>(±1</m:t>
                              </m:r>
                              <m:sSup>
                                <m:sSupPr>
                                  <m:ctrlPr>
                                    <a:rPr lang="zh-CN" altLang="en-US" sz="2400" i="1">
                                      <a:solidFill>
                                        <a:srgbClr val="333399"/>
                                      </a:solidFill>
                                      <a:latin typeface="Cambria Math" panose="02040503050406030204" pitchFamily="18" charset="0"/>
                                    </a:rPr>
                                  </m:ctrlPr>
                                </m:sSupPr>
                                <m:e>
                                  <m:r>
                                    <a:rPr lang="zh-CN" altLang="en-US" sz="2400" i="1">
                                      <a:solidFill>
                                        <a:srgbClr val="333399"/>
                                      </a:solidFill>
                                      <a:latin typeface="Cambria Math" panose="02040503050406030204" pitchFamily="18" charset="0"/>
                                    </a:rPr>
                                    <m:t>)</m:t>
                                  </m:r>
                                </m:e>
                                <m:sup>
                                  <m:r>
                                    <a:rPr lang="zh-CN" altLang="en-US" sz="2400" i="1">
                                      <a:solidFill>
                                        <a:srgbClr val="333399"/>
                                      </a:solidFill>
                                      <a:latin typeface="Cambria Math" panose="02040503050406030204" pitchFamily="18" charset="0"/>
                                    </a:rPr>
                                    <m:t>2</m:t>
                                  </m:r>
                                </m:sup>
                              </m:sSup>
                              <m:r>
                                <a:rPr lang="zh-CN" altLang="en-US" sz="2400" i="1">
                                  <a:solidFill>
                                    <a:srgbClr val="333399"/>
                                  </a:solidFill>
                                  <a:latin typeface="Cambria Math" panose="02040503050406030204" pitchFamily="18" charset="0"/>
                                </a:rPr>
                                <m:t>=1</m:t>
                              </m:r>
                            </m:e>
                          </m:nary>
                        </m:e>
                      </m:nary>
                    </m:oMath>
                  </m:oMathPara>
                </a14:m>
                <a:endParaRPr lang="zh-CN" altLang="en-US" sz="2400">
                  <a:solidFill>
                    <a:srgbClr val="333399"/>
                  </a:solidFill>
                </a:endParaRPr>
              </a:p>
            </p:txBody>
          </p:sp>
        </mc:Choice>
        <mc:Fallback xmlns="">
          <p:sp>
            <p:nvSpPr>
              <p:cNvPr id="157703" name="Object 7"/>
              <p:cNvSpPr txBox="1">
                <a:spLocks noRot="1" noChangeAspect="1" noMove="1" noResize="1" noEditPoints="1" noAdjustHandles="1" noChangeArrowheads="1" noChangeShapeType="1" noTextEdit="1"/>
              </p:cNvSpPr>
              <p:nvPr/>
            </p:nvSpPr>
            <p:spPr bwMode="auto">
              <a:xfrm>
                <a:off x="1847528" y="2132856"/>
                <a:ext cx="8135938" cy="116046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527052" y="260351"/>
            <a:ext cx="11137899" cy="720724"/>
          </a:xfrm>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72844"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27" name="Rectangle 7"/>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4889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1" name="Text Box 11"/>
          <p:cNvSpPr txBox="1">
            <a:spLocks noChangeArrowheads="1"/>
          </p:cNvSpPr>
          <p:nvPr/>
        </p:nvSpPr>
        <p:spPr bwMode="auto">
          <a:xfrm>
            <a:off x="2325356" y="2286003"/>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站的码片序列 </a:t>
            </a:r>
            <a:r>
              <a:rPr kumimoji="1" lang="en-US" altLang="zh-CN" sz="2000">
                <a:solidFill>
                  <a:srgbClr val="000099"/>
                </a:solidFill>
                <a:latin typeface="微软雅黑" panose="020B0503020204020204" pitchFamily="34" charset="-122"/>
                <a:ea typeface="微软雅黑" panose="020B0503020204020204" pitchFamily="34" charset="-122"/>
              </a:rPr>
              <a:t>S</a:t>
            </a:r>
          </a:p>
        </p:txBody>
      </p:sp>
      <p:sp>
        <p:nvSpPr>
          <p:cNvPr id="158732" name="Line 12"/>
          <p:cNvSpPr>
            <a:spLocks noChangeShapeType="1"/>
          </p:cNvSpPr>
          <p:nvPr/>
        </p:nvSpPr>
        <p:spPr bwMode="auto">
          <a:xfrm>
            <a:off x="4891285"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3" name="Line 13"/>
          <p:cNvSpPr>
            <a:spLocks noChangeShapeType="1"/>
          </p:cNvSpPr>
          <p:nvPr/>
        </p:nvSpPr>
        <p:spPr bwMode="auto">
          <a:xfrm>
            <a:off x="6600758"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4" name="Line 14"/>
          <p:cNvSpPr>
            <a:spLocks noChangeShapeType="1"/>
          </p:cNvSpPr>
          <p:nvPr/>
        </p:nvSpPr>
        <p:spPr bwMode="auto">
          <a:xfrm>
            <a:off x="8310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5" name="Line 15"/>
          <p:cNvSpPr>
            <a:spLocks noChangeShapeType="1"/>
          </p:cNvSpPr>
          <p:nvPr/>
        </p:nvSpPr>
        <p:spPr bwMode="auto">
          <a:xfrm>
            <a:off x="10019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6" name="Freeform 16"/>
          <p:cNvSpPr>
            <a:spLocks/>
          </p:cNvSpPr>
          <p:nvPr/>
        </p:nvSpPr>
        <p:spPr bwMode="auto">
          <a:xfrm>
            <a:off x="4891286"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7" name="Freeform 17"/>
          <p:cNvSpPr>
            <a:spLocks/>
          </p:cNvSpPr>
          <p:nvPr/>
        </p:nvSpPr>
        <p:spPr bwMode="auto">
          <a:xfrm>
            <a:off x="6600759"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8" name="Freeform 18"/>
          <p:cNvSpPr>
            <a:spLocks/>
          </p:cNvSpPr>
          <p:nvPr/>
        </p:nvSpPr>
        <p:spPr bwMode="auto">
          <a:xfrm>
            <a:off x="4891286"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9" name="Freeform 19"/>
          <p:cNvSpPr>
            <a:spLocks/>
          </p:cNvSpPr>
          <p:nvPr/>
        </p:nvSpPr>
        <p:spPr bwMode="auto">
          <a:xfrm>
            <a:off x="6600759"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0" name="Freeform 20"/>
          <p:cNvSpPr>
            <a:spLocks/>
          </p:cNvSpPr>
          <p:nvPr/>
        </p:nvSpPr>
        <p:spPr bwMode="auto">
          <a:xfrm flipV="1">
            <a:off x="8310232"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1" name="Freeform 21"/>
          <p:cNvSpPr>
            <a:spLocks/>
          </p:cNvSpPr>
          <p:nvPr/>
        </p:nvSpPr>
        <p:spPr bwMode="auto">
          <a:xfrm>
            <a:off x="4891286"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2" name="Freeform 22"/>
          <p:cNvSpPr>
            <a:spLocks/>
          </p:cNvSpPr>
          <p:nvPr/>
        </p:nvSpPr>
        <p:spPr bwMode="auto">
          <a:xfrm>
            <a:off x="6600759"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3" name="Freeform 23"/>
          <p:cNvSpPr>
            <a:spLocks/>
          </p:cNvSpPr>
          <p:nvPr/>
        </p:nvSpPr>
        <p:spPr bwMode="auto">
          <a:xfrm flipV="1">
            <a:off x="8310232"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4" name="Freeform 24"/>
          <p:cNvSpPr>
            <a:spLocks/>
          </p:cNvSpPr>
          <p:nvPr/>
        </p:nvSpPr>
        <p:spPr bwMode="auto">
          <a:xfrm>
            <a:off x="4891286" y="4665665"/>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5" name="Freeform 25"/>
          <p:cNvSpPr>
            <a:spLocks/>
          </p:cNvSpPr>
          <p:nvPr/>
        </p:nvSpPr>
        <p:spPr bwMode="auto">
          <a:xfrm>
            <a:off x="4891286"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6" name="Line 26"/>
          <p:cNvSpPr>
            <a:spLocks noChangeShapeType="1"/>
          </p:cNvSpPr>
          <p:nvPr/>
        </p:nvSpPr>
        <p:spPr bwMode="auto">
          <a:xfrm>
            <a:off x="6600758" y="1514478"/>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7" name="Text Box 27"/>
          <p:cNvSpPr txBox="1">
            <a:spLocks noChangeArrowheads="1"/>
          </p:cNvSpPr>
          <p:nvPr/>
        </p:nvSpPr>
        <p:spPr bwMode="auto">
          <a:xfrm>
            <a:off x="5534487"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48" name="Line 28"/>
          <p:cNvSpPr>
            <a:spLocks noChangeShapeType="1"/>
          </p:cNvSpPr>
          <p:nvPr/>
        </p:nvSpPr>
        <p:spPr bwMode="auto">
          <a:xfrm>
            <a:off x="4722746"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9" name="Line 29"/>
          <p:cNvSpPr>
            <a:spLocks noChangeShapeType="1"/>
          </p:cNvSpPr>
          <p:nvPr/>
        </p:nvSpPr>
        <p:spPr bwMode="auto">
          <a:xfrm>
            <a:off x="4722746"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0" name="Line 30"/>
          <p:cNvSpPr>
            <a:spLocks noChangeShapeType="1"/>
          </p:cNvSpPr>
          <p:nvPr/>
        </p:nvSpPr>
        <p:spPr bwMode="auto">
          <a:xfrm flipV="1">
            <a:off x="4722746"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1" name="Freeform 31"/>
          <p:cNvSpPr>
            <a:spLocks/>
          </p:cNvSpPr>
          <p:nvPr/>
        </p:nvSpPr>
        <p:spPr bwMode="auto">
          <a:xfrm>
            <a:off x="4891286"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2" name="Freeform 32"/>
          <p:cNvSpPr>
            <a:spLocks/>
          </p:cNvSpPr>
          <p:nvPr/>
        </p:nvSpPr>
        <p:spPr bwMode="auto">
          <a:xfrm>
            <a:off x="6600759"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3" name="Freeform 33"/>
          <p:cNvSpPr>
            <a:spLocks/>
          </p:cNvSpPr>
          <p:nvPr/>
        </p:nvSpPr>
        <p:spPr bwMode="auto">
          <a:xfrm flipV="1">
            <a:off x="8310232"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4" name="Line 34"/>
          <p:cNvSpPr>
            <a:spLocks noChangeShapeType="1"/>
          </p:cNvSpPr>
          <p:nvPr/>
        </p:nvSpPr>
        <p:spPr bwMode="auto">
          <a:xfrm>
            <a:off x="4722746"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5" name="Line 35"/>
          <p:cNvSpPr>
            <a:spLocks noChangeShapeType="1"/>
          </p:cNvSpPr>
          <p:nvPr/>
        </p:nvSpPr>
        <p:spPr bwMode="auto">
          <a:xfrm>
            <a:off x="4745104"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6" name="Text Box 36"/>
          <p:cNvSpPr txBox="1">
            <a:spLocks noChangeArrowheads="1"/>
          </p:cNvSpPr>
          <p:nvPr/>
        </p:nvSpPr>
        <p:spPr bwMode="auto">
          <a:xfrm>
            <a:off x="7254278"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57" name="Text Box 37"/>
          <p:cNvSpPr txBox="1">
            <a:spLocks noChangeArrowheads="1"/>
          </p:cNvSpPr>
          <p:nvPr/>
        </p:nvSpPr>
        <p:spPr bwMode="auto">
          <a:xfrm>
            <a:off x="8968912"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158758" name="Text Box 38"/>
          <p:cNvSpPr txBox="1">
            <a:spLocks noChangeArrowheads="1"/>
          </p:cNvSpPr>
          <p:nvPr/>
        </p:nvSpPr>
        <p:spPr bwMode="auto">
          <a:xfrm>
            <a:off x="10449651" y="1528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59" name="Text Box 39"/>
          <p:cNvSpPr txBox="1">
            <a:spLocks noChangeArrowheads="1"/>
          </p:cNvSpPr>
          <p:nvPr/>
        </p:nvSpPr>
        <p:spPr bwMode="auto">
          <a:xfrm>
            <a:off x="10449651" y="22415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0" name="Text Box 40"/>
          <p:cNvSpPr txBox="1">
            <a:spLocks noChangeArrowheads="1"/>
          </p:cNvSpPr>
          <p:nvPr/>
        </p:nvSpPr>
        <p:spPr bwMode="auto">
          <a:xfrm>
            <a:off x="10449651" y="33464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1" name="Text Box 41"/>
          <p:cNvSpPr txBox="1">
            <a:spLocks noChangeArrowheads="1"/>
          </p:cNvSpPr>
          <p:nvPr/>
        </p:nvSpPr>
        <p:spPr bwMode="auto">
          <a:xfrm>
            <a:off x="10449651" y="39544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2" name="Text Box 42"/>
          <p:cNvSpPr txBox="1">
            <a:spLocks noChangeArrowheads="1"/>
          </p:cNvSpPr>
          <p:nvPr/>
        </p:nvSpPr>
        <p:spPr bwMode="auto">
          <a:xfrm>
            <a:off x="10449651" y="4576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3" name="Text Box 43"/>
          <p:cNvSpPr txBox="1">
            <a:spLocks noChangeArrowheads="1"/>
          </p:cNvSpPr>
          <p:nvPr/>
        </p:nvSpPr>
        <p:spPr bwMode="auto">
          <a:xfrm>
            <a:off x="10449651" y="510540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4" name="Rectangle 44"/>
          <p:cNvSpPr>
            <a:spLocks noChangeArrowheads="1"/>
          </p:cNvSpPr>
          <p:nvPr/>
        </p:nvSpPr>
        <p:spPr bwMode="auto">
          <a:xfrm>
            <a:off x="5180211"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5" name="Text Box 45"/>
          <p:cNvSpPr txBox="1">
            <a:spLocks noChangeArrowheads="1"/>
          </p:cNvSpPr>
          <p:nvPr/>
        </p:nvSpPr>
        <p:spPr bwMode="auto">
          <a:xfrm>
            <a:off x="5168173" y="1846264"/>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i="1">
                <a:solidFill>
                  <a:srgbClr val="000099"/>
                </a:solidFill>
                <a:latin typeface="微软雅黑" panose="020B0503020204020204" pitchFamily="34" charset="-122"/>
                <a:ea typeface="微软雅黑" panose="020B0503020204020204" pitchFamily="34" charset="-122"/>
              </a:rPr>
              <a:t>m</a:t>
            </a: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个码片</a:t>
            </a:r>
          </a:p>
        </p:txBody>
      </p:sp>
      <p:sp>
        <p:nvSpPr>
          <p:cNvPr id="158766" name="Freeform 46"/>
          <p:cNvSpPr>
            <a:spLocks/>
          </p:cNvSpPr>
          <p:nvPr/>
        </p:nvSpPr>
        <p:spPr bwMode="auto">
          <a:xfrm>
            <a:off x="4891286"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7" name="Freeform 47"/>
          <p:cNvSpPr>
            <a:spLocks/>
          </p:cNvSpPr>
          <p:nvPr/>
        </p:nvSpPr>
        <p:spPr bwMode="auto">
          <a:xfrm>
            <a:off x="6600759"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8" name="Freeform 48"/>
          <p:cNvSpPr>
            <a:spLocks/>
          </p:cNvSpPr>
          <p:nvPr/>
        </p:nvSpPr>
        <p:spPr bwMode="auto">
          <a:xfrm flipV="1">
            <a:off x="8310232"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9" name="Line 49"/>
          <p:cNvSpPr>
            <a:spLocks noChangeShapeType="1"/>
          </p:cNvSpPr>
          <p:nvPr/>
        </p:nvSpPr>
        <p:spPr bwMode="auto">
          <a:xfrm flipV="1">
            <a:off x="4722746"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0" name="Text Box 50"/>
          <p:cNvSpPr txBox="1">
            <a:spLocks noChangeArrowheads="1"/>
          </p:cNvSpPr>
          <p:nvPr/>
        </p:nvSpPr>
        <p:spPr bwMode="auto">
          <a:xfrm>
            <a:off x="10449651" y="2778126"/>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71" name="Freeform 51"/>
          <p:cNvSpPr>
            <a:spLocks/>
          </p:cNvSpPr>
          <p:nvPr/>
        </p:nvSpPr>
        <p:spPr bwMode="auto">
          <a:xfrm>
            <a:off x="8315392"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2" name="Line 52"/>
          <p:cNvSpPr>
            <a:spLocks noChangeShapeType="1"/>
          </p:cNvSpPr>
          <p:nvPr/>
        </p:nvSpPr>
        <p:spPr bwMode="auto">
          <a:xfrm>
            <a:off x="4745104"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3" name="Text Box 53"/>
          <p:cNvSpPr txBox="1">
            <a:spLocks noChangeArrowheads="1"/>
          </p:cNvSpPr>
          <p:nvPr/>
        </p:nvSpPr>
        <p:spPr bwMode="auto">
          <a:xfrm>
            <a:off x="2325356"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4" name="Text Box 54"/>
          <p:cNvSpPr txBox="1">
            <a:spLocks noChangeArrowheads="1"/>
          </p:cNvSpPr>
          <p:nvPr/>
        </p:nvSpPr>
        <p:spPr bwMode="auto">
          <a:xfrm>
            <a:off x="2325357"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5" name="Text Box 55"/>
          <p:cNvSpPr txBox="1">
            <a:spLocks noChangeArrowheads="1"/>
          </p:cNvSpPr>
          <p:nvPr/>
        </p:nvSpPr>
        <p:spPr bwMode="auto">
          <a:xfrm>
            <a:off x="2014074" y="3954464"/>
            <a:ext cx="2642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总的发送信号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r>
              <a:rPr kumimoji="1" lang="en-US" altLang="zh-CN" sz="2000">
                <a:solidFill>
                  <a:srgbClr val="000099"/>
                </a:solidFill>
                <a:latin typeface="微软雅黑" panose="020B0503020204020204" pitchFamily="34" charset="-122"/>
                <a:ea typeface="微软雅黑" panose="020B0503020204020204" pitchFamily="34" charset="-122"/>
              </a:rPr>
              <a:t> + 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6" name="Text Box 56"/>
          <p:cNvSpPr txBox="1">
            <a:spLocks noChangeArrowheads="1"/>
          </p:cNvSpPr>
          <p:nvPr/>
        </p:nvSpPr>
        <p:spPr bwMode="auto">
          <a:xfrm>
            <a:off x="2402748"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7" name="Text Box 57"/>
          <p:cNvSpPr txBox="1">
            <a:spLocks noChangeArrowheads="1"/>
          </p:cNvSpPr>
          <p:nvPr/>
        </p:nvSpPr>
        <p:spPr bwMode="auto">
          <a:xfrm>
            <a:off x="2402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8" name="Line 58"/>
          <p:cNvSpPr>
            <a:spLocks noChangeShapeType="1"/>
          </p:cNvSpPr>
          <p:nvPr/>
        </p:nvSpPr>
        <p:spPr bwMode="auto">
          <a:xfrm flipV="1">
            <a:off x="4745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9" name="Text Box 59"/>
          <p:cNvSpPr txBox="1">
            <a:spLocks noChangeArrowheads="1"/>
          </p:cNvSpPr>
          <p:nvPr/>
        </p:nvSpPr>
        <p:spPr bwMode="auto">
          <a:xfrm>
            <a:off x="2800019"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数据码元比特</a:t>
            </a:r>
          </a:p>
        </p:txBody>
      </p:sp>
      <p:sp>
        <p:nvSpPr>
          <p:cNvPr id="158780" name="Text Box 60"/>
          <p:cNvSpPr txBox="1">
            <a:spLocks noChangeArrowheads="1"/>
          </p:cNvSpPr>
          <p:nvPr/>
        </p:nvSpPr>
        <p:spPr bwMode="auto">
          <a:xfrm>
            <a:off x="1539411" y="2524128"/>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发</a:t>
            </a:r>
          </a:p>
          <a:p>
            <a:pPr algn="l"/>
            <a:r>
              <a:rPr kumimoji="1" lang="zh-CN" altLang="en-US" sz="2000">
                <a:solidFill>
                  <a:srgbClr val="000099"/>
                </a:solidFill>
                <a:latin typeface="微软雅黑" panose="020B0503020204020204" pitchFamily="34" charset="-122"/>
                <a:ea typeface="微软雅黑" panose="020B0503020204020204" pitchFamily="34" charset="-122"/>
              </a:rPr>
              <a:t>送</a:t>
            </a:r>
          </a:p>
          <a:p>
            <a:pPr algn="l"/>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1" name="Text Box 61"/>
          <p:cNvSpPr txBox="1">
            <a:spLocks noChangeArrowheads="1"/>
          </p:cNvSpPr>
          <p:nvPr/>
        </p:nvSpPr>
        <p:spPr bwMode="auto">
          <a:xfrm>
            <a:off x="1694192" y="4540253"/>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接</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收</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2" name="AutoShape 62"/>
          <p:cNvSpPr>
            <a:spLocks/>
          </p:cNvSpPr>
          <p:nvPr/>
        </p:nvSpPr>
        <p:spPr bwMode="auto">
          <a:xfrm>
            <a:off x="2014075"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83" name="AutoShape 63"/>
          <p:cNvSpPr>
            <a:spLocks/>
          </p:cNvSpPr>
          <p:nvPr/>
        </p:nvSpPr>
        <p:spPr bwMode="auto">
          <a:xfrm>
            <a:off x="2247967" y="4684715"/>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557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00506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7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1958464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2162148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t>如果不对高次群的数字传输速率进行标准化，国际范围的</a:t>
            </a:r>
            <a:r>
              <a:rPr lang="zh-CN" altLang="zh-CN" dirty="0">
                <a:solidFill>
                  <a:srgbClr val="0000FF"/>
                </a:solidFill>
              </a:rPr>
              <a:t>基于光纤</a:t>
            </a:r>
            <a:r>
              <a:rPr lang="zh-CN" altLang="en-US" dirty="0">
                <a:solidFill>
                  <a:srgbClr val="0000FF"/>
                </a:solidFill>
              </a:rPr>
              <a:t>高速数据传输就很难实现。 </a:t>
            </a:r>
            <a:endParaRPr lang="en-US" altLang="zh-CN" dirty="0">
              <a:solidFill>
                <a:srgbClr val="0000FF"/>
              </a:solidFill>
            </a:endParaRPr>
          </a:p>
          <a:p>
            <a:r>
              <a:rPr lang="zh-CN" altLang="en-US" dirty="0">
                <a:solidFill>
                  <a:srgbClr val="FF0000"/>
                </a:solidFill>
              </a:rPr>
              <a:t>不是同步传输</a:t>
            </a:r>
          </a:p>
          <a:p>
            <a:pPr lvl="1"/>
            <a:r>
              <a:rPr lang="zh-CN" altLang="en-US" dirty="0"/>
              <a:t>在过去相当长的时间，为了节约经费，各国的数字网主要是采用准同步方式。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2"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6" name="Rectangle 2"/>
          <p:cNvSpPr>
            <a:spLocks noGrp="1" noChangeArrowheads="1"/>
          </p:cNvSpPr>
          <p:nvPr>
            <p:ph type="title"/>
          </p:nvPr>
        </p:nvSpPr>
        <p:spPr/>
        <p:txBody>
          <a:bodyPr>
            <a:normAutofit fontScale="90000"/>
          </a:bodyPr>
          <a:lstStyle/>
          <a:p>
            <a:pPr algn="ctr"/>
            <a:br>
              <a:rPr lang="en-US" altLang="zh-CN"/>
            </a:br>
            <a:r>
              <a:rPr lang="zh-CN" altLang="en-US"/>
              <a:t>同步数字系列 </a:t>
            </a:r>
            <a:r>
              <a:rPr lang="en-US" altLang="zh-CN" b="1"/>
              <a:t>SDH</a:t>
            </a:r>
            <a:r>
              <a:rPr lang="en-US" altLang="zh-CN"/>
              <a:t> </a:t>
            </a:r>
          </a:p>
        </p:txBody>
      </p:sp>
      <p:sp>
        <p:nvSpPr>
          <p:cNvPr id="164868"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699540702"/>
              </p:ext>
            </p:extLst>
          </p:nvPr>
        </p:nvGraphicFramePr>
        <p:xfrm>
          <a:off x="1559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rPr>
                        <a:t>40 </a:t>
                      </a:r>
                      <a:r>
                        <a:rPr kumimoji="0" lang="en-US" altLang="zh-CN" sz="2200" b="1" i="0" u="none" strike="noStrike" cap="none" normalizeH="0" baseline="0" dirty="0" err="1">
                          <a:ln>
                            <a:noFill/>
                          </a:ln>
                          <a:solidFill>
                            <a:srgbClr val="000099"/>
                          </a:solidFill>
                          <a:effectLst/>
                          <a:latin typeface="+mn-lt"/>
                          <a:ea typeface="黑体" pitchFamily="2" charset="-122"/>
                        </a:rPr>
                        <a:t>Gbit</a:t>
                      </a:r>
                      <a:r>
                        <a:rPr kumimoji="0" lang="en-US" altLang="zh-CN" sz="2200" b="1" i="0" u="none" strike="noStrike" cap="none" normalizeH="0" baseline="0" dirty="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1839762" y="548681"/>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SONET</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OC</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 STS</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与</a:t>
            </a:r>
            <a:r>
              <a:rPr lang="en-US" altLang="zh-CN" sz="2400" dirty="0">
                <a:solidFill>
                  <a:srgbClr val="333399"/>
                </a:solidFill>
                <a:latin typeface="微软雅黑" panose="020B0503020204020204" pitchFamily="34" charset="-122"/>
                <a:ea typeface="微软雅黑" panose="020B0503020204020204" pitchFamily="34" charset="-122"/>
              </a:rPr>
              <a:t>SDH</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STM</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的对应关系</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06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Tree>
    <p:extLst>
      <p:ext uri="{BB962C8B-B14F-4D97-AF65-F5344CB8AC3E}">
        <p14:creationId xmlns:p14="http://schemas.microsoft.com/office/powerpoint/2010/main" val="416087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A6EC3ED-7FEA-4224-A1C1-6E4C43892551}"/>
              </a:ext>
            </a:extLst>
          </p:cNvPr>
          <p:cNvSpPr txBox="1"/>
          <p:nvPr/>
        </p:nvSpPr>
        <p:spPr>
          <a:xfrm>
            <a:off x="623392" y="376991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61084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8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2" name="图片占位符 1">
            <a:extLst>
              <a:ext uri="{FF2B5EF4-FFF2-40B4-BE49-F238E27FC236}">
                <a16:creationId xmlns:a16="http://schemas.microsoft.com/office/drawing/2014/main" id="{7CC30F0B-87C1-49F5-9E5E-A62AFF310BFB}"/>
              </a:ext>
            </a:extLst>
          </p:cNvPr>
          <p:cNvSpPr>
            <a:spLocks noGrp="1"/>
          </p:cNvSpPr>
          <p:nvPr>
            <p:ph type="pic" sz="quarter" idx="10"/>
          </p:nvPr>
        </p:nvSpPr>
        <p:spPr/>
      </p:sp>
      <p:sp>
        <p:nvSpPr>
          <p:cNvPr id="5" name="文本占位符 4">
            <a:extLst>
              <a:ext uri="{FF2B5EF4-FFF2-40B4-BE49-F238E27FC236}">
                <a16:creationId xmlns:a16="http://schemas.microsoft.com/office/drawing/2014/main" id="{D9C209B0-8628-49E3-A499-53C7B1AAB056}"/>
              </a:ext>
            </a:extLst>
          </p:cNvPr>
          <p:cNvSpPr>
            <a:spLocks noGrp="1"/>
          </p:cNvSpPr>
          <p:nvPr>
            <p:ph type="body" sz="quarter" idx="11"/>
          </p:nvPr>
        </p:nvSpPr>
        <p:spPr>
          <a:xfrm>
            <a:off x="2063427" y="6237560"/>
            <a:ext cx="8280400" cy="431800"/>
          </a:xfrm>
        </p:spPr>
        <p:txBody>
          <a:bodyPr>
            <a:normAutofit fontScale="92500" lnSpcReduction="20000"/>
          </a:bodyPr>
          <a:lstStyle/>
          <a:p>
            <a:r>
              <a:rPr lang="zh-CN" altLang="en-US" dirty="0"/>
              <a:t>数据通信系统的模型</a:t>
            </a:r>
          </a:p>
        </p:txBody>
      </p:sp>
      <p:sp>
        <p:nvSpPr>
          <p:cNvPr id="3" name="矩形 2"/>
          <p:cNvSpPr/>
          <p:nvPr/>
        </p:nvSpPr>
        <p:spPr>
          <a:xfrm>
            <a:off x="1559496" y="1105220"/>
            <a:ext cx="9289032" cy="870046"/>
          </a:xfrm>
          <a:prstGeom prst="rect">
            <a:avLst/>
          </a:prstGeom>
          <a:solidFill>
            <a:schemeClr val="accent4">
              <a:lumMod val="40000"/>
              <a:lumOff val="60000"/>
            </a:schemeClr>
          </a:solidFill>
        </p:spPr>
        <p:txBody>
          <a:bodyPr wrap="square" anchor="ctr">
            <a:spAutoFit/>
          </a:bodyPr>
          <a:lstStyle/>
          <a:p>
            <a:pPr>
              <a:lnSpc>
                <a:spcPct val="110000"/>
              </a:lnSpc>
            </a:pPr>
            <a:r>
              <a:rPr lang="zh-CN" altLang="zh-CN" sz="2400" dirty="0">
                <a:solidFill>
                  <a:srgbClr val="333399"/>
                </a:solidFill>
                <a:latin typeface="微软雅黑" panose="020B0503020204020204" pitchFamily="34" charset="-122"/>
                <a:ea typeface="微软雅黑" panose="020B0503020204020204" pitchFamily="34" charset="-122"/>
              </a:rPr>
              <a:t>一个数据通信系统</a:t>
            </a:r>
            <a:r>
              <a:rPr lang="zh-CN" altLang="en-US" sz="2400" dirty="0">
                <a:solidFill>
                  <a:srgbClr val="333399"/>
                </a:solidFill>
                <a:latin typeface="微软雅黑" panose="020B0503020204020204" pitchFamily="34" charset="-122"/>
                <a:ea typeface="微软雅黑" panose="020B0503020204020204" pitchFamily="34" charset="-122"/>
              </a:rPr>
              <a:t>包括</a:t>
            </a:r>
            <a:r>
              <a:rPr lang="zh-CN" altLang="zh-CN" sz="2400" dirty="0">
                <a:solidFill>
                  <a:srgbClr val="FF0000"/>
                </a:solidFill>
                <a:latin typeface="微软雅黑" panose="020B0503020204020204" pitchFamily="34" charset="-122"/>
                <a:ea typeface="微软雅黑" panose="020B0503020204020204" pitchFamily="34" charset="-122"/>
              </a:rPr>
              <a:t>三大部分</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源系统（或发送端、发送方）、传输系统（或传输网络）和目的系统（或接收端、接收方）</a:t>
            </a:r>
            <a:r>
              <a:rPr lang="zh-CN" altLang="en-US" sz="2400" dirty="0">
                <a:solidFill>
                  <a:srgbClr val="333399"/>
                </a:solidFill>
                <a:latin typeface="微软雅黑" panose="020B0503020204020204" pitchFamily="34" charset="-122"/>
                <a:ea typeface="微软雅黑" panose="020B0503020204020204" pitchFamily="34" charset="-122"/>
              </a:rPr>
              <a:t>。</a:t>
            </a:r>
          </a:p>
        </p:txBody>
      </p:sp>
      <p:grpSp>
        <p:nvGrpSpPr>
          <p:cNvPr id="6" name="Group 107"/>
          <p:cNvGrpSpPr>
            <a:grpSpLocks/>
          </p:cNvGrpSpPr>
          <p:nvPr/>
        </p:nvGrpSpPr>
        <p:grpSpPr bwMode="auto">
          <a:xfrm>
            <a:off x="5601223" y="4641556"/>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系统</a:t>
              </a:r>
            </a:p>
          </p:txBody>
        </p:sp>
      </p:grpSp>
      <p:grpSp>
        <p:nvGrpSpPr>
          <p:cNvPr id="9" name="Group 102"/>
          <p:cNvGrpSpPr>
            <a:grpSpLocks/>
          </p:cNvGrpSpPr>
          <p:nvPr/>
        </p:nvGrpSpPr>
        <p:grpSpPr bwMode="auto">
          <a:xfrm>
            <a:off x="1484042"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2" name="Group 104"/>
          <p:cNvGrpSpPr>
            <a:grpSpLocks/>
          </p:cNvGrpSpPr>
          <p:nvPr/>
        </p:nvGrpSpPr>
        <p:grpSpPr bwMode="auto">
          <a:xfrm>
            <a:off x="2930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5" name="Group 106"/>
          <p:cNvGrpSpPr>
            <a:grpSpLocks/>
          </p:cNvGrpSpPr>
          <p:nvPr/>
        </p:nvGrpSpPr>
        <p:grpSpPr bwMode="auto">
          <a:xfrm>
            <a:off x="4424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发送</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8" name="Group 108"/>
          <p:cNvGrpSpPr>
            <a:grpSpLocks/>
          </p:cNvGrpSpPr>
          <p:nvPr/>
        </p:nvGrpSpPr>
        <p:grpSpPr bwMode="auto">
          <a:xfrm>
            <a:off x="6681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接收</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1" name="Group 110"/>
          <p:cNvGrpSpPr>
            <a:grpSpLocks/>
          </p:cNvGrpSpPr>
          <p:nvPr/>
        </p:nvGrpSpPr>
        <p:grpSpPr bwMode="auto">
          <a:xfrm>
            <a:off x="8791435" y="5005093"/>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4" name="Group 103"/>
          <p:cNvGrpSpPr>
            <a:grpSpLocks/>
          </p:cNvGrpSpPr>
          <p:nvPr/>
        </p:nvGrpSpPr>
        <p:grpSpPr bwMode="auto">
          <a:xfrm>
            <a:off x="2065330" y="4641556"/>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源点</a:t>
              </a:r>
            </a:p>
          </p:txBody>
        </p:sp>
      </p:grpSp>
      <p:grpSp>
        <p:nvGrpSpPr>
          <p:cNvPr id="27" name="Group 111"/>
          <p:cNvGrpSpPr>
            <a:grpSpLocks/>
          </p:cNvGrpSpPr>
          <p:nvPr/>
        </p:nvGrpSpPr>
        <p:grpSpPr bwMode="auto">
          <a:xfrm>
            <a:off x="9369285" y="4641556"/>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终点</a:t>
              </a:r>
            </a:p>
          </p:txBody>
        </p:sp>
      </p:grpSp>
      <p:grpSp>
        <p:nvGrpSpPr>
          <p:cNvPr id="30" name="Group 105"/>
          <p:cNvGrpSpPr>
            <a:grpSpLocks/>
          </p:cNvGrpSpPr>
          <p:nvPr/>
        </p:nvGrpSpPr>
        <p:grpSpPr bwMode="auto">
          <a:xfrm>
            <a:off x="3477278" y="4641556"/>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7862747" y="4641556"/>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接收器</a:t>
              </a:r>
            </a:p>
          </p:txBody>
        </p:sp>
      </p:grpSp>
      <p:sp>
        <p:nvSpPr>
          <p:cNvPr id="36" name="Line 26"/>
          <p:cNvSpPr>
            <a:spLocks noChangeShapeType="1"/>
          </p:cNvSpPr>
          <p:nvPr/>
        </p:nvSpPr>
        <p:spPr bwMode="auto">
          <a:xfrm>
            <a:off x="4139400"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2834078" y="3228681"/>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3198673"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调制解调器</a:t>
            </a:r>
          </a:p>
        </p:txBody>
      </p:sp>
      <p:sp>
        <p:nvSpPr>
          <p:cNvPr id="39" name="Line 29"/>
          <p:cNvSpPr>
            <a:spLocks noChangeShapeType="1"/>
          </p:cNvSpPr>
          <p:nvPr/>
        </p:nvSpPr>
        <p:spPr bwMode="auto">
          <a:xfrm>
            <a:off x="8523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5303698"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2256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 </a:t>
            </a:r>
          </a:p>
        </p:txBody>
      </p:sp>
      <p:sp>
        <p:nvSpPr>
          <p:cNvPr id="59" name="Rectangle 43"/>
          <p:cNvSpPr>
            <a:spLocks noChangeArrowheads="1"/>
          </p:cNvSpPr>
          <p:nvPr/>
        </p:nvSpPr>
        <p:spPr bwMode="auto">
          <a:xfrm>
            <a:off x="5494596" y="3054056"/>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33" y="2990556"/>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113" y="2844506"/>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7523950"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调制解调器</a:t>
            </a:r>
          </a:p>
        </p:txBody>
      </p:sp>
      <p:grpSp>
        <p:nvGrpSpPr>
          <p:cNvPr id="63" name="Group 47"/>
          <p:cNvGrpSpPr>
            <a:grpSpLocks/>
          </p:cNvGrpSpPr>
          <p:nvPr/>
        </p:nvGrpSpPr>
        <p:grpSpPr bwMode="auto">
          <a:xfrm>
            <a:off x="4371571" y="2795293"/>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2952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2651779" y="2409531"/>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0" name="Rectangle 54"/>
          <p:cNvSpPr>
            <a:spLocks noChangeArrowheads="1"/>
          </p:cNvSpPr>
          <p:nvPr/>
        </p:nvSpPr>
        <p:spPr bwMode="auto">
          <a:xfrm>
            <a:off x="8368366" y="2409531"/>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1" name="Rectangle 55"/>
          <p:cNvSpPr>
            <a:spLocks noChangeArrowheads="1"/>
          </p:cNvSpPr>
          <p:nvPr/>
        </p:nvSpPr>
        <p:spPr bwMode="auto">
          <a:xfrm>
            <a:off x="4211631" y="2409531"/>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a:t>
            </a:r>
          </a:p>
        </p:txBody>
      </p:sp>
      <p:sp>
        <p:nvSpPr>
          <p:cNvPr id="72" name="Rectangle 56"/>
          <p:cNvSpPr>
            <a:spLocks noChangeArrowheads="1"/>
          </p:cNvSpPr>
          <p:nvPr/>
        </p:nvSpPr>
        <p:spPr bwMode="auto">
          <a:xfrm>
            <a:off x="7025209" y="2409531"/>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 </a:t>
            </a:r>
          </a:p>
        </p:txBody>
      </p:sp>
      <p:sp>
        <p:nvSpPr>
          <p:cNvPr id="73" name="Rectangle 57"/>
          <p:cNvSpPr>
            <a:spLocks noChangeArrowheads="1"/>
          </p:cNvSpPr>
          <p:nvPr/>
        </p:nvSpPr>
        <p:spPr bwMode="auto">
          <a:xfrm>
            <a:off x="1681817"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汉字</a:t>
            </a:r>
          </a:p>
        </p:txBody>
      </p:sp>
      <p:sp>
        <p:nvSpPr>
          <p:cNvPr id="74" name="Rectangle 58"/>
          <p:cNvSpPr>
            <a:spLocks noChangeArrowheads="1"/>
          </p:cNvSpPr>
          <p:nvPr/>
        </p:nvSpPr>
        <p:spPr bwMode="auto">
          <a:xfrm>
            <a:off x="10060642"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显示</a:t>
            </a:r>
          </a:p>
          <a:p>
            <a:pPr defTabSz="762000"/>
            <a:r>
              <a:rPr kumimoji="1" lang="zh-CN" altLang="en-US">
                <a:solidFill>
                  <a:srgbClr val="0000CC"/>
                </a:solidFill>
                <a:latin typeface="微软雅黑" panose="020B0503020204020204" pitchFamily="34" charset="-122"/>
                <a:ea typeface="微软雅黑" panose="020B0503020204020204" pitchFamily="34" charset="-122"/>
              </a:rPr>
              <a:t>汉字</a:t>
            </a:r>
          </a:p>
        </p:txBody>
      </p:sp>
      <p:sp>
        <p:nvSpPr>
          <p:cNvPr id="75" name="Freeform 59"/>
          <p:cNvSpPr>
            <a:spLocks/>
          </p:cNvSpPr>
          <p:nvPr/>
        </p:nvSpPr>
        <p:spPr bwMode="auto">
          <a:xfrm>
            <a:off x="8564423"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7200628" y="2795293"/>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1775520" y="1988840"/>
            <a:ext cx="8918838" cy="367414"/>
            <a:chOff x="317" y="1260"/>
            <a:chExt cx="4873" cy="200"/>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3" name="Rectangle 66"/>
            <p:cNvSpPr>
              <a:spLocks noChangeArrowheads="1"/>
            </p:cNvSpPr>
            <p:nvPr/>
          </p:nvSpPr>
          <p:spPr bwMode="auto">
            <a:xfrm>
              <a:off x="2294" y="1260"/>
              <a:ext cx="994" cy="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数据通信系统</a:t>
              </a:r>
            </a:p>
          </p:txBody>
        </p:sp>
      </p:grpSp>
      <p:grpSp>
        <p:nvGrpSpPr>
          <p:cNvPr id="84" name="Group 99"/>
          <p:cNvGrpSpPr>
            <a:grpSpLocks/>
          </p:cNvGrpSpPr>
          <p:nvPr/>
        </p:nvGrpSpPr>
        <p:grpSpPr bwMode="auto">
          <a:xfrm>
            <a:off x="1834877" y="3308056"/>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源系统</a:t>
                </a:r>
              </a:p>
            </p:txBody>
          </p:sp>
        </p:grpSp>
      </p:grpSp>
      <p:grpSp>
        <p:nvGrpSpPr>
          <p:cNvPr id="89" name="Group 101"/>
          <p:cNvGrpSpPr>
            <a:grpSpLocks/>
          </p:cNvGrpSpPr>
          <p:nvPr/>
        </p:nvGrpSpPr>
        <p:grpSpPr bwMode="auto">
          <a:xfrm>
            <a:off x="7369169" y="4009731"/>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目的系统</a:t>
              </a:r>
            </a:p>
          </p:txBody>
        </p:sp>
      </p:grpSp>
      <p:grpSp>
        <p:nvGrpSpPr>
          <p:cNvPr id="92" name="Group 100"/>
          <p:cNvGrpSpPr>
            <a:grpSpLocks/>
          </p:cNvGrpSpPr>
          <p:nvPr/>
        </p:nvGrpSpPr>
        <p:grpSpPr bwMode="auto">
          <a:xfrm>
            <a:off x="4909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401" y="3041356"/>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9286" y="2844506"/>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10253258" y="5005093"/>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01" name="Rectangle 79"/>
          <p:cNvSpPr>
            <a:spLocks noChangeArrowheads="1"/>
          </p:cNvSpPr>
          <p:nvPr/>
        </p:nvSpPr>
        <p:spPr bwMode="auto">
          <a:xfrm>
            <a:off x="9491392"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a:t>
            </a: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extLst>
      <p:ext uri="{BB962C8B-B14F-4D97-AF65-F5344CB8AC3E}">
        <p14:creationId xmlns:p14="http://schemas.microsoft.com/office/powerpoint/2010/main" val="16898348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1266530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2685817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Tree>
    <p:extLst>
      <p:ext uri="{BB962C8B-B14F-4D97-AF65-F5344CB8AC3E}">
        <p14:creationId xmlns:p14="http://schemas.microsoft.com/office/powerpoint/2010/main" val="2611133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Tree>
    <p:extLst>
      <p:ext uri="{BB962C8B-B14F-4D97-AF65-F5344CB8AC3E}">
        <p14:creationId xmlns:p14="http://schemas.microsoft.com/office/powerpoint/2010/main" val="1029767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Tree>
    <p:extLst>
      <p:ext uri="{BB962C8B-B14F-4D97-AF65-F5344CB8AC3E}">
        <p14:creationId xmlns:p14="http://schemas.microsoft.com/office/powerpoint/2010/main" val="106634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Tree>
    <p:extLst>
      <p:ext uri="{BB962C8B-B14F-4D97-AF65-F5344CB8AC3E}">
        <p14:creationId xmlns:p14="http://schemas.microsoft.com/office/powerpoint/2010/main" val="1354616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1703512" y="1412777"/>
            <a:ext cx="8796568" cy="4139959"/>
            <a:chOff x="560512" y="1412776"/>
            <a:chExt cx="8796568"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9" name="Text Box 80"/>
            <p:cNvSpPr txBox="1">
              <a:spLocks noChangeArrowheads="1"/>
            </p:cNvSpPr>
            <p:nvPr/>
          </p:nvSpPr>
          <p:spPr bwMode="auto">
            <a:xfrm>
              <a:off x="3444469"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ADSL </a:t>
              </a:r>
              <a:r>
                <a:rPr lang="zh-CN" altLang="en-US" sz="2800" dirty="0">
                  <a:solidFill>
                    <a:srgbClr val="C00000"/>
                  </a:solidFill>
                  <a:latin typeface="微软雅黑" panose="020B0503020204020204" pitchFamily="34" charset="-122"/>
                  <a:ea typeface="微软雅黑" panose="020B0503020204020204" pitchFamily="34"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9" name="Text Box 93"/>
            <p:cNvSpPr txBox="1">
              <a:spLocks noChangeArrowheads="1"/>
            </p:cNvSpPr>
            <p:nvPr/>
          </p:nvSpPr>
          <p:spPr bwMode="auto">
            <a:xfrm>
              <a:off x="1030090"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0</a:t>
              </a:r>
            </a:p>
          </p:txBody>
        </p:sp>
        <p:sp>
          <p:nvSpPr>
            <p:cNvPr id="60" name="Text Box 94"/>
            <p:cNvSpPr txBox="1">
              <a:spLocks noChangeArrowheads="1"/>
            </p:cNvSpPr>
            <p:nvPr/>
          </p:nvSpPr>
          <p:spPr bwMode="auto">
            <a:xfrm>
              <a:off x="1505901"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64" name="Text Box 143"/>
            <p:cNvSpPr txBox="1">
              <a:spLocks noChangeArrowheads="1"/>
            </p:cNvSpPr>
            <p:nvPr/>
          </p:nvSpPr>
          <p:spPr bwMode="auto">
            <a:xfrm>
              <a:off x="5896247"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6" name="Text Box 191"/>
            <p:cNvSpPr txBox="1">
              <a:spLocks noChangeArrowheads="1"/>
            </p:cNvSpPr>
            <p:nvPr/>
          </p:nvSpPr>
          <p:spPr bwMode="auto">
            <a:xfrm>
              <a:off x="8409385" y="5091070"/>
              <a:ext cx="9476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(kHz)</a:t>
              </a:r>
            </a:p>
          </p:txBody>
        </p:sp>
        <p:sp>
          <p:nvSpPr>
            <p:cNvPr id="87" name="Text Box 192"/>
            <p:cNvSpPr txBox="1">
              <a:spLocks noChangeArrowheads="1"/>
            </p:cNvSpPr>
            <p:nvPr/>
          </p:nvSpPr>
          <p:spPr bwMode="auto">
            <a:xfrm>
              <a:off x="2642446" y="4829596"/>
              <a:ext cx="797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~40</a:t>
              </a:r>
            </a:p>
          </p:txBody>
        </p:sp>
        <p:sp>
          <p:nvSpPr>
            <p:cNvPr id="88" name="Text Box 193"/>
            <p:cNvSpPr txBox="1">
              <a:spLocks noChangeArrowheads="1"/>
            </p:cNvSpPr>
            <p:nvPr/>
          </p:nvSpPr>
          <p:spPr bwMode="auto">
            <a:xfrm>
              <a:off x="4047025" y="4829596"/>
              <a:ext cx="98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~138</a:t>
              </a:r>
            </a:p>
          </p:txBody>
        </p:sp>
        <p:sp>
          <p:nvSpPr>
            <p:cNvPr id="89" name="Text Box 195"/>
            <p:cNvSpPr txBox="1">
              <a:spLocks noChangeArrowheads="1"/>
            </p:cNvSpPr>
            <p:nvPr/>
          </p:nvSpPr>
          <p:spPr bwMode="auto">
            <a:xfrm>
              <a:off x="7329264" y="4829596"/>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~1100</a:t>
              </a:r>
            </a:p>
          </p:txBody>
        </p:sp>
      </p:grpSp>
    </p:spTree>
    <p:extLst>
      <p:ext uri="{BB962C8B-B14F-4D97-AF65-F5344CB8AC3E}">
        <p14:creationId xmlns:p14="http://schemas.microsoft.com/office/powerpoint/2010/main" val="2231332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Tree>
    <p:extLst>
      <p:ext uri="{BB962C8B-B14F-4D97-AF65-F5344CB8AC3E}">
        <p14:creationId xmlns:p14="http://schemas.microsoft.com/office/powerpoint/2010/main" val="322690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a:t>
            </a:r>
            <a:r>
              <a:rPr lang="en-US" altLang="zh-CN" sz="2800" dirty="0">
                <a:solidFill>
                  <a:srgbClr val="00B050"/>
                </a:solidFill>
              </a:rPr>
              <a:t>/symbol</a:t>
            </a:r>
            <a:r>
              <a:rPr lang="en-US" altLang="zh-CN" sz="2800" dirty="0">
                <a:solidFill>
                  <a:srgbClr val="0000CC"/>
                </a:solidFill>
              </a:rPr>
              <a:t>) </a:t>
            </a:r>
            <a:r>
              <a:rPr lang="en-US" altLang="zh-CN" sz="2800" dirty="0"/>
              <a:t>—— </a:t>
            </a:r>
            <a:r>
              <a:rPr lang="zh-CN" altLang="en-US" sz="2800" dirty="0"/>
              <a:t>在使用时间域（或简称为时域）</a:t>
            </a:r>
            <a:r>
              <a:rPr lang="zh-CN" altLang="en-US" dirty="0">
                <a:solidFill>
                  <a:srgbClr val="00B050"/>
                </a:solidFill>
              </a:rPr>
              <a:t>相同时间间隔</a:t>
            </a:r>
            <a:r>
              <a:rPr lang="zh-CN" altLang="en-US" sz="2800" dirty="0"/>
              <a:t>的波形表示数字信号时，代表不同离散数值的基本波形。</a:t>
            </a:r>
          </a:p>
        </p:txBody>
      </p:sp>
      <p:sp>
        <p:nvSpPr>
          <p:cNvPr id="28674" name="Rectangle 2"/>
          <p:cNvSpPr>
            <a:spLocks noGrp="1" noChangeArrowheads="1"/>
          </p:cNvSpPr>
          <p:nvPr>
            <p:ph type="title"/>
          </p:nvPr>
        </p:nvSpPr>
        <p:spPr/>
        <p:txBody>
          <a:bodyPr/>
          <a:lstStyle/>
          <a:p>
            <a:pPr algn="ctr"/>
            <a:r>
              <a:rPr lang="zh-CN" altLang="en-US" dirty="0"/>
              <a:t>常用术语</a:t>
            </a:r>
          </a:p>
        </p:txBody>
      </p:sp>
      <p:sp>
        <p:nvSpPr>
          <p:cNvPr id="2" name="文本框 1">
            <a:extLst>
              <a:ext uri="{FF2B5EF4-FFF2-40B4-BE49-F238E27FC236}">
                <a16:creationId xmlns:a16="http://schemas.microsoft.com/office/drawing/2014/main" id="{7AED5450-5E22-4D69-9C6F-AC329775FDA0}"/>
              </a:ext>
            </a:extLst>
          </p:cNvPr>
          <p:cNvSpPr txBox="1"/>
          <p:nvPr/>
        </p:nvSpPr>
        <p:spPr>
          <a:xfrm>
            <a:off x="1127448" y="5589240"/>
            <a:ext cx="10729192" cy="861774"/>
          </a:xfrm>
          <a:prstGeom prst="rect">
            <a:avLst/>
          </a:prstGeom>
          <a:noFill/>
        </p:spPr>
        <p:txBody>
          <a:bodyPr wrap="square" rtlCol="0">
            <a:spAutoFit/>
          </a:bodyPr>
          <a:lstStyle/>
          <a:p>
            <a:r>
              <a:rPr lang="zh-CN" altLang="en-US" dirty="0">
                <a:solidFill>
                  <a:srgbClr val="00B050"/>
                </a:solidFill>
              </a:rPr>
              <a:t>波特率</a:t>
            </a:r>
            <a:r>
              <a:rPr lang="en-US" altLang="zh-CN" dirty="0">
                <a:solidFill>
                  <a:srgbClr val="00B050"/>
                </a:solidFill>
              </a:rPr>
              <a:t>(baud rate)</a:t>
            </a:r>
            <a:r>
              <a:rPr lang="zh-CN" altLang="en-US" dirty="0">
                <a:solidFill>
                  <a:srgbClr val="00B050"/>
                </a:solidFill>
              </a:rPr>
              <a:t> </a:t>
            </a:r>
            <a:r>
              <a:rPr lang="en-US" altLang="zh-CN" dirty="0">
                <a:solidFill>
                  <a:srgbClr val="00B050"/>
                </a:solidFill>
              </a:rPr>
              <a:t>vs </a:t>
            </a:r>
            <a:r>
              <a:rPr lang="zh-CN" altLang="en-US" dirty="0">
                <a:solidFill>
                  <a:srgbClr val="00B050"/>
                </a:solidFill>
              </a:rPr>
              <a:t>比特率</a:t>
            </a:r>
            <a:r>
              <a:rPr lang="en-US" altLang="zh-CN" dirty="0">
                <a:solidFill>
                  <a:srgbClr val="00B050"/>
                </a:solidFill>
              </a:rPr>
              <a:t>(bit rate)</a:t>
            </a:r>
          </a:p>
          <a:p>
            <a:r>
              <a:rPr lang="en-US" altLang="zh-CN" dirty="0">
                <a:solidFill>
                  <a:srgbClr val="00B050"/>
                </a:solidFill>
              </a:rPr>
              <a:t>Baud rate is symbols per second</a:t>
            </a:r>
          </a:p>
          <a:p>
            <a:r>
              <a:rPr lang="en-US" altLang="zh-CN" sz="1400" dirty="0">
                <a:solidFill>
                  <a:srgbClr val="00B050"/>
                </a:solidFill>
              </a:rPr>
              <a:t>https://stackoverflow.com/questions/20534417/what-is-the-difference-between-baud-rate-and-bit-rate</a:t>
            </a:r>
            <a:endParaRPr lang="zh-CN" altLang="en-US" sz="1400" dirty="0">
              <a:solidFill>
                <a:srgbClr val="00B050"/>
              </a:solidFill>
            </a:endParaRP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anim calcmode="lin" valueType="num">
                                      <p:cBhvr>
                                        <p:cTn id="23" dur="250" fill="hold"/>
                                        <p:tgtEl>
                                          <p:spTgt spid="2"/>
                                        </p:tgtEl>
                                        <p:attrNameLst>
                                          <p:attrName>ppt_x</p:attrName>
                                        </p:attrNameLst>
                                      </p:cBhvr>
                                      <p:tavLst>
                                        <p:tav tm="0">
                                          <p:val>
                                            <p:strVal val="#ppt_x"/>
                                          </p:val>
                                        </p:tav>
                                        <p:tav tm="100000">
                                          <p:val>
                                            <p:strVal val="#ppt_x"/>
                                          </p:val>
                                        </p:tav>
                                      </p:tavLst>
                                    </p:anim>
                                    <p:anim calcmode="lin" valueType="num">
                                      <p:cBhvr>
                                        <p:cTn id="2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5" name="文本占位符 4">
            <a:extLst>
              <a:ext uri="{FF2B5EF4-FFF2-40B4-BE49-F238E27FC236}">
                <a16:creationId xmlns:a16="http://schemas.microsoft.com/office/drawing/2014/main" id="{4905018B-DF47-4CAF-93DB-4AF6ED957BAE}"/>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基于 </a:t>
            </a:r>
            <a:r>
              <a:rPr lang="en-US" altLang="zh-CN" dirty="0"/>
              <a:t>ADSL </a:t>
            </a:r>
            <a:r>
              <a:rPr lang="zh-CN" altLang="en-US" dirty="0"/>
              <a:t>的接入网的组成</a:t>
            </a:r>
          </a:p>
        </p:txBody>
      </p:sp>
      <p:sp>
        <p:nvSpPr>
          <p:cNvPr id="285699" name="AutoShape 3"/>
          <p:cNvSpPr>
            <a:spLocks noChangeArrowheads="1"/>
          </p:cNvSpPr>
          <p:nvPr/>
        </p:nvSpPr>
        <p:spPr bwMode="auto">
          <a:xfrm>
            <a:off x="3812118" y="1980928"/>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0" name="Freeform 4"/>
          <p:cNvSpPr>
            <a:spLocks/>
          </p:cNvSpPr>
          <p:nvPr/>
        </p:nvSpPr>
        <p:spPr bwMode="auto">
          <a:xfrm>
            <a:off x="2219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1" name="Line 5"/>
          <p:cNvSpPr>
            <a:spLocks noChangeShapeType="1"/>
          </p:cNvSpPr>
          <p:nvPr/>
        </p:nvSpPr>
        <p:spPr bwMode="auto">
          <a:xfrm rot="-5400000">
            <a:off x="3932502" y="2950361"/>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2" name="Freeform 6"/>
          <p:cNvSpPr>
            <a:spLocks/>
          </p:cNvSpPr>
          <p:nvPr/>
        </p:nvSpPr>
        <p:spPr bwMode="auto">
          <a:xfrm rot="-989619">
            <a:off x="6376327" y="3068365"/>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4916223" y="3274740"/>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5" name="Text Box 9"/>
          <p:cNvSpPr txBox="1">
            <a:spLocks noChangeArrowheads="1"/>
          </p:cNvSpPr>
          <p:nvPr/>
        </p:nvSpPr>
        <p:spPr bwMode="auto">
          <a:xfrm>
            <a:off x="4854312" y="3417614"/>
            <a:ext cx="1002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06" name="AutoShape 10"/>
          <p:cNvSpPr>
            <a:spLocks noChangeArrowheads="1"/>
          </p:cNvSpPr>
          <p:nvPr/>
        </p:nvSpPr>
        <p:spPr bwMode="auto">
          <a:xfrm>
            <a:off x="4916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7" name="Text Box 11"/>
          <p:cNvSpPr txBox="1">
            <a:spLocks noChangeArrowheads="1"/>
          </p:cNvSpPr>
          <p:nvPr/>
        </p:nvSpPr>
        <p:spPr bwMode="auto">
          <a:xfrm>
            <a:off x="4854312" y="2896913"/>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176"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8180388" y="3117578"/>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8519188"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2" name="Text Box 16"/>
          <p:cNvSpPr txBox="1">
            <a:spLocks noChangeArrowheads="1"/>
          </p:cNvSpPr>
          <p:nvPr/>
        </p:nvSpPr>
        <p:spPr bwMode="auto">
          <a:xfrm>
            <a:off x="8445237" y="2962002"/>
            <a:ext cx="9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4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5867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5" name="AutoShape 19"/>
          <p:cNvSpPr>
            <a:spLocks noChangeArrowheads="1"/>
          </p:cNvSpPr>
          <p:nvPr/>
        </p:nvSpPr>
        <p:spPr bwMode="auto">
          <a:xfrm>
            <a:off x="8099560"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6" name="AutoShape 20"/>
          <p:cNvSpPr>
            <a:spLocks noChangeArrowheads="1"/>
          </p:cNvSpPr>
          <p:nvPr/>
        </p:nvSpPr>
        <p:spPr bwMode="auto">
          <a:xfrm>
            <a:off x="6114919" y="2928665"/>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7" name="AutoShape 21"/>
          <p:cNvSpPr>
            <a:spLocks noChangeArrowheads="1"/>
          </p:cNvSpPr>
          <p:nvPr/>
        </p:nvSpPr>
        <p:spPr bwMode="auto">
          <a:xfrm>
            <a:off x="4916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8" name="Text Box 22"/>
          <p:cNvSpPr txBox="1">
            <a:spLocks noChangeArrowheads="1"/>
          </p:cNvSpPr>
          <p:nvPr/>
        </p:nvSpPr>
        <p:spPr bwMode="auto">
          <a:xfrm>
            <a:off x="4854312" y="2450827"/>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19" name="Freeform 23"/>
          <p:cNvSpPr>
            <a:spLocks/>
          </p:cNvSpPr>
          <p:nvPr/>
        </p:nvSpPr>
        <p:spPr bwMode="auto">
          <a:xfrm>
            <a:off x="9489149" y="3117578"/>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26987"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6646334"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用户线</a:t>
            </a:r>
          </a:p>
        </p:txBody>
      </p:sp>
      <p:sp>
        <p:nvSpPr>
          <p:cNvPr id="285722" name="Text Box 26"/>
          <p:cNvSpPr txBox="1">
            <a:spLocks noChangeArrowheads="1"/>
          </p:cNvSpPr>
          <p:nvPr/>
        </p:nvSpPr>
        <p:spPr bwMode="auto">
          <a:xfrm>
            <a:off x="6696209" y="1739627"/>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电话</a:t>
            </a:r>
          </a:p>
          <a:p>
            <a:pPr algn="l">
              <a:lnSpc>
                <a:spcPct val="85000"/>
              </a:lnSpc>
            </a:pPr>
            <a:r>
              <a:rPr kumimoji="1" lang="zh-CN" altLang="en-US" sz="2000">
                <a:solidFill>
                  <a:srgbClr val="000099"/>
                </a:solidFill>
                <a:latin typeface="微软雅黑" panose="020B0503020204020204" pitchFamily="34" charset="-122"/>
                <a:ea typeface="微软雅黑" panose="020B0503020204020204" pitchFamily="34" charset="-122"/>
              </a:rPr>
              <a:t>分离器</a:t>
            </a:r>
          </a:p>
        </p:txBody>
      </p:sp>
      <p:sp>
        <p:nvSpPr>
          <p:cNvPr id="285723" name="Line 27"/>
          <p:cNvSpPr>
            <a:spLocks noChangeShapeType="1"/>
          </p:cNvSpPr>
          <p:nvPr/>
        </p:nvSpPr>
        <p:spPr bwMode="auto">
          <a:xfrm flipH="1">
            <a:off x="6353969" y="2357164"/>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4" name="Line 28"/>
          <p:cNvSpPr>
            <a:spLocks noChangeShapeType="1"/>
          </p:cNvSpPr>
          <p:nvPr/>
        </p:nvSpPr>
        <p:spPr bwMode="auto">
          <a:xfrm rot="16200000" flipH="1">
            <a:off x="7448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5" name="Text Box 29"/>
          <p:cNvSpPr txBox="1">
            <a:spLocks noChangeArrowheads="1"/>
          </p:cNvSpPr>
          <p:nvPr/>
        </p:nvSpPr>
        <p:spPr bwMode="auto">
          <a:xfrm>
            <a:off x="1739770" y="3176314"/>
            <a:ext cx="1542410" cy="400110"/>
          </a:xfrm>
          <a:prstGeom prst="rect">
            <a:avLst/>
          </a:prstGeom>
          <a:noFill/>
          <a:ln>
            <a:noFill/>
          </a:ln>
          <a:effectLs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区域宽带网</a:t>
            </a:r>
          </a:p>
        </p:txBody>
      </p:sp>
      <p:sp>
        <p:nvSpPr>
          <p:cNvPr id="285726" name="Text Box 30"/>
          <p:cNvSpPr txBox="1">
            <a:spLocks noChangeArrowheads="1"/>
          </p:cNvSpPr>
          <p:nvPr/>
        </p:nvSpPr>
        <p:spPr bwMode="auto">
          <a:xfrm>
            <a:off x="1765566" y="1161777"/>
            <a:ext cx="896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 </a:t>
            </a:r>
            <a:r>
              <a:rPr kumimoji="1" lang="en-US" altLang="zh-CN" sz="2000">
                <a:solidFill>
                  <a:srgbClr val="000099"/>
                </a:solidFill>
                <a:latin typeface="微软雅黑" panose="020B0503020204020204" pitchFamily="34" charset="-122"/>
                <a:ea typeface="微软雅黑" panose="020B0503020204020204" pitchFamily="34" charset="-122"/>
              </a:rPr>
              <a:t>ISP</a:t>
            </a:r>
          </a:p>
        </p:txBody>
      </p:sp>
      <p:sp>
        <p:nvSpPr>
          <p:cNvPr id="285727" name="Text Box 31"/>
          <p:cNvSpPr txBox="1">
            <a:spLocks noChangeArrowheads="1"/>
          </p:cNvSpPr>
          <p:nvPr/>
        </p:nvSpPr>
        <p:spPr bwMode="auto">
          <a:xfrm>
            <a:off x="8575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居民家庭</a:t>
            </a:r>
          </a:p>
        </p:txBody>
      </p:sp>
      <p:sp>
        <p:nvSpPr>
          <p:cNvPr id="285728" name="Line 32"/>
          <p:cNvSpPr>
            <a:spLocks noChangeShapeType="1"/>
          </p:cNvSpPr>
          <p:nvPr/>
        </p:nvSpPr>
        <p:spPr bwMode="auto">
          <a:xfrm>
            <a:off x="3772564"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9" name="Text Box 33"/>
          <p:cNvSpPr txBox="1">
            <a:spLocks noChangeArrowheads="1"/>
          </p:cNvSpPr>
          <p:nvPr/>
        </p:nvSpPr>
        <p:spPr bwMode="auto">
          <a:xfrm>
            <a:off x="5663952" y="1144315"/>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C00000"/>
                </a:solidFill>
                <a:latin typeface="微软雅黑" panose="020B0503020204020204" pitchFamily="34" charset="-122"/>
                <a:ea typeface="微软雅黑" panose="020B0503020204020204" pitchFamily="34" charset="-122"/>
              </a:rPr>
              <a:t>基于 </a:t>
            </a:r>
            <a:r>
              <a:rPr kumimoji="1" lang="en-US" altLang="zh-CN" sz="2400" dirty="0">
                <a:solidFill>
                  <a:srgbClr val="C00000"/>
                </a:solidFill>
                <a:latin typeface="微软雅黑" panose="020B0503020204020204" pitchFamily="34" charset="-122"/>
                <a:ea typeface="微软雅黑" panose="020B0503020204020204" pitchFamily="34" charset="-122"/>
              </a:rPr>
              <a:t>ADSL </a:t>
            </a:r>
            <a:r>
              <a:rPr kumimoji="1" lang="zh-CN" altLang="en-US" sz="2400" dirty="0">
                <a:solidFill>
                  <a:srgbClr val="C00000"/>
                </a:solidFill>
                <a:latin typeface="微软雅黑" panose="020B0503020204020204" pitchFamily="34" charset="-122"/>
                <a:ea typeface="微软雅黑" panose="020B0503020204020204" pitchFamily="34" charset="-122"/>
              </a:rPr>
              <a:t>的接入网</a:t>
            </a:r>
          </a:p>
        </p:txBody>
      </p:sp>
      <p:sp>
        <p:nvSpPr>
          <p:cNvPr id="285730" name="Text Box 34"/>
          <p:cNvSpPr txBox="1">
            <a:spLocks noChangeArrowheads="1"/>
          </p:cNvSpPr>
          <p:nvPr/>
        </p:nvSpPr>
        <p:spPr bwMode="auto">
          <a:xfrm>
            <a:off x="4032251"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端局或远端站</a:t>
            </a:r>
          </a:p>
        </p:txBody>
      </p:sp>
      <p:sp>
        <p:nvSpPr>
          <p:cNvPr id="285731" name="Line 35"/>
          <p:cNvSpPr>
            <a:spLocks noChangeShapeType="1"/>
          </p:cNvSpPr>
          <p:nvPr/>
        </p:nvSpPr>
        <p:spPr bwMode="auto">
          <a:xfrm>
            <a:off x="3813838" y="4493940"/>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2" name="Text Box 36"/>
          <p:cNvSpPr txBox="1">
            <a:spLocks noChangeArrowheads="1"/>
          </p:cNvSpPr>
          <p:nvPr/>
        </p:nvSpPr>
        <p:spPr bwMode="auto">
          <a:xfrm>
            <a:off x="4348692" y="4301853"/>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DSLAM</a:t>
            </a:r>
          </a:p>
        </p:txBody>
      </p:sp>
      <p:sp>
        <p:nvSpPr>
          <p:cNvPr id="285733" name="Text Box 37"/>
          <p:cNvSpPr txBox="1">
            <a:spLocks noChangeArrowheads="1"/>
          </p:cNvSpPr>
          <p:nvPr/>
        </p:nvSpPr>
        <p:spPr bwMode="auto">
          <a:xfrm>
            <a:off x="6402124"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至本地电话局</a:t>
            </a:r>
          </a:p>
        </p:txBody>
      </p:sp>
      <p:sp>
        <p:nvSpPr>
          <p:cNvPr id="285734" name="Text Box 38"/>
          <p:cNvSpPr txBox="1">
            <a:spLocks noChangeArrowheads="1"/>
          </p:cNvSpPr>
          <p:nvPr/>
        </p:nvSpPr>
        <p:spPr bwMode="auto">
          <a:xfrm>
            <a:off x="6022051" y="2204764"/>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PS</a:t>
            </a:r>
          </a:p>
        </p:txBody>
      </p:sp>
      <p:sp>
        <p:nvSpPr>
          <p:cNvPr id="285735" name="Text Box 39"/>
          <p:cNvSpPr txBox="1">
            <a:spLocks noChangeArrowheads="1"/>
          </p:cNvSpPr>
          <p:nvPr/>
        </p:nvSpPr>
        <p:spPr bwMode="auto">
          <a:xfrm>
            <a:off x="8065164" y="2671489"/>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PS</a:t>
            </a:r>
          </a:p>
        </p:txBody>
      </p:sp>
      <p:sp>
        <p:nvSpPr>
          <p:cNvPr id="285736" name="Freeform 40"/>
          <p:cNvSpPr>
            <a:spLocks/>
          </p:cNvSpPr>
          <p:nvPr/>
        </p:nvSpPr>
        <p:spPr bwMode="auto">
          <a:xfrm>
            <a:off x="5889626"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7" name="Freeform 41"/>
          <p:cNvSpPr>
            <a:spLocks/>
          </p:cNvSpPr>
          <p:nvPr/>
        </p:nvSpPr>
        <p:spPr bwMode="auto">
          <a:xfrm>
            <a:off x="5889626"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79392" y="4932512"/>
            <a:ext cx="8637393" cy="1323439"/>
          </a:xfrm>
          <a:prstGeom prst="rect">
            <a:avLst/>
          </a:prstGeom>
          <a:solidFill>
            <a:schemeClr val="accent4">
              <a:lumMod val="20000"/>
              <a:lumOff val="80000"/>
            </a:schemeClr>
          </a:solidFill>
        </p:spPr>
        <p:txBody>
          <a:bodyPr wrap="square" rtlCol="0">
            <a:spAutoFit/>
          </a:bodyPr>
          <a:lstStyle/>
          <a:p>
            <a:r>
              <a:rPr lang="en-US" altLang="zh-CN" sz="2000" dirty="0">
                <a:solidFill>
                  <a:srgbClr val="000099"/>
                </a:solidFill>
                <a:latin typeface="微软雅黑" panose="020B0503020204020204" pitchFamily="34" charset="-122"/>
                <a:ea typeface="微软雅黑" panose="020B0503020204020204" pitchFamily="34" charset="-122"/>
              </a:rPr>
              <a:t>DSLAM (DSL Access Multiplexer) </a:t>
            </a:r>
            <a:r>
              <a:rPr lang="zh-CN" altLang="en-US" sz="2000" dirty="0">
                <a:solidFill>
                  <a:srgbClr val="000099"/>
                </a:solidFill>
                <a:latin typeface="微软雅黑" panose="020B0503020204020204" pitchFamily="34" charset="-122"/>
                <a:ea typeface="微软雅黑" panose="020B0503020204020204" pitchFamily="34" charset="-122"/>
              </a:rPr>
              <a:t>：数字用户线接入复用器 </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 (Access Termination Unit) </a:t>
            </a:r>
            <a:r>
              <a:rPr lang="zh-CN" altLang="en-US" sz="2000" dirty="0">
                <a:solidFill>
                  <a:srgbClr val="000099"/>
                </a:solidFill>
                <a:latin typeface="微软雅黑" panose="020B0503020204020204" pitchFamily="34" charset="-122"/>
                <a:ea typeface="微软雅黑" panose="020B0503020204020204" pitchFamily="34" charset="-122"/>
              </a:rPr>
              <a:t>：接入端接单元</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ATU-C (C </a:t>
            </a:r>
            <a:r>
              <a:rPr lang="zh-CN" altLang="en-US" sz="2000" dirty="0">
                <a:solidFill>
                  <a:srgbClr val="000099"/>
                </a:solidFill>
                <a:latin typeface="微软雅黑" panose="020B0503020204020204" pitchFamily="34" charset="-122"/>
                <a:ea typeface="微软雅黑" panose="020B0503020204020204" pitchFamily="34" charset="-122"/>
              </a:rPr>
              <a:t>代表端局 </a:t>
            </a:r>
            <a:r>
              <a:rPr lang="en-US" altLang="zh-CN" sz="2000" dirty="0">
                <a:solidFill>
                  <a:srgbClr val="000099"/>
                </a:solidFill>
                <a:latin typeface="微软雅黑" panose="020B0503020204020204" pitchFamily="34" charset="-122"/>
                <a:ea typeface="微软雅黑" panose="020B0503020204020204" pitchFamily="34" charset="-122"/>
              </a:rPr>
              <a:t>Central Office) 	ATU-R (R </a:t>
            </a:r>
            <a:r>
              <a:rPr lang="zh-CN" altLang="en-US" sz="2000" dirty="0">
                <a:solidFill>
                  <a:srgbClr val="000099"/>
                </a:solidFill>
                <a:latin typeface="微软雅黑" panose="020B0503020204020204" pitchFamily="34" charset="-122"/>
                <a:ea typeface="微软雅黑" panose="020B0503020204020204" pitchFamily="34" charset="-122"/>
              </a:rPr>
              <a:t>代表远端 </a:t>
            </a:r>
            <a:r>
              <a:rPr lang="en-US" altLang="zh-CN" sz="2000" dirty="0">
                <a:solidFill>
                  <a:srgbClr val="000099"/>
                </a:solidFill>
                <a:latin typeface="微软雅黑" panose="020B0503020204020204" pitchFamily="34" charset="-122"/>
                <a:ea typeface="微软雅黑" panose="020B0503020204020204" pitchFamily="34" charset="-122"/>
              </a:rPr>
              <a:t>Remote)</a:t>
            </a:r>
          </a:p>
          <a:p>
            <a:r>
              <a:rPr lang="en-US" altLang="zh-CN" sz="2000" dirty="0">
                <a:solidFill>
                  <a:srgbClr val="000099"/>
                </a:solidFill>
                <a:latin typeface="微软雅黑" panose="020B0503020204020204" pitchFamily="34" charset="-122"/>
                <a:ea typeface="微软雅黑" panose="020B0503020204020204" pitchFamily="34" charset="-122"/>
              </a:rPr>
              <a:t>PS (POTS Splitter) </a:t>
            </a:r>
            <a:r>
              <a:rPr lang="zh-CN" altLang="en-US" sz="2000" dirty="0">
                <a:solidFill>
                  <a:srgbClr val="000099"/>
                </a:solidFill>
                <a:latin typeface="微软雅黑" panose="020B0503020204020204" pitchFamily="34" charset="-122"/>
                <a:ea typeface="微软雅黑" panose="020B0503020204020204" pitchFamily="34" charset="-122"/>
              </a:rPr>
              <a:t>：电话分离器</a:t>
            </a:r>
          </a:p>
        </p:txBody>
      </p:sp>
    </p:spTree>
    <p:extLst>
      <p:ext uri="{BB962C8B-B14F-4D97-AF65-F5344CB8AC3E}">
        <p14:creationId xmlns:p14="http://schemas.microsoft.com/office/powerpoint/2010/main" val="2159304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Tree>
    <p:extLst>
      <p:ext uri="{BB962C8B-B14F-4D97-AF65-F5344CB8AC3E}">
        <p14:creationId xmlns:p14="http://schemas.microsoft.com/office/powerpoint/2010/main" val="8768151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Tree>
    <p:extLst>
      <p:ext uri="{BB962C8B-B14F-4D97-AF65-F5344CB8AC3E}">
        <p14:creationId xmlns:p14="http://schemas.microsoft.com/office/powerpoint/2010/main" val="2900634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Tree>
    <p:extLst>
      <p:ext uri="{BB962C8B-B14F-4D97-AF65-F5344CB8AC3E}">
        <p14:creationId xmlns:p14="http://schemas.microsoft.com/office/powerpoint/2010/main" val="203512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sp>
        <p:nvSpPr>
          <p:cNvPr id="5" name="文本占位符 4">
            <a:extLst>
              <a:ext uri="{FF2B5EF4-FFF2-40B4-BE49-F238E27FC236}">
                <a16:creationId xmlns:a16="http://schemas.microsoft.com/office/drawing/2014/main" id="{0EF8E75F-5EE2-4F85-8ED9-8E662EBDB8C5}"/>
              </a:ext>
            </a:extLst>
          </p:cNvPr>
          <p:cNvSpPr>
            <a:spLocks noGrp="1"/>
          </p:cNvSpPr>
          <p:nvPr>
            <p:ph type="body" sz="quarter" idx="11"/>
          </p:nvPr>
        </p:nvSpPr>
        <p:spPr/>
        <p:txBody>
          <a:bodyPr>
            <a:normAutofit fontScale="92500" lnSpcReduction="20000"/>
          </a:bodyPr>
          <a:lstStyle/>
          <a:p>
            <a:r>
              <a:rPr lang="en-US" altLang="zh-CN" dirty="0"/>
              <a:t>HFC </a:t>
            </a:r>
            <a:r>
              <a:rPr lang="zh-CN" altLang="en-US" dirty="0"/>
              <a:t>网的结构图</a:t>
            </a:r>
          </a:p>
          <a:p>
            <a:endParaRPr lang="zh-CN" altLang="en-US" dirty="0"/>
          </a:p>
        </p:txBody>
      </p:sp>
      <p:grpSp>
        <p:nvGrpSpPr>
          <p:cNvPr id="3" name="组合 2"/>
          <p:cNvGrpSpPr/>
          <p:nvPr/>
        </p:nvGrpSpPr>
        <p:grpSpPr>
          <a:xfrm>
            <a:off x="2135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8402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4" name="文本占位符 3">
            <a:extLst>
              <a:ext uri="{FF2B5EF4-FFF2-40B4-BE49-F238E27FC236}">
                <a16:creationId xmlns:a16="http://schemas.microsoft.com/office/drawing/2014/main" id="{5BF3828D-2840-4400-87C0-91296BAD6421}"/>
              </a:ext>
            </a:extLst>
          </p:cNvPr>
          <p:cNvSpPr>
            <a:spLocks noGrp="1"/>
          </p:cNvSpPr>
          <p:nvPr>
            <p:ph type="body" sz="quarter" idx="11"/>
          </p:nvPr>
        </p:nvSpPr>
        <p:spPr/>
        <p:txBody>
          <a:bodyPr>
            <a:normAutofit fontScale="92500" lnSpcReduction="20000"/>
          </a:bodyPr>
          <a:lstStyle/>
          <a:p>
            <a:r>
              <a:rPr lang="zh-CN" altLang="en-US" dirty="0"/>
              <a:t>我国的 </a:t>
            </a:r>
            <a:r>
              <a:rPr lang="en-US" altLang="zh-CN" dirty="0"/>
              <a:t>HFC </a:t>
            </a:r>
            <a:r>
              <a:rPr lang="zh-CN" altLang="en-US" dirty="0"/>
              <a:t>网的频谱划分</a:t>
            </a:r>
          </a:p>
        </p:txBody>
      </p:sp>
      <p:sp>
        <p:nvSpPr>
          <p:cNvPr id="293904" name="Line 16"/>
          <p:cNvSpPr>
            <a:spLocks noChangeShapeType="1"/>
          </p:cNvSpPr>
          <p:nvPr/>
        </p:nvSpPr>
        <p:spPr bwMode="auto">
          <a:xfrm>
            <a:off x="3485357"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5" name="Text Box 17"/>
          <p:cNvSpPr txBox="1">
            <a:spLocks noChangeArrowheads="1"/>
          </p:cNvSpPr>
          <p:nvPr/>
        </p:nvSpPr>
        <p:spPr bwMode="auto">
          <a:xfrm>
            <a:off x="5599080" y="1756848"/>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293906" name="Rectangle 18"/>
          <p:cNvSpPr>
            <a:spLocks noChangeArrowheads="1"/>
          </p:cNvSpPr>
          <p:nvPr/>
        </p:nvSpPr>
        <p:spPr bwMode="auto">
          <a:xfrm>
            <a:off x="2162837" y="2537899"/>
            <a:ext cx="871934" cy="1195387"/>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7" name="Text Box 19"/>
          <p:cNvSpPr txBox="1">
            <a:spLocks noChangeArrowheads="1"/>
          </p:cNvSpPr>
          <p:nvPr/>
        </p:nvSpPr>
        <p:spPr bwMode="auto">
          <a:xfrm>
            <a:off x="2172454" y="2761735"/>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上行</a:t>
            </a:r>
          </a:p>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信道</a:t>
            </a:r>
          </a:p>
        </p:txBody>
      </p:sp>
      <p:sp>
        <p:nvSpPr>
          <p:cNvPr id="293908" name="Text Box 20"/>
          <p:cNvSpPr txBox="1">
            <a:spLocks noChangeArrowheads="1"/>
          </p:cNvSpPr>
          <p:nvPr/>
        </p:nvSpPr>
        <p:spPr bwMode="auto">
          <a:xfrm>
            <a:off x="1965060" y="3701534"/>
            <a:ext cx="67681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5       65  87                                                          1000</a:t>
            </a:r>
          </a:p>
        </p:txBody>
      </p:sp>
      <p:sp>
        <p:nvSpPr>
          <p:cNvPr id="293909" name="Rectangle 21"/>
          <p:cNvSpPr>
            <a:spLocks noChangeArrowheads="1"/>
          </p:cNvSpPr>
          <p:nvPr/>
        </p:nvSpPr>
        <p:spPr bwMode="auto">
          <a:xfrm>
            <a:off x="3471598" y="2537899"/>
            <a:ext cx="5286640" cy="1195387"/>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10" name="Text Box 22"/>
          <p:cNvSpPr txBox="1">
            <a:spLocks noChangeArrowheads="1"/>
          </p:cNvSpPr>
          <p:nvPr/>
        </p:nvSpPr>
        <p:spPr bwMode="auto">
          <a:xfrm>
            <a:off x="3608178" y="2969699"/>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dirty="0">
                <a:solidFill>
                  <a:srgbClr val="000099"/>
                </a:solidFill>
                <a:latin typeface="微软雅黑" panose="020B0503020204020204" pitchFamily="34" charset="-122"/>
                <a:ea typeface="微软雅黑" panose="020B0503020204020204" pitchFamily="34" charset="-122"/>
              </a:rPr>
              <a:t>调频广播、模拟和数字电视、数据业务</a:t>
            </a:r>
          </a:p>
        </p:txBody>
      </p:sp>
      <p:sp>
        <p:nvSpPr>
          <p:cNvPr id="293911" name="Text Box 23"/>
          <p:cNvSpPr txBox="1">
            <a:spLocks noChangeArrowheads="1"/>
          </p:cNvSpPr>
          <p:nvPr/>
        </p:nvSpPr>
        <p:spPr bwMode="auto">
          <a:xfrm>
            <a:off x="9124554" y="3820978"/>
            <a:ext cx="1443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频率</a:t>
            </a:r>
            <a:r>
              <a:rPr kumimoji="1" lang="en-US" altLang="zh-CN" sz="2000" dirty="0">
                <a:solidFill>
                  <a:srgbClr val="000099"/>
                </a:solidFill>
                <a:latin typeface="微软雅黑" panose="020B0503020204020204" pitchFamily="34" charset="-122"/>
                <a:ea typeface="微软雅黑" panose="020B0503020204020204" pitchFamily="34" charset="-122"/>
              </a:rPr>
              <a:t>(MHz)</a:t>
            </a:r>
          </a:p>
        </p:txBody>
      </p:sp>
      <p:sp>
        <p:nvSpPr>
          <p:cNvPr id="293912" name="Line 24"/>
          <p:cNvSpPr>
            <a:spLocks noChangeShapeType="1"/>
          </p:cNvSpPr>
          <p:nvPr/>
        </p:nvSpPr>
        <p:spPr bwMode="auto">
          <a:xfrm>
            <a:off x="1727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0644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使用同轴电缆连接到机顶盒 </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Tree>
    <p:extLst>
      <p:ext uri="{BB962C8B-B14F-4D97-AF65-F5344CB8AC3E}">
        <p14:creationId xmlns:p14="http://schemas.microsoft.com/office/powerpoint/2010/main" val="1839947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Tree>
    <p:extLst>
      <p:ext uri="{BB962C8B-B14F-4D97-AF65-F5344CB8AC3E}">
        <p14:creationId xmlns:p14="http://schemas.microsoft.com/office/powerpoint/2010/main" val="3721398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Tree>
    <p:extLst>
      <p:ext uri="{BB962C8B-B14F-4D97-AF65-F5344CB8AC3E}">
        <p14:creationId xmlns:p14="http://schemas.microsoft.com/office/powerpoint/2010/main" val="2399401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89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2641714"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光配线网 </a:t>
              </a:r>
              <a:r>
                <a:rPr lang="en-US" altLang="zh-CN" b="1" dirty="0">
                  <a:solidFill>
                    <a:srgbClr val="000099"/>
                  </a:solidFill>
                  <a:latin typeface="+mn-lt"/>
                  <a:ea typeface="黑体" pitchFamily="2" charset="-122"/>
                </a:rPr>
                <a:t>(ODN)</a:t>
              </a:r>
            </a:p>
          </p:txBody>
        </p:sp>
      </p:grpSp>
      <p:grpSp>
        <p:nvGrpSpPr>
          <p:cNvPr id="4" name="组合 3"/>
          <p:cNvGrpSpPr/>
          <p:nvPr/>
        </p:nvGrpSpPr>
        <p:grpSpPr>
          <a:xfrm>
            <a:off x="2320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itchFamily="2" charset="-122"/>
                </a:rPr>
                <a:t>OLT</a:t>
              </a:r>
              <a:r>
                <a:rPr lang="zh-CN" altLang="en-US" sz="1600" b="1" dirty="0">
                  <a:solidFill>
                    <a:srgbClr val="000099"/>
                  </a:solidFill>
                  <a:latin typeface="+mn-lt"/>
                  <a:ea typeface="黑体" pitchFamily="2" charset="-122"/>
                </a:rPr>
                <a:t>：</a:t>
              </a:r>
              <a:r>
                <a:rPr lang="zh-CN" altLang="zh-CN" sz="1600" b="1" dirty="0">
                  <a:solidFill>
                    <a:srgbClr val="000099"/>
                  </a:solidFill>
                  <a:latin typeface="+mn-lt"/>
                  <a:ea typeface="黑体" pitchFamily="2" charset="-122"/>
                </a:rPr>
                <a:t>光线路终端</a:t>
              </a:r>
              <a:endParaRPr lang="zh-CN" altLang="en-US" sz="1600" b="1" dirty="0">
                <a:solidFill>
                  <a:srgbClr val="000099"/>
                </a:solidFill>
                <a:latin typeface="+mn-lt"/>
                <a:ea typeface="黑体" pitchFamily="2" charset="-122"/>
              </a:endParaRPr>
            </a:p>
          </p:txBody>
        </p:sp>
      </p:grpSp>
      <p:sp>
        <p:nvSpPr>
          <p:cNvPr id="6" name="标题 5">
            <a:extLst>
              <a:ext uri="{FF2B5EF4-FFF2-40B4-BE49-F238E27FC236}">
                <a16:creationId xmlns:a16="http://schemas.microsoft.com/office/drawing/2014/main" id="{CDF1335C-B120-4B69-9A15-4F82EED7BB8F}"/>
              </a:ext>
            </a:extLst>
          </p:cNvPr>
          <p:cNvSpPr>
            <a:spLocks noGrp="1"/>
          </p:cNvSpPr>
          <p:nvPr>
            <p:ph type="title"/>
          </p:nvPr>
        </p:nvSpPr>
        <p:spPr/>
        <p:txBody>
          <a:bodyPr>
            <a:normAutofit/>
          </a:bodyPr>
          <a:lstStyle/>
          <a:p>
            <a:r>
              <a:rPr lang="zh-CN" altLang="en-US" sz="3200" dirty="0"/>
              <a:t>无源光网络 </a:t>
            </a:r>
            <a:r>
              <a:rPr lang="en-US" altLang="zh-CN" sz="3200" dirty="0"/>
              <a:t>PON (Passive Optical Network) </a:t>
            </a:r>
            <a:r>
              <a:rPr lang="zh-CN" altLang="en-US" sz="3200" dirty="0"/>
              <a:t>的组成 </a:t>
            </a:r>
          </a:p>
        </p:txBody>
      </p:sp>
    </p:spTree>
    <p:extLst>
      <p:ext uri="{BB962C8B-B14F-4D97-AF65-F5344CB8AC3E}">
        <p14:creationId xmlns:p14="http://schemas.microsoft.com/office/powerpoint/2010/main" val="28902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3638748559"/>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986</TotalTime>
  <Words>7128</Words>
  <Application>Microsoft Office PowerPoint</Application>
  <PresentationFormat>宽屏</PresentationFormat>
  <Paragraphs>1257</Paragraphs>
  <Slides>89</Slides>
  <Notes>73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89</vt:i4>
      </vt:variant>
    </vt:vector>
  </HeadingPairs>
  <TitlesOfParts>
    <vt:vector size="103" baseType="lpstr">
      <vt:lpstr>Arial Unicode MS</vt:lpstr>
      <vt:lpstr>黑体</vt:lpstr>
      <vt:lpstr>宋体</vt:lpstr>
      <vt:lpstr>微软雅黑</vt:lpstr>
      <vt:lpstr>Arial</vt:lpstr>
      <vt:lpstr>Arial Rounded MT Bold</vt:lpstr>
      <vt:lpstr>Calibri</vt:lpstr>
      <vt:lpstr>Cambria Math</vt:lpstr>
      <vt:lpstr>Comic Sans MS</vt:lpstr>
      <vt:lpstr>Symbol</vt:lpstr>
      <vt:lpstr>Times New Roman</vt:lpstr>
      <vt:lpstr>Wingdings</vt:lpstr>
      <vt:lpstr>2021_spring</vt:lpstr>
      <vt:lpstr>2021_splash</vt:lpstr>
      <vt:lpstr>第 2 章  物理层</vt:lpstr>
      <vt:lpstr>第 2 章  物理层</vt:lpstr>
      <vt:lpstr>2.1  物理层的基本概念</vt:lpstr>
      <vt:lpstr>物理层的主要任务</vt:lpstr>
      <vt:lpstr>第 2 章  物理层</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第 2 章  物理层</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第 2 章  物理层</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第 2 章  物理层</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第 2 章  物理层</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无源光网络 PON (Passive Optical Network) 的组成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54</cp:revision>
  <dcterms:created xsi:type="dcterms:W3CDTF">2016-10-04T02:36:21Z</dcterms:created>
  <dcterms:modified xsi:type="dcterms:W3CDTF">2021-03-12T05:26:20Z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