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 id="2147483657" r:id="rId4"/>
  </p:sldMasterIdLst>
  <p:notesMasterIdLst>
    <p:notesMasterId r:id="rId6"/>
  </p:notesMasterIdLst>
  <p:handoutMasterIdLst>
    <p:handoutMasterId r:id="rId180"/>
  </p:handoutMasterIdLst>
  <p:sldIdLst>
    <p:sldId id="348" r:id="rId5"/>
    <p:sldId id="507" r:id="rId7"/>
    <p:sldId id="853" r:id="rId8"/>
    <p:sldId id="256" r:id="rId9"/>
    <p:sldId id="552" r:id="rId10"/>
    <p:sldId id="570" r:id="rId11"/>
    <p:sldId id="857" r:id="rId12"/>
    <p:sldId id="858" r:id="rId13"/>
    <p:sldId id="860" r:id="rId14"/>
    <p:sldId id="937" r:id="rId15"/>
    <p:sldId id="942" r:id="rId16"/>
    <p:sldId id="938" r:id="rId17"/>
    <p:sldId id="941" r:id="rId18"/>
    <p:sldId id="859" r:id="rId19"/>
    <p:sldId id="861" r:id="rId20"/>
    <p:sldId id="944" r:id="rId21"/>
    <p:sldId id="945" r:id="rId22"/>
    <p:sldId id="995" r:id="rId23"/>
    <p:sldId id="996" r:id="rId24"/>
    <p:sldId id="999" r:id="rId25"/>
    <p:sldId id="1000" r:id="rId26"/>
    <p:sldId id="997" r:id="rId27"/>
    <p:sldId id="998" r:id="rId28"/>
    <p:sldId id="891" r:id="rId29"/>
    <p:sldId id="892" r:id="rId30"/>
    <p:sldId id="1049" r:id="rId31"/>
    <p:sldId id="1050" r:id="rId32"/>
    <p:sldId id="1051" r:id="rId33"/>
    <p:sldId id="1052" r:id="rId34"/>
    <p:sldId id="1059" r:id="rId35"/>
    <p:sldId id="1053" r:id="rId36"/>
    <p:sldId id="1054" r:id="rId37"/>
    <p:sldId id="1055" r:id="rId38"/>
    <p:sldId id="1060" r:id="rId39"/>
    <p:sldId id="1056" r:id="rId40"/>
    <p:sldId id="1057" r:id="rId41"/>
    <p:sldId id="1058" r:id="rId42"/>
    <p:sldId id="893" r:id="rId43"/>
    <p:sldId id="894" r:id="rId44"/>
    <p:sldId id="855" r:id="rId45"/>
    <p:sldId id="862" r:id="rId46"/>
    <p:sldId id="871" r:id="rId47"/>
    <p:sldId id="1111" r:id="rId48"/>
    <p:sldId id="1112" r:id="rId49"/>
    <p:sldId id="1113" r:id="rId50"/>
    <p:sldId id="1114" r:id="rId51"/>
    <p:sldId id="1115" r:id="rId52"/>
    <p:sldId id="1116" r:id="rId53"/>
    <p:sldId id="865" r:id="rId54"/>
    <p:sldId id="864" r:id="rId55"/>
    <p:sldId id="866" r:id="rId56"/>
    <p:sldId id="872" r:id="rId57"/>
    <p:sldId id="1119" r:id="rId58"/>
    <p:sldId id="1120" r:id="rId59"/>
    <p:sldId id="1117" r:id="rId60"/>
    <p:sldId id="867" r:id="rId61"/>
    <p:sldId id="873" r:id="rId62"/>
    <p:sldId id="1160" r:id="rId63"/>
    <p:sldId id="1161" r:id="rId64"/>
    <p:sldId id="1165" r:id="rId65"/>
    <p:sldId id="1163" r:id="rId66"/>
    <p:sldId id="1164" r:id="rId67"/>
    <p:sldId id="1162" r:id="rId68"/>
    <p:sldId id="1166" r:id="rId69"/>
    <p:sldId id="1167" r:id="rId70"/>
    <p:sldId id="1168" r:id="rId71"/>
    <p:sldId id="1169" r:id="rId72"/>
    <p:sldId id="868" r:id="rId73"/>
    <p:sldId id="874" r:id="rId74"/>
    <p:sldId id="1170" r:id="rId75"/>
    <p:sldId id="1171" r:id="rId76"/>
    <p:sldId id="1172" r:id="rId77"/>
    <p:sldId id="1173" r:id="rId78"/>
    <p:sldId id="869" r:id="rId79"/>
    <p:sldId id="875" r:id="rId80"/>
    <p:sldId id="1174" r:id="rId81"/>
    <p:sldId id="1175" r:id="rId82"/>
    <p:sldId id="1176" r:id="rId83"/>
    <p:sldId id="1177" r:id="rId84"/>
    <p:sldId id="1178" r:id="rId85"/>
    <p:sldId id="870" r:id="rId86"/>
    <p:sldId id="876" r:id="rId87"/>
    <p:sldId id="1179" r:id="rId88"/>
    <p:sldId id="1180" r:id="rId89"/>
    <p:sldId id="1181" r:id="rId90"/>
    <p:sldId id="1182" r:id="rId91"/>
    <p:sldId id="1183" r:id="rId92"/>
    <p:sldId id="1185" r:id="rId93"/>
    <p:sldId id="1186" r:id="rId94"/>
    <p:sldId id="895" r:id="rId95"/>
    <p:sldId id="896" r:id="rId96"/>
    <p:sldId id="1227" r:id="rId97"/>
    <p:sldId id="1237" r:id="rId98"/>
    <p:sldId id="1238" r:id="rId99"/>
    <p:sldId id="1276" r:id="rId100"/>
    <p:sldId id="1310" r:id="rId101"/>
    <p:sldId id="1234" r:id="rId102"/>
    <p:sldId id="1231" r:id="rId103"/>
    <p:sldId id="1277" r:id="rId104"/>
    <p:sldId id="1279" r:id="rId105"/>
    <p:sldId id="1282" r:id="rId106"/>
    <p:sldId id="1283" r:id="rId107"/>
    <p:sldId id="1235" r:id="rId108"/>
    <p:sldId id="1232" r:id="rId109"/>
    <p:sldId id="1236" r:id="rId110"/>
    <p:sldId id="1233" r:id="rId111"/>
    <p:sldId id="897" r:id="rId112"/>
    <p:sldId id="898" r:id="rId113"/>
    <p:sldId id="1223" r:id="rId114"/>
    <p:sldId id="1285" r:id="rId115"/>
    <p:sldId id="1286" r:id="rId116"/>
    <p:sldId id="1288" r:id="rId117"/>
    <p:sldId id="1287" r:id="rId118"/>
    <p:sldId id="1289" r:id="rId119"/>
    <p:sldId id="899" r:id="rId120"/>
    <p:sldId id="900" r:id="rId121"/>
    <p:sldId id="1224" r:id="rId122"/>
    <p:sldId id="1291" r:id="rId123"/>
    <p:sldId id="1290" r:id="rId124"/>
    <p:sldId id="1292" r:id="rId125"/>
    <p:sldId id="901" r:id="rId126"/>
    <p:sldId id="902" r:id="rId127"/>
    <p:sldId id="1225" r:id="rId128"/>
    <p:sldId id="1298" r:id="rId129"/>
    <p:sldId id="1304" r:id="rId130"/>
    <p:sldId id="1293" r:id="rId131"/>
    <p:sldId id="1299" r:id="rId132"/>
    <p:sldId id="1294" r:id="rId133"/>
    <p:sldId id="1300" r:id="rId134"/>
    <p:sldId id="1295" r:id="rId135"/>
    <p:sldId id="1301" r:id="rId136"/>
    <p:sldId id="1296" r:id="rId137"/>
    <p:sldId id="1306" r:id="rId138"/>
    <p:sldId id="1307" r:id="rId139"/>
    <p:sldId id="1309" r:id="rId140"/>
    <p:sldId id="1308" r:id="rId141"/>
    <p:sldId id="1297" r:id="rId142"/>
    <p:sldId id="1303" r:id="rId143"/>
    <p:sldId id="903" r:id="rId144"/>
    <p:sldId id="904" r:id="rId145"/>
    <p:sldId id="863" r:id="rId146"/>
    <p:sldId id="856" r:id="rId147"/>
    <p:sldId id="878" r:id="rId148"/>
    <p:sldId id="879" r:id="rId149"/>
    <p:sldId id="885" r:id="rId150"/>
    <p:sldId id="880" r:id="rId151"/>
    <p:sldId id="886" r:id="rId152"/>
    <p:sldId id="1320" r:id="rId153"/>
    <p:sldId id="1322" r:id="rId154"/>
    <p:sldId id="1323" r:id="rId155"/>
    <p:sldId id="1321" r:id="rId156"/>
    <p:sldId id="1324" r:id="rId157"/>
    <p:sldId id="1327" r:id="rId158"/>
    <p:sldId id="1325" r:id="rId159"/>
    <p:sldId id="1326" r:id="rId160"/>
    <p:sldId id="881" r:id="rId161"/>
    <p:sldId id="887" r:id="rId162"/>
    <p:sldId id="882" r:id="rId163"/>
    <p:sldId id="888" r:id="rId164"/>
    <p:sldId id="883" r:id="rId165"/>
    <p:sldId id="889" r:id="rId166"/>
    <p:sldId id="1318" r:id="rId167"/>
    <p:sldId id="1319" r:id="rId168"/>
    <p:sldId id="884" r:id="rId169"/>
    <p:sldId id="1311" r:id="rId170"/>
    <p:sldId id="890" r:id="rId171"/>
    <p:sldId id="1312" r:id="rId172"/>
    <p:sldId id="1313" r:id="rId173"/>
    <p:sldId id="1316" r:id="rId174"/>
    <p:sldId id="1314" r:id="rId175"/>
    <p:sldId id="1317" r:id="rId176"/>
    <p:sldId id="1315" r:id="rId177"/>
    <p:sldId id="877" r:id="rId178"/>
    <p:sldId id="608" r:id="rId179"/>
  </p:sldIdLst>
  <p:sldSz cx="9145270" cy="514477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zh" initials="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1C48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931" y="-346"/>
      </p:cViewPr>
      <p:guideLst>
        <p:guide orient="horz" pos="1000"/>
        <p:guide pos="2953"/>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4.xml"/><Relationship Id="rId98" Type="http://schemas.openxmlformats.org/officeDocument/2006/relationships/slide" Target="slides/slide93.xml"/><Relationship Id="rId97" Type="http://schemas.openxmlformats.org/officeDocument/2006/relationships/slide" Target="slides/slide92.xml"/><Relationship Id="rId96" Type="http://schemas.openxmlformats.org/officeDocument/2006/relationships/slide" Target="slides/slide91.xml"/><Relationship Id="rId95" Type="http://schemas.openxmlformats.org/officeDocument/2006/relationships/slide" Target="slides/slide90.xml"/><Relationship Id="rId94" Type="http://schemas.openxmlformats.org/officeDocument/2006/relationships/slide" Target="slides/slide89.xml"/><Relationship Id="rId93" Type="http://schemas.openxmlformats.org/officeDocument/2006/relationships/slide" Target="slides/slide88.xml"/><Relationship Id="rId92" Type="http://schemas.openxmlformats.org/officeDocument/2006/relationships/slide" Target="slides/slide87.xml"/><Relationship Id="rId91" Type="http://schemas.openxmlformats.org/officeDocument/2006/relationships/slide" Target="slides/slide86.xml"/><Relationship Id="rId90" Type="http://schemas.openxmlformats.org/officeDocument/2006/relationships/slide" Target="slides/slide85.xml"/><Relationship Id="rId9" Type="http://schemas.openxmlformats.org/officeDocument/2006/relationships/slide" Target="slides/slide4.xml"/><Relationship Id="rId89" Type="http://schemas.openxmlformats.org/officeDocument/2006/relationships/slide" Target="slides/slide84.xml"/><Relationship Id="rId88" Type="http://schemas.openxmlformats.org/officeDocument/2006/relationships/slide" Target="slides/slide83.xml"/><Relationship Id="rId87" Type="http://schemas.openxmlformats.org/officeDocument/2006/relationships/slide" Target="slides/slide82.xml"/><Relationship Id="rId86" Type="http://schemas.openxmlformats.org/officeDocument/2006/relationships/slide" Target="slides/slide81.xml"/><Relationship Id="rId85" Type="http://schemas.openxmlformats.org/officeDocument/2006/relationships/slide" Target="slides/slide80.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3.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2.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notesMaster" Target="notesMasters/notesMaster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4" Type="http://schemas.openxmlformats.org/officeDocument/2006/relationships/commentAuthors" Target="commentAuthors.xml"/><Relationship Id="rId183" Type="http://schemas.openxmlformats.org/officeDocument/2006/relationships/tableStyles" Target="tableStyles.xml"/><Relationship Id="rId182" Type="http://schemas.openxmlformats.org/officeDocument/2006/relationships/viewProps" Target="viewProps.xml"/><Relationship Id="rId181" Type="http://schemas.openxmlformats.org/officeDocument/2006/relationships/presProps" Target="presProps.xml"/><Relationship Id="rId180" Type="http://schemas.openxmlformats.org/officeDocument/2006/relationships/handoutMaster" Target="handoutMasters/handoutMaster1.xml"/><Relationship Id="rId18" Type="http://schemas.openxmlformats.org/officeDocument/2006/relationships/slide" Target="slides/slide13.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176" Type="http://schemas.openxmlformats.org/officeDocument/2006/relationships/slide" Target="slides/slide171.xml"/><Relationship Id="rId175" Type="http://schemas.openxmlformats.org/officeDocument/2006/relationships/slide" Target="slides/slide170.xml"/><Relationship Id="rId174" Type="http://schemas.openxmlformats.org/officeDocument/2006/relationships/slide" Target="slides/slide169.xml"/><Relationship Id="rId173" Type="http://schemas.openxmlformats.org/officeDocument/2006/relationships/slide" Target="slides/slide168.xml"/><Relationship Id="rId172" Type="http://schemas.openxmlformats.org/officeDocument/2006/relationships/slide" Target="slides/slide167.xml"/><Relationship Id="rId171" Type="http://schemas.openxmlformats.org/officeDocument/2006/relationships/slide" Target="slides/slide166.xml"/><Relationship Id="rId170" Type="http://schemas.openxmlformats.org/officeDocument/2006/relationships/slide" Target="slides/slide165.xml"/><Relationship Id="rId17" Type="http://schemas.openxmlformats.org/officeDocument/2006/relationships/slide" Target="slides/slide12.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165" Type="http://schemas.openxmlformats.org/officeDocument/2006/relationships/slide" Target="slides/slide160.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1" Type="http://schemas.openxmlformats.org/officeDocument/2006/relationships/slide" Target="slides/slide156.xml"/><Relationship Id="rId160" Type="http://schemas.openxmlformats.org/officeDocument/2006/relationships/slide" Target="slides/slide155.xml"/><Relationship Id="rId16" Type="http://schemas.openxmlformats.org/officeDocument/2006/relationships/slide" Target="slides/slide11.xml"/><Relationship Id="rId159" Type="http://schemas.openxmlformats.org/officeDocument/2006/relationships/slide" Target="slides/slide154.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54" Type="http://schemas.openxmlformats.org/officeDocument/2006/relationships/slide" Target="slides/slide149.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0" Type="http://schemas.openxmlformats.org/officeDocument/2006/relationships/slide" Target="slides/slide145.xml"/><Relationship Id="rId15" Type="http://schemas.openxmlformats.org/officeDocument/2006/relationships/slide" Target="slides/slide10.xml"/><Relationship Id="rId149" Type="http://schemas.openxmlformats.org/officeDocument/2006/relationships/slide" Target="slides/slide144.xml"/><Relationship Id="rId148" Type="http://schemas.openxmlformats.org/officeDocument/2006/relationships/slide" Target="slides/slide143.xml"/><Relationship Id="rId147" Type="http://schemas.openxmlformats.org/officeDocument/2006/relationships/slide" Target="slides/slide142.xml"/><Relationship Id="rId146" Type="http://schemas.openxmlformats.org/officeDocument/2006/relationships/slide" Target="slides/slide141.xml"/><Relationship Id="rId145" Type="http://schemas.openxmlformats.org/officeDocument/2006/relationships/slide" Target="slides/slide140.xml"/><Relationship Id="rId144" Type="http://schemas.openxmlformats.org/officeDocument/2006/relationships/slide" Target="slides/slide139.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14" Type="http://schemas.openxmlformats.org/officeDocument/2006/relationships/slide" Target="slides/slide9.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 Type="http://schemas.openxmlformats.org/officeDocument/2006/relationships/slide" Target="slides/slide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121" Type="http://schemas.openxmlformats.org/officeDocument/2006/relationships/slide" Target="slides/slide116.xml"/><Relationship Id="rId120" Type="http://schemas.openxmlformats.org/officeDocument/2006/relationships/slide" Target="slides/slide115.xml"/><Relationship Id="rId12" Type="http://schemas.openxmlformats.org/officeDocument/2006/relationships/slide" Target="slides/slide7.xml"/><Relationship Id="rId119" Type="http://schemas.openxmlformats.org/officeDocument/2006/relationships/slide" Target="slides/slide114.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4" Type="http://schemas.openxmlformats.org/officeDocument/2006/relationships/slide" Target="slides/slide109.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110" Type="http://schemas.openxmlformats.org/officeDocument/2006/relationships/slide" Target="slides/slide105.xml"/><Relationship Id="rId11" Type="http://schemas.openxmlformats.org/officeDocument/2006/relationships/slide" Target="slides/slide6.xml"/><Relationship Id="rId109" Type="http://schemas.openxmlformats.org/officeDocument/2006/relationships/slide" Target="slides/slide104.xml"/><Relationship Id="rId108" Type="http://schemas.openxmlformats.org/officeDocument/2006/relationships/slide" Target="slides/slide103.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A10783-7AD6-480D-A7E3-27630C1092A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2819AD-2A75-48E6-AE69-BC26B27040F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935" algn="l" defTabSz="685800" rtl="0" eaLnBrk="1" latinLnBrk="0" hangingPunct="1">
      <a:defRPr sz="900" kern="1200">
        <a:solidFill>
          <a:schemeClr val="tx1"/>
        </a:solidFill>
        <a:latin typeface="+mn-lt"/>
        <a:ea typeface="+mn-ea"/>
        <a:cs typeface="+mn-cs"/>
      </a:defRPr>
    </a:lvl8pPr>
    <a:lvl9pPr marL="2743835"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2819AD-2A75-48E6-AE69-BC26B27040F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2819AD-2A75-48E6-AE69-BC26B27040F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2819AD-2A75-48E6-AE69-BC26B27040F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2819AD-2A75-48E6-AE69-BC26B27040F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2819AD-2A75-48E6-AE69-BC26B27040F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2819AD-2A75-48E6-AE69-BC26B27040FB}"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2819AD-2A75-48E6-AE69-BC26B27040FB}"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2819AD-2A75-48E6-AE69-BC26B27040FB}"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2819AD-2A75-48E6-AE69-BC26B27040FB}"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2819AD-2A75-48E6-AE69-BC26B27040F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2819AD-2A75-48E6-AE69-BC26B27040F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2819AD-2A75-48E6-AE69-BC26B27040F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2819AD-2A75-48E6-AE69-BC26B27040F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2819AD-2A75-48E6-AE69-BC26B27040F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2819AD-2A75-48E6-AE69-BC26B27040F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2819AD-2A75-48E6-AE69-BC26B27040F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2819AD-2A75-48E6-AE69-BC26B27040F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2819AD-2A75-48E6-AE69-BC26B27040F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grpSp>
        <p:nvGrpSpPr>
          <p:cNvPr id="32" name="组合 31"/>
          <p:cNvGrpSpPr/>
          <p:nvPr userDrawn="1"/>
        </p:nvGrpSpPr>
        <p:grpSpPr>
          <a:xfrm rot="0">
            <a:off x="24765" y="23495"/>
            <a:ext cx="3162935" cy="257810"/>
            <a:chOff x="1268" y="3776"/>
            <a:chExt cx="4981" cy="406"/>
          </a:xfrm>
        </p:grpSpPr>
        <p:sp>
          <p:nvSpPr>
            <p:cNvPr id="33" name="Rectangle 6"/>
            <p:cNvSpPr>
              <a:spLocks noChangeArrowheads="1"/>
            </p:cNvSpPr>
            <p:nvPr/>
          </p:nvSpPr>
          <p:spPr bwMode="auto">
            <a:xfrm>
              <a:off x="2844" y="3786"/>
              <a:ext cx="3405" cy="38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0" rIns="0" bIns="0" anchor="ctr" anchorCtr="0">
              <a:spAutoFit/>
            </a:bodyPr>
            <a:p>
              <a:pPr algn="l"/>
              <a:r>
                <a:rPr lang="zh-CN" altLang="en-US" sz="1600" b="1" dirty="0">
                  <a:solidFill>
                    <a:srgbClr val="1C4885"/>
                  </a:solidFill>
                  <a:latin typeface="微软雅黑" panose="020B0502040204020203" pitchFamily="34" charset="-122"/>
                  <a:ea typeface="微软雅黑" panose="020B0502040204020203" pitchFamily="34" charset="-122"/>
                  <a:sym typeface="+mn-ea"/>
                </a:rPr>
                <a:t>SDH网络</a:t>
              </a:r>
              <a:endParaRPr lang="zh-CN" altLang="en-US" sz="1600" b="1" dirty="0">
                <a:solidFill>
                  <a:srgbClr val="1C4885"/>
                </a:solidFill>
                <a:latin typeface="微软雅黑" panose="020B0502040204020203" pitchFamily="34" charset="-122"/>
                <a:ea typeface="微软雅黑" panose="020B0502040204020203" pitchFamily="34" charset="-122"/>
              </a:endParaRPr>
            </a:p>
          </p:txBody>
        </p:sp>
        <p:sp>
          <p:nvSpPr>
            <p:cNvPr id="40"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p>
              <a:pPr algn="ctr"/>
              <a:r>
                <a:rPr lang="en-US" altLang="zh-CN" sz="1600" b="1">
                  <a:solidFill>
                    <a:schemeClr val="bg1"/>
                  </a:solidFill>
                  <a:latin typeface="微软雅黑" panose="020B0502040204020203" pitchFamily="34" charset="-122"/>
                  <a:ea typeface="微软雅黑" panose="020B0502040204020203" pitchFamily="34" charset="-122"/>
                </a:rPr>
                <a:t>6.3</a:t>
              </a:r>
              <a:endParaRPr lang="en-US" altLang="zh-CN" sz="1600" b="1">
                <a:solidFill>
                  <a:schemeClr val="bg1"/>
                </a:solidFill>
                <a:latin typeface="微软雅黑" panose="020B0502040204020203" pitchFamily="34" charset="-122"/>
                <a:ea typeface="微软雅黑" panose="020B0502040204020203" pitchFamily="34" charset="-122"/>
              </a:endParaRPr>
            </a:p>
          </p:txBody>
        </p:sp>
      </p:gr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grpSp>
        <p:nvGrpSpPr>
          <p:cNvPr id="41" name="组合 40"/>
          <p:cNvGrpSpPr/>
          <p:nvPr userDrawn="1"/>
        </p:nvGrpSpPr>
        <p:grpSpPr>
          <a:xfrm rot="0">
            <a:off x="24130" y="33020"/>
            <a:ext cx="3162935" cy="257810"/>
            <a:chOff x="1268" y="3776"/>
            <a:chExt cx="4981" cy="406"/>
          </a:xfrm>
        </p:grpSpPr>
        <p:sp>
          <p:nvSpPr>
            <p:cNvPr id="42" name="Rectangle 6"/>
            <p:cNvSpPr>
              <a:spLocks noChangeArrowheads="1"/>
            </p:cNvSpPr>
            <p:nvPr/>
          </p:nvSpPr>
          <p:spPr bwMode="auto">
            <a:xfrm>
              <a:off x="2844" y="3786"/>
              <a:ext cx="3405" cy="38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0" rIns="0" bIns="0" anchor="ctr" anchorCtr="0">
              <a:spAutoFit/>
            </a:bodyPr>
            <a:p>
              <a:pPr algn="l"/>
              <a:r>
                <a:rPr lang="zh-CN" altLang="en-US" sz="1600" b="1" dirty="0">
                  <a:solidFill>
                    <a:srgbClr val="1C4885"/>
                  </a:solidFill>
                  <a:latin typeface="微软雅黑" panose="020B0502040204020203" pitchFamily="34" charset="-122"/>
                  <a:ea typeface="微软雅黑" panose="020B0502040204020203" pitchFamily="34" charset="-122"/>
                  <a:sym typeface="+mn-ea"/>
                </a:rPr>
                <a:t>WDM网络</a:t>
              </a:r>
              <a:endParaRPr lang="zh-CN" altLang="en-US" sz="1600" b="1" dirty="0">
                <a:solidFill>
                  <a:srgbClr val="1C4885"/>
                </a:solidFill>
                <a:latin typeface="微软雅黑" panose="020B0502040204020203" pitchFamily="34" charset="-122"/>
                <a:ea typeface="微软雅黑" panose="020B0502040204020203" pitchFamily="34" charset="-122"/>
              </a:endParaRPr>
            </a:p>
          </p:txBody>
        </p:sp>
        <p:sp>
          <p:nvSpPr>
            <p:cNvPr id="43"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p>
              <a:pPr algn="ctr"/>
              <a:r>
                <a:rPr lang="en-US" altLang="zh-CN" sz="1600" b="1">
                  <a:solidFill>
                    <a:schemeClr val="bg1"/>
                  </a:solidFill>
                  <a:latin typeface="微软雅黑" panose="020B0502040204020203" pitchFamily="34" charset="-122"/>
                  <a:ea typeface="微软雅黑" panose="020B0502040204020203" pitchFamily="34" charset="-122"/>
                </a:rPr>
                <a:t>6.4</a:t>
              </a:r>
              <a:endParaRPr lang="en-US" altLang="zh-CN" sz="1600" b="1">
                <a:solidFill>
                  <a:schemeClr val="bg1"/>
                </a:solidFill>
                <a:latin typeface="微软雅黑" panose="020B0502040204020203" pitchFamily="34" charset="-122"/>
                <a:ea typeface="微软雅黑" panose="020B0502040204020203" pitchFamily="34" charset="-122"/>
              </a:endParaRPr>
            </a:p>
          </p:txBody>
        </p:sp>
      </p:gr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grpSp>
        <p:nvGrpSpPr>
          <p:cNvPr id="44" name="组合 43"/>
          <p:cNvGrpSpPr/>
          <p:nvPr userDrawn="1"/>
        </p:nvGrpSpPr>
        <p:grpSpPr>
          <a:xfrm rot="0">
            <a:off x="24765" y="33655"/>
            <a:ext cx="3162935" cy="257810"/>
            <a:chOff x="1268" y="3776"/>
            <a:chExt cx="4981" cy="406"/>
          </a:xfrm>
        </p:grpSpPr>
        <p:sp>
          <p:nvSpPr>
            <p:cNvPr id="45" name="Rectangle 6"/>
            <p:cNvSpPr>
              <a:spLocks noChangeArrowheads="1"/>
            </p:cNvSpPr>
            <p:nvPr/>
          </p:nvSpPr>
          <p:spPr bwMode="auto">
            <a:xfrm>
              <a:off x="2844" y="3786"/>
              <a:ext cx="3405" cy="38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0" rIns="0" bIns="0" anchor="ctr" anchorCtr="0">
              <a:spAutoFit/>
            </a:bodyPr>
            <a:p>
              <a:pPr algn="l"/>
              <a:r>
                <a:rPr lang="zh-CN" altLang="en-US" sz="1600" b="1" dirty="0">
                  <a:solidFill>
                    <a:srgbClr val="1C4885"/>
                  </a:solidFill>
                  <a:latin typeface="微软雅黑" panose="020B0502040204020203" pitchFamily="34" charset="-122"/>
                  <a:ea typeface="微软雅黑" panose="020B0502040204020203" pitchFamily="34" charset="-122"/>
                  <a:sym typeface="+mn-ea"/>
                </a:rPr>
                <a:t>MSTP网络</a:t>
              </a:r>
              <a:endParaRPr lang="zh-CN" altLang="en-US" sz="1600" b="1" dirty="0">
                <a:solidFill>
                  <a:srgbClr val="1C4885"/>
                </a:solidFill>
                <a:latin typeface="微软雅黑" panose="020B0502040204020203" pitchFamily="34" charset="-122"/>
                <a:ea typeface="微软雅黑" panose="020B0502040204020203" pitchFamily="34" charset="-122"/>
              </a:endParaRPr>
            </a:p>
          </p:txBody>
        </p:sp>
        <p:sp>
          <p:nvSpPr>
            <p:cNvPr id="46"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p>
              <a:pPr algn="ctr"/>
              <a:r>
                <a:rPr lang="en-US" altLang="zh-CN" sz="1600" b="1">
                  <a:solidFill>
                    <a:schemeClr val="bg1"/>
                  </a:solidFill>
                  <a:latin typeface="微软雅黑" panose="020B0502040204020203" pitchFamily="34" charset="-122"/>
                  <a:ea typeface="微软雅黑" panose="020B0502040204020203" pitchFamily="34" charset="-122"/>
                </a:rPr>
                <a:t>6.5</a:t>
              </a:r>
              <a:endParaRPr lang="en-US" altLang="zh-CN" sz="1600" b="1">
                <a:solidFill>
                  <a:schemeClr val="bg1"/>
                </a:solidFill>
                <a:latin typeface="微软雅黑" panose="020B0502040204020203" pitchFamily="34" charset="-122"/>
                <a:ea typeface="微软雅黑" panose="020B0502040204020203" pitchFamily="34" charset="-122"/>
              </a:endParaRPr>
            </a:p>
          </p:txBody>
        </p:sp>
      </p:gr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chapter">
    <p:spTree>
      <p:nvGrpSpPr>
        <p:cNvPr id="1" name=""/>
        <p:cNvGrpSpPr/>
        <p:nvPr/>
      </p:nvGrpSpPr>
      <p:grpSpPr>
        <a:xfrm>
          <a:off x="0" y="0"/>
          <a:ext cx="0" cy="0"/>
          <a:chOff x="0" y="0"/>
          <a:chExt cx="0" cy="0"/>
        </a:xfrm>
      </p:grpSpPr>
      <p:grpSp>
        <p:nvGrpSpPr>
          <p:cNvPr id="47" name="组合 46"/>
          <p:cNvGrpSpPr/>
          <p:nvPr userDrawn="1"/>
        </p:nvGrpSpPr>
        <p:grpSpPr>
          <a:xfrm rot="0">
            <a:off x="24130" y="25400"/>
            <a:ext cx="3162935" cy="257810"/>
            <a:chOff x="1268" y="3776"/>
            <a:chExt cx="4981" cy="406"/>
          </a:xfrm>
        </p:grpSpPr>
        <p:sp>
          <p:nvSpPr>
            <p:cNvPr id="48" name="Rectangle 6"/>
            <p:cNvSpPr>
              <a:spLocks noChangeArrowheads="1"/>
            </p:cNvSpPr>
            <p:nvPr/>
          </p:nvSpPr>
          <p:spPr bwMode="auto">
            <a:xfrm>
              <a:off x="2844" y="3786"/>
              <a:ext cx="3405" cy="38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0" rIns="0" bIns="0" anchor="ctr" anchorCtr="0">
              <a:spAutoFit/>
            </a:bodyPr>
            <a:p>
              <a:pPr algn="l"/>
              <a:r>
                <a:rPr lang="zh-CN" altLang="en-US" sz="1600" b="1" dirty="0">
                  <a:solidFill>
                    <a:srgbClr val="1C4885"/>
                  </a:solidFill>
                  <a:latin typeface="微软雅黑" panose="020B0502040204020203" pitchFamily="34" charset="-122"/>
                  <a:ea typeface="微软雅黑" panose="020B0502040204020203" pitchFamily="34" charset="-122"/>
                  <a:sym typeface="+mn-ea"/>
                </a:rPr>
                <a:t>移动通信网络</a:t>
              </a:r>
              <a:endParaRPr lang="zh-CN" altLang="en-US" sz="1600" b="1" dirty="0">
                <a:solidFill>
                  <a:srgbClr val="1C4885"/>
                </a:solidFill>
                <a:latin typeface="微软雅黑" panose="020B0502040204020203" pitchFamily="34" charset="-122"/>
                <a:ea typeface="微软雅黑" panose="020B0502040204020203" pitchFamily="34" charset="-122"/>
              </a:endParaRPr>
            </a:p>
          </p:txBody>
        </p:sp>
        <p:sp>
          <p:nvSpPr>
            <p:cNvPr id="49"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p>
              <a:pPr algn="ctr"/>
              <a:r>
                <a:rPr lang="en-US" altLang="zh-CN" sz="1600" b="1">
                  <a:solidFill>
                    <a:schemeClr val="bg1"/>
                  </a:solidFill>
                  <a:latin typeface="微软雅黑" panose="020B0502040204020203" pitchFamily="34" charset="-122"/>
                  <a:ea typeface="微软雅黑" panose="020B0502040204020203" pitchFamily="34" charset="-122"/>
                </a:rPr>
                <a:t>6.6</a:t>
              </a:r>
              <a:endParaRPr lang="en-US" altLang="zh-CN" sz="1600" b="1">
                <a:solidFill>
                  <a:schemeClr val="bg1"/>
                </a:solidFill>
                <a:latin typeface="微软雅黑" panose="020B0502040204020203" pitchFamily="34" charset="-122"/>
                <a:ea typeface="微软雅黑" panose="020B0502040204020203" pitchFamily="34" charset="-122"/>
              </a:endParaRPr>
            </a:p>
          </p:txBody>
        </p:sp>
      </p:gr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chapter">
    <p:spTree>
      <p:nvGrpSpPr>
        <p:cNvPr id="1" name=""/>
        <p:cNvGrpSpPr/>
        <p:nvPr/>
      </p:nvGrpSpPr>
      <p:grpSpPr>
        <a:xfrm>
          <a:off x="0" y="0"/>
          <a:ext cx="0" cy="0"/>
          <a:chOff x="0" y="0"/>
          <a:chExt cx="0" cy="0"/>
        </a:xfrm>
      </p:grpSpPr>
      <p:grpSp>
        <p:nvGrpSpPr>
          <p:cNvPr id="50" name="组合 49"/>
          <p:cNvGrpSpPr/>
          <p:nvPr userDrawn="1"/>
        </p:nvGrpSpPr>
        <p:grpSpPr>
          <a:xfrm rot="0">
            <a:off x="24130" y="26035"/>
            <a:ext cx="3162935" cy="257810"/>
            <a:chOff x="1268" y="3776"/>
            <a:chExt cx="4981" cy="406"/>
          </a:xfrm>
        </p:grpSpPr>
        <p:sp>
          <p:nvSpPr>
            <p:cNvPr id="51" name="Rectangle 6"/>
            <p:cNvSpPr>
              <a:spLocks noChangeArrowheads="1"/>
            </p:cNvSpPr>
            <p:nvPr/>
          </p:nvSpPr>
          <p:spPr bwMode="auto">
            <a:xfrm>
              <a:off x="2844" y="3786"/>
              <a:ext cx="3405" cy="38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0" rIns="0" bIns="0" anchor="ctr" anchorCtr="0">
              <a:spAutoFit/>
            </a:bodyPr>
            <a:p>
              <a:pPr algn="l"/>
              <a:r>
                <a:rPr lang="en-US" altLang="zh-CN" sz="1600" b="1" dirty="0">
                  <a:solidFill>
                    <a:srgbClr val="1C4885"/>
                  </a:solidFill>
                  <a:latin typeface="微软雅黑" panose="020B0502040204020203" pitchFamily="34" charset="-122"/>
                  <a:ea typeface="微软雅黑" panose="020B0502040204020203" pitchFamily="34" charset="-122"/>
                  <a:sym typeface="+mn-ea"/>
                </a:rPr>
                <a:t>WiMAX</a:t>
              </a:r>
              <a:r>
                <a:rPr lang="zh-CN" altLang="en-US" sz="1600" b="1" dirty="0">
                  <a:solidFill>
                    <a:srgbClr val="1C4885"/>
                  </a:solidFill>
                  <a:latin typeface="微软雅黑" panose="020B0502040204020203" pitchFamily="34" charset="-122"/>
                  <a:ea typeface="微软雅黑" panose="020B0502040204020203" pitchFamily="34" charset="-122"/>
                  <a:sym typeface="+mn-ea"/>
                </a:rPr>
                <a:t>网络</a:t>
              </a:r>
              <a:endParaRPr lang="zh-CN" altLang="en-US" sz="1600" b="1" dirty="0">
                <a:solidFill>
                  <a:srgbClr val="1C4885"/>
                </a:solidFill>
                <a:latin typeface="微软雅黑" panose="020B0502040204020203" pitchFamily="34" charset="-122"/>
                <a:ea typeface="微软雅黑" panose="020B0502040204020203" pitchFamily="34" charset="-122"/>
              </a:endParaRPr>
            </a:p>
          </p:txBody>
        </p:sp>
        <p:sp>
          <p:nvSpPr>
            <p:cNvPr id="52"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p>
              <a:pPr algn="ctr"/>
              <a:r>
                <a:rPr lang="en-US" altLang="zh-CN" sz="1600" b="1">
                  <a:solidFill>
                    <a:schemeClr val="bg1"/>
                  </a:solidFill>
                  <a:latin typeface="微软雅黑" panose="020B0502040204020203" pitchFamily="34" charset="-122"/>
                  <a:ea typeface="微软雅黑" panose="020B0502040204020203" pitchFamily="34" charset="-122"/>
                </a:rPr>
                <a:t>6.7</a:t>
              </a:r>
              <a:endParaRPr lang="en-US" altLang="zh-CN" sz="1600" b="1">
                <a:solidFill>
                  <a:schemeClr val="bg1"/>
                </a:solidFill>
                <a:latin typeface="微软雅黑" panose="020B0502040204020203" pitchFamily="34" charset="-122"/>
                <a:ea typeface="微软雅黑" panose="020B0502040204020203" pitchFamily="34" charset="-122"/>
              </a:endParaRPr>
            </a:p>
          </p:txBody>
        </p:sp>
      </p:gr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hapter">
    <p:spTree>
      <p:nvGrpSpPr>
        <p:cNvPr id="1" name=""/>
        <p:cNvGrpSpPr/>
        <p:nvPr/>
      </p:nvGrpSpPr>
      <p:grpSpPr>
        <a:xfrm>
          <a:off x="0" y="0"/>
          <a:ext cx="0" cy="0"/>
          <a:chOff x="0" y="0"/>
          <a:chExt cx="0" cy="0"/>
        </a:xfrm>
      </p:grpSpPr>
      <p:grpSp>
        <p:nvGrpSpPr>
          <p:cNvPr id="53" name="组合 52"/>
          <p:cNvGrpSpPr/>
          <p:nvPr userDrawn="1"/>
        </p:nvGrpSpPr>
        <p:grpSpPr>
          <a:xfrm rot="0">
            <a:off x="24130" y="35560"/>
            <a:ext cx="3162935" cy="257810"/>
            <a:chOff x="1268" y="3776"/>
            <a:chExt cx="4981" cy="406"/>
          </a:xfrm>
        </p:grpSpPr>
        <p:sp>
          <p:nvSpPr>
            <p:cNvPr id="54" name="Rectangle 6"/>
            <p:cNvSpPr>
              <a:spLocks noChangeArrowheads="1"/>
            </p:cNvSpPr>
            <p:nvPr/>
          </p:nvSpPr>
          <p:spPr bwMode="auto">
            <a:xfrm>
              <a:off x="2844" y="3786"/>
              <a:ext cx="3405" cy="38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0" rIns="0" bIns="0" anchor="ctr" anchorCtr="0">
              <a:spAutoFit/>
            </a:bodyPr>
            <a:p>
              <a:pPr algn="l"/>
              <a:r>
                <a:rPr lang="zh-CN" altLang="en-US" sz="1600" b="1" dirty="0">
                  <a:solidFill>
                    <a:srgbClr val="1C4885"/>
                  </a:solidFill>
                  <a:latin typeface="微软雅黑" panose="020B0502040204020203" pitchFamily="34" charset="-122"/>
                  <a:ea typeface="微软雅黑" panose="020B0502040204020203" pitchFamily="34" charset="-122"/>
                  <a:sym typeface="+mn-ea"/>
                </a:rPr>
                <a:t>接入网</a:t>
              </a:r>
              <a:endParaRPr lang="zh-CN" altLang="en-US" sz="1600" b="1" dirty="0">
                <a:solidFill>
                  <a:srgbClr val="1C4885"/>
                </a:solidFill>
                <a:latin typeface="微软雅黑" panose="020B0502040204020203" pitchFamily="34" charset="-122"/>
                <a:ea typeface="微软雅黑" panose="020B0502040204020203" pitchFamily="34" charset="-122"/>
              </a:endParaRPr>
            </a:p>
          </p:txBody>
        </p:sp>
        <p:sp>
          <p:nvSpPr>
            <p:cNvPr id="55"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p>
              <a:pPr algn="ctr"/>
              <a:r>
                <a:rPr lang="en-US" altLang="zh-CN" sz="1600" b="1">
                  <a:solidFill>
                    <a:schemeClr val="bg1"/>
                  </a:solidFill>
                  <a:latin typeface="微软雅黑" panose="020B0502040204020203" pitchFamily="34" charset="-122"/>
                  <a:ea typeface="微软雅黑" panose="020B0502040204020203" pitchFamily="34" charset="-122"/>
                </a:rPr>
                <a:t>6.8</a:t>
              </a:r>
              <a:endParaRPr lang="en-US" altLang="zh-CN" sz="1600" b="1">
                <a:solidFill>
                  <a:schemeClr val="bg1"/>
                </a:solidFill>
                <a:latin typeface="微软雅黑" panose="020B0502040204020203" pitchFamily="34" charset="-122"/>
                <a:ea typeface="微软雅黑" panose="020B0502040204020203" pitchFamily="34" charset="-122"/>
              </a:endParaRPr>
            </a:p>
          </p:txBody>
        </p:sp>
      </p:gr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914527" y="4744621"/>
            <a:ext cx="1905265" cy="342985"/>
          </a:xfrm>
        </p:spPr>
        <p:txBody>
          <a:bodyPr/>
          <a:lstStyle/>
          <a:p>
            <a:pPr lvl="0"/>
            <a:endParaRPr lang="en-US" dirty="0">
              <a:latin typeface="Times New Roman" panose="02020603050405020304" charset="0"/>
            </a:endParaRPr>
          </a:p>
        </p:txBody>
      </p:sp>
      <p:sp>
        <p:nvSpPr>
          <p:cNvPr id="5" name="页脚占位符 4"/>
          <p:cNvSpPr>
            <a:spLocks noGrp="1"/>
          </p:cNvSpPr>
          <p:nvPr>
            <p:ph type="ftr" sz="quarter" idx="11"/>
          </p:nvPr>
        </p:nvSpPr>
        <p:spPr>
          <a:xfrm>
            <a:off x="3353266" y="4744621"/>
            <a:ext cx="2896002" cy="342985"/>
          </a:xfrm>
        </p:spPr>
        <p:txBody>
          <a:bodyPr/>
          <a:lstStyle/>
          <a:p>
            <a:pPr lvl="0"/>
            <a:endParaRPr lang="en-US" dirty="0"/>
          </a:p>
        </p:txBody>
      </p:sp>
      <p:sp>
        <p:nvSpPr>
          <p:cNvPr id="6" name="灯片编号占位符 5"/>
          <p:cNvSpPr>
            <a:spLocks noGrp="1"/>
          </p:cNvSpPr>
          <p:nvPr>
            <p:ph type="sldNum" sz="quarter" idx="12"/>
          </p:nvPr>
        </p:nvSpPr>
        <p:spPr>
          <a:xfrm>
            <a:off x="6782742" y="4744621"/>
            <a:ext cx="1905265" cy="342985"/>
          </a:xfrm>
        </p:spPr>
        <p:txBody>
          <a:bodyPr/>
          <a:lstStyle/>
          <a:p>
            <a:pPr lvl="0"/>
            <a:fld id="{9A0DB2DC-4C9A-4742-B13C-FB6460FD3503}" type="slidenum">
              <a:rPr lang="en-US" dirty="0"/>
            </a:fld>
            <a:endParaRPr lang="en-US" dirty="0">
              <a:latin typeface="Times New Roman" panose="0202060305040502030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_splash">
    <p:spTree>
      <p:nvGrpSpPr>
        <p:cNvPr id="1" name=""/>
        <p:cNvGrpSpPr/>
        <p:nvPr/>
      </p:nvGrpSpPr>
      <p:grpSpPr>
        <a:xfrm>
          <a:off x="0" y="0"/>
          <a:ext cx="0" cy="0"/>
          <a:chOff x="0" y="0"/>
          <a:chExt cx="0" cy="0"/>
        </a:xfrm>
      </p:grpSpPr>
      <p:grpSp>
        <p:nvGrpSpPr>
          <p:cNvPr id="4" name="组合 3"/>
          <p:cNvGrpSpPr/>
          <p:nvPr userDrawn="1"/>
        </p:nvGrpSpPr>
        <p:grpSpPr>
          <a:xfrm rot="0">
            <a:off x="5648325" y="15240"/>
            <a:ext cx="3459480" cy="245745"/>
            <a:chOff x="-698" y="2020"/>
            <a:chExt cx="5448" cy="387"/>
          </a:xfrm>
        </p:grpSpPr>
        <p:sp>
          <p:nvSpPr>
            <p:cNvPr id="3096" name="文本框 57"/>
            <p:cNvSpPr txBox="1">
              <a:spLocks noChangeArrowheads="1"/>
            </p:cNvSpPr>
            <p:nvPr/>
          </p:nvSpPr>
          <p:spPr bwMode="auto">
            <a:xfrm>
              <a:off x="-698" y="2020"/>
              <a:ext cx="5420"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spAutoFit/>
            </a:bodyPr>
            <a:p>
              <a:pPr algn="r"/>
              <a:r>
                <a:rPr lang="zh-CN" altLang="en-US" sz="1600" b="1" dirty="0">
                  <a:solidFill>
                    <a:srgbClr val="1C4885"/>
                  </a:solidFill>
                  <a:latin typeface="微软雅黑" panose="020B0502040204020203" pitchFamily="34" charset="-122"/>
                  <a:ea typeface="微软雅黑" panose="020B0502040204020203" pitchFamily="34" charset="-122"/>
                </a:rPr>
                <a:t>第6章 广域网与接入网</a:t>
              </a:r>
              <a:endParaRPr lang="zh-CN" altLang="en-US" sz="1600" b="1" dirty="0">
                <a:solidFill>
                  <a:srgbClr val="1C4885"/>
                </a:solidFill>
                <a:latin typeface="微软雅黑" panose="020B0502040204020203" pitchFamily="34" charset="-122"/>
                <a:ea typeface="微软雅黑" panose="020B0502040204020203" pitchFamily="34" charset="-122"/>
              </a:endParaRPr>
            </a:p>
          </p:txBody>
        </p:sp>
        <p:cxnSp>
          <p:nvCxnSpPr>
            <p:cNvPr id="3097" name="直接连接符 58"/>
            <p:cNvCxnSpPr>
              <a:cxnSpLocks noChangeShapeType="1"/>
            </p:cNvCxnSpPr>
            <p:nvPr/>
          </p:nvCxnSpPr>
          <p:spPr bwMode="auto">
            <a:xfrm>
              <a:off x="1509" y="2396"/>
              <a:ext cx="3241" cy="0"/>
            </a:xfrm>
            <a:prstGeom prst="line">
              <a:avLst/>
            </a:prstGeom>
            <a:noFill/>
            <a:ln w="6350">
              <a:solidFill>
                <a:srgbClr val="1C4885"/>
              </a:solidFill>
              <a:round/>
            </a:ln>
            <a:extLst>
              <a:ext uri="{909E8E84-426E-40DD-AFC4-6F175D3DCCD1}">
                <a14:hiddenFill xmlns:a14="http://schemas.microsoft.com/office/drawing/2010/main">
                  <a:noFill/>
                </a14:hiddenFill>
              </a:ext>
            </a:extLst>
          </p:spPr>
        </p:cxnSp>
      </p:grpSp>
    </p:spTree>
  </p:cSld>
  <p:clrMapOvr>
    <a:masterClrMapping/>
  </p:clrMapOvr>
  <mc:AlternateContent xmlns:mc="http://schemas.openxmlformats.org/markup-compatibility/2006">
    <mc:Choice xmlns:p14="http://schemas.microsoft.com/office/powerpoint/2010/main" Requires="p14">
      <p:transition p14:dur="500" advClick="0"/>
    </mc:Choice>
    <mc:Fallback>
      <p:transition advClick="0"/>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096" name="文本框 57"/>
          <p:cNvSpPr txBox="1">
            <a:spLocks noChangeArrowheads="1"/>
          </p:cNvSpPr>
          <p:nvPr userDrawn="1"/>
        </p:nvSpPr>
        <p:spPr bwMode="auto">
          <a:xfrm>
            <a:off x="739140" y="1220470"/>
            <a:ext cx="382524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r>
              <a:rPr lang="zh-CN" altLang="en-US" sz="2700" b="1" dirty="0">
                <a:solidFill>
                  <a:srgbClr val="1C4885"/>
                </a:solidFill>
                <a:latin typeface="微软雅黑" panose="020B0502040204020203" pitchFamily="34" charset="-122"/>
                <a:ea typeface="微软雅黑" panose="020B0502040204020203" pitchFamily="34" charset="-122"/>
              </a:rPr>
              <a:t>第</a:t>
            </a:r>
            <a:r>
              <a:rPr lang="en-US" altLang="zh-CN" sz="2700" b="1" dirty="0">
                <a:solidFill>
                  <a:srgbClr val="1C4885"/>
                </a:solidFill>
                <a:latin typeface="微软雅黑" panose="020B0502040204020203" pitchFamily="34" charset="-122"/>
                <a:ea typeface="微软雅黑" panose="020B0502040204020203" pitchFamily="34" charset="-122"/>
              </a:rPr>
              <a:t>6</a:t>
            </a:r>
            <a:r>
              <a:rPr lang="zh-CN" altLang="en-US" sz="2700" b="1" dirty="0">
                <a:solidFill>
                  <a:srgbClr val="1C4885"/>
                </a:solidFill>
                <a:latin typeface="微软雅黑" panose="020B0502040204020203" pitchFamily="34" charset="-122"/>
                <a:ea typeface="微软雅黑" panose="020B0502040204020203" pitchFamily="34" charset="-122"/>
              </a:rPr>
              <a:t>章 广域网与接入网</a:t>
            </a:r>
            <a:endParaRPr lang="zh-CN" altLang="en-US" sz="2700" b="1" dirty="0">
              <a:solidFill>
                <a:srgbClr val="1C4885"/>
              </a:solidFill>
              <a:latin typeface="微软雅黑" panose="020B0502040204020203" pitchFamily="34" charset="-122"/>
              <a:ea typeface="微软雅黑" panose="020B0502040204020203" pitchFamily="34" charset="-122"/>
            </a:endParaRPr>
          </a:p>
        </p:txBody>
      </p:sp>
      <p:cxnSp>
        <p:nvCxnSpPr>
          <p:cNvPr id="3097" name="直接连接符 58"/>
          <p:cNvCxnSpPr>
            <a:cxnSpLocks noChangeShapeType="1"/>
          </p:cNvCxnSpPr>
          <p:nvPr userDrawn="1"/>
        </p:nvCxnSpPr>
        <p:spPr bwMode="auto">
          <a:xfrm>
            <a:off x="794385" y="1734820"/>
            <a:ext cx="3462020" cy="0"/>
          </a:xfrm>
          <a:prstGeom prst="line">
            <a:avLst/>
          </a:prstGeom>
          <a:noFill/>
          <a:ln w="6350">
            <a:solidFill>
              <a:srgbClr val="1C4885"/>
            </a:solidFill>
            <a:round/>
          </a:ln>
          <a:extLst>
            <a:ext uri="{909E8E84-426E-40DD-AFC4-6F175D3DCCD1}">
              <a14:hiddenFill xmlns:a14="http://schemas.microsoft.com/office/drawing/2010/main">
                <a:noFill/>
              </a14:hiddenFill>
            </a:ext>
          </a:extLst>
        </p:spPr>
      </p:cxnSp>
      <p:grpSp>
        <p:nvGrpSpPr>
          <p:cNvPr id="28" name="组合 27"/>
          <p:cNvGrpSpPr/>
          <p:nvPr userDrawn="1"/>
        </p:nvGrpSpPr>
        <p:grpSpPr>
          <a:xfrm rot="0">
            <a:off x="794385" y="1978660"/>
            <a:ext cx="3162300" cy="257810"/>
            <a:chOff x="1268" y="3776"/>
            <a:chExt cx="4980" cy="406"/>
          </a:xfrm>
        </p:grpSpPr>
        <p:sp>
          <p:nvSpPr>
            <p:cNvPr id="26" name="Rectangle 6"/>
            <p:cNvSpPr>
              <a:spLocks noChangeArrowheads="1"/>
            </p:cNvSpPr>
            <p:nvPr/>
          </p:nvSpPr>
          <p:spPr bwMode="auto">
            <a:xfrm>
              <a:off x="2844" y="3786"/>
              <a:ext cx="3405" cy="38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0" rIns="0" bIns="0" anchor="ctr" anchorCtr="0">
              <a:spAutoFit/>
            </a:bodyPr>
            <a:p>
              <a:pPr algn="l"/>
              <a:r>
                <a:rPr lang="zh-CN" altLang="en-US" sz="1600" b="1" dirty="0">
                  <a:solidFill>
                    <a:srgbClr val="1C4885"/>
                  </a:solidFill>
                  <a:latin typeface="微软雅黑" panose="020B0502040204020203" pitchFamily="34" charset="-122"/>
                  <a:ea typeface="微软雅黑" panose="020B0502040204020203" pitchFamily="34" charset="-122"/>
                </a:rPr>
                <a:t>广域网基础</a:t>
              </a:r>
              <a:endParaRPr lang="zh-CN" altLang="en-US" sz="1600" b="1" dirty="0">
                <a:solidFill>
                  <a:srgbClr val="1C4885"/>
                </a:solidFill>
                <a:latin typeface="微软雅黑" panose="020B0502040204020203" pitchFamily="34" charset="-122"/>
                <a:ea typeface="微软雅黑" panose="020B0502040204020203" pitchFamily="34" charset="-122"/>
              </a:endParaRPr>
            </a:p>
          </p:txBody>
        </p:sp>
        <p:sp>
          <p:nvSpPr>
            <p:cNvPr id="27"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p>
              <a:pPr algn="ctr"/>
              <a:r>
                <a:rPr lang="en-US" altLang="zh-CN" sz="1600" b="1">
                  <a:solidFill>
                    <a:schemeClr val="bg1"/>
                  </a:solidFill>
                  <a:latin typeface="微软雅黑" panose="020B0502040204020203" pitchFamily="34" charset="-122"/>
                  <a:ea typeface="微软雅黑" panose="020B0502040204020203" pitchFamily="34" charset="-122"/>
                </a:rPr>
                <a:t>6.1</a:t>
              </a:r>
              <a:endParaRPr lang="en-US" altLang="zh-CN" sz="1600" b="1">
                <a:solidFill>
                  <a:schemeClr val="bg1"/>
                </a:solidFill>
                <a:latin typeface="微软雅黑" panose="020B0502040204020203" pitchFamily="34" charset="-122"/>
                <a:ea typeface="微软雅黑" panose="020B0502040204020203" pitchFamily="34" charset="-122"/>
              </a:endParaRPr>
            </a:p>
          </p:txBody>
        </p:sp>
      </p:grpSp>
      <p:grpSp>
        <p:nvGrpSpPr>
          <p:cNvPr id="29" name="组合 28"/>
          <p:cNvGrpSpPr/>
          <p:nvPr userDrawn="1"/>
        </p:nvGrpSpPr>
        <p:grpSpPr>
          <a:xfrm rot="0">
            <a:off x="794385" y="2298065"/>
            <a:ext cx="3162935" cy="257810"/>
            <a:chOff x="1268" y="3776"/>
            <a:chExt cx="4981" cy="406"/>
          </a:xfrm>
        </p:grpSpPr>
        <p:sp>
          <p:nvSpPr>
            <p:cNvPr id="30" name="Rectangle 6"/>
            <p:cNvSpPr>
              <a:spLocks noChangeArrowheads="1"/>
            </p:cNvSpPr>
            <p:nvPr/>
          </p:nvSpPr>
          <p:spPr bwMode="auto">
            <a:xfrm>
              <a:off x="2844" y="3786"/>
              <a:ext cx="3405" cy="38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0" rIns="0" bIns="0" anchor="ctr" anchorCtr="0">
              <a:spAutoFit/>
            </a:bodyPr>
            <a:p>
              <a:pPr algn="l"/>
              <a:r>
                <a:rPr lang="zh-CN" altLang="en-US" sz="1600" b="1" dirty="0">
                  <a:solidFill>
                    <a:srgbClr val="1C4885"/>
                  </a:solidFill>
                  <a:latin typeface="微软雅黑" panose="020B0502040204020203" pitchFamily="34" charset="-122"/>
                  <a:ea typeface="微软雅黑" panose="020B0502040204020203" pitchFamily="34" charset="-122"/>
                  <a:sym typeface="+mn-ea"/>
                </a:rPr>
                <a:t>ISDN/BISDN网络</a:t>
              </a:r>
              <a:endParaRPr lang="zh-CN" altLang="en-US" sz="1600" b="1" dirty="0">
                <a:solidFill>
                  <a:srgbClr val="1C4885"/>
                </a:solidFill>
                <a:latin typeface="微软雅黑" panose="020B0502040204020203" pitchFamily="34" charset="-122"/>
                <a:ea typeface="微软雅黑" panose="020B0502040204020203" pitchFamily="34" charset="-122"/>
              </a:endParaRPr>
            </a:p>
          </p:txBody>
        </p:sp>
        <p:sp>
          <p:nvSpPr>
            <p:cNvPr id="31"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p>
              <a:pPr algn="ctr"/>
              <a:r>
                <a:rPr lang="en-US" altLang="zh-CN" sz="1600" b="1">
                  <a:solidFill>
                    <a:schemeClr val="bg1"/>
                  </a:solidFill>
                  <a:latin typeface="微软雅黑" panose="020B0502040204020203" pitchFamily="34" charset="-122"/>
                  <a:ea typeface="微软雅黑" panose="020B0502040204020203" pitchFamily="34" charset="-122"/>
                </a:rPr>
                <a:t>6.2</a:t>
              </a:r>
              <a:endParaRPr lang="en-US" altLang="zh-CN" sz="1600" b="1">
                <a:solidFill>
                  <a:schemeClr val="bg1"/>
                </a:solidFill>
                <a:latin typeface="微软雅黑" panose="020B0502040204020203" pitchFamily="34" charset="-122"/>
                <a:ea typeface="微软雅黑" panose="020B0502040204020203" pitchFamily="34" charset="-122"/>
              </a:endParaRPr>
            </a:p>
          </p:txBody>
        </p:sp>
      </p:grpSp>
      <p:grpSp>
        <p:nvGrpSpPr>
          <p:cNvPr id="32" name="组合 31"/>
          <p:cNvGrpSpPr/>
          <p:nvPr userDrawn="1"/>
        </p:nvGrpSpPr>
        <p:grpSpPr>
          <a:xfrm rot="0">
            <a:off x="794385" y="2617470"/>
            <a:ext cx="3162935" cy="257810"/>
            <a:chOff x="1268" y="3776"/>
            <a:chExt cx="4981" cy="406"/>
          </a:xfrm>
        </p:grpSpPr>
        <p:sp>
          <p:nvSpPr>
            <p:cNvPr id="33" name="Rectangle 6"/>
            <p:cNvSpPr>
              <a:spLocks noChangeArrowheads="1"/>
            </p:cNvSpPr>
            <p:nvPr/>
          </p:nvSpPr>
          <p:spPr bwMode="auto">
            <a:xfrm>
              <a:off x="2844" y="3786"/>
              <a:ext cx="3405" cy="38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0" rIns="0" bIns="0" anchor="ctr" anchorCtr="0">
              <a:spAutoFit/>
            </a:bodyPr>
            <a:p>
              <a:pPr algn="l"/>
              <a:r>
                <a:rPr lang="zh-CN" altLang="en-US" sz="1600" b="1" dirty="0">
                  <a:solidFill>
                    <a:srgbClr val="1C4885"/>
                  </a:solidFill>
                  <a:latin typeface="微软雅黑" panose="020B0502040204020203" pitchFamily="34" charset="-122"/>
                  <a:ea typeface="微软雅黑" panose="020B0502040204020203" pitchFamily="34" charset="-122"/>
                  <a:sym typeface="+mn-ea"/>
                </a:rPr>
                <a:t>SDH网络</a:t>
              </a:r>
              <a:endParaRPr lang="zh-CN" altLang="en-US" sz="1600" b="1" dirty="0">
                <a:solidFill>
                  <a:srgbClr val="1C4885"/>
                </a:solidFill>
                <a:latin typeface="微软雅黑" panose="020B0502040204020203" pitchFamily="34" charset="-122"/>
                <a:ea typeface="微软雅黑" panose="020B0502040204020203" pitchFamily="34" charset="-122"/>
              </a:endParaRPr>
            </a:p>
          </p:txBody>
        </p:sp>
        <p:sp>
          <p:nvSpPr>
            <p:cNvPr id="40"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p>
              <a:pPr algn="ctr"/>
              <a:r>
                <a:rPr lang="en-US" altLang="zh-CN" sz="1600" b="1">
                  <a:solidFill>
                    <a:schemeClr val="bg1"/>
                  </a:solidFill>
                  <a:latin typeface="微软雅黑" panose="020B0502040204020203" pitchFamily="34" charset="-122"/>
                  <a:ea typeface="微软雅黑" panose="020B0502040204020203" pitchFamily="34" charset="-122"/>
                </a:rPr>
                <a:t>6.3</a:t>
              </a:r>
              <a:endParaRPr lang="en-US" altLang="zh-CN" sz="1600" b="1">
                <a:solidFill>
                  <a:schemeClr val="bg1"/>
                </a:solidFill>
                <a:latin typeface="微软雅黑" panose="020B0502040204020203" pitchFamily="34" charset="-122"/>
                <a:ea typeface="微软雅黑" panose="020B0502040204020203" pitchFamily="34" charset="-122"/>
              </a:endParaRPr>
            </a:p>
          </p:txBody>
        </p:sp>
      </p:grpSp>
      <p:grpSp>
        <p:nvGrpSpPr>
          <p:cNvPr id="41" name="组合 40"/>
          <p:cNvGrpSpPr/>
          <p:nvPr userDrawn="1"/>
        </p:nvGrpSpPr>
        <p:grpSpPr>
          <a:xfrm rot="0">
            <a:off x="794385" y="2936875"/>
            <a:ext cx="3162935" cy="257810"/>
            <a:chOff x="1268" y="3776"/>
            <a:chExt cx="4981" cy="406"/>
          </a:xfrm>
        </p:grpSpPr>
        <p:sp>
          <p:nvSpPr>
            <p:cNvPr id="42" name="Rectangle 6"/>
            <p:cNvSpPr>
              <a:spLocks noChangeArrowheads="1"/>
            </p:cNvSpPr>
            <p:nvPr/>
          </p:nvSpPr>
          <p:spPr bwMode="auto">
            <a:xfrm>
              <a:off x="2844" y="3786"/>
              <a:ext cx="3405" cy="38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0" rIns="0" bIns="0" anchor="ctr" anchorCtr="0">
              <a:spAutoFit/>
            </a:bodyPr>
            <a:p>
              <a:pPr algn="l"/>
              <a:r>
                <a:rPr lang="zh-CN" altLang="en-US" sz="1600" b="1" dirty="0">
                  <a:solidFill>
                    <a:srgbClr val="1C4885"/>
                  </a:solidFill>
                  <a:latin typeface="微软雅黑" panose="020B0502040204020203" pitchFamily="34" charset="-122"/>
                  <a:ea typeface="微软雅黑" panose="020B0502040204020203" pitchFamily="34" charset="-122"/>
                  <a:sym typeface="+mn-ea"/>
                </a:rPr>
                <a:t>WDM网络</a:t>
              </a:r>
              <a:endParaRPr lang="zh-CN" altLang="en-US" sz="1600" b="1" dirty="0">
                <a:solidFill>
                  <a:srgbClr val="1C4885"/>
                </a:solidFill>
                <a:latin typeface="微软雅黑" panose="020B0502040204020203" pitchFamily="34" charset="-122"/>
                <a:ea typeface="微软雅黑" panose="020B0502040204020203" pitchFamily="34" charset="-122"/>
              </a:endParaRPr>
            </a:p>
          </p:txBody>
        </p:sp>
        <p:sp>
          <p:nvSpPr>
            <p:cNvPr id="43"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p>
              <a:pPr algn="ctr"/>
              <a:r>
                <a:rPr lang="en-US" altLang="zh-CN" sz="1600" b="1">
                  <a:solidFill>
                    <a:schemeClr val="bg1"/>
                  </a:solidFill>
                  <a:latin typeface="微软雅黑" panose="020B0502040204020203" pitchFamily="34" charset="-122"/>
                  <a:ea typeface="微软雅黑" panose="020B0502040204020203" pitchFamily="34" charset="-122"/>
                </a:rPr>
                <a:t>6.4</a:t>
              </a:r>
              <a:endParaRPr lang="en-US" altLang="zh-CN" sz="1600" b="1">
                <a:solidFill>
                  <a:schemeClr val="bg1"/>
                </a:solidFill>
                <a:latin typeface="微软雅黑" panose="020B0502040204020203" pitchFamily="34" charset="-122"/>
                <a:ea typeface="微软雅黑" panose="020B0502040204020203" pitchFamily="34" charset="-122"/>
              </a:endParaRPr>
            </a:p>
          </p:txBody>
        </p:sp>
      </p:grpSp>
      <p:grpSp>
        <p:nvGrpSpPr>
          <p:cNvPr id="44" name="组合 43"/>
          <p:cNvGrpSpPr/>
          <p:nvPr userDrawn="1"/>
        </p:nvGrpSpPr>
        <p:grpSpPr>
          <a:xfrm rot="0">
            <a:off x="794385" y="3256280"/>
            <a:ext cx="3162935" cy="257810"/>
            <a:chOff x="1268" y="3776"/>
            <a:chExt cx="4981" cy="406"/>
          </a:xfrm>
        </p:grpSpPr>
        <p:sp>
          <p:nvSpPr>
            <p:cNvPr id="45" name="Rectangle 6"/>
            <p:cNvSpPr>
              <a:spLocks noChangeArrowheads="1"/>
            </p:cNvSpPr>
            <p:nvPr/>
          </p:nvSpPr>
          <p:spPr bwMode="auto">
            <a:xfrm>
              <a:off x="2844" y="3786"/>
              <a:ext cx="3405" cy="38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0" rIns="0" bIns="0" anchor="ctr" anchorCtr="0">
              <a:spAutoFit/>
            </a:bodyPr>
            <a:p>
              <a:pPr algn="l"/>
              <a:r>
                <a:rPr lang="zh-CN" altLang="en-US" sz="1600" b="1" dirty="0">
                  <a:solidFill>
                    <a:srgbClr val="1C4885"/>
                  </a:solidFill>
                  <a:latin typeface="微软雅黑" panose="020B0502040204020203" pitchFamily="34" charset="-122"/>
                  <a:ea typeface="微软雅黑" panose="020B0502040204020203" pitchFamily="34" charset="-122"/>
                  <a:sym typeface="+mn-ea"/>
                </a:rPr>
                <a:t>MSTP网络</a:t>
              </a:r>
              <a:endParaRPr lang="zh-CN" altLang="en-US" sz="1600" b="1" dirty="0">
                <a:solidFill>
                  <a:srgbClr val="1C4885"/>
                </a:solidFill>
                <a:latin typeface="微软雅黑" panose="020B0502040204020203" pitchFamily="34" charset="-122"/>
                <a:ea typeface="微软雅黑" panose="020B0502040204020203" pitchFamily="34" charset="-122"/>
              </a:endParaRPr>
            </a:p>
          </p:txBody>
        </p:sp>
        <p:sp>
          <p:nvSpPr>
            <p:cNvPr id="46"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p>
              <a:pPr algn="ctr"/>
              <a:r>
                <a:rPr lang="en-US" altLang="zh-CN" sz="1600" b="1">
                  <a:solidFill>
                    <a:schemeClr val="bg1"/>
                  </a:solidFill>
                  <a:latin typeface="微软雅黑" panose="020B0502040204020203" pitchFamily="34" charset="-122"/>
                  <a:ea typeface="微软雅黑" panose="020B0502040204020203" pitchFamily="34" charset="-122"/>
                </a:rPr>
                <a:t>6.5</a:t>
              </a:r>
              <a:endParaRPr lang="en-US" altLang="zh-CN" sz="1600" b="1">
                <a:solidFill>
                  <a:schemeClr val="bg1"/>
                </a:solidFill>
                <a:latin typeface="微软雅黑" panose="020B0502040204020203" pitchFamily="34" charset="-122"/>
                <a:ea typeface="微软雅黑" panose="020B0502040204020203" pitchFamily="34" charset="-122"/>
              </a:endParaRPr>
            </a:p>
          </p:txBody>
        </p:sp>
      </p:grpSp>
      <p:grpSp>
        <p:nvGrpSpPr>
          <p:cNvPr id="47" name="组合 46"/>
          <p:cNvGrpSpPr/>
          <p:nvPr userDrawn="1"/>
        </p:nvGrpSpPr>
        <p:grpSpPr>
          <a:xfrm rot="0">
            <a:off x="794385" y="3575685"/>
            <a:ext cx="3162935" cy="257810"/>
            <a:chOff x="1268" y="3776"/>
            <a:chExt cx="4981" cy="406"/>
          </a:xfrm>
        </p:grpSpPr>
        <p:sp>
          <p:nvSpPr>
            <p:cNvPr id="48" name="Rectangle 6"/>
            <p:cNvSpPr>
              <a:spLocks noChangeArrowheads="1"/>
            </p:cNvSpPr>
            <p:nvPr/>
          </p:nvSpPr>
          <p:spPr bwMode="auto">
            <a:xfrm>
              <a:off x="2844" y="3786"/>
              <a:ext cx="3405" cy="38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0" rIns="0" bIns="0" anchor="ctr" anchorCtr="0">
              <a:spAutoFit/>
            </a:bodyPr>
            <a:p>
              <a:pPr algn="l"/>
              <a:r>
                <a:rPr lang="zh-CN" altLang="en-US" sz="1600" b="1" dirty="0">
                  <a:solidFill>
                    <a:srgbClr val="1C4885"/>
                  </a:solidFill>
                  <a:latin typeface="微软雅黑" panose="020B0502040204020203" pitchFamily="34" charset="-122"/>
                  <a:ea typeface="微软雅黑" panose="020B0502040204020203" pitchFamily="34" charset="-122"/>
                  <a:sym typeface="+mn-ea"/>
                </a:rPr>
                <a:t>移动通信网络</a:t>
              </a:r>
              <a:endParaRPr lang="zh-CN" altLang="en-US" sz="1600" b="1" dirty="0">
                <a:solidFill>
                  <a:srgbClr val="1C4885"/>
                </a:solidFill>
                <a:latin typeface="微软雅黑" panose="020B0502040204020203" pitchFamily="34" charset="-122"/>
                <a:ea typeface="微软雅黑" panose="020B0502040204020203" pitchFamily="34" charset="-122"/>
              </a:endParaRPr>
            </a:p>
          </p:txBody>
        </p:sp>
        <p:sp>
          <p:nvSpPr>
            <p:cNvPr id="49"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p>
              <a:pPr algn="ctr"/>
              <a:r>
                <a:rPr lang="en-US" altLang="zh-CN" sz="1600" b="1">
                  <a:solidFill>
                    <a:schemeClr val="bg1"/>
                  </a:solidFill>
                  <a:latin typeface="微软雅黑" panose="020B0502040204020203" pitchFamily="34" charset="-122"/>
                  <a:ea typeface="微软雅黑" panose="020B0502040204020203" pitchFamily="34" charset="-122"/>
                </a:rPr>
                <a:t>6.6</a:t>
              </a:r>
              <a:endParaRPr lang="en-US" altLang="zh-CN" sz="1600" b="1">
                <a:solidFill>
                  <a:schemeClr val="bg1"/>
                </a:solidFill>
                <a:latin typeface="微软雅黑" panose="020B0502040204020203" pitchFamily="34" charset="-122"/>
                <a:ea typeface="微软雅黑" panose="020B0502040204020203" pitchFamily="34" charset="-122"/>
              </a:endParaRPr>
            </a:p>
          </p:txBody>
        </p:sp>
      </p:grpSp>
      <p:grpSp>
        <p:nvGrpSpPr>
          <p:cNvPr id="50" name="组合 49"/>
          <p:cNvGrpSpPr/>
          <p:nvPr userDrawn="1"/>
        </p:nvGrpSpPr>
        <p:grpSpPr>
          <a:xfrm rot="0">
            <a:off x="794385" y="3895090"/>
            <a:ext cx="3162935" cy="257810"/>
            <a:chOff x="1268" y="3776"/>
            <a:chExt cx="4981" cy="406"/>
          </a:xfrm>
        </p:grpSpPr>
        <p:sp>
          <p:nvSpPr>
            <p:cNvPr id="51" name="Rectangle 6"/>
            <p:cNvSpPr>
              <a:spLocks noChangeArrowheads="1"/>
            </p:cNvSpPr>
            <p:nvPr/>
          </p:nvSpPr>
          <p:spPr bwMode="auto">
            <a:xfrm>
              <a:off x="2844" y="3786"/>
              <a:ext cx="3405" cy="38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0" rIns="0" bIns="0" anchor="ctr" anchorCtr="0">
              <a:spAutoFit/>
            </a:bodyPr>
            <a:p>
              <a:pPr algn="l"/>
              <a:r>
                <a:rPr lang="en-US" altLang="zh-CN" sz="1600" b="1" dirty="0">
                  <a:solidFill>
                    <a:srgbClr val="1C4885"/>
                  </a:solidFill>
                  <a:latin typeface="微软雅黑" panose="020B0502040204020203" pitchFamily="34" charset="-122"/>
                  <a:ea typeface="微软雅黑" panose="020B0502040204020203" pitchFamily="34" charset="-122"/>
                  <a:sym typeface="+mn-ea"/>
                </a:rPr>
                <a:t>WiMAX</a:t>
              </a:r>
              <a:r>
                <a:rPr lang="zh-CN" altLang="en-US" sz="1600" b="1" dirty="0">
                  <a:solidFill>
                    <a:srgbClr val="1C4885"/>
                  </a:solidFill>
                  <a:latin typeface="微软雅黑" panose="020B0502040204020203" pitchFamily="34" charset="-122"/>
                  <a:ea typeface="微软雅黑" panose="020B0502040204020203" pitchFamily="34" charset="-122"/>
                  <a:sym typeface="+mn-ea"/>
                </a:rPr>
                <a:t>网络</a:t>
              </a:r>
              <a:endParaRPr lang="zh-CN" altLang="en-US" sz="1600" b="1" dirty="0">
                <a:solidFill>
                  <a:srgbClr val="1C4885"/>
                </a:solidFill>
                <a:latin typeface="微软雅黑" panose="020B0502040204020203" pitchFamily="34" charset="-122"/>
                <a:ea typeface="微软雅黑" panose="020B0502040204020203" pitchFamily="34" charset="-122"/>
              </a:endParaRPr>
            </a:p>
          </p:txBody>
        </p:sp>
        <p:sp>
          <p:nvSpPr>
            <p:cNvPr id="52"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p>
              <a:pPr algn="ctr"/>
              <a:r>
                <a:rPr lang="en-US" altLang="zh-CN" sz="1600" b="1">
                  <a:solidFill>
                    <a:schemeClr val="bg1"/>
                  </a:solidFill>
                  <a:latin typeface="微软雅黑" panose="020B0502040204020203" pitchFamily="34" charset="-122"/>
                  <a:ea typeface="微软雅黑" panose="020B0502040204020203" pitchFamily="34" charset="-122"/>
                </a:rPr>
                <a:t>6.7</a:t>
              </a:r>
              <a:endParaRPr lang="en-US" altLang="zh-CN" sz="1600" b="1">
                <a:solidFill>
                  <a:schemeClr val="bg1"/>
                </a:solidFill>
                <a:latin typeface="微软雅黑" panose="020B0502040204020203" pitchFamily="34" charset="-122"/>
                <a:ea typeface="微软雅黑" panose="020B0502040204020203" pitchFamily="34" charset="-122"/>
              </a:endParaRPr>
            </a:p>
          </p:txBody>
        </p:sp>
      </p:grpSp>
      <p:grpSp>
        <p:nvGrpSpPr>
          <p:cNvPr id="53" name="组合 52"/>
          <p:cNvGrpSpPr/>
          <p:nvPr userDrawn="1"/>
        </p:nvGrpSpPr>
        <p:grpSpPr>
          <a:xfrm rot="0">
            <a:off x="794385" y="4214495"/>
            <a:ext cx="3162935" cy="257810"/>
            <a:chOff x="1268" y="3776"/>
            <a:chExt cx="4981" cy="406"/>
          </a:xfrm>
        </p:grpSpPr>
        <p:sp>
          <p:nvSpPr>
            <p:cNvPr id="54" name="Rectangle 6"/>
            <p:cNvSpPr>
              <a:spLocks noChangeArrowheads="1"/>
            </p:cNvSpPr>
            <p:nvPr/>
          </p:nvSpPr>
          <p:spPr bwMode="auto">
            <a:xfrm>
              <a:off x="2844" y="3786"/>
              <a:ext cx="3405" cy="38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0" rIns="0" bIns="0" anchor="ctr" anchorCtr="0">
              <a:spAutoFit/>
            </a:bodyPr>
            <a:p>
              <a:pPr algn="l"/>
              <a:r>
                <a:rPr lang="zh-CN" altLang="en-US" sz="1600" b="1" dirty="0">
                  <a:solidFill>
                    <a:srgbClr val="1C4885"/>
                  </a:solidFill>
                  <a:latin typeface="微软雅黑" panose="020B0502040204020203" pitchFamily="34" charset="-122"/>
                  <a:ea typeface="微软雅黑" panose="020B0502040204020203" pitchFamily="34" charset="-122"/>
                  <a:sym typeface="+mn-ea"/>
                </a:rPr>
                <a:t>接入网</a:t>
              </a:r>
              <a:endParaRPr lang="zh-CN" altLang="en-US" sz="1600" b="1" dirty="0">
                <a:solidFill>
                  <a:srgbClr val="1C4885"/>
                </a:solidFill>
                <a:latin typeface="微软雅黑" panose="020B0502040204020203" pitchFamily="34" charset="-122"/>
                <a:ea typeface="微软雅黑" panose="020B0502040204020203" pitchFamily="34" charset="-122"/>
              </a:endParaRPr>
            </a:p>
          </p:txBody>
        </p:sp>
        <p:sp>
          <p:nvSpPr>
            <p:cNvPr id="55"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p>
              <a:pPr algn="ctr"/>
              <a:r>
                <a:rPr lang="en-US" altLang="zh-CN" sz="1600" b="1">
                  <a:solidFill>
                    <a:schemeClr val="bg1"/>
                  </a:solidFill>
                  <a:latin typeface="微软雅黑" panose="020B0502040204020203" pitchFamily="34" charset="-122"/>
                  <a:ea typeface="微软雅黑" panose="020B0502040204020203" pitchFamily="34" charset="-122"/>
                </a:rPr>
                <a:t>6.8</a:t>
              </a:r>
              <a:endParaRPr lang="en-US" altLang="zh-CN" sz="1600" b="1">
                <a:solidFill>
                  <a:schemeClr val="bg1"/>
                </a:solidFill>
                <a:latin typeface="微软雅黑" panose="020B0502040204020203" pitchFamily="34" charset="-122"/>
                <a:ea typeface="微软雅黑" panose="020B0502040204020203"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096"/>
                                        </p:tgtEl>
                                        <p:attrNameLst>
                                          <p:attrName>style.visibility</p:attrName>
                                        </p:attrNameLst>
                                      </p:cBhvr>
                                      <p:to>
                                        <p:strVal val="visible"/>
                                      </p:to>
                                    </p:set>
                                    <p:anim calcmode="lin" valueType="num">
                                      <p:cBhvr>
                                        <p:cTn id="7" dur="500" fill="hold"/>
                                        <p:tgtEl>
                                          <p:spTgt spid="3096"/>
                                        </p:tgtEl>
                                        <p:attrNameLst>
                                          <p:attrName>ppt_w</p:attrName>
                                        </p:attrNameLst>
                                      </p:cBhvr>
                                      <p:tavLst>
                                        <p:tav tm="0">
                                          <p:val>
                                            <p:fltVal val="0"/>
                                          </p:val>
                                        </p:tav>
                                        <p:tav tm="100000">
                                          <p:val>
                                            <p:strVal val="#ppt_w"/>
                                          </p:val>
                                        </p:tav>
                                      </p:tavLst>
                                    </p:anim>
                                    <p:anim calcmode="lin" valueType="num">
                                      <p:cBhvr>
                                        <p:cTn id="8" dur="500" fill="hold"/>
                                        <p:tgtEl>
                                          <p:spTgt spid="3096"/>
                                        </p:tgtEl>
                                        <p:attrNameLst>
                                          <p:attrName>ppt_h</p:attrName>
                                        </p:attrNameLst>
                                      </p:cBhvr>
                                      <p:tavLst>
                                        <p:tav tm="0">
                                          <p:val>
                                            <p:fltVal val="0"/>
                                          </p:val>
                                        </p:tav>
                                        <p:tav tm="100000">
                                          <p:val>
                                            <p:strVal val="#ppt_h"/>
                                          </p:val>
                                        </p:tav>
                                      </p:tavLst>
                                    </p:anim>
                                    <p:animEffect transition="in" filter="fade">
                                      <p:cBhvr>
                                        <p:cTn id="9" dur="500"/>
                                        <p:tgtEl>
                                          <p:spTgt spid="3096"/>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3097"/>
                                        </p:tgtEl>
                                        <p:attrNameLst>
                                          <p:attrName>style.visibility</p:attrName>
                                        </p:attrNameLst>
                                      </p:cBhvr>
                                      <p:to>
                                        <p:strVal val="visible"/>
                                      </p:to>
                                    </p:set>
                                    <p:animEffect transition="in" filter="wipe(left)">
                                      <p:cBhvr>
                                        <p:cTn id="13" dur="500"/>
                                        <p:tgtEl>
                                          <p:spTgt spid="3097"/>
                                        </p:tgtEl>
                                      </p:cBhvr>
                                    </p:animEffect>
                                  </p:childTnLst>
                                </p:cTn>
                              </p:par>
                            </p:childTnLst>
                          </p:cTn>
                        </p:par>
                        <p:par>
                          <p:cTn id="14" fill="hold">
                            <p:stCondLst>
                              <p:cond delay="1000"/>
                            </p:stCondLst>
                            <p:childTnLst>
                              <p:par>
                                <p:cTn id="15" presetID="12" presetClass="entr" presetSubtype="8" fill="hold" nodeType="after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p:tgtEl>
                                          <p:spTgt spid="28"/>
                                        </p:tgtEl>
                                        <p:attrNameLst>
                                          <p:attrName>ppt_x</p:attrName>
                                        </p:attrNameLst>
                                      </p:cBhvr>
                                      <p:tavLst>
                                        <p:tav tm="0">
                                          <p:val>
                                            <p:strVal val="#ppt_x-#ppt_w*1.125000"/>
                                          </p:val>
                                        </p:tav>
                                        <p:tav tm="100000">
                                          <p:val>
                                            <p:strVal val="#ppt_x"/>
                                          </p:val>
                                        </p:tav>
                                      </p:tavLst>
                                    </p:anim>
                                    <p:animEffect transition="in" filter="wipe(right)">
                                      <p:cBhvr>
                                        <p:cTn id="18" dur="500"/>
                                        <p:tgtEl>
                                          <p:spTgt spid="28"/>
                                        </p:tgtEl>
                                      </p:cBhvr>
                                    </p:animEffect>
                                  </p:childTnLst>
                                </p:cTn>
                              </p:par>
                              <p:par>
                                <p:cTn id="19" presetID="12" presetClass="entr" presetSubtype="8"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p:tgtEl>
                                          <p:spTgt spid="29"/>
                                        </p:tgtEl>
                                        <p:attrNameLst>
                                          <p:attrName>ppt_x</p:attrName>
                                        </p:attrNameLst>
                                      </p:cBhvr>
                                      <p:tavLst>
                                        <p:tav tm="0">
                                          <p:val>
                                            <p:strVal val="#ppt_x-#ppt_w*1.125000"/>
                                          </p:val>
                                        </p:tav>
                                        <p:tav tm="100000">
                                          <p:val>
                                            <p:strVal val="#ppt_x"/>
                                          </p:val>
                                        </p:tav>
                                      </p:tavLst>
                                    </p:anim>
                                    <p:animEffect transition="in" filter="wipe(right)">
                                      <p:cBhvr>
                                        <p:cTn id="22" dur="500"/>
                                        <p:tgtEl>
                                          <p:spTgt spid="29"/>
                                        </p:tgtEl>
                                      </p:cBhvr>
                                    </p:animEffect>
                                  </p:childTnLst>
                                </p:cTn>
                              </p:par>
                              <p:par>
                                <p:cTn id="23" presetID="12" presetClass="entr" presetSubtype="8"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p:tgtEl>
                                          <p:spTgt spid="32"/>
                                        </p:tgtEl>
                                        <p:attrNameLst>
                                          <p:attrName>ppt_x</p:attrName>
                                        </p:attrNameLst>
                                      </p:cBhvr>
                                      <p:tavLst>
                                        <p:tav tm="0">
                                          <p:val>
                                            <p:strVal val="#ppt_x-#ppt_w*1.125000"/>
                                          </p:val>
                                        </p:tav>
                                        <p:tav tm="100000">
                                          <p:val>
                                            <p:strVal val="#ppt_x"/>
                                          </p:val>
                                        </p:tav>
                                      </p:tavLst>
                                    </p:anim>
                                    <p:animEffect transition="in" filter="wipe(right)">
                                      <p:cBhvr>
                                        <p:cTn id="26" dur="500"/>
                                        <p:tgtEl>
                                          <p:spTgt spid="32"/>
                                        </p:tgtEl>
                                      </p:cBhvr>
                                    </p:animEffect>
                                  </p:childTnLst>
                                </p:cTn>
                              </p:par>
                              <p:par>
                                <p:cTn id="27" presetID="12" presetClass="entr" presetSubtype="8"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ppt_x</p:attrName>
                                        </p:attrNameLst>
                                      </p:cBhvr>
                                      <p:tavLst>
                                        <p:tav tm="0">
                                          <p:val>
                                            <p:strVal val="#ppt_x-#ppt_w*1.125000"/>
                                          </p:val>
                                        </p:tav>
                                        <p:tav tm="100000">
                                          <p:val>
                                            <p:strVal val="#ppt_x"/>
                                          </p:val>
                                        </p:tav>
                                      </p:tavLst>
                                    </p:anim>
                                    <p:animEffect transition="in" filter="wipe(right)">
                                      <p:cBhvr>
                                        <p:cTn id="30" dur="500"/>
                                        <p:tgtEl>
                                          <p:spTgt spid="41"/>
                                        </p:tgtEl>
                                      </p:cBhvr>
                                    </p:animEffect>
                                  </p:childTnLst>
                                </p:cTn>
                              </p:par>
                              <p:par>
                                <p:cTn id="31" presetID="12" presetClass="entr" presetSubtype="8" fill="hold" nodeType="withEffect">
                                  <p:stCondLst>
                                    <p:cond delay="0"/>
                                  </p:stCondLst>
                                  <p:childTnLst>
                                    <p:set>
                                      <p:cBhvr>
                                        <p:cTn id="32" dur="1" fill="hold">
                                          <p:stCondLst>
                                            <p:cond delay="0"/>
                                          </p:stCondLst>
                                        </p:cTn>
                                        <p:tgtEl>
                                          <p:spTgt spid="44"/>
                                        </p:tgtEl>
                                        <p:attrNameLst>
                                          <p:attrName>style.visibility</p:attrName>
                                        </p:attrNameLst>
                                      </p:cBhvr>
                                      <p:to>
                                        <p:strVal val="visible"/>
                                      </p:to>
                                    </p:set>
                                    <p:anim calcmode="lin" valueType="num">
                                      <p:cBhvr additive="base">
                                        <p:cTn id="33" dur="500"/>
                                        <p:tgtEl>
                                          <p:spTgt spid="44"/>
                                        </p:tgtEl>
                                        <p:attrNameLst>
                                          <p:attrName>ppt_x</p:attrName>
                                        </p:attrNameLst>
                                      </p:cBhvr>
                                      <p:tavLst>
                                        <p:tav tm="0">
                                          <p:val>
                                            <p:strVal val="#ppt_x-#ppt_w*1.125000"/>
                                          </p:val>
                                        </p:tav>
                                        <p:tav tm="100000">
                                          <p:val>
                                            <p:strVal val="#ppt_x"/>
                                          </p:val>
                                        </p:tav>
                                      </p:tavLst>
                                    </p:anim>
                                    <p:animEffect transition="in" filter="wipe(right)">
                                      <p:cBhvr>
                                        <p:cTn id="34" dur="500"/>
                                        <p:tgtEl>
                                          <p:spTgt spid="44"/>
                                        </p:tgtEl>
                                      </p:cBhvr>
                                    </p:animEffect>
                                  </p:childTnLst>
                                </p:cTn>
                              </p:par>
                              <p:par>
                                <p:cTn id="35" presetID="12" presetClass="entr" presetSubtype="8" fill="hold" nodeType="withEffect">
                                  <p:stCondLst>
                                    <p:cond delay="0"/>
                                  </p:stCondLst>
                                  <p:childTnLst>
                                    <p:set>
                                      <p:cBhvr>
                                        <p:cTn id="36" dur="1" fill="hold">
                                          <p:stCondLst>
                                            <p:cond delay="0"/>
                                          </p:stCondLst>
                                        </p:cTn>
                                        <p:tgtEl>
                                          <p:spTgt spid="47"/>
                                        </p:tgtEl>
                                        <p:attrNameLst>
                                          <p:attrName>style.visibility</p:attrName>
                                        </p:attrNameLst>
                                      </p:cBhvr>
                                      <p:to>
                                        <p:strVal val="visible"/>
                                      </p:to>
                                    </p:set>
                                    <p:anim calcmode="lin" valueType="num">
                                      <p:cBhvr additive="base">
                                        <p:cTn id="37" dur="500"/>
                                        <p:tgtEl>
                                          <p:spTgt spid="47"/>
                                        </p:tgtEl>
                                        <p:attrNameLst>
                                          <p:attrName>ppt_x</p:attrName>
                                        </p:attrNameLst>
                                      </p:cBhvr>
                                      <p:tavLst>
                                        <p:tav tm="0">
                                          <p:val>
                                            <p:strVal val="#ppt_x-#ppt_w*1.125000"/>
                                          </p:val>
                                        </p:tav>
                                        <p:tav tm="100000">
                                          <p:val>
                                            <p:strVal val="#ppt_x"/>
                                          </p:val>
                                        </p:tav>
                                      </p:tavLst>
                                    </p:anim>
                                    <p:animEffect transition="in" filter="wipe(right)">
                                      <p:cBhvr>
                                        <p:cTn id="38" dur="500"/>
                                        <p:tgtEl>
                                          <p:spTgt spid="47"/>
                                        </p:tgtEl>
                                      </p:cBhvr>
                                    </p:animEffect>
                                  </p:childTnLst>
                                </p:cTn>
                              </p:par>
                              <p:par>
                                <p:cTn id="39" presetID="12" presetClass="entr" presetSubtype="8" fill="hold" nodeType="withEffect">
                                  <p:stCondLst>
                                    <p:cond delay="0"/>
                                  </p:stCondLst>
                                  <p:childTnLst>
                                    <p:set>
                                      <p:cBhvr>
                                        <p:cTn id="40" dur="1" fill="hold">
                                          <p:stCondLst>
                                            <p:cond delay="0"/>
                                          </p:stCondLst>
                                        </p:cTn>
                                        <p:tgtEl>
                                          <p:spTgt spid="50"/>
                                        </p:tgtEl>
                                        <p:attrNameLst>
                                          <p:attrName>style.visibility</p:attrName>
                                        </p:attrNameLst>
                                      </p:cBhvr>
                                      <p:to>
                                        <p:strVal val="visible"/>
                                      </p:to>
                                    </p:set>
                                    <p:anim calcmode="lin" valueType="num">
                                      <p:cBhvr additive="base">
                                        <p:cTn id="41" dur="500"/>
                                        <p:tgtEl>
                                          <p:spTgt spid="50"/>
                                        </p:tgtEl>
                                        <p:attrNameLst>
                                          <p:attrName>ppt_x</p:attrName>
                                        </p:attrNameLst>
                                      </p:cBhvr>
                                      <p:tavLst>
                                        <p:tav tm="0">
                                          <p:val>
                                            <p:strVal val="#ppt_x-#ppt_w*1.125000"/>
                                          </p:val>
                                        </p:tav>
                                        <p:tav tm="100000">
                                          <p:val>
                                            <p:strVal val="#ppt_x"/>
                                          </p:val>
                                        </p:tav>
                                      </p:tavLst>
                                    </p:anim>
                                    <p:animEffect transition="in" filter="wipe(right)">
                                      <p:cBhvr>
                                        <p:cTn id="42" dur="500"/>
                                        <p:tgtEl>
                                          <p:spTgt spid="50"/>
                                        </p:tgtEl>
                                      </p:cBhvr>
                                    </p:animEffect>
                                  </p:childTnLst>
                                </p:cTn>
                              </p:par>
                              <p:par>
                                <p:cTn id="43" presetID="12" presetClass="entr" presetSubtype="8" fill="hold" nodeType="withEffect">
                                  <p:stCondLst>
                                    <p:cond delay="0"/>
                                  </p:stCondLst>
                                  <p:childTnLst>
                                    <p:set>
                                      <p:cBhvr>
                                        <p:cTn id="44" dur="1" fill="hold">
                                          <p:stCondLst>
                                            <p:cond delay="0"/>
                                          </p:stCondLst>
                                        </p:cTn>
                                        <p:tgtEl>
                                          <p:spTgt spid="53"/>
                                        </p:tgtEl>
                                        <p:attrNameLst>
                                          <p:attrName>style.visibility</p:attrName>
                                        </p:attrNameLst>
                                      </p:cBhvr>
                                      <p:to>
                                        <p:strVal val="visible"/>
                                      </p:to>
                                    </p:set>
                                    <p:anim calcmode="lin" valueType="num">
                                      <p:cBhvr additive="base">
                                        <p:cTn id="45" dur="500"/>
                                        <p:tgtEl>
                                          <p:spTgt spid="53"/>
                                        </p:tgtEl>
                                        <p:attrNameLst>
                                          <p:attrName>ppt_x</p:attrName>
                                        </p:attrNameLst>
                                      </p:cBhvr>
                                      <p:tavLst>
                                        <p:tav tm="0">
                                          <p:val>
                                            <p:strVal val="#ppt_x-#ppt_w*1.125000"/>
                                          </p:val>
                                        </p:tav>
                                        <p:tav tm="100000">
                                          <p:val>
                                            <p:strVal val="#ppt_x"/>
                                          </p:val>
                                        </p:tav>
                                      </p:tavLst>
                                    </p:anim>
                                    <p:animEffect transition="in" filter="wipe(right)">
                                      <p:cBhvr>
                                        <p:cTn id="46"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6"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3096" name="文本框 57"/>
          <p:cNvSpPr txBox="1">
            <a:spLocks noChangeArrowheads="1"/>
          </p:cNvSpPr>
          <p:nvPr userDrawn="1"/>
        </p:nvSpPr>
        <p:spPr bwMode="auto">
          <a:xfrm>
            <a:off x="739140" y="1220470"/>
            <a:ext cx="382524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r>
              <a:rPr lang="zh-CN" altLang="en-US" sz="2700" b="1" dirty="0">
                <a:solidFill>
                  <a:srgbClr val="1C4885"/>
                </a:solidFill>
                <a:latin typeface="微软雅黑" panose="020B0502040204020203" pitchFamily="34" charset="-122"/>
                <a:ea typeface="微软雅黑" panose="020B0502040204020203" pitchFamily="34" charset="-122"/>
              </a:rPr>
              <a:t>第</a:t>
            </a:r>
            <a:r>
              <a:rPr lang="en-US" altLang="zh-CN" sz="2700" b="1" dirty="0">
                <a:solidFill>
                  <a:srgbClr val="1C4885"/>
                </a:solidFill>
                <a:latin typeface="微软雅黑" panose="020B0502040204020203" pitchFamily="34" charset="-122"/>
                <a:ea typeface="微软雅黑" panose="020B0502040204020203" pitchFamily="34" charset="-122"/>
              </a:rPr>
              <a:t>6</a:t>
            </a:r>
            <a:r>
              <a:rPr lang="zh-CN" altLang="en-US" sz="2700" b="1" dirty="0">
                <a:solidFill>
                  <a:srgbClr val="1C4885"/>
                </a:solidFill>
                <a:latin typeface="微软雅黑" panose="020B0502040204020203" pitchFamily="34" charset="-122"/>
                <a:ea typeface="微软雅黑" panose="020B0502040204020203" pitchFamily="34" charset="-122"/>
              </a:rPr>
              <a:t>章 广域网与接入网</a:t>
            </a:r>
            <a:endParaRPr lang="zh-CN" altLang="en-US" sz="2700" b="1" dirty="0">
              <a:solidFill>
                <a:srgbClr val="1C4885"/>
              </a:solidFill>
              <a:latin typeface="微软雅黑" panose="020B0502040204020203" pitchFamily="34" charset="-122"/>
              <a:ea typeface="微软雅黑" panose="020B0502040204020203" pitchFamily="34" charset="-122"/>
            </a:endParaRPr>
          </a:p>
        </p:txBody>
      </p:sp>
      <p:cxnSp>
        <p:nvCxnSpPr>
          <p:cNvPr id="3097" name="直接连接符 58"/>
          <p:cNvCxnSpPr>
            <a:cxnSpLocks noChangeShapeType="1"/>
          </p:cNvCxnSpPr>
          <p:nvPr userDrawn="1"/>
        </p:nvCxnSpPr>
        <p:spPr bwMode="auto">
          <a:xfrm>
            <a:off x="794385" y="1734820"/>
            <a:ext cx="3462020" cy="0"/>
          </a:xfrm>
          <a:prstGeom prst="line">
            <a:avLst/>
          </a:prstGeom>
          <a:noFill/>
          <a:ln w="6350">
            <a:solidFill>
              <a:srgbClr val="1C4885"/>
            </a:solidFill>
            <a:round/>
          </a:ln>
          <a:extLst>
            <a:ext uri="{909E8E84-426E-40DD-AFC4-6F175D3DCCD1}">
              <a14:hiddenFill xmlns:a14="http://schemas.microsoft.com/office/drawing/2010/main">
                <a:noFill/>
              </a14:hiddenFill>
            </a:ext>
          </a:extLst>
        </p:spPr>
      </p:cxnSp>
      <p:sp>
        <p:nvSpPr>
          <p:cNvPr id="26" name="Rectangle 6"/>
          <p:cNvSpPr>
            <a:spLocks noChangeArrowheads="1"/>
          </p:cNvSpPr>
          <p:nvPr userDrawn="1"/>
        </p:nvSpPr>
        <p:spPr bwMode="auto">
          <a:xfrm>
            <a:off x="1795145" y="1985010"/>
            <a:ext cx="2162175" cy="24574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0" rIns="0" bIns="0" anchor="ctr" anchorCtr="0">
            <a:spAutoFit/>
          </a:bodyPr>
          <a:p>
            <a:pPr algn="l"/>
            <a:r>
              <a:rPr lang="zh-CN" altLang="en-US" sz="1600" b="1" dirty="0">
                <a:solidFill>
                  <a:srgbClr val="1C4885"/>
                </a:solidFill>
                <a:latin typeface="微软雅黑" panose="020B0502040204020203" pitchFamily="34" charset="-122"/>
                <a:ea typeface="微软雅黑" panose="020B0502040204020203" pitchFamily="34" charset="-122"/>
              </a:rPr>
              <a:t>广域网基础</a:t>
            </a:r>
            <a:endParaRPr lang="zh-CN" altLang="en-US" sz="1600" b="1" dirty="0">
              <a:solidFill>
                <a:srgbClr val="1C4885"/>
              </a:solidFill>
              <a:latin typeface="微软雅黑" panose="020B0502040204020203" pitchFamily="34" charset="-122"/>
              <a:ea typeface="微软雅黑" panose="020B0502040204020203" pitchFamily="34" charset="-122"/>
            </a:endParaRPr>
          </a:p>
        </p:txBody>
      </p:sp>
      <p:sp>
        <p:nvSpPr>
          <p:cNvPr id="27" name="矩形 29"/>
          <p:cNvSpPr>
            <a:spLocks noChangeArrowheads="1"/>
          </p:cNvSpPr>
          <p:nvPr userDrawn="1"/>
        </p:nvSpPr>
        <p:spPr bwMode="auto">
          <a:xfrm>
            <a:off x="794385" y="1978660"/>
            <a:ext cx="996950" cy="25781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p>
            <a:pPr algn="ctr"/>
            <a:r>
              <a:rPr lang="en-US" altLang="zh-CN" sz="1600" b="1">
                <a:solidFill>
                  <a:schemeClr val="bg1"/>
                </a:solidFill>
                <a:latin typeface="微软雅黑" panose="020B0502040204020203" pitchFamily="34" charset="-122"/>
                <a:ea typeface="微软雅黑" panose="020B0502040204020203" pitchFamily="34" charset="-122"/>
              </a:rPr>
              <a:t>6.1</a:t>
            </a:r>
            <a:endParaRPr lang="en-US" altLang="zh-CN" sz="1600" b="1">
              <a:solidFill>
                <a:schemeClr val="bg1"/>
              </a:solidFill>
              <a:latin typeface="微软雅黑" panose="020B0502040204020203" pitchFamily="34" charset="-122"/>
              <a:ea typeface="微软雅黑" panose="020B0502040204020203" pitchFamily="34" charset="-122"/>
            </a:endParaRPr>
          </a:p>
        </p:txBody>
      </p:sp>
      <p:sp>
        <p:nvSpPr>
          <p:cNvPr id="30" name="Rectangle 6"/>
          <p:cNvSpPr>
            <a:spLocks noChangeArrowheads="1"/>
          </p:cNvSpPr>
          <p:nvPr userDrawn="1"/>
        </p:nvSpPr>
        <p:spPr bwMode="auto">
          <a:xfrm>
            <a:off x="1795145" y="2304415"/>
            <a:ext cx="2162175" cy="24574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0" rIns="0" bIns="0" anchor="ctr" anchorCtr="0">
            <a:spAutoFit/>
          </a:bodyPr>
          <a:p>
            <a:pPr algn="l"/>
            <a:r>
              <a:rPr lang="zh-CN" altLang="en-US" sz="1600" b="1" dirty="0">
                <a:solidFill>
                  <a:srgbClr val="1C4885"/>
                </a:solidFill>
                <a:latin typeface="微软雅黑" panose="020B0502040204020203" pitchFamily="34" charset="-122"/>
                <a:ea typeface="微软雅黑" panose="020B0502040204020203" pitchFamily="34" charset="-122"/>
                <a:sym typeface="+mn-ea"/>
              </a:rPr>
              <a:t>ISDN/BISDN网络</a:t>
            </a:r>
            <a:endParaRPr lang="zh-CN" altLang="en-US" sz="1600" b="1" dirty="0">
              <a:solidFill>
                <a:srgbClr val="1C4885"/>
              </a:solidFill>
              <a:latin typeface="微软雅黑" panose="020B0502040204020203" pitchFamily="34" charset="-122"/>
              <a:ea typeface="微软雅黑" panose="020B0502040204020203" pitchFamily="34" charset="-122"/>
            </a:endParaRPr>
          </a:p>
        </p:txBody>
      </p:sp>
      <p:sp>
        <p:nvSpPr>
          <p:cNvPr id="31" name="矩形 29"/>
          <p:cNvSpPr>
            <a:spLocks noChangeArrowheads="1"/>
          </p:cNvSpPr>
          <p:nvPr userDrawn="1"/>
        </p:nvSpPr>
        <p:spPr bwMode="auto">
          <a:xfrm>
            <a:off x="794385" y="2298065"/>
            <a:ext cx="996950" cy="25781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p>
            <a:pPr algn="ctr"/>
            <a:r>
              <a:rPr lang="en-US" altLang="zh-CN" sz="1600" b="1">
                <a:solidFill>
                  <a:schemeClr val="bg1"/>
                </a:solidFill>
                <a:latin typeface="微软雅黑" panose="020B0502040204020203" pitchFamily="34" charset="-122"/>
                <a:ea typeface="微软雅黑" panose="020B0502040204020203" pitchFamily="34" charset="-122"/>
              </a:rPr>
              <a:t>6.2</a:t>
            </a:r>
            <a:endParaRPr lang="en-US" altLang="zh-CN" sz="1600" b="1">
              <a:solidFill>
                <a:schemeClr val="bg1"/>
              </a:solidFill>
              <a:latin typeface="微软雅黑" panose="020B0502040204020203" pitchFamily="34" charset="-122"/>
              <a:ea typeface="微软雅黑" panose="020B0502040204020203" pitchFamily="34" charset="-122"/>
            </a:endParaRPr>
          </a:p>
        </p:txBody>
      </p:sp>
      <p:sp>
        <p:nvSpPr>
          <p:cNvPr id="33" name="Rectangle 6"/>
          <p:cNvSpPr>
            <a:spLocks noChangeArrowheads="1"/>
          </p:cNvSpPr>
          <p:nvPr userDrawn="1"/>
        </p:nvSpPr>
        <p:spPr bwMode="auto">
          <a:xfrm>
            <a:off x="1795145" y="2623820"/>
            <a:ext cx="2162175" cy="24574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0" rIns="0" bIns="0" anchor="ctr" anchorCtr="0">
            <a:spAutoFit/>
          </a:bodyPr>
          <a:p>
            <a:pPr algn="l"/>
            <a:r>
              <a:rPr lang="zh-CN" altLang="en-US" sz="1600" b="1" dirty="0">
                <a:solidFill>
                  <a:srgbClr val="1C4885"/>
                </a:solidFill>
                <a:latin typeface="微软雅黑" panose="020B0502040204020203" pitchFamily="34" charset="-122"/>
                <a:ea typeface="微软雅黑" panose="020B0502040204020203" pitchFamily="34" charset="-122"/>
                <a:sym typeface="+mn-ea"/>
              </a:rPr>
              <a:t>SDH网络</a:t>
            </a:r>
            <a:endParaRPr lang="zh-CN" altLang="en-US" sz="1600" b="1" dirty="0">
              <a:solidFill>
                <a:srgbClr val="1C4885"/>
              </a:solidFill>
              <a:latin typeface="微软雅黑" panose="020B0502040204020203" pitchFamily="34" charset="-122"/>
              <a:ea typeface="微软雅黑" panose="020B0502040204020203" pitchFamily="34" charset="-122"/>
            </a:endParaRPr>
          </a:p>
        </p:txBody>
      </p:sp>
      <p:sp>
        <p:nvSpPr>
          <p:cNvPr id="40" name="矩形 29"/>
          <p:cNvSpPr>
            <a:spLocks noChangeArrowheads="1"/>
          </p:cNvSpPr>
          <p:nvPr userDrawn="1"/>
        </p:nvSpPr>
        <p:spPr bwMode="auto">
          <a:xfrm>
            <a:off x="794385" y="2617470"/>
            <a:ext cx="996950" cy="25781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p>
            <a:pPr algn="ctr"/>
            <a:r>
              <a:rPr lang="en-US" altLang="zh-CN" sz="1600" b="1">
                <a:solidFill>
                  <a:schemeClr val="bg1"/>
                </a:solidFill>
                <a:latin typeface="微软雅黑" panose="020B0502040204020203" pitchFamily="34" charset="-122"/>
                <a:ea typeface="微软雅黑" panose="020B0502040204020203" pitchFamily="34" charset="-122"/>
              </a:rPr>
              <a:t>6.3</a:t>
            </a:r>
            <a:endParaRPr lang="en-US" altLang="zh-CN" sz="1600" b="1">
              <a:solidFill>
                <a:schemeClr val="bg1"/>
              </a:solidFill>
              <a:latin typeface="微软雅黑" panose="020B0502040204020203" pitchFamily="34" charset="-122"/>
              <a:ea typeface="微软雅黑" panose="020B0502040204020203" pitchFamily="34" charset="-122"/>
            </a:endParaRPr>
          </a:p>
        </p:txBody>
      </p:sp>
      <p:sp>
        <p:nvSpPr>
          <p:cNvPr id="42" name="Rectangle 6"/>
          <p:cNvSpPr>
            <a:spLocks noChangeArrowheads="1"/>
          </p:cNvSpPr>
          <p:nvPr userDrawn="1"/>
        </p:nvSpPr>
        <p:spPr bwMode="auto">
          <a:xfrm>
            <a:off x="1795145" y="2943225"/>
            <a:ext cx="2162175" cy="24574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0" rIns="0" bIns="0" anchor="ctr" anchorCtr="0">
            <a:spAutoFit/>
          </a:bodyPr>
          <a:p>
            <a:pPr algn="l"/>
            <a:r>
              <a:rPr lang="zh-CN" altLang="en-US" sz="1600" b="1" dirty="0">
                <a:solidFill>
                  <a:srgbClr val="1C4885"/>
                </a:solidFill>
                <a:latin typeface="微软雅黑" panose="020B0502040204020203" pitchFamily="34" charset="-122"/>
                <a:ea typeface="微软雅黑" panose="020B0502040204020203" pitchFamily="34" charset="-122"/>
                <a:sym typeface="+mn-ea"/>
              </a:rPr>
              <a:t>WDM网络</a:t>
            </a:r>
            <a:endParaRPr lang="zh-CN" altLang="en-US" sz="1600" b="1" dirty="0">
              <a:solidFill>
                <a:srgbClr val="1C4885"/>
              </a:solidFill>
              <a:latin typeface="微软雅黑" panose="020B0502040204020203" pitchFamily="34" charset="-122"/>
              <a:ea typeface="微软雅黑" panose="020B0502040204020203" pitchFamily="34" charset="-122"/>
            </a:endParaRPr>
          </a:p>
        </p:txBody>
      </p:sp>
      <p:sp>
        <p:nvSpPr>
          <p:cNvPr id="43" name="矩形 29"/>
          <p:cNvSpPr>
            <a:spLocks noChangeArrowheads="1"/>
          </p:cNvSpPr>
          <p:nvPr userDrawn="1"/>
        </p:nvSpPr>
        <p:spPr bwMode="auto">
          <a:xfrm>
            <a:off x="794385" y="2936875"/>
            <a:ext cx="996950" cy="25781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p>
            <a:pPr algn="ctr"/>
            <a:r>
              <a:rPr lang="en-US" altLang="zh-CN" sz="1600" b="1">
                <a:solidFill>
                  <a:schemeClr val="bg1"/>
                </a:solidFill>
                <a:latin typeface="微软雅黑" panose="020B0502040204020203" pitchFamily="34" charset="-122"/>
                <a:ea typeface="微软雅黑" panose="020B0502040204020203" pitchFamily="34" charset="-122"/>
              </a:rPr>
              <a:t>6.4</a:t>
            </a:r>
            <a:endParaRPr lang="en-US" altLang="zh-CN" sz="1600" b="1">
              <a:solidFill>
                <a:schemeClr val="bg1"/>
              </a:solidFill>
              <a:latin typeface="微软雅黑" panose="020B0502040204020203" pitchFamily="34" charset="-122"/>
              <a:ea typeface="微软雅黑" panose="020B0502040204020203" pitchFamily="34" charset="-122"/>
            </a:endParaRPr>
          </a:p>
        </p:txBody>
      </p:sp>
      <p:sp>
        <p:nvSpPr>
          <p:cNvPr id="45" name="Rectangle 6"/>
          <p:cNvSpPr>
            <a:spLocks noChangeArrowheads="1"/>
          </p:cNvSpPr>
          <p:nvPr userDrawn="1"/>
        </p:nvSpPr>
        <p:spPr bwMode="auto">
          <a:xfrm>
            <a:off x="1795145" y="3262630"/>
            <a:ext cx="2162175" cy="24574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0" rIns="0" bIns="0" anchor="ctr" anchorCtr="0">
            <a:spAutoFit/>
          </a:bodyPr>
          <a:p>
            <a:pPr algn="l"/>
            <a:r>
              <a:rPr lang="zh-CN" altLang="en-US" sz="1600" b="1" dirty="0">
                <a:solidFill>
                  <a:srgbClr val="1C4885"/>
                </a:solidFill>
                <a:latin typeface="微软雅黑" panose="020B0502040204020203" pitchFamily="34" charset="-122"/>
                <a:ea typeface="微软雅黑" panose="020B0502040204020203" pitchFamily="34" charset="-122"/>
                <a:sym typeface="+mn-ea"/>
              </a:rPr>
              <a:t>MSTP网络</a:t>
            </a:r>
            <a:endParaRPr lang="zh-CN" altLang="en-US" sz="1600" b="1" dirty="0">
              <a:solidFill>
                <a:srgbClr val="1C4885"/>
              </a:solidFill>
              <a:latin typeface="微软雅黑" panose="020B0502040204020203" pitchFamily="34" charset="-122"/>
              <a:ea typeface="微软雅黑" panose="020B0502040204020203" pitchFamily="34" charset="-122"/>
            </a:endParaRPr>
          </a:p>
        </p:txBody>
      </p:sp>
      <p:sp>
        <p:nvSpPr>
          <p:cNvPr id="46" name="矩形 29"/>
          <p:cNvSpPr>
            <a:spLocks noChangeArrowheads="1"/>
          </p:cNvSpPr>
          <p:nvPr userDrawn="1"/>
        </p:nvSpPr>
        <p:spPr bwMode="auto">
          <a:xfrm>
            <a:off x="794385" y="3256280"/>
            <a:ext cx="996950" cy="25781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p>
            <a:pPr algn="ctr"/>
            <a:r>
              <a:rPr lang="en-US" altLang="zh-CN" sz="1600" b="1">
                <a:solidFill>
                  <a:schemeClr val="bg1"/>
                </a:solidFill>
                <a:latin typeface="微软雅黑" panose="020B0502040204020203" pitchFamily="34" charset="-122"/>
                <a:ea typeface="微软雅黑" panose="020B0502040204020203" pitchFamily="34" charset="-122"/>
              </a:rPr>
              <a:t>6.5</a:t>
            </a:r>
            <a:endParaRPr lang="en-US" altLang="zh-CN" sz="1600" b="1">
              <a:solidFill>
                <a:schemeClr val="bg1"/>
              </a:solidFill>
              <a:latin typeface="微软雅黑" panose="020B0502040204020203" pitchFamily="34" charset="-122"/>
              <a:ea typeface="微软雅黑" panose="020B0502040204020203" pitchFamily="34" charset="-122"/>
            </a:endParaRPr>
          </a:p>
        </p:txBody>
      </p:sp>
      <p:sp>
        <p:nvSpPr>
          <p:cNvPr id="48" name="Rectangle 6"/>
          <p:cNvSpPr>
            <a:spLocks noChangeArrowheads="1"/>
          </p:cNvSpPr>
          <p:nvPr userDrawn="1"/>
        </p:nvSpPr>
        <p:spPr bwMode="auto">
          <a:xfrm>
            <a:off x="1795145" y="3582035"/>
            <a:ext cx="2162175" cy="24574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0" rIns="0" bIns="0" anchor="ctr" anchorCtr="0">
            <a:spAutoFit/>
          </a:bodyPr>
          <a:p>
            <a:pPr algn="l"/>
            <a:r>
              <a:rPr lang="zh-CN" altLang="en-US" sz="1600" b="1" dirty="0">
                <a:solidFill>
                  <a:srgbClr val="1C4885"/>
                </a:solidFill>
                <a:latin typeface="微软雅黑" panose="020B0502040204020203" pitchFamily="34" charset="-122"/>
                <a:ea typeface="微软雅黑" panose="020B0502040204020203" pitchFamily="34" charset="-122"/>
                <a:sym typeface="+mn-ea"/>
              </a:rPr>
              <a:t>移动通信网络</a:t>
            </a:r>
            <a:endParaRPr lang="zh-CN" altLang="en-US" sz="1600" b="1" dirty="0">
              <a:solidFill>
                <a:srgbClr val="1C4885"/>
              </a:solidFill>
              <a:latin typeface="微软雅黑" panose="020B0502040204020203" pitchFamily="34" charset="-122"/>
              <a:ea typeface="微软雅黑" panose="020B0502040204020203" pitchFamily="34" charset="-122"/>
            </a:endParaRPr>
          </a:p>
        </p:txBody>
      </p:sp>
      <p:sp>
        <p:nvSpPr>
          <p:cNvPr id="49" name="矩形 29"/>
          <p:cNvSpPr>
            <a:spLocks noChangeArrowheads="1"/>
          </p:cNvSpPr>
          <p:nvPr userDrawn="1"/>
        </p:nvSpPr>
        <p:spPr bwMode="auto">
          <a:xfrm>
            <a:off x="794385" y="3575685"/>
            <a:ext cx="996950" cy="25781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p>
            <a:pPr algn="ctr"/>
            <a:r>
              <a:rPr lang="en-US" altLang="zh-CN" sz="1600" b="1">
                <a:solidFill>
                  <a:schemeClr val="bg1"/>
                </a:solidFill>
                <a:latin typeface="微软雅黑" panose="020B0502040204020203" pitchFamily="34" charset="-122"/>
                <a:ea typeface="微软雅黑" panose="020B0502040204020203" pitchFamily="34" charset="-122"/>
              </a:rPr>
              <a:t>6.6</a:t>
            </a:r>
            <a:endParaRPr lang="en-US" altLang="zh-CN" sz="1600" b="1">
              <a:solidFill>
                <a:schemeClr val="bg1"/>
              </a:solidFill>
              <a:latin typeface="微软雅黑" panose="020B0502040204020203" pitchFamily="34" charset="-122"/>
              <a:ea typeface="微软雅黑" panose="020B0502040204020203" pitchFamily="34" charset="-122"/>
            </a:endParaRPr>
          </a:p>
        </p:txBody>
      </p:sp>
      <p:sp>
        <p:nvSpPr>
          <p:cNvPr id="51" name="Rectangle 6"/>
          <p:cNvSpPr>
            <a:spLocks noChangeArrowheads="1"/>
          </p:cNvSpPr>
          <p:nvPr userDrawn="1"/>
        </p:nvSpPr>
        <p:spPr bwMode="auto">
          <a:xfrm>
            <a:off x="1795145" y="3901440"/>
            <a:ext cx="2162175" cy="24574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0" rIns="0" bIns="0" anchor="ctr" anchorCtr="0">
            <a:spAutoFit/>
          </a:bodyPr>
          <a:p>
            <a:pPr algn="l"/>
            <a:r>
              <a:rPr lang="en-US" altLang="zh-CN" sz="1600" b="1" dirty="0">
                <a:solidFill>
                  <a:srgbClr val="1C4885"/>
                </a:solidFill>
                <a:latin typeface="微软雅黑" panose="020B0502040204020203" pitchFamily="34" charset="-122"/>
                <a:ea typeface="微软雅黑" panose="020B0502040204020203" pitchFamily="34" charset="-122"/>
                <a:sym typeface="+mn-ea"/>
              </a:rPr>
              <a:t>WiMAX</a:t>
            </a:r>
            <a:r>
              <a:rPr lang="zh-CN" altLang="en-US" sz="1600" b="1" dirty="0">
                <a:solidFill>
                  <a:srgbClr val="1C4885"/>
                </a:solidFill>
                <a:latin typeface="微软雅黑" panose="020B0502040204020203" pitchFamily="34" charset="-122"/>
                <a:ea typeface="微软雅黑" panose="020B0502040204020203" pitchFamily="34" charset="-122"/>
                <a:sym typeface="+mn-ea"/>
              </a:rPr>
              <a:t>网络</a:t>
            </a:r>
            <a:endParaRPr lang="zh-CN" altLang="en-US" sz="1600" b="1" dirty="0">
              <a:solidFill>
                <a:srgbClr val="1C4885"/>
              </a:solidFill>
              <a:latin typeface="微软雅黑" panose="020B0502040204020203" pitchFamily="34" charset="-122"/>
              <a:ea typeface="微软雅黑" panose="020B0502040204020203" pitchFamily="34" charset="-122"/>
            </a:endParaRPr>
          </a:p>
        </p:txBody>
      </p:sp>
      <p:sp>
        <p:nvSpPr>
          <p:cNvPr id="52" name="矩形 29"/>
          <p:cNvSpPr>
            <a:spLocks noChangeArrowheads="1"/>
          </p:cNvSpPr>
          <p:nvPr userDrawn="1"/>
        </p:nvSpPr>
        <p:spPr bwMode="auto">
          <a:xfrm>
            <a:off x="794385" y="3895090"/>
            <a:ext cx="996950" cy="25781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p>
            <a:pPr algn="ctr"/>
            <a:r>
              <a:rPr lang="en-US" altLang="zh-CN" sz="1600" b="1">
                <a:solidFill>
                  <a:schemeClr val="bg1"/>
                </a:solidFill>
                <a:latin typeface="微软雅黑" panose="020B0502040204020203" pitchFamily="34" charset="-122"/>
                <a:ea typeface="微软雅黑" panose="020B0502040204020203" pitchFamily="34" charset="-122"/>
              </a:rPr>
              <a:t>6.7</a:t>
            </a:r>
            <a:endParaRPr lang="en-US" altLang="zh-CN" sz="1600" b="1">
              <a:solidFill>
                <a:schemeClr val="bg1"/>
              </a:solidFill>
              <a:latin typeface="微软雅黑" panose="020B0502040204020203" pitchFamily="34" charset="-122"/>
              <a:ea typeface="微软雅黑" panose="020B0502040204020203" pitchFamily="34" charset="-122"/>
            </a:endParaRPr>
          </a:p>
        </p:txBody>
      </p:sp>
      <p:sp>
        <p:nvSpPr>
          <p:cNvPr id="54" name="Rectangle 6"/>
          <p:cNvSpPr>
            <a:spLocks noChangeArrowheads="1"/>
          </p:cNvSpPr>
          <p:nvPr userDrawn="1"/>
        </p:nvSpPr>
        <p:spPr bwMode="auto">
          <a:xfrm>
            <a:off x="1795145" y="4220845"/>
            <a:ext cx="2162175" cy="24574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0" rIns="0" bIns="0" anchor="ctr" anchorCtr="0">
            <a:spAutoFit/>
          </a:bodyPr>
          <a:p>
            <a:pPr algn="l"/>
            <a:r>
              <a:rPr lang="zh-CN" altLang="en-US" sz="1600" b="1" dirty="0">
                <a:solidFill>
                  <a:srgbClr val="1C4885"/>
                </a:solidFill>
                <a:latin typeface="微软雅黑" panose="020B0502040204020203" pitchFamily="34" charset="-122"/>
                <a:ea typeface="微软雅黑" panose="020B0502040204020203" pitchFamily="34" charset="-122"/>
                <a:sym typeface="+mn-ea"/>
              </a:rPr>
              <a:t>接入网</a:t>
            </a:r>
            <a:endParaRPr lang="zh-CN" altLang="en-US" sz="1600" b="1" dirty="0">
              <a:solidFill>
                <a:srgbClr val="1C4885"/>
              </a:solidFill>
              <a:latin typeface="微软雅黑" panose="020B0502040204020203" pitchFamily="34" charset="-122"/>
              <a:ea typeface="微软雅黑" panose="020B0502040204020203" pitchFamily="34" charset="-122"/>
            </a:endParaRPr>
          </a:p>
        </p:txBody>
      </p:sp>
      <p:sp>
        <p:nvSpPr>
          <p:cNvPr id="55" name="矩形 29"/>
          <p:cNvSpPr>
            <a:spLocks noChangeArrowheads="1"/>
          </p:cNvSpPr>
          <p:nvPr userDrawn="1"/>
        </p:nvSpPr>
        <p:spPr bwMode="auto">
          <a:xfrm>
            <a:off x="794385" y="4214495"/>
            <a:ext cx="996950" cy="25781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p>
            <a:pPr algn="ctr"/>
            <a:r>
              <a:rPr lang="en-US" altLang="zh-CN" sz="1600" b="1">
                <a:solidFill>
                  <a:schemeClr val="bg1"/>
                </a:solidFill>
                <a:latin typeface="微软雅黑" panose="020B0502040204020203" pitchFamily="34" charset="-122"/>
                <a:ea typeface="微软雅黑" panose="020B0502040204020203" pitchFamily="34" charset="-122"/>
              </a:rPr>
              <a:t>6.8</a:t>
            </a:r>
            <a:endParaRPr lang="en-US" altLang="zh-CN" sz="1600" b="1">
              <a:solidFill>
                <a:schemeClr val="bg1"/>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2" fill="hold" nodeType="afterEffect">
                                  <p:stCondLst>
                                    <p:cond delay="0"/>
                                  </p:stCondLst>
                                  <p:childTnLst>
                                    <p:animEffect transition="out" filter="wipe(right)">
                                      <p:cBhvr>
                                        <p:cTn id="6" dur="500"/>
                                        <p:tgtEl>
                                          <p:spTgt spid="3097"/>
                                        </p:tgtEl>
                                      </p:cBhvr>
                                    </p:animEffect>
                                    <p:set>
                                      <p:cBhvr>
                                        <p:cTn id="7" dur="1" fill="hold">
                                          <p:stCondLst>
                                            <p:cond delay="499"/>
                                          </p:stCondLst>
                                        </p:cTn>
                                        <p:tgtEl>
                                          <p:spTgt spid="3097"/>
                                        </p:tgtEl>
                                        <p:attrNameLst>
                                          <p:attrName>style.visibility</p:attrName>
                                        </p:attrNameLst>
                                      </p:cBhvr>
                                      <p:to>
                                        <p:strVal val="hidden"/>
                                      </p:to>
                                    </p:set>
                                  </p:childTnLst>
                                </p:cTn>
                              </p:par>
                            </p:childTnLst>
                          </p:cTn>
                        </p:par>
                        <p:par>
                          <p:cTn id="8" fill="hold">
                            <p:stCondLst>
                              <p:cond delay="500"/>
                            </p:stCondLst>
                            <p:childTnLst>
                              <p:par>
                                <p:cTn id="9" presetID="64" presetClass="path" presetSubtype="0" accel="50000" decel="50000" fill="hold" grpId="0" nodeType="afterEffect">
                                  <p:stCondLst>
                                    <p:cond delay="0"/>
                                  </p:stCondLst>
                                  <p:childTnLst>
                                    <p:animMotion origin="layout" path="M 0 0  L 0 -0.25  E" pathEditMode="relative" ptsTypes="">
                                      <p:cBhvr>
                                        <p:cTn id="10" dur="500" fill="hold"/>
                                        <p:tgtEl>
                                          <p:spTgt spid="3096"/>
                                        </p:tgtEl>
                                        <p:attrNameLst>
                                          <p:attrName>ppt_x</p:attrName>
                                          <p:attrName>ppt_y</p:attrName>
                                        </p:attrNameLst>
                                      </p:cBhvr>
                                    </p:animMotion>
                                  </p:childTnLst>
                                </p:cTn>
                              </p:par>
                            </p:childTnLst>
                          </p:cTn>
                        </p:par>
                        <p:par>
                          <p:cTn id="11" fill="hold">
                            <p:stCondLst>
                              <p:cond delay="1000"/>
                            </p:stCondLst>
                            <p:childTnLst>
                              <p:par>
                                <p:cTn id="12" presetID="63" presetClass="path" presetSubtype="0" accel="50000" decel="50000" fill="hold" grpId="1" nodeType="afterEffect">
                                  <p:stCondLst>
                                    <p:cond delay="0"/>
                                  </p:stCondLst>
                                  <p:childTnLst>
                                    <p:animMotion origin="layout" path="M 0.001666 -0.244384 L 0.509651 -0.245989 " pathEditMode="relative" rAng="0" ptsTypes="">
                                      <p:cBhvr>
                                        <p:cTn id="13" dur="500" fill="hold"/>
                                        <p:tgtEl>
                                          <p:spTgt spid="3096"/>
                                        </p:tgtEl>
                                        <p:attrNameLst>
                                          <p:attrName>ppt_x</p:attrName>
                                          <p:attrName>ppt_y</p:attrName>
                                        </p:attrNameLst>
                                      </p:cBhvr>
                                      <p:rCtr x="316" y="0"/>
                                    </p:animMotion>
                                  </p:childTnLst>
                                </p:cTn>
                              </p:par>
                            </p:childTnLst>
                          </p:cTn>
                        </p:par>
                        <p:par>
                          <p:cTn id="14" fill="hold">
                            <p:stCondLst>
                              <p:cond delay="1500"/>
                            </p:stCondLst>
                            <p:childTnLst>
                              <p:par>
                                <p:cTn id="15" presetID="2" presetClass="exit" presetSubtype="1" fill="hold" grpId="0" nodeType="afterEffect">
                                  <p:stCondLst>
                                    <p:cond delay="0"/>
                                  </p:stCondLst>
                                  <p:childTnLst>
                                    <p:anim calcmode="lin" valueType="num">
                                      <p:cBhvr additive="base">
                                        <p:cTn id="16" dur="500"/>
                                        <p:tgtEl>
                                          <p:spTgt spid="26"/>
                                        </p:tgtEl>
                                        <p:attrNameLst>
                                          <p:attrName>ppt_x</p:attrName>
                                        </p:attrNameLst>
                                      </p:cBhvr>
                                      <p:tavLst>
                                        <p:tav tm="0">
                                          <p:val>
                                            <p:strVal val="ppt_x"/>
                                          </p:val>
                                        </p:tav>
                                        <p:tav tm="100000">
                                          <p:val>
                                            <p:strVal val="ppt_x"/>
                                          </p:val>
                                        </p:tav>
                                      </p:tavLst>
                                    </p:anim>
                                    <p:anim calcmode="lin" valueType="num">
                                      <p:cBhvr additive="base">
                                        <p:cTn id="17" dur="500"/>
                                        <p:tgtEl>
                                          <p:spTgt spid="26"/>
                                        </p:tgtEl>
                                        <p:attrNameLst>
                                          <p:attrName>ppt_y</p:attrName>
                                        </p:attrNameLst>
                                      </p:cBhvr>
                                      <p:tavLst>
                                        <p:tav tm="0">
                                          <p:val>
                                            <p:strVal val="ppt_y"/>
                                          </p:val>
                                        </p:tav>
                                        <p:tav tm="100000">
                                          <p:val>
                                            <p:strVal val="0-ppt_h/2"/>
                                          </p:val>
                                        </p:tav>
                                      </p:tavLst>
                                    </p:anim>
                                    <p:set>
                                      <p:cBhvr>
                                        <p:cTn id="18" dur="1" fill="hold">
                                          <p:stCondLst>
                                            <p:cond delay="499"/>
                                          </p:stCondLst>
                                        </p:cTn>
                                        <p:tgtEl>
                                          <p:spTgt spid="26"/>
                                        </p:tgtEl>
                                        <p:attrNameLst>
                                          <p:attrName>style.visibility</p:attrName>
                                        </p:attrNameLst>
                                      </p:cBhvr>
                                      <p:to>
                                        <p:strVal val="hidden"/>
                                      </p:to>
                                    </p:set>
                                  </p:childTnLst>
                                </p:cTn>
                              </p:par>
                              <p:par>
                                <p:cTn id="19" presetID="2" presetClass="exit" presetSubtype="1" fill="hold" grpId="0" nodeType="withEffect">
                                  <p:stCondLst>
                                    <p:cond delay="0"/>
                                  </p:stCondLst>
                                  <p:childTnLst>
                                    <p:anim calcmode="lin" valueType="num">
                                      <p:cBhvr additive="base">
                                        <p:cTn id="20" dur="500"/>
                                        <p:tgtEl>
                                          <p:spTgt spid="27"/>
                                        </p:tgtEl>
                                        <p:attrNameLst>
                                          <p:attrName>ppt_x</p:attrName>
                                        </p:attrNameLst>
                                      </p:cBhvr>
                                      <p:tavLst>
                                        <p:tav tm="0">
                                          <p:val>
                                            <p:strVal val="ppt_x"/>
                                          </p:val>
                                        </p:tav>
                                        <p:tav tm="100000">
                                          <p:val>
                                            <p:strVal val="ppt_x"/>
                                          </p:val>
                                        </p:tav>
                                      </p:tavLst>
                                    </p:anim>
                                    <p:anim calcmode="lin" valueType="num">
                                      <p:cBhvr additive="base">
                                        <p:cTn id="21" dur="500"/>
                                        <p:tgtEl>
                                          <p:spTgt spid="27"/>
                                        </p:tgtEl>
                                        <p:attrNameLst>
                                          <p:attrName>ppt_y</p:attrName>
                                        </p:attrNameLst>
                                      </p:cBhvr>
                                      <p:tavLst>
                                        <p:tav tm="0">
                                          <p:val>
                                            <p:strVal val="ppt_y"/>
                                          </p:val>
                                        </p:tav>
                                        <p:tav tm="100000">
                                          <p:val>
                                            <p:strVal val="0-ppt_h/2"/>
                                          </p:val>
                                        </p:tav>
                                      </p:tavLst>
                                    </p:anim>
                                    <p:set>
                                      <p:cBhvr>
                                        <p:cTn id="22" dur="1" fill="hold">
                                          <p:stCondLst>
                                            <p:cond delay="499"/>
                                          </p:stCondLst>
                                        </p:cTn>
                                        <p:tgtEl>
                                          <p:spTgt spid="27"/>
                                        </p:tgtEl>
                                        <p:attrNameLst>
                                          <p:attrName>style.visibility</p:attrName>
                                        </p:attrNameLst>
                                      </p:cBhvr>
                                      <p:to>
                                        <p:strVal val="hidden"/>
                                      </p:to>
                                    </p:set>
                                  </p:childTnLst>
                                </p:cTn>
                              </p:par>
                              <p:par>
                                <p:cTn id="23" presetID="2" presetClass="exit" presetSubtype="1" fill="hold" grpId="0" nodeType="withEffect">
                                  <p:stCondLst>
                                    <p:cond delay="0"/>
                                  </p:stCondLst>
                                  <p:childTnLst>
                                    <p:anim calcmode="lin" valueType="num">
                                      <p:cBhvr additive="base">
                                        <p:cTn id="24" dur="500"/>
                                        <p:tgtEl>
                                          <p:spTgt spid="30"/>
                                        </p:tgtEl>
                                        <p:attrNameLst>
                                          <p:attrName>ppt_x</p:attrName>
                                        </p:attrNameLst>
                                      </p:cBhvr>
                                      <p:tavLst>
                                        <p:tav tm="0">
                                          <p:val>
                                            <p:strVal val="ppt_x"/>
                                          </p:val>
                                        </p:tav>
                                        <p:tav tm="100000">
                                          <p:val>
                                            <p:strVal val="ppt_x"/>
                                          </p:val>
                                        </p:tav>
                                      </p:tavLst>
                                    </p:anim>
                                    <p:anim calcmode="lin" valueType="num">
                                      <p:cBhvr additive="base">
                                        <p:cTn id="25" dur="500"/>
                                        <p:tgtEl>
                                          <p:spTgt spid="30"/>
                                        </p:tgtEl>
                                        <p:attrNameLst>
                                          <p:attrName>ppt_y</p:attrName>
                                        </p:attrNameLst>
                                      </p:cBhvr>
                                      <p:tavLst>
                                        <p:tav tm="0">
                                          <p:val>
                                            <p:strVal val="ppt_y"/>
                                          </p:val>
                                        </p:tav>
                                        <p:tav tm="100000">
                                          <p:val>
                                            <p:strVal val="0-ppt_h/2"/>
                                          </p:val>
                                        </p:tav>
                                      </p:tavLst>
                                    </p:anim>
                                    <p:set>
                                      <p:cBhvr>
                                        <p:cTn id="26" dur="1" fill="hold">
                                          <p:stCondLst>
                                            <p:cond delay="499"/>
                                          </p:stCondLst>
                                        </p:cTn>
                                        <p:tgtEl>
                                          <p:spTgt spid="30"/>
                                        </p:tgtEl>
                                        <p:attrNameLst>
                                          <p:attrName>style.visibility</p:attrName>
                                        </p:attrNameLst>
                                      </p:cBhvr>
                                      <p:to>
                                        <p:strVal val="hidden"/>
                                      </p:to>
                                    </p:set>
                                  </p:childTnLst>
                                </p:cTn>
                              </p:par>
                              <p:par>
                                <p:cTn id="27" presetID="2" presetClass="exit" presetSubtype="1" fill="hold" grpId="0" nodeType="withEffect">
                                  <p:stCondLst>
                                    <p:cond delay="0"/>
                                  </p:stCondLst>
                                  <p:childTnLst>
                                    <p:anim calcmode="lin" valueType="num">
                                      <p:cBhvr additive="base">
                                        <p:cTn id="28" dur="500"/>
                                        <p:tgtEl>
                                          <p:spTgt spid="31"/>
                                        </p:tgtEl>
                                        <p:attrNameLst>
                                          <p:attrName>ppt_x</p:attrName>
                                        </p:attrNameLst>
                                      </p:cBhvr>
                                      <p:tavLst>
                                        <p:tav tm="0">
                                          <p:val>
                                            <p:strVal val="ppt_x"/>
                                          </p:val>
                                        </p:tav>
                                        <p:tav tm="100000">
                                          <p:val>
                                            <p:strVal val="ppt_x"/>
                                          </p:val>
                                        </p:tav>
                                      </p:tavLst>
                                    </p:anim>
                                    <p:anim calcmode="lin" valueType="num">
                                      <p:cBhvr additive="base">
                                        <p:cTn id="29" dur="500"/>
                                        <p:tgtEl>
                                          <p:spTgt spid="31"/>
                                        </p:tgtEl>
                                        <p:attrNameLst>
                                          <p:attrName>ppt_y</p:attrName>
                                        </p:attrNameLst>
                                      </p:cBhvr>
                                      <p:tavLst>
                                        <p:tav tm="0">
                                          <p:val>
                                            <p:strVal val="ppt_y"/>
                                          </p:val>
                                        </p:tav>
                                        <p:tav tm="100000">
                                          <p:val>
                                            <p:strVal val="0-ppt_h/2"/>
                                          </p:val>
                                        </p:tav>
                                      </p:tavLst>
                                    </p:anim>
                                    <p:set>
                                      <p:cBhvr>
                                        <p:cTn id="30" dur="1" fill="hold">
                                          <p:stCondLst>
                                            <p:cond delay="499"/>
                                          </p:stCondLst>
                                        </p:cTn>
                                        <p:tgtEl>
                                          <p:spTgt spid="31"/>
                                        </p:tgtEl>
                                        <p:attrNameLst>
                                          <p:attrName>style.visibility</p:attrName>
                                        </p:attrNameLst>
                                      </p:cBhvr>
                                      <p:to>
                                        <p:strVal val="hidden"/>
                                      </p:to>
                                    </p:set>
                                  </p:childTnLst>
                                </p:cTn>
                              </p:par>
                              <p:par>
                                <p:cTn id="31" presetID="2" presetClass="exit" presetSubtype="1" fill="hold" grpId="0" nodeType="withEffect">
                                  <p:stCondLst>
                                    <p:cond delay="0"/>
                                  </p:stCondLst>
                                  <p:childTnLst>
                                    <p:anim calcmode="lin" valueType="num">
                                      <p:cBhvr additive="base">
                                        <p:cTn id="32" dur="500"/>
                                        <p:tgtEl>
                                          <p:spTgt spid="33"/>
                                        </p:tgtEl>
                                        <p:attrNameLst>
                                          <p:attrName>ppt_x</p:attrName>
                                        </p:attrNameLst>
                                      </p:cBhvr>
                                      <p:tavLst>
                                        <p:tav tm="0">
                                          <p:val>
                                            <p:strVal val="ppt_x"/>
                                          </p:val>
                                        </p:tav>
                                        <p:tav tm="100000">
                                          <p:val>
                                            <p:strVal val="ppt_x"/>
                                          </p:val>
                                        </p:tav>
                                      </p:tavLst>
                                    </p:anim>
                                    <p:anim calcmode="lin" valueType="num">
                                      <p:cBhvr additive="base">
                                        <p:cTn id="33" dur="500"/>
                                        <p:tgtEl>
                                          <p:spTgt spid="33"/>
                                        </p:tgtEl>
                                        <p:attrNameLst>
                                          <p:attrName>ppt_y</p:attrName>
                                        </p:attrNameLst>
                                      </p:cBhvr>
                                      <p:tavLst>
                                        <p:tav tm="0">
                                          <p:val>
                                            <p:strVal val="ppt_y"/>
                                          </p:val>
                                        </p:tav>
                                        <p:tav tm="100000">
                                          <p:val>
                                            <p:strVal val="0-ppt_h/2"/>
                                          </p:val>
                                        </p:tav>
                                      </p:tavLst>
                                    </p:anim>
                                    <p:set>
                                      <p:cBhvr>
                                        <p:cTn id="34" dur="1" fill="hold">
                                          <p:stCondLst>
                                            <p:cond delay="499"/>
                                          </p:stCondLst>
                                        </p:cTn>
                                        <p:tgtEl>
                                          <p:spTgt spid="33"/>
                                        </p:tgtEl>
                                        <p:attrNameLst>
                                          <p:attrName>style.visibility</p:attrName>
                                        </p:attrNameLst>
                                      </p:cBhvr>
                                      <p:to>
                                        <p:strVal val="hidden"/>
                                      </p:to>
                                    </p:set>
                                  </p:childTnLst>
                                </p:cTn>
                              </p:par>
                              <p:par>
                                <p:cTn id="35" presetID="2" presetClass="exit" presetSubtype="1" fill="hold" grpId="0" nodeType="withEffect">
                                  <p:stCondLst>
                                    <p:cond delay="0"/>
                                  </p:stCondLst>
                                  <p:childTnLst>
                                    <p:anim calcmode="lin" valueType="num">
                                      <p:cBhvr additive="base">
                                        <p:cTn id="36" dur="500"/>
                                        <p:tgtEl>
                                          <p:spTgt spid="40"/>
                                        </p:tgtEl>
                                        <p:attrNameLst>
                                          <p:attrName>ppt_x</p:attrName>
                                        </p:attrNameLst>
                                      </p:cBhvr>
                                      <p:tavLst>
                                        <p:tav tm="0">
                                          <p:val>
                                            <p:strVal val="ppt_x"/>
                                          </p:val>
                                        </p:tav>
                                        <p:tav tm="100000">
                                          <p:val>
                                            <p:strVal val="ppt_x"/>
                                          </p:val>
                                        </p:tav>
                                      </p:tavLst>
                                    </p:anim>
                                    <p:anim calcmode="lin" valueType="num">
                                      <p:cBhvr additive="base">
                                        <p:cTn id="37" dur="500"/>
                                        <p:tgtEl>
                                          <p:spTgt spid="40"/>
                                        </p:tgtEl>
                                        <p:attrNameLst>
                                          <p:attrName>ppt_y</p:attrName>
                                        </p:attrNameLst>
                                      </p:cBhvr>
                                      <p:tavLst>
                                        <p:tav tm="0">
                                          <p:val>
                                            <p:strVal val="ppt_y"/>
                                          </p:val>
                                        </p:tav>
                                        <p:tav tm="100000">
                                          <p:val>
                                            <p:strVal val="0-ppt_h/2"/>
                                          </p:val>
                                        </p:tav>
                                      </p:tavLst>
                                    </p:anim>
                                    <p:set>
                                      <p:cBhvr>
                                        <p:cTn id="38" dur="1" fill="hold">
                                          <p:stCondLst>
                                            <p:cond delay="499"/>
                                          </p:stCondLst>
                                        </p:cTn>
                                        <p:tgtEl>
                                          <p:spTgt spid="40"/>
                                        </p:tgtEl>
                                        <p:attrNameLst>
                                          <p:attrName>style.visibility</p:attrName>
                                        </p:attrNameLst>
                                      </p:cBhvr>
                                      <p:to>
                                        <p:strVal val="hidden"/>
                                      </p:to>
                                    </p:set>
                                  </p:childTnLst>
                                </p:cTn>
                              </p:par>
                              <p:par>
                                <p:cTn id="39" presetID="2" presetClass="exit" presetSubtype="1" fill="hold" grpId="0" nodeType="withEffect">
                                  <p:stCondLst>
                                    <p:cond delay="0"/>
                                  </p:stCondLst>
                                  <p:childTnLst>
                                    <p:anim calcmode="lin" valueType="num">
                                      <p:cBhvr additive="base">
                                        <p:cTn id="40" dur="500"/>
                                        <p:tgtEl>
                                          <p:spTgt spid="42"/>
                                        </p:tgtEl>
                                        <p:attrNameLst>
                                          <p:attrName>ppt_x</p:attrName>
                                        </p:attrNameLst>
                                      </p:cBhvr>
                                      <p:tavLst>
                                        <p:tav tm="0">
                                          <p:val>
                                            <p:strVal val="ppt_x"/>
                                          </p:val>
                                        </p:tav>
                                        <p:tav tm="100000">
                                          <p:val>
                                            <p:strVal val="ppt_x"/>
                                          </p:val>
                                        </p:tav>
                                      </p:tavLst>
                                    </p:anim>
                                    <p:anim calcmode="lin" valueType="num">
                                      <p:cBhvr additive="base">
                                        <p:cTn id="41" dur="500"/>
                                        <p:tgtEl>
                                          <p:spTgt spid="42"/>
                                        </p:tgtEl>
                                        <p:attrNameLst>
                                          <p:attrName>ppt_y</p:attrName>
                                        </p:attrNameLst>
                                      </p:cBhvr>
                                      <p:tavLst>
                                        <p:tav tm="0">
                                          <p:val>
                                            <p:strVal val="ppt_y"/>
                                          </p:val>
                                        </p:tav>
                                        <p:tav tm="100000">
                                          <p:val>
                                            <p:strVal val="0-ppt_h/2"/>
                                          </p:val>
                                        </p:tav>
                                      </p:tavLst>
                                    </p:anim>
                                    <p:set>
                                      <p:cBhvr>
                                        <p:cTn id="42" dur="1" fill="hold">
                                          <p:stCondLst>
                                            <p:cond delay="499"/>
                                          </p:stCondLst>
                                        </p:cTn>
                                        <p:tgtEl>
                                          <p:spTgt spid="42"/>
                                        </p:tgtEl>
                                        <p:attrNameLst>
                                          <p:attrName>style.visibility</p:attrName>
                                        </p:attrNameLst>
                                      </p:cBhvr>
                                      <p:to>
                                        <p:strVal val="hidden"/>
                                      </p:to>
                                    </p:set>
                                  </p:childTnLst>
                                </p:cTn>
                              </p:par>
                              <p:par>
                                <p:cTn id="43" presetID="2" presetClass="exit" presetSubtype="1" fill="hold" grpId="0" nodeType="withEffect">
                                  <p:stCondLst>
                                    <p:cond delay="0"/>
                                  </p:stCondLst>
                                  <p:childTnLst>
                                    <p:anim calcmode="lin" valueType="num">
                                      <p:cBhvr additive="base">
                                        <p:cTn id="44" dur="500"/>
                                        <p:tgtEl>
                                          <p:spTgt spid="43"/>
                                        </p:tgtEl>
                                        <p:attrNameLst>
                                          <p:attrName>ppt_x</p:attrName>
                                        </p:attrNameLst>
                                      </p:cBhvr>
                                      <p:tavLst>
                                        <p:tav tm="0">
                                          <p:val>
                                            <p:strVal val="ppt_x"/>
                                          </p:val>
                                        </p:tav>
                                        <p:tav tm="100000">
                                          <p:val>
                                            <p:strVal val="ppt_x"/>
                                          </p:val>
                                        </p:tav>
                                      </p:tavLst>
                                    </p:anim>
                                    <p:anim calcmode="lin" valueType="num">
                                      <p:cBhvr additive="base">
                                        <p:cTn id="45" dur="500"/>
                                        <p:tgtEl>
                                          <p:spTgt spid="43"/>
                                        </p:tgtEl>
                                        <p:attrNameLst>
                                          <p:attrName>ppt_y</p:attrName>
                                        </p:attrNameLst>
                                      </p:cBhvr>
                                      <p:tavLst>
                                        <p:tav tm="0">
                                          <p:val>
                                            <p:strVal val="ppt_y"/>
                                          </p:val>
                                        </p:tav>
                                        <p:tav tm="100000">
                                          <p:val>
                                            <p:strVal val="0-ppt_h/2"/>
                                          </p:val>
                                        </p:tav>
                                      </p:tavLst>
                                    </p:anim>
                                    <p:set>
                                      <p:cBhvr>
                                        <p:cTn id="46" dur="1" fill="hold">
                                          <p:stCondLst>
                                            <p:cond delay="499"/>
                                          </p:stCondLst>
                                        </p:cTn>
                                        <p:tgtEl>
                                          <p:spTgt spid="43"/>
                                        </p:tgtEl>
                                        <p:attrNameLst>
                                          <p:attrName>style.visibility</p:attrName>
                                        </p:attrNameLst>
                                      </p:cBhvr>
                                      <p:to>
                                        <p:strVal val="hidden"/>
                                      </p:to>
                                    </p:set>
                                  </p:childTnLst>
                                </p:cTn>
                              </p:par>
                              <p:par>
                                <p:cTn id="47" presetID="2" presetClass="exit" presetSubtype="1" fill="hold" grpId="0" nodeType="withEffect">
                                  <p:stCondLst>
                                    <p:cond delay="0"/>
                                  </p:stCondLst>
                                  <p:childTnLst>
                                    <p:anim calcmode="lin" valueType="num">
                                      <p:cBhvr additive="base">
                                        <p:cTn id="48" dur="500"/>
                                        <p:tgtEl>
                                          <p:spTgt spid="45"/>
                                        </p:tgtEl>
                                        <p:attrNameLst>
                                          <p:attrName>ppt_x</p:attrName>
                                        </p:attrNameLst>
                                      </p:cBhvr>
                                      <p:tavLst>
                                        <p:tav tm="0">
                                          <p:val>
                                            <p:strVal val="ppt_x"/>
                                          </p:val>
                                        </p:tav>
                                        <p:tav tm="100000">
                                          <p:val>
                                            <p:strVal val="ppt_x"/>
                                          </p:val>
                                        </p:tav>
                                      </p:tavLst>
                                    </p:anim>
                                    <p:anim calcmode="lin" valueType="num">
                                      <p:cBhvr additive="base">
                                        <p:cTn id="49" dur="500"/>
                                        <p:tgtEl>
                                          <p:spTgt spid="45"/>
                                        </p:tgtEl>
                                        <p:attrNameLst>
                                          <p:attrName>ppt_y</p:attrName>
                                        </p:attrNameLst>
                                      </p:cBhvr>
                                      <p:tavLst>
                                        <p:tav tm="0">
                                          <p:val>
                                            <p:strVal val="ppt_y"/>
                                          </p:val>
                                        </p:tav>
                                        <p:tav tm="100000">
                                          <p:val>
                                            <p:strVal val="0-ppt_h/2"/>
                                          </p:val>
                                        </p:tav>
                                      </p:tavLst>
                                    </p:anim>
                                    <p:set>
                                      <p:cBhvr>
                                        <p:cTn id="50" dur="1" fill="hold">
                                          <p:stCondLst>
                                            <p:cond delay="499"/>
                                          </p:stCondLst>
                                        </p:cTn>
                                        <p:tgtEl>
                                          <p:spTgt spid="45"/>
                                        </p:tgtEl>
                                        <p:attrNameLst>
                                          <p:attrName>style.visibility</p:attrName>
                                        </p:attrNameLst>
                                      </p:cBhvr>
                                      <p:to>
                                        <p:strVal val="hidden"/>
                                      </p:to>
                                    </p:set>
                                  </p:childTnLst>
                                </p:cTn>
                              </p:par>
                              <p:par>
                                <p:cTn id="51" presetID="2" presetClass="exit" presetSubtype="1" fill="hold" grpId="0" nodeType="withEffect">
                                  <p:stCondLst>
                                    <p:cond delay="0"/>
                                  </p:stCondLst>
                                  <p:childTnLst>
                                    <p:anim calcmode="lin" valueType="num">
                                      <p:cBhvr additive="base">
                                        <p:cTn id="52" dur="500"/>
                                        <p:tgtEl>
                                          <p:spTgt spid="46"/>
                                        </p:tgtEl>
                                        <p:attrNameLst>
                                          <p:attrName>ppt_x</p:attrName>
                                        </p:attrNameLst>
                                      </p:cBhvr>
                                      <p:tavLst>
                                        <p:tav tm="0">
                                          <p:val>
                                            <p:strVal val="ppt_x"/>
                                          </p:val>
                                        </p:tav>
                                        <p:tav tm="100000">
                                          <p:val>
                                            <p:strVal val="ppt_x"/>
                                          </p:val>
                                        </p:tav>
                                      </p:tavLst>
                                    </p:anim>
                                    <p:anim calcmode="lin" valueType="num">
                                      <p:cBhvr additive="base">
                                        <p:cTn id="53" dur="500"/>
                                        <p:tgtEl>
                                          <p:spTgt spid="46"/>
                                        </p:tgtEl>
                                        <p:attrNameLst>
                                          <p:attrName>ppt_y</p:attrName>
                                        </p:attrNameLst>
                                      </p:cBhvr>
                                      <p:tavLst>
                                        <p:tav tm="0">
                                          <p:val>
                                            <p:strVal val="ppt_y"/>
                                          </p:val>
                                        </p:tav>
                                        <p:tav tm="100000">
                                          <p:val>
                                            <p:strVal val="0-ppt_h/2"/>
                                          </p:val>
                                        </p:tav>
                                      </p:tavLst>
                                    </p:anim>
                                    <p:set>
                                      <p:cBhvr>
                                        <p:cTn id="54" dur="1" fill="hold">
                                          <p:stCondLst>
                                            <p:cond delay="499"/>
                                          </p:stCondLst>
                                        </p:cTn>
                                        <p:tgtEl>
                                          <p:spTgt spid="46"/>
                                        </p:tgtEl>
                                        <p:attrNameLst>
                                          <p:attrName>style.visibility</p:attrName>
                                        </p:attrNameLst>
                                      </p:cBhvr>
                                      <p:to>
                                        <p:strVal val="hidden"/>
                                      </p:to>
                                    </p:set>
                                  </p:childTnLst>
                                </p:cTn>
                              </p:par>
                              <p:par>
                                <p:cTn id="55" presetID="2" presetClass="exit" presetSubtype="1" fill="hold" grpId="0" nodeType="withEffect">
                                  <p:stCondLst>
                                    <p:cond delay="0"/>
                                  </p:stCondLst>
                                  <p:childTnLst>
                                    <p:anim calcmode="lin" valueType="num">
                                      <p:cBhvr additive="base">
                                        <p:cTn id="56" dur="500"/>
                                        <p:tgtEl>
                                          <p:spTgt spid="48"/>
                                        </p:tgtEl>
                                        <p:attrNameLst>
                                          <p:attrName>ppt_x</p:attrName>
                                        </p:attrNameLst>
                                      </p:cBhvr>
                                      <p:tavLst>
                                        <p:tav tm="0">
                                          <p:val>
                                            <p:strVal val="ppt_x"/>
                                          </p:val>
                                        </p:tav>
                                        <p:tav tm="100000">
                                          <p:val>
                                            <p:strVal val="ppt_x"/>
                                          </p:val>
                                        </p:tav>
                                      </p:tavLst>
                                    </p:anim>
                                    <p:anim calcmode="lin" valueType="num">
                                      <p:cBhvr additive="base">
                                        <p:cTn id="57" dur="500"/>
                                        <p:tgtEl>
                                          <p:spTgt spid="48"/>
                                        </p:tgtEl>
                                        <p:attrNameLst>
                                          <p:attrName>ppt_y</p:attrName>
                                        </p:attrNameLst>
                                      </p:cBhvr>
                                      <p:tavLst>
                                        <p:tav tm="0">
                                          <p:val>
                                            <p:strVal val="ppt_y"/>
                                          </p:val>
                                        </p:tav>
                                        <p:tav tm="100000">
                                          <p:val>
                                            <p:strVal val="0-ppt_h/2"/>
                                          </p:val>
                                        </p:tav>
                                      </p:tavLst>
                                    </p:anim>
                                    <p:set>
                                      <p:cBhvr>
                                        <p:cTn id="58" dur="1" fill="hold">
                                          <p:stCondLst>
                                            <p:cond delay="499"/>
                                          </p:stCondLst>
                                        </p:cTn>
                                        <p:tgtEl>
                                          <p:spTgt spid="48"/>
                                        </p:tgtEl>
                                        <p:attrNameLst>
                                          <p:attrName>style.visibility</p:attrName>
                                        </p:attrNameLst>
                                      </p:cBhvr>
                                      <p:to>
                                        <p:strVal val="hidden"/>
                                      </p:to>
                                    </p:set>
                                  </p:childTnLst>
                                </p:cTn>
                              </p:par>
                              <p:par>
                                <p:cTn id="59" presetID="2" presetClass="exit" presetSubtype="1" fill="hold" grpId="0" nodeType="withEffect">
                                  <p:stCondLst>
                                    <p:cond delay="0"/>
                                  </p:stCondLst>
                                  <p:childTnLst>
                                    <p:anim calcmode="lin" valueType="num">
                                      <p:cBhvr additive="base">
                                        <p:cTn id="60" dur="500"/>
                                        <p:tgtEl>
                                          <p:spTgt spid="49"/>
                                        </p:tgtEl>
                                        <p:attrNameLst>
                                          <p:attrName>ppt_x</p:attrName>
                                        </p:attrNameLst>
                                      </p:cBhvr>
                                      <p:tavLst>
                                        <p:tav tm="0">
                                          <p:val>
                                            <p:strVal val="ppt_x"/>
                                          </p:val>
                                        </p:tav>
                                        <p:tav tm="100000">
                                          <p:val>
                                            <p:strVal val="ppt_x"/>
                                          </p:val>
                                        </p:tav>
                                      </p:tavLst>
                                    </p:anim>
                                    <p:anim calcmode="lin" valueType="num">
                                      <p:cBhvr additive="base">
                                        <p:cTn id="61" dur="500"/>
                                        <p:tgtEl>
                                          <p:spTgt spid="49"/>
                                        </p:tgtEl>
                                        <p:attrNameLst>
                                          <p:attrName>ppt_y</p:attrName>
                                        </p:attrNameLst>
                                      </p:cBhvr>
                                      <p:tavLst>
                                        <p:tav tm="0">
                                          <p:val>
                                            <p:strVal val="ppt_y"/>
                                          </p:val>
                                        </p:tav>
                                        <p:tav tm="100000">
                                          <p:val>
                                            <p:strVal val="0-ppt_h/2"/>
                                          </p:val>
                                        </p:tav>
                                      </p:tavLst>
                                    </p:anim>
                                    <p:set>
                                      <p:cBhvr>
                                        <p:cTn id="62" dur="1" fill="hold">
                                          <p:stCondLst>
                                            <p:cond delay="499"/>
                                          </p:stCondLst>
                                        </p:cTn>
                                        <p:tgtEl>
                                          <p:spTgt spid="49"/>
                                        </p:tgtEl>
                                        <p:attrNameLst>
                                          <p:attrName>style.visibility</p:attrName>
                                        </p:attrNameLst>
                                      </p:cBhvr>
                                      <p:to>
                                        <p:strVal val="hidden"/>
                                      </p:to>
                                    </p:set>
                                  </p:childTnLst>
                                </p:cTn>
                              </p:par>
                              <p:par>
                                <p:cTn id="63" presetID="2" presetClass="exit" presetSubtype="1" fill="hold" grpId="0" nodeType="withEffect">
                                  <p:stCondLst>
                                    <p:cond delay="0"/>
                                  </p:stCondLst>
                                  <p:childTnLst>
                                    <p:anim calcmode="lin" valueType="num">
                                      <p:cBhvr additive="base">
                                        <p:cTn id="64" dur="500"/>
                                        <p:tgtEl>
                                          <p:spTgt spid="51"/>
                                        </p:tgtEl>
                                        <p:attrNameLst>
                                          <p:attrName>ppt_x</p:attrName>
                                        </p:attrNameLst>
                                      </p:cBhvr>
                                      <p:tavLst>
                                        <p:tav tm="0">
                                          <p:val>
                                            <p:strVal val="ppt_x"/>
                                          </p:val>
                                        </p:tav>
                                        <p:tav tm="100000">
                                          <p:val>
                                            <p:strVal val="ppt_x"/>
                                          </p:val>
                                        </p:tav>
                                      </p:tavLst>
                                    </p:anim>
                                    <p:anim calcmode="lin" valueType="num">
                                      <p:cBhvr additive="base">
                                        <p:cTn id="65" dur="500"/>
                                        <p:tgtEl>
                                          <p:spTgt spid="51"/>
                                        </p:tgtEl>
                                        <p:attrNameLst>
                                          <p:attrName>ppt_y</p:attrName>
                                        </p:attrNameLst>
                                      </p:cBhvr>
                                      <p:tavLst>
                                        <p:tav tm="0">
                                          <p:val>
                                            <p:strVal val="ppt_y"/>
                                          </p:val>
                                        </p:tav>
                                        <p:tav tm="100000">
                                          <p:val>
                                            <p:strVal val="0-ppt_h/2"/>
                                          </p:val>
                                        </p:tav>
                                      </p:tavLst>
                                    </p:anim>
                                    <p:set>
                                      <p:cBhvr>
                                        <p:cTn id="66" dur="1" fill="hold">
                                          <p:stCondLst>
                                            <p:cond delay="499"/>
                                          </p:stCondLst>
                                        </p:cTn>
                                        <p:tgtEl>
                                          <p:spTgt spid="51"/>
                                        </p:tgtEl>
                                        <p:attrNameLst>
                                          <p:attrName>style.visibility</p:attrName>
                                        </p:attrNameLst>
                                      </p:cBhvr>
                                      <p:to>
                                        <p:strVal val="hidden"/>
                                      </p:to>
                                    </p:set>
                                  </p:childTnLst>
                                </p:cTn>
                              </p:par>
                              <p:par>
                                <p:cTn id="67" presetID="2" presetClass="exit" presetSubtype="1" fill="hold" grpId="0" nodeType="withEffect">
                                  <p:stCondLst>
                                    <p:cond delay="0"/>
                                  </p:stCondLst>
                                  <p:childTnLst>
                                    <p:anim calcmode="lin" valueType="num">
                                      <p:cBhvr additive="base">
                                        <p:cTn id="68" dur="500"/>
                                        <p:tgtEl>
                                          <p:spTgt spid="52"/>
                                        </p:tgtEl>
                                        <p:attrNameLst>
                                          <p:attrName>ppt_x</p:attrName>
                                        </p:attrNameLst>
                                      </p:cBhvr>
                                      <p:tavLst>
                                        <p:tav tm="0">
                                          <p:val>
                                            <p:strVal val="ppt_x"/>
                                          </p:val>
                                        </p:tav>
                                        <p:tav tm="100000">
                                          <p:val>
                                            <p:strVal val="ppt_x"/>
                                          </p:val>
                                        </p:tav>
                                      </p:tavLst>
                                    </p:anim>
                                    <p:anim calcmode="lin" valueType="num">
                                      <p:cBhvr additive="base">
                                        <p:cTn id="69" dur="500"/>
                                        <p:tgtEl>
                                          <p:spTgt spid="52"/>
                                        </p:tgtEl>
                                        <p:attrNameLst>
                                          <p:attrName>ppt_y</p:attrName>
                                        </p:attrNameLst>
                                      </p:cBhvr>
                                      <p:tavLst>
                                        <p:tav tm="0">
                                          <p:val>
                                            <p:strVal val="ppt_y"/>
                                          </p:val>
                                        </p:tav>
                                        <p:tav tm="100000">
                                          <p:val>
                                            <p:strVal val="0-ppt_h/2"/>
                                          </p:val>
                                        </p:tav>
                                      </p:tavLst>
                                    </p:anim>
                                    <p:set>
                                      <p:cBhvr>
                                        <p:cTn id="70" dur="1" fill="hold">
                                          <p:stCondLst>
                                            <p:cond delay="499"/>
                                          </p:stCondLst>
                                        </p:cTn>
                                        <p:tgtEl>
                                          <p:spTgt spid="52"/>
                                        </p:tgtEl>
                                        <p:attrNameLst>
                                          <p:attrName>style.visibility</p:attrName>
                                        </p:attrNameLst>
                                      </p:cBhvr>
                                      <p:to>
                                        <p:strVal val="hidden"/>
                                      </p:to>
                                    </p:set>
                                  </p:childTnLst>
                                </p:cTn>
                              </p:par>
                              <p:par>
                                <p:cTn id="71" presetID="2" presetClass="exit" presetSubtype="1" fill="hold" grpId="0" nodeType="withEffect">
                                  <p:stCondLst>
                                    <p:cond delay="0"/>
                                  </p:stCondLst>
                                  <p:childTnLst>
                                    <p:anim calcmode="lin" valueType="num">
                                      <p:cBhvr additive="base">
                                        <p:cTn id="72" dur="500"/>
                                        <p:tgtEl>
                                          <p:spTgt spid="54"/>
                                        </p:tgtEl>
                                        <p:attrNameLst>
                                          <p:attrName>ppt_x</p:attrName>
                                        </p:attrNameLst>
                                      </p:cBhvr>
                                      <p:tavLst>
                                        <p:tav tm="0">
                                          <p:val>
                                            <p:strVal val="ppt_x"/>
                                          </p:val>
                                        </p:tav>
                                        <p:tav tm="100000">
                                          <p:val>
                                            <p:strVal val="ppt_x"/>
                                          </p:val>
                                        </p:tav>
                                      </p:tavLst>
                                    </p:anim>
                                    <p:anim calcmode="lin" valueType="num">
                                      <p:cBhvr additive="base">
                                        <p:cTn id="73" dur="500"/>
                                        <p:tgtEl>
                                          <p:spTgt spid="54"/>
                                        </p:tgtEl>
                                        <p:attrNameLst>
                                          <p:attrName>ppt_y</p:attrName>
                                        </p:attrNameLst>
                                      </p:cBhvr>
                                      <p:tavLst>
                                        <p:tav tm="0">
                                          <p:val>
                                            <p:strVal val="ppt_y"/>
                                          </p:val>
                                        </p:tav>
                                        <p:tav tm="100000">
                                          <p:val>
                                            <p:strVal val="0-ppt_h/2"/>
                                          </p:val>
                                        </p:tav>
                                      </p:tavLst>
                                    </p:anim>
                                    <p:set>
                                      <p:cBhvr>
                                        <p:cTn id="74" dur="1" fill="hold">
                                          <p:stCondLst>
                                            <p:cond delay="499"/>
                                          </p:stCondLst>
                                        </p:cTn>
                                        <p:tgtEl>
                                          <p:spTgt spid="54"/>
                                        </p:tgtEl>
                                        <p:attrNameLst>
                                          <p:attrName>style.visibility</p:attrName>
                                        </p:attrNameLst>
                                      </p:cBhvr>
                                      <p:to>
                                        <p:strVal val="hidden"/>
                                      </p:to>
                                    </p:set>
                                  </p:childTnLst>
                                </p:cTn>
                              </p:par>
                              <p:par>
                                <p:cTn id="75" presetID="2" presetClass="exit" presetSubtype="1" fill="hold" grpId="0" nodeType="withEffect">
                                  <p:stCondLst>
                                    <p:cond delay="0"/>
                                  </p:stCondLst>
                                  <p:childTnLst>
                                    <p:anim calcmode="lin" valueType="num">
                                      <p:cBhvr additive="base">
                                        <p:cTn id="76" dur="500"/>
                                        <p:tgtEl>
                                          <p:spTgt spid="55"/>
                                        </p:tgtEl>
                                        <p:attrNameLst>
                                          <p:attrName>ppt_x</p:attrName>
                                        </p:attrNameLst>
                                      </p:cBhvr>
                                      <p:tavLst>
                                        <p:tav tm="0">
                                          <p:val>
                                            <p:strVal val="ppt_x"/>
                                          </p:val>
                                        </p:tav>
                                        <p:tav tm="100000">
                                          <p:val>
                                            <p:strVal val="ppt_x"/>
                                          </p:val>
                                        </p:tav>
                                      </p:tavLst>
                                    </p:anim>
                                    <p:anim calcmode="lin" valueType="num">
                                      <p:cBhvr additive="base">
                                        <p:cTn id="77" dur="500"/>
                                        <p:tgtEl>
                                          <p:spTgt spid="55"/>
                                        </p:tgtEl>
                                        <p:attrNameLst>
                                          <p:attrName>ppt_y</p:attrName>
                                        </p:attrNameLst>
                                      </p:cBhvr>
                                      <p:tavLst>
                                        <p:tav tm="0">
                                          <p:val>
                                            <p:strVal val="ppt_y"/>
                                          </p:val>
                                        </p:tav>
                                        <p:tav tm="100000">
                                          <p:val>
                                            <p:strVal val="0-ppt_h/2"/>
                                          </p:val>
                                        </p:tav>
                                      </p:tavLst>
                                    </p:anim>
                                    <p:set>
                                      <p:cBhvr>
                                        <p:cTn id="78" dur="1" fill="hold">
                                          <p:stCondLst>
                                            <p:cond delay="499"/>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6" grpId="0"/>
      <p:bldP spid="3096" grpId="1"/>
      <p:bldP spid="26" grpId="0" animBg="1"/>
      <p:bldP spid="27" grpId="0" animBg="1"/>
      <p:bldP spid="30" grpId="0" animBg="1"/>
      <p:bldP spid="31" grpId="0" animBg="1"/>
      <p:bldP spid="33" grpId="0" animBg="1"/>
      <p:bldP spid="40" grpId="0" animBg="1"/>
      <p:bldP spid="42" grpId="0" animBg="1"/>
      <p:bldP spid="43" grpId="0" animBg="1"/>
      <p:bldP spid="45" grpId="0" animBg="1"/>
      <p:bldP spid="46" grpId="0" animBg="1"/>
      <p:bldP spid="48" grpId="0" animBg="1"/>
      <p:bldP spid="49" grpId="0" animBg="1"/>
      <p:bldP spid="51" grpId="0" animBg="1"/>
      <p:bldP spid="52" grpId="0" animBg="1"/>
      <p:bldP spid="54" grpId="0" animBg="1"/>
      <p:bldP spid="55"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2" name="TextBox 11"/>
          <p:cNvSpPr txBox="1"/>
          <p:nvPr userDrawn="1"/>
        </p:nvSpPr>
        <p:spPr>
          <a:xfrm>
            <a:off x="579279" y="2103527"/>
            <a:ext cx="3675380" cy="937260"/>
          </a:xfrm>
          <a:prstGeom prst="rect">
            <a:avLst/>
          </a:prstGeom>
          <a:noFill/>
        </p:spPr>
        <p:txBody>
          <a:bodyPr wrap="none" rtlCol="0">
            <a:spAutoFit/>
          </a:bodyPr>
          <a:p>
            <a:pPr algn="ctr"/>
            <a:r>
              <a:rPr lang="zh-CN" altLang="en-US" sz="5500" dirty="0" smtClean="0">
                <a:solidFill>
                  <a:schemeClr val="bg1"/>
                </a:solidFill>
                <a:effectLst>
                  <a:glow rad="63500">
                    <a:srgbClr val="00B0F0">
                      <a:alpha val="40000"/>
                    </a:srgbClr>
                  </a:glow>
                </a:effectLst>
                <a:latin typeface="微软雅黑" panose="020B0502040204020203" pitchFamily="34" charset="-122"/>
                <a:ea typeface="微软雅黑" panose="020B0502040204020203" pitchFamily="34" charset="-122"/>
              </a:rPr>
              <a:t>计算机网络</a:t>
            </a:r>
            <a:endParaRPr lang="zh-CN" altLang="en-US" sz="5500" dirty="0" smtClean="0">
              <a:solidFill>
                <a:schemeClr val="bg1"/>
              </a:solidFill>
              <a:effectLst>
                <a:glow rad="63500">
                  <a:srgbClr val="00B0F0">
                    <a:alpha val="40000"/>
                  </a:srgbClr>
                </a:glow>
              </a:effectLst>
              <a:latin typeface="微软雅黑" panose="020B0502040204020203" pitchFamily="34" charset="-122"/>
              <a:ea typeface="微软雅黑" panose="020B0502040204020203" pitchFamily="34" charset="-122"/>
            </a:endParaRPr>
          </a:p>
        </p:txBody>
      </p:sp>
      <p:sp>
        <p:nvSpPr>
          <p:cNvPr id="6" name="文本框 5"/>
          <p:cNvSpPr txBox="1"/>
          <p:nvPr userDrawn="1"/>
        </p:nvSpPr>
        <p:spPr>
          <a:xfrm>
            <a:off x="5849620" y="4571365"/>
            <a:ext cx="1639570" cy="368300"/>
          </a:xfrm>
          <a:prstGeom prst="rect">
            <a:avLst/>
          </a:prstGeom>
          <a:noFill/>
        </p:spPr>
        <p:txBody>
          <a:bodyPr wrap="square" rtlCol="0">
            <a:spAutoFit/>
          </a:bodyPr>
          <a:p>
            <a:r>
              <a:rPr lang="zh-CN" altLang="en-US" sz="1800">
                <a:solidFill>
                  <a:schemeClr val="accent2">
                    <a:lumMod val="60000"/>
                    <a:lumOff val="40000"/>
                  </a:schemeClr>
                </a:solidFill>
                <a:latin typeface="微软雅黑" panose="020B0502040204020203" pitchFamily="34" charset="-122"/>
                <a:ea typeface="微软雅黑" panose="020B0502040204020203" pitchFamily="34" charset="-122"/>
              </a:rPr>
              <a:t>致虚极 守静笃</a:t>
            </a:r>
            <a:endParaRPr lang="zh-CN" altLang="en-US" sz="1800">
              <a:solidFill>
                <a:schemeClr val="accent2">
                  <a:lumMod val="60000"/>
                  <a:lumOff val="40000"/>
                </a:schemeClr>
              </a:solidFill>
              <a:latin typeface="微软雅黑" panose="020B0502040204020203" pitchFamily="34" charset="-122"/>
              <a:ea typeface="微软雅黑" panose="020B0502040204020203" pitchFamily="3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文本框 57"/>
          <p:cNvSpPr txBox="1">
            <a:spLocks noChangeArrowheads="1"/>
          </p:cNvSpPr>
          <p:nvPr userDrawn="1"/>
        </p:nvSpPr>
        <p:spPr bwMode="auto">
          <a:xfrm>
            <a:off x="739140" y="1220470"/>
            <a:ext cx="382524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r>
              <a:rPr lang="zh-CN" altLang="en-US" sz="2700" b="1" dirty="0">
                <a:solidFill>
                  <a:srgbClr val="1C4885"/>
                </a:solidFill>
                <a:latin typeface="微软雅黑" panose="020B0502040204020203" pitchFamily="34" charset="-122"/>
                <a:ea typeface="微软雅黑" panose="020B0502040204020203" pitchFamily="34" charset="-122"/>
              </a:rPr>
              <a:t>第</a:t>
            </a:r>
            <a:r>
              <a:rPr lang="en-US" altLang="zh-CN" sz="2700" b="1" dirty="0">
                <a:solidFill>
                  <a:srgbClr val="1C4885"/>
                </a:solidFill>
                <a:latin typeface="微软雅黑" panose="020B0502040204020203" pitchFamily="34" charset="-122"/>
                <a:ea typeface="微软雅黑" panose="020B0502040204020203" pitchFamily="34" charset="-122"/>
              </a:rPr>
              <a:t>6</a:t>
            </a:r>
            <a:r>
              <a:rPr lang="zh-CN" altLang="en-US" sz="2700" b="1" dirty="0">
                <a:solidFill>
                  <a:srgbClr val="1C4885"/>
                </a:solidFill>
                <a:latin typeface="微软雅黑" panose="020B0502040204020203" pitchFamily="34" charset="-122"/>
                <a:ea typeface="微软雅黑" panose="020B0502040204020203" pitchFamily="34" charset="-122"/>
              </a:rPr>
              <a:t>章 广域网与接入网</a:t>
            </a:r>
            <a:endParaRPr lang="zh-CN" altLang="en-US" sz="2700" b="1" dirty="0">
              <a:solidFill>
                <a:srgbClr val="1C4885"/>
              </a:solidFill>
              <a:latin typeface="微软雅黑" panose="020B0502040204020203" pitchFamily="34" charset="-122"/>
              <a:ea typeface="微软雅黑" panose="020B0502040204020203" pitchFamily="34" charset="-122"/>
            </a:endParaRPr>
          </a:p>
        </p:txBody>
      </p:sp>
      <p:cxnSp>
        <p:nvCxnSpPr>
          <p:cNvPr id="7" name="直接连接符 58"/>
          <p:cNvCxnSpPr>
            <a:cxnSpLocks noChangeShapeType="1"/>
          </p:cNvCxnSpPr>
          <p:nvPr userDrawn="1"/>
        </p:nvCxnSpPr>
        <p:spPr bwMode="auto">
          <a:xfrm>
            <a:off x="794385" y="1734820"/>
            <a:ext cx="3462020" cy="0"/>
          </a:xfrm>
          <a:prstGeom prst="line">
            <a:avLst/>
          </a:prstGeom>
          <a:noFill/>
          <a:ln w="6350">
            <a:solidFill>
              <a:srgbClr val="1C4885"/>
            </a:solidFill>
            <a:rou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grpSp>
        <p:nvGrpSpPr>
          <p:cNvPr id="28" name="组合 27"/>
          <p:cNvGrpSpPr/>
          <p:nvPr userDrawn="1"/>
        </p:nvGrpSpPr>
        <p:grpSpPr>
          <a:xfrm rot="0">
            <a:off x="41910" y="41275"/>
            <a:ext cx="3162300" cy="257810"/>
            <a:chOff x="1268" y="3776"/>
            <a:chExt cx="4980" cy="406"/>
          </a:xfrm>
        </p:grpSpPr>
        <p:sp>
          <p:nvSpPr>
            <p:cNvPr id="26" name="Rectangle 6"/>
            <p:cNvSpPr>
              <a:spLocks noChangeArrowheads="1"/>
            </p:cNvSpPr>
            <p:nvPr/>
          </p:nvSpPr>
          <p:spPr bwMode="auto">
            <a:xfrm>
              <a:off x="2844" y="3786"/>
              <a:ext cx="3405" cy="38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0" rIns="0" bIns="0" anchor="ctr" anchorCtr="0">
              <a:spAutoFit/>
            </a:bodyPr>
            <a:p>
              <a:pPr algn="l"/>
              <a:r>
                <a:rPr lang="zh-CN" altLang="en-US" sz="1600" b="1" dirty="0">
                  <a:solidFill>
                    <a:srgbClr val="1C4885"/>
                  </a:solidFill>
                  <a:latin typeface="微软雅黑" panose="020B0502040204020203" pitchFamily="34" charset="-122"/>
                  <a:ea typeface="微软雅黑" panose="020B0502040204020203" pitchFamily="34" charset="-122"/>
                </a:rPr>
                <a:t>广域网基础</a:t>
              </a:r>
              <a:endParaRPr lang="zh-CN" altLang="en-US" sz="1600" b="1" dirty="0">
                <a:solidFill>
                  <a:srgbClr val="1C4885"/>
                </a:solidFill>
                <a:latin typeface="微软雅黑" panose="020B0502040204020203" pitchFamily="34" charset="-122"/>
                <a:ea typeface="微软雅黑" panose="020B0502040204020203" pitchFamily="34" charset="-122"/>
              </a:endParaRPr>
            </a:p>
          </p:txBody>
        </p:sp>
        <p:sp>
          <p:nvSpPr>
            <p:cNvPr id="27"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p>
              <a:pPr algn="ctr"/>
              <a:r>
                <a:rPr lang="en-US" altLang="zh-CN" sz="1600" b="1">
                  <a:solidFill>
                    <a:schemeClr val="bg1"/>
                  </a:solidFill>
                  <a:latin typeface="微软雅黑" panose="020B0502040204020203" pitchFamily="34" charset="-122"/>
                  <a:ea typeface="微软雅黑" panose="020B0502040204020203" pitchFamily="34" charset="-122"/>
                </a:rPr>
                <a:t>6.1</a:t>
              </a:r>
              <a:endParaRPr lang="en-US" altLang="zh-CN" sz="1600" b="1">
                <a:solidFill>
                  <a:schemeClr val="bg1"/>
                </a:solidFill>
                <a:latin typeface="微软雅黑" panose="020B0502040204020203" pitchFamily="34" charset="-122"/>
                <a:ea typeface="微软雅黑" panose="020B0502040204020203" pitchFamily="34" charset="-122"/>
              </a:endParaRPr>
            </a:p>
          </p:txBody>
        </p:sp>
      </p:gr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grpSp>
        <p:nvGrpSpPr>
          <p:cNvPr id="29" name="组合 28"/>
          <p:cNvGrpSpPr/>
          <p:nvPr userDrawn="1"/>
        </p:nvGrpSpPr>
        <p:grpSpPr>
          <a:xfrm rot="0">
            <a:off x="24130" y="22860"/>
            <a:ext cx="3162935" cy="257810"/>
            <a:chOff x="1268" y="3776"/>
            <a:chExt cx="4981" cy="406"/>
          </a:xfrm>
        </p:grpSpPr>
        <p:sp>
          <p:nvSpPr>
            <p:cNvPr id="30" name="Rectangle 6"/>
            <p:cNvSpPr>
              <a:spLocks noChangeArrowheads="1"/>
            </p:cNvSpPr>
            <p:nvPr/>
          </p:nvSpPr>
          <p:spPr bwMode="auto">
            <a:xfrm>
              <a:off x="2844" y="3786"/>
              <a:ext cx="3405" cy="38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0" rIns="0" bIns="0" anchor="ctr" anchorCtr="0">
              <a:spAutoFit/>
            </a:bodyPr>
            <a:p>
              <a:pPr algn="l"/>
              <a:r>
                <a:rPr lang="zh-CN" altLang="en-US" sz="1600" b="1" dirty="0">
                  <a:solidFill>
                    <a:srgbClr val="1C4885"/>
                  </a:solidFill>
                  <a:latin typeface="微软雅黑" panose="020B0502040204020203" pitchFamily="34" charset="-122"/>
                  <a:ea typeface="微软雅黑" panose="020B0502040204020203" pitchFamily="34" charset="-122"/>
                  <a:sym typeface="+mn-ea"/>
                </a:rPr>
                <a:t>ISDN/BISDN网络</a:t>
              </a:r>
              <a:endParaRPr lang="zh-CN" altLang="en-US" sz="1600" b="1" dirty="0">
                <a:solidFill>
                  <a:srgbClr val="1C4885"/>
                </a:solidFill>
                <a:latin typeface="微软雅黑" panose="020B0502040204020203" pitchFamily="34" charset="-122"/>
                <a:ea typeface="微软雅黑" panose="020B0502040204020203" pitchFamily="34" charset="-122"/>
              </a:endParaRPr>
            </a:p>
          </p:txBody>
        </p:sp>
        <p:sp>
          <p:nvSpPr>
            <p:cNvPr id="31"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p>
              <a:pPr algn="ctr"/>
              <a:r>
                <a:rPr lang="en-US" altLang="zh-CN" sz="1600" b="1">
                  <a:solidFill>
                    <a:schemeClr val="bg1"/>
                  </a:solidFill>
                  <a:latin typeface="微软雅黑" panose="020B0502040204020203" pitchFamily="34" charset="-122"/>
                  <a:ea typeface="微软雅黑" panose="020B0502040204020203" pitchFamily="34" charset="-122"/>
                </a:rPr>
                <a:t>6.2</a:t>
              </a:r>
              <a:endParaRPr lang="en-US" altLang="zh-CN" sz="1600" b="1">
                <a:solidFill>
                  <a:schemeClr val="bg1"/>
                </a:solidFill>
                <a:latin typeface="微软雅黑" panose="020B0502040204020203" pitchFamily="34" charset="-122"/>
                <a:ea typeface="微软雅黑" panose="020B0502040204020203" pitchFamily="34" charset="-122"/>
              </a:endParaRPr>
            </a:p>
          </p:txBody>
        </p:sp>
      </p:gr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image" Target="../media/image1.emf"/><Relationship Id="rId4" Type="http://schemas.openxmlformats.org/officeDocument/2006/relationships/slideLayout" Target="../slideLayouts/slideLayout7.xml"/><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16.xml"/><Relationship Id="rId8" Type="http://schemas.openxmlformats.org/officeDocument/2006/relationships/slideLayout" Target="../slideLayouts/slideLayout15.xml"/><Relationship Id="rId7" Type="http://schemas.openxmlformats.org/officeDocument/2006/relationships/slideLayout" Target="../slideLayouts/slideLayout14.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 Type="http://schemas.openxmlformats.org/officeDocument/2006/relationships/slideLayout" Target="../slideLayouts/slideLayout9.xml"/><Relationship Id="rId10" Type="http://schemas.openxmlformats.org/officeDocument/2006/relationships/theme" Target="../theme/theme3.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759" y="273929"/>
            <a:ext cx="7888070" cy="994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noChangeArrowheads="1"/>
          </p:cNvSpPr>
          <p:nvPr>
            <p:ph type="body" idx="9"/>
          </p:nvPr>
        </p:nvSpPr>
        <p:spPr bwMode="auto">
          <a:xfrm>
            <a:off x="628759" y="1369642"/>
            <a:ext cx="7888070" cy="3264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rtl="0" eaLnBrk="1" fontAlgn="base" hangingPunct="1">
        <a:lnSpc>
          <a:spcPct val="90000"/>
        </a:lnSpc>
        <a:spcBef>
          <a:spcPct val="0"/>
        </a:spcBef>
        <a:spcAft>
          <a:spcPct val="0"/>
        </a:spcAft>
        <a:defRPr sz="3300">
          <a:solidFill>
            <a:srgbClr val="002060"/>
          </a:solidFill>
          <a:latin typeface="微软雅黑" panose="020B0502040204020203" pitchFamily="34" charset="-122"/>
          <a:ea typeface="微软雅黑" panose="020B0502040204020203" pitchFamily="34" charset="-122"/>
          <a:cs typeface="+mj-cs"/>
        </a:defRPr>
      </a:lvl1pPr>
      <a:lvl2pPr algn="l" rtl="0" eaLnBrk="1" fontAlgn="base" hangingPunct="1">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342900" algn="l" rtl="0" eaLnBrk="1" fontAlgn="base" hangingPunct="1">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685800" algn="l" rtl="0" eaLnBrk="1" fontAlgn="base" hangingPunct="1">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028700" algn="l" rtl="0" eaLnBrk="1" fontAlgn="base" hangingPunct="1">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371600" algn="l" rtl="0" eaLnBrk="1" fontAlgn="base" hangingPunct="1">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rtl="0" eaLnBrk="1" fontAlgn="base" hangingPunct="1">
        <a:lnSpc>
          <a:spcPct val="90000"/>
        </a:lnSpc>
        <a:spcBef>
          <a:spcPts val="750"/>
        </a:spcBef>
        <a:spcAft>
          <a:spcPct val="0"/>
        </a:spcAft>
        <a:buFont typeface="Wingdings" panose="05000000000000000000" charset="0"/>
        <a:buChar char=""/>
        <a:defRPr sz="2100">
          <a:solidFill>
            <a:srgbClr val="002060"/>
          </a:solidFill>
          <a:latin typeface="微软雅黑" panose="020B0502040204020203" pitchFamily="34" charset="-122"/>
          <a:ea typeface="微软雅黑" panose="020B0502040204020203" pitchFamily="34" charset="-122"/>
          <a:cs typeface="+mn-cs"/>
        </a:defRPr>
      </a:lvl1pPr>
      <a:lvl2pPr marL="514350" indent="-171450" algn="l" rtl="0" eaLnBrk="1" fontAlgn="base" hangingPunct="1">
        <a:lnSpc>
          <a:spcPct val="90000"/>
        </a:lnSpc>
        <a:spcBef>
          <a:spcPts val="375"/>
        </a:spcBef>
        <a:spcAft>
          <a:spcPct val="0"/>
        </a:spcAft>
        <a:buFont typeface="宋体" panose="02010600030101010101" pitchFamily="2" charset="-122"/>
        <a:buChar char="–"/>
        <a:defRPr sz="1800">
          <a:solidFill>
            <a:srgbClr val="002060"/>
          </a:solidFill>
          <a:latin typeface="微软雅黑" panose="020B0502040204020203" pitchFamily="34" charset="-122"/>
          <a:ea typeface="微软雅黑" panose="020B0502040204020203" pitchFamily="34" charset="-122"/>
        </a:defRPr>
      </a:lvl2pPr>
      <a:lvl3pPr marL="857250" indent="-171450" algn="l" rtl="0" eaLnBrk="1" fontAlgn="base" hangingPunct="1">
        <a:lnSpc>
          <a:spcPct val="90000"/>
        </a:lnSpc>
        <a:spcBef>
          <a:spcPts val="375"/>
        </a:spcBef>
        <a:spcAft>
          <a:spcPct val="0"/>
        </a:spcAft>
        <a:buFont typeface="Wingdings" panose="05000000000000000000" charset="0"/>
        <a:buChar char=""/>
        <a:defRPr sz="1500">
          <a:solidFill>
            <a:srgbClr val="002060"/>
          </a:solidFill>
          <a:latin typeface="微软雅黑" panose="020B0502040204020203" pitchFamily="34" charset="-122"/>
          <a:ea typeface="微软雅黑" panose="020B0502040204020203" pitchFamily="34" charset="-122"/>
        </a:defRPr>
      </a:lvl3pPr>
      <a:lvl4pPr marL="1200150" indent="-171450" algn="l" rtl="0" eaLnBrk="1" fontAlgn="base" hangingPunct="1">
        <a:lnSpc>
          <a:spcPct val="90000"/>
        </a:lnSpc>
        <a:spcBef>
          <a:spcPts val="375"/>
        </a:spcBef>
        <a:spcAft>
          <a:spcPct val="0"/>
        </a:spcAft>
        <a:buFont typeface="Arial" panose="020B0604020202020204" pitchFamily="34" charset="0"/>
        <a:buChar char="•"/>
        <a:defRPr sz="1500">
          <a:solidFill>
            <a:srgbClr val="002060"/>
          </a:solidFill>
          <a:latin typeface="微软雅黑" panose="020B0502040204020203" pitchFamily="34" charset="-122"/>
          <a:ea typeface="微软雅黑" panose="020B0502040204020203" pitchFamily="34" charset="-122"/>
        </a:defRPr>
      </a:lvl4pPr>
      <a:lvl5pPr marL="1543050" indent="-171450" algn="l" rtl="0" eaLnBrk="1" fontAlgn="base" hangingPunct="1">
        <a:lnSpc>
          <a:spcPct val="90000"/>
        </a:lnSpc>
        <a:spcBef>
          <a:spcPts val="375"/>
        </a:spcBef>
        <a:spcAft>
          <a:spcPct val="0"/>
        </a:spcAft>
        <a:buFont typeface="Arial" panose="020B0604020202020204" pitchFamily="34" charset="0"/>
        <a:buChar char="•"/>
        <a:defRPr sz="1500">
          <a:solidFill>
            <a:srgbClr val="002060"/>
          </a:solidFill>
          <a:latin typeface="微软雅黑" panose="020B0502040204020203" pitchFamily="34" charset="-122"/>
          <a:ea typeface="微软雅黑" panose="020B0502040204020203" pitchFamily="34" charset="-122"/>
        </a:defRPr>
      </a:lvl5pPr>
      <a:lvl6pPr marL="1885950" indent="-171450"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850" indent="-171450"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2385" indent="-171450"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5285" indent="-171450"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userDrawn="1"/>
        </p:nvGrpSpPr>
        <p:grpSpPr>
          <a:xfrm>
            <a:off x="4502785" y="634365"/>
            <a:ext cx="4344670" cy="4158615"/>
            <a:chOff x="-744761" y="-143009"/>
            <a:chExt cx="7094267" cy="7094268"/>
          </a:xfrm>
        </p:grpSpPr>
        <p:pic>
          <p:nvPicPr>
            <p:cNvPr id="17" name="图片 16"/>
            <p:cNvPicPr>
              <a:picLocks noChangeAspect="1"/>
            </p:cNvPicPr>
            <p:nvPr userDrawn="1"/>
          </p:nvPicPr>
          <p:blipFill>
            <a:blip r:embed="rId5"/>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gr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Lst>
  <p:txStyles>
    <p:titleStyle>
      <a:lvl1pPr algn="l" defTabSz="685800" rtl="0" eaLnBrk="1" latinLnBrk="0" hangingPunct="1">
        <a:lnSpc>
          <a:spcPct val="90000"/>
        </a:lnSpc>
        <a:spcBef>
          <a:spcPct val="0"/>
        </a:spcBef>
        <a:buNone/>
        <a:defRPr sz="3300" kern="1200">
          <a:solidFill>
            <a:srgbClr val="002060"/>
          </a:solidFill>
          <a:latin typeface="微软雅黑" panose="020B0502040204020203" pitchFamily="34" charset="-122"/>
          <a:ea typeface="微软雅黑" panose="020B0502040204020203" pitchFamily="34" charset="-122"/>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002060"/>
          </a:solidFill>
          <a:latin typeface="微软雅黑" panose="020B0502040204020203" pitchFamily="34" charset="-122"/>
          <a:ea typeface="微软雅黑" panose="020B0502040204020203"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002060"/>
          </a:solidFill>
          <a:latin typeface="微软雅黑" panose="020B0502040204020203" pitchFamily="34" charset="-122"/>
          <a:ea typeface="微软雅黑" panose="020B0502040204020203"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002060"/>
          </a:solidFill>
          <a:latin typeface="微软雅黑" panose="020B0502040204020203" pitchFamily="34" charset="-122"/>
          <a:ea typeface="微软雅黑" panose="020B0502040204020203"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002060"/>
          </a:solidFill>
          <a:latin typeface="微软雅黑" panose="020B0502040204020203" pitchFamily="34" charset="-122"/>
          <a:ea typeface="微软雅黑" panose="020B0502040204020203"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002060"/>
          </a:solidFill>
          <a:latin typeface="微软雅黑" panose="020B0502040204020203" pitchFamily="34" charset="-122"/>
          <a:ea typeface="微软雅黑" panose="020B0502040204020203"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759" y="273929"/>
            <a:ext cx="7888070" cy="994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noChangeArrowheads="1"/>
          </p:cNvSpPr>
          <p:nvPr>
            <p:ph type="body" idx="9"/>
          </p:nvPr>
        </p:nvSpPr>
        <p:spPr bwMode="auto">
          <a:xfrm>
            <a:off x="628759" y="1369642"/>
            <a:ext cx="7888070" cy="3264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grpSp>
        <p:nvGrpSpPr>
          <p:cNvPr id="4" name="组合 3"/>
          <p:cNvGrpSpPr/>
          <p:nvPr userDrawn="1"/>
        </p:nvGrpSpPr>
        <p:grpSpPr>
          <a:xfrm rot="0">
            <a:off x="5648325" y="15240"/>
            <a:ext cx="3459480" cy="245745"/>
            <a:chOff x="-698" y="2020"/>
            <a:chExt cx="5448" cy="387"/>
          </a:xfrm>
        </p:grpSpPr>
        <p:sp>
          <p:nvSpPr>
            <p:cNvPr id="3096" name="文本框 57"/>
            <p:cNvSpPr txBox="1">
              <a:spLocks noChangeArrowheads="1"/>
            </p:cNvSpPr>
            <p:nvPr/>
          </p:nvSpPr>
          <p:spPr bwMode="auto">
            <a:xfrm>
              <a:off x="-698" y="2020"/>
              <a:ext cx="5420"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spAutoFit/>
            </a:bodyPr>
            <a:p>
              <a:pPr algn="r"/>
              <a:r>
                <a:rPr lang="zh-CN" altLang="en-US" sz="1600" b="1" dirty="0">
                  <a:solidFill>
                    <a:srgbClr val="1C4885"/>
                  </a:solidFill>
                  <a:latin typeface="微软雅黑" panose="020B0502040204020203" pitchFamily="34" charset="-122"/>
                  <a:ea typeface="微软雅黑" panose="020B0502040204020203" pitchFamily="34" charset="-122"/>
                </a:rPr>
                <a:t>第6章 广域网与接入网</a:t>
              </a:r>
              <a:endParaRPr lang="zh-CN" altLang="en-US" sz="1600" b="1" dirty="0">
                <a:solidFill>
                  <a:srgbClr val="1C4885"/>
                </a:solidFill>
                <a:latin typeface="微软雅黑" panose="020B0502040204020203" pitchFamily="34" charset="-122"/>
                <a:ea typeface="微软雅黑" panose="020B0502040204020203" pitchFamily="34" charset="-122"/>
              </a:endParaRPr>
            </a:p>
          </p:txBody>
        </p:sp>
        <p:cxnSp>
          <p:nvCxnSpPr>
            <p:cNvPr id="3097" name="直接连接符 58"/>
            <p:cNvCxnSpPr>
              <a:cxnSpLocks noChangeShapeType="1"/>
            </p:cNvCxnSpPr>
            <p:nvPr/>
          </p:nvCxnSpPr>
          <p:spPr bwMode="auto">
            <a:xfrm>
              <a:off x="1509" y="2396"/>
              <a:ext cx="3241" cy="0"/>
            </a:xfrm>
            <a:prstGeom prst="line">
              <a:avLst/>
            </a:prstGeom>
            <a:noFill/>
            <a:ln w="6350">
              <a:solidFill>
                <a:srgbClr val="1C4885"/>
              </a:solidFill>
              <a:round/>
            </a:ln>
            <a:extLst>
              <a:ext uri="{909E8E84-426E-40DD-AFC4-6F175D3DCCD1}">
                <a14:hiddenFill xmlns:a14="http://schemas.microsoft.com/office/drawing/2010/main">
                  <a:noFill/>
                </a14:hiddenFill>
              </a:ext>
            </a:extLst>
          </p:spPr>
        </p:cxnSp>
      </p:grpSp>
      <p:sp>
        <p:nvSpPr>
          <p:cNvPr id="2" name="灯片编号占位符 4"/>
          <p:cNvSpPr>
            <a:spLocks noGrp="1"/>
          </p:cNvSpPr>
          <p:nvPr userDrawn="1"/>
        </p:nvSpPr>
        <p:spPr>
          <a:xfrm>
            <a:off x="18415" y="4911090"/>
            <a:ext cx="1905000" cy="210185"/>
          </a:xfrm>
        </p:spPr>
        <p:txBody>
          <a:bodyPr/>
          <a:lstStyle>
            <a:lvl1pPr algn="r">
              <a:defRPr sz="1000">
                <a:solidFill>
                  <a:schemeClr val="accent5">
                    <a:lumMod val="75000"/>
                  </a:schemeClr>
                </a:solidFill>
                <a:latin typeface="Arial" panose="020B0604020202020204" pitchFamily="34" charset="0"/>
              </a:defRPr>
            </a:lvl1pPr>
          </a:lstStyle>
          <a:p>
            <a:pPr lvl="0" algn="l"/>
            <a:r>
              <a:rPr lang="en-US"/>
              <a:t>FALL 2017</a:t>
            </a:r>
            <a:endParaRPr lang="en-US"/>
          </a:p>
        </p:txBody>
      </p:sp>
      <p:sp>
        <p:nvSpPr>
          <p:cNvPr id="3" name="灯片编号占位符 4"/>
          <p:cNvSpPr>
            <a:spLocks noGrp="1"/>
          </p:cNvSpPr>
          <p:nvPr userDrawn="1"/>
        </p:nvSpPr>
        <p:spPr>
          <a:xfrm>
            <a:off x="7209155" y="4911090"/>
            <a:ext cx="1905000" cy="210185"/>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a:fld>
            <a:endParaRPr 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txStyles>
    <p:titleStyle>
      <a:lvl1pPr algn="l" rtl="0" eaLnBrk="1" fontAlgn="base" hangingPunct="1">
        <a:lnSpc>
          <a:spcPct val="90000"/>
        </a:lnSpc>
        <a:spcBef>
          <a:spcPct val="0"/>
        </a:spcBef>
        <a:spcAft>
          <a:spcPct val="0"/>
        </a:spcAft>
        <a:defRPr sz="3300">
          <a:solidFill>
            <a:srgbClr val="002060"/>
          </a:solidFill>
          <a:latin typeface="微软雅黑" panose="020B0502040204020203" pitchFamily="34" charset="-122"/>
          <a:ea typeface="微软雅黑" panose="020B0502040204020203" pitchFamily="34" charset="-122"/>
          <a:cs typeface="+mj-cs"/>
        </a:defRPr>
      </a:lvl1pPr>
      <a:lvl2pPr algn="l" rtl="0" eaLnBrk="1" fontAlgn="base" hangingPunct="1">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342900" algn="l" rtl="0" eaLnBrk="1" fontAlgn="base" hangingPunct="1">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685800" algn="l" rtl="0" eaLnBrk="1" fontAlgn="base" hangingPunct="1">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028700" algn="l" rtl="0" eaLnBrk="1" fontAlgn="base" hangingPunct="1">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371600" algn="l" rtl="0" eaLnBrk="1" fontAlgn="base" hangingPunct="1">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rtl="0" eaLnBrk="1" fontAlgn="base" hangingPunct="1">
        <a:lnSpc>
          <a:spcPct val="90000"/>
        </a:lnSpc>
        <a:spcBef>
          <a:spcPts val="750"/>
        </a:spcBef>
        <a:spcAft>
          <a:spcPct val="0"/>
        </a:spcAft>
        <a:buFont typeface="Wingdings" panose="05000000000000000000" charset="0"/>
        <a:buChar char=""/>
        <a:defRPr sz="2100">
          <a:solidFill>
            <a:srgbClr val="002060"/>
          </a:solidFill>
          <a:latin typeface="微软雅黑" panose="020B0502040204020203" pitchFamily="34" charset="-122"/>
          <a:ea typeface="微软雅黑" panose="020B0502040204020203" pitchFamily="34" charset="-122"/>
          <a:cs typeface="+mn-cs"/>
        </a:defRPr>
      </a:lvl1pPr>
      <a:lvl2pPr marL="514350" indent="-171450" algn="l" rtl="0" eaLnBrk="1" fontAlgn="base" hangingPunct="1">
        <a:lnSpc>
          <a:spcPct val="90000"/>
        </a:lnSpc>
        <a:spcBef>
          <a:spcPts val="375"/>
        </a:spcBef>
        <a:spcAft>
          <a:spcPct val="0"/>
        </a:spcAft>
        <a:buFont typeface="宋体" panose="02010600030101010101" pitchFamily="2" charset="-122"/>
        <a:buChar char="–"/>
        <a:defRPr sz="1800">
          <a:solidFill>
            <a:srgbClr val="002060"/>
          </a:solidFill>
          <a:latin typeface="微软雅黑" panose="020B0502040204020203" pitchFamily="34" charset="-122"/>
          <a:ea typeface="微软雅黑" panose="020B0502040204020203" pitchFamily="34" charset="-122"/>
        </a:defRPr>
      </a:lvl2pPr>
      <a:lvl3pPr marL="857250" indent="-171450" algn="l" rtl="0" eaLnBrk="1" fontAlgn="base" hangingPunct="1">
        <a:lnSpc>
          <a:spcPct val="90000"/>
        </a:lnSpc>
        <a:spcBef>
          <a:spcPts val="375"/>
        </a:spcBef>
        <a:spcAft>
          <a:spcPct val="0"/>
        </a:spcAft>
        <a:buFont typeface="Wingdings" panose="05000000000000000000" charset="0"/>
        <a:buChar char=""/>
        <a:defRPr sz="1500">
          <a:solidFill>
            <a:srgbClr val="002060"/>
          </a:solidFill>
          <a:latin typeface="微软雅黑" panose="020B0502040204020203" pitchFamily="34" charset="-122"/>
          <a:ea typeface="微软雅黑" panose="020B0502040204020203" pitchFamily="34" charset="-122"/>
        </a:defRPr>
      </a:lvl3pPr>
      <a:lvl4pPr marL="1200150" indent="-171450" algn="l" rtl="0" eaLnBrk="1" fontAlgn="base" hangingPunct="1">
        <a:lnSpc>
          <a:spcPct val="90000"/>
        </a:lnSpc>
        <a:spcBef>
          <a:spcPts val="375"/>
        </a:spcBef>
        <a:spcAft>
          <a:spcPct val="0"/>
        </a:spcAft>
        <a:buFont typeface="Arial" panose="020B0604020202020204" pitchFamily="34" charset="0"/>
        <a:buChar char="•"/>
        <a:defRPr sz="1500">
          <a:solidFill>
            <a:srgbClr val="002060"/>
          </a:solidFill>
          <a:latin typeface="微软雅黑" panose="020B0502040204020203" pitchFamily="34" charset="-122"/>
          <a:ea typeface="微软雅黑" panose="020B0502040204020203" pitchFamily="34" charset="-122"/>
        </a:defRPr>
      </a:lvl4pPr>
      <a:lvl5pPr marL="1543050" indent="-171450" algn="l" rtl="0" eaLnBrk="1" fontAlgn="base" hangingPunct="1">
        <a:lnSpc>
          <a:spcPct val="90000"/>
        </a:lnSpc>
        <a:spcBef>
          <a:spcPts val="375"/>
        </a:spcBef>
        <a:spcAft>
          <a:spcPct val="0"/>
        </a:spcAft>
        <a:buFont typeface="Arial" panose="020B0604020202020204" pitchFamily="34" charset="0"/>
        <a:buChar char="•"/>
        <a:defRPr sz="1500">
          <a:solidFill>
            <a:srgbClr val="002060"/>
          </a:solidFill>
          <a:latin typeface="微软雅黑" panose="020B0502040204020203" pitchFamily="34" charset="-122"/>
          <a:ea typeface="微软雅黑" panose="020B0502040204020203" pitchFamily="34" charset="-122"/>
        </a:defRPr>
      </a:lvl5pPr>
      <a:lvl6pPr marL="1885950" indent="-171450"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850" indent="-171450"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2385" indent="-171450"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5285" indent="-171450"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image" Target="../media/image1.emf"/></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1.emf"/></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image" Target="../media/image1.emf"/></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0.jpe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1.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14.xml"/><Relationship Id="rId3" Type="http://schemas.openxmlformats.org/officeDocument/2006/relationships/image" Target="../media/image4.wmf"/><Relationship Id="rId2" Type="http://schemas.openxmlformats.org/officeDocument/2006/relationships/oleObject" Target="../embeddings/oleObject42.bin"/><Relationship Id="rId1" Type="http://schemas.openxmlformats.org/officeDocument/2006/relationships/image" Target="../media/image1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image" Target="../media/image1.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9.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15.xml"/><Relationship Id="rId2" Type="http://schemas.openxmlformats.org/officeDocument/2006/relationships/image" Target="../media/image4.wmf"/><Relationship Id="rId1" Type="http://schemas.openxmlformats.org/officeDocument/2006/relationships/oleObject" Target="../embeddings/oleObject43.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2.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9.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8.bin"/><Relationship Id="rId8" Type="http://schemas.openxmlformats.org/officeDocument/2006/relationships/oleObject" Target="../embeddings/oleObject7.bin"/><Relationship Id="rId7" Type="http://schemas.openxmlformats.org/officeDocument/2006/relationships/oleObject" Target="../embeddings/oleObject6.bin"/><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 Id="rId3" Type="http://schemas.openxmlformats.org/officeDocument/2006/relationships/oleObject" Target="../embeddings/oleObject2.bin"/><Relationship Id="rId2" Type="http://schemas.openxmlformats.org/officeDocument/2006/relationships/image" Target="../media/image4.wmf"/><Relationship Id="rId15" Type="http://schemas.openxmlformats.org/officeDocument/2006/relationships/vmlDrawing" Target="../drawings/vmlDrawing1.vml"/><Relationship Id="rId14" Type="http://schemas.openxmlformats.org/officeDocument/2006/relationships/slideLayout" Target="../slideLayouts/slideLayout8.xml"/><Relationship Id="rId13" Type="http://schemas.openxmlformats.org/officeDocument/2006/relationships/oleObject" Target="../embeddings/oleObject12.bin"/><Relationship Id="rId12" Type="http://schemas.openxmlformats.org/officeDocument/2006/relationships/oleObject" Target="../embeddings/oleObject11.bin"/><Relationship Id="rId11" Type="http://schemas.openxmlformats.org/officeDocument/2006/relationships/oleObject" Target="../embeddings/oleObject10.bin"/><Relationship Id="rId10" Type="http://schemas.openxmlformats.org/officeDocument/2006/relationships/oleObject" Target="../embeddings/oleObject9.bin"/><Relationship Id="rId1"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20.bin"/><Relationship Id="rId8" Type="http://schemas.openxmlformats.org/officeDocument/2006/relationships/oleObject" Target="../embeddings/oleObject19.bin"/><Relationship Id="rId7" Type="http://schemas.openxmlformats.org/officeDocument/2006/relationships/oleObject" Target="../embeddings/oleObject18.bin"/><Relationship Id="rId6" Type="http://schemas.openxmlformats.org/officeDocument/2006/relationships/oleObject" Target="../embeddings/oleObject17.bin"/><Relationship Id="rId5" Type="http://schemas.openxmlformats.org/officeDocument/2006/relationships/oleObject" Target="../embeddings/oleObject16.bin"/><Relationship Id="rId4" Type="http://schemas.openxmlformats.org/officeDocument/2006/relationships/oleObject" Target="../embeddings/oleObject15.bin"/><Relationship Id="rId3" Type="http://schemas.openxmlformats.org/officeDocument/2006/relationships/oleObject" Target="../embeddings/oleObject14.bin"/><Relationship Id="rId2" Type="http://schemas.openxmlformats.org/officeDocument/2006/relationships/image" Target="../media/image4.wmf"/><Relationship Id="rId15" Type="http://schemas.openxmlformats.org/officeDocument/2006/relationships/vmlDrawing" Target="../drawings/vmlDrawing2.vml"/><Relationship Id="rId14" Type="http://schemas.openxmlformats.org/officeDocument/2006/relationships/slideLayout" Target="../slideLayouts/slideLayout8.xml"/><Relationship Id="rId13" Type="http://schemas.openxmlformats.org/officeDocument/2006/relationships/oleObject" Target="../embeddings/oleObject24.bin"/><Relationship Id="rId12" Type="http://schemas.openxmlformats.org/officeDocument/2006/relationships/oleObject" Target="../embeddings/oleObject23.bin"/><Relationship Id="rId11" Type="http://schemas.openxmlformats.org/officeDocument/2006/relationships/oleObject" Target="../embeddings/oleObject22.bin"/><Relationship Id="rId10" Type="http://schemas.openxmlformats.org/officeDocument/2006/relationships/oleObject" Target="../embeddings/oleObject21.bin"/><Relationship Id="rId1" Type="http://schemas.openxmlformats.org/officeDocument/2006/relationships/oleObject" Target="../embeddings/oleObject13.bin"/></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32.bin"/><Relationship Id="rId8" Type="http://schemas.openxmlformats.org/officeDocument/2006/relationships/oleObject" Target="../embeddings/oleObject31.bin"/><Relationship Id="rId7" Type="http://schemas.openxmlformats.org/officeDocument/2006/relationships/oleObject" Target="../embeddings/oleObject30.bin"/><Relationship Id="rId6" Type="http://schemas.openxmlformats.org/officeDocument/2006/relationships/oleObject" Target="../embeddings/oleObject29.bin"/><Relationship Id="rId5" Type="http://schemas.openxmlformats.org/officeDocument/2006/relationships/oleObject" Target="../embeddings/oleObject28.bin"/><Relationship Id="rId4" Type="http://schemas.openxmlformats.org/officeDocument/2006/relationships/oleObject" Target="../embeddings/oleObject27.bin"/><Relationship Id="rId3" Type="http://schemas.openxmlformats.org/officeDocument/2006/relationships/oleObject" Target="../embeddings/oleObject26.bin"/><Relationship Id="rId2" Type="http://schemas.openxmlformats.org/officeDocument/2006/relationships/image" Target="../media/image4.wmf"/><Relationship Id="rId16" Type="http://schemas.openxmlformats.org/officeDocument/2006/relationships/vmlDrawing" Target="../drawings/vmlDrawing3.vml"/><Relationship Id="rId15" Type="http://schemas.openxmlformats.org/officeDocument/2006/relationships/slideLayout" Target="../slideLayouts/slideLayout8.xml"/><Relationship Id="rId14" Type="http://schemas.openxmlformats.org/officeDocument/2006/relationships/image" Target="../media/image2.png"/><Relationship Id="rId13" Type="http://schemas.openxmlformats.org/officeDocument/2006/relationships/oleObject" Target="../embeddings/oleObject36.bin"/><Relationship Id="rId12" Type="http://schemas.openxmlformats.org/officeDocument/2006/relationships/oleObject" Target="../embeddings/oleObject35.bin"/><Relationship Id="rId11" Type="http://schemas.openxmlformats.org/officeDocument/2006/relationships/oleObject" Target="../embeddings/oleObject34.bin"/><Relationship Id="rId10" Type="http://schemas.openxmlformats.org/officeDocument/2006/relationships/oleObject" Target="../embeddings/oleObject33.bin"/><Relationship Id="rId1" Type="http://schemas.openxmlformats.org/officeDocument/2006/relationships/oleObject" Target="../embeddings/oleObject25.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1.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1.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1.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7.png"/><Relationship Id="rId1" Type="http://schemas.openxmlformats.org/officeDocument/2006/relationships/image" Target="../media/image6.pn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8.png"/></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1.emf"/></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9.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11.xml"/><Relationship Id="rId6" Type="http://schemas.openxmlformats.org/officeDocument/2006/relationships/oleObject" Target="../embeddings/oleObject41.bin"/><Relationship Id="rId5" Type="http://schemas.openxmlformats.org/officeDocument/2006/relationships/oleObject" Target="../embeddings/oleObject40.bin"/><Relationship Id="rId4" Type="http://schemas.openxmlformats.org/officeDocument/2006/relationships/oleObject" Target="../embeddings/oleObject39.bin"/><Relationship Id="rId3" Type="http://schemas.openxmlformats.org/officeDocument/2006/relationships/oleObject" Target="../embeddings/oleObject38.bin"/><Relationship Id="rId2" Type="http://schemas.openxmlformats.org/officeDocument/2006/relationships/image" Target="../media/image4.wmf"/><Relationship Id="rId1" Type="http://schemas.openxmlformats.org/officeDocument/2006/relationships/oleObject" Target="../embeddings/oleObject3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460115" y="-7620"/>
            <a:ext cx="252920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6.1.1 </a:t>
            </a:r>
            <a:r>
              <a:rPr lang="zh-CN" altLang="en-US" sz="1600">
                <a:solidFill>
                  <a:srgbClr val="002060"/>
                </a:solidFill>
                <a:latin typeface="微软雅黑" panose="020B0502040204020203" pitchFamily="34" charset="-122"/>
                <a:ea typeface="微软雅黑" panose="020B0502040204020203" pitchFamily="34" charset="-122"/>
              </a:rPr>
              <a:t>广域网的概念</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9" name="文本框 8"/>
          <p:cNvSpPr txBox="1"/>
          <p:nvPr/>
        </p:nvSpPr>
        <p:spPr>
          <a:xfrm>
            <a:off x="38735" y="414655"/>
            <a:ext cx="2674620" cy="675640"/>
          </a:xfrm>
          <a:prstGeom prst="rect">
            <a:avLst/>
          </a:prstGeom>
          <a:noFill/>
        </p:spPr>
        <p:txBody>
          <a:bodyPr wrap="square" rtlCol="0">
            <a:spAutoFit/>
          </a:bodyPr>
          <a:p>
            <a:pPr marL="342900" indent="-342900">
              <a:buFont typeface="+mj-lt"/>
              <a:buAutoNum type="arabicPeriod"/>
            </a:pPr>
            <a:r>
              <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广域网的定义与特点</a:t>
            </a:r>
            <a:endPar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sz="1000">
                <a:solidFill>
                  <a:srgbClr val="002060"/>
                </a:solidFill>
                <a:latin typeface="微软雅黑" panose="020B0502040204020203" pitchFamily="34" charset="-122"/>
                <a:ea typeface="微软雅黑" panose="020B0502040204020203" pitchFamily="34" charset="-122"/>
              </a:rPr>
              <a:t>广域网的组成与结构</a:t>
            </a:r>
            <a:endParaRPr lang="zh-CN" altLang="en-US" sz="1000">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sz="1000">
                <a:solidFill>
                  <a:srgbClr val="002060"/>
                </a:solidFill>
                <a:latin typeface="微软雅黑" panose="020B0502040204020203" pitchFamily="34" charset="-122"/>
                <a:ea typeface="微软雅黑" panose="020B0502040204020203" pitchFamily="34" charset="-122"/>
              </a:rPr>
              <a:t>常见广域网</a:t>
            </a:r>
            <a:endParaRPr lang="zh-CN" altLang="en-US" sz="1000">
              <a:solidFill>
                <a:srgbClr val="002060"/>
              </a:solidFill>
              <a:latin typeface="微软雅黑" panose="020B0502040204020203" pitchFamily="34" charset="-122"/>
              <a:ea typeface="微软雅黑" panose="020B0502040204020203" pitchFamily="34" charset="-122"/>
            </a:endParaRPr>
          </a:p>
        </p:txBody>
      </p:sp>
      <p:sp>
        <p:nvSpPr>
          <p:cNvPr id="14" name="文本框 13"/>
          <p:cNvSpPr txBox="1"/>
          <p:nvPr/>
        </p:nvSpPr>
        <p:spPr>
          <a:xfrm>
            <a:off x="3150235" y="976630"/>
            <a:ext cx="5279390" cy="3876675"/>
          </a:xfrm>
          <a:prstGeom prst="rect">
            <a:avLst/>
          </a:prstGeom>
          <a:noFill/>
        </p:spPr>
        <p:txBody>
          <a:bodyPr wrap="square" rtlCol="0">
            <a:spAutoFit/>
          </a:bodyPr>
          <a:p>
            <a:r>
              <a:rPr lang="zh-CN" altLang="en-US" sz="1600">
                <a:solidFill>
                  <a:srgbClr val="002060"/>
                </a:solidFill>
                <a:latin typeface="微软雅黑" panose="020B0502040204020203" pitchFamily="34" charset="-122"/>
                <a:ea typeface="微软雅黑" panose="020B0502040204020203" pitchFamily="34" charset="-122"/>
              </a:rPr>
              <a:t>广域网由通信子网与资源子网构成</a:t>
            </a:r>
            <a:r>
              <a:rPr lang="en-US" altLang="zh-CN" sz="1600">
                <a:solidFill>
                  <a:srgbClr val="002060"/>
                </a:solidFill>
                <a:latin typeface="微软雅黑" panose="020B0502040204020203" pitchFamily="34" charset="-122"/>
                <a:ea typeface="微软雅黑" panose="020B0502040204020203" pitchFamily="34" charset="-122"/>
              </a:rPr>
              <a:t>: </a:t>
            </a:r>
            <a:endParaRPr lang="en-US" altLang="zh-CN" sz="1600">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通信子网 </a:t>
            </a:r>
            <a:r>
              <a:rPr lang="en-US" altLang="zh-CN">
                <a:solidFill>
                  <a:srgbClr val="002060"/>
                </a:solidFill>
                <a:latin typeface="微软雅黑" panose="020B0502040204020203" pitchFamily="34" charset="-122"/>
                <a:ea typeface="微软雅黑" panose="020B0502040204020203" pitchFamily="34" charset="-122"/>
              </a:rPr>
              <a:t>— </a:t>
            </a:r>
            <a:r>
              <a:rPr lang="zh-CN" altLang="en-US">
                <a:solidFill>
                  <a:srgbClr val="002060"/>
                </a:solidFill>
                <a:latin typeface="微软雅黑" panose="020B0502040204020203" pitchFamily="34" charset="-122"/>
                <a:ea typeface="微软雅黑" panose="020B0502040204020203" pitchFamily="34" charset="-122"/>
              </a:rPr>
              <a:t>通信链路、通信节点等网络设备组成，主要使用分组交换技术</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资源子网 </a:t>
            </a:r>
            <a:r>
              <a:rPr lang="en-US" altLang="zh-CN">
                <a:solidFill>
                  <a:srgbClr val="002060"/>
                </a:solidFill>
                <a:latin typeface="微软雅黑" panose="020B0502040204020203" pitchFamily="34" charset="-122"/>
                <a:ea typeface="微软雅黑" panose="020B0502040204020203" pitchFamily="34" charset="-122"/>
              </a:rPr>
              <a:t>— </a:t>
            </a:r>
            <a:r>
              <a:rPr lang="zh-CN" altLang="en-US">
                <a:solidFill>
                  <a:srgbClr val="002060"/>
                </a:solidFill>
                <a:latin typeface="微软雅黑" panose="020B0502040204020203" pitchFamily="34" charset="-122"/>
                <a:ea typeface="微软雅黑" panose="020B0502040204020203" pitchFamily="34" charset="-122"/>
              </a:rPr>
              <a:t>计算机系统、终端、软件资源与信息资源组成，主要完成数据处理与存储，向用户提供网络资源与服务</a:t>
            </a:r>
            <a:endParaRPr lang="zh-CN" altLang="en-US">
              <a:solidFill>
                <a:srgbClr val="002060"/>
              </a:solidFill>
              <a:latin typeface="微软雅黑" panose="020B0502040204020203" pitchFamily="34" charset="-122"/>
              <a:ea typeface="微软雅黑" panose="020B0502040204020203" pitchFamily="34" charset="-122"/>
            </a:endParaRPr>
          </a:p>
          <a:p>
            <a:endParaRPr lang="en-US" altLang="zh-CN">
              <a:solidFill>
                <a:srgbClr val="002060"/>
              </a:solidFill>
              <a:latin typeface="微软雅黑" panose="020B0502040204020203" pitchFamily="34" charset="-122"/>
              <a:ea typeface="微软雅黑" panose="020B0502040204020203" pitchFamily="34" charset="-122"/>
            </a:endParaRPr>
          </a:p>
          <a:p>
            <a:r>
              <a:rPr lang="zh-CN" altLang="en-US" sz="1600">
                <a:solidFill>
                  <a:srgbClr val="002060"/>
                </a:solidFill>
                <a:latin typeface="微软雅黑" panose="020B0502040204020203" pitchFamily="34" charset="-122"/>
                <a:ea typeface="微软雅黑" panose="020B0502040204020203" pitchFamily="34" charset="-122"/>
              </a:rPr>
              <a:t>广域网的主要特点</a:t>
            </a:r>
            <a:r>
              <a:rPr lang="en-US" altLang="zh-CN" sz="1600">
                <a:solidFill>
                  <a:srgbClr val="002060"/>
                </a:solidFill>
                <a:latin typeface="微软雅黑" panose="020B0502040204020203" pitchFamily="34" charset="-122"/>
                <a:ea typeface="微软雅黑" panose="020B0502040204020203" pitchFamily="34" charset="-122"/>
              </a:rPr>
              <a:t>: </a:t>
            </a:r>
            <a:endParaRPr lang="en-US" altLang="zh-CN" sz="1600">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a:solidFill>
                  <a:srgbClr val="002060"/>
                </a:solidFill>
                <a:latin typeface="微软雅黑" panose="020B0502040204020203" pitchFamily="34" charset="-122"/>
                <a:ea typeface="微软雅黑" panose="020B0502040204020203" pitchFamily="34" charset="-122"/>
              </a:rPr>
              <a:t>覆盖范围广 </a:t>
            </a:r>
            <a:r>
              <a:rPr lang="en-US" altLang="zh-CN">
                <a:solidFill>
                  <a:srgbClr val="002060"/>
                </a:solidFill>
                <a:latin typeface="微软雅黑" panose="020B0502040204020203" pitchFamily="34" charset="-122"/>
                <a:ea typeface="微软雅黑" panose="020B0502040204020203" pitchFamily="34" charset="-122"/>
              </a:rPr>
              <a:t>— </a:t>
            </a:r>
            <a:r>
              <a:rPr lang="zh-CN" altLang="en-US">
                <a:solidFill>
                  <a:srgbClr val="002060"/>
                </a:solidFill>
                <a:latin typeface="微软雅黑" panose="020B0502040204020203" pitchFamily="34" charset="-122"/>
                <a:ea typeface="微软雅黑" panose="020B0502040204020203" pitchFamily="34" charset="-122"/>
              </a:rPr>
              <a:t>可达数千、数万公里</a:t>
            </a:r>
            <a:endParaRPr lang="zh-CN" altLang="en-US">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a:solidFill>
                  <a:srgbClr val="002060"/>
                </a:solidFill>
                <a:latin typeface="微软雅黑" panose="020B0502040204020203" pitchFamily="34" charset="-122"/>
                <a:ea typeface="微软雅黑" panose="020B0502040204020203" pitchFamily="34" charset="-122"/>
              </a:rPr>
              <a:t>使用多种传输介质 </a:t>
            </a:r>
            <a:r>
              <a:rPr lang="en-US" altLang="zh-CN">
                <a:solidFill>
                  <a:srgbClr val="002060"/>
                </a:solidFill>
                <a:latin typeface="微软雅黑" panose="020B0502040204020203" pitchFamily="34" charset="-122"/>
                <a:ea typeface="微软雅黑" panose="020B0502040204020203" pitchFamily="34" charset="-122"/>
              </a:rPr>
              <a:t>— </a:t>
            </a:r>
            <a:r>
              <a:rPr lang="zh-CN" altLang="en-US">
                <a:solidFill>
                  <a:srgbClr val="002060"/>
                </a:solidFill>
                <a:latin typeface="微软雅黑" panose="020B0502040204020203" pitchFamily="34" charset="-122"/>
                <a:ea typeface="微软雅黑" panose="020B0502040204020203" pitchFamily="34" charset="-122"/>
              </a:rPr>
              <a:t>有线（光纤、双绞线、同轴电缆）、无线（微波、卫星、红外、激光）</a:t>
            </a:r>
            <a:endParaRPr lang="zh-CN" altLang="en-US">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a:solidFill>
                  <a:srgbClr val="002060"/>
                </a:solidFill>
                <a:latin typeface="微软雅黑" panose="020B0502040204020203" pitchFamily="34" charset="-122"/>
                <a:ea typeface="微软雅黑" panose="020B0502040204020203" pitchFamily="34" charset="-122"/>
              </a:rPr>
              <a:t>数据传输延迟大 </a:t>
            </a:r>
            <a:r>
              <a:rPr lang="en-US" altLang="zh-CN">
                <a:solidFill>
                  <a:srgbClr val="002060"/>
                </a:solidFill>
                <a:latin typeface="微软雅黑" panose="020B0502040204020203" pitchFamily="34" charset="-122"/>
                <a:ea typeface="微软雅黑" panose="020B0502040204020203" pitchFamily="34" charset="-122"/>
              </a:rPr>
              <a:t>— </a:t>
            </a:r>
            <a:r>
              <a:rPr lang="zh-CN" altLang="en-US">
                <a:solidFill>
                  <a:srgbClr val="002060"/>
                </a:solidFill>
                <a:latin typeface="微软雅黑" panose="020B0502040204020203" pitchFamily="34" charset="-122"/>
                <a:ea typeface="微软雅黑" panose="020B0502040204020203" pitchFamily="34" charset="-122"/>
              </a:rPr>
              <a:t>传输距离远、采用技术种类多</a:t>
            </a:r>
            <a:endParaRPr lang="zh-CN" altLang="en-US">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a:solidFill>
                  <a:srgbClr val="002060"/>
                </a:solidFill>
                <a:latin typeface="微软雅黑" panose="020B0502040204020203" pitchFamily="34" charset="-122"/>
                <a:ea typeface="微软雅黑" panose="020B0502040204020203" pitchFamily="34" charset="-122"/>
              </a:rPr>
              <a:t>管理、维护较困难</a:t>
            </a:r>
            <a:endParaRPr lang="zh-CN" altLang="en-US">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a:solidFill>
                  <a:srgbClr val="002060"/>
                </a:solidFill>
                <a:latin typeface="微软雅黑" panose="020B0502040204020203" pitchFamily="34" charset="-122"/>
                <a:ea typeface="微软雅黑" panose="020B0502040204020203" pitchFamily="34" charset="-122"/>
              </a:rPr>
              <a:t>作为公共数据网络 </a:t>
            </a:r>
            <a:r>
              <a:rPr lang="en-US" altLang="zh-CN">
                <a:solidFill>
                  <a:srgbClr val="002060"/>
                </a:solidFill>
                <a:latin typeface="微软雅黑" panose="020B0502040204020203" pitchFamily="34" charset="-122"/>
                <a:ea typeface="微软雅黑" panose="020B0502040204020203" pitchFamily="34" charset="-122"/>
              </a:rPr>
              <a:t>— </a:t>
            </a:r>
            <a:r>
              <a:rPr lang="zh-CN" altLang="en-US">
                <a:solidFill>
                  <a:srgbClr val="002060"/>
                </a:solidFill>
                <a:latin typeface="微软雅黑" panose="020B0502040204020203" pitchFamily="34" charset="-122"/>
                <a:ea typeface="微软雅黑" panose="020B0502040204020203" pitchFamily="34" charset="-122"/>
              </a:rPr>
              <a:t>规模大、投资大、由大型机构兴建、运营和管理，用户购买服务（带宽、流量等）</a:t>
            </a:r>
            <a:endParaRPr lang="zh-CN" altLang="en-US">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a:solidFill>
                  <a:srgbClr val="002060"/>
                </a:solidFill>
                <a:latin typeface="微软雅黑" panose="020B0502040204020203" pitchFamily="34" charset="-122"/>
                <a:ea typeface="微软雅黑" panose="020B0502040204020203" pitchFamily="34" charset="-122"/>
              </a:rPr>
              <a:t>核心技术 </a:t>
            </a:r>
            <a:r>
              <a:rPr lang="en-US" altLang="zh-CN">
                <a:solidFill>
                  <a:srgbClr val="002060"/>
                </a:solidFill>
                <a:latin typeface="微软雅黑" panose="020B0502040204020203" pitchFamily="34" charset="-122"/>
                <a:ea typeface="微软雅黑" panose="020B0502040204020203" pitchFamily="34" charset="-122"/>
              </a:rPr>
              <a:t>— </a:t>
            </a:r>
            <a:r>
              <a:rPr lang="zh-CN" altLang="en-US">
                <a:solidFill>
                  <a:srgbClr val="002060"/>
                </a:solidFill>
                <a:latin typeface="微软雅黑" panose="020B0502040204020203" pitchFamily="34" charset="-122"/>
                <a:ea typeface="微软雅黑" panose="020B0502040204020203" pitchFamily="34" charset="-122"/>
              </a:rPr>
              <a:t>远距离、高带宽、高质量的交换技术</a:t>
            </a:r>
            <a:endParaRPr lang="zh-CN" altLang="en-US">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endParaRPr lang="zh-CN" altLang="en-US" sz="1600">
              <a:solidFill>
                <a:srgbClr val="002060"/>
              </a:solidFill>
              <a:latin typeface="微软雅黑" panose="020B0502040204020203" pitchFamily="34" charset="-122"/>
              <a:ea typeface="微软雅黑" panose="020B0502040204020203" pitchFamily="34" charset="-122"/>
            </a:endParaRPr>
          </a:p>
          <a:p>
            <a:endParaRPr lang="en-US" altLang="zh-CN" sz="16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ppt_y</p:attrName>
                                        </p:attrNameLst>
                                      </p:cBhvr>
                                      <p:tavLst>
                                        <p:tav tm="0">
                                          <p:val>
                                            <p:strVal val="#ppt_y+#ppt_h*1.125000"/>
                                          </p:val>
                                        </p:tav>
                                        <p:tav tm="100000">
                                          <p:val>
                                            <p:strVal val="#ppt_y"/>
                                          </p:val>
                                        </p:tav>
                                      </p:tavLst>
                                    </p:anim>
                                    <p:animEffect transition="in" filter="wipe(up)">
                                      <p:cBhvr>
                                        <p:cTn id="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文本框 10"/>
          <p:cNvSpPr txBox="1"/>
          <p:nvPr/>
        </p:nvSpPr>
        <p:spPr>
          <a:xfrm>
            <a:off x="3674745" y="5080"/>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2. WDM </a:t>
            </a:r>
            <a:r>
              <a:rPr lang="zh-CN" altLang="en-US" sz="1600">
                <a:solidFill>
                  <a:srgbClr val="002060"/>
                </a:solidFill>
                <a:latin typeface="微软雅黑" panose="020B0502040204020203" pitchFamily="34" charset="-122"/>
                <a:ea typeface="微软雅黑" panose="020B0502040204020203" pitchFamily="34" charset="-122"/>
              </a:rPr>
              <a:t>网络结构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2" name="文本框 11"/>
          <p:cNvSpPr txBox="1"/>
          <p:nvPr/>
        </p:nvSpPr>
        <p:spPr>
          <a:xfrm>
            <a:off x="47625" y="342265"/>
            <a:ext cx="5499735" cy="275590"/>
          </a:xfrm>
          <a:prstGeom prst="rect">
            <a:avLst/>
          </a:prstGeom>
          <a:noFill/>
        </p:spPr>
        <p:txBody>
          <a:bodyPr wrap="square" rtlCol="0">
            <a:spAutoFit/>
          </a:bodyPr>
          <a:p>
            <a:r>
              <a:rPr lang="en-US" altLang="zh-CN" sz="1200">
                <a:solidFill>
                  <a:srgbClr val="002060"/>
                </a:solidFill>
                <a:latin typeface="微软雅黑" panose="020B0502040204020203" pitchFamily="34" charset="-122"/>
                <a:ea typeface="微软雅黑" panose="020B0502040204020203" pitchFamily="34" charset="-122"/>
              </a:rPr>
              <a:t>1) </a:t>
            </a:r>
            <a:r>
              <a:rPr lang="zh-CN" altLang="en-US" sz="1200">
                <a:solidFill>
                  <a:srgbClr val="002060"/>
                </a:solidFill>
                <a:latin typeface="微软雅黑" panose="020B0502040204020203" pitchFamily="34" charset="-122"/>
                <a:ea typeface="微软雅黑" panose="020B0502040204020203" pitchFamily="34" charset="-122"/>
              </a:rPr>
              <a:t>广播</a:t>
            </a:r>
            <a:r>
              <a:rPr lang="en-US" altLang="zh-CN" sz="1200">
                <a:solidFill>
                  <a:srgbClr val="002060"/>
                </a:solidFill>
                <a:latin typeface="微软雅黑" panose="020B0502040204020203" pitchFamily="34" charset="-122"/>
                <a:ea typeface="微软雅黑" panose="020B0502040204020203" pitchFamily="34" charset="-122"/>
              </a:rPr>
              <a:t>-</a:t>
            </a:r>
            <a:r>
              <a:rPr lang="zh-CN" altLang="en-US" sz="1200">
                <a:solidFill>
                  <a:srgbClr val="002060"/>
                </a:solidFill>
                <a:latin typeface="微软雅黑" panose="020B0502040204020203" pitchFamily="34" charset="-122"/>
                <a:ea typeface="微软雅黑" panose="020B0502040204020203" pitchFamily="34" charset="-122"/>
              </a:rPr>
              <a:t>选择网络 </a:t>
            </a:r>
            <a:r>
              <a:rPr lang="en-US" altLang="zh-CN" sz="1200">
                <a:solidFill>
                  <a:srgbClr val="002060"/>
                </a:solidFill>
                <a:latin typeface="微软雅黑" panose="020B0502040204020203" pitchFamily="34" charset="-122"/>
                <a:ea typeface="微软雅黑" panose="020B0502040204020203" pitchFamily="34" charset="-122"/>
              </a:rPr>
              <a:t>( Broadcast-and-Select Optical Network)</a:t>
            </a:r>
            <a:endParaRPr lang="en-US" altLang="zh-CN" sz="1200">
              <a:solidFill>
                <a:srgbClr val="002060"/>
              </a:solidFill>
              <a:latin typeface="微软雅黑" panose="020B0502040204020203" pitchFamily="34" charset="-122"/>
              <a:ea typeface="微软雅黑" panose="020B0502040204020203" pitchFamily="34" charset="-122"/>
            </a:endParaRPr>
          </a:p>
        </p:txBody>
      </p:sp>
      <p:sp>
        <p:nvSpPr>
          <p:cNvPr id="13" name="文本框 12"/>
          <p:cNvSpPr txBox="1"/>
          <p:nvPr/>
        </p:nvSpPr>
        <p:spPr>
          <a:xfrm>
            <a:off x="47625" y="617855"/>
            <a:ext cx="5499735" cy="275590"/>
          </a:xfrm>
          <a:prstGeom prst="rect">
            <a:avLst/>
          </a:prstGeom>
          <a:noFill/>
        </p:spPr>
        <p:txBody>
          <a:bodyPr wrap="square" rtlCol="0">
            <a:spAutoFit/>
          </a:bodyPr>
          <a:p>
            <a:r>
              <a:rPr lang="en-US" altLang="zh-CN" sz="1200">
                <a:solidFill>
                  <a:srgbClr val="C00000"/>
                </a:solidFill>
                <a:latin typeface="微软雅黑" panose="020B0502040204020203" pitchFamily="34" charset="-122"/>
                <a:ea typeface="微软雅黑" panose="020B0502040204020203" pitchFamily="34" charset="-122"/>
              </a:rPr>
              <a:t>2) </a:t>
            </a:r>
            <a:r>
              <a:rPr lang="zh-CN" altLang="en-US" sz="1200">
                <a:solidFill>
                  <a:srgbClr val="C00000"/>
                </a:solidFill>
                <a:latin typeface="微软雅黑" panose="020B0502040204020203" pitchFamily="34" charset="-122"/>
                <a:ea typeface="微软雅黑" panose="020B0502040204020203" pitchFamily="34" charset="-122"/>
              </a:rPr>
              <a:t>波长路由网络 </a:t>
            </a:r>
            <a:r>
              <a:rPr lang="en-US" altLang="zh-CN" sz="1200">
                <a:solidFill>
                  <a:srgbClr val="C00000"/>
                </a:solidFill>
                <a:latin typeface="微软雅黑" panose="020B0502040204020203" pitchFamily="34" charset="-122"/>
                <a:ea typeface="微软雅黑" panose="020B0502040204020203" pitchFamily="34" charset="-122"/>
              </a:rPr>
              <a:t>(Wavelength-Routed Optical Network)</a:t>
            </a:r>
            <a:endParaRPr lang="en-US" altLang="zh-CN" sz="1200">
              <a:solidFill>
                <a:srgbClr val="C00000"/>
              </a:solidFill>
              <a:latin typeface="微软雅黑" panose="020B0502040204020203" pitchFamily="34" charset="-122"/>
              <a:ea typeface="微软雅黑" panose="020B0502040204020203" pitchFamily="34" charset="-122"/>
            </a:endParaRPr>
          </a:p>
        </p:txBody>
      </p:sp>
      <p:grpSp>
        <p:nvGrpSpPr>
          <p:cNvPr id="28" name="组合 27"/>
          <p:cNvGrpSpPr/>
          <p:nvPr/>
        </p:nvGrpSpPr>
        <p:grpSpPr>
          <a:xfrm>
            <a:off x="3195320" y="1546225"/>
            <a:ext cx="3474720" cy="2196465"/>
            <a:chOff x="4845" y="2564"/>
            <a:chExt cx="5472" cy="3459"/>
          </a:xfrm>
        </p:grpSpPr>
        <p:sp>
          <p:nvSpPr>
            <p:cNvPr id="9224" name="椭圆 9223"/>
            <p:cNvSpPr/>
            <p:nvPr/>
          </p:nvSpPr>
          <p:spPr>
            <a:xfrm>
              <a:off x="4845" y="3134"/>
              <a:ext cx="643" cy="670"/>
            </a:xfrm>
            <a:prstGeom prst="ellipse">
              <a:avLst/>
            </a:prstGeom>
            <a:solidFill>
              <a:schemeClr val="accent1"/>
            </a:solidFill>
            <a:ln w="9525" cap="flat" cmpd="sng">
              <a:solidFill>
                <a:schemeClr val="tx1"/>
              </a:solidFill>
              <a:prstDash val="solid"/>
              <a:headEnd type="none" w="med" len="med"/>
              <a:tailEnd type="none" w="med" len="med"/>
            </a:ln>
          </p:spPr>
          <p:txBody>
            <a:bodyPr anchor="ctr"/>
            <a:p>
              <a:pPr algn="ctr"/>
              <a:r>
                <a:rPr lang="en-US" altLang="zh-CN" sz="1000">
                  <a:solidFill>
                    <a:srgbClr val="002060"/>
                  </a:solidFill>
                  <a:latin typeface="Arial" panose="020B0604020202020204" pitchFamily="34" charset="0"/>
                </a:rPr>
                <a:t>1</a:t>
              </a:r>
              <a:endParaRPr lang="en-US" altLang="zh-CN" sz="1000">
                <a:solidFill>
                  <a:srgbClr val="002060"/>
                </a:solidFill>
                <a:latin typeface="Arial" panose="020B0604020202020204" pitchFamily="34" charset="0"/>
              </a:endParaRPr>
            </a:p>
          </p:txBody>
        </p:sp>
        <p:sp>
          <p:nvSpPr>
            <p:cNvPr id="9225" name="椭圆 9224"/>
            <p:cNvSpPr/>
            <p:nvPr/>
          </p:nvSpPr>
          <p:spPr>
            <a:xfrm>
              <a:off x="4848" y="4386"/>
              <a:ext cx="643" cy="670"/>
            </a:xfrm>
            <a:prstGeom prst="ellipse">
              <a:avLst/>
            </a:prstGeom>
            <a:solidFill>
              <a:schemeClr val="accent1"/>
            </a:solidFill>
            <a:ln w="9525" cap="flat" cmpd="sng">
              <a:solidFill>
                <a:schemeClr val="tx1"/>
              </a:solidFill>
              <a:prstDash val="solid"/>
              <a:headEnd type="none" w="med" len="med"/>
              <a:tailEnd type="none" w="med" len="med"/>
            </a:ln>
          </p:spPr>
          <p:txBody>
            <a:bodyPr anchor="ctr"/>
            <a:p>
              <a:pPr algn="ctr"/>
              <a:r>
                <a:rPr lang="en-US" altLang="zh-CN" sz="1000">
                  <a:solidFill>
                    <a:srgbClr val="002060"/>
                  </a:solidFill>
                  <a:latin typeface="Arial" panose="020B0604020202020204" pitchFamily="34" charset="0"/>
                </a:rPr>
                <a:t>2</a:t>
              </a:r>
              <a:endParaRPr lang="en-US" altLang="zh-CN" sz="1000">
                <a:solidFill>
                  <a:srgbClr val="002060"/>
                </a:solidFill>
                <a:latin typeface="Arial" panose="020B0604020202020204" pitchFamily="34" charset="0"/>
              </a:endParaRPr>
            </a:p>
          </p:txBody>
        </p:sp>
        <p:sp>
          <p:nvSpPr>
            <p:cNvPr id="9226" name="椭圆 9225"/>
            <p:cNvSpPr/>
            <p:nvPr/>
          </p:nvSpPr>
          <p:spPr>
            <a:xfrm>
              <a:off x="5904" y="5056"/>
              <a:ext cx="643" cy="670"/>
            </a:xfrm>
            <a:prstGeom prst="ellipse">
              <a:avLst/>
            </a:prstGeom>
            <a:solidFill>
              <a:schemeClr val="accent1"/>
            </a:solidFill>
            <a:ln w="9525" cap="flat" cmpd="sng">
              <a:solidFill>
                <a:schemeClr val="tx1"/>
              </a:solidFill>
              <a:prstDash val="solid"/>
              <a:headEnd type="none" w="med" len="med"/>
              <a:tailEnd type="none" w="med" len="med"/>
            </a:ln>
          </p:spPr>
          <p:txBody>
            <a:bodyPr anchor="ctr"/>
            <a:p>
              <a:pPr algn="ctr"/>
              <a:r>
                <a:rPr lang="en-US" altLang="zh-CN" sz="1000">
                  <a:solidFill>
                    <a:srgbClr val="002060"/>
                  </a:solidFill>
                  <a:latin typeface="Arial" panose="020B0604020202020204" pitchFamily="34" charset="0"/>
                </a:rPr>
                <a:t>3</a:t>
              </a:r>
              <a:endParaRPr lang="en-US" altLang="zh-CN" sz="1000">
                <a:solidFill>
                  <a:srgbClr val="002060"/>
                </a:solidFill>
                <a:latin typeface="Arial" panose="020B0604020202020204" pitchFamily="34" charset="0"/>
              </a:endParaRPr>
            </a:p>
          </p:txBody>
        </p:sp>
        <p:sp>
          <p:nvSpPr>
            <p:cNvPr id="9227" name="椭圆 9226"/>
            <p:cNvSpPr/>
            <p:nvPr/>
          </p:nvSpPr>
          <p:spPr>
            <a:xfrm>
              <a:off x="5998" y="3804"/>
              <a:ext cx="643" cy="670"/>
            </a:xfrm>
            <a:prstGeom prst="ellipse">
              <a:avLst/>
            </a:prstGeom>
            <a:solidFill>
              <a:schemeClr val="accent1"/>
            </a:solidFill>
            <a:ln w="9525" cap="flat" cmpd="sng">
              <a:solidFill>
                <a:schemeClr val="tx1"/>
              </a:solidFill>
              <a:prstDash val="solid"/>
              <a:headEnd type="none" w="med" len="med"/>
              <a:tailEnd type="none" w="med" len="med"/>
            </a:ln>
          </p:spPr>
          <p:txBody>
            <a:bodyPr anchor="ctr"/>
            <a:p>
              <a:pPr algn="ctr"/>
              <a:r>
                <a:rPr lang="en-US" altLang="zh-CN" sz="1000">
                  <a:solidFill>
                    <a:srgbClr val="002060"/>
                  </a:solidFill>
                  <a:latin typeface="Arial" panose="020B0604020202020204" pitchFamily="34" charset="0"/>
                </a:rPr>
                <a:t>5</a:t>
              </a:r>
              <a:endParaRPr lang="en-US" altLang="zh-CN" sz="1000">
                <a:solidFill>
                  <a:srgbClr val="002060"/>
                </a:solidFill>
                <a:latin typeface="Arial" panose="020B0604020202020204" pitchFamily="34" charset="0"/>
              </a:endParaRPr>
            </a:p>
          </p:txBody>
        </p:sp>
        <p:sp>
          <p:nvSpPr>
            <p:cNvPr id="9228" name="椭圆 9227"/>
            <p:cNvSpPr/>
            <p:nvPr/>
          </p:nvSpPr>
          <p:spPr>
            <a:xfrm>
              <a:off x="6616" y="2564"/>
              <a:ext cx="643" cy="670"/>
            </a:xfrm>
            <a:prstGeom prst="ellipse">
              <a:avLst/>
            </a:prstGeom>
            <a:solidFill>
              <a:schemeClr val="accent1"/>
            </a:solidFill>
            <a:ln w="9525" cap="flat" cmpd="sng">
              <a:solidFill>
                <a:schemeClr val="tx1"/>
              </a:solidFill>
              <a:prstDash val="solid"/>
              <a:headEnd type="none" w="med" len="med"/>
              <a:tailEnd type="none" w="med" len="med"/>
            </a:ln>
          </p:spPr>
          <p:txBody>
            <a:bodyPr anchor="ctr"/>
            <a:p>
              <a:pPr algn="ctr"/>
              <a:r>
                <a:rPr lang="en-US" altLang="zh-CN" sz="1000">
                  <a:solidFill>
                    <a:srgbClr val="002060"/>
                  </a:solidFill>
                  <a:latin typeface="Arial" panose="020B0604020202020204" pitchFamily="34" charset="0"/>
                </a:rPr>
                <a:t>6</a:t>
              </a:r>
              <a:endParaRPr lang="en-US" altLang="zh-CN" sz="1000">
                <a:solidFill>
                  <a:srgbClr val="002060"/>
                </a:solidFill>
                <a:latin typeface="Arial" panose="020B0604020202020204" pitchFamily="34" charset="0"/>
              </a:endParaRPr>
            </a:p>
          </p:txBody>
        </p:sp>
        <p:sp>
          <p:nvSpPr>
            <p:cNvPr id="9229" name="椭圆 9228"/>
            <p:cNvSpPr/>
            <p:nvPr/>
          </p:nvSpPr>
          <p:spPr>
            <a:xfrm>
              <a:off x="8517" y="3046"/>
              <a:ext cx="643" cy="670"/>
            </a:xfrm>
            <a:prstGeom prst="ellipse">
              <a:avLst/>
            </a:prstGeom>
            <a:solidFill>
              <a:schemeClr val="accent1"/>
            </a:solidFill>
            <a:ln w="9525" cap="flat" cmpd="sng">
              <a:solidFill>
                <a:schemeClr val="tx1"/>
              </a:solidFill>
              <a:prstDash val="solid"/>
              <a:headEnd type="none" w="med" len="med"/>
              <a:tailEnd type="none" w="med" len="med"/>
            </a:ln>
          </p:spPr>
          <p:txBody>
            <a:bodyPr anchor="ctr"/>
            <a:p>
              <a:pPr algn="ctr"/>
              <a:r>
                <a:rPr lang="en-US" altLang="zh-CN" sz="1000">
                  <a:solidFill>
                    <a:srgbClr val="002060"/>
                  </a:solidFill>
                  <a:latin typeface="Arial" panose="020B0604020202020204" pitchFamily="34" charset="0"/>
                </a:rPr>
                <a:t>7</a:t>
              </a:r>
              <a:endParaRPr lang="en-US" altLang="zh-CN" sz="1000">
                <a:solidFill>
                  <a:srgbClr val="002060"/>
                </a:solidFill>
                <a:latin typeface="Arial" panose="020B0604020202020204" pitchFamily="34" charset="0"/>
              </a:endParaRPr>
            </a:p>
          </p:txBody>
        </p:sp>
        <p:sp>
          <p:nvSpPr>
            <p:cNvPr id="9234" name="椭圆 9233"/>
            <p:cNvSpPr/>
            <p:nvPr/>
          </p:nvSpPr>
          <p:spPr>
            <a:xfrm>
              <a:off x="7259" y="5353"/>
              <a:ext cx="643" cy="670"/>
            </a:xfrm>
            <a:prstGeom prst="ellipse">
              <a:avLst/>
            </a:prstGeom>
            <a:solidFill>
              <a:schemeClr val="accent1"/>
            </a:solidFill>
            <a:ln w="9525" cap="flat" cmpd="sng">
              <a:solidFill>
                <a:schemeClr val="tx1"/>
              </a:solidFill>
              <a:prstDash val="solid"/>
              <a:headEnd type="none" w="med" len="med"/>
              <a:tailEnd type="none" w="med" len="med"/>
            </a:ln>
          </p:spPr>
          <p:txBody>
            <a:bodyPr anchor="ctr"/>
            <a:p>
              <a:pPr algn="ctr"/>
              <a:r>
                <a:rPr lang="en-US" altLang="zh-CN" sz="1000">
                  <a:solidFill>
                    <a:srgbClr val="002060"/>
                  </a:solidFill>
                  <a:latin typeface="Arial" panose="020B0604020202020204" pitchFamily="34" charset="0"/>
                </a:rPr>
                <a:t>4</a:t>
              </a:r>
              <a:endParaRPr lang="en-US" altLang="zh-CN" sz="1000">
                <a:solidFill>
                  <a:srgbClr val="002060"/>
                </a:solidFill>
                <a:latin typeface="Arial" panose="020B0604020202020204" pitchFamily="34" charset="0"/>
              </a:endParaRPr>
            </a:p>
          </p:txBody>
        </p:sp>
        <p:cxnSp>
          <p:nvCxnSpPr>
            <p:cNvPr id="2" name="直接连接符 1"/>
            <p:cNvCxnSpPr>
              <a:stCxn id="9224" idx="4"/>
              <a:endCxn id="9225" idx="0"/>
            </p:cNvCxnSpPr>
            <p:nvPr/>
          </p:nvCxnSpPr>
          <p:spPr>
            <a:xfrm>
              <a:off x="5167" y="3804"/>
              <a:ext cx="3" cy="582"/>
            </a:xfrm>
            <a:prstGeom prst="line">
              <a:avLst/>
            </a:prstGeom>
            <a:solidFill>
              <a:schemeClr val="accent1"/>
            </a:solidFill>
            <a:ln w="15875" cap="flat" cmpd="sng" algn="ctr">
              <a:solidFill>
                <a:srgbClr val="1C4885"/>
              </a:solidFill>
              <a:prstDash val="solid"/>
              <a:round/>
              <a:headEnd type="none" w="med" len="med"/>
              <a:tailEnd type="none" w="med" len="med"/>
            </a:ln>
          </p:spPr>
        </p:cxnSp>
        <p:sp>
          <p:nvSpPr>
            <p:cNvPr id="3" name="椭圆 2"/>
            <p:cNvSpPr/>
            <p:nvPr/>
          </p:nvSpPr>
          <p:spPr>
            <a:xfrm>
              <a:off x="7450" y="4073"/>
              <a:ext cx="643" cy="670"/>
            </a:xfrm>
            <a:prstGeom prst="ellipse">
              <a:avLst/>
            </a:prstGeom>
            <a:solidFill>
              <a:schemeClr val="accent1"/>
            </a:solidFill>
            <a:ln w="9525" cap="flat" cmpd="sng">
              <a:solidFill>
                <a:schemeClr val="tx1"/>
              </a:solidFill>
              <a:prstDash val="solid"/>
              <a:headEnd type="none" w="med" len="med"/>
              <a:tailEnd type="none" w="med" len="med"/>
            </a:ln>
          </p:spPr>
          <p:txBody>
            <a:bodyPr anchor="ctr"/>
            <a:p>
              <a:pPr algn="ctr"/>
              <a:r>
                <a:rPr lang="en-US" altLang="zh-CN" sz="1000">
                  <a:solidFill>
                    <a:srgbClr val="002060"/>
                  </a:solidFill>
                  <a:latin typeface="Arial" panose="020B0604020202020204" pitchFamily="34" charset="0"/>
                </a:rPr>
                <a:t>8</a:t>
              </a:r>
              <a:endParaRPr lang="en-US" altLang="zh-CN" sz="1000">
                <a:solidFill>
                  <a:srgbClr val="002060"/>
                </a:solidFill>
                <a:latin typeface="Arial" panose="020B0604020202020204" pitchFamily="34" charset="0"/>
              </a:endParaRPr>
            </a:p>
          </p:txBody>
        </p:sp>
        <p:sp>
          <p:nvSpPr>
            <p:cNvPr id="4" name="椭圆 3"/>
            <p:cNvSpPr/>
            <p:nvPr/>
          </p:nvSpPr>
          <p:spPr>
            <a:xfrm>
              <a:off x="8864" y="4743"/>
              <a:ext cx="643" cy="670"/>
            </a:xfrm>
            <a:prstGeom prst="ellipse">
              <a:avLst/>
            </a:prstGeom>
            <a:solidFill>
              <a:schemeClr val="accent1"/>
            </a:solidFill>
            <a:ln w="9525" cap="flat" cmpd="sng">
              <a:solidFill>
                <a:schemeClr val="tx1"/>
              </a:solidFill>
              <a:prstDash val="solid"/>
              <a:headEnd type="none" w="med" len="med"/>
              <a:tailEnd type="none" w="med" len="med"/>
            </a:ln>
          </p:spPr>
          <p:txBody>
            <a:bodyPr anchor="ctr"/>
            <a:p>
              <a:pPr algn="ctr"/>
              <a:r>
                <a:rPr lang="en-US" altLang="zh-CN" sz="1000">
                  <a:solidFill>
                    <a:srgbClr val="002060"/>
                  </a:solidFill>
                  <a:latin typeface="Arial" panose="020B0604020202020204" pitchFamily="34" charset="0"/>
                </a:rPr>
                <a:t>9</a:t>
              </a:r>
              <a:endParaRPr lang="en-US" altLang="zh-CN" sz="1000">
                <a:solidFill>
                  <a:srgbClr val="002060"/>
                </a:solidFill>
                <a:latin typeface="Arial" panose="020B0604020202020204" pitchFamily="34" charset="0"/>
              </a:endParaRPr>
            </a:p>
          </p:txBody>
        </p:sp>
        <p:sp>
          <p:nvSpPr>
            <p:cNvPr id="5" name="椭圆 4"/>
            <p:cNvSpPr/>
            <p:nvPr/>
          </p:nvSpPr>
          <p:spPr>
            <a:xfrm>
              <a:off x="9674" y="3716"/>
              <a:ext cx="643" cy="670"/>
            </a:xfrm>
            <a:prstGeom prst="ellipse">
              <a:avLst/>
            </a:prstGeom>
            <a:solidFill>
              <a:schemeClr val="accent1"/>
            </a:solidFill>
            <a:ln w="9525" cap="flat" cmpd="sng">
              <a:solidFill>
                <a:schemeClr val="tx1"/>
              </a:solidFill>
              <a:prstDash val="solid"/>
              <a:headEnd type="none" w="med" len="med"/>
              <a:tailEnd type="none" w="med" len="med"/>
            </a:ln>
          </p:spPr>
          <p:txBody>
            <a:bodyPr lIns="0" rIns="0" anchor="ctr"/>
            <a:p>
              <a:pPr algn="ctr"/>
              <a:r>
                <a:rPr lang="en-US" altLang="zh-CN" sz="1000">
                  <a:solidFill>
                    <a:srgbClr val="002060"/>
                  </a:solidFill>
                  <a:latin typeface="Arial" panose="020B0604020202020204" pitchFamily="34" charset="0"/>
                </a:rPr>
                <a:t>10</a:t>
              </a:r>
              <a:endParaRPr lang="en-US" altLang="zh-CN" sz="1000">
                <a:solidFill>
                  <a:srgbClr val="002060"/>
                </a:solidFill>
                <a:latin typeface="Arial" panose="020B0604020202020204" pitchFamily="34" charset="0"/>
              </a:endParaRPr>
            </a:p>
          </p:txBody>
        </p:sp>
        <p:cxnSp>
          <p:nvCxnSpPr>
            <p:cNvPr id="6" name="直接连接符 5"/>
            <p:cNvCxnSpPr>
              <a:stCxn id="9226" idx="2"/>
              <a:endCxn id="9225" idx="5"/>
            </p:cNvCxnSpPr>
            <p:nvPr/>
          </p:nvCxnSpPr>
          <p:spPr>
            <a:xfrm flipH="1" flipV="1">
              <a:off x="5397" y="4958"/>
              <a:ext cx="507" cy="433"/>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7" name="直接连接符 6"/>
            <p:cNvCxnSpPr>
              <a:stCxn id="9234" idx="2"/>
              <a:endCxn id="9226" idx="5"/>
            </p:cNvCxnSpPr>
            <p:nvPr/>
          </p:nvCxnSpPr>
          <p:spPr>
            <a:xfrm flipH="1" flipV="1">
              <a:off x="6453" y="5628"/>
              <a:ext cx="806" cy="60"/>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8" name="直接连接符 7"/>
            <p:cNvCxnSpPr>
              <a:stCxn id="9227" idx="1"/>
              <a:endCxn id="9224" idx="6"/>
            </p:cNvCxnSpPr>
            <p:nvPr/>
          </p:nvCxnSpPr>
          <p:spPr>
            <a:xfrm flipH="1" flipV="1">
              <a:off x="5488" y="3469"/>
              <a:ext cx="604" cy="433"/>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9" name="直接连接符 8"/>
            <p:cNvCxnSpPr>
              <a:stCxn id="9227" idx="5"/>
              <a:endCxn id="3" idx="2"/>
            </p:cNvCxnSpPr>
            <p:nvPr/>
          </p:nvCxnSpPr>
          <p:spPr>
            <a:xfrm>
              <a:off x="6547" y="4376"/>
              <a:ext cx="903" cy="32"/>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10" name="直接连接符 9"/>
            <p:cNvCxnSpPr>
              <a:stCxn id="4" idx="2"/>
              <a:endCxn id="3" idx="5"/>
            </p:cNvCxnSpPr>
            <p:nvPr/>
          </p:nvCxnSpPr>
          <p:spPr>
            <a:xfrm flipH="1" flipV="1">
              <a:off x="7999" y="4645"/>
              <a:ext cx="865" cy="433"/>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14" name="直接连接符 13"/>
            <p:cNvCxnSpPr>
              <a:stCxn id="4" idx="6"/>
              <a:endCxn id="5" idx="4"/>
            </p:cNvCxnSpPr>
            <p:nvPr/>
          </p:nvCxnSpPr>
          <p:spPr>
            <a:xfrm flipV="1">
              <a:off x="9507" y="4386"/>
              <a:ext cx="489" cy="692"/>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15" name="直接连接符 14"/>
            <p:cNvCxnSpPr>
              <a:stCxn id="9229" idx="6"/>
              <a:endCxn id="5" idx="1"/>
            </p:cNvCxnSpPr>
            <p:nvPr/>
          </p:nvCxnSpPr>
          <p:spPr>
            <a:xfrm>
              <a:off x="9160" y="3381"/>
              <a:ext cx="608" cy="433"/>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16" name="直接连接符 15"/>
            <p:cNvCxnSpPr>
              <a:stCxn id="9229" idx="1"/>
              <a:endCxn id="9228" idx="6"/>
            </p:cNvCxnSpPr>
            <p:nvPr/>
          </p:nvCxnSpPr>
          <p:spPr>
            <a:xfrm flipH="1" flipV="1">
              <a:off x="7259" y="2899"/>
              <a:ext cx="1352" cy="245"/>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17" name="直接连接符 16"/>
            <p:cNvCxnSpPr>
              <a:stCxn id="9224" idx="7"/>
              <a:endCxn id="9228" idx="2"/>
            </p:cNvCxnSpPr>
            <p:nvPr/>
          </p:nvCxnSpPr>
          <p:spPr>
            <a:xfrm flipV="1">
              <a:off x="5394" y="2899"/>
              <a:ext cx="1222" cy="333"/>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18" name="直接连接符 17"/>
            <p:cNvCxnSpPr>
              <a:stCxn id="9229" idx="3"/>
              <a:endCxn id="3" idx="7"/>
            </p:cNvCxnSpPr>
            <p:nvPr/>
          </p:nvCxnSpPr>
          <p:spPr>
            <a:xfrm flipH="1">
              <a:off x="7999" y="3618"/>
              <a:ext cx="612" cy="553"/>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19" name="直接连接符 18"/>
            <p:cNvCxnSpPr>
              <a:stCxn id="9234" idx="7"/>
              <a:endCxn id="3" idx="4"/>
            </p:cNvCxnSpPr>
            <p:nvPr/>
          </p:nvCxnSpPr>
          <p:spPr>
            <a:xfrm flipH="1" flipV="1">
              <a:off x="7772" y="4743"/>
              <a:ext cx="36" cy="708"/>
            </a:xfrm>
            <a:prstGeom prst="line">
              <a:avLst/>
            </a:prstGeom>
            <a:solidFill>
              <a:schemeClr val="accent1"/>
            </a:solidFill>
            <a:ln w="15875" cap="flat" cmpd="sng" algn="ctr">
              <a:solidFill>
                <a:srgbClr val="1C4885"/>
              </a:solidFill>
              <a:prstDash val="solid"/>
              <a:round/>
              <a:headEnd type="none" w="med" len="med"/>
              <a:tailEnd type="none" w="med" len="med"/>
            </a:ln>
          </p:spPr>
        </p:cxnSp>
      </p:grpSp>
      <p:sp>
        <p:nvSpPr>
          <p:cNvPr id="20" name="矩形 19"/>
          <p:cNvSpPr/>
          <p:nvPr/>
        </p:nvSpPr>
        <p:spPr>
          <a:xfrm>
            <a:off x="2171065" y="1941195"/>
            <a:ext cx="358140" cy="247650"/>
          </a:xfrm>
          <a:prstGeom prst="rect">
            <a:avLst/>
          </a:prstGeom>
          <a:solidFill>
            <a:schemeClr val="accent4">
              <a:lumMod val="40000"/>
              <a:lumOff val="60000"/>
            </a:schemeClr>
          </a:solid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A</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21" name="矩形 20"/>
          <p:cNvSpPr/>
          <p:nvPr/>
        </p:nvSpPr>
        <p:spPr>
          <a:xfrm>
            <a:off x="4345305" y="746760"/>
            <a:ext cx="358140" cy="247650"/>
          </a:xfrm>
          <a:prstGeom prst="rect">
            <a:avLst/>
          </a:prstGeom>
          <a:solidFill>
            <a:schemeClr val="accent4">
              <a:lumMod val="40000"/>
              <a:lumOff val="60000"/>
            </a:schemeClr>
          </a:solid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B</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22" name="矩形 21"/>
          <p:cNvSpPr/>
          <p:nvPr/>
        </p:nvSpPr>
        <p:spPr>
          <a:xfrm>
            <a:off x="6542405" y="1057910"/>
            <a:ext cx="358140" cy="247650"/>
          </a:xfrm>
          <a:prstGeom prst="rect">
            <a:avLst/>
          </a:prstGeom>
          <a:solidFill>
            <a:schemeClr val="accent4">
              <a:lumMod val="40000"/>
              <a:lumOff val="60000"/>
            </a:schemeClr>
          </a:solid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C</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23" name="矩形 22"/>
          <p:cNvSpPr/>
          <p:nvPr/>
        </p:nvSpPr>
        <p:spPr>
          <a:xfrm>
            <a:off x="7680325" y="2648585"/>
            <a:ext cx="358140" cy="247650"/>
          </a:xfrm>
          <a:prstGeom prst="rect">
            <a:avLst/>
          </a:prstGeom>
          <a:solidFill>
            <a:schemeClr val="accent4">
              <a:lumMod val="40000"/>
              <a:lumOff val="60000"/>
            </a:schemeClr>
          </a:solid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D</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24" name="矩形 23"/>
          <p:cNvSpPr/>
          <p:nvPr/>
        </p:nvSpPr>
        <p:spPr>
          <a:xfrm>
            <a:off x="6670040" y="3742690"/>
            <a:ext cx="358140" cy="247650"/>
          </a:xfrm>
          <a:prstGeom prst="rect">
            <a:avLst/>
          </a:prstGeom>
          <a:solidFill>
            <a:schemeClr val="accent4">
              <a:lumMod val="40000"/>
              <a:lumOff val="60000"/>
            </a:schemeClr>
          </a:solid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E</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25" name="矩形 24"/>
          <p:cNvSpPr/>
          <p:nvPr/>
        </p:nvSpPr>
        <p:spPr>
          <a:xfrm>
            <a:off x="4811395" y="4363085"/>
            <a:ext cx="358140" cy="247650"/>
          </a:xfrm>
          <a:prstGeom prst="rect">
            <a:avLst/>
          </a:prstGeom>
          <a:solidFill>
            <a:schemeClr val="accent4">
              <a:lumMod val="40000"/>
              <a:lumOff val="60000"/>
            </a:schemeClr>
          </a:solid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F</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26" name="矩形 25"/>
          <p:cNvSpPr/>
          <p:nvPr/>
        </p:nvSpPr>
        <p:spPr>
          <a:xfrm>
            <a:off x="2839085" y="4418965"/>
            <a:ext cx="358140" cy="247650"/>
          </a:xfrm>
          <a:prstGeom prst="rect">
            <a:avLst/>
          </a:prstGeom>
          <a:solidFill>
            <a:schemeClr val="accent4">
              <a:lumMod val="40000"/>
              <a:lumOff val="60000"/>
            </a:schemeClr>
          </a:solid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G</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27" name="矩形 26"/>
          <p:cNvSpPr/>
          <p:nvPr/>
        </p:nvSpPr>
        <p:spPr>
          <a:xfrm>
            <a:off x="1818640" y="3238500"/>
            <a:ext cx="358140" cy="247650"/>
          </a:xfrm>
          <a:prstGeom prst="rect">
            <a:avLst/>
          </a:prstGeom>
          <a:solidFill>
            <a:schemeClr val="accent4">
              <a:lumMod val="40000"/>
              <a:lumOff val="60000"/>
            </a:schemeClr>
          </a:solid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H</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30" name="任意多边形 29"/>
          <p:cNvSpPr/>
          <p:nvPr/>
        </p:nvSpPr>
        <p:spPr>
          <a:xfrm>
            <a:off x="2529205" y="1201420"/>
            <a:ext cx="4888230" cy="3074670"/>
          </a:xfrm>
          <a:custGeom>
            <a:avLst/>
            <a:gdLst>
              <a:gd name="connisteX0" fmla="*/ 301970 w 4887988"/>
              <a:gd name="connsiteY0" fmla="*/ 863328 h 3074709"/>
              <a:gd name="connisteX1" fmla="*/ 345 w 4887988"/>
              <a:gd name="connsiteY1" fmla="*/ 1584688 h 3074709"/>
              <a:gd name="connisteX2" fmla="*/ 356580 w 4887988"/>
              <a:gd name="connsiteY2" fmla="*/ 2635613 h 3074709"/>
              <a:gd name="connisteX3" fmla="*/ 1142710 w 4887988"/>
              <a:gd name="connsiteY3" fmla="*/ 3073763 h 3074709"/>
              <a:gd name="connisteX4" fmla="*/ 1763740 w 4887988"/>
              <a:gd name="connsiteY4" fmla="*/ 2562588 h 3074709"/>
              <a:gd name="connisteX5" fmla="*/ 1992340 w 4887988"/>
              <a:gd name="connsiteY5" fmla="*/ 2471148 h 3074709"/>
              <a:gd name="connisteX6" fmla="*/ 2457795 w 4887988"/>
              <a:gd name="connsiteY6" fmla="*/ 2873103 h 3074709"/>
              <a:gd name="connisteX7" fmla="*/ 3325840 w 4887988"/>
              <a:gd name="connsiteY7" fmla="*/ 2808968 h 3074709"/>
              <a:gd name="connisteX8" fmla="*/ 4559010 w 4887988"/>
              <a:gd name="connsiteY8" fmla="*/ 1776458 h 3074709"/>
              <a:gd name="connisteX9" fmla="*/ 4778720 w 4887988"/>
              <a:gd name="connsiteY9" fmla="*/ 972548 h 3074709"/>
              <a:gd name="connisteX10" fmla="*/ 3417280 w 4887988"/>
              <a:gd name="connsiteY10" fmla="*/ 122918 h 3074709"/>
              <a:gd name="connisteX11" fmla="*/ 1151600 w 4887988"/>
              <a:gd name="connsiteY11" fmla="*/ 122918 h 3074709"/>
              <a:gd name="connisteX12" fmla="*/ 265140 w 4887988"/>
              <a:gd name="connsiteY12" fmla="*/ 909048 h 3074709"/>
              <a:gd name="connisteX13" fmla="*/ 512155 w 4887988"/>
              <a:gd name="connsiteY13" fmla="*/ 909048 h 307470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4887989" h="3074709">
                <a:moveTo>
                  <a:pt x="301971" y="863329"/>
                </a:moveTo>
                <a:cubicBezTo>
                  <a:pt x="234661" y="986519"/>
                  <a:pt x="-10449" y="1230359"/>
                  <a:pt x="346" y="1584689"/>
                </a:cubicBezTo>
                <a:cubicBezTo>
                  <a:pt x="11141" y="1939019"/>
                  <a:pt x="127981" y="2337799"/>
                  <a:pt x="356581" y="2635614"/>
                </a:cubicBezTo>
                <a:cubicBezTo>
                  <a:pt x="585181" y="2933429"/>
                  <a:pt x="861406" y="3088369"/>
                  <a:pt x="1142711" y="3073764"/>
                </a:cubicBezTo>
                <a:cubicBezTo>
                  <a:pt x="1424016" y="3059159"/>
                  <a:pt x="1593561" y="2683239"/>
                  <a:pt x="1763741" y="2562589"/>
                </a:cubicBezTo>
                <a:cubicBezTo>
                  <a:pt x="1933921" y="2441939"/>
                  <a:pt x="1853276" y="2408919"/>
                  <a:pt x="1992341" y="2471149"/>
                </a:cubicBezTo>
                <a:cubicBezTo>
                  <a:pt x="2131406" y="2533379"/>
                  <a:pt x="2191096" y="2805794"/>
                  <a:pt x="2457796" y="2873104"/>
                </a:cubicBezTo>
                <a:cubicBezTo>
                  <a:pt x="2724496" y="2940414"/>
                  <a:pt x="2905471" y="3028044"/>
                  <a:pt x="3325841" y="2808969"/>
                </a:cubicBezTo>
                <a:cubicBezTo>
                  <a:pt x="3746211" y="2589894"/>
                  <a:pt x="4268181" y="2143489"/>
                  <a:pt x="4559011" y="1776459"/>
                </a:cubicBezTo>
                <a:cubicBezTo>
                  <a:pt x="4849841" y="1409429"/>
                  <a:pt x="5007321" y="1303384"/>
                  <a:pt x="4778721" y="972549"/>
                </a:cubicBezTo>
                <a:cubicBezTo>
                  <a:pt x="4550121" y="641714"/>
                  <a:pt x="4142451" y="293099"/>
                  <a:pt x="3417281" y="122919"/>
                </a:cubicBezTo>
                <a:cubicBezTo>
                  <a:pt x="2692111" y="-47261"/>
                  <a:pt x="1782156" y="-34561"/>
                  <a:pt x="1151601" y="122919"/>
                </a:cubicBezTo>
                <a:cubicBezTo>
                  <a:pt x="521046" y="280399"/>
                  <a:pt x="392776" y="751569"/>
                  <a:pt x="265141" y="909049"/>
                </a:cubicBezTo>
              </a:path>
            </a:pathLst>
          </a:custGeom>
          <a:noFill/>
          <a:ln w="12700" cap="flat" cmpd="sng" algn="ctr">
            <a:solidFill>
              <a:srgbClr val="7030A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cxnSp>
        <p:nvCxnSpPr>
          <p:cNvPr id="31" name="直接连接符 30"/>
          <p:cNvCxnSpPr>
            <a:stCxn id="9226" idx="3"/>
            <a:endCxn id="26" idx="0"/>
          </p:cNvCxnSpPr>
          <p:nvPr/>
        </p:nvCxnSpPr>
        <p:spPr>
          <a:xfrm flipH="1">
            <a:off x="3018155" y="3491865"/>
            <a:ext cx="909320" cy="927100"/>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32" name="直接连接符 31"/>
          <p:cNvCxnSpPr>
            <a:stCxn id="20" idx="3"/>
            <a:endCxn id="9224" idx="2"/>
          </p:cNvCxnSpPr>
          <p:nvPr/>
        </p:nvCxnSpPr>
        <p:spPr>
          <a:xfrm>
            <a:off x="2529205" y="2065020"/>
            <a:ext cx="666115" cy="55880"/>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33" name="直接连接符 32"/>
          <p:cNvCxnSpPr>
            <a:stCxn id="27" idx="3"/>
            <a:endCxn id="9225" idx="2"/>
          </p:cNvCxnSpPr>
          <p:nvPr/>
        </p:nvCxnSpPr>
        <p:spPr>
          <a:xfrm flipV="1">
            <a:off x="2176780" y="2915920"/>
            <a:ext cx="1020445" cy="446405"/>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34" name="直接连接符 33"/>
          <p:cNvCxnSpPr>
            <a:stCxn id="9234" idx="4"/>
            <a:endCxn id="25" idx="0"/>
          </p:cNvCxnSpPr>
          <p:nvPr/>
        </p:nvCxnSpPr>
        <p:spPr>
          <a:xfrm>
            <a:off x="4932680" y="3742690"/>
            <a:ext cx="57785" cy="620395"/>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35" name="直接连接符 34"/>
          <p:cNvCxnSpPr>
            <a:stCxn id="4" idx="5"/>
            <a:endCxn id="24" idx="0"/>
          </p:cNvCxnSpPr>
          <p:nvPr/>
        </p:nvCxnSpPr>
        <p:spPr>
          <a:xfrm>
            <a:off x="6096000" y="3293110"/>
            <a:ext cx="753110" cy="449580"/>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36" name="直接连接符 35"/>
          <p:cNvCxnSpPr>
            <a:stCxn id="5" idx="6"/>
            <a:endCxn id="23" idx="1"/>
          </p:cNvCxnSpPr>
          <p:nvPr/>
        </p:nvCxnSpPr>
        <p:spPr>
          <a:xfrm>
            <a:off x="6670040" y="2490470"/>
            <a:ext cx="1010285" cy="281940"/>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37" name="直接连接符 36"/>
          <p:cNvCxnSpPr>
            <a:stCxn id="9229" idx="7"/>
            <a:endCxn id="22" idx="2"/>
          </p:cNvCxnSpPr>
          <p:nvPr/>
        </p:nvCxnSpPr>
        <p:spPr>
          <a:xfrm flipV="1">
            <a:off x="5875655" y="1305560"/>
            <a:ext cx="845820" cy="608965"/>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38" name="直接连接符 37"/>
          <p:cNvCxnSpPr>
            <a:stCxn id="9228" idx="0"/>
            <a:endCxn id="21" idx="2"/>
          </p:cNvCxnSpPr>
          <p:nvPr/>
        </p:nvCxnSpPr>
        <p:spPr>
          <a:xfrm flipV="1">
            <a:off x="4524375" y="994410"/>
            <a:ext cx="0" cy="551815"/>
          </a:xfrm>
          <a:prstGeom prst="line">
            <a:avLst/>
          </a:prstGeom>
          <a:solidFill>
            <a:schemeClr val="accent1"/>
          </a:solidFill>
          <a:ln w="15875" cap="flat" cmpd="sng" algn="ctr">
            <a:solidFill>
              <a:srgbClr val="1C4885"/>
            </a:solidFill>
            <a:prstDash val="solid"/>
            <a:round/>
            <a:headEnd type="none" w="med" len="med"/>
            <a:tailEnd type="none" w="med" len="med"/>
          </a:ln>
        </p:spPr>
      </p:cxnSp>
      <p:sp>
        <p:nvSpPr>
          <p:cNvPr id="39" name="矩形 38"/>
          <p:cNvSpPr/>
          <p:nvPr/>
        </p:nvSpPr>
        <p:spPr>
          <a:xfrm>
            <a:off x="47625" y="3742690"/>
            <a:ext cx="358140" cy="247650"/>
          </a:xfrm>
          <a:prstGeom prst="rect">
            <a:avLst/>
          </a:prstGeom>
          <a:solidFill>
            <a:schemeClr val="accent4">
              <a:lumMod val="40000"/>
              <a:lumOff val="60000"/>
            </a:schemeClr>
          </a:solid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40" name="椭圆 39"/>
          <p:cNvSpPr/>
          <p:nvPr/>
        </p:nvSpPr>
        <p:spPr>
          <a:xfrm>
            <a:off x="47625" y="4276090"/>
            <a:ext cx="408305" cy="425450"/>
          </a:xfrm>
          <a:prstGeom prst="ellipse">
            <a:avLst/>
          </a:prstGeom>
          <a:solidFill>
            <a:schemeClr val="accent1"/>
          </a:solidFill>
          <a:ln w="9525" cap="flat" cmpd="sng">
            <a:solidFill>
              <a:schemeClr val="tx1"/>
            </a:solidFill>
            <a:prstDash val="solid"/>
            <a:headEnd type="none" w="med" len="med"/>
            <a:tailEnd type="none" w="med" len="med"/>
          </a:ln>
        </p:spPr>
        <p:txBody>
          <a:bodyPr anchor="ctr"/>
          <a:p>
            <a:pPr algn="ctr"/>
            <a:endParaRPr lang="en-US" altLang="zh-CN" sz="1000">
              <a:solidFill>
                <a:srgbClr val="002060"/>
              </a:solidFill>
              <a:latin typeface="Arial" panose="020B0604020202020204" pitchFamily="34" charset="0"/>
            </a:endParaRPr>
          </a:p>
        </p:txBody>
      </p:sp>
      <p:sp>
        <p:nvSpPr>
          <p:cNvPr id="41" name="文本框 40"/>
          <p:cNvSpPr txBox="1"/>
          <p:nvPr/>
        </p:nvSpPr>
        <p:spPr>
          <a:xfrm>
            <a:off x="405765" y="3736975"/>
            <a:ext cx="1320165" cy="275590"/>
          </a:xfrm>
          <a:prstGeom prst="rect">
            <a:avLst/>
          </a:prstGeom>
          <a:noFill/>
          <a:ln w="9525">
            <a:noFill/>
          </a:ln>
        </p:spPr>
        <p:txBody>
          <a:bodyPr wrap="square" anchor="ctr">
            <a:spAutoFit/>
          </a:bodyPr>
          <a:p>
            <a:pPr algn="l">
              <a:spcBef>
                <a:spcPct val="50000"/>
              </a:spcBef>
            </a:pPr>
            <a:r>
              <a:rPr lang="zh-CN" altLang="en-US" sz="1200">
                <a:ln>
                  <a:noFill/>
                </a:ln>
                <a:solidFill>
                  <a:srgbClr val="002060"/>
                </a:solidFill>
                <a:latin typeface="微软雅黑" panose="020B0502040204020203" pitchFamily="34" charset="-122"/>
                <a:ea typeface="微软雅黑" panose="020B0502040204020203" pitchFamily="34" charset="-122"/>
              </a:rPr>
              <a:t>接入站</a:t>
            </a:r>
            <a:endParaRPr lang="zh-CN" altLang="en-US" sz="1200">
              <a:ln>
                <a:noFill/>
              </a:ln>
              <a:solidFill>
                <a:srgbClr val="002060"/>
              </a:solidFill>
              <a:latin typeface="微软雅黑" panose="020B0502040204020203" pitchFamily="34" charset="-122"/>
              <a:ea typeface="微软雅黑" panose="020B0502040204020203" pitchFamily="34" charset="-122"/>
            </a:endParaRPr>
          </a:p>
        </p:txBody>
      </p:sp>
      <p:sp>
        <p:nvSpPr>
          <p:cNvPr id="42" name="文本框 41"/>
          <p:cNvSpPr txBox="1"/>
          <p:nvPr/>
        </p:nvSpPr>
        <p:spPr>
          <a:xfrm>
            <a:off x="418465" y="4369435"/>
            <a:ext cx="1320165" cy="275590"/>
          </a:xfrm>
          <a:prstGeom prst="rect">
            <a:avLst/>
          </a:prstGeom>
          <a:noFill/>
          <a:ln w="9525">
            <a:noFill/>
          </a:ln>
        </p:spPr>
        <p:txBody>
          <a:bodyPr wrap="square" anchor="ctr">
            <a:spAutoFit/>
          </a:bodyPr>
          <a:p>
            <a:pPr algn="l">
              <a:spcBef>
                <a:spcPct val="50000"/>
              </a:spcBef>
            </a:pPr>
            <a:r>
              <a:rPr lang="zh-CN" altLang="en-US" sz="1200">
                <a:ln>
                  <a:noFill/>
                </a:ln>
                <a:solidFill>
                  <a:srgbClr val="002060"/>
                </a:solidFill>
                <a:latin typeface="微软雅黑" panose="020B0502040204020203" pitchFamily="34" charset="-122"/>
                <a:ea typeface="微软雅黑" panose="020B0502040204020203" pitchFamily="34" charset="-122"/>
              </a:rPr>
              <a:t>交换设备</a:t>
            </a:r>
            <a:endParaRPr lang="zh-CN" altLang="en-US" sz="1200">
              <a:ln>
                <a:noFill/>
              </a:ln>
              <a:solidFill>
                <a:srgbClr val="002060"/>
              </a:solidFill>
              <a:latin typeface="微软雅黑" panose="020B0502040204020203" pitchFamily="34" charset="-122"/>
              <a:ea typeface="微软雅黑" panose="020B0502040204020203" pitchFamily="34" charset="-122"/>
            </a:endParaRPr>
          </a:p>
        </p:txBody>
      </p:sp>
      <p:sp>
        <p:nvSpPr>
          <p:cNvPr id="43" name="文本框 42"/>
          <p:cNvSpPr txBox="1"/>
          <p:nvPr/>
        </p:nvSpPr>
        <p:spPr>
          <a:xfrm>
            <a:off x="6211570" y="4522470"/>
            <a:ext cx="1945640" cy="460375"/>
          </a:xfrm>
          <a:prstGeom prst="rect">
            <a:avLst/>
          </a:prstGeom>
          <a:noFill/>
        </p:spPr>
        <p:txBody>
          <a:bodyPr wrap="square" rtlCol="0">
            <a:spAutoFit/>
          </a:bodyPr>
          <a:p>
            <a:pPr algn="ctr"/>
            <a:r>
              <a:rPr lang="zh-CN" altLang="en-US" sz="1200">
                <a:solidFill>
                  <a:srgbClr val="002060"/>
                </a:solidFill>
                <a:latin typeface="微软雅黑" panose="020B0502040204020203" pitchFamily="34" charset="-122"/>
                <a:ea typeface="微软雅黑" panose="020B0502040204020203" pitchFamily="34" charset="-122"/>
              </a:rPr>
              <a:t>有源光交换器连接而成的网状拓扑</a:t>
            </a:r>
            <a:r>
              <a:rPr lang="en-US" altLang="zh-CN" sz="1200">
                <a:solidFill>
                  <a:srgbClr val="002060"/>
                </a:solidFill>
                <a:latin typeface="微软雅黑" panose="020B0502040204020203" pitchFamily="34" charset="-122"/>
                <a:ea typeface="微软雅黑" panose="020B0502040204020203" pitchFamily="34" charset="-122"/>
              </a:rPr>
              <a:t>(Mesh Topology)</a:t>
            </a:r>
            <a:endParaRPr lang="en-US" altLang="zh-CN" sz="1200">
              <a:solidFill>
                <a:srgbClr val="002060"/>
              </a:solidFill>
              <a:latin typeface="微软雅黑" panose="020B0502040204020203" pitchFamily="34" charset="-122"/>
              <a:ea typeface="微软雅黑" panose="020B0502040204020203" pitchFamily="34" charset="-122"/>
            </a:endParaRPr>
          </a:p>
        </p:txBody>
      </p:sp>
      <p:sp>
        <p:nvSpPr>
          <p:cNvPr id="44" name="文本框 43"/>
          <p:cNvSpPr txBox="1"/>
          <p:nvPr/>
        </p:nvSpPr>
        <p:spPr>
          <a:xfrm>
            <a:off x="3765550" y="2031365"/>
            <a:ext cx="1945640" cy="460375"/>
          </a:xfrm>
          <a:prstGeom prst="rect">
            <a:avLst/>
          </a:prstGeom>
          <a:noFill/>
        </p:spPr>
        <p:txBody>
          <a:bodyPr wrap="square" rtlCol="0">
            <a:spAutoFit/>
          </a:bodyPr>
          <a:p>
            <a:pPr algn="ctr"/>
            <a:r>
              <a:rPr lang="en-US" altLang="zh-CN" sz="1200">
                <a:solidFill>
                  <a:srgbClr val="C00000"/>
                </a:solidFill>
                <a:latin typeface="微软雅黑" panose="020B0502040204020203" pitchFamily="34" charset="-122"/>
                <a:ea typeface="微软雅黑" panose="020B0502040204020203" pitchFamily="34" charset="-122"/>
              </a:rPr>
              <a:t>Photonic Switching</a:t>
            </a:r>
            <a:endParaRPr lang="en-US" altLang="zh-CN" sz="1200">
              <a:solidFill>
                <a:srgbClr val="C00000"/>
              </a:solidFill>
              <a:latin typeface="微软雅黑" panose="020B0502040204020203" pitchFamily="34" charset="-122"/>
              <a:ea typeface="微软雅黑" panose="020B0502040204020203" pitchFamily="34" charset="-122"/>
            </a:endParaRPr>
          </a:p>
          <a:p>
            <a:pPr algn="ctr"/>
            <a:r>
              <a:rPr lang="en-US" altLang="zh-CN" sz="1200">
                <a:solidFill>
                  <a:srgbClr val="C00000"/>
                </a:solidFill>
                <a:latin typeface="微软雅黑" panose="020B0502040204020203" pitchFamily="34" charset="-122"/>
                <a:ea typeface="微软雅黑" panose="020B0502040204020203" pitchFamily="34" charset="-122"/>
              </a:rPr>
              <a:t>Fabric</a:t>
            </a:r>
            <a:endParaRPr lang="en-US" altLang="zh-CN" sz="1200">
              <a:solidFill>
                <a:srgbClr val="C0000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3"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3"/>
                                        </p:tgtEl>
                                        <p:attrNameLst>
                                          <p:attrName>ppt_x</p:attrName>
                                          <p:attrName>ppt_y</p:attrName>
                                        </p:attrNameLst>
                                      </p:cBhvr>
                                    </p:animMotion>
                                    <p:animRot by="1500000">
                                      <p:cBhvr>
                                        <p:cTn id="7" dur="125" fill="hold">
                                          <p:stCondLst>
                                            <p:cond delay="0"/>
                                          </p:stCondLst>
                                        </p:cTn>
                                        <p:tgtEl>
                                          <p:spTgt spid="13"/>
                                        </p:tgtEl>
                                        <p:attrNameLst>
                                          <p:attrName>r</p:attrName>
                                        </p:attrNameLst>
                                      </p:cBhvr>
                                    </p:animRot>
                                    <p:animRot by="-1500000">
                                      <p:cBhvr>
                                        <p:cTn id="8" dur="125" fill="hold">
                                          <p:stCondLst>
                                            <p:cond delay="125"/>
                                          </p:stCondLst>
                                        </p:cTn>
                                        <p:tgtEl>
                                          <p:spTgt spid="13"/>
                                        </p:tgtEl>
                                        <p:attrNameLst>
                                          <p:attrName>r</p:attrName>
                                        </p:attrNameLst>
                                      </p:cBhvr>
                                    </p:animRot>
                                    <p:animRot by="-1500000">
                                      <p:cBhvr>
                                        <p:cTn id="9" dur="125" fill="hold">
                                          <p:stCondLst>
                                            <p:cond delay="250"/>
                                          </p:stCondLst>
                                        </p:cTn>
                                        <p:tgtEl>
                                          <p:spTgt spid="13"/>
                                        </p:tgtEl>
                                        <p:attrNameLst>
                                          <p:attrName>r</p:attrName>
                                        </p:attrNameLst>
                                      </p:cBhvr>
                                    </p:animRot>
                                    <p:animRot by="1500000">
                                      <p:cBhvr>
                                        <p:cTn id="10" dur="125" fill="hold">
                                          <p:stCondLst>
                                            <p:cond delay="375"/>
                                          </p:stCondLst>
                                        </p:cTn>
                                        <p:tgtEl>
                                          <p:spTgt spid="13"/>
                                        </p:tgtEl>
                                        <p:attrNameLst>
                                          <p:attrName>r</p:attrName>
                                        </p:attrNameLst>
                                      </p:cBhvr>
                                    </p:animRot>
                                  </p:childTnLst>
                                </p:cTn>
                              </p:par>
                            </p:childTnLst>
                          </p:cTn>
                        </p:par>
                        <p:par>
                          <p:cTn id="11" fill="hold">
                            <p:stCondLst>
                              <p:cond delay="2700"/>
                            </p:stCondLst>
                            <p:childTnLst>
                              <p:par>
                                <p:cTn id="12" presetID="35" presetClass="emph" presetSubtype="0" fill="hold" grpId="1" nodeType="afterEffect">
                                  <p:stCondLst>
                                    <p:cond delay="0"/>
                                  </p:stCondLst>
                                  <p:iterate type="lt">
                                    <p:tmPct val="0"/>
                                  </p:iterate>
                                  <p:childTnLst>
                                    <p:anim calcmode="discrete" valueType="str">
                                      <p:cBhvr>
                                        <p:cTn id="13" dur="1000" fill="hold"/>
                                        <p:tgtEl>
                                          <p:spTgt spid="13"/>
                                        </p:tgtEl>
                                        <p:attrNameLst>
                                          <p:attrName>style.visibility</p:attrName>
                                        </p:attrNameLst>
                                      </p:cBhvr>
                                      <p:tavLst>
                                        <p:tav tm="0">
                                          <p:val>
                                            <p:strVal val="hidden"/>
                                          </p:val>
                                        </p:tav>
                                        <p:tav tm="50000">
                                          <p:val>
                                            <p:strVal val="visible"/>
                                          </p:val>
                                        </p:tav>
                                      </p:tavLst>
                                    </p:anim>
                                  </p:childTnLst>
                                </p:cTn>
                              </p:par>
                            </p:childTnLst>
                          </p:cTn>
                        </p:par>
                        <p:par>
                          <p:cTn id="14" fill="hold">
                            <p:stCondLst>
                              <p:cond delay="3700"/>
                            </p:stCondLst>
                            <p:childTnLst>
                              <p:par>
                                <p:cTn id="15" presetID="20" presetClass="entr" presetSubtype="0" fill="hold"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edge">
                                      <p:cBhvr>
                                        <p:cTn id="17" dur="500"/>
                                        <p:tgtEl>
                                          <p:spTgt spid="28"/>
                                        </p:tgtEl>
                                      </p:cBhvr>
                                    </p:animEffect>
                                  </p:childTnLst>
                                </p:cTn>
                              </p:par>
                            </p:childTnLst>
                          </p:cTn>
                        </p:par>
                        <p:par>
                          <p:cTn id="18" fill="hold">
                            <p:stCondLst>
                              <p:cond delay="4200"/>
                            </p:stCondLst>
                            <p:childTnLst>
                              <p:par>
                                <p:cTn id="19" presetID="20"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edge">
                                      <p:cBhvr>
                                        <p:cTn id="21" dur="500"/>
                                        <p:tgtEl>
                                          <p:spTgt spid="30"/>
                                        </p:tgtEl>
                                      </p:cBhvr>
                                    </p:animEffect>
                                  </p:childTnLst>
                                </p:cTn>
                              </p:par>
                            </p:childTnLst>
                          </p:cTn>
                        </p:par>
                        <p:par>
                          <p:cTn id="22" fill="hold">
                            <p:stCondLst>
                              <p:cond delay="4700"/>
                            </p:stCondLst>
                            <p:childTnLst>
                              <p:par>
                                <p:cTn id="23" presetID="1" presetClass="entr" presetSubtype="0" fill="hold" grpId="0" nodeType="after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par>
                          <p:cTn id="27" fill="hold">
                            <p:stCondLst>
                              <p:cond delay="4700"/>
                            </p:stCondLst>
                            <p:childTnLst>
                              <p:par>
                                <p:cTn id="28" presetID="1" presetClass="entr" presetSubtype="0"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8"/>
                                        </p:tgtEl>
                                        <p:attrNameLst>
                                          <p:attrName>style.visibility</p:attrName>
                                        </p:attrNameLst>
                                      </p:cBhvr>
                                      <p:to>
                                        <p:strVal val="visible"/>
                                      </p:to>
                                    </p:set>
                                  </p:childTnLst>
                                </p:cTn>
                              </p:par>
                            </p:childTnLst>
                          </p:cTn>
                        </p:par>
                        <p:par>
                          <p:cTn id="32" fill="hold">
                            <p:stCondLst>
                              <p:cond delay="4700"/>
                            </p:stCondLst>
                            <p:childTnLst>
                              <p:par>
                                <p:cTn id="33" presetID="1" presetClass="entr" presetSubtype="0"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childTnLst>
                          </p:cTn>
                        </p:par>
                        <p:par>
                          <p:cTn id="37" fill="hold">
                            <p:stCondLst>
                              <p:cond delay="4700"/>
                            </p:stCondLst>
                            <p:childTnLst>
                              <p:par>
                                <p:cTn id="38" presetID="1" presetClass="entr" presetSubtype="0"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6"/>
                                        </p:tgtEl>
                                        <p:attrNameLst>
                                          <p:attrName>style.visibility</p:attrName>
                                        </p:attrNameLst>
                                      </p:cBhvr>
                                      <p:to>
                                        <p:strVal val="visible"/>
                                      </p:to>
                                    </p:set>
                                  </p:childTnLst>
                                </p:cTn>
                              </p:par>
                            </p:childTnLst>
                          </p:cTn>
                        </p:par>
                        <p:par>
                          <p:cTn id="42" fill="hold">
                            <p:stCondLst>
                              <p:cond delay="4700"/>
                            </p:stCondLst>
                            <p:childTnLst>
                              <p:par>
                                <p:cTn id="43" presetID="1" presetClass="entr" presetSubtype="0" fill="hold" grpId="0" nodeType="after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childTnLst>
                          </p:cTn>
                        </p:par>
                        <p:par>
                          <p:cTn id="47" fill="hold">
                            <p:stCondLst>
                              <p:cond delay="4700"/>
                            </p:stCondLst>
                            <p:childTnLst>
                              <p:par>
                                <p:cTn id="48" presetID="1" presetClass="entr" presetSubtype="0" fill="hold" grpId="0" nodeType="afterEffect">
                                  <p:stCondLst>
                                    <p:cond delay="0"/>
                                  </p:stCondLst>
                                  <p:childTnLst>
                                    <p:set>
                                      <p:cBhvr>
                                        <p:cTn id="49" dur="1" fill="hold">
                                          <p:stCondLst>
                                            <p:cond delay="0"/>
                                          </p:stCondLst>
                                        </p:cTn>
                                        <p:tgtEl>
                                          <p:spTgt spid="25"/>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4"/>
                                        </p:tgtEl>
                                        <p:attrNameLst>
                                          <p:attrName>style.visibility</p:attrName>
                                        </p:attrNameLst>
                                      </p:cBhvr>
                                      <p:to>
                                        <p:strVal val="visible"/>
                                      </p:to>
                                    </p:set>
                                  </p:childTnLst>
                                </p:cTn>
                              </p:par>
                            </p:childTnLst>
                          </p:cTn>
                        </p:par>
                        <p:par>
                          <p:cTn id="52" fill="hold">
                            <p:stCondLst>
                              <p:cond delay="4700"/>
                            </p:stCondLst>
                            <p:childTnLst>
                              <p:par>
                                <p:cTn id="53" presetID="1" presetClass="entr" presetSubtype="0" fill="hold" grpId="0" nodeType="after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childTnLst>
                          </p:cTn>
                        </p:par>
                        <p:par>
                          <p:cTn id="57" fill="hold">
                            <p:stCondLst>
                              <p:cond delay="4700"/>
                            </p:stCondLst>
                            <p:childTnLst>
                              <p:par>
                                <p:cTn id="58" presetID="1" presetClass="entr" presetSubtype="0" fill="hold" grpId="0" nodeType="afterEffect">
                                  <p:stCondLst>
                                    <p:cond delay="0"/>
                                  </p:stCondLst>
                                  <p:childTnLst>
                                    <p:set>
                                      <p:cBhvr>
                                        <p:cTn id="59" dur="1" fill="hold">
                                          <p:stCondLst>
                                            <p:cond delay="0"/>
                                          </p:stCondLst>
                                        </p:cTn>
                                        <p:tgtEl>
                                          <p:spTgt spid="27"/>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33"/>
                                        </p:tgtEl>
                                        <p:attrNameLst>
                                          <p:attrName>style.visibility</p:attrName>
                                        </p:attrNameLst>
                                      </p:cBhvr>
                                      <p:to>
                                        <p:strVal val="visible"/>
                                      </p:to>
                                    </p:set>
                                  </p:childTnLst>
                                </p:cTn>
                              </p:par>
                            </p:childTnLst>
                          </p:cTn>
                        </p:par>
                        <p:par>
                          <p:cTn id="62" fill="hold">
                            <p:stCondLst>
                              <p:cond delay="4700"/>
                            </p:stCondLst>
                            <p:childTnLst>
                              <p:par>
                                <p:cTn id="63" presetID="12" presetClass="entr" presetSubtype="4" fill="hold" grpId="0" nodeType="after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additive="base">
                                        <p:cTn id="65" dur="500"/>
                                        <p:tgtEl>
                                          <p:spTgt spid="39"/>
                                        </p:tgtEl>
                                        <p:attrNameLst>
                                          <p:attrName>ppt_y</p:attrName>
                                        </p:attrNameLst>
                                      </p:cBhvr>
                                      <p:tavLst>
                                        <p:tav tm="0">
                                          <p:val>
                                            <p:strVal val="#ppt_y+#ppt_h*1.125000"/>
                                          </p:val>
                                        </p:tav>
                                        <p:tav tm="100000">
                                          <p:val>
                                            <p:strVal val="#ppt_y"/>
                                          </p:val>
                                        </p:tav>
                                      </p:tavLst>
                                    </p:anim>
                                    <p:animEffect transition="in" filter="wipe(up)">
                                      <p:cBhvr>
                                        <p:cTn id="66" dur="500"/>
                                        <p:tgtEl>
                                          <p:spTgt spid="39"/>
                                        </p:tgtEl>
                                      </p:cBhvr>
                                    </p:animEffect>
                                  </p:childTnLst>
                                </p:cTn>
                              </p:par>
                              <p:par>
                                <p:cTn id="67" presetID="12" presetClass="entr" presetSubtype="4" fill="hold" grpId="0" nodeType="withEffect">
                                  <p:stCondLst>
                                    <p:cond delay="0"/>
                                  </p:stCondLst>
                                  <p:childTnLst>
                                    <p:set>
                                      <p:cBhvr>
                                        <p:cTn id="68" dur="1" fill="hold">
                                          <p:stCondLst>
                                            <p:cond delay="0"/>
                                          </p:stCondLst>
                                        </p:cTn>
                                        <p:tgtEl>
                                          <p:spTgt spid="40"/>
                                        </p:tgtEl>
                                        <p:attrNameLst>
                                          <p:attrName>style.visibility</p:attrName>
                                        </p:attrNameLst>
                                      </p:cBhvr>
                                      <p:to>
                                        <p:strVal val="visible"/>
                                      </p:to>
                                    </p:set>
                                    <p:anim calcmode="lin" valueType="num">
                                      <p:cBhvr additive="base">
                                        <p:cTn id="69" dur="500"/>
                                        <p:tgtEl>
                                          <p:spTgt spid="40"/>
                                        </p:tgtEl>
                                        <p:attrNameLst>
                                          <p:attrName>ppt_y</p:attrName>
                                        </p:attrNameLst>
                                      </p:cBhvr>
                                      <p:tavLst>
                                        <p:tav tm="0">
                                          <p:val>
                                            <p:strVal val="#ppt_y+#ppt_h*1.125000"/>
                                          </p:val>
                                        </p:tav>
                                        <p:tav tm="100000">
                                          <p:val>
                                            <p:strVal val="#ppt_y"/>
                                          </p:val>
                                        </p:tav>
                                      </p:tavLst>
                                    </p:anim>
                                    <p:animEffect transition="in" filter="wipe(up)">
                                      <p:cBhvr>
                                        <p:cTn id="70" dur="500"/>
                                        <p:tgtEl>
                                          <p:spTgt spid="40"/>
                                        </p:tgtEl>
                                      </p:cBhvr>
                                    </p:animEffect>
                                  </p:childTnLst>
                                </p:cTn>
                              </p:par>
                              <p:par>
                                <p:cTn id="71" presetID="12" presetClass="entr" presetSubtype="8" fill="hold" grpId="0" nodeType="with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additive="base">
                                        <p:cTn id="73" dur="500"/>
                                        <p:tgtEl>
                                          <p:spTgt spid="41"/>
                                        </p:tgtEl>
                                        <p:attrNameLst>
                                          <p:attrName>ppt_x</p:attrName>
                                        </p:attrNameLst>
                                      </p:cBhvr>
                                      <p:tavLst>
                                        <p:tav tm="0">
                                          <p:val>
                                            <p:strVal val="#ppt_x-#ppt_w*1.125000"/>
                                          </p:val>
                                        </p:tav>
                                        <p:tav tm="100000">
                                          <p:val>
                                            <p:strVal val="#ppt_x"/>
                                          </p:val>
                                        </p:tav>
                                      </p:tavLst>
                                    </p:anim>
                                    <p:animEffect transition="in" filter="wipe(right)">
                                      <p:cBhvr>
                                        <p:cTn id="74" dur="500"/>
                                        <p:tgtEl>
                                          <p:spTgt spid="41"/>
                                        </p:tgtEl>
                                      </p:cBhvr>
                                    </p:animEffect>
                                  </p:childTnLst>
                                </p:cTn>
                              </p:par>
                              <p:par>
                                <p:cTn id="75" presetID="12" presetClass="entr" presetSubtype="8" fill="hold" grpId="0" nodeType="withEffect">
                                  <p:stCondLst>
                                    <p:cond delay="0"/>
                                  </p:stCondLst>
                                  <p:childTnLst>
                                    <p:set>
                                      <p:cBhvr>
                                        <p:cTn id="76" dur="1" fill="hold">
                                          <p:stCondLst>
                                            <p:cond delay="0"/>
                                          </p:stCondLst>
                                        </p:cTn>
                                        <p:tgtEl>
                                          <p:spTgt spid="42"/>
                                        </p:tgtEl>
                                        <p:attrNameLst>
                                          <p:attrName>style.visibility</p:attrName>
                                        </p:attrNameLst>
                                      </p:cBhvr>
                                      <p:to>
                                        <p:strVal val="visible"/>
                                      </p:to>
                                    </p:set>
                                    <p:anim calcmode="lin" valueType="num">
                                      <p:cBhvr additive="base">
                                        <p:cTn id="77" dur="500"/>
                                        <p:tgtEl>
                                          <p:spTgt spid="42"/>
                                        </p:tgtEl>
                                        <p:attrNameLst>
                                          <p:attrName>ppt_x</p:attrName>
                                        </p:attrNameLst>
                                      </p:cBhvr>
                                      <p:tavLst>
                                        <p:tav tm="0">
                                          <p:val>
                                            <p:strVal val="#ppt_x-#ppt_w*1.125000"/>
                                          </p:val>
                                        </p:tav>
                                        <p:tav tm="100000">
                                          <p:val>
                                            <p:strVal val="#ppt_x"/>
                                          </p:val>
                                        </p:tav>
                                      </p:tavLst>
                                    </p:anim>
                                    <p:animEffect transition="in" filter="wipe(right)">
                                      <p:cBhvr>
                                        <p:cTn id="78" dur="500"/>
                                        <p:tgtEl>
                                          <p:spTgt spid="42"/>
                                        </p:tgtEl>
                                      </p:cBhvr>
                                    </p:animEffect>
                                  </p:childTnLst>
                                </p:cTn>
                              </p:par>
                            </p:childTnLst>
                          </p:cTn>
                        </p:par>
                        <p:par>
                          <p:cTn id="79" fill="hold">
                            <p:stCondLst>
                              <p:cond delay="5200"/>
                            </p:stCondLst>
                            <p:childTnLst>
                              <p:par>
                                <p:cTn id="80" presetID="22" presetClass="entr" presetSubtype="1" fill="hold" grpId="0" nodeType="after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wipe(up)">
                                      <p:cBhvr>
                                        <p:cTn id="82" dur="500"/>
                                        <p:tgtEl>
                                          <p:spTgt spid="43"/>
                                        </p:tgtEl>
                                      </p:cBhvr>
                                    </p:animEffect>
                                  </p:childTnLst>
                                </p:cTn>
                              </p:par>
                            </p:childTnLst>
                          </p:cTn>
                        </p:par>
                        <p:par>
                          <p:cTn id="83" fill="hold">
                            <p:stCondLst>
                              <p:cond delay="5700"/>
                            </p:stCondLst>
                            <p:childTnLst>
                              <p:par>
                                <p:cTn id="84" presetID="22" presetClass="entr" presetSubtype="1" fill="hold" grpId="0" nodeType="afterEffect">
                                  <p:stCondLst>
                                    <p:cond delay="0"/>
                                  </p:stCondLst>
                                  <p:childTnLst>
                                    <p:set>
                                      <p:cBhvr>
                                        <p:cTn id="85" dur="1" fill="hold">
                                          <p:stCondLst>
                                            <p:cond delay="0"/>
                                          </p:stCondLst>
                                        </p:cTn>
                                        <p:tgtEl>
                                          <p:spTgt spid="44"/>
                                        </p:tgtEl>
                                        <p:attrNameLst>
                                          <p:attrName>style.visibility</p:attrName>
                                        </p:attrNameLst>
                                      </p:cBhvr>
                                      <p:to>
                                        <p:strVal val="visible"/>
                                      </p:to>
                                    </p:set>
                                    <p:animEffect transition="in" filter="wipe(up)">
                                      <p:cBhvr>
                                        <p:cTn id="8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3" grpId="2"/>
      <p:bldP spid="13" grpId="3"/>
      <p:bldP spid="20" grpId="0" animBg="1"/>
      <p:bldP spid="21" grpId="0" animBg="1"/>
      <p:bldP spid="22" grpId="0" animBg="1"/>
      <p:bldP spid="23" grpId="0" animBg="1"/>
      <p:bldP spid="24" grpId="0" animBg="1"/>
      <p:bldP spid="25" grpId="0" animBg="1"/>
      <p:bldP spid="26" grpId="0" animBg="1"/>
      <p:bldP spid="27" grpId="0" animBg="1"/>
      <p:bldP spid="30" grpId="0" animBg="1"/>
      <p:bldP spid="39" grpId="0" animBg="1"/>
      <p:bldP spid="40" grpId="0" animBg="1"/>
      <p:bldP spid="41" grpId="0"/>
      <p:bldP spid="42" grpId="0"/>
      <p:bldP spid="43" grpId="0"/>
      <p:bldP spid="44"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文本框 10"/>
          <p:cNvSpPr txBox="1"/>
          <p:nvPr/>
        </p:nvSpPr>
        <p:spPr>
          <a:xfrm>
            <a:off x="3674745" y="5080"/>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2. WDM </a:t>
            </a:r>
            <a:r>
              <a:rPr lang="zh-CN" altLang="en-US" sz="1600">
                <a:solidFill>
                  <a:srgbClr val="002060"/>
                </a:solidFill>
                <a:latin typeface="微软雅黑" panose="020B0502040204020203" pitchFamily="34" charset="-122"/>
                <a:ea typeface="微软雅黑" panose="020B0502040204020203" pitchFamily="34" charset="-122"/>
              </a:rPr>
              <a:t>网络结构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2" name="文本框 11"/>
          <p:cNvSpPr txBox="1"/>
          <p:nvPr/>
        </p:nvSpPr>
        <p:spPr>
          <a:xfrm>
            <a:off x="47625" y="342265"/>
            <a:ext cx="5499735" cy="275590"/>
          </a:xfrm>
          <a:prstGeom prst="rect">
            <a:avLst/>
          </a:prstGeom>
          <a:noFill/>
        </p:spPr>
        <p:txBody>
          <a:bodyPr wrap="square" rtlCol="0">
            <a:spAutoFit/>
          </a:bodyPr>
          <a:p>
            <a:r>
              <a:rPr lang="en-US" altLang="zh-CN" sz="1200">
                <a:solidFill>
                  <a:srgbClr val="002060"/>
                </a:solidFill>
                <a:latin typeface="微软雅黑" panose="020B0502040204020203" pitchFamily="34" charset="-122"/>
                <a:ea typeface="微软雅黑" panose="020B0502040204020203" pitchFamily="34" charset="-122"/>
              </a:rPr>
              <a:t>1) </a:t>
            </a:r>
            <a:r>
              <a:rPr lang="zh-CN" altLang="en-US" sz="1200">
                <a:solidFill>
                  <a:srgbClr val="002060"/>
                </a:solidFill>
                <a:latin typeface="微软雅黑" panose="020B0502040204020203" pitchFamily="34" charset="-122"/>
                <a:ea typeface="微软雅黑" panose="020B0502040204020203" pitchFamily="34" charset="-122"/>
              </a:rPr>
              <a:t>广播</a:t>
            </a:r>
            <a:r>
              <a:rPr lang="en-US" altLang="zh-CN" sz="1200">
                <a:solidFill>
                  <a:srgbClr val="002060"/>
                </a:solidFill>
                <a:latin typeface="微软雅黑" panose="020B0502040204020203" pitchFamily="34" charset="-122"/>
                <a:ea typeface="微软雅黑" panose="020B0502040204020203" pitchFamily="34" charset="-122"/>
              </a:rPr>
              <a:t>-</a:t>
            </a:r>
            <a:r>
              <a:rPr lang="zh-CN" altLang="en-US" sz="1200">
                <a:solidFill>
                  <a:srgbClr val="002060"/>
                </a:solidFill>
                <a:latin typeface="微软雅黑" panose="020B0502040204020203" pitchFamily="34" charset="-122"/>
                <a:ea typeface="微软雅黑" panose="020B0502040204020203" pitchFamily="34" charset="-122"/>
              </a:rPr>
              <a:t>选择网络 </a:t>
            </a:r>
            <a:r>
              <a:rPr lang="en-US" altLang="zh-CN" sz="1200">
                <a:solidFill>
                  <a:srgbClr val="002060"/>
                </a:solidFill>
                <a:latin typeface="微软雅黑" panose="020B0502040204020203" pitchFamily="34" charset="-122"/>
                <a:ea typeface="微软雅黑" panose="020B0502040204020203" pitchFamily="34" charset="-122"/>
              </a:rPr>
              <a:t>( Broadcast-and-Select Optical Network)</a:t>
            </a:r>
            <a:endParaRPr lang="en-US" altLang="zh-CN" sz="1200">
              <a:solidFill>
                <a:srgbClr val="002060"/>
              </a:solidFill>
              <a:latin typeface="微软雅黑" panose="020B0502040204020203" pitchFamily="34" charset="-122"/>
              <a:ea typeface="微软雅黑" panose="020B0502040204020203" pitchFamily="34" charset="-122"/>
            </a:endParaRPr>
          </a:p>
        </p:txBody>
      </p:sp>
      <p:sp>
        <p:nvSpPr>
          <p:cNvPr id="13" name="文本框 12"/>
          <p:cNvSpPr txBox="1"/>
          <p:nvPr/>
        </p:nvSpPr>
        <p:spPr>
          <a:xfrm>
            <a:off x="47625" y="617220"/>
            <a:ext cx="5499735" cy="275590"/>
          </a:xfrm>
          <a:prstGeom prst="rect">
            <a:avLst/>
          </a:prstGeom>
          <a:noFill/>
        </p:spPr>
        <p:txBody>
          <a:bodyPr wrap="square" rtlCol="0">
            <a:spAutoFit/>
          </a:bodyPr>
          <a:p>
            <a:r>
              <a:rPr lang="en-US" altLang="zh-CN" sz="1200">
                <a:solidFill>
                  <a:srgbClr val="C00000"/>
                </a:solidFill>
                <a:latin typeface="微软雅黑" panose="020B0502040204020203" pitchFamily="34" charset="-122"/>
                <a:ea typeface="微软雅黑" panose="020B0502040204020203" pitchFamily="34" charset="-122"/>
              </a:rPr>
              <a:t>2) </a:t>
            </a:r>
            <a:r>
              <a:rPr lang="zh-CN" altLang="en-US" sz="1200">
                <a:solidFill>
                  <a:srgbClr val="C00000"/>
                </a:solidFill>
                <a:latin typeface="微软雅黑" panose="020B0502040204020203" pitchFamily="34" charset="-122"/>
                <a:ea typeface="微软雅黑" panose="020B0502040204020203" pitchFamily="34" charset="-122"/>
              </a:rPr>
              <a:t>波长路由网络 </a:t>
            </a:r>
            <a:r>
              <a:rPr lang="en-US" altLang="zh-CN" sz="1200">
                <a:solidFill>
                  <a:srgbClr val="C00000"/>
                </a:solidFill>
                <a:latin typeface="微软雅黑" panose="020B0502040204020203" pitchFamily="34" charset="-122"/>
                <a:ea typeface="微软雅黑" panose="020B0502040204020203" pitchFamily="34" charset="-122"/>
              </a:rPr>
              <a:t>(Wavelength-Routed Optical Network)</a:t>
            </a:r>
            <a:endParaRPr lang="en-US" altLang="zh-CN" sz="1200">
              <a:solidFill>
                <a:srgbClr val="C00000"/>
              </a:solidFill>
              <a:latin typeface="微软雅黑" panose="020B0502040204020203" pitchFamily="34" charset="-122"/>
              <a:ea typeface="微软雅黑" panose="020B0502040204020203" pitchFamily="34" charset="-122"/>
            </a:endParaRPr>
          </a:p>
        </p:txBody>
      </p:sp>
      <p:grpSp>
        <p:nvGrpSpPr>
          <p:cNvPr id="42" name="组合 41"/>
          <p:cNvGrpSpPr/>
          <p:nvPr/>
        </p:nvGrpSpPr>
        <p:grpSpPr>
          <a:xfrm>
            <a:off x="292735" y="1611630"/>
            <a:ext cx="3526155" cy="2479040"/>
            <a:chOff x="2864" y="1176"/>
            <a:chExt cx="9795" cy="6173"/>
          </a:xfrm>
        </p:grpSpPr>
        <p:grpSp>
          <p:nvGrpSpPr>
            <p:cNvPr id="28" name="组合 27"/>
            <p:cNvGrpSpPr/>
            <p:nvPr/>
          </p:nvGrpSpPr>
          <p:grpSpPr>
            <a:xfrm>
              <a:off x="5032" y="2435"/>
              <a:ext cx="5472" cy="3459"/>
              <a:chOff x="4845" y="2564"/>
              <a:chExt cx="5472" cy="3459"/>
            </a:xfrm>
          </p:grpSpPr>
          <p:sp>
            <p:nvSpPr>
              <p:cNvPr id="9224" name="椭圆 9223"/>
              <p:cNvSpPr/>
              <p:nvPr/>
            </p:nvSpPr>
            <p:spPr>
              <a:xfrm>
                <a:off x="4845" y="3134"/>
                <a:ext cx="643" cy="670"/>
              </a:xfrm>
              <a:prstGeom prst="ellipse">
                <a:avLst/>
              </a:prstGeom>
              <a:solidFill>
                <a:schemeClr val="accent1"/>
              </a:solidFill>
              <a:ln w="9525" cap="flat" cmpd="sng">
                <a:solidFill>
                  <a:schemeClr val="tx1"/>
                </a:solidFill>
                <a:prstDash val="solid"/>
                <a:headEnd type="none" w="med" len="med"/>
                <a:tailEnd type="none" w="med" len="med"/>
              </a:ln>
            </p:spPr>
            <p:txBody>
              <a:bodyPr anchor="ctr"/>
              <a:p>
                <a:pPr algn="ctr"/>
                <a:r>
                  <a:rPr lang="en-US" altLang="zh-CN" sz="1000">
                    <a:solidFill>
                      <a:srgbClr val="002060"/>
                    </a:solidFill>
                    <a:latin typeface="Arial" panose="020B0604020202020204" pitchFamily="34" charset="0"/>
                  </a:rPr>
                  <a:t>1</a:t>
                </a:r>
                <a:endParaRPr lang="en-US" altLang="zh-CN" sz="1000">
                  <a:solidFill>
                    <a:srgbClr val="002060"/>
                  </a:solidFill>
                  <a:latin typeface="Arial" panose="020B0604020202020204" pitchFamily="34" charset="0"/>
                </a:endParaRPr>
              </a:p>
            </p:txBody>
          </p:sp>
          <p:sp>
            <p:nvSpPr>
              <p:cNvPr id="9225" name="椭圆 9224"/>
              <p:cNvSpPr/>
              <p:nvPr/>
            </p:nvSpPr>
            <p:spPr>
              <a:xfrm>
                <a:off x="4848" y="4386"/>
                <a:ext cx="643" cy="670"/>
              </a:xfrm>
              <a:prstGeom prst="ellipse">
                <a:avLst/>
              </a:prstGeom>
              <a:solidFill>
                <a:schemeClr val="accent1"/>
              </a:solidFill>
              <a:ln w="9525" cap="flat" cmpd="sng">
                <a:solidFill>
                  <a:schemeClr val="tx1"/>
                </a:solidFill>
                <a:prstDash val="solid"/>
                <a:headEnd type="none" w="med" len="med"/>
                <a:tailEnd type="none" w="med" len="med"/>
              </a:ln>
            </p:spPr>
            <p:txBody>
              <a:bodyPr anchor="ctr"/>
              <a:p>
                <a:pPr algn="ctr"/>
                <a:r>
                  <a:rPr lang="en-US" altLang="zh-CN" sz="1000">
                    <a:solidFill>
                      <a:srgbClr val="002060"/>
                    </a:solidFill>
                    <a:latin typeface="Arial" panose="020B0604020202020204" pitchFamily="34" charset="0"/>
                  </a:rPr>
                  <a:t>2</a:t>
                </a:r>
                <a:endParaRPr lang="en-US" altLang="zh-CN" sz="1000">
                  <a:solidFill>
                    <a:srgbClr val="002060"/>
                  </a:solidFill>
                  <a:latin typeface="Arial" panose="020B0604020202020204" pitchFamily="34" charset="0"/>
                </a:endParaRPr>
              </a:p>
            </p:txBody>
          </p:sp>
          <p:sp>
            <p:nvSpPr>
              <p:cNvPr id="9226" name="椭圆 9225"/>
              <p:cNvSpPr/>
              <p:nvPr/>
            </p:nvSpPr>
            <p:spPr>
              <a:xfrm>
                <a:off x="5904" y="5056"/>
                <a:ext cx="643" cy="670"/>
              </a:xfrm>
              <a:prstGeom prst="ellipse">
                <a:avLst/>
              </a:prstGeom>
              <a:solidFill>
                <a:schemeClr val="accent1"/>
              </a:solidFill>
              <a:ln w="9525" cap="flat" cmpd="sng">
                <a:solidFill>
                  <a:schemeClr val="tx1"/>
                </a:solidFill>
                <a:prstDash val="solid"/>
                <a:headEnd type="none" w="med" len="med"/>
                <a:tailEnd type="none" w="med" len="med"/>
              </a:ln>
            </p:spPr>
            <p:txBody>
              <a:bodyPr anchor="ctr"/>
              <a:p>
                <a:pPr algn="ctr"/>
                <a:r>
                  <a:rPr lang="en-US" altLang="zh-CN" sz="1000">
                    <a:solidFill>
                      <a:srgbClr val="002060"/>
                    </a:solidFill>
                    <a:latin typeface="Arial" panose="020B0604020202020204" pitchFamily="34" charset="0"/>
                  </a:rPr>
                  <a:t>3</a:t>
                </a:r>
                <a:endParaRPr lang="en-US" altLang="zh-CN" sz="1000">
                  <a:solidFill>
                    <a:srgbClr val="002060"/>
                  </a:solidFill>
                  <a:latin typeface="Arial" panose="020B0604020202020204" pitchFamily="34" charset="0"/>
                </a:endParaRPr>
              </a:p>
            </p:txBody>
          </p:sp>
          <p:sp>
            <p:nvSpPr>
              <p:cNvPr id="9227" name="椭圆 9226"/>
              <p:cNvSpPr/>
              <p:nvPr/>
            </p:nvSpPr>
            <p:spPr>
              <a:xfrm>
                <a:off x="5998" y="3804"/>
                <a:ext cx="643" cy="670"/>
              </a:xfrm>
              <a:prstGeom prst="ellipse">
                <a:avLst/>
              </a:prstGeom>
              <a:solidFill>
                <a:schemeClr val="accent1"/>
              </a:solidFill>
              <a:ln w="9525" cap="flat" cmpd="sng">
                <a:solidFill>
                  <a:schemeClr val="tx1"/>
                </a:solidFill>
                <a:prstDash val="solid"/>
                <a:headEnd type="none" w="med" len="med"/>
                <a:tailEnd type="none" w="med" len="med"/>
              </a:ln>
            </p:spPr>
            <p:txBody>
              <a:bodyPr anchor="ctr"/>
              <a:p>
                <a:pPr algn="ctr"/>
                <a:r>
                  <a:rPr lang="en-US" altLang="zh-CN" sz="1000">
                    <a:solidFill>
                      <a:srgbClr val="002060"/>
                    </a:solidFill>
                    <a:latin typeface="Arial" panose="020B0604020202020204" pitchFamily="34" charset="0"/>
                  </a:rPr>
                  <a:t>5</a:t>
                </a:r>
                <a:endParaRPr lang="en-US" altLang="zh-CN" sz="1000">
                  <a:solidFill>
                    <a:srgbClr val="002060"/>
                  </a:solidFill>
                  <a:latin typeface="Arial" panose="020B0604020202020204" pitchFamily="34" charset="0"/>
                </a:endParaRPr>
              </a:p>
            </p:txBody>
          </p:sp>
          <p:sp>
            <p:nvSpPr>
              <p:cNvPr id="9228" name="椭圆 9227"/>
              <p:cNvSpPr/>
              <p:nvPr/>
            </p:nvSpPr>
            <p:spPr>
              <a:xfrm>
                <a:off x="6616" y="2564"/>
                <a:ext cx="643" cy="670"/>
              </a:xfrm>
              <a:prstGeom prst="ellipse">
                <a:avLst/>
              </a:prstGeom>
              <a:solidFill>
                <a:schemeClr val="accent1"/>
              </a:solidFill>
              <a:ln w="9525" cap="flat" cmpd="sng">
                <a:solidFill>
                  <a:schemeClr val="tx1"/>
                </a:solidFill>
                <a:prstDash val="solid"/>
                <a:headEnd type="none" w="med" len="med"/>
                <a:tailEnd type="none" w="med" len="med"/>
              </a:ln>
            </p:spPr>
            <p:txBody>
              <a:bodyPr anchor="ctr"/>
              <a:p>
                <a:pPr algn="ctr"/>
                <a:r>
                  <a:rPr lang="en-US" altLang="zh-CN" sz="1000">
                    <a:solidFill>
                      <a:srgbClr val="002060"/>
                    </a:solidFill>
                    <a:latin typeface="Arial" panose="020B0604020202020204" pitchFamily="34" charset="0"/>
                  </a:rPr>
                  <a:t>6</a:t>
                </a:r>
                <a:endParaRPr lang="en-US" altLang="zh-CN" sz="1000">
                  <a:solidFill>
                    <a:srgbClr val="002060"/>
                  </a:solidFill>
                  <a:latin typeface="Arial" panose="020B0604020202020204" pitchFamily="34" charset="0"/>
                </a:endParaRPr>
              </a:p>
            </p:txBody>
          </p:sp>
          <p:sp>
            <p:nvSpPr>
              <p:cNvPr id="9229" name="椭圆 9228"/>
              <p:cNvSpPr/>
              <p:nvPr/>
            </p:nvSpPr>
            <p:spPr>
              <a:xfrm>
                <a:off x="8517" y="3046"/>
                <a:ext cx="643" cy="670"/>
              </a:xfrm>
              <a:prstGeom prst="ellipse">
                <a:avLst/>
              </a:prstGeom>
              <a:solidFill>
                <a:schemeClr val="accent1"/>
              </a:solidFill>
              <a:ln w="9525" cap="flat" cmpd="sng">
                <a:solidFill>
                  <a:schemeClr val="tx1"/>
                </a:solidFill>
                <a:prstDash val="solid"/>
                <a:headEnd type="none" w="med" len="med"/>
                <a:tailEnd type="none" w="med" len="med"/>
              </a:ln>
            </p:spPr>
            <p:txBody>
              <a:bodyPr anchor="ctr"/>
              <a:p>
                <a:pPr algn="ctr"/>
                <a:r>
                  <a:rPr lang="en-US" altLang="zh-CN" sz="1000">
                    <a:solidFill>
                      <a:srgbClr val="002060"/>
                    </a:solidFill>
                    <a:latin typeface="Arial" panose="020B0604020202020204" pitchFamily="34" charset="0"/>
                  </a:rPr>
                  <a:t>7</a:t>
                </a:r>
                <a:endParaRPr lang="en-US" altLang="zh-CN" sz="1000">
                  <a:solidFill>
                    <a:srgbClr val="002060"/>
                  </a:solidFill>
                  <a:latin typeface="Arial" panose="020B0604020202020204" pitchFamily="34" charset="0"/>
                </a:endParaRPr>
              </a:p>
            </p:txBody>
          </p:sp>
          <p:sp>
            <p:nvSpPr>
              <p:cNvPr id="9234" name="椭圆 9233"/>
              <p:cNvSpPr/>
              <p:nvPr/>
            </p:nvSpPr>
            <p:spPr>
              <a:xfrm>
                <a:off x="7259" y="5353"/>
                <a:ext cx="643" cy="670"/>
              </a:xfrm>
              <a:prstGeom prst="ellipse">
                <a:avLst/>
              </a:prstGeom>
              <a:solidFill>
                <a:schemeClr val="accent1"/>
              </a:solidFill>
              <a:ln w="9525" cap="flat" cmpd="sng">
                <a:solidFill>
                  <a:schemeClr val="tx1"/>
                </a:solidFill>
                <a:prstDash val="solid"/>
                <a:headEnd type="none" w="med" len="med"/>
                <a:tailEnd type="none" w="med" len="med"/>
              </a:ln>
            </p:spPr>
            <p:txBody>
              <a:bodyPr anchor="ctr"/>
              <a:p>
                <a:pPr algn="ctr"/>
                <a:r>
                  <a:rPr lang="en-US" altLang="zh-CN" sz="1000">
                    <a:solidFill>
                      <a:srgbClr val="002060"/>
                    </a:solidFill>
                    <a:latin typeface="Arial" panose="020B0604020202020204" pitchFamily="34" charset="0"/>
                  </a:rPr>
                  <a:t>4</a:t>
                </a:r>
                <a:endParaRPr lang="en-US" altLang="zh-CN" sz="1000">
                  <a:solidFill>
                    <a:srgbClr val="002060"/>
                  </a:solidFill>
                  <a:latin typeface="Arial" panose="020B0604020202020204" pitchFamily="34" charset="0"/>
                </a:endParaRPr>
              </a:p>
            </p:txBody>
          </p:sp>
          <p:cxnSp>
            <p:nvCxnSpPr>
              <p:cNvPr id="2" name="直接连接符 1"/>
              <p:cNvCxnSpPr>
                <a:stCxn id="9224" idx="4"/>
                <a:endCxn id="9225" idx="0"/>
              </p:cNvCxnSpPr>
              <p:nvPr/>
            </p:nvCxnSpPr>
            <p:spPr>
              <a:xfrm>
                <a:off x="5167" y="3804"/>
                <a:ext cx="3" cy="582"/>
              </a:xfrm>
              <a:prstGeom prst="line">
                <a:avLst/>
              </a:prstGeom>
              <a:solidFill>
                <a:schemeClr val="accent1"/>
              </a:solidFill>
              <a:ln w="15875" cap="flat" cmpd="sng" algn="ctr">
                <a:solidFill>
                  <a:srgbClr val="1C4885"/>
                </a:solidFill>
                <a:prstDash val="solid"/>
                <a:round/>
                <a:headEnd type="none" w="med" len="med"/>
                <a:tailEnd type="none" w="med" len="med"/>
              </a:ln>
            </p:spPr>
          </p:cxnSp>
          <p:sp>
            <p:nvSpPr>
              <p:cNvPr id="3" name="椭圆 2"/>
              <p:cNvSpPr/>
              <p:nvPr/>
            </p:nvSpPr>
            <p:spPr>
              <a:xfrm>
                <a:off x="7450" y="4073"/>
                <a:ext cx="643" cy="670"/>
              </a:xfrm>
              <a:prstGeom prst="ellipse">
                <a:avLst/>
              </a:prstGeom>
              <a:solidFill>
                <a:schemeClr val="accent1"/>
              </a:solidFill>
              <a:ln w="9525" cap="flat" cmpd="sng">
                <a:solidFill>
                  <a:schemeClr val="tx1"/>
                </a:solidFill>
                <a:prstDash val="solid"/>
                <a:headEnd type="none" w="med" len="med"/>
                <a:tailEnd type="none" w="med" len="med"/>
              </a:ln>
            </p:spPr>
            <p:txBody>
              <a:bodyPr anchor="ctr"/>
              <a:p>
                <a:pPr algn="ctr"/>
                <a:r>
                  <a:rPr lang="en-US" altLang="zh-CN" sz="1000">
                    <a:solidFill>
                      <a:srgbClr val="002060"/>
                    </a:solidFill>
                    <a:latin typeface="Arial" panose="020B0604020202020204" pitchFamily="34" charset="0"/>
                  </a:rPr>
                  <a:t>8</a:t>
                </a:r>
                <a:endParaRPr lang="en-US" altLang="zh-CN" sz="1000">
                  <a:solidFill>
                    <a:srgbClr val="002060"/>
                  </a:solidFill>
                  <a:latin typeface="Arial" panose="020B0604020202020204" pitchFamily="34" charset="0"/>
                </a:endParaRPr>
              </a:p>
            </p:txBody>
          </p:sp>
          <p:sp>
            <p:nvSpPr>
              <p:cNvPr id="4" name="椭圆 3"/>
              <p:cNvSpPr/>
              <p:nvPr/>
            </p:nvSpPr>
            <p:spPr>
              <a:xfrm>
                <a:off x="8864" y="4743"/>
                <a:ext cx="643" cy="670"/>
              </a:xfrm>
              <a:prstGeom prst="ellipse">
                <a:avLst/>
              </a:prstGeom>
              <a:solidFill>
                <a:schemeClr val="accent1"/>
              </a:solidFill>
              <a:ln w="9525" cap="flat" cmpd="sng">
                <a:solidFill>
                  <a:schemeClr val="tx1"/>
                </a:solidFill>
                <a:prstDash val="solid"/>
                <a:headEnd type="none" w="med" len="med"/>
                <a:tailEnd type="none" w="med" len="med"/>
              </a:ln>
            </p:spPr>
            <p:txBody>
              <a:bodyPr anchor="ctr"/>
              <a:p>
                <a:pPr algn="ctr"/>
                <a:r>
                  <a:rPr lang="en-US" altLang="zh-CN" sz="1000">
                    <a:solidFill>
                      <a:srgbClr val="002060"/>
                    </a:solidFill>
                    <a:latin typeface="Arial" panose="020B0604020202020204" pitchFamily="34" charset="0"/>
                  </a:rPr>
                  <a:t>9</a:t>
                </a:r>
                <a:endParaRPr lang="en-US" altLang="zh-CN" sz="1000">
                  <a:solidFill>
                    <a:srgbClr val="002060"/>
                  </a:solidFill>
                  <a:latin typeface="Arial" panose="020B0604020202020204" pitchFamily="34" charset="0"/>
                </a:endParaRPr>
              </a:p>
            </p:txBody>
          </p:sp>
          <p:sp>
            <p:nvSpPr>
              <p:cNvPr id="5" name="椭圆 4"/>
              <p:cNvSpPr/>
              <p:nvPr/>
            </p:nvSpPr>
            <p:spPr>
              <a:xfrm>
                <a:off x="9674" y="3716"/>
                <a:ext cx="643" cy="670"/>
              </a:xfrm>
              <a:prstGeom prst="ellipse">
                <a:avLst/>
              </a:prstGeom>
              <a:solidFill>
                <a:schemeClr val="accent1"/>
              </a:solidFill>
              <a:ln w="9525" cap="flat" cmpd="sng">
                <a:solidFill>
                  <a:schemeClr val="tx1"/>
                </a:solidFill>
                <a:prstDash val="solid"/>
                <a:headEnd type="none" w="med" len="med"/>
                <a:tailEnd type="none" w="med" len="med"/>
              </a:ln>
            </p:spPr>
            <p:txBody>
              <a:bodyPr lIns="0" rIns="0" anchor="ctr"/>
              <a:p>
                <a:pPr algn="ctr"/>
                <a:r>
                  <a:rPr lang="en-US" altLang="zh-CN" sz="1000">
                    <a:solidFill>
                      <a:srgbClr val="002060"/>
                    </a:solidFill>
                    <a:latin typeface="Arial" panose="020B0604020202020204" pitchFamily="34" charset="0"/>
                  </a:rPr>
                  <a:t>10</a:t>
                </a:r>
                <a:endParaRPr lang="en-US" altLang="zh-CN" sz="1000">
                  <a:solidFill>
                    <a:srgbClr val="002060"/>
                  </a:solidFill>
                  <a:latin typeface="Arial" panose="020B0604020202020204" pitchFamily="34" charset="0"/>
                </a:endParaRPr>
              </a:p>
            </p:txBody>
          </p:sp>
          <p:cxnSp>
            <p:nvCxnSpPr>
              <p:cNvPr id="6" name="直接连接符 5"/>
              <p:cNvCxnSpPr>
                <a:stCxn id="9226" idx="2"/>
                <a:endCxn id="9225" idx="5"/>
              </p:cNvCxnSpPr>
              <p:nvPr/>
            </p:nvCxnSpPr>
            <p:spPr>
              <a:xfrm flipH="1" flipV="1">
                <a:off x="5397" y="4958"/>
                <a:ext cx="507" cy="433"/>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7" name="直接连接符 6"/>
              <p:cNvCxnSpPr>
                <a:stCxn id="9234" idx="2"/>
                <a:endCxn id="9226" idx="5"/>
              </p:cNvCxnSpPr>
              <p:nvPr/>
            </p:nvCxnSpPr>
            <p:spPr>
              <a:xfrm flipH="1" flipV="1">
                <a:off x="6453" y="5628"/>
                <a:ext cx="806" cy="60"/>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8" name="直接连接符 7"/>
              <p:cNvCxnSpPr>
                <a:stCxn id="9227" idx="1"/>
                <a:endCxn id="9224" idx="6"/>
              </p:cNvCxnSpPr>
              <p:nvPr/>
            </p:nvCxnSpPr>
            <p:spPr>
              <a:xfrm flipH="1" flipV="1">
                <a:off x="5488" y="3469"/>
                <a:ext cx="604" cy="433"/>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9" name="直接连接符 8"/>
              <p:cNvCxnSpPr>
                <a:stCxn id="9227" idx="5"/>
                <a:endCxn id="3" idx="2"/>
              </p:cNvCxnSpPr>
              <p:nvPr/>
            </p:nvCxnSpPr>
            <p:spPr>
              <a:xfrm>
                <a:off x="6547" y="4376"/>
                <a:ext cx="903" cy="32"/>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10" name="直接连接符 9"/>
              <p:cNvCxnSpPr>
                <a:stCxn id="4" idx="2"/>
                <a:endCxn id="3" idx="5"/>
              </p:cNvCxnSpPr>
              <p:nvPr/>
            </p:nvCxnSpPr>
            <p:spPr>
              <a:xfrm flipH="1" flipV="1">
                <a:off x="7999" y="4645"/>
                <a:ext cx="865" cy="433"/>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14" name="直接连接符 13"/>
              <p:cNvCxnSpPr>
                <a:stCxn id="4" idx="6"/>
                <a:endCxn id="5" idx="4"/>
              </p:cNvCxnSpPr>
              <p:nvPr/>
            </p:nvCxnSpPr>
            <p:spPr>
              <a:xfrm flipV="1">
                <a:off x="9507" y="4386"/>
                <a:ext cx="489" cy="692"/>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15" name="直接连接符 14"/>
              <p:cNvCxnSpPr>
                <a:stCxn id="9229" idx="6"/>
                <a:endCxn id="5" idx="1"/>
              </p:cNvCxnSpPr>
              <p:nvPr/>
            </p:nvCxnSpPr>
            <p:spPr>
              <a:xfrm>
                <a:off x="9160" y="3381"/>
                <a:ext cx="608" cy="433"/>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16" name="直接连接符 15"/>
              <p:cNvCxnSpPr>
                <a:stCxn id="9229" idx="1"/>
                <a:endCxn id="9228" idx="6"/>
              </p:cNvCxnSpPr>
              <p:nvPr/>
            </p:nvCxnSpPr>
            <p:spPr>
              <a:xfrm flipH="1" flipV="1">
                <a:off x="7259" y="2899"/>
                <a:ext cx="1352" cy="245"/>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17" name="直接连接符 16"/>
              <p:cNvCxnSpPr>
                <a:stCxn id="9224" idx="7"/>
                <a:endCxn id="9228" idx="2"/>
              </p:cNvCxnSpPr>
              <p:nvPr/>
            </p:nvCxnSpPr>
            <p:spPr>
              <a:xfrm flipV="1">
                <a:off x="5394" y="2899"/>
                <a:ext cx="1222" cy="333"/>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18" name="直接连接符 17"/>
              <p:cNvCxnSpPr>
                <a:stCxn id="9229" idx="3"/>
                <a:endCxn id="3" idx="7"/>
              </p:cNvCxnSpPr>
              <p:nvPr/>
            </p:nvCxnSpPr>
            <p:spPr>
              <a:xfrm flipH="1">
                <a:off x="7999" y="3618"/>
                <a:ext cx="612" cy="553"/>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19" name="直接连接符 18"/>
              <p:cNvCxnSpPr>
                <a:stCxn id="9234" idx="7"/>
                <a:endCxn id="3" idx="4"/>
              </p:cNvCxnSpPr>
              <p:nvPr/>
            </p:nvCxnSpPr>
            <p:spPr>
              <a:xfrm flipH="1" flipV="1">
                <a:off x="7772" y="4743"/>
                <a:ext cx="36" cy="708"/>
              </a:xfrm>
              <a:prstGeom prst="line">
                <a:avLst/>
              </a:prstGeom>
              <a:solidFill>
                <a:schemeClr val="accent1"/>
              </a:solidFill>
              <a:ln w="15875" cap="flat" cmpd="sng" algn="ctr">
                <a:solidFill>
                  <a:srgbClr val="1C4885"/>
                </a:solidFill>
                <a:prstDash val="solid"/>
                <a:round/>
                <a:headEnd type="none" w="med" len="med"/>
                <a:tailEnd type="none" w="med" len="med"/>
              </a:ln>
            </p:spPr>
          </p:cxnSp>
        </p:grpSp>
        <p:sp>
          <p:nvSpPr>
            <p:cNvPr id="20" name="矩形 19"/>
            <p:cNvSpPr/>
            <p:nvPr/>
          </p:nvSpPr>
          <p:spPr>
            <a:xfrm>
              <a:off x="3419" y="3057"/>
              <a:ext cx="564" cy="390"/>
            </a:xfrm>
            <a:prstGeom prst="rect">
              <a:avLst/>
            </a:prstGeom>
            <a:solidFill>
              <a:schemeClr val="accent4">
                <a:lumMod val="40000"/>
                <a:lumOff val="60000"/>
              </a:schemeClr>
            </a:solid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A</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21" name="矩形 20"/>
            <p:cNvSpPr/>
            <p:nvPr/>
          </p:nvSpPr>
          <p:spPr>
            <a:xfrm>
              <a:off x="6843" y="1176"/>
              <a:ext cx="564" cy="390"/>
            </a:xfrm>
            <a:prstGeom prst="rect">
              <a:avLst/>
            </a:prstGeom>
            <a:solidFill>
              <a:schemeClr val="accent4">
                <a:lumMod val="40000"/>
                <a:lumOff val="60000"/>
              </a:schemeClr>
            </a:solid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B</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22" name="矩形 21"/>
            <p:cNvSpPr/>
            <p:nvPr/>
          </p:nvSpPr>
          <p:spPr>
            <a:xfrm>
              <a:off x="10303" y="1666"/>
              <a:ext cx="564" cy="390"/>
            </a:xfrm>
            <a:prstGeom prst="rect">
              <a:avLst/>
            </a:prstGeom>
            <a:solidFill>
              <a:schemeClr val="accent4">
                <a:lumMod val="40000"/>
                <a:lumOff val="60000"/>
              </a:schemeClr>
            </a:solid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C</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23" name="矩形 22"/>
            <p:cNvSpPr/>
            <p:nvPr/>
          </p:nvSpPr>
          <p:spPr>
            <a:xfrm>
              <a:off x="12095" y="4171"/>
              <a:ext cx="564" cy="390"/>
            </a:xfrm>
            <a:prstGeom prst="rect">
              <a:avLst/>
            </a:prstGeom>
            <a:solidFill>
              <a:schemeClr val="accent4">
                <a:lumMod val="40000"/>
                <a:lumOff val="60000"/>
              </a:schemeClr>
            </a:solid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D</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24" name="矩形 23"/>
            <p:cNvSpPr/>
            <p:nvPr/>
          </p:nvSpPr>
          <p:spPr>
            <a:xfrm>
              <a:off x="10504" y="5894"/>
              <a:ext cx="564" cy="390"/>
            </a:xfrm>
            <a:prstGeom prst="rect">
              <a:avLst/>
            </a:prstGeom>
            <a:solidFill>
              <a:schemeClr val="accent4">
                <a:lumMod val="40000"/>
                <a:lumOff val="60000"/>
              </a:schemeClr>
            </a:solid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E</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25" name="矩形 24"/>
            <p:cNvSpPr/>
            <p:nvPr/>
          </p:nvSpPr>
          <p:spPr>
            <a:xfrm>
              <a:off x="7577" y="6871"/>
              <a:ext cx="564" cy="390"/>
            </a:xfrm>
            <a:prstGeom prst="rect">
              <a:avLst/>
            </a:prstGeom>
            <a:solidFill>
              <a:schemeClr val="accent4">
                <a:lumMod val="40000"/>
                <a:lumOff val="60000"/>
              </a:schemeClr>
            </a:solid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F</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26" name="矩形 25"/>
            <p:cNvSpPr/>
            <p:nvPr/>
          </p:nvSpPr>
          <p:spPr>
            <a:xfrm>
              <a:off x="4471" y="6959"/>
              <a:ext cx="564" cy="390"/>
            </a:xfrm>
            <a:prstGeom prst="rect">
              <a:avLst/>
            </a:prstGeom>
            <a:solidFill>
              <a:schemeClr val="accent4">
                <a:lumMod val="40000"/>
                <a:lumOff val="60000"/>
              </a:schemeClr>
            </a:solid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G</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27" name="矩形 26"/>
            <p:cNvSpPr/>
            <p:nvPr/>
          </p:nvSpPr>
          <p:spPr>
            <a:xfrm>
              <a:off x="2864" y="5100"/>
              <a:ext cx="564" cy="390"/>
            </a:xfrm>
            <a:prstGeom prst="rect">
              <a:avLst/>
            </a:prstGeom>
            <a:solidFill>
              <a:schemeClr val="accent4">
                <a:lumMod val="40000"/>
                <a:lumOff val="60000"/>
              </a:schemeClr>
            </a:solid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H</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30" name="任意多边形 29"/>
            <p:cNvSpPr/>
            <p:nvPr/>
          </p:nvSpPr>
          <p:spPr>
            <a:xfrm>
              <a:off x="3983" y="1892"/>
              <a:ext cx="7698" cy="4842"/>
            </a:xfrm>
            <a:custGeom>
              <a:avLst/>
              <a:gdLst>
                <a:gd name="connisteX0" fmla="*/ 301970 w 4887988"/>
                <a:gd name="connsiteY0" fmla="*/ 863328 h 3074709"/>
                <a:gd name="connisteX1" fmla="*/ 345 w 4887988"/>
                <a:gd name="connsiteY1" fmla="*/ 1584688 h 3074709"/>
                <a:gd name="connisteX2" fmla="*/ 356580 w 4887988"/>
                <a:gd name="connsiteY2" fmla="*/ 2635613 h 3074709"/>
                <a:gd name="connisteX3" fmla="*/ 1142710 w 4887988"/>
                <a:gd name="connsiteY3" fmla="*/ 3073763 h 3074709"/>
                <a:gd name="connisteX4" fmla="*/ 1763740 w 4887988"/>
                <a:gd name="connsiteY4" fmla="*/ 2562588 h 3074709"/>
                <a:gd name="connisteX5" fmla="*/ 1992340 w 4887988"/>
                <a:gd name="connsiteY5" fmla="*/ 2471148 h 3074709"/>
                <a:gd name="connisteX6" fmla="*/ 2457795 w 4887988"/>
                <a:gd name="connsiteY6" fmla="*/ 2873103 h 3074709"/>
                <a:gd name="connisteX7" fmla="*/ 3325840 w 4887988"/>
                <a:gd name="connsiteY7" fmla="*/ 2808968 h 3074709"/>
                <a:gd name="connisteX8" fmla="*/ 4559010 w 4887988"/>
                <a:gd name="connsiteY8" fmla="*/ 1776458 h 3074709"/>
                <a:gd name="connisteX9" fmla="*/ 4778720 w 4887988"/>
                <a:gd name="connsiteY9" fmla="*/ 972548 h 3074709"/>
                <a:gd name="connisteX10" fmla="*/ 3417280 w 4887988"/>
                <a:gd name="connsiteY10" fmla="*/ 122918 h 3074709"/>
                <a:gd name="connisteX11" fmla="*/ 1151600 w 4887988"/>
                <a:gd name="connsiteY11" fmla="*/ 122918 h 3074709"/>
                <a:gd name="connisteX12" fmla="*/ 265140 w 4887988"/>
                <a:gd name="connsiteY12" fmla="*/ 909048 h 3074709"/>
                <a:gd name="connisteX13" fmla="*/ 512155 w 4887988"/>
                <a:gd name="connsiteY13" fmla="*/ 909048 h 307470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4887989" h="3074709">
                  <a:moveTo>
                    <a:pt x="301971" y="863329"/>
                  </a:moveTo>
                  <a:cubicBezTo>
                    <a:pt x="234661" y="986519"/>
                    <a:pt x="-10449" y="1230359"/>
                    <a:pt x="346" y="1584689"/>
                  </a:cubicBezTo>
                  <a:cubicBezTo>
                    <a:pt x="11141" y="1939019"/>
                    <a:pt x="127981" y="2337799"/>
                    <a:pt x="356581" y="2635614"/>
                  </a:cubicBezTo>
                  <a:cubicBezTo>
                    <a:pt x="585181" y="2933429"/>
                    <a:pt x="861406" y="3088369"/>
                    <a:pt x="1142711" y="3073764"/>
                  </a:cubicBezTo>
                  <a:cubicBezTo>
                    <a:pt x="1424016" y="3059159"/>
                    <a:pt x="1593561" y="2683239"/>
                    <a:pt x="1763741" y="2562589"/>
                  </a:cubicBezTo>
                  <a:cubicBezTo>
                    <a:pt x="1933921" y="2441939"/>
                    <a:pt x="1853276" y="2408919"/>
                    <a:pt x="1992341" y="2471149"/>
                  </a:cubicBezTo>
                  <a:cubicBezTo>
                    <a:pt x="2131406" y="2533379"/>
                    <a:pt x="2191096" y="2805794"/>
                    <a:pt x="2457796" y="2873104"/>
                  </a:cubicBezTo>
                  <a:cubicBezTo>
                    <a:pt x="2724496" y="2940414"/>
                    <a:pt x="2905471" y="3028044"/>
                    <a:pt x="3325841" y="2808969"/>
                  </a:cubicBezTo>
                  <a:cubicBezTo>
                    <a:pt x="3746211" y="2589894"/>
                    <a:pt x="4268181" y="2143489"/>
                    <a:pt x="4559011" y="1776459"/>
                  </a:cubicBezTo>
                  <a:cubicBezTo>
                    <a:pt x="4849841" y="1409429"/>
                    <a:pt x="5007321" y="1303384"/>
                    <a:pt x="4778721" y="972549"/>
                  </a:cubicBezTo>
                  <a:cubicBezTo>
                    <a:pt x="4550121" y="641714"/>
                    <a:pt x="4142451" y="293099"/>
                    <a:pt x="3417281" y="122919"/>
                  </a:cubicBezTo>
                  <a:cubicBezTo>
                    <a:pt x="2692111" y="-47261"/>
                    <a:pt x="1782156" y="-34561"/>
                    <a:pt x="1151601" y="122919"/>
                  </a:cubicBezTo>
                  <a:cubicBezTo>
                    <a:pt x="521046" y="280399"/>
                    <a:pt x="392776" y="751569"/>
                    <a:pt x="265141" y="909049"/>
                  </a:cubicBezTo>
                </a:path>
              </a:pathLst>
            </a:custGeom>
            <a:noFill/>
            <a:ln w="12700" cap="flat" cmpd="sng" algn="ctr">
              <a:solidFill>
                <a:srgbClr val="7030A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cxnSp>
          <p:nvCxnSpPr>
            <p:cNvPr id="31" name="直接连接符 30"/>
            <p:cNvCxnSpPr>
              <a:stCxn id="9226" idx="3"/>
              <a:endCxn id="26" idx="0"/>
            </p:cNvCxnSpPr>
            <p:nvPr/>
          </p:nvCxnSpPr>
          <p:spPr>
            <a:xfrm flipH="1">
              <a:off x="4753" y="5499"/>
              <a:ext cx="1432" cy="1460"/>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32" name="直接连接符 31"/>
            <p:cNvCxnSpPr>
              <a:stCxn id="20" idx="3"/>
              <a:endCxn id="9224" idx="2"/>
            </p:cNvCxnSpPr>
            <p:nvPr/>
          </p:nvCxnSpPr>
          <p:spPr>
            <a:xfrm>
              <a:off x="3983" y="3252"/>
              <a:ext cx="1049" cy="88"/>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33" name="直接连接符 32"/>
            <p:cNvCxnSpPr>
              <a:stCxn id="27" idx="3"/>
              <a:endCxn id="9225" idx="2"/>
            </p:cNvCxnSpPr>
            <p:nvPr/>
          </p:nvCxnSpPr>
          <p:spPr>
            <a:xfrm flipV="1">
              <a:off x="3428" y="4592"/>
              <a:ext cx="1607" cy="703"/>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34" name="直接连接符 33"/>
            <p:cNvCxnSpPr>
              <a:stCxn id="9234" idx="4"/>
              <a:endCxn id="25" idx="0"/>
            </p:cNvCxnSpPr>
            <p:nvPr/>
          </p:nvCxnSpPr>
          <p:spPr>
            <a:xfrm>
              <a:off x="7768" y="5894"/>
              <a:ext cx="91" cy="977"/>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35" name="直接连接符 34"/>
            <p:cNvCxnSpPr>
              <a:stCxn id="4" idx="5"/>
              <a:endCxn id="24" idx="0"/>
            </p:cNvCxnSpPr>
            <p:nvPr/>
          </p:nvCxnSpPr>
          <p:spPr>
            <a:xfrm>
              <a:off x="9600" y="5186"/>
              <a:ext cx="1186" cy="708"/>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36" name="直接连接符 35"/>
            <p:cNvCxnSpPr>
              <a:stCxn id="5" idx="6"/>
              <a:endCxn id="23" idx="1"/>
            </p:cNvCxnSpPr>
            <p:nvPr/>
          </p:nvCxnSpPr>
          <p:spPr>
            <a:xfrm>
              <a:off x="10504" y="3922"/>
              <a:ext cx="1591" cy="444"/>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37" name="直接连接符 36"/>
            <p:cNvCxnSpPr>
              <a:stCxn id="9229" idx="7"/>
              <a:endCxn id="22" idx="2"/>
            </p:cNvCxnSpPr>
            <p:nvPr/>
          </p:nvCxnSpPr>
          <p:spPr>
            <a:xfrm flipV="1">
              <a:off x="9253" y="2056"/>
              <a:ext cx="1332" cy="959"/>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38" name="直接连接符 37"/>
            <p:cNvCxnSpPr>
              <a:stCxn id="9228" idx="0"/>
              <a:endCxn id="21" idx="2"/>
            </p:cNvCxnSpPr>
            <p:nvPr/>
          </p:nvCxnSpPr>
          <p:spPr>
            <a:xfrm flipV="1">
              <a:off x="7125" y="1566"/>
              <a:ext cx="0" cy="869"/>
            </a:xfrm>
            <a:prstGeom prst="line">
              <a:avLst/>
            </a:prstGeom>
            <a:solidFill>
              <a:schemeClr val="accent1"/>
            </a:solidFill>
            <a:ln w="15875" cap="flat" cmpd="sng" algn="ctr">
              <a:solidFill>
                <a:srgbClr val="1C4885"/>
              </a:solidFill>
              <a:prstDash val="solid"/>
              <a:round/>
              <a:headEnd type="none" w="med" len="med"/>
              <a:tailEnd type="none" w="med" len="med"/>
            </a:ln>
          </p:spPr>
        </p:cxnSp>
      </p:grpSp>
      <p:sp>
        <p:nvSpPr>
          <p:cNvPr id="41" name="文本框 40"/>
          <p:cNvSpPr txBox="1"/>
          <p:nvPr/>
        </p:nvSpPr>
        <p:spPr>
          <a:xfrm>
            <a:off x="5160645" y="2296160"/>
            <a:ext cx="3830320" cy="1414780"/>
          </a:xfrm>
          <a:prstGeom prst="rect">
            <a:avLst/>
          </a:prstGeom>
          <a:noFill/>
        </p:spPr>
        <p:txBody>
          <a:bodyPr wrap="square" rtlCol="0">
            <a:spAutoFit/>
          </a:bodyPr>
          <a:p>
            <a:pPr algn="l"/>
            <a:r>
              <a:rPr lang="zh-CN" altLang="en-US">
                <a:solidFill>
                  <a:srgbClr val="002060"/>
                </a:solidFill>
                <a:latin typeface="微软雅黑" panose="020B0502040204020203" pitchFamily="34" charset="-122"/>
                <a:ea typeface="微软雅黑" panose="020B0502040204020203" pitchFamily="34" charset="-122"/>
                <a:sym typeface="+mn-ea"/>
              </a:rPr>
              <a:t>波长路由网络 </a:t>
            </a:r>
            <a:r>
              <a:rPr lang="en-US" altLang="zh-CN">
                <a:solidFill>
                  <a:srgbClr val="002060"/>
                </a:solidFill>
                <a:latin typeface="微软雅黑" panose="020B0502040204020203" pitchFamily="34" charset="-122"/>
                <a:ea typeface="微软雅黑" panose="020B0502040204020203" pitchFamily="34" charset="-122"/>
                <a:sym typeface="+mn-ea"/>
              </a:rPr>
              <a:t>— </a:t>
            </a:r>
            <a:r>
              <a:rPr lang="zh-CN" altLang="en-US">
                <a:solidFill>
                  <a:srgbClr val="002060"/>
                </a:solidFill>
                <a:latin typeface="微软雅黑" panose="020B0502040204020203" pitchFamily="34" charset="-122"/>
                <a:ea typeface="微软雅黑" panose="020B0502040204020203" pitchFamily="34" charset="-122"/>
                <a:sym typeface="+mn-ea"/>
              </a:rPr>
              <a:t>路由以可用波长为基础</a:t>
            </a:r>
            <a:endParaRPr lang="zh-CN" altLang="en-US">
              <a:solidFill>
                <a:srgbClr val="002060"/>
              </a:solidFill>
              <a:latin typeface="微软雅黑" panose="020B0502040204020203" pitchFamily="34" charset="-122"/>
              <a:ea typeface="微软雅黑" panose="020B0502040204020203" pitchFamily="34" charset="-122"/>
            </a:endParaRPr>
          </a:p>
          <a:p>
            <a:pPr marL="171450" indent="-171450" algn="l">
              <a:buFont typeface="Wingdings" panose="05000000000000000000" charset="0"/>
              <a:buChar char=""/>
            </a:pPr>
            <a:r>
              <a:rPr lang="zh-CN" altLang="en-US" sz="1200">
                <a:solidFill>
                  <a:srgbClr val="002060"/>
                </a:solidFill>
                <a:latin typeface="微软雅黑" panose="020B0502040204020203" pitchFamily="34" charset="-122"/>
                <a:ea typeface="微软雅黑" panose="020B0502040204020203" pitchFamily="34" charset="-122"/>
              </a:rPr>
              <a:t>每条链路采用一个波长，节点之间的连结请求是用波长来建立</a:t>
            </a:r>
            <a:endParaRPr lang="zh-CN" altLang="en-US" sz="1200">
              <a:solidFill>
                <a:srgbClr val="002060"/>
              </a:solidFill>
              <a:latin typeface="微软雅黑" panose="020B0502040204020203" pitchFamily="34" charset="-122"/>
              <a:ea typeface="微软雅黑" panose="020B0502040204020203" pitchFamily="34" charset="-122"/>
            </a:endParaRPr>
          </a:p>
          <a:p>
            <a:pPr marL="171450" indent="-171450" algn="l">
              <a:buFont typeface="Wingdings" panose="05000000000000000000" charset="0"/>
              <a:buChar char=""/>
            </a:pPr>
            <a:r>
              <a:rPr lang="zh-CN" altLang="en-US" sz="1200">
                <a:solidFill>
                  <a:srgbClr val="002060"/>
                </a:solidFill>
                <a:latin typeface="微软雅黑" panose="020B0502040204020203" pitchFamily="34" charset="-122"/>
                <a:ea typeface="微软雅黑" panose="020B0502040204020203" pitchFamily="34" charset="-122"/>
              </a:rPr>
              <a:t>根据波长来选择路由</a:t>
            </a:r>
            <a:endParaRPr lang="zh-CN" altLang="en-US" sz="1200">
              <a:solidFill>
                <a:srgbClr val="002060"/>
              </a:solidFill>
              <a:latin typeface="微软雅黑" panose="020B0502040204020203" pitchFamily="34" charset="-122"/>
              <a:ea typeface="微软雅黑" panose="020B0502040204020203" pitchFamily="34" charset="-122"/>
            </a:endParaRPr>
          </a:p>
          <a:p>
            <a:pPr marL="171450" indent="-171450" algn="l">
              <a:buFont typeface="Wingdings" panose="05000000000000000000" charset="0"/>
              <a:buChar char=""/>
            </a:pPr>
            <a:r>
              <a:rPr lang="zh-CN" altLang="en-US" sz="1200">
                <a:solidFill>
                  <a:srgbClr val="002060"/>
                </a:solidFill>
                <a:latin typeface="微软雅黑" panose="020B0502040204020203" pitchFamily="34" charset="-122"/>
                <a:ea typeface="微软雅黑" panose="020B0502040204020203" pitchFamily="34" charset="-122"/>
              </a:rPr>
              <a:t>使用光交换，不进行光电转换</a:t>
            </a:r>
            <a:endParaRPr lang="zh-CN" altLang="en-US" sz="1200">
              <a:solidFill>
                <a:srgbClr val="002060"/>
              </a:solidFill>
              <a:latin typeface="微软雅黑" panose="020B0502040204020203" pitchFamily="34" charset="-122"/>
              <a:ea typeface="微软雅黑" panose="020B0502040204020203" pitchFamily="34" charset="-122"/>
            </a:endParaRPr>
          </a:p>
          <a:p>
            <a:pPr marL="171450" indent="-171450" algn="l"/>
            <a:endParaRPr lang="zh-CN" altLang="en-US" sz="1200">
              <a:solidFill>
                <a:srgbClr val="002060"/>
              </a:solidFill>
              <a:latin typeface="微软雅黑" panose="020B0502040204020203" pitchFamily="34" charset="-122"/>
              <a:ea typeface="微软雅黑" panose="020B0502040204020203" pitchFamily="34" charset="-122"/>
            </a:endParaRPr>
          </a:p>
          <a:p>
            <a:pPr algn="l"/>
            <a:endParaRPr lang="zh-CN" altLang="en-US" sz="1200">
              <a:solidFill>
                <a:srgbClr val="002060"/>
              </a:solidFill>
              <a:latin typeface="微软雅黑" panose="020B0502040204020203" pitchFamily="34" charset="-122"/>
              <a:ea typeface="微软雅黑" panose="020B0502040204020203" pitchFamily="34" charset="-122"/>
            </a:endParaRPr>
          </a:p>
        </p:txBody>
      </p:sp>
      <p:sp>
        <p:nvSpPr>
          <p:cNvPr id="43" name="文本框 42"/>
          <p:cNvSpPr txBox="1"/>
          <p:nvPr/>
        </p:nvSpPr>
        <p:spPr>
          <a:xfrm>
            <a:off x="5160645" y="1135380"/>
            <a:ext cx="3830320" cy="829945"/>
          </a:xfrm>
          <a:prstGeom prst="rect">
            <a:avLst/>
          </a:prstGeom>
          <a:noFill/>
        </p:spPr>
        <p:txBody>
          <a:bodyPr wrap="square" rtlCol="0">
            <a:spAutoFit/>
          </a:bodyPr>
          <a:p>
            <a:pPr algn="l"/>
            <a:endParaRPr lang="zh-CN" altLang="en-US" sz="1200">
              <a:solidFill>
                <a:srgbClr val="002060"/>
              </a:solidFill>
              <a:latin typeface="微软雅黑" panose="020B0502040204020203" pitchFamily="34" charset="-122"/>
              <a:ea typeface="微软雅黑" panose="020B0502040204020203" pitchFamily="34" charset="-122"/>
            </a:endParaRPr>
          </a:p>
          <a:p>
            <a:pPr marL="171450" indent="-171450" algn="l">
              <a:buFont typeface="Wingdings" panose="05000000000000000000" charset="0"/>
              <a:buChar char=""/>
            </a:pPr>
            <a:r>
              <a:rPr lang="zh-CN" altLang="en-US" sz="1200">
                <a:solidFill>
                  <a:srgbClr val="002060"/>
                </a:solidFill>
                <a:latin typeface="微软雅黑" panose="020B0502040204020203" pitchFamily="34" charset="-122"/>
                <a:ea typeface="微软雅黑" panose="020B0502040204020203" pitchFamily="34" charset="-122"/>
              </a:rPr>
              <a:t> 纯光路</a:t>
            </a:r>
            <a:r>
              <a:rPr lang="en-US" altLang="zh-CN" sz="1200">
                <a:solidFill>
                  <a:srgbClr val="002060"/>
                </a:solidFill>
                <a:latin typeface="微软雅黑" panose="020B0502040204020203" pitchFamily="34" charset="-122"/>
                <a:ea typeface="微软雅黑" panose="020B0502040204020203" pitchFamily="34" charset="-122"/>
              </a:rPr>
              <a:t>/</a:t>
            </a:r>
            <a:r>
              <a:rPr lang="zh-CN" altLang="en-US" sz="1200">
                <a:solidFill>
                  <a:srgbClr val="002060"/>
                </a:solidFill>
                <a:latin typeface="微软雅黑" panose="020B0502040204020203" pitchFamily="34" charset="-122"/>
                <a:ea typeface="微软雅黑" panose="020B0502040204020203" pitchFamily="34" charset="-122"/>
              </a:rPr>
              <a:t>光路 </a:t>
            </a:r>
            <a:r>
              <a:rPr lang="en-US" altLang="zh-CN" sz="1200">
                <a:solidFill>
                  <a:srgbClr val="002060"/>
                </a:solidFill>
                <a:latin typeface="微软雅黑" panose="020B0502040204020203" pitchFamily="34" charset="-122"/>
                <a:ea typeface="微软雅黑" panose="020B0502040204020203" pitchFamily="34" charset="-122"/>
              </a:rPr>
              <a:t>— </a:t>
            </a:r>
            <a:r>
              <a:rPr lang="zh-CN" altLang="en-US" sz="1200">
                <a:solidFill>
                  <a:srgbClr val="002060"/>
                </a:solidFill>
                <a:latin typeface="微软雅黑" panose="020B0502040204020203" pitchFamily="34" charset="-122"/>
                <a:ea typeface="微软雅黑" panose="020B0502040204020203" pitchFamily="34" charset="-122"/>
              </a:rPr>
              <a:t>中间节点没有波长转换器、光路上连续的多条链路使用同一波长</a:t>
            </a:r>
            <a:endParaRPr lang="zh-CN" altLang="en-US" sz="1200">
              <a:solidFill>
                <a:srgbClr val="002060"/>
              </a:solidFill>
              <a:latin typeface="微软雅黑" panose="020B0502040204020203" pitchFamily="34" charset="-122"/>
              <a:ea typeface="微软雅黑" panose="020B0502040204020203" pitchFamily="34" charset="-122"/>
            </a:endParaRPr>
          </a:p>
          <a:p>
            <a:pPr marL="171450" indent="-171450" algn="l">
              <a:buFont typeface="Wingdings" panose="05000000000000000000" charset="0"/>
              <a:buChar char=""/>
            </a:pPr>
            <a:r>
              <a:rPr lang="zh-CN" altLang="en-US" sz="1200">
                <a:solidFill>
                  <a:srgbClr val="002060"/>
                </a:solidFill>
                <a:latin typeface="微软雅黑" panose="020B0502040204020203" pitchFamily="34" charset="-122"/>
                <a:ea typeface="微软雅黑" panose="020B0502040204020203" pitchFamily="34" charset="-122"/>
              </a:rPr>
              <a:t> 半光路</a:t>
            </a:r>
            <a:r>
              <a:rPr lang="en-US" altLang="zh-CN" sz="1200">
                <a:solidFill>
                  <a:srgbClr val="002060"/>
                </a:solidFill>
                <a:latin typeface="微软雅黑" panose="020B0502040204020203" pitchFamily="34" charset="-122"/>
                <a:ea typeface="微软雅黑" panose="020B0502040204020203" pitchFamily="34" charset="-122"/>
              </a:rPr>
              <a:t>/</a:t>
            </a:r>
            <a:r>
              <a:rPr lang="zh-CN" altLang="en-US" sz="1200">
                <a:solidFill>
                  <a:srgbClr val="002060"/>
                </a:solidFill>
                <a:latin typeface="微软雅黑" panose="020B0502040204020203" pitchFamily="34" charset="-122"/>
                <a:ea typeface="微软雅黑" panose="020B0502040204020203" pitchFamily="34" charset="-122"/>
              </a:rPr>
              <a:t>波长路径 </a:t>
            </a:r>
            <a:r>
              <a:rPr lang="en-US" altLang="zh-CN" sz="1200">
                <a:solidFill>
                  <a:srgbClr val="002060"/>
                </a:solidFill>
                <a:latin typeface="微软雅黑" panose="020B0502040204020203" pitchFamily="34" charset="-122"/>
                <a:ea typeface="微软雅黑" panose="020B0502040204020203" pitchFamily="34" charset="-122"/>
              </a:rPr>
              <a:t>— </a:t>
            </a:r>
            <a:r>
              <a:rPr lang="zh-CN" altLang="en-US" sz="1200">
                <a:solidFill>
                  <a:srgbClr val="002060"/>
                </a:solidFill>
                <a:latin typeface="微软雅黑" panose="020B0502040204020203" pitchFamily="34" charset="-122"/>
                <a:ea typeface="微软雅黑" panose="020B0502040204020203" pitchFamily="34" charset="-122"/>
              </a:rPr>
              <a:t>使用多种波长的路径</a:t>
            </a:r>
            <a:endParaRPr lang="zh-CN" altLang="en-US" sz="12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p:tgtEl>
                                          <p:spTgt spid="41"/>
                                        </p:tgtEl>
                                        <p:attrNameLst>
                                          <p:attrName>ppt_y</p:attrName>
                                        </p:attrNameLst>
                                      </p:cBhvr>
                                      <p:tavLst>
                                        <p:tav tm="0">
                                          <p:val>
                                            <p:strVal val="#ppt_y+#ppt_h*1.125000"/>
                                          </p:val>
                                        </p:tav>
                                        <p:tav tm="100000">
                                          <p:val>
                                            <p:strVal val="#ppt_y"/>
                                          </p:val>
                                        </p:tav>
                                      </p:tavLst>
                                    </p:anim>
                                    <p:animEffect transition="in" filter="wipe(up)">
                                      <p:cBhvr>
                                        <p:cTn id="1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2"/>
      <p:bldP spid="43" grpId="0"/>
      <p:bldP spid="41"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文本框 10"/>
          <p:cNvSpPr txBox="1"/>
          <p:nvPr/>
        </p:nvSpPr>
        <p:spPr>
          <a:xfrm>
            <a:off x="3674745" y="5080"/>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2. WDM </a:t>
            </a:r>
            <a:r>
              <a:rPr lang="zh-CN" altLang="en-US" sz="1600">
                <a:solidFill>
                  <a:srgbClr val="002060"/>
                </a:solidFill>
                <a:latin typeface="微软雅黑" panose="020B0502040204020203" pitchFamily="34" charset="-122"/>
                <a:ea typeface="微软雅黑" panose="020B0502040204020203" pitchFamily="34" charset="-122"/>
              </a:rPr>
              <a:t>网络结构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2" name="文本框 11"/>
          <p:cNvSpPr txBox="1"/>
          <p:nvPr/>
        </p:nvSpPr>
        <p:spPr>
          <a:xfrm>
            <a:off x="47625" y="342265"/>
            <a:ext cx="5499735" cy="275590"/>
          </a:xfrm>
          <a:prstGeom prst="rect">
            <a:avLst/>
          </a:prstGeom>
          <a:noFill/>
        </p:spPr>
        <p:txBody>
          <a:bodyPr wrap="square" rtlCol="0">
            <a:spAutoFit/>
          </a:bodyPr>
          <a:p>
            <a:r>
              <a:rPr lang="en-US" altLang="zh-CN" sz="1200">
                <a:solidFill>
                  <a:srgbClr val="002060"/>
                </a:solidFill>
                <a:latin typeface="微软雅黑" panose="020B0502040204020203" pitchFamily="34" charset="-122"/>
                <a:ea typeface="微软雅黑" panose="020B0502040204020203" pitchFamily="34" charset="-122"/>
              </a:rPr>
              <a:t>1) </a:t>
            </a:r>
            <a:r>
              <a:rPr lang="zh-CN" altLang="en-US" sz="1200">
                <a:solidFill>
                  <a:srgbClr val="002060"/>
                </a:solidFill>
                <a:latin typeface="微软雅黑" panose="020B0502040204020203" pitchFamily="34" charset="-122"/>
                <a:ea typeface="微软雅黑" panose="020B0502040204020203" pitchFamily="34" charset="-122"/>
              </a:rPr>
              <a:t>广播</a:t>
            </a:r>
            <a:r>
              <a:rPr lang="en-US" altLang="zh-CN" sz="1200">
                <a:solidFill>
                  <a:srgbClr val="002060"/>
                </a:solidFill>
                <a:latin typeface="微软雅黑" panose="020B0502040204020203" pitchFamily="34" charset="-122"/>
                <a:ea typeface="微软雅黑" panose="020B0502040204020203" pitchFamily="34" charset="-122"/>
              </a:rPr>
              <a:t>-</a:t>
            </a:r>
            <a:r>
              <a:rPr lang="zh-CN" altLang="en-US" sz="1200">
                <a:solidFill>
                  <a:srgbClr val="002060"/>
                </a:solidFill>
                <a:latin typeface="微软雅黑" panose="020B0502040204020203" pitchFamily="34" charset="-122"/>
                <a:ea typeface="微软雅黑" panose="020B0502040204020203" pitchFamily="34" charset="-122"/>
              </a:rPr>
              <a:t>选择网络 </a:t>
            </a:r>
            <a:r>
              <a:rPr lang="en-US" altLang="zh-CN" sz="1200">
                <a:solidFill>
                  <a:srgbClr val="002060"/>
                </a:solidFill>
                <a:latin typeface="微软雅黑" panose="020B0502040204020203" pitchFamily="34" charset="-122"/>
                <a:ea typeface="微软雅黑" panose="020B0502040204020203" pitchFamily="34" charset="-122"/>
              </a:rPr>
              <a:t>( Broadcast-and-Select Optical Network)</a:t>
            </a:r>
            <a:endParaRPr lang="en-US" altLang="zh-CN" sz="1200">
              <a:solidFill>
                <a:srgbClr val="002060"/>
              </a:solidFill>
              <a:latin typeface="微软雅黑" panose="020B0502040204020203" pitchFamily="34" charset="-122"/>
              <a:ea typeface="微软雅黑" panose="020B0502040204020203" pitchFamily="34" charset="-122"/>
            </a:endParaRPr>
          </a:p>
        </p:txBody>
      </p:sp>
      <p:sp>
        <p:nvSpPr>
          <p:cNvPr id="13" name="文本框 12"/>
          <p:cNvSpPr txBox="1"/>
          <p:nvPr/>
        </p:nvSpPr>
        <p:spPr>
          <a:xfrm>
            <a:off x="47625" y="617220"/>
            <a:ext cx="5499735" cy="275590"/>
          </a:xfrm>
          <a:prstGeom prst="rect">
            <a:avLst/>
          </a:prstGeom>
          <a:noFill/>
        </p:spPr>
        <p:txBody>
          <a:bodyPr wrap="square" rtlCol="0">
            <a:spAutoFit/>
          </a:bodyPr>
          <a:p>
            <a:r>
              <a:rPr lang="en-US" altLang="zh-CN" sz="1200">
                <a:solidFill>
                  <a:srgbClr val="C00000"/>
                </a:solidFill>
                <a:latin typeface="微软雅黑" panose="020B0502040204020203" pitchFamily="34" charset="-122"/>
                <a:ea typeface="微软雅黑" panose="020B0502040204020203" pitchFamily="34" charset="-122"/>
              </a:rPr>
              <a:t>2) </a:t>
            </a:r>
            <a:r>
              <a:rPr lang="zh-CN" altLang="en-US" sz="1200">
                <a:solidFill>
                  <a:srgbClr val="C00000"/>
                </a:solidFill>
                <a:latin typeface="微软雅黑" panose="020B0502040204020203" pitchFamily="34" charset="-122"/>
                <a:ea typeface="微软雅黑" panose="020B0502040204020203" pitchFamily="34" charset="-122"/>
              </a:rPr>
              <a:t>波长路由网络 </a:t>
            </a:r>
            <a:r>
              <a:rPr lang="en-US" altLang="zh-CN" sz="1200">
                <a:solidFill>
                  <a:srgbClr val="C00000"/>
                </a:solidFill>
                <a:latin typeface="微软雅黑" panose="020B0502040204020203" pitchFamily="34" charset="-122"/>
                <a:ea typeface="微软雅黑" panose="020B0502040204020203" pitchFamily="34" charset="-122"/>
              </a:rPr>
              <a:t>(Wavelength-Routed Optical Network)</a:t>
            </a:r>
            <a:endParaRPr lang="en-US" altLang="zh-CN" sz="1200">
              <a:solidFill>
                <a:srgbClr val="C00000"/>
              </a:solidFill>
              <a:latin typeface="微软雅黑" panose="020B0502040204020203" pitchFamily="34" charset="-122"/>
              <a:ea typeface="微软雅黑" panose="020B0502040204020203" pitchFamily="34" charset="-122"/>
            </a:endParaRPr>
          </a:p>
        </p:txBody>
      </p:sp>
      <p:grpSp>
        <p:nvGrpSpPr>
          <p:cNvPr id="42" name="组合 41"/>
          <p:cNvGrpSpPr/>
          <p:nvPr/>
        </p:nvGrpSpPr>
        <p:grpSpPr>
          <a:xfrm>
            <a:off x="1818640" y="746760"/>
            <a:ext cx="6219825" cy="3919855"/>
            <a:chOff x="2864" y="1176"/>
            <a:chExt cx="9795" cy="6173"/>
          </a:xfrm>
        </p:grpSpPr>
        <p:grpSp>
          <p:nvGrpSpPr>
            <p:cNvPr id="28" name="组合 27"/>
            <p:cNvGrpSpPr/>
            <p:nvPr/>
          </p:nvGrpSpPr>
          <p:grpSpPr>
            <a:xfrm>
              <a:off x="5032" y="2435"/>
              <a:ext cx="5472" cy="3459"/>
              <a:chOff x="4845" y="2564"/>
              <a:chExt cx="5472" cy="3459"/>
            </a:xfrm>
          </p:grpSpPr>
          <p:sp>
            <p:nvSpPr>
              <p:cNvPr id="9224" name="椭圆 9223"/>
              <p:cNvSpPr/>
              <p:nvPr/>
            </p:nvSpPr>
            <p:spPr>
              <a:xfrm>
                <a:off x="4845" y="3134"/>
                <a:ext cx="643" cy="670"/>
              </a:xfrm>
              <a:prstGeom prst="ellipse">
                <a:avLst/>
              </a:prstGeom>
              <a:solidFill>
                <a:schemeClr val="accent1"/>
              </a:solidFill>
              <a:ln w="9525" cap="flat" cmpd="sng">
                <a:solidFill>
                  <a:schemeClr val="tx1"/>
                </a:solidFill>
                <a:prstDash val="solid"/>
                <a:headEnd type="none" w="med" len="med"/>
                <a:tailEnd type="none" w="med" len="med"/>
              </a:ln>
            </p:spPr>
            <p:txBody>
              <a:bodyPr anchor="ctr"/>
              <a:p>
                <a:pPr algn="ctr"/>
                <a:r>
                  <a:rPr lang="en-US" altLang="zh-CN" sz="1000">
                    <a:solidFill>
                      <a:srgbClr val="002060"/>
                    </a:solidFill>
                    <a:latin typeface="Arial" panose="020B0604020202020204" pitchFamily="34" charset="0"/>
                  </a:rPr>
                  <a:t>1</a:t>
                </a:r>
                <a:endParaRPr lang="en-US" altLang="zh-CN" sz="1000">
                  <a:solidFill>
                    <a:srgbClr val="002060"/>
                  </a:solidFill>
                  <a:latin typeface="Arial" panose="020B0604020202020204" pitchFamily="34" charset="0"/>
                </a:endParaRPr>
              </a:p>
            </p:txBody>
          </p:sp>
          <p:sp>
            <p:nvSpPr>
              <p:cNvPr id="9225" name="椭圆 9224"/>
              <p:cNvSpPr/>
              <p:nvPr/>
            </p:nvSpPr>
            <p:spPr>
              <a:xfrm>
                <a:off x="4848" y="4386"/>
                <a:ext cx="643" cy="670"/>
              </a:xfrm>
              <a:prstGeom prst="ellipse">
                <a:avLst/>
              </a:prstGeom>
              <a:solidFill>
                <a:schemeClr val="accent1"/>
              </a:solidFill>
              <a:ln w="9525" cap="flat" cmpd="sng">
                <a:solidFill>
                  <a:schemeClr val="tx1"/>
                </a:solidFill>
                <a:prstDash val="solid"/>
                <a:headEnd type="none" w="med" len="med"/>
                <a:tailEnd type="none" w="med" len="med"/>
              </a:ln>
            </p:spPr>
            <p:txBody>
              <a:bodyPr anchor="ctr"/>
              <a:p>
                <a:pPr algn="ctr"/>
                <a:r>
                  <a:rPr lang="en-US" altLang="zh-CN" sz="1000">
                    <a:solidFill>
                      <a:srgbClr val="002060"/>
                    </a:solidFill>
                    <a:latin typeface="Arial" panose="020B0604020202020204" pitchFamily="34" charset="0"/>
                  </a:rPr>
                  <a:t>2</a:t>
                </a:r>
                <a:endParaRPr lang="en-US" altLang="zh-CN" sz="1000">
                  <a:solidFill>
                    <a:srgbClr val="002060"/>
                  </a:solidFill>
                  <a:latin typeface="Arial" panose="020B0604020202020204" pitchFamily="34" charset="0"/>
                </a:endParaRPr>
              </a:p>
            </p:txBody>
          </p:sp>
          <p:sp>
            <p:nvSpPr>
              <p:cNvPr id="9226" name="椭圆 9225"/>
              <p:cNvSpPr/>
              <p:nvPr/>
            </p:nvSpPr>
            <p:spPr>
              <a:xfrm>
                <a:off x="5904" y="5056"/>
                <a:ext cx="643" cy="670"/>
              </a:xfrm>
              <a:prstGeom prst="ellipse">
                <a:avLst/>
              </a:prstGeom>
              <a:solidFill>
                <a:schemeClr val="accent1"/>
              </a:solidFill>
              <a:ln w="9525" cap="flat" cmpd="sng">
                <a:solidFill>
                  <a:schemeClr val="tx1"/>
                </a:solidFill>
                <a:prstDash val="solid"/>
                <a:headEnd type="none" w="med" len="med"/>
                <a:tailEnd type="none" w="med" len="med"/>
              </a:ln>
            </p:spPr>
            <p:txBody>
              <a:bodyPr anchor="ctr"/>
              <a:p>
                <a:pPr algn="ctr"/>
                <a:r>
                  <a:rPr lang="en-US" altLang="zh-CN" sz="1000">
                    <a:solidFill>
                      <a:srgbClr val="002060"/>
                    </a:solidFill>
                    <a:latin typeface="Arial" panose="020B0604020202020204" pitchFamily="34" charset="0"/>
                  </a:rPr>
                  <a:t>3</a:t>
                </a:r>
                <a:endParaRPr lang="en-US" altLang="zh-CN" sz="1000">
                  <a:solidFill>
                    <a:srgbClr val="002060"/>
                  </a:solidFill>
                  <a:latin typeface="Arial" panose="020B0604020202020204" pitchFamily="34" charset="0"/>
                </a:endParaRPr>
              </a:p>
            </p:txBody>
          </p:sp>
          <p:sp>
            <p:nvSpPr>
              <p:cNvPr id="9227" name="椭圆 9226"/>
              <p:cNvSpPr/>
              <p:nvPr/>
            </p:nvSpPr>
            <p:spPr>
              <a:xfrm>
                <a:off x="5998" y="3804"/>
                <a:ext cx="643" cy="670"/>
              </a:xfrm>
              <a:prstGeom prst="ellipse">
                <a:avLst/>
              </a:prstGeom>
              <a:solidFill>
                <a:schemeClr val="accent1"/>
              </a:solidFill>
              <a:ln w="9525" cap="flat" cmpd="sng">
                <a:solidFill>
                  <a:schemeClr val="tx1"/>
                </a:solidFill>
                <a:prstDash val="solid"/>
                <a:headEnd type="none" w="med" len="med"/>
                <a:tailEnd type="none" w="med" len="med"/>
              </a:ln>
            </p:spPr>
            <p:txBody>
              <a:bodyPr anchor="ctr"/>
              <a:p>
                <a:pPr algn="ctr"/>
                <a:r>
                  <a:rPr lang="en-US" altLang="zh-CN" sz="1000">
                    <a:solidFill>
                      <a:srgbClr val="002060"/>
                    </a:solidFill>
                    <a:latin typeface="Arial" panose="020B0604020202020204" pitchFamily="34" charset="0"/>
                  </a:rPr>
                  <a:t>5</a:t>
                </a:r>
                <a:endParaRPr lang="en-US" altLang="zh-CN" sz="1000">
                  <a:solidFill>
                    <a:srgbClr val="002060"/>
                  </a:solidFill>
                  <a:latin typeface="Arial" panose="020B0604020202020204" pitchFamily="34" charset="0"/>
                </a:endParaRPr>
              </a:p>
            </p:txBody>
          </p:sp>
          <p:sp>
            <p:nvSpPr>
              <p:cNvPr id="9228" name="椭圆 9227"/>
              <p:cNvSpPr/>
              <p:nvPr/>
            </p:nvSpPr>
            <p:spPr>
              <a:xfrm>
                <a:off x="6616" y="2564"/>
                <a:ext cx="643" cy="670"/>
              </a:xfrm>
              <a:prstGeom prst="ellipse">
                <a:avLst/>
              </a:prstGeom>
              <a:solidFill>
                <a:schemeClr val="accent1"/>
              </a:solidFill>
              <a:ln w="9525" cap="flat" cmpd="sng">
                <a:solidFill>
                  <a:schemeClr val="tx1"/>
                </a:solidFill>
                <a:prstDash val="solid"/>
                <a:headEnd type="none" w="med" len="med"/>
                <a:tailEnd type="none" w="med" len="med"/>
              </a:ln>
            </p:spPr>
            <p:txBody>
              <a:bodyPr anchor="ctr"/>
              <a:p>
                <a:pPr algn="ctr"/>
                <a:r>
                  <a:rPr lang="en-US" altLang="zh-CN" sz="1000">
                    <a:solidFill>
                      <a:srgbClr val="002060"/>
                    </a:solidFill>
                    <a:latin typeface="Arial" panose="020B0604020202020204" pitchFamily="34" charset="0"/>
                  </a:rPr>
                  <a:t>6</a:t>
                </a:r>
                <a:endParaRPr lang="en-US" altLang="zh-CN" sz="1000">
                  <a:solidFill>
                    <a:srgbClr val="002060"/>
                  </a:solidFill>
                  <a:latin typeface="Arial" panose="020B0604020202020204" pitchFamily="34" charset="0"/>
                </a:endParaRPr>
              </a:p>
            </p:txBody>
          </p:sp>
          <p:sp>
            <p:nvSpPr>
              <p:cNvPr id="9229" name="椭圆 9228"/>
              <p:cNvSpPr/>
              <p:nvPr/>
            </p:nvSpPr>
            <p:spPr>
              <a:xfrm>
                <a:off x="8517" y="3046"/>
                <a:ext cx="643" cy="670"/>
              </a:xfrm>
              <a:prstGeom prst="ellipse">
                <a:avLst/>
              </a:prstGeom>
              <a:solidFill>
                <a:schemeClr val="accent1"/>
              </a:solidFill>
              <a:ln w="9525" cap="flat" cmpd="sng">
                <a:solidFill>
                  <a:schemeClr val="tx1"/>
                </a:solidFill>
                <a:prstDash val="solid"/>
                <a:headEnd type="none" w="med" len="med"/>
                <a:tailEnd type="none" w="med" len="med"/>
              </a:ln>
            </p:spPr>
            <p:txBody>
              <a:bodyPr anchor="ctr"/>
              <a:p>
                <a:pPr algn="ctr"/>
                <a:r>
                  <a:rPr lang="en-US" altLang="zh-CN" sz="1000">
                    <a:solidFill>
                      <a:srgbClr val="002060"/>
                    </a:solidFill>
                    <a:latin typeface="Arial" panose="020B0604020202020204" pitchFamily="34" charset="0"/>
                  </a:rPr>
                  <a:t>7</a:t>
                </a:r>
                <a:endParaRPr lang="en-US" altLang="zh-CN" sz="1000">
                  <a:solidFill>
                    <a:srgbClr val="002060"/>
                  </a:solidFill>
                  <a:latin typeface="Arial" panose="020B0604020202020204" pitchFamily="34" charset="0"/>
                </a:endParaRPr>
              </a:p>
            </p:txBody>
          </p:sp>
          <p:sp>
            <p:nvSpPr>
              <p:cNvPr id="9234" name="椭圆 9233"/>
              <p:cNvSpPr/>
              <p:nvPr/>
            </p:nvSpPr>
            <p:spPr>
              <a:xfrm>
                <a:off x="7259" y="5353"/>
                <a:ext cx="643" cy="670"/>
              </a:xfrm>
              <a:prstGeom prst="ellipse">
                <a:avLst/>
              </a:prstGeom>
              <a:solidFill>
                <a:schemeClr val="accent1"/>
              </a:solidFill>
              <a:ln w="9525" cap="flat" cmpd="sng">
                <a:solidFill>
                  <a:schemeClr val="tx1"/>
                </a:solidFill>
                <a:prstDash val="solid"/>
                <a:headEnd type="none" w="med" len="med"/>
                <a:tailEnd type="none" w="med" len="med"/>
              </a:ln>
            </p:spPr>
            <p:txBody>
              <a:bodyPr anchor="ctr"/>
              <a:p>
                <a:pPr algn="ctr"/>
                <a:r>
                  <a:rPr lang="en-US" altLang="zh-CN" sz="1000">
                    <a:solidFill>
                      <a:srgbClr val="002060"/>
                    </a:solidFill>
                    <a:latin typeface="Arial" panose="020B0604020202020204" pitchFamily="34" charset="0"/>
                  </a:rPr>
                  <a:t>4</a:t>
                </a:r>
                <a:endParaRPr lang="en-US" altLang="zh-CN" sz="1000">
                  <a:solidFill>
                    <a:srgbClr val="002060"/>
                  </a:solidFill>
                  <a:latin typeface="Arial" panose="020B0604020202020204" pitchFamily="34" charset="0"/>
                </a:endParaRPr>
              </a:p>
            </p:txBody>
          </p:sp>
          <p:cxnSp>
            <p:nvCxnSpPr>
              <p:cNvPr id="2" name="直接连接符 1"/>
              <p:cNvCxnSpPr>
                <a:stCxn id="9224" idx="4"/>
                <a:endCxn id="9225" idx="0"/>
              </p:cNvCxnSpPr>
              <p:nvPr/>
            </p:nvCxnSpPr>
            <p:spPr>
              <a:xfrm>
                <a:off x="5167" y="3804"/>
                <a:ext cx="3" cy="582"/>
              </a:xfrm>
              <a:prstGeom prst="line">
                <a:avLst/>
              </a:prstGeom>
              <a:solidFill>
                <a:schemeClr val="accent1"/>
              </a:solidFill>
              <a:ln w="15875" cap="flat" cmpd="sng" algn="ctr">
                <a:solidFill>
                  <a:srgbClr val="1C4885"/>
                </a:solidFill>
                <a:prstDash val="solid"/>
                <a:round/>
                <a:headEnd type="none" w="med" len="med"/>
                <a:tailEnd type="none" w="med" len="med"/>
              </a:ln>
            </p:spPr>
          </p:cxnSp>
          <p:sp>
            <p:nvSpPr>
              <p:cNvPr id="3" name="椭圆 2"/>
              <p:cNvSpPr/>
              <p:nvPr/>
            </p:nvSpPr>
            <p:spPr>
              <a:xfrm>
                <a:off x="7450" y="4073"/>
                <a:ext cx="643" cy="670"/>
              </a:xfrm>
              <a:prstGeom prst="ellipse">
                <a:avLst/>
              </a:prstGeom>
              <a:solidFill>
                <a:schemeClr val="accent1"/>
              </a:solidFill>
              <a:ln w="9525" cap="flat" cmpd="sng">
                <a:solidFill>
                  <a:schemeClr val="tx1"/>
                </a:solidFill>
                <a:prstDash val="solid"/>
                <a:headEnd type="none" w="med" len="med"/>
                <a:tailEnd type="none" w="med" len="med"/>
              </a:ln>
            </p:spPr>
            <p:txBody>
              <a:bodyPr anchor="ctr"/>
              <a:p>
                <a:pPr algn="ctr"/>
                <a:r>
                  <a:rPr lang="en-US" altLang="zh-CN" sz="1000">
                    <a:solidFill>
                      <a:srgbClr val="002060"/>
                    </a:solidFill>
                    <a:latin typeface="Arial" panose="020B0604020202020204" pitchFamily="34" charset="0"/>
                  </a:rPr>
                  <a:t>8</a:t>
                </a:r>
                <a:endParaRPr lang="en-US" altLang="zh-CN" sz="1000">
                  <a:solidFill>
                    <a:srgbClr val="002060"/>
                  </a:solidFill>
                  <a:latin typeface="Arial" panose="020B0604020202020204" pitchFamily="34" charset="0"/>
                </a:endParaRPr>
              </a:p>
            </p:txBody>
          </p:sp>
          <p:sp>
            <p:nvSpPr>
              <p:cNvPr id="4" name="椭圆 3"/>
              <p:cNvSpPr/>
              <p:nvPr/>
            </p:nvSpPr>
            <p:spPr>
              <a:xfrm>
                <a:off x="8864" y="4743"/>
                <a:ext cx="643" cy="670"/>
              </a:xfrm>
              <a:prstGeom prst="ellipse">
                <a:avLst/>
              </a:prstGeom>
              <a:solidFill>
                <a:schemeClr val="accent1"/>
              </a:solidFill>
              <a:ln w="9525" cap="flat" cmpd="sng">
                <a:solidFill>
                  <a:schemeClr val="tx1"/>
                </a:solidFill>
                <a:prstDash val="solid"/>
                <a:headEnd type="none" w="med" len="med"/>
                <a:tailEnd type="none" w="med" len="med"/>
              </a:ln>
            </p:spPr>
            <p:txBody>
              <a:bodyPr anchor="ctr"/>
              <a:p>
                <a:pPr algn="ctr"/>
                <a:r>
                  <a:rPr lang="en-US" altLang="zh-CN" sz="1000">
                    <a:solidFill>
                      <a:srgbClr val="002060"/>
                    </a:solidFill>
                    <a:latin typeface="Arial" panose="020B0604020202020204" pitchFamily="34" charset="0"/>
                  </a:rPr>
                  <a:t>9</a:t>
                </a:r>
                <a:endParaRPr lang="en-US" altLang="zh-CN" sz="1000">
                  <a:solidFill>
                    <a:srgbClr val="002060"/>
                  </a:solidFill>
                  <a:latin typeface="Arial" panose="020B0604020202020204" pitchFamily="34" charset="0"/>
                </a:endParaRPr>
              </a:p>
            </p:txBody>
          </p:sp>
          <p:sp>
            <p:nvSpPr>
              <p:cNvPr id="5" name="椭圆 4"/>
              <p:cNvSpPr/>
              <p:nvPr/>
            </p:nvSpPr>
            <p:spPr>
              <a:xfrm>
                <a:off x="9674" y="3716"/>
                <a:ext cx="643" cy="670"/>
              </a:xfrm>
              <a:prstGeom prst="ellipse">
                <a:avLst/>
              </a:prstGeom>
              <a:solidFill>
                <a:schemeClr val="accent1"/>
              </a:solidFill>
              <a:ln w="9525" cap="flat" cmpd="sng">
                <a:solidFill>
                  <a:schemeClr val="tx1"/>
                </a:solidFill>
                <a:prstDash val="solid"/>
                <a:headEnd type="none" w="med" len="med"/>
                <a:tailEnd type="none" w="med" len="med"/>
              </a:ln>
            </p:spPr>
            <p:txBody>
              <a:bodyPr lIns="0" rIns="0" anchor="ctr"/>
              <a:p>
                <a:pPr algn="ctr"/>
                <a:r>
                  <a:rPr lang="en-US" altLang="zh-CN" sz="1000">
                    <a:solidFill>
                      <a:srgbClr val="002060"/>
                    </a:solidFill>
                    <a:latin typeface="Arial" panose="020B0604020202020204" pitchFamily="34" charset="0"/>
                  </a:rPr>
                  <a:t>10</a:t>
                </a:r>
                <a:endParaRPr lang="en-US" altLang="zh-CN" sz="1000">
                  <a:solidFill>
                    <a:srgbClr val="002060"/>
                  </a:solidFill>
                  <a:latin typeface="Arial" panose="020B0604020202020204" pitchFamily="34" charset="0"/>
                </a:endParaRPr>
              </a:p>
            </p:txBody>
          </p:sp>
          <p:cxnSp>
            <p:nvCxnSpPr>
              <p:cNvPr id="6" name="直接连接符 5"/>
              <p:cNvCxnSpPr>
                <a:stCxn id="9226" idx="2"/>
                <a:endCxn id="9225" idx="5"/>
              </p:cNvCxnSpPr>
              <p:nvPr/>
            </p:nvCxnSpPr>
            <p:spPr>
              <a:xfrm flipH="1" flipV="1">
                <a:off x="5397" y="4958"/>
                <a:ext cx="507" cy="433"/>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7" name="直接连接符 6"/>
              <p:cNvCxnSpPr>
                <a:stCxn id="9234" idx="2"/>
                <a:endCxn id="9226" idx="5"/>
              </p:cNvCxnSpPr>
              <p:nvPr/>
            </p:nvCxnSpPr>
            <p:spPr>
              <a:xfrm flipH="1" flipV="1">
                <a:off x="6453" y="5628"/>
                <a:ext cx="806" cy="60"/>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8" name="直接连接符 7"/>
              <p:cNvCxnSpPr>
                <a:stCxn id="9227" idx="1"/>
                <a:endCxn id="9224" idx="6"/>
              </p:cNvCxnSpPr>
              <p:nvPr/>
            </p:nvCxnSpPr>
            <p:spPr>
              <a:xfrm flipH="1" flipV="1">
                <a:off x="5488" y="3469"/>
                <a:ext cx="604" cy="433"/>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9" name="直接连接符 8"/>
              <p:cNvCxnSpPr>
                <a:stCxn id="9227" idx="5"/>
                <a:endCxn id="3" idx="2"/>
              </p:cNvCxnSpPr>
              <p:nvPr/>
            </p:nvCxnSpPr>
            <p:spPr>
              <a:xfrm>
                <a:off x="6547" y="4376"/>
                <a:ext cx="903" cy="32"/>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10" name="直接连接符 9"/>
              <p:cNvCxnSpPr>
                <a:stCxn id="4" idx="2"/>
                <a:endCxn id="3" idx="5"/>
              </p:cNvCxnSpPr>
              <p:nvPr/>
            </p:nvCxnSpPr>
            <p:spPr>
              <a:xfrm flipH="1" flipV="1">
                <a:off x="7999" y="4645"/>
                <a:ext cx="865" cy="433"/>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14" name="直接连接符 13"/>
              <p:cNvCxnSpPr>
                <a:stCxn id="4" idx="6"/>
                <a:endCxn id="5" idx="4"/>
              </p:cNvCxnSpPr>
              <p:nvPr/>
            </p:nvCxnSpPr>
            <p:spPr>
              <a:xfrm flipV="1">
                <a:off x="9507" y="4386"/>
                <a:ext cx="489" cy="692"/>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15" name="直接连接符 14"/>
              <p:cNvCxnSpPr>
                <a:stCxn id="9229" idx="6"/>
                <a:endCxn id="5" idx="1"/>
              </p:cNvCxnSpPr>
              <p:nvPr/>
            </p:nvCxnSpPr>
            <p:spPr>
              <a:xfrm>
                <a:off x="9160" y="3381"/>
                <a:ext cx="608" cy="433"/>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16" name="直接连接符 15"/>
              <p:cNvCxnSpPr>
                <a:stCxn id="9229" idx="1"/>
                <a:endCxn id="9228" idx="6"/>
              </p:cNvCxnSpPr>
              <p:nvPr/>
            </p:nvCxnSpPr>
            <p:spPr>
              <a:xfrm flipH="1" flipV="1">
                <a:off x="7259" y="2899"/>
                <a:ext cx="1352" cy="245"/>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17" name="直接连接符 16"/>
              <p:cNvCxnSpPr>
                <a:stCxn id="9224" idx="7"/>
                <a:endCxn id="9228" idx="2"/>
              </p:cNvCxnSpPr>
              <p:nvPr/>
            </p:nvCxnSpPr>
            <p:spPr>
              <a:xfrm flipV="1">
                <a:off x="5394" y="2899"/>
                <a:ext cx="1222" cy="333"/>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18" name="直接连接符 17"/>
              <p:cNvCxnSpPr>
                <a:stCxn id="9229" idx="3"/>
                <a:endCxn id="3" idx="7"/>
              </p:cNvCxnSpPr>
              <p:nvPr/>
            </p:nvCxnSpPr>
            <p:spPr>
              <a:xfrm flipH="1">
                <a:off x="7999" y="3618"/>
                <a:ext cx="612" cy="553"/>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19" name="直接连接符 18"/>
              <p:cNvCxnSpPr>
                <a:stCxn id="9234" idx="7"/>
                <a:endCxn id="3" idx="4"/>
              </p:cNvCxnSpPr>
              <p:nvPr/>
            </p:nvCxnSpPr>
            <p:spPr>
              <a:xfrm flipH="1" flipV="1">
                <a:off x="7772" y="4743"/>
                <a:ext cx="36" cy="708"/>
              </a:xfrm>
              <a:prstGeom prst="line">
                <a:avLst/>
              </a:prstGeom>
              <a:solidFill>
                <a:schemeClr val="accent1"/>
              </a:solidFill>
              <a:ln w="15875" cap="flat" cmpd="sng" algn="ctr">
                <a:solidFill>
                  <a:srgbClr val="1C4885"/>
                </a:solidFill>
                <a:prstDash val="solid"/>
                <a:round/>
                <a:headEnd type="none" w="med" len="med"/>
                <a:tailEnd type="none" w="med" len="med"/>
              </a:ln>
            </p:spPr>
          </p:cxnSp>
        </p:grpSp>
        <p:sp>
          <p:nvSpPr>
            <p:cNvPr id="20" name="矩形 19"/>
            <p:cNvSpPr/>
            <p:nvPr/>
          </p:nvSpPr>
          <p:spPr>
            <a:xfrm>
              <a:off x="3419" y="3057"/>
              <a:ext cx="564" cy="390"/>
            </a:xfrm>
            <a:prstGeom prst="rect">
              <a:avLst/>
            </a:prstGeom>
            <a:solidFill>
              <a:schemeClr val="accent4">
                <a:lumMod val="40000"/>
                <a:lumOff val="60000"/>
              </a:schemeClr>
            </a:solid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A</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21" name="矩形 20"/>
            <p:cNvSpPr/>
            <p:nvPr/>
          </p:nvSpPr>
          <p:spPr>
            <a:xfrm>
              <a:off x="6843" y="1176"/>
              <a:ext cx="564" cy="390"/>
            </a:xfrm>
            <a:prstGeom prst="rect">
              <a:avLst/>
            </a:prstGeom>
            <a:solidFill>
              <a:schemeClr val="accent4">
                <a:lumMod val="40000"/>
                <a:lumOff val="60000"/>
              </a:schemeClr>
            </a:solid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B</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22" name="矩形 21"/>
            <p:cNvSpPr/>
            <p:nvPr/>
          </p:nvSpPr>
          <p:spPr>
            <a:xfrm>
              <a:off x="10303" y="1666"/>
              <a:ext cx="564" cy="390"/>
            </a:xfrm>
            <a:prstGeom prst="rect">
              <a:avLst/>
            </a:prstGeom>
            <a:solidFill>
              <a:schemeClr val="accent4">
                <a:lumMod val="40000"/>
                <a:lumOff val="60000"/>
              </a:schemeClr>
            </a:solid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C</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23" name="矩形 22"/>
            <p:cNvSpPr/>
            <p:nvPr/>
          </p:nvSpPr>
          <p:spPr>
            <a:xfrm>
              <a:off x="12095" y="4171"/>
              <a:ext cx="564" cy="390"/>
            </a:xfrm>
            <a:prstGeom prst="rect">
              <a:avLst/>
            </a:prstGeom>
            <a:solidFill>
              <a:schemeClr val="accent4">
                <a:lumMod val="40000"/>
                <a:lumOff val="60000"/>
              </a:schemeClr>
            </a:solid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D</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24" name="矩形 23"/>
            <p:cNvSpPr/>
            <p:nvPr/>
          </p:nvSpPr>
          <p:spPr>
            <a:xfrm>
              <a:off x="10504" y="5894"/>
              <a:ext cx="564" cy="390"/>
            </a:xfrm>
            <a:prstGeom prst="rect">
              <a:avLst/>
            </a:prstGeom>
            <a:solidFill>
              <a:schemeClr val="accent4">
                <a:lumMod val="40000"/>
                <a:lumOff val="60000"/>
              </a:schemeClr>
            </a:solid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E</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25" name="矩形 24"/>
            <p:cNvSpPr/>
            <p:nvPr/>
          </p:nvSpPr>
          <p:spPr>
            <a:xfrm>
              <a:off x="7577" y="6871"/>
              <a:ext cx="564" cy="390"/>
            </a:xfrm>
            <a:prstGeom prst="rect">
              <a:avLst/>
            </a:prstGeom>
            <a:solidFill>
              <a:schemeClr val="accent4">
                <a:lumMod val="40000"/>
                <a:lumOff val="60000"/>
              </a:schemeClr>
            </a:solid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F</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26" name="矩形 25"/>
            <p:cNvSpPr/>
            <p:nvPr/>
          </p:nvSpPr>
          <p:spPr>
            <a:xfrm>
              <a:off x="4471" y="6959"/>
              <a:ext cx="564" cy="390"/>
            </a:xfrm>
            <a:prstGeom prst="rect">
              <a:avLst/>
            </a:prstGeom>
            <a:solidFill>
              <a:schemeClr val="accent4">
                <a:lumMod val="40000"/>
                <a:lumOff val="60000"/>
              </a:schemeClr>
            </a:solid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G</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27" name="矩形 26"/>
            <p:cNvSpPr/>
            <p:nvPr/>
          </p:nvSpPr>
          <p:spPr>
            <a:xfrm>
              <a:off x="2864" y="5100"/>
              <a:ext cx="564" cy="390"/>
            </a:xfrm>
            <a:prstGeom prst="rect">
              <a:avLst/>
            </a:prstGeom>
            <a:solidFill>
              <a:schemeClr val="accent4">
                <a:lumMod val="40000"/>
                <a:lumOff val="60000"/>
              </a:schemeClr>
            </a:solid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H</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30" name="任意多边形 29"/>
            <p:cNvSpPr/>
            <p:nvPr/>
          </p:nvSpPr>
          <p:spPr>
            <a:xfrm>
              <a:off x="3983" y="1892"/>
              <a:ext cx="7698" cy="4842"/>
            </a:xfrm>
            <a:custGeom>
              <a:avLst/>
              <a:gdLst>
                <a:gd name="connisteX0" fmla="*/ 301970 w 4887988"/>
                <a:gd name="connsiteY0" fmla="*/ 863328 h 3074709"/>
                <a:gd name="connisteX1" fmla="*/ 345 w 4887988"/>
                <a:gd name="connsiteY1" fmla="*/ 1584688 h 3074709"/>
                <a:gd name="connisteX2" fmla="*/ 356580 w 4887988"/>
                <a:gd name="connsiteY2" fmla="*/ 2635613 h 3074709"/>
                <a:gd name="connisteX3" fmla="*/ 1142710 w 4887988"/>
                <a:gd name="connsiteY3" fmla="*/ 3073763 h 3074709"/>
                <a:gd name="connisteX4" fmla="*/ 1763740 w 4887988"/>
                <a:gd name="connsiteY4" fmla="*/ 2562588 h 3074709"/>
                <a:gd name="connisteX5" fmla="*/ 1992340 w 4887988"/>
                <a:gd name="connsiteY5" fmla="*/ 2471148 h 3074709"/>
                <a:gd name="connisteX6" fmla="*/ 2457795 w 4887988"/>
                <a:gd name="connsiteY6" fmla="*/ 2873103 h 3074709"/>
                <a:gd name="connisteX7" fmla="*/ 3325840 w 4887988"/>
                <a:gd name="connsiteY7" fmla="*/ 2808968 h 3074709"/>
                <a:gd name="connisteX8" fmla="*/ 4559010 w 4887988"/>
                <a:gd name="connsiteY8" fmla="*/ 1776458 h 3074709"/>
                <a:gd name="connisteX9" fmla="*/ 4778720 w 4887988"/>
                <a:gd name="connsiteY9" fmla="*/ 972548 h 3074709"/>
                <a:gd name="connisteX10" fmla="*/ 3417280 w 4887988"/>
                <a:gd name="connsiteY10" fmla="*/ 122918 h 3074709"/>
                <a:gd name="connisteX11" fmla="*/ 1151600 w 4887988"/>
                <a:gd name="connsiteY11" fmla="*/ 122918 h 3074709"/>
                <a:gd name="connisteX12" fmla="*/ 265140 w 4887988"/>
                <a:gd name="connsiteY12" fmla="*/ 909048 h 3074709"/>
                <a:gd name="connisteX13" fmla="*/ 512155 w 4887988"/>
                <a:gd name="connsiteY13" fmla="*/ 909048 h 307470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4887989" h="3074709">
                  <a:moveTo>
                    <a:pt x="301971" y="863329"/>
                  </a:moveTo>
                  <a:cubicBezTo>
                    <a:pt x="234661" y="986519"/>
                    <a:pt x="-10449" y="1230359"/>
                    <a:pt x="346" y="1584689"/>
                  </a:cubicBezTo>
                  <a:cubicBezTo>
                    <a:pt x="11141" y="1939019"/>
                    <a:pt x="127981" y="2337799"/>
                    <a:pt x="356581" y="2635614"/>
                  </a:cubicBezTo>
                  <a:cubicBezTo>
                    <a:pt x="585181" y="2933429"/>
                    <a:pt x="861406" y="3088369"/>
                    <a:pt x="1142711" y="3073764"/>
                  </a:cubicBezTo>
                  <a:cubicBezTo>
                    <a:pt x="1424016" y="3059159"/>
                    <a:pt x="1593561" y="2683239"/>
                    <a:pt x="1763741" y="2562589"/>
                  </a:cubicBezTo>
                  <a:cubicBezTo>
                    <a:pt x="1933921" y="2441939"/>
                    <a:pt x="1853276" y="2408919"/>
                    <a:pt x="1992341" y="2471149"/>
                  </a:cubicBezTo>
                  <a:cubicBezTo>
                    <a:pt x="2131406" y="2533379"/>
                    <a:pt x="2191096" y="2805794"/>
                    <a:pt x="2457796" y="2873104"/>
                  </a:cubicBezTo>
                  <a:cubicBezTo>
                    <a:pt x="2724496" y="2940414"/>
                    <a:pt x="2905471" y="3028044"/>
                    <a:pt x="3325841" y="2808969"/>
                  </a:cubicBezTo>
                  <a:cubicBezTo>
                    <a:pt x="3746211" y="2589894"/>
                    <a:pt x="4268181" y="2143489"/>
                    <a:pt x="4559011" y="1776459"/>
                  </a:cubicBezTo>
                  <a:cubicBezTo>
                    <a:pt x="4849841" y="1409429"/>
                    <a:pt x="5007321" y="1303384"/>
                    <a:pt x="4778721" y="972549"/>
                  </a:cubicBezTo>
                  <a:cubicBezTo>
                    <a:pt x="4550121" y="641714"/>
                    <a:pt x="4142451" y="293099"/>
                    <a:pt x="3417281" y="122919"/>
                  </a:cubicBezTo>
                  <a:cubicBezTo>
                    <a:pt x="2692111" y="-47261"/>
                    <a:pt x="1782156" y="-34561"/>
                    <a:pt x="1151601" y="122919"/>
                  </a:cubicBezTo>
                  <a:cubicBezTo>
                    <a:pt x="521046" y="280399"/>
                    <a:pt x="392776" y="751569"/>
                    <a:pt x="265141" y="909049"/>
                  </a:cubicBezTo>
                </a:path>
              </a:pathLst>
            </a:custGeom>
            <a:noFill/>
            <a:ln w="12700" cap="flat" cmpd="sng" algn="ctr">
              <a:solidFill>
                <a:srgbClr val="7030A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cxnSp>
          <p:nvCxnSpPr>
            <p:cNvPr id="31" name="直接连接符 30"/>
            <p:cNvCxnSpPr>
              <a:stCxn id="9226" idx="3"/>
              <a:endCxn id="26" idx="0"/>
            </p:cNvCxnSpPr>
            <p:nvPr/>
          </p:nvCxnSpPr>
          <p:spPr>
            <a:xfrm flipH="1">
              <a:off x="4753" y="5499"/>
              <a:ext cx="1432" cy="1460"/>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32" name="直接连接符 31"/>
            <p:cNvCxnSpPr>
              <a:stCxn id="20" idx="3"/>
              <a:endCxn id="9224" idx="2"/>
            </p:cNvCxnSpPr>
            <p:nvPr/>
          </p:nvCxnSpPr>
          <p:spPr>
            <a:xfrm>
              <a:off x="3983" y="3252"/>
              <a:ext cx="1049" cy="88"/>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33" name="直接连接符 32"/>
            <p:cNvCxnSpPr>
              <a:stCxn id="27" idx="3"/>
              <a:endCxn id="9225" idx="2"/>
            </p:cNvCxnSpPr>
            <p:nvPr/>
          </p:nvCxnSpPr>
          <p:spPr>
            <a:xfrm flipV="1">
              <a:off x="3428" y="4592"/>
              <a:ext cx="1607" cy="703"/>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34" name="直接连接符 33"/>
            <p:cNvCxnSpPr>
              <a:stCxn id="9234" idx="4"/>
              <a:endCxn id="25" idx="0"/>
            </p:cNvCxnSpPr>
            <p:nvPr/>
          </p:nvCxnSpPr>
          <p:spPr>
            <a:xfrm>
              <a:off x="7768" y="5894"/>
              <a:ext cx="91" cy="977"/>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35" name="直接连接符 34"/>
            <p:cNvCxnSpPr>
              <a:stCxn id="4" idx="5"/>
              <a:endCxn id="24" idx="0"/>
            </p:cNvCxnSpPr>
            <p:nvPr/>
          </p:nvCxnSpPr>
          <p:spPr>
            <a:xfrm>
              <a:off x="9600" y="5186"/>
              <a:ext cx="1186" cy="708"/>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36" name="直接连接符 35"/>
            <p:cNvCxnSpPr>
              <a:stCxn id="5" idx="6"/>
              <a:endCxn id="23" idx="1"/>
            </p:cNvCxnSpPr>
            <p:nvPr/>
          </p:nvCxnSpPr>
          <p:spPr>
            <a:xfrm>
              <a:off x="10504" y="3922"/>
              <a:ext cx="1591" cy="444"/>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37" name="直接连接符 36"/>
            <p:cNvCxnSpPr>
              <a:stCxn id="9229" idx="7"/>
              <a:endCxn id="22" idx="2"/>
            </p:cNvCxnSpPr>
            <p:nvPr/>
          </p:nvCxnSpPr>
          <p:spPr>
            <a:xfrm flipV="1">
              <a:off x="9253" y="2056"/>
              <a:ext cx="1332" cy="959"/>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38" name="直接连接符 37"/>
            <p:cNvCxnSpPr>
              <a:stCxn id="9228" idx="0"/>
              <a:endCxn id="21" idx="2"/>
            </p:cNvCxnSpPr>
            <p:nvPr/>
          </p:nvCxnSpPr>
          <p:spPr>
            <a:xfrm flipV="1">
              <a:off x="7125" y="1566"/>
              <a:ext cx="0" cy="869"/>
            </a:xfrm>
            <a:prstGeom prst="line">
              <a:avLst/>
            </a:prstGeom>
            <a:solidFill>
              <a:schemeClr val="accent1"/>
            </a:solidFill>
            <a:ln w="15875" cap="flat" cmpd="sng" algn="ctr">
              <a:solidFill>
                <a:srgbClr val="1C4885"/>
              </a:solidFill>
              <a:prstDash val="solid"/>
              <a:round/>
              <a:headEnd type="none" w="med" len="med"/>
              <a:tailEnd type="none" w="med" len="med"/>
            </a:ln>
          </p:spPr>
        </p:cxnSp>
      </p:grpSp>
      <p:grpSp>
        <p:nvGrpSpPr>
          <p:cNvPr id="54" name="组合 53"/>
          <p:cNvGrpSpPr/>
          <p:nvPr/>
        </p:nvGrpSpPr>
        <p:grpSpPr>
          <a:xfrm>
            <a:off x="2136775" y="2800985"/>
            <a:ext cx="1987550" cy="1684020"/>
            <a:chOff x="3365" y="4411"/>
            <a:chExt cx="3130" cy="2652"/>
          </a:xfrm>
        </p:grpSpPr>
        <p:sp>
          <p:nvSpPr>
            <p:cNvPr id="41" name="文本框 40"/>
            <p:cNvSpPr txBox="1"/>
            <p:nvPr/>
          </p:nvSpPr>
          <p:spPr>
            <a:xfrm>
              <a:off x="5581" y="6166"/>
              <a:ext cx="504" cy="434"/>
            </a:xfrm>
            <a:prstGeom prst="rect">
              <a:avLst/>
            </a:prstGeom>
            <a:noFill/>
          </p:spPr>
          <p:txBody>
            <a:bodyPr wrap="square" rtlCol="0">
              <a:spAutoFit/>
            </a:bodyPr>
            <a:p>
              <a:pPr algn="ctr"/>
              <a:r>
                <a:rPr lang="en-US" altLang="zh-CN" sz="1200">
                  <a:solidFill>
                    <a:srgbClr val="FF0000"/>
                  </a:solidFill>
                  <a:latin typeface="Times New Roman" panose="02020603050405020304" charset="0"/>
                  <a:ea typeface="微软雅黑" panose="020B0502040204020203" pitchFamily="34" charset="-122"/>
                </a:rPr>
                <a:t>λ</a:t>
              </a:r>
              <a:r>
                <a:rPr lang="en-US" altLang="zh-CN" sz="1200" baseline="-25000">
                  <a:solidFill>
                    <a:srgbClr val="FF0000"/>
                  </a:solidFill>
                  <a:latin typeface="Times New Roman" panose="02020603050405020304" charset="0"/>
                  <a:ea typeface="微软雅黑" panose="020B0502040204020203" pitchFamily="34" charset="-122"/>
                </a:rPr>
                <a:t>1</a:t>
              </a:r>
              <a:endParaRPr lang="en-US" altLang="zh-CN" sz="1200" baseline="-25000">
                <a:solidFill>
                  <a:srgbClr val="FF0000"/>
                </a:solidFill>
                <a:latin typeface="Times New Roman" panose="02020603050405020304" charset="0"/>
                <a:ea typeface="微软雅黑" panose="020B0502040204020203" pitchFamily="34" charset="-122"/>
              </a:endParaRPr>
            </a:p>
          </p:txBody>
        </p:sp>
        <p:sp>
          <p:nvSpPr>
            <p:cNvPr id="45" name="任意多边形 44"/>
            <p:cNvSpPr/>
            <p:nvPr/>
          </p:nvSpPr>
          <p:spPr>
            <a:xfrm>
              <a:off x="3365" y="4411"/>
              <a:ext cx="3130" cy="2653"/>
            </a:xfrm>
            <a:custGeom>
              <a:avLst/>
              <a:gdLst>
                <a:gd name="connisteX0" fmla="*/ 0 w 1987568"/>
                <a:gd name="connsiteY0" fmla="*/ 515591 h 1684626"/>
                <a:gd name="connisteX1" fmla="*/ 1215390 w 1987568"/>
                <a:gd name="connsiteY1" fmla="*/ 3781 h 1684626"/>
                <a:gd name="connisteX2" fmla="*/ 1983105 w 1987568"/>
                <a:gd name="connsiteY2" fmla="*/ 396846 h 1684626"/>
                <a:gd name="connisteX3" fmla="*/ 950595 w 1987568"/>
                <a:gd name="connsiteY3" fmla="*/ 1684626 h 1684626"/>
              </a:gdLst>
              <a:ahLst/>
              <a:cxnLst>
                <a:cxn ang="0">
                  <a:pos x="connisteX0" y="connsiteY0"/>
                </a:cxn>
                <a:cxn ang="0">
                  <a:pos x="connisteX1" y="connsiteY1"/>
                </a:cxn>
                <a:cxn ang="0">
                  <a:pos x="connisteX2" y="connsiteY2"/>
                </a:cxn>
                <a:cxn ang="0">
                  <a:pos x="connisteX3" y="connsiteY3"/>
                </a:cxn>
              </a:cxnLst>
              <a:rect l="l" t="t" r="r" b="b"/>
              <a:pathLst>
                <a:path w="1987569" h="1684627">
                  <a:moveTo>
                    <a:pt x="0" y="515592"/>
                  </a:moveTo>
                  <a:cubicBezTo>
                    <a:pt x="227965" y="405102"/>
                    <a:pt x="818515" y="27277"/>
                    <a:pt x="1215390" y="3782"/>
                  </a:cubicBezTo>
                  <a:cubicBezTo>
                    <a:pt x="1612265" y="-19713"/>
                    <a:pt x="2035810" y="60932"/>
                    <a:pt x="1983105" y="396847"/>
                  </a:cubicBezTo>
                  <a:cubicBezTo>
                    <a:pt x="1930400" y="732762"/>
                    <a:pt x="1172210" y="1435072"/>
                    <a:pt x="950595" y="1684627"/>
                  </a:cubicBezTo>
                </a:path>
              </a:pathLst>
            </a:custGeom>
            <a:noFill/>
            <a:ln w="12700" cap="flat" cmpd="sng" algn="ctr">
              <a:solidFill>
                <a:srgbClr val="FF0000"/>
              </a:solidFill>
              <a:prstDash val="dash"/>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grpSp>
      <p:grpSp>
        <p:nvGrpSpPr>
          <p:cNvPr id="48" name="组合 47"/>
          <p:cNvGrpSpPr/>
          <p:nvPr/>
        </p:nvGrpSpPr>
        <p:grpSpPr>
          <a:xfrm>
            <a:off x="4186555" y="1005205"/>
            <a:ext cx="1689735" cy="3557270"/>
            <a:chOff x="6593" y="1583"/>
            <a:chExt cx="2661" cy="5602"/>
          </a:xfrm>
        </p:grpSpPr>
        <p:sp>
          <p:nvSpPr>
            <p:cNvPr id="43" name="任意多边形 42"/>
            <p:cNvSpPr/>
            <p:nvPr/>
          </p:nvSpPr>
          <p:spPr>
            <a:xfrm>
              <a:off x="7006" y="1583"/>
              <a:ext cx="2248" cy="5603"/>
            </a:xfrm>
            <a:custGeom>
              <a:avLst/>
              <a:gdLst>
                <a:gd name="connisteX0" fmla="*/ 17705 w 1427256"/>
                <a:gd name="connsiteY0" fmla="*/ 0 h 3557981"/>
                <a:gd name="connisteX1" fmla="*/ 17705 w 1427256"/>
                <a:gd name="connsiteY1" fmla="*/ 419735 h 3557981"/>
                <a:gd name="connisteX2" fmla="*/ 45010 w 1427256"/>
                <a:gd name="connsiteY2" fmla="*/ 721360 h 3557981"/>
                <a:gd name="connisteX3" fmla="*/ 446965 w 1427256"/>
                <a:gd name="connsiteY3" fmla="*/ 922655 h 3557981"/>
                <a:gd name="connisteX4" fmla="*/ 1168960 w 1427256"/>
                <a:gd name="connsiteY4" fmla="*/ 995680 h 3557981"/>
                <a:gd name="connisteX5" fmla="*/ 1379145 w 1427256"/>
                <a:gd name="connsiteY5" fmla="*/ 1187450 h 3557981"/>
                <a:gd name="connisteX6" fmla="*/ 520625 w 1427256"/>
                <a:gd name="connsiteY6" fmla="*/ 1762760 h 3557981"/>
                <a:gd name="connisteX7" fmla="*/ 520625 w 1427256"/>
                <a:gd name="connsiteY7" fmla="*/ 2594610 h 3557981"/>
                <a:gd name="connisteX8" fmla="*/ 657150 w 1427256"/>
                <a:gd name="connsiteY8" fmla="*/ 3096895 h 3557981"/>
                <a:gd name="connisteX9" fmla="*/ 675565 w 1427256"/>
                <a:gd name="connsiteY9" fmla="*/ 3517265 h 3557981"/>
                <a:gd name="connisteX10" fmla="*/ 675565 w 1427256"/>
                <a:gd name="connsiteY10" fmla="*/ 3517265 h 3557981"/>
                <a:gd name="connisteX11" fmla="*/ 977190 w 1427256"/>
                <a:gd name="connsiteY11" fmla="*/ 3444240 h 355798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Lst>
              <a:rect l="l" t="t" r="r" b="b"/>
              <a:pathLst>
                <a:path w="1427257" h="3557981">
                  <a:moveTo>
                    <a:pt x="17706" y="0"/>
                  </a:moveTo>
                  <a:cubicBezTo>
                    <a:pt x="17071" y="78105"/>
                    <a:pt x="11991" y="275590"/>
                    <a:pt x="17706" y="419735"/>
                  </a:cubicBezTo>
                  <a:cubicBezTo>
                    <a:pt x="23421" y="563880"/>
                    <a:pt x="-40714" y="621030"/>
                    <a:pt x="45011" y="721360"/>
                  </a:cubicBezTo>
                  <a:cubicBezTo>
                    <a:pt x="130736" y="821690"/>
                    <a:pt x="222176" y="868045"/>
                    <a:pt x="446966" y="922655"/>
                  </a:cubicBezTo>
                  <a:cubicBezTo>
                    <a:pt x="671756" y="977265"/>
                    <a:pt x="982271" y="942975"/>
                    <a:pt x="1168961" y="995680"/>
                  </a:cubicBezTo>
                  <a:cubicBezTo>
                    <a:pt x="1355651" y="1048385"/>
                    <a:pt x="1508686" y="1033780"/>
                    <a:pt x="1379146" y="1187450"/>
                  </a:cubicBezTo>
                  <a:cubicBezTo>
                    <a:pt x="1249606" y="1341120"/>
                    <a:pt x="692076" y="1481455"/>
                    <a:pt x="520626" y="1762760"/>
                  </a:cubicBezTo>
                  <a:cubicBezTo>
                    <a:pt x="349176" y="2044065"/>
                    <a:pt x="493321" y="2327910"/>
                    <a:pt x="520626" y="2594610"/>
                  </a:cubicBezTo>
                  <a:cubicBezTo>
                    <a:pt x="547931" y="2861310"/>
                    <a:pt x="626036" y="2912110"/>
                    <a:pt x="657151" y="3096895"/>
                  </a:cubicBezTo>
                  <a:cubicBezTo>
                    <a:pt x="688266" y="3281680"/>
                    <a:pt x="671756" y="3433445"/>
                    <a:pt x="675566" y="3517265"/>
                  </a:cubicBezTo>
                  <a:cubicBezTo>
                    <a:pt x="679376" y="3601085"/>
                    <a:pt x="615241" y="3531870"/>
                    <a:pt x="675566" y="3517265"/>
                  </a:cubicBezTo>
                </a:path>
              </a:pathLst>
            </a:custGeom>
            <a:noFill/>
            <a:ln w="12700" cap="flat" cmpd="sng" algn="ctr">
              <a:solidFill>
                <a:srgbClr val="002060"/>
              </a:solidFill>
              <a:prstDash val="sysDot"/>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47" name="文本框 46"/>
            <p:cNvSpPr txBox="1"/>
            <p:nvPr/>
          </p:nvSpPr>
          <p:spPr>
            <a:xfrm>
              <a:off x="6593" y="1888"/>
              <a:ext cx="504" cy="434"/>
            </a:xfrm>
            <a:prstGeom prst="rect">
              <a:avLst/>
            </a:prstGeom>
            <a:noFill/>
          </p:spPr>
          <p:txBody>
            <a:bodyPr wrap="square" rtlCol="0">
              <a:spAutoFit/>
            </a:bodyPr>
            <a:p>
              <a:pPr algn="ctr"/>
              <a:r>
                <a:rPr lang="en-US" altLang="zh-CN" sz="1200">
                  <a:solidFill>
                    <a:srgbClr val="002060"/>
                  </a:solidFill>
                  <a:latin typeface="Times New Roman" panose="02020603050405020304" charset="0"/>
                  <a:ea typeface="微软雅黑" panose="020B0502040204020203" pitchFamily="34" charset="-122"/>
                </a:rPr>
                <a:t>λ</a:t>
              </a:r>
              <a:r>
                <a:rPr lang="en-US" altLang="zh-CN" sz="1200" baseline="-25000">
                  <a:solidFill>
                    <a:srgbClr val="002060"/>
                  </a:solidFill>
                  <a:latin typeface="Times New Roman" panose="02020603050405020304" charset="0"/>
                  <a:ea typeface="微软雅黑" panose="020B0502040204020203" pitchFamily="34" charset="-122"/>
                </a:rPr>
                <a:t>2</a:t>
              </a:r>
              <a:endParaRPr lang="en-US" altLang="zh-CN" sz="1200" baseline="-25000">
                <a:solidFill>
                  <a:srgbClr val="002060"/>
                </a:solidFill>
                <a:latin typeface="Times New Roman" panose="02020603050405020304" charset="0"/>
                <a:ea typeface="微软雅黑" panose="020B0502040204020203" pitchFamily="34" charset="-122"/>
              </a:endParaRPr>
            </a:p>
          </p:txBody>
        </p:sp>
      </p:grpSp>
      <p:grpSp>
        <p:nvGrpSpPr>
          <p:cNvPr id="53" name="组合 52"/>
          <p:cNvGrpSpPr/>
          <p:nvPr/>
        </p:nvGrpSpPr>
        <p:grpSpPr>
          <a:xfrm>
            <a:off x="2292985" y="1123950"/>
            <a:ext cx="4554855" cy="1366520"/>
            <a:chOff x="3611" y="1770"/>
            <a:chExt cx="7173" cy="2152"/>
          </a:xfrm>
        </p:grpSpPr>
        <p:sp>
          <p:nvSpPr>
            <p:cNvPr id="44" name="任意多边形 43"/>
            <p:cNvSpPr/>
            <p:nvPr/>
          </p:nvSpPr>
          <p:spPr>
            <a:xfrm>
              <a:off x="3984" y="1770"/>
              <a:ext cx="6801" cy="1738"/>
            </a:xfrm>
            <a:custGeom>
              <a:avLst/>
              <a:gdLst>
                <a:gd name="connisteX0" fmla="*/ 0 w 4318867"/>
                <a:gd name="connsiteY0" fmla="*/ 1004570 h 1103725"/>
                <a:gd name="connisteX1" fmla="*/ 840740 w 4318867"/>
                <a:gd name="connsiteY1" fmla="*/ 1077595 h 1103725"/>
                <a:gd name="connisteX2" fmla="*/ 1946275 w 4318867"/>
                <a:gd name="connsiteY2" fmla="*/ 602615 h 1103725"/>
                <a:gd name="connisteX3" fmla="*/ 3179445 w 4318867"/>
                <a:gd name="connsiteY3" fmla="*/ 794385 h 1103725"/>
                <a:gd name="connisteX4" fmla="*/ 4184650 w 4318867"/>
                <a:gd name="connsiteY4" fmla="*/ 328930 h 1103725"/>
                <a:gd name="connisteX5" fmla="*/ 4303395 w 4318867"/>
                <a:gd name="connsiteY5" fmla="*/ 0 h 1103725"/>
                <a:gd name="connisteX6" fmla="*/ 4312285 w 4318867"/>
                <a:gd name="connsiteY6" fmla="*/ -9525 h 11037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Lst>
              <a:rect l="l" t="t" r="r" b="b"/>
              <a:pathLst>
                <a:path w="4318868" h="1103726">
                  <a:moveTo>
                    <a:pt x="0" y="1004570"/>
                  </a:moveTo>
                  <a:cubicBezTo>
                    <a:pt x="146050" y="1028700"/>
                    <a:pt x="451485" y="1158240"/>
                    <a:pt x="840740" y="1077595"/>
                  </a:cubicBezTo>
                  <a:cubicBezTo>
                    <a:pt x="1229995" y="996950"/>
                    <a:pt x="1478280" y="659130"/>
                    <a:pt x="1946275" y="602615"/>
                  </a:cubicBezTo>
                  <a:cubicBezTo>
                    <a:pt x="2414270" y="546100"/>
                    <a:pt x="2731770" y="848995"/>
                    <a:pt x="3179445" y="794385"/>
                  </a:cubicBezTo>
                  <a:cubicBezTo>
                    <a:pt x="3627120" y="739775"/>
                    <a:pt x="3959860" y="487680"/>
                    <a:pt x="4184650" y="328930"/>
                  </a:cubicBezTo>
                  <a:cubicBezTo>
                    <a:pt x="4409440" y="170180"/>
                    <a:pt x="4277995" y="67945"/>
                    <a:pt x="4303395" y="0"/>
                  </a:cubicBezTo>
                </a:path>
              </a:pathLst>
            </a:custGeom>
            <a:noFill/>
            <a:ln w="12700" cap="flat" cmpd="sng" algn="ctr">
              <a:solidFill>
                <a:srgbClr val="FF0000"/>
              </a:solidFill>
              <a:prstDash val="dash"/>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50" name="文本框 49"/>
            <p:cNvSpPr txBox="1"/>
            <p:nvPr/>
          </p:nvSpPr>
          <p:spPr>
            <a:xfrm>
              <a:off x="3611" y="3488"/>
              <a:ext cx="504" cy="434"/>
            </a:xfrm>
            <a:prstGeom prst="rect">
              <a:avLst/>
            </a:prstGeom>
            <a:noFill/>
          </p:spPr>
          <p:txBody>
            <a:bodyPr wrap="square" rtlCol="0">
              <a:spAutoFit/>
            </a:bodyPr>
            <a:p>
              <a:pPr algn="ctr"/>
              <a:r>
                <a:rPr lang="en-US" altLang="zh-CN" sz="1200">
                  <a:solidFill>
                    <a:srgbClr val="FF0000"/>
                  </a:solidFill>
                  <a:latin typeface="Times New Roman" panose="02020603050405020304" charset="0"/>
                  <a:ea typeface="微软雅黑" panose="020B0502040204020203" pitchFamily="34" charset="-122"/>
                </a:rPr>
                <a:t>λ</a:t>
              </a:r>
              <a:r>
                <a:rPr lang="en-US" altLang="zh-CN" sz="1200" baseline="-25000">
                  <a:solidFill>
                    <a:srgbClr val="FF0000"/>
                  </a:solidFill>
                  <a:latin typeface="Times New Roman" panose="02020603050405020304" charset="0"/>
                  <a:ea typeface="微软雅黑" panose="020B0502040204020203" pitchFamily="34" charset="-122"/>
                </a:rPr>
                <a:t>1</a:t>
              </a:r>
              <a:endParaRPr lang="en-US" altLang="zh-CN" sz="1200" baseline="-25000">
                <a:solidFill>
                  <a:srgbClr val="FF0000"/>
                </a:solidFill>
                <a:latin typeface="Times New Roman" panose="02020603050405020304" charset="0"/>
                <a:ea typeface="微软雅黑" panose="020B0502040204020203" pitchFamily="34" charset="-122"/>
              </a:endParaRPr>
            </a:p>
          </p:txBody>
        </p:sp>
      </p:grpSp>
      <p:grpSp>
        <p:nvGrpSpPr>
          <p:cNvPr id="55" name="组合 54"/>
          <p:cNvGrpSpPr/>
          <p:nvPr/>
        </p:nvGrpSpPr>
        <p:grpSpPr>
          <a:xfrm>
            <a:off x="5763260" y="2215515"/>
            <a:ext cx="2202180" cy="1877695"/>
            <a:chOff x="9076" y="3489"/>
            <a:chExt cx="3468" cy="2957"/>
          </a:xfrm>
        </p:grpSpPr>
        <p:sp>
          <p:nvSpPr>
            <p:cNvPr id="46" name="任意多边形 45"/>
            <p:cNvSpPr/>
            <p:nvPr/>
          </p:nvSpPr>
          <p:spPr>
            <a:xfrm>
              <a:off x="9076" y="3670"/>
              <a:ext cx="3469" cy="2430"/>
            </a:xfrm>
            <a:custGeom>
              <a:avLst/>
              <a:gdLst>
                <a:gd name="connisteX0" fmla="*/ 959980 w 2202675"/>
                <a:gd name="connsiteY0" fmla="*/ 1543272 h 1543272"/>
                <a:gd name="connisteX1" fmla="*/ 164960 w 2202675"/>
                <a:gd name="connsiteY1" fmla="*/ 1049877 h 1543272"/>
                <a:gd name="connisteX2" fmla="*/ 64630 w 2202675"/>
                <a:gd name="connsiteY2" fmla="*/ 730472 h 1543272"/>
                <a:gd name="connisteX3" fmla="*/ 722490 w 2202675"/>
                <a:gd name="connsiteY3" fmla="*/ 8477 h 1543272"/>
                <a:gd name="connisteX4" fmla="*/ 2202675 w 2202675"/>
                <a:gd name="connsiteY4" fmla="*/ 392017 h 1543272"/>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2202675" h="1543272">
                  <a:moveTo>
                    <a:pt x="959980" y="1543272"/>
                  </a:moveTo>
                  <a:cubicBezTo>
                    <a:pt x="803135" y="1451197"/>
                    <a:pt x="344030" y="1212437"/>
                    <a:pt x="164960" y="1049877"/>
                  </a:cubicBezTo>
                  <a:cubicBezTo>
                    <a:pt x="-14110" y="887317"/>
                    <a:pt x="-47130" y="938752"/>
                    <a:pt x="64630" y="730472"/>
                  </a:cubicBezTo>
                  <a:cubicBezTo>
                    <a:pt x="176390" y="522192"/>
                    <a:pt x="295135" y="76422"/>
                    <a:pt x="722490" y="8477"/>
                  </a:cubicBezTo>
                  <a:cubicBezTo>
                    <a:pt x="1149845" y="-59468"/>
                    <a:pt x="1920100" y="300577"/>
                    <a:pt x="2202675" y="392017"/>
                  </a:cubicBezTo>
                </a:path>
              </a:pathLst>
            </a:custGeom>
            <a:noFill/>
            <a:ln w="12700" cap="flat" cmpd="sng" algn="ctr">
              <a:solidFill>
                <a:srgbClr val="FF0000"/>
              </a:solidFill>
              <a:prstDash val="dash"/>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49" name="文本框 48"/>
            <p:cNvSpPr txBox="1"/>
            <p:nvPr/>
          </p:nvSpPr>
          <p:spPr>
            <a:xfrm>
              <a:off x="11814" y="3489"/>
              <a:ext cx="504" cy="434"/>
            </a:xfrm>
            <a:prstGeom prst="rect">
              <a:avLst/>
            </a:prstGeom>
            <a:noFill/>
          </p:spPr>
          <p:txBody>
            <a:bodyPr wrap="square" rtlCol="0">
              <a:spAutoFit/>
            </a:bodyPr>
            <a:p>
              <a:pPr algn="ctr"/>
              <a:r>
                <a:rPr lang="en-US" altLang="zh-CN" sz="1200">
                  <a:solidFill>
                    <a:srgbClr val="FF0000"/>
                  </a:solidFill>
                  <a:latin typeface="Times New Roman" panose="02020603050405020304" charset="0"/>
                  <a:ea typeface="微软雅黑" panose="020B0502040204020203" pitchFamily="34" charset="-122"/>
                </a:rPr>
                <a:t>λ</a:t>
              </a:r>
              <a:r>
                <a:rPr lang="en-US" altLang="zh-CN" sz="1200" baseline="-25000">
                  <a:solidFill>
                    <a:srgbClr val="FF0000"/>
                  </a:solidFill>
                  <a:latin typeface="Times New Roman" panose="02020603050405020304" charset="0"/>
                  <a:ea typeface="微软雅黑" panose="020B0502040204020203" pitchFamily="34" charset="-122"/>
                </a:rPr>
                <a:t>1</a:t>
              </a:r>
              <a:endParaRPr lang="en-US" altLang="zh-CN" sz="1200" baseline="-25000">
                <a:solidFill>
                  <a:srgbClr val="FF0000"/>
                </a:solidFill>
                <a:latin typeface="Times New Roman" panose="02020603050405020304" charset="0"/>
                <a:ea typeface="微软雅黑" panose="020B0502040204020203" pitchFamily="34" charset="-122"/>
              </a:endParaRPr>
            </a:p>
          </p:txBody>
        </p:sp>
        <p:sp>
          <p:nvSpPr>
            <p:cNvPr id="51" name="文本框 50"/>
            <p:cNvSpPr txBox="1"/>
            <p:nvPr/>
          </p:nvSpPr>
          <p:spPr>
            <a:xfrm>
              <a:off x="9799" y="6012"/>
              <a:ext cx="504" cy="434"/>
            </a:xfrm>
            <a:prstGeom prst="rect">
              <a:avLst/>
            </a:prstGeom>
            <a:noFill/>
          </p:spPr>
          <p:txBody>
            <a:bodyPr wrap="square" rtlCol="0">
              <a:spAutoFit/>
            </a:bodyPr>
            <a:p>
              <a:pPr algn="ctr"/>
              <a:r>
                <a:rPr lang="en-US" altLang="zh-CN" sz="1200">
                  <a:solidFill>
                    <a:srgbClr val="FF0000"/>
                  </a:solidFill>
                  <a:latin typeface="Times New Roman" panose="02020603050405020304" charset="0"/>
                  <a:ea typeface="微软雅黑" panose="020B0502040204020203" pitchFamily="34" charset="-122"/>
                </a:rPr>
                <a:t>λ</a:t>
              </a:r>
              <a:r>
                <a:rPr lang="en-US" altLang="zh-CN" sz="1200" baseline="-25000">
                  <a:solidFill>
                    <a:srgbClr val="FF0000"/>
                  </a:solidFill>
                  <a:latin typeface="Times New Roman" panose="02020603050405020304" charset="0"/>
                  <a:ea typeface="微软雅黑" panose="020B0502040204020203" pitchFamily="34" charset="-122"/>
                </a:rPr>
                <a:t>1</a:t>
              </a:r>
              <a:endParaRPr lang="en-US" altLang="zh-CN" sz="1200" baseline="-25000">
                <a:solidFill>
                  <a:srgbClr val="FF0000"/>
                </a:solidFill>
                <a:latin typeface="Times New Roman" panose="02020603050405020304" charset="0"/>
                <a:ea typeface="微软雅黑" panose="020B0502040204020203" pitchFamily="34" charset="-122"/>
              </a:endParaRPr>
            </a:p>
          </p:txBody>
        </p:sp>
        <p:sp>
          <p:nvSpPr>
            <p:cNvPr id="52" name="文本框 51"/>
            <p:cNvSpPr txBox="1"/>
            <p:nvPr/>
          </p:nvSpPr>
          <p:spPr>
            <a:xfrm>
              <a:off x="9121" y="3911"/>
              <a:ext cx="504" cy="434"/>
            </a:xfrm>
            <a:prstGeom prst="rect">
              <a:avLst/>
            </a:prstGeom>
            <a:noFill/>
          </p:spPr>
          <p:txBody>
            <a:bodyPr wrap="square" rtlCol="0">
              <a:spAutoFit/>
            </a:bodyPr>
            <a:p>
              <a:pPr algn="ctr"/>
              <a:r>
                <a:rPr lang="en-US" altLang="zh-CN" sz="1200">
                  <a:solidFill>
                    <a:srgbClr val="002060"/>
                  </a:solidFill>
                  <a:latin typeface="Times New Roman" panose="02020603050405020304" charset="0"/>
                  <a:ea typeface="微软雅黑" panose="020B0502040204020203" pitchFamily="34" charset="-122"/>
                </a:rPr>
                <a:t>λ</a:t>
              </a:r>
              <a:r>
                <a:rPr lang="en-US" altLang="zh-CN" sz="1200" baseline="-25000">
                  <a:solidFill>
                    <a:srgbClr val="002060"/>
                  </a:solidFill>
                  <a:latin typeface="Times New Roman" panose="02020603050405020304" charset="0"/>
                  <a:ea typeface="微软雅黑" panose="020B0502040204020203" pitchFamily="34" charset="-122"/>
                </a:rPr>
                <a:t>2</a:t>
              </a:r>
              <a:endParaRPr lang="en-US" altLang="zh-CN" sz="1200" baseline="-25000">
                <a:solidFill>
                  <a:srgbClr val="002060"/>
                </a:solidFill>
                <a:latin typeface="Times New Roman" panose="02020603050405020304" charset="0"/>
                <a:ea typeface="微软雅黑" panose="020B0502040204020203"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fill="hold" nodeType="clickEffect">
                                  <p:stCondLst>
                                    <p:cond delay="0"/>
                                  </p:stCondLst>
                                  <p:childTnLst>
                                    <p:anim calcmode="discrete" valueType="str">
                                      <p:cBhvr>
                                        <p:cTn id="6" dur="1000" fill="hold"/>
                                        <p:tgtEl>
                                          <p:spTgt spid="48"/>
                                        </p:tgtEl>
                                        <p:attrNameLst>
                                          <p:attrName>style.visibility</p:attrName>
                                        </p:attrNameLst>
                                      </p:cBhvr>
                                      <p:tavLst>
                                        <p:tav tm="0">
                                          <p:val>
                                            <p:strVal val="hidden"/>
                                          </p:val>
                                        </p:tav>
                                        <p:tav tm="50000">
                                          <p:val>
                                            <p:strVal val="visible"/>
                                          </p:val>
                                        </p:tav>
                                      </p:tavLst>
                                    </p:anim>
                                  </p:childTnLst>
                                </p:cTn>
                              </p:par>
                            </p:childTnLst>
                          </p:cTn>
                        </p:par>
                        <p:par>
                          <p:cTn id="7" fill="hold">
                            <p:stCondLst>
                              <p:cond delay="1000"/>
                            </p:stCondLst>
                            <p:childTnLst>
                              <p:par>
                                <p:cTn id="8" presetID="35" presetClass="emph" presetSubtype="0" fill="hold" nodeType="afterEffect">
                                  <p:stCondLst>
                                    <p:cond delay="0"/>
                                  </p:stCondLst>
                                  <p:childTnLst>
                                    <p:anim calcmode="discrete" valueType="str">
                                      <p:cBhvr>
                                        <p:cTn id="9" dur="1000" fill="hold"/>
                                        <p:tgtEl>
                                          <p:spTgt spid="53"/>
                                        </p:tgtEl>
                                        <p:attrNameLst>
                                          <p:attrName>style.visibility</p:attrName>
                                        </p:attrNameLst>
                                      </p:cBhvr>
                                      <p:tavLst>
                                        <p:tav tm="0">
                                          <p:val>
                                            <p:strVal val="hidden"/>
                                          </p:val>
                                        </p:tav>
                                        <p:tav tm="50000">
                                          <p:val>
                                            <p:strVal val="visible"/>
                                          </p:val>
                                        </p:tav>
                                      </p:tavLst>
                                    </p:anim>
                                  </p:childTnLst>
                                </p:cTn>
                              </p:par>
                            </p:childTnLst>
                          </p:cTn>
                        </p:par>
                        <p:par>
                          <p:cTn id="10" fill="hold">
                            <p:stCondLst>
                              <p:cond delay="2000"/>
                            </p:stCondLst>
                            <p:childTnLst>
                              <p:par>
                                <p:cTn id="11" presetID="35" presetClass="emph" presetSubtype="0" fill="hold" nodeType="afterEffect">
                                  <p:stCondLst>
                                    <p:cond delay="0"/>
                                  </p:stCondLst>
                                  <p:childTnLst>
                                    <p:anim calcmode="discrete" valueType="str">
                                      <p:cBhvr>
                                        <p:cTn id="12" dur="1000" fill="hold"/>
                                        <p:tgtEl>
                                          <p:spTgt spid="54"/>
                                        </p:tgtEl>
                                        <p:attrNameLst>
                                          <p:attrName>style.visibility</p:attrName>
                                        </p:attrNameLst>
                                      </p:cBhvr>
                                      <p:tavLst>
                                        <p:tav tm="0">
                                          <p:val>
                                            <p:strVal val="hidden"/>
                                          </p:val>
                                        </p:tav>
                                        <p:tav tm="50000">
                                          <p:val>
                                            <p:strVal val="visible"/>
                                          </p:val>
                                        </p:tav>
                                      </p:tavLst>
                                    </p:anim>
                                  </p:childTnLst>
                                </p:cTn>
                              </p:par>
                            </p:childTnLst>
                          </p:cTn>
                        </p:par>
                        <p:par>
                          <p:cTn id="13" fill="hold">
                            <p:stCondLst>
                              <p:cond delay="3000"/>
                            </p:stCondLst>
                            <p:childTnLst>
                              <p:par>
                                <p:cTn id="14" presetID="35" presetClass="emph" presetSubtype="0" fill="hold" nodeType="afterEffect">
                                  <p:stCondLst>
                                    <p:cond delay="0"/>
                                  </p:stCondLst>
                                  <p:childTnLst>
                                    <p:anim calcmode="discrete" valueType="str">
                                      <p:cBhvr>
                                        <p:cTn id="15" dur="1000" fill="hold"/>
                                        <p:tgtEl>
                                          <p:spTgt spid="5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2"/>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3674745" y="10471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1. WDM </a:t>
            </a:r>
            <a:r>
              <a:rPr lang="zh-CN" altLang="en-US" sz="1600">
                <a:solidFill>
                  <a:srgbClr val="002060"/>
                </a:solidFill>
                <a:latin typeface="微软雅黑" panose="020B0502040204020203" pitchFamily="34" charset="-122"/>
                <a:ea typeface="微软雅黑" panose="020B0502040204020203" pitchFamily="34" charset="-122"/>
              </a:rPr>
              <a:t>技术</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1" name="文本框 10"/>
          <p:cNvSpPr txBox="1"/>
          <p:nvPr/>
        </p:nvSpPr>
        <p:spPr>
          <a:xfrm>
            <a:off x="3674745" y="15297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2. WDM </a:t>
            </a:r>
            <a:r>
              <a:rPr lang="zh-CN" altLang="en-US" sz="1600">
                <a:solidFill>
                  <a:srgbClr val="002060"/>
                </a:solidFill>
                <a:latin typeface="微软雅黑" panose="020B0502040204020203" pitchFamily="34" charset="-122"/>
                <a:ea typeface="微软雅黑" panose="020B0502040204020203" pitchFamily="34" charset="-122"/>
              </a:rPr>
              <a:t>网络结构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2" name="文本框 11"/>
          <p:cNvSpPr txBox="1"/>
          <p:nvPr/>
        </p:nvSpPr>
        <p:spPr>
          <a:xfrm>
            <a:off x="3674745" y="20123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3. WDM </a:t>
            </a:r>
            <a:r>
              <a:rPr lang="zh-CN" altLang="en-US" sz="1600">
                <a:solidFill>
                  <a:srgbClr val="002060"/>
                </a:solidFill>
                <a:latin typeface="微软雅黑" panose="020B0502040204020203" pitchFamily="34" charset="-122"/>
                <a:ea typeface="微软雅黑" panose="020B0502040204020203" pitchFamily="34" charset="-122"/>
              </a:rPr>
              <a:t>网络节点设备</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3" name="文本框 12"/>
          <p:cNvSpPr txBox="1"/>
          <p:nvPr/>
        </p:nvSpPr>
        <p:spPr>
          <a:xfrm>
            <a:off x="3674745" y="24949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4. WDM </a:t>
            </a:r>
            <a:r>
              <a:rPr lang="zh-CN" altLang="en-US" sz="1600">
                <a:solidFill>
                  <a:srgbClr val="002060"/>
                </a:solidFill>
                <a:latin typeface="微软雅黑" panose="020B0502040204020203" pitchFamily="34" charset="-122"/>
                <a:ea typeface="微软雅黑" panose="020B0502040204020203" pitchFamily="34" charset="-122"/>
              </a:rPr>
              <a:t>网络的问题</a:t>
            </a:r>
            <a:endParaRPr lang="zh-CN" altLang="en-US" sz="16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p:stCondLst>
                                    <p:cond delay="0"/>
                                  </p:stCondLst>
                                  <p:childTnLst>
                                    <p:anim calcmode="lin" valueType="num">
                                      <p:cBhvr additive="base">
                                        <p:cTn id="6" dur="500"/>
                                        <p:tgtEl>
                                          <p:spTgt spid="11"/>
                                        </p:tgtEl>
                                        <p:attrNameLst>
                                          <p:attrName>ppt_x</p:attrName>
                                        </p:attrNameLst>
                                      </p:cBhvr>
                                      <p:tavLst>
                                        <p:tav tm="0">
                                          <p:val>
                                            <p:strVal val="ppt_x"/>
                                          </p:val>
                                        </p:tav>
                                        <p:tav tm="100000">
                                          <p:val>
                                            <p:strVal val="ppt_x"/>
                                          </p:val>
                                        </p:tav>
                                      </p:tavLst>
                                    </p:anim>
                                    <p:anim calcmode="lin" valueType="num">
                                      <p:cBhvr additive="base">
                                        <p:cTn id="7" dur="500"/>
                                        <p:tgtEl>
                                          <p:spTgt spid="11"/>
                                        </p:tgtEl>
                                        <p:attrNameLst>
                                          <p:attrName>ppt_y</p:attrName>
                                        </p:attrNameLst>
                                      </p:cBhvr>
                                      <p:tavLst>
                                        <p:tav tm="0">
                                          <p:val>
                                            <p:strVal val="ppt_y"/>
                                          </p:val>
                                        </p:tav>
                                        <p:tav tm="100000">
                                          <p:val>
                                            <p:strVal val="0-ppt_h/2"/>
                                          </p:val>
                                        </p:tav>
                                      </p:tavLst>
                                    </p:anim>
                                    <p:set>
                                      <p:cBhvr>
                                        <p:cTn id="8" dur="1" fill="hold">
                                          <p:stCondLst>
                                            <p:cond delay="499"/>
                                          </p:stCondLst>
                                        </p:cTn>
                                        <p:tgtEl>
                                          <p:spTgt spid="11"/>
                                        </p:tgtEl>
                                        <p:attrNameLst>
                                          <p:attrName>style.visibility</p:attrName>
                                        </p:attrNameLst>
                                      </p:cBhvr>
                                      <p:to>
                                        <p:strVal val="hidden"/>
                                      </p:to>
                                    </p:set>
                                  </p:childTnLst>
                                </p:cTn>
                              </p:par>
                              <p:par>
                                <p:cTn id="9" presetID="2" presetClass="exit" presetSubtype="1" fill="hold" grpId="0" nodeType="withEffect">
                                  <p:stCondLst>
                                    <p:cond delay="0"/>
                                  </p:stCondLst>
                                  <p:childTnLst>
                                    <p:anim calcmode="lin" valueType="num">
                                      <p:cBhvr additive="base">
                                        <p:cTn id="10" dur="500"/>
                                        <p:tgtEl>
                                          <p:spTgt spid="9"/>
                                        </p:tgtEl>
                                        <p:attrNameLst>
                                          <p:attrName>ppt_x</p:attrName>
                                        </p:attrNameLst>
                                      </p:cBhvr>
                                      <p:tavLst>
                                        <p:tav tm="0">
                                          <p:val>
                                            <p:strVal val="ppt_x"/>
                                          </p:val>
                                        </p:tav>
                                        <p:tav tm="100000">
                                          <p:val>
                                            <p:strVal val="ppt_x"/>
                                          </p:val>
                                        </p:tav>
                                      </p:tavLst>
                                    </p:anim>
                                    <p:anim calcmode="lin" valueType="num">
                                      <p:cBhvr additive="base">
                                        <p:cTn id="11" dur="500"/>
                                        <p:tgtEl>
                                          <p:spTgt spid="9"/>
                                        </p:tgtEl>
                                        <p:attrNameLst>
                                          <p:attrName>ppt_y</p:attrName>
                                        </p:attrNameLst>
                                      </p:cBhvr>
                                      <p:tavLst>
                                        <p:tav tm="0">
                                          <p:val>
                                            <p:strVal val="ppt_y"/>
                                          </p:val>
                                        </p:tav>
                                        <p:tav tm="100000">
                                          <p:val>
                                            <p:strVal val="0-ppt_h/2"/>
                                          </p:val>
                                        </p:tav>
                                      </p:tavLst>
                                    </p:anim>
                                    <p:set>
                                      <p:cBhvr>
                                        <p:cTn id="12" dur="1" fill="hold">
                                          <p:stCondLst>
                                            <p:cond delay="499"/>
                                          </p:stCondLst>
                                        </p:cTn>
                                        <p:tgtEl>
                                          <p:spTgt spid="9"/>
                                        </p:tgtEl>
                                        <p:attrNameLst>
                                          <p:attrName>style.visibility</p:attrName>
                                        </p:attrNameLst>
                                      </p:cBhvr>
                                      <p:to>
                                        <p:strVal val="hidden"/>
                                      </p:to>
                                    </p:set>
                                  </p:childTnLst>
                                </p:cTn>
                              </p:par>
                              <p:par>
                                <p:cTn id="13" presetID="64" presetClass="path" presetSubtype="0" accel="50000" decel="50000" fill="hold" grpId="0" nodeType="withEffect">
                                  <p:stCondLst>
                                    <p:cond delay="0"/>
                                  </p:stCondLst>
                                  <p:childTnLst>
                                    <p:animMotion origin="layout" path="M 0.000000 0.000000 L 0.000000 -0.387435 " pathEditMode="relative" rAng="0" ptsTypes="">
                                      <p:cBhvr>
                                        <p:cTn id="14" dur="500" fill="hold"/>
                                        <p:tgtEl>
                                          <p:spTgt spid="12"/>
                                        </p:tgtEl>
                                        <p:attrNameLst>
                                          <p:attrName>ppt_x</p:attrName>
                                          <p:attrName>ppt_y</p:attrName>
                                        </p:attrNameLst>
                                      </p:cBhvr>
                                      <p:rCtr x="0" y="-125"/>
                                    </p:animMotion>
                                  </p:childTnLst>
                                </p:cTn>
                              </p:par>
                              <p:par>
                                <p:cTn id="15" presetID="2" presetClass="exit" presetSubtype="1" fill="hold" grpId="0" nodeType="withEffect">
                                  <p:stCondLst>
                                    <p:cond delay="0"/>
                                  </p:stCondLst>
                                  <p:childTnLst>
                                    <p:anim calcmode="lin" valueType="num">
                                      <p:cBhvr additive="base">
                                        <p:cTn id="16" dur="500"/>
                                        <p:tgtEl>
                                          <p:spTgt spid="13"/>
                                        </p:tgtEl>
                                        <p:attrNameLst>
                                          <p:attrName>ppt_x</p:attrName>
                                        </p:attrNameLst>
                                      </p:cBhvr>
                                      <p:tavLst>
                                        <p:tav tm="0">
                                          <p:val>
                                            <p:strVal val="ppt_x"/>
                                          </p:val>
                                        </p:tav>
                                        <p:tav tm="100000">
                                          <p:val>
                                            <p:strVal val="ppt_x"/>
                                          </p:val>
                                        </p:tav>
                                      </p:tavLst>
                                    </p:anim>
                                    <p:anim calcmode="lin" valueType="num">
                                      <p:cBhvr additive="base">
                                        <p:cTn id="17" dur="500"/>
                                        <p:tgtEl>
                                          <p:spTgt spid="13"/>
                                        </p:tgtEl>
                                        <p:attrNameLst>
                                          <p:attrName>ppt_y</p:attrName>
                                        </p:attrNameLst>
                                      </p:cBhvr>
                                      <p:tavLst>
                                        <p:tav tm="0">
                                          <p:val>
                                            <p:strVal val="ppt_y"/>
                                          </p:val>
                                        </p:tav>
                                        <p:tav tm="100000">
                                          <p:val>
                                            <p:strVal val="0-ppt_h/2"/>
                                          </p:val>
                                        </p:tav>
                                      </p:tavLst>
                                    </p:anim>
                                    <p:set>
                                      <p:cBhvr>
                                        <p:cTn id="18"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文本框 11"/>
          <p:cNvSpPr txBox="1"/>
          <p:nvPr/>
        </p:nvSpPr>
        <p:spPr>
          <a:xfrm>
            <a:off x="3674745" y="-63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3. WDM </a:t>
            </a:r>
            <a:r>
              <a:rPr lang="zh-CN" altLang="en-US" sz="1600">
                <a:solidFill>
                  <a:srgbClr val="002060"/>
                </a:solidFill>
                <a:latin typeface="微软雅黑" panose="020B0502040204020203" pitchFamily="34" charset="-122"/>
                <a:ea typeface="微软雅黑" panose="020B0502040204020203" pitchFamily="34" charset="-122"/>
              </a:rPr>
              <a:t>网络节点设备</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43" name="文本框 42"/>
          <p:cNvSpPr txBox="1"/>
          <p:nvPr/>
        </p:nvSpPr>
        <p:spPr>
          <a:xfrm>
            <a:off x="1414780" y="1272540"/>
            <a:ext cx="3830320" cy="1814830"/>
          </a:xfrm>
          <a:prstGeom prst="rect">
            <a:avLst/>
          </a:prstGeom>
          <a:noFill/>
        </p:spPr>
        <p:txBody>
          <a:bodyPr wrap="square" rtlCol="0">
            <a:spAutoFit/>
          </a:bodyPr>
          <a:p>
            <a:pPr algn="l"/>
            <a:endParaRPr lang="zh-CN" altLang="en-US" sz="1600">
              <a:solidFill>
                <a:srgbClr val="002060"/>
              </a:solidFill>
              <a:latin typeface="微软雅黑" panose="020B0502040204020203" pitchFamily="34" charset="-122"/>
              <a:ea typeface="微软雅黑" panose="020B0502040204020203" pitchFamily="34" charset="-122"/>
            </a:endParaRPr>
          </a:p>
          <a:p>
            <a:pPr marL="171450" indent="-171450" algn="l">
              <a:buFont typeface="Wingdings" panose="05000000000000000000" charset="0"/>
              <a:buChar char=""/>
            </a:pPr>
            <a:r>
              <a:rPr lang="en-US" sz="1600">
                <a:solidFill>
                  <a:srgbClr val="002060"/>
                </a:solidFill>
                <a:latin typeface="微软雅黑" panose="020B0502040204020203" pitchFamily="34" charset="-122"/>
                <a:ea typeface="微软雅黑" panose="020B0502040204020203" pitchFamily="34" charset="-122"/>
              </a:rPr>
              <a:t>OADM(Optical Add-Drop Multiplexer)</a:t>
            </a:r>
            <a:endParaRPr lang="en-US" sz="1600">
              <a:solidFill>
                <a:srgbClr val="002060"/>
              </a:solidFill>
              <a:latin typeface="微软雅黑" panose="020B0502040204020203" pitchFamily="34" charset="-122"/>
              <a:ea typeface="微软雅黑" panose="020B0502040204020203" pitchFamily="34" charset="-122"/>
            </a:endParaRPr>
          </a:p>
          <a:p>
            <a:pPr marL="171450" indent="-171450" algn="l">
              <a:buFont typeface="Wingdings" panose="05000000000000000000" charset="0"/>
              <a:buChar char=""/>
            </a:pPr>
            <a:r>
              <a:rPr lang="en-US" sz="1600">
                <a:solidFill>
                  <a:srgbClr val="002060"/>
                </a:solidFill>
                <a:latin typeface="微软雅黑" panose="020B0502040204020203" pitchFamily="34" charset="-122"/>
                <a:ea typeface="微软雅黑" panose="020B0502040204020203" pitchFamily="34" charset="-122"/>
              </a:rPr>
              <a:t>OXC(Optical Cross-Connect)</a:t>
            </a:r>
            <a:endParaRPr lang="en-US" altLang="en-US" sz="1600">
              <a:solidFill>
                <a:srgbClr val="002060"/>
              </a:solidFill>
              <a:latin typeface="微软雅黑" panose="020B0502040204020203" pitchFamily="34" charset="-122"/>
              <a:ea typeface="微软雅黑" panose="020B0502040204020203" pitchFamily="34" charset="-122"/>
            </a:endParaRPr>
          </a:p>
          <a:p>
            <a:pPr marL="171450" indent="-171450" algn="l">
              <a:buFont typeface="Wingdings" panose="05000000000000000000" charset="0"/>
              <a:buChar char=""/>
            </a:pPr>
            <a:r>
              <a:rPr lang="en-US" sz="1600">
                <a:solidFill>
                  <a:srgbClr val="002060"/>
                </a:solidFill>
                <a:latin typeface="微软雅黑" panose="020B0502040204020203" pitchFamily="34" charset="-122"/>
                <a:ea typeface="微软雅黑" panose="020B0502040204020203" pitchFamily="34" charset="-122"/>
              </a:rPr>
              <a:t>WDM </a:t>
            </a:r>
            <a:r>
              <a:rPr lang="zh-CN" altLang="en-US" sz="1600">
                <a:solidFill>
                  <a:srgbClr val="002060"/>
                </a:solidFill>
                <a:latin typeface="微软雅黑" panose="020B0502040204020203" pitchFamily="34" charset="-122"/>
                <a:ea typeface="微软雅黑" panose="020B0502040204020203" pitchFamily="34" charset="-122"/>
              </a:rPr>
              <a:t>复用</a:t>
            </a:r>
            <a:r>
              <a:rPr lang="en-US" altLang="zh-CN" sz="1600">
                <a:solidFill>
                  <a:srgbClr val="002060"/>
                </a:solidFill>
                <a:latin typeface="微软雅黑" panose="020B0502040204020203" pitchFamily="34" charset="-122"/>
                <a:ea typeface="微软雅黑" panose="020B0502040204020203" pitchFamily="34" charset="-122"/>
              </a:rPr>
              <a:t>/</a:t>
            </a:r>
            <a:r>
              <a:rPr lang="zh-CN" altLang="en-US" sz="1600">
                <a:solidFill>
                  <a:srgbClr val="002060"/>
                </a:solidFill>
                <a:latin typeface="微软雅黑" panose="020B0502040204020203" pitchFamily="34" charset="-122"/>
                <a:ea typeface="微软雅黑" panose="020B0502040204020203" pitchFamily="34" charset="-122"/>
              </a:rPr>
              <a:t>解复用器</a:t>
            </a:r>
            <a:endParaRPr lang="zh-CN" altLang="en-US" sz="1600">
              <a:solidFill>
                <a:srgbClr val="002060"/>
              </a:solidFill>
              <a:latin typeface="微软雅黑" panose="020B0502040204020203" pitchFamily="34" charset="-122"/>
              <a:ea typeface="微软雅黑" panose="020B0502040204020203" pitchFamily="34" charset="-122"/>
            </a:endParaRPr>
          </a:p>
          <a:p>
            <a:pPr marL="171450" indent="-171450" algn="l">
              <a:buFont typeface="Wingdings" panose="05000000000000000000" charset="0"/>
              <a:buChar char=""/>
            </a:pPr>
            <a:r>
              <a:rPr lang="zh-CN" altLang="en-US" sz="1600">
                <a:solidFill>
                  <a:srgbClr val="002060"/>
                </a:solidFill>
                <a:latin typeface="微软雅黑" panose="020B0502040204020203" pitchFamily="34" charset="-122"/>
                <a:ea typeface="微软雅黑" panose="020B0502040204020203" pitchFamily="34" charset="-122"/>
              </a:rPr>
              <a:t>光交换矩阵</a:t>
            </a:r>
            <a:endParaRPr lang="zh-CN" altLang="en-US" sz="1600">
              <a:solidFill>
                <a:srgbClr val="002060"/>
              </a:solidFill>
              <a:latin typeface="微软雅黑" panose="020B0502040204020203" pitchFamily="34" charset="-122"/>
              <a:ea typeface="微软雅黑" panose="020B0502040204020203" pitchFamily="34" charset="-122"/>
            </a:endParaRPr>
          </a:p>
          <a:p>
            <a:pPr marL="171450" indent="-171450" algn="l">
              <a:buFont typeface="Wingdings" panose="05000000000000000000" charset="0"/>
              <a:buChar char=""/>
            </a:pPr>
            <a:r>
              <a:rPr lang="zh-CN" altLang="en-US" sz="1600">
                <a:solidFill>
                  <a:srgbClr val="002060"/>
                </a:solidFill>
                <a:latin typeface="微软雅黑" panose="020B0502040204020203" pitchFamily="34" charset="-122"/>
                <a:ea typeface="微软雅黑" panose="020B0502040204020203" pitchFamily="34" charset="-122"/>
              </a:rPr>
              <a:t>波长转换器</a:t>
            </a:r>
            <a:endParaRPr lang="zh-CN" altLang="en-US" sz="1600">
              <a:solidFill>
                <a:srgbClr val="002060"/>
              </a:solidFill>
              <a:latin typeface="微软雅黑" panose="020B0502040204020203" pitchFamily="34" charset="-122"/>
              <a:ea typeface="微软雅黑" panose="020B0502040204020203" pitchFamily="34" charset="-122"/>
            </a:endParaRPr>
          </a:p>
          <a:p>
            <a:pPr marL="171450" indent="-171450" algn="l">
              <a:buFont typeface="Wingdings" panose="05000000000000000000" charset="0"/>
              <a:buChar char=""/>
            </a:pPr>
            <a:r>
              <a:rPr lang="zh-CN" altLang="en-US" sz="1600">
                <a:solidFill>
                  <a:srgbClr val="002060"/>
                </a:solidFill>
                <a:latin typeface="微软雅黑" panose="020B0502040204020203" pitchFamily="34" charset="-122"/>
                <a:ea typeface="微软雅黑" panose="020B0502040204020203" pitchFamily="34" charset="-122"/>
              </a:rPr>
              <a:t>节点管理系统</a:t>
            </a:r>
            <a:endParaRPr lang="zh-CN" altLang="en-US" sz="16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3674745" y="10471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1. WDM </a:t>
            </a:r>
            <a:r>
              <a:rPr lang="zh-CN" altLang="en-US" sz="1600">
                <a:solidFill>
                  <a:srgbClr val="002060"/>
                </a:solidFill>
                <a:latin typeface="微软雅黑" panose="020B0502040204020203" pitchFamily="34" charset="-122"/>
                <a:ea typeface="微软雅黑" panose="020B0502040204020203" pitchFamily="34" charset="-122"/>
              </a:rPr>
              <a:t>技术</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1" name="文本框 10"/>
          <p:cNvSpPr txBox="1"/>
          <p:nvPr/>
        </p:nvSpPr>
        <p:spPr>
          <a:xfrm>
            <a:off x="3674745" y="15297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2. WDM </a:t>
            </a:r>
            <a:r>
              <a:rPr lang="zh-CN" altLang="en-US" sz="1600">
                <a:solidFill>
                  <a:srgbClr val="002060"/>
                </a:solidFill>
                <a:latin typeface="微软雅黑" panose="020B0502040204020203" pitchFamily="34" charset="-122"/>
                <a:ea typeface="微软雅黑" panose="020B0502040204020203" pitchFamily="34" charset="-122"/>
              </a:rPr>
              <a:t>网络结构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2" name="文本框 11"/>
          <p:cNvSpPr txBox="1"/>
          <p:nvPr/>
        </p:nvSpPr>
        <p:spPr>
          <a:xfrm>
            <a:off x="3674745" y="20123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3. WDM </a:t>
            </a:r>
            <a:r>
              <a:rPr lang="zh-CN" altLang="en-US" sz="1600">
                <a:solidFill>
                  <a:srgbClr val="002060"/>
                </a:solidFill>
                <a:latin typeface="微软雅黑" panose="020B0502040204020203" pitchFamily="34" charset="-122"/>
                <a:ea typeface="微软雅黑" panose="020B0502040204020203" pitchFamily="34" charset="-122"/>
              </a:rPr>
              <a:t>网络节点设备</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3" name="文本框 12"/>
          <p:cNvSpPr txBox="1"/>
          <p:nvPr/>
        </p:nvSpPr>
        <p:spPr>
          <a:xfrm>
            <a:off x="3674745" y="24949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4. WDM </a:t>
            </a:r>
            <a:r>
              <a:rPr lang="zh-CN" altLang="en-US" sz="1600">
                <a:solidFill>
                  <a:srgbClr val="002060"/>
                </a:solidFill>
                <a:latin typeface="微软雅黑" panose="020B0502040204020203" pitchFamily="34" charset="-122"/>
                <a:ea typeface="微软雅黑" panose="020B0502040204020203" pitchFamily="34" charset="-122"/>
              </a:rPr>
              <a:t>网络的问题</a:t>
            </a:r>
            <a:endParaRPr lang="zh-CN" altLang="en-US" sz="16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000000 0.000000 L 0.000000 -0.475808 " pathEditMode="relative" rAng="0" ptsTypes="">
                                      <p:cBhvr>
                                        <p:cTn id="6" dur="500" fill="hold"/>
                                        <p:tgtEl>
                                          <p:spTgt spid="13"/>
                                        </p:tgtEl>
                                        <p:attrNameLst>
                                          <p:attrName>ppt_x</p:attrName>
                                          <p:attrName>ppt_y</p:attrName>
                                        </p:attrNameLst>
                                      </p:cBhvr>
                                      <p:rCtr x="0" y="-125"/>
                                    </p:animMotion>
                                  </p:childTnLst>
                                </p:cTn>
                              </p:par>
                              <p:par>
                                <p:cTn id="7" presetID="2" presetClass="exit" presetSubtype="1" fill="hold" grpId="0" nodeType="withEffect">
                                  <p:stCondLst>
                                    <p:cond delay="0"/>
                                  </p:stCondLst>
                                  <p:childTnLst>
                                    <p:anim calcmode="lin" valueType="num">
                                      <p:cBhvr additive="base">
                                        <p:cTn id="8" dur="500"/>
                                        <p:tgtEl>
                                          <p:spTgt spid="9"/>
                                        </p:tgtEl>
                                        <p:attrNameLst>
                                          <p:attrName>ppt_x</p:attrName>
                                        </p:attrNameLst>
                                      </p:cBhvr>
                                      <p:tavLst>
                                        <p:tav tm="0">
                                          <p:val>
                                            <p:strVal val="ppt_x"/>
                                          </p:val>
                                        </p:tav>
                                        <p:tav tm="100000">
                                          <p:val>
                                            <p:strVal val="ppt_x"/>
                                          </p:val>
                                        </p:tav>
                                      </p:tavLst>
                                    </p:anim>
                                    <p:anim calcmode="lin" valueType="num">
                                      <p:cBhvr additive="base">
                                        <p:cTn id="9" dur="500"/>
                                        <p:tgtEl>
                                          <p:spTgt spid="9"/>
                                        </p:tgtEl>
                                        <p:attrNameLst>
                                          <p:attrName>ppt_y</p:attrName>
                                        </p:attrNameLst>
                                      </p:cBhvr>
                                      <p:tavLst>
                                        <p:tav tm="0">
                                          <p:val>
                                            <p:strVal val="ppt_y"/>
                                          </p:val>
                                        </p:tav>
                                        <p:tav tm="100000">
                                          <p:val>
                                            <p:strVal val="0-ppt_h/2"/>
                                          </p:val>
                                        </p:tav>
                                      </p:tavLst>
                                    </p:anim>
                                    <p:set>
                                      <p:cBhvr>
                                        <p:cTn id="10" dur="1" fill="hold">
                                          <p:stCondLst>
                                            <p:cond delay="499"/>
                                          </p:stCondLst>
                                        </p:cTn>
                                        <p:tgtEl>
                                          <p:spTgt spid="9"/>
                                        </p:tgtEl>
                                        <p:attrNameLst>
                                          <p:attrName>style.visibility</p:attrName>
                                        </p:attrNameLst>
                                      </p:cBhvr>
                                      <p:to>
                                        <p:strVal val="hidden"/>
                                      </p:to>
                                    </p:set>
                                  </p:childTnLst>
                                </p:cTn>
                              </p:par>
                            </p:childTnLst>
                          </p:cTn>
                        </p:par>
                        <p:par>
                          <p:cTn id="11" fill="hold">
                            <p:stCondLst>
                              <p:cond delay="500"/>
                            </p:stCondLst>
                            <p:childTnLst>
                              <p:par>
                                <p:cTn id="12" presetID="2" presetClass="exit" presetSubtype="1" fill="hold" grpId="0" nodeType="afterEffect">
                                  <p:stCondLst>
                                    <p:cond delay="0"/>
                                  </p:stCondLst>
                                  <p:childTnLst>
                                    <p:anim calcmode="lin" valueType="num">
                                      <p:cBhvr additive="base">
                                        <p:cTn id="13" dur="500"/>
                                        <p:tgtEl>
                                          <p:spTgt spid="11"/>
                                        </p:tgtEl>
                                        <p:attrNameLst>
                                          <p:attrName>ppt_x</p:attrName>
                                        </p:attrNameLst>
                                      </p:cBhvr>
                                      <p:tavLst>
                                        <p:tav tm="0">
                                          <p:val>
                                            <p:strVal val="ppt_x"/>
                                          </p:val>
                                        </p:tav>
                                        <p:tav tm="100000">
                                          <p:val>
                                            <p:strVal val="ppt_x"/>
                                          </p:val>
                                        </p:tav>
                                      </p:tavLst>
                                    </p:anim>
                                    <p:anim calcmode="lin" valueType="num">
                                      <p:cBhvr additive="base">
                                        <p:cTn id="14" dur="500"/>
                                        <p:tgtEl>
                                          <p:spTgt spid="11"/>
                                        </p:tgtEl>
                                        <p:attrNameLst>
                                          <p:attrName>ppt_y</p:attrName>
                                        </p:attrNameLst>
                                      </p:cBhvr>
                                      <p:tavLst>
                                        <p:tav tm="0">
                                          <p:val>
                                            <p:strVal val="ppt_y"/>
                                          </p:val>
                                        </p:tav>
                                        <p:tav tm="100000">
                                          <p:val>
                                            <p:strVal val="0-ppt_h/2"/>
                                          </p:val>
                                        </p:tav>
                                      </p:tavLst>
                                    </p:anim>
                                    <p:set>
                                      <p:cBhvr>
                                        <p:cTn id="15" dur="1" fill="hold">
                                          <p:stCondLst>
                                            <p:cond delay="499"/>
                                          </p:stCondLst>
                                        </p:cTn>
                                        <p:tgtEl>
                                          <p:spTgt spid="11"/>
                                        </p:tgtEl>
                                        <p:attrNameLst>
                                          <p:attrName>style.visibility</p:attrName>
                                        </p:attrNameLst>
                                      </p:cBhvr>
                                      <p:to>
                                        <p:strVal val="hidden"/>
                                      </p:to>
                                    </p:set>
                                  </p:childTnLst>
                                </p:cTn>
                              </p:par>
                              <p:par>
                                <p:cTn id="16" presetID="2" presetClass="exit" presetSubtype="1" fill="hold" grpId="0" nodeType="withEffect">
                                  <p:stCondLst>
                                    <p:cond delay="0"/>
                                  </p:stCondLst>
                                  <p:childTnLst>
                                    <p:anim calcmode="lin" valueType="num">
                                      <p:cBhvr additive="base">
                                        <p:cTn id="17" dur="500"/>
                                        <p:tgtEl>
                                          <p:spTgt spid="12"/>
                                        </p:tgtEl>
                                        <p:attrNameLst>
                                          <p:attrName>ppt_x</p:attrName>
                                        </p:attrNameLst>
                                      </p:cBhvr>
                                      <p:tavLst>
                                        <p:tav tm="0">
                                          <p:val>
                                            <p:strVal val="ppt_x"/>
                                          </p:val>
                                        </p:tav>
                                        <p:tav tm="100000">
                                          <p:val>
                                            <p:strVal val="ppt_x"/>
                                          </p:val>
                                        </p:tav>
                                      </p:tavLst>
                                    </p:anim>
                                    <p:anim calcmode="lin" valueType="num">
                                      <p:cBhvr additive="base">
                                        <p:cTn id="18" dur="500"/>
                                        <p:tgtEl>
                                          <p:spTgt spid="12"/>
                                        </p:tgtEl>
                                        <p:attrNameLst>
                                          <p:attrName>ppt_y</p:attrName>
                                        </p:attrNameLst>
                                      </p:cBhvr>
                                      <p:tavLst>
                                        <p:tav tm="0">
                                          <p:val>
                                            <p:strVal val="ppt_y"/>
                                          </p:val>
                                        </p:tav>
                                        <p:tav tm="100000">
                                          <p:val>
                                            <p:strVal val="0-ppt_h/2"/>
                                          </p:val>
                                        </p:tav>
                                      </p:tavLst>
                                    </p:anim>
                                    <p:set>
                                      <p:cBhvr>
                                        <p:cTn id="19"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文本框 12"/>
          <p:cNvSpPr txBox="1"/>
          <p:nvPr/>
        </p:nvSpPr>
        <p:spPr>
          <a:xfrm>
            <a:off x="3674745" y="-63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4. WDM </a:t>
            </a:r>
            <a:r>
              <a:rPr lang="zh-CN" altLang="en-US" sz="1600">
                <a:solidFill>
                  <a:srgbClr val="002060"/>
                </a:solidFill>
                <a:latin typeface="微软雅黑" panose="020B0502040204020203" pitchFamily="34" charset="-122"/>
                <a:ea typeface="微软雅黑" panose="020B0502040204020203" pitchFamily="34" charset="-122"/>
              </a:rPr>
              <a:t>网络的问题</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43" name="文本框 42"/>
          <p:cNvSpPr txBox="1"/>
          <p:nvPr/>
        </p:nvSpPr>
        <p:spPr>
          <a:xfrm>
            <a:off x="1743710" y="1737995"/>
            <a:ext cx="6050280" cy="1076325"/>
          </a:xfrm>
          <a:prstGeom prst="rect">
            <a:avLst/>
          </a:prstGeom>
          <a:noFill/>
        </p:spPr>
        <p:txBody>
          <a:bodyPr wrap="square" rtlCol="0">
            <a:spAutoFit/>
          </a:bodyPr>
          <a:p>
            <a:pPr algn="l"/>
            <a:r>
              <a:rPr lang="zh-CN" altLang="en-US" sz="1600">
                <a:solidFill>
                  <a:srgbClr val="002060"/>
                </a:solidFill>
                <a:latin typeface="微软雅黑" panose="020B0502040204020203" pitchFamily="34" charset="-122"/>
                <a:ea typeface="微软雅黑" panose="020B0502040204020203" pitchFamily="34" charset="-122"/>
              </a:rPr>
              <a:t>WDM网络中需要解决的基本问题是RWA问题</a:t>
            </a:r>
            <a:endParaRPr lang="zh-CN" altLang="en-US" sz="1600">
              <a:solidFill>
                <a:srgbClr val="002060"/>
              </a:solidFill>
              <a:latin typeface="微软雅黑" panose="020B0502040204020203" pitchFamily="34" charset="-122"/>
              <a:ea typeface="微软雅黑" panose="020B0502040204020203" pitchFamily="34" charset="-122"/>
            </a:endParaRPr>
          </a:p>
          <a:p>
            <a:pPr marL="171450" indent="-171450" algn="l">
              <a:buFont typeface="Wingdings" panose="05000000000000000000" charset="0"/>
              <a:buChar char=""/>
            </a:pPr>
            <a:r>
              <a:rPr lang="zh-CN" altLang="en-US" sz="1200">
                <a:solidFill>
                  <a:srgbClr val="002060"/>
                </a:solidFill>
                <a:latin typeface="微软雅黑" panose="020B0502040204020203" pitchFamily="34" charset="-122"/>
                <a:ea typeface="微软雅黑" panose="020B0502040204020203" pitchFamily="34" charset="-122"/>
              </a:rPr>
              <a:t>面向连接的通信</a:t>
            </a:r>
            <a:endParaRPr lang="zh-CN" altLang="en-US" sz="1200">
              <a:solidFill>
                <a:srgbClr val="002060"/>
              </a:solidFill>
              <a:latin typeface="微软雅黑" panose="020B0502040204020203" pitchFamily="34" charset="-122"/>
              <a:ea typeface="微软雅黑" panose="020B0502040204020203" pitchFamily="34" charset="-122"/>
            </a:endParaRPr>
          </a:p>
          <a:p>
            <a:pPr marL="171450" indent="-171450" algn="l">
              <a:buFont typeface="Wingdings" panose="05000000000000000000" charset="0"/>
              <a:buChar char=""/>
            </a:pPr>
            <a:r>
              <a:rPr lang="en-US" altLang="zh-CN" sz="1200">
                <a:solidFill>
                  <a:srgbClr val="002060"/>
                </a:solidFill>
                <a:latin typeface="微软雅黑" panose="020B0502040204020203" pitchFamily="34" charset="-122"/>
                <a:ea typeface="微软雅黑" panose="020B0502040204020203" pitchFamily="34" charset="-122"/>
              </a:rPr>
              <a:t>WDM</a:t>
            </a:r>
            <a:r>
              <a:rPr lang="zh-CN" altLang="en-US" sz="1200">
                <a:solidFill>
                  <a:srgbClr val="002060"/>
                </a:solidFill>
                <a:latin typeface="微软雅黑" panose="020B0502040204020203" pitchFamily="34" charset="-122"/>
                <a:ea typeface="微软雅黑" panose="020B0502040204020203" pitchFamily="34" charset="-122"/>
              </a:rPr>
              <a:t>链路的路由与波长分配简称</a:t>
            </a:r>
            <a:r>
              <a:rPr lang="en-US" altLang="zh-CN" sz="1200">
                <a:solidFill>
                  <a:srgbClr val="002060"/>
                </a:solidFill>
                <a:latin typeface="微软雅黑" panose="020B0502040204020203" pitchFamily="34" charset="-122"/>
                <a:ea typeface="微软雅黑" panose="020B0502040204020203" pitchFamily="34" charset="-122"/>
              </a:rPr>
              <a:t>RWA (Routing and Wavelength Assignment)</a:t>
            </a:r>
            <a:endParaRPr lang="en-US" altLang="zh-CN" sz="1200">
              <a:solidFill>
                <a:srgbClr val="002060"/>
              </a:solidFill>
              <a:latin typeface="微软雅黑" panose="020B0502040204020203" pitchFamily="34" charset="-122"/>
              <a:ea typeface="微软雅黑" panose="020B0502040204020203" pitchFamily="34" charset="-122"/>
            </a:endParaRPr>
          </a:p>
          <a:p>
            <a:pPr marL="171450" indent="-171450" algn="l">
              <a:buFont typeface="Wingdings" panose="05000000000000000000" charset="0"/>
              <a:buChar char=""/>
            </a:pPr>
            <a:r>
              <a:rPr lang="zh-CN" altLang="en-US" sz="1200">
                <a:solidFill>
                  <a:srgbClr val="002060"/>
                </a:solidFill>
                <a:latin typeface="微软雅黑" panose="020B0502040204020203" pitchFamily="34" charset="-122"/>
                <a:ea typeface="微软雅黑" panose="020B0502040204020203" pitchFamily="34" charset="-122"/>
              </a:rPr>
              <a:t>全光网无法进行存储转发</a:t>
            </a:r>
            <a:endParaRPr lang="zh-CN" altLang="en-US" sz="1200">
              <a:solidFill>
                <a:srgbClr val="002060"/>
              </a:solidFill>
              <a:latin typeface="微软雅黑" panose="020B0502040204020203" pitchFamily="34" charset="-122"/>
              <a:ea typeface="微软雅黑" panose="020B0502040204020203" pitchFamily="34" charset="-122"/>
            </a:endParaRPr>
          </a:p>
          <a:p>
            <a:pPr marL="171450" indent="-171450" algn="l">
              <a:buFont typeface="Wingdings" panose="05000000000000000000" charset="0"/>
              <a:buChar char=""/>
            </a:pPr>
            <a:endParaRPr lang="zh-CN" altLang="en-US" sz="12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userDrawn="1"/>
        </p:nvGrpSpPr>
        <p:grpSpPr>
          <a:xfrm>
            <a:off x="4502785" y="634365"/>
            <a:ext cx="4344669" cy="4158615"/>
            <a:chOff x="-744761" y="-143009"/>
            <a:chExt cx="7094266" cy="7094268"/>
          </a:xfrm>
        </p:grpSpPr>
        <p:pic>
          <p:nvPicPr>
            <p:cNvPr id="17" name="图片 16"/>
            <p:cNvPicPr>
              <a:picLocks noChangeAspect="1"/>
            </p:cNvPicPr>
            <p:nvPr userDrawn="1"/>
          </p:nvPicPr>
          <p:blipFill>
            <a:blip r:embed="rId1"/>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grpSp>
      <p:sp>
        <p:nvSpPr>
          <p:cNvPr id="2" name="矩形 1"/>
          <p:cNvSpPr/>
          <p:nvPr/>
        </p:nvSpPr>
        <p:spPr>
          <a:xfrm>
            <a:off x="538480" y="1818005"/>
            <a:ext cx="3590290" cy="1414780"/>
          </a:xfrm>
          <a:prstGeom prst="rect">
            <a:avLst/>
          </a:prstGeom>
          <a:solidFill>
            <a:schemeClr val="accent2">
              <a:lumMod val="20000"/>
              <a:lumOff val="80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8480" y="1818005"/>
            <a:ext cx="3590290" cy="1414780"/>
          </a:xfrm>
          <a:prstGeom prst="rect">
            <a:avLst/>
          </a:prstGeom>
          <a:solidFill>
            <a:schemeClr val="accent2">
              <a:lumMod val="20000"/>
              <a:lumOff val="80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44" name="组合 43"/>
          <p:cNvGrpSpPr/>
          <p:nvPr userDrawn="1"/>
        </p:nvGrpSpPr>
        <p:grpSpPr>
          <a:xfrm rot="0">
            <a:off x="794385" y="3256280"/>
            <a:ext cx="3162935" cy="257810"/>
            <a:chOff x="1268" y="3776"/>
            <a:chExt cx="4981" cy="406"/>
          </a:xfrm>
        </p:grpSpPr>
        <p:sp>
          <p:nvSpPr>
            <p:cNvPr id="45" name="Rectangle 6"/>
            <p:cNvSpPr>
              <a:spLocks noChangeArrowheads="1"/>
            </p:cNvSpPr>
            <p:nvPr/>
          </p:nvSpPr>
          <p:spPr bwMode="auto">
            <a:xfrm>
              <a:off x="2844" y="3786"/>
              <a:ext cx="3405" cy="38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0" rIns="0" bIns="0" anchor="ctr" anchorCtr="0">
              <a:spAutoFit/>
            </a:bodyPr>
            <a:p>
              <a:pPr algn="l"/>
              <a:r>
                <a:rPr lang="zh-CN" altLang="en-US" sz="1600" b="1" dirty="0">
                  <a:solidFill>
                    <a:srgbClr val="1C4885"/>
                  </a:solidFill>
                  <a:latin typeface="微软雅黑" panose="020B0502040204020203" pitchFamily="34" charset="-122"/>
                  <a:ea typeface="微软雅黑" panose="020B0502040204020203" pitchFamily="34" charset="-122"/>
                  <a:sym typeface="+mn-ea"/>
                </a:rPr>
                <a:t>MSTP网络</a:t>
              </a:r>
              <a:endParaRPr lang="zh-CN" altLang="en-US" sz="1600" b="1" dirty="0">
                <a:solidFill>
                  <a:srgbClr val="1C4885"/>
                </a:solidFill>
                <a:latin typeface="微软雅黑" panose="020B0502040204020203" pitchFamily="34" charset="-122"/>
                <a:ea typeface="微软雅黑" panose="020B0502040204020203" pitchFamily="34" charset="-122"/>
              </a:endParaRPr>
            </a:p>
          </p:txBody>
        </p:sp>
        <p:sp>
          <p:nvSpPr>
            <p:cNvPr id="46"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p>
              <a:pPr algn="ctr"/>
              <a:r>
                <a:rPr lang="en-US" altLang="zh-CN" sz="1600" b="1">
                  <a:solidFill>
                    <a:schemeClr val="bg1"/>
                  </a:solidFill>
                  <a:latin typeface="微软雅黑" panose="020B0502040204020203" pitchFamily="34" charset="-122"/>
                  <a:ea typeface="微软雅黑" panose="020B0502040204020203" pitchFamily="34" charset="-122"/>
                </a:rPr>
                <a:t>6.5</a:t>
              </a:r>
              <a:endParaRPr lang="en-US" altLang="zh-CN" sz="1600" b="1">
                <a:solidFill>
                  <a:schemeClr val="bg1"/>
                </a:solidFill>
                <a:latin typeface="微软雅黑" panose="020B0502040204020203" pitchFamily="34" charset="-122"/>
                <a:ea typeface="微软雅黑" panose="020B0502040204020203" pitchFamily="34"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afterEffect">
                                  <p:stCondLst>
                                    <p:cond delay="0"/>
                                  </p:stCondLst>
                                  <p:childTnLst>
                                    <p:animMotion origin="layout" path="M 0.000000 0.000000 L 0.000000 -0.620588 " pathEditMode="relative" rAng="0" ptsTypes="">
                                      <p:cBhvr>
                                        <p:cTn id="6" dur="500" fill="hold"/>
                                        <p:tgtEl>
                                          <p:spTgt spid="44"/>
                                        </p:tgtEl>
                                        <p:attrNameLst>
                                          <p:attrName>ppt_x</p:attrName>
                                          <p:attrName>ppt_y</p:attrName>
                                        </p:attrNameLst>
                                      </p:cBhvr>
                                      <p:rCtr x="0" y="-1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3674745" y="10471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1. MSTP </a:t>
            </a:r>
            <a:r>
              <a:rPr lang="zh-CN" altLang="en-US" sz="1600">
                <a:solidFill>
                  <a:srgbClr val="002060"/>
                </a:solidFill>
                <a:latin typeface="微软雅黑" panose="020B0502040204020203" pitchFamily="34" charset="-122"/>
                <a:ea typeface="微软雅黑" panose="020B0502040204020203" pitchFamily="34" charset="-122"/>
              </a:rPr>
              <a:t>技术</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1" name="文本框 10"/>
          <p:cNvSpPr txBox="1"/>
          <p:nvPr/>
        </p:nvSpPr>
        <p:spPr>
          <a:xfrm>
            <a:off x="3674745" y="15297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2. </a:t>
            </a:r>
            <a:r>
              <a:rPr lang="en-US" altLang="zh-CN" sz="1600">
                <a:solidFill>
                  <a:srgbClr val="002060"/>
                </a:solidFill>
                <a:latin typeface="微软雅黑" panose="020B0502040204020203" pitchFamily="34" charset="-122"/>
                <a:ea typeface="微软雅黑" panose="020B0502040204020203" pitchFamily="34" charset="-122"/>
                <a:sym typeface="+mn-ea"/>
              </a:rPr>
              <a:t>MSTP </a:t>
            </a:r>
            <a:r>
              <a:rPr lang="zh-CN" altLang="en-US" sz="1600">
                <a:solidFill>
                  <a:srgbClr val="002060"/>
                </a:solidFill>
                <a:latin typeface="微软雅黑" panose="020B0502040204020203" pitchFamily="34" charset="-122"/>
                <a:ea typeface="微软雅黑" panose="020B0502040204020203" pitchFamily="34" charset="-122"/>
                <a:sym typeface="+mn-ea"/>
              </a:rPr>
              <a:t>的工作原理</a:t>
            </a:r>
            <a:endParaRPr lang="zh-CN" altLang="en-US" sz="1600">
              <a:solidFill>
                <a:srgbClr val="002060"/>
              </a:solidFill>
              <a:latin typeface="微软雅黑" panose="020B0502040204020203" pitchFamily="34" charset="-122"/>
              <a:ea typeface="微软雅黑" panose="020B0502040204020203" pitchFamily="34" charset="-122"/>
              <a:sym typeface="+mn-ea"/>
            </a:endParaRPr>
          </a:p>
        </p:txBody>
      </p:sp>
      <p:sp>
        <p:nvSpPr>
          <p:cNvPr id="12" name="文本框 11"/>
          <p:cNvSpPr txBox="1"/>
          <p:nvPr/>
        </p:nvSpPr>
        <p:spPr>
          <a:xfrm>
            <a:off x="3674745" y="20123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3. </a:t>
            </a:r>
            <a:r>
              <a:rPr lang="en-US" altLang="zh-CN" sz="1600">
                <a:solidFill>
                  <a:srgbClr val="002060"/>
                </a:solidFill>
                <a:latin typeface="微软雅黑" panose="020B0502040204020203" pitchFamily="34" charset="-122"/>
                <a:ea typeface="微软雅黑" panose="020B0502040204020203" pitchFamily="34" charset="-122"/>
                <a:sym typeface="+mn-ea"/>
              </a:rPr>
              <a:t>MSTP </a:t>
            </a:r>
            <a:r>
              <a:rPr lang="zh-CN" altLang="en-US" sz="1600">
                <a:solidFill>
                  <a:srgbClr val="002060"/>
                </a:solidFill>
                <a:latin typeface="微软雅黑" panose="020B0502040204020203" pitchFamily="34" charset="-122"/>
                <a:ea typeface="微软雅黑" panose="020B0502040204020203" pitchFamily="34" charset="-122"/>
                <a:sym typeface="+mn-ea"/>
              </a:rPr>
              <a:t>的特点</a:t>
            </a:r>
            <a:endParaRPr lang="zh-CN" altLang="en-US" sz="1600">
              <a:solidFill>
                <a:srgbClr val="002060"/>
              </a:solidFill>
              <a:latin typeface="微软雅黑" panose="020B0502040204020203" pitchFamily="34" charset="-122"/>
              <a:ea typeface="微软雅黑"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000000 0.000000 L 0.000000 -0.196742 " pathEditMode="relative" rAng="0" ptsTypes="">
                                      <p:cBhvr>
                                        <p:cTn id="6" dur="500" fill="hold"/>
                                        <p:tgtEl>
                                          <p:spTgt spid="9"/>
                                        </p:tgtEl>
                                        <p:attrNameLst>
                                          <p:attrName>ppt_x</p:attrName>
                                          <p:attrName>ppt_y</p:attrName>
                                        </p:attrNameLst>
                                      </p:cBhvr>
                                      <p:rCtr x="0" y="-95"/>
                                    </p:animMotion>
                                  </p:childTnLst>
                                </p:cTn>
                              </p:par>
                            </p:childTnLst>
                          </p:cTn>
                        </p:par>
                        <p:par>
                          <p:cTn id="7" fill="hold">
                            <p:stCondLst>
                              <p:cond delay="500"/>
                            </p:stCondLst>
                            <p:childTnLst>
                              <p:par>
                                <p:cTn id="8" presetID="2" presetClass="exit" presetSubtype="1" fill="hold" grpId="0" nodeType="afterEffect">
                                  <p:stCondLst>
                                    <p:cond delay="0"/>
                                  </p:stCondLst>
                                  <p:childTnLst>
                                    <p:anim calcmode="lin" valueType="num">
                                      <p:cBhvr additive="base">
                                        <p:cTn id="9" dur="500"/>
                                        <p:tgtEl>
                                          <p:spTgt spid="11"/>
                                        </p:tgtEl>
                                        <p:attrNameLst>
                                          <p:attrName>ppt_x</p:attrName>
                                        </p:attrNameLst>
                                      </p:cBhvr>
                                      <p:tavLst>
                                        <p:tav tm="0">
                                          <p:val>
                                            <p:strVal val="ppt_x"/>
                                          </p:val>
                                        </p:tav>
                                        <p:tav tm="100000">
                                          <p:val>
                                            <p:strVal val="ppt_x"/>
                                          </p:val>
                                        </p:tav>
                                      </p:tavLst>
                                    </p:anim>
                                    <p:anim calcmode="lin" valueType="num">
                                      <p:cBhvr additive="base">
                                        <p:cTn id="10" dur="500"/>
                                        <p:tgtEl>
                                          <p:spTgt spid="11"/>
                                        </p:tgtEl>
                                        <p:attrNameLst>
                                          <p:attrName>ppt_y</p:attrName>
                                        </p:attrNameLst>
                                      </p:cBhvr>
                                      <p:tavLst>
                                        <p:tav tm="0">
                                          <p:val>
                                            <p:strVal val="ppt_y"/>
                                          </p:val>
                                        </p:tav>
                                        <p:tav tm="100000">
                                          <p:val>
                                            <p:strVal val="0-ppt_h/2"/>
                                          </p:val>
                                        </p:tav>
                                      </p:tavLst>
                                    </p:anim>
                                    <p:set>
                                      <p:cBhvr>
                                        <p:cTn id="11" dur="1" fill="hold">
                                          <p:stCondLst>
                                            <p:cond delay="499"/>
                                          </p:stCondLst>
                                        </p:cTn>
                                        <p:tgtEl>
                                          <p:spTgt spid="11"/>
                                        </p:tgtEl>
                                        <p:attrNameLst>
                                          <p:attrName>style.visibility</p:attrName>
                                        </p:attrNameLst>
                                      </p:cBhvr>
                                      <p:to>
                                        <p:strVal val="hidden"/>
                                      </p:to>
                                    </p:set>
                                  </p:childTnLst>
                                </p:cTn>
                              </p:par>
                              <p:par>
                                <p:cTn id="12" presetID="2" presetClass="exit" presetSubtype="1" fill="hold" grpId="0" nodeType="withEffect">
                                  <p:stCondLst>
                                    <p:cond delay="0"/>
                                  </p:stCondLst>
                                  <p:childTnLst>
                                    <p:anim calcmode="lin" valueType="num">
                                      <p:cBhvr additive="base">
                                        <p:cTn id="13" dur="500"/>
                                        <p:tgtEl>
                                          <p:spTgt spid="12"/>
                                        </p:tgtEl>
                                        <p:attrNameLst>
                                          <p:attrName>ppt_x</p:attrName>
                                        </p:attrNameLst>
                                      </p:cBhvr>
                                      <p:tavLst>
                                        <p:tav tm="0">
                                          <p:val>
                                            <p:strVal val="ppt_x"/>
                                          </p:val>
                                        </p:tav>
                                        <p:tav tm="100000">
                                          <p:val>
                                            <p:strVal val="ppt_x"/>
                                          </p:val>
                                        </p:tav>
                                      </p:tavLst>
                                    </p:anim>
                                    <p:anim calcmode="lin" valueType="num">
                                      <p:cBhvr additive="base">
                                        <p:cTn id="14" dur="500"/>
                                        <p:tgtEl>
                                          <p:spTgt spid="12"/>
                                        </p:tgtEl>
                                        <p:attrNameLst>
                                          <p:attrName>ppt_y</p:attrName>
                                        </p:attrNameLst>
                                      </p:cBhvr>
                                      <p:tavLst>
                                        <p:tav tm="0">
                                          <p:val>
                                            <p:strVal val="ppt_y"/>
                                          </p:val>
                                        </p:tav>
                                        <p:tav tm="100000">
                                          <p:val>
                                            <p:strVal val="0-ppt_h/2"/>
                                          </p:val>
                                        </p:tav>
                                      </p:tavLst>
                                    </p:anim>
                                    <p:set>
                                      <p:cBhvr>
                                        <p:cTn id="15"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460115" y="-7620"/>
            <a:ext cx="252920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6.1.1 </a:t>
            </a:r>
            <a:r>
              <a:rPr lang="zh-CN" altLang="en-US" sz="1600">
                <a:solidFill>
                  <a:srgbClr val="002060"/>
                </a:solidFill>
                <a:latin typeface="微软雅黑" panose="020B0502040204020203" pitchFamily="34" charset="-122"/>
                <a:ea typeface="微软雅黑" panose="020B0502040204020203" pitchFamily="34" charset="-122"/>
              </a:rPr>
              <a:t>广域网的概念</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9" name="文本框 8"/>
          <p:cNvSpPr txBox="1"/>
          <p:nvPr/>
        </p:nvSpPr>
        <p:spPr>
          <a:xfrm>
            <a:off x="38735" y="414655"/>
            <a:ext cx="2674620" cy="675640"/>
          </a:xfrm>
          <a:prstGeom prst="rect">
            <a:avLst/>
          </a:prstGeom>
          <a:noFill/>
        </p:spPr>
        <p:txBody>
          <a:bodyPr wrap="square" rtlCol="0">
            <a:spAutoFit/>
          </a:bodyPr>
          <a:p>
            <a:pPr marL="342900" indent="-342900">
              <a:buFont typeface="+mj-lt"/>
              <a:buAutoNum type="arabicPeriod"/>
            </a:pPr>
            <a:r>
              <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广域网的定义与特点</a:t>
            </a:r>
            <a:endPar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sz="1000">
                <a:solidFill>
                  <a:srgbClr val="002060"/>
                </a:solidFill>
                <a:latin typeface="微软雅黑" panose="020B0502040204020203" pitchFamily="34" charset="-122"/>
                <a:ea typeface="微软雅黑" panose="020B0502040204020203" pitchFamily="34" charset="-122"/>
              </a:rPr>
              <a:t>广域网的组成与结构</a:t>
            </a:r>
            <a:endParaRPr lang="zh-CN" altLang="en-US" sz="1000">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sz="1000">
                <a:solidFill>
                  <a:srgbClr val="002060"/>
                </a:solidFill>
                <a:latin typeface="微软雅黑" panose="020B0502040204020203" pitchFamily="34" charset="-122"/>
                <a:ea typeface="微软雅黑" panose="020B0502040204020203" pitchFamily="34" charset="-122"/>
              </a:rPr>
              <a:t>常见广域网</a:t>
            </a:r>
            <a:endParaRPr lang="zh-CN" altLang="en-US" sz="1000">
              <a:solidFill>
                <a:srgbClr val="002060"/>
              </a:solidFill>
              <a:latin typeface="微软雅黑" panose="020B0502040204020203" pitchFamily="34" charset="-122"/>
              <a:ea typeface="微软雅黑" panose="020B0502040204020203" pitchFamily="34" charset="-122"/>
            </a:endParaRPr>
          </a:p>
        </p:txBody>
      </p:sp>
      <p:sp>
        <p:nvSpPr>
          <p:cNvPr id="14" name="文本框 13"/>
          <p:cNvSpPr txBox="1"/>
          <p:nvPr/>
        </p:nvSpPr>
        <p:spPr>
          <a:xfrm>
            <a:off x="2969260" y="1849755"/>
            <a:ext cx="4018915" cy="983615"/>
          </a:xfrm>
          <a:prstGeom prst="rect">
            <a:avLst/>
          </a:prstGeom>
          <a:noFill/>
        </p:spPr>
        <p:txBody>
          <a:bodyPr wrap="square" rtlCol="0">
            <a:spAutoFit/>
          </a:bodyPr>
          <a:p>
            <a:r>
              <a:rPr lang="zh-CN" altLang="en-US" sz="1600">
                <a:solidFill>
                  <a:srgbClr val="002060"/>
                </a:solidFill>
                <a:latin typeface="微软雅黑" panose="020B0502040204020203" pitchFamily="34" charset="-122"/>
                <a:ea typeface="微软雅黑" panose="020B0502040204020203" pitchFamily="34" charset="-122"/>
              </a:rPr>
              <a:t>广域网与局域网的区别</a:t>
            </a:r>
            <a:r>
              <a:rPr lang="en-US" altLang="zh-CN" sz="1600">
                <a:solidFill>
                  <a:srgbClr val="002060"/>
                </a:solidFill>
                <a:latin typeface="微软雅黑" panose="020B0502040204020203" pitchFamily="34" charset="-122"/>
                <a:ea typeface="微软雅黑" panose="020B0502040204020203" pitchFamily="34" charset="-122"/>
              </a:rPr>
              <a:t>: </a:t>
            </a:r>
            <a:endParaRPr lang="en-US" altLang="zh-CN" sz="1600">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覆盖范围不同 </a:t>
            </a:r>
            <a:r>
              <a:rPr lang="en-US" altLang="zh-CN">
                <a:solidFill>
                  <a:srgbClr val="002060"/>
                </a:solidFill>
                <a:latin typeface="微软雅黑" panose="020B0502040204020203" pitchFamily="34" charset="-122"/>
                <a:ea typeface="微软雅黑" panose="020B0502040204020203" pitchFamily="34" charset="-122"/>
              </a:rPr>
              <a:t>— </a:t>
            </a:r>
            <a:r>
              <a:rPr lang="zh-CN" altLang="en-US">
                <a:solidFill>
                  <a:srgbClr val="002060"/>
                </a:solidFill>
                <a:latin typeface="微软雅黑" panose="020B0502040204020203" pitchFamily="34" charset="-122"/>
                <a:ea typeface="微软雅黑" panose="020B0502040204020203" pitchFamily="34" charset="-122"/>
              </a:rPr>
              <a:t>大与小</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技术标准不同</a:t>
            </a:r>
            <a:r>
              <a:rPr lang="zh-CN" altLang="en-US">
                <a:solidFill>
                  <a:srgbClr val="002060"/>
                </a:solidFill>
                <a:latin typeface="微软雅黑" panose="020B0502040204020203" pitchFamily="34" charset="-122"/>
                <a:ea typeface="微软雅黑" panose="020B0502040204020203" pitchFamily="34" charset="-122"/>
                <a:sym typeface="+mn-ea"/>
              </a:rPr>
              <a:t> </a:t>
            </a:r>
            <a:r>
              <a:rPr lang="en-US" altLang="zh-CN">
                <a:solidFill>
                  <a:srgbClr val="002060"/>
                </a:solidFill>
                <a:latin typeface="微软雅黑" panose="020B0502040204020203" pitchFamily="34" charset="-122"/>
                <a:ea typeface="微软雅黑" panose="020B0502040204020203" pitchFamily="34" charset="-122"/>
                <a:sym typeface="+mn-ea"/>
              </a:rPr>
              <a:t>— </a:t>
            </a:r>
            <a:r>
              <a:rPr lang="zh-CN" altLang="en-US">
                <a:solidFill>
                  <a:srgbClr val="002060"/>
                </a:solidFill>
                <a:latin typeface="微软雅黑" panose="020B0502040204020203" pitchFamily="34" charset="-122"/>
                <a:ea typeface="微软雅黑" panose="020B0502040204020203" pitchFamily="34" charset="-122"/>
                <a:sym typeface="+mn-ea"/>
              </a:rPr>
              <a:t>光交换主导与电交换主导</a:t>
            </a:r>
            <a:endParaRPr lang="zh-CN" altLang="en-US">
              <a:solidFill>
                <a:srgbClr val="002060"/>
              </a:solidFill>
              <a:latin typeface="微软雅黑" panose="020B0502040204020203" pitchFamily="34" charset="-122"/>
              <a:ea typeface="微软雅黑" panose="020B0502040204020203" pitchFamily="34" charset="-122"/>
              <a:sym typeface="+mn-ea"/>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sym typeface="+mn-ea"/>
              </a:rPr>
              <a:t>实现方式不同 </a:t>
            </a:r>
            <a:r>
              <a:rPr lang="en-US" altLang="zh-CN">
                <a:solidFill>
                  <a:srgbClr val="002060"/>
                </a:solidFill>
                <a:latin typeface="微软雅黑" panose="020B0502040204020203" pitchFamily="34" charset="-122"/>
                <a:ea typeface="微软雅黑" panose="020B0502040204020203" pitchFamily="34" charset="-122"/>
                <a:sym typeface="+mn-ea"/>
              </a:rPr>
              <a:t>— </a:t>
            </a:r>
            <a:r>
              <a:rPr lang="zh-CN" altLang="en-US">
                <a:solidFill>
                  <a:srgbClr val="002060"/>
                </a:solidFill>
                <a:latin typeface="微软雅黑" panose="020B0502040204020203" pitchFamily="34" charset="-122"/>
                <a:ea typeface="微软雅黑" panose="020B0502040204020203" pitchFamily="34" charset="-122"/>
                <a:sym typeface="+mn-ea"/>
              </a:rPr>
              <a:t>资源具有共用性与资源自用</a:t>
            </a:r>
            <a:endParaRPr lang="en-US" altLang="zh-CN" sz="16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ppt_y</p:attrName>
                                        </p:attrNameLst>
                                      </p:cBhvr>
                                      <p:tavLst>
                                        <p:tav tm="0">
                                          <p:val>
                                            <p:strVal val="#ppt_y+#ppt_h*1.125000"/>
                                          </p:val>
                                        </p:tav>
                                        <p:tav tm="100000">
                                          <p:val>
                                            <p:strVal val="#ppt_y"/>
                                          </p:val>
                                        </p:tav>
                                      </p:tavLst>
                                    </p:anim>
                                    <p:animEffect transition="in" filter="wipe(up)">
                                      <p:cBhvr>
                                        <p:cTn id="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3674745" y="-2540"/>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1. MSTP </a:t>
            </a:r>
            <a:r>
              <a:rPr lang="zh-CN" altLang="en-US" sz="1600">
                <a:solidFill>
                  <a:srgbClr val="002060"/>
                </a:solidFill>
                <a:latin typeface="微软雅黑" panose="020B0502040204020203" pitchFamily="34" charset="-122"/>
                <a:ea typeface="微软雅黑" panose="020B0502040204020203" pitchFamily="34" charset="-122"/>
              </a:rPr>
              <a:t>技术</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43" name="文本框 42"/>
          <p:cNvSpPr txBox="1"/>
          <p:nvPr/>
        </p:nvSpPr>
        <p:spPr>
          <a:xfrm>
            <a:off x="1414780" y="1272540"/>
            <a:ext cx="5591810" cy="2061210"/>
          </a:xfrm>
          <a:prstGeom prst="rect">
            <a:avLst/>
          </a:prstGeom>
          <a:noFill/>
        </p:spPr>
        <p:txBody>
          <a:bodyPr wrap="square" rtlCol="0">
            <a:spAutoFit/>
          </a:bodyPr>
          <a:p>
            <a:pPr algn="l"/>
            <a:r>
              <a:rPr lang="zh-CN" altLang="en-US" sz="1600">
                <a:solidFill>
                  <a:srgbClr val="002060"/>
                </a:solidFill>
                <a:latin typeface="微软雅黑" panose="020B0502040204020203" pitchFamily="34" charset="-122"/>
                <a:ea typeface="微软雅黑" panose="020B0502040204020203" pitchFamily="34" charset="-122"/>
                <a:sym typeface="+mn-ea"/>
              </a:rPr>
              <a:t>基于SDH 的多业务传送平台 </a:t>
            </a:r>
            <a:r>
              <a:rPr lang="en-US" altLang="zh-CN" sz="1600">
                <a:solidFill>
                  <a:srgbClr val="002060"/>
                </a:solidFill>
                <a:latin typeface="微软雅黑" panose="020B0502040204020203" pitchFamily="34" charset="-122"/>
                <a:ea typeface="微软雅黑" panose="020B0502040204020203" pitchFamily="34" charset="-122"/>
                <a:sym typeface="+mn-ea"/>
              </a:rPr>
              <a:t>(</a:t>
            </a:r>
            <a:r>
              <a:rPr lang="zh-CN" altLang="en-US" sz="1600">
                <a:solidFill>
                  <a:srgbClr val="002060"/>
                </a:solidFill>
                <a:latin typeface="微软雅黑" panose="020B0502040204020203" pitchFamily="34" charset="-122"/>
                <a:ea typeface="微软雅黑" panose="020B0502040204020203" pitchFamily="34" charset="-122"/>
              </a:rPr>
              <a:t>MSTP</a:t>
            </a:r>
            <a:r>
              <a:rPr lang="en-US" altLang="zh-CN" sz="1600">
                <a:solidFill>
                  <a:srgbClr val="002060"/>
                </a:solidFill>
                <a:latin typeface="微软雅黑" panose="020B0502040204020203" pitchFamily="34" charset="-122"/>
                <a:ea typeface="微软雅黑" panose="020B0502040204020203" pitchFamily="34" charset="-122"/>
              </a:rPr>
              <a:t>, </a:t>
            </a:r>
            <a:r>
              <a:rPr lang="zh-CN" altLang="en-US" sz="1600">
                <a:solidFill>
                  <a:srgbClr val="002060"/>
                </a:solidFill>
                <a:latin typeface="Arial" panose="020B0604020202020204" pitchFamily="34" charset="0"/>
                <a:ea typeface="微软雅黑" panose="020B0502040204020203" pitchFamily="34" charset="-122"/>
              </a:rPr>
              <a:t>Multi-Service Transfer Platform </a:t>
            </a:r>
            <a:r>
              <a:rPr lang="en-US" altLang="zh-CN" sz="1600">
                <a:solidFill>
                  <a:srgbClr val="002060"/>
                </a:solidFill>
                <a:latin typeface="Arial" panose="020B0604020202020204" pitchFamily="34" charset="0"/>
                <a:ea typeface="微软雅黑" panose="020B0502040204020203" pitchFamily="34" charset="-122"/>
              </a:rPr>
              <a:t>)</a:t>
            </a:r>
            <a:r>
              <a:rPr lang="zh-CN" altLang="en-US" sz="1600">
                <a:solidFill>
                  <a:srgbClr val="002060"/>
                </a:solidFill>
                <a:latin typeface="微软雅黑" panose="020B0502040204020203" pitchFamily="34" charset="-122"/>
                <a:ea typeface="微软雅黑" panose="020B0502040204020203" pitchFamily="34" charset="-122"/>
              </a:rPr>
              <a:t>是指基于SDH 平台同时实现TDM、ATM、以太网等业务的接入、处理和传送，提供统一网管的多业务节点。</a:t>
            </a:r>
            <a:endParaRPr lang="zh-CN" altLang="en-US" sz="1600">
              <a:solidFill>
                <a:srgbClr val="002060"/>
              </a:solidFill>
              <a:latin typeface="微软雅黑" panose="020B0502040204020203" pitchFamily="34" charset="-122"/>
              <a:ea typeface="微软雅黑" panose="020B0502040204020203" pitchFamily="34" charset="-122"/>
            </a:endParaRPr>
          </a:p>
          <a:p>
            <a:pPr indent="0" algn="l">
              <a:buFont typeface="Wingdings" panose="05000000000000000000" charset="0"/>
              <a:buNone/>
            </a:pPr>
            <a:endParaRPr lang="zh-CN" altLang="en-US" sz="1600">
              <a:solidFill>
                <a:srgbClr val="002060"/>
              </a:solidFill>
              <a:latin typeface="微软雅黑" panose="020B0502040204020203" pitchFamily="34" charset="-122"/>
              <a:ea typeface="微软雅黑" panose="020B0502040204020203" pitchFamily="34" charset="-122"/>
            </a:endParaRPr>
          </a:p>
          <a:p>
            <a:pPr indent="0" algn="l">
              <a:buFont typeface="Wingdings" panose="05000000000000000000" charset="0"/>
              <a:buNone/>
            </a:pPr>
            <a:r>
              <a:rPr lang="zh-CN" altLang="en-US" sz="1600">
                <a:solidFill>
                  <a:srgbClr val="002060"/>
                </a:solidFill>
                <a:latin typeface="微软雅黑" panose="020B0502040204020203" pitchFamily="34" charset="-122"/>
                <a:ea typeface="微软雅黑" panose="020B0502040204020203" pitchFamily="34" charset="-122"/>
              </a:rPr>
              <a:t>主要功能特征：</a:t>
            </a:r>
            <a:endParaRPr lang="zh-CN" altLang="en-US" sz="1600">
              <a:solidFill>
                <a:srgbClr val="002060"/>
              </a:solidFill>
              <a:latin typeface="微软雅黑" panose="020B0502040204020203" pitchFamily="34" charset="-122"/>
              <a:ea typeface="微软雅黑" panose="020B0502040204020203" pitchFamily="34" charset="-122"/>
            </a:endParaRPr>
          </a:p>
          <a:p>
            <a:pPr lvl="1" indent="0" algn="l">
              <a:buFont typeface="Wingdings" panose="05000000000000000000" charset="0"/>
              <a:buNone/>
            </a:pPr>
            <a:r>
              <a:rPr lang="en-US" altLang="zh-CN" sz="1200">
                <a:solidFill>
                  <a:srgbClr val="002060"/>
                </a:solidFill>
                <a:latin typeface="微软雅黑" panose="020B0502040204020203" pitchFamily="34" charset="-122"/>
                <a:ea typeface="微软雅黑" panose="020B0502040204020203" pitchFamily="34" charset="-122"/>
              </a:rPr>
              <a:t>(1) </a:t>
            </a:r>
            <a:r>
              <a:rPr lang="zh-CN" altLang="en-US" sz="1200">
                <a:solidFill>
                  <a:srgbClr val="002060"/>
                </a:solidFill>
                <a:latin typeface="微软雅黑" panose="020B0502040204020203" pitchFamily="34" charset="-122"/>
                <a:ea typeface="微软雅黑" panose="020B0502040204020203" pitchFamily="34" charset="-122"/>
              </a:rPr>
              <a:t>具有</a:t>
            </a:r>
            <a:r>
              <a:rPr lang="en-US" altLang="zh-CN" sz="1200">
                <a:solidFill>
                  <a:srgbClr val="002060"/>
                </a:solidFill>
                <a:latin typeface="微软雅黑" panose="020B0502040204020203" pitchFamily="34" charset="-122"/>
                <a:ea typeface="微软雅黑" panose="020B0502040204020203" pitchFamily="34" charset="-122"/>
              </a:rPr>
              <a:t>TDM</a:t>
            </a:r>
            <a:r>
              <a:rPr lang="zh-CN" altLang="en-US" sz="1200">
                <a:solidFill>
                  <a:srgbClr val="002060"/>
                </a:solidFill>
                <a:latin typeface="微软雅黑" panose="020B0502040204020203" pitchFamily="34" charset="-122"/>
                <a:ea typeface="微软雅黑" panose="020B0502040204020203" pitchFamily="34" charset="-122"/>
              </a:rPr>
              <a:t>业务、</a:t>
            </a:r>
            <a:r>
              <a:rPr lang="en-US" altLang="zh-CN" sz="1200">
                <a:solidFill>
                  <a:srgbClr val="002060"/>
                </a:solidFill>
                <a:latin typeface="微软雅黑" panose="020B0502040204020203" pitchFamily="34" charset="-122"/>
                <a:ea typeface="微软雅黑" panose="020B0502040204020203" pitchFamily="34" charset="-122"/>
              </a:rPr>
              <a:t>ATM</a:t>
            </a:r>
            <a:r>
              <a:rPr lang="zh-CN" altLang="en-US" sz="1200">
                <a:solidFill>
                  <a:srgbClr val="002060"/>
                </a:solidFill>
                <a:latin typeface="微软雅黑" panose="020B0502040204020203" pitchFamily="34" charset="-122"/>
                <a:ea typeface="微软雅黑" panose="020B0502040204020203" pitchFamily="34" charset="-122"/>
              </a:rPr>
              <a:t>业务或以太网业务接入功能</a:t>
            </a:r>
            <a:endParaRPr lang="zh-CN" altLang="en-US" sz="1200">
              <a:solidFill>
                <a:srgbClr val="002060"/>
              </a:solidFill>
              <a:latin typeface="微软雅黑" panose="020B0502040204020203" pitchFamily="34" charset="-122"/>
              <a:ea typeface="微软雅黑" panose="020B0502040204020203" pitchFamily="34" charset="-122"/>
            </a:endParaRPr>
          </a:p>
          <a:p>
            <a:pPr lvl="1" indent="0" algn="l">
              <a:buFont typeface="Wingdings" panose="05000000000000000000" charset="0"/>
              <a:buNone/>
            </a:pPr>
            <a:r>
              <a:rPr lang="en-US" altLang="zh-CN" sz="1200">
                <a:solidFill>
                  <a:srgbClr val="002060"/>
                </a:solidFill>
                <a:latin typeface="微软雅黑" panose="020B0502040204020203" pitchFamily="34" charset="-122"/>
                <a:ea typeface="微软雅黑" panose="020B0502040204020203" pitchFamily="34" charset="-122"/>
              </a:rPr>
              <a:t>(2) </a:t>
            </a:r>
            <a:r>
              <a:rPr lang="zh-CN" altLang="en-US" sz="1200">
                <a:solidFill>
                  <a:srgbClr val="002060"/>
                </a:solidFill>
                <a:latin typeface="微软雅黑" panose="020B0502040204020203" pitchFamily="34" charset="-122"/>
                <a:ea typeface="微软雅黑" panose="020B0502040204020203" pitchFamily="34" charset="-122"/>
              </a:rPr>
              <a:t>具有</a:t>
            </a:r>
            <a:r>
              <a:rPr lang="en-US" altLang="zh-CN" sz="1200">
                <a:solidFill>
                  <a:srgbClr val="002060"/>
                </a:solidFill>
                <a:latin typeface="微软雅黑" panose="020B0502040204020203" pitchFamily="34" charset="-122"/>
                <a:ea typeface="微软雅黑" panose="020B0502040204020203" pitchFamily="34" charset="-122"/>
              </a:rPr>
              <a:t>TDM</a:t>
            </a:r>
            <a:r>
              <a:rPr lang="zh-CN" altLang="en-US" sz="1200">
                <a:solidFill>
                  <a:srgbClr val="002060"/>
                </a:solidFill>
                <a:latin typeface="微软雅黑" panose="020B0502040204020203" pitchFamily="34" charset="-122"/>
                <a:ea typeface="微软雅黑" panose="020B0502040204020203" pitchFamily="34" charset="-122"/>
              </a:rPr>
              <a:t>业务、</a:t>
            </a:r>
            <a:r>
              <a:rPr lang="en-US" altLang="zh-CN" sz="1200">
                <a:solidFill>
                  <a:srgbClr val="002060"/>
                </a:solidFill>
                <a:latin typeface="微软雅黑" panose="020B0502040204020203" pitchFamily="34" charset="-122"/>
                <a:ea typeface="微软雅黑" panose="020B0502040204020203" pitchFamily="34" charset="-122"/>
              </a:rPr>
              <a:t>ATM</a:t>
            </a:r>
            <a:r>
              <a:rPr lang="zh-CN" altLang="en-US" sz="1200">
                <a:solidFill>
                  <a:srgbClr val="002060"/>
                </a:solidFill>
                <a:latin typeface="微软雅黑" panose="020B0502040204020203" pitchFamily="34" charset="-122"/>
                <a:ea typeface="微软雅黑" panose="020B0502040204020203" pitchFamily="34" charset="-122"/>
              </a:rPr>
              <a:t>业务或以太网的传送功能，包括点到点的透明传送</a:t>
            </a:r>
            <a:endParaRPr lang="zh-CN" altLang="en-US" sz="1200">
              <a:solidFill>
                <a:srgbClr val="002060"/>
              </a:solidFill>
              <a:latin typeface="微软雅黑" panose="020B0502040204020203" pitchFamily="34" charset="-122"/>
              <a:ea typeface="微软雅黑" panose="020B0502040204020203" pitchFamily="34" charset="-122"/>
            </a:endParaRPr>
          </a:p>
          <a:p>
            <a:pPr lvl="1" indent="0" algn="l">
              <a:buFont typeface="Wingdings" panose="05000000000000000000" charset="0"/>
              <a:buNone/>
            </a:pPr>
            <a:r>
              <a:rPr lang="en-US" altLang="zh-CN" sz="1200">
                <a:solidFill>
                  <a:srgbClr val="002060"/>
                </a:solidFill>
                <a:latin typeface="微软雅黑" panose="020B0502040204020203" pitchFamily="34" charset="-122"/>
                <a:ea typeface="微软雅黑" panose="020B0502040204020203" pitchFamily="34" charset="-122"/>
              </a:rPr>
              <a:t>(3) </a:t>
            </a:r>
            <a:r>
              <a:rPr lang="zh-CN" altLang="en-US" sz="1200">
                <a:solidFill>
                  <a:srgbClr val="002060"/>
                </a:solidFill>
                <a:latin typeface="微软雅黑" panose="020B0502040204020203" pitchFamily="34" charset="-122"/>
                <a:ea typeface="微软雅黑" panose="020B0502040204020203" pitchFamily="34" charset="-122"/>
              </a:rPr>
              <a:t>具有</a:t>
            </a:r>
            <a:r>
              <a:rPr lang="en-US" altLang="zh-CN" sz="1200">
                <a:solidFill>
                  <a:srgbClr val="002060"/>
                </a:solidFill>
                <a:latin typeface="微软雅黑" panose="020B0502040204020203" pitchFamily="34" charset="-122"/>
                <a:ea typeface="微软雅黑" panose="020B0502040204020203" pitchFamily="34" charset="-122"/>
              </a:rPr>
              <a:t>ATM</a:t>
            </a:r>
            <a:r>
              <a:rPr lang="zh-CN" altLang="en-US" sz="1200">
                <a:solidFill>
                  <a:srgbClr val="002060"/>
                </a:solidFill>
                <a:latin typeface="微软雅黑" panose="020B0502040204020203" pitchFamily="34" charset="-122"/>
                <a:ea typeface="微软雅黑" panose="020B0502040204020203" pitchFamily="34" charset="-122"/>
              </a:rPr>
              <a:t>业务或以太网业务的带宽统计复用功能</a:t>
            </a:r>
            <a:endParaRPr lang="zh-CN" altLang="en-US" sz="1200">
              <a:solidFill>
                <a:srgbClr val="002060"/>
              </a:solidFill>
              <a:latin typeface="微软雅黑" panose="020B0502040204020203" pitchFamily="34" charset="-122"/>
              <a:ea typeface="微软雅黑" panose="020B0502040204020203" pitchFamily="34" charset="-122"/>
            </a:endParaRPr>
          </a:p>
          <a:p>
            <a:pPr lvl="1" indent="0" algn="l">
              <a:buFont typeface="Wingdings" panose="05000000000000000000" charset="0"/>
              <a:buNone/>
            </a:pPr>
            <a:r>
              <a:rPr lang="en-US" altLang="zh-CN" sz="1200">
                <a:solidFill>
                  <a:srgbClr val="002060"/>
                </a:solidFill>
                <a:latin typeface="微软雅黑" panose="020B0502040204020203" pitchFamily="34" charset="-122"/>
                <a:ea typeface="微软雅黑" panose="020B0502040204020203" pitchFamily="34" charset="-122"/>
              </a:rPr>
              <a:t>(4) </a:t>
            </a:r>
            <a:r>
              <a:rPr lang="zh-CN" altLang="en-US" sz="1200">
                <a:solidFill>
                  <a:srgbClr val="002060"/>
                </a:solidFill>
                <a:latin typeface="微软雅黑" panose="020B0502040204020203" pitchFamily="34" charset="-122"/>
                <a:ea typeface="微软雅黑" panose="020B0502040204020203" pitchFamily="34" charset="-122"/>
              </a:rPr>
              <a:t>具有</a:t>
            </a:r>
            <a:r>
              <a:rPr lang="en-US" altLang="zh-CN" sz="1200">
                <a:solidFill>
                  <a:srgbClr val="002060"/>
                </a:solidFill>
                <a:latin typeface="微软雅黑" panose="020B0502040204020203" pitchFamily="34" charset="-122"/>
                <a:ea typeface="微软雅黑" panose="020B0502040204020203" pitchFamily="34" charset="-122"/>
              </a:rPr>
              <a:t>ATM</a:t>
            </a:r>
            <a:r>
              <a:rPr lang="zh-CN" altLang="en-US" sz="1200">
                <a:solidFill>
                  <a:srgbClr val="002060"/>
                </a:solidFill>
                <a:latin typeface="微软雅黑" panose="020B0502040204020203" pitchFamily="34" charset="-122"/>
                <a:ea typeface="微软雅黑" panose="020B0502040204020203" pitchFamily="34" charset="-122"/>
              </a:rPr>
              <a:t>业务或以太网业务映射到</a:t>
            </a:r>
            <a:r>
              <a:rPr lang="en-US" altLang="zh-CN" sz="1200">
                <a:solidFill>
                  <a:srgbClr val="002060"/>
                </a:solidFill>
                <a:latin typeface="微软雅黑" panose="020B0502040204020203" pitchFamily="34" charset="-122"/>
                <a:ea typeface="微软雅黑" panose="020B0502040204020203" pitchFamily="34" charset="-122"/>
              </a:rPr>
              <a:t>SDH</a:t>
            </a:r>
            <a:r>
              <a:rPr lang="zh-CN" altLang="en-US" sz="1200">
                <a:solidFill>
                  <a:srgbClr val="002060"/>
                </a:solidFill>
                <a:latin typeface="微软雅黑" panose="020B0502040204020203" pitchFamily="34" charset="-122"/>
                <a:ea typeface="微软雅黑" panose="020B0502040204020203" pitchFamily="34" charset="-122"/>
              </a:rPr>
              <a:t>虚容器的指配功能</a:t>
            </a:r>
            <a:endParaRPr lang="zh-CN" altLang="en-US" sz="12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3674745" y="10471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1. MSTP </a:t>
            </a:r>
            <a:r>
              <a:rPr lang="zh-CN" altLang="en-US" sz="1600">
                <a:solidFill>
                  <a:srgbClr val="002060"/>
                </a:solidFill>
                <a:latin typeface="微软雅黑" panose="020B0502040204020203" pitchFamily="34" charset="-122"/>
                <a:ea typeface="微软雅黑" panose="020B0502040204020203" pitchFamily="34" charset="-122"/>
              </a:rPr>
              <a:t>技术</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1" name="文本框 10"/>
          <p:cNvSpPr txBox="1"/>
          <p:nvPr/>
        </p:nvSpPr>
        <p:spPr>
          <a:xfrm>
            <a:off x="3674745" y="15297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2. </a:t>
            </a:r>
            <a:r>
              <a:rPr lang="en-US" altLang="zh-CN" sz="1600">
                <a:solidFill>
                  <a:srgbClr val="002060"/>
                </a:solidFill>
                <a:latin typeface="微软雅黑" panose="020B0502040204020203" pitchFamily="34" charset="-122"/>
                <a:ea typeface="微软雅黑" panose="020B0502040204020203" pitchFamily="34" charset="-122"/>
                <a:sym typeface="+mn-ea"/>
              </a:rPr>
              <a:t>MSTP </a:t>
            </a:r>
            <a:r>
              <a:rPr lang="zh-CN" altLang="en-US" sz="1600">
                <a:solidFill>
                  <a:srgbClr val="002060"/>
                </a:solidFill>
                <a:latin typeface="微软雅黑" panose="020B0502040204020203" pitchFamily="34" charset="-122"/>
                <a:ea typeface="微软雅黑" panose="020B0502040204020203" pitchFamily="34" charset="-122"/>
                <a:sym typeface="+mn-ea"/>
              </a:rPr>
              <a:t>的工作原理</a:t>
            </a:r>
            <a:endParaRPr lang="zh-CN" altLang="en-US" sz="1600">
              <a:solidFill>
                <a:srgbClr val="002060"/>
              </a:solidFill>
              <a:latin typeface="微软雅黑" panose="020B0502040204020203" pitchFamily="34" charset="-122"/>
              <a:ea typeface="微软雅黑" panose="020B0502040204020203" pitchFamily="34" charset="-122"/>
              <a:sym typeface="+mn-ea"/>
            </a:endParaRPr>
          </a:p>
        </p:txBody>
      </p:sp>
      <p:sp>
        <p:nvSpPr>
          <p:cNvPr id="12" name="文本框 11"/>
          <p:cNvSpPr txBox="1"/>
          <p:nvPr/>
        </p:nvSpPr>
        <p:spPr>
          <a:xfrm>
            <a:off x="3674745" y="20123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3. </a:t>
            </a:r>
            <a:r>
              <a:rPr lang="en-US" altLang="zh-CN" sz="1600">
                <a:solidFill>
                  <a:srgbClr val="002060"/>
                </a:solidFill>
                <a:latin typeface="微软雅黑" panose="020B0502040204020203" pitchFamily="34" charset="-122"/>
                <a:ea typeface="微软雅黑" panose="020B0502040204020203" pitchFamily="34" charset="-122"/>
                <a:sym typeface="+mn-ea"/>
              </a:rPr>
              <a:t>MSTP </a:t>
            </a:r>
            <a:r>
              <a:rPr lang="zh-CN" altLang="en-US" sz="1600">
                <a:solidFill>
                  <a:srgbClr val="002060"/>
                </a:solidFill>
                <a:latin typeface="微软雅黑" panose="020B0502040204020203" pitchFamily="34" charset="-122"/>
                <a:ea typeface="微软雅黑" panose="020B0502040204020203" pitchFamily="34" charset="-122"/>
                <a:sym typeface="+mn-ea"/>
              </a:rPr>
              <a:t>的特点</a:t>
            </a:r>
            <a:endParaRPr lang="zh-CN" altLang="en-US" sz="1600">
              <a:solidFill>
                <a:srgbClr val="002060"/>
              </a:solidFill>
              <a:latin typeface="微软雅黑" panose="020B0502040204020203" pitchFamily="34" charset="-122"/>
              <a:ea typeface="微软雅黑"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grpId="0" nodeType="clickEffect">
                                  <p:stCondLst>
                                    <p:cond delay="0"/>
                                  </p:stCondLst>
                                  <p:childTnLst>
                                    <p:anim calcmode="lin" valueType="num">
                                      <p:cBhvr additive="base">
                                        <p:cTn id="6" dur="500"/>
                                        <p:tgtEl>
                                          <p:spTgt spid="9"/>
                                        </p:tgtEl>
                                        <p:attrNameLst>
                                          <p:attrName>ppt_x</p:attrName>
                                        </p:attrNameLst>
                                      </p:cBhvr>
                                      <p:tavLst>
                                        <p:tav tm="0">
                                          <p:val>
                                            <p:strVal val="ppt_x"/>
                                          </p:val>
                                        </p:tav>
                                        <p:tav tm="100000">
                                          <p:val>
                                            <p:strVal val="ppt_x"/>
                                          </p:val>
                                        </p:tav>
                                      </p:tavLst>
                                    </p:anim>
                                    <p:anim calcmode="lin" valueType="num">
                                      <p:cBhvr additive="base">
                                        <p:cTn id="7" dur="500"/>
                                        <p:tgtEl>
                                          <p:spTgt spid="9"/>
                                        </p:tgtEl>
                                        <p:attrNameLst>
                                          <p:attrName>ppt_y</p:attrName>
                                        </p:attrNameLst>
                                      </p:cBhvr>
                                      <p:tavLst>
                                        <p:tav tm="0">
                                          <p:val>
                                            <p:strVal val="ppt_y"/>
                                          </p:val>
                                        </p:tav>
                                        <p:tav tm="100000">
                                          <p:val>
                                            <p:strVal val="0-ppt_h/2"/>
                                          </p:val>
                                        </p:tav>
                                      </p:tavLst>
                                    </p:anim>
                                    <p:set>
                                      <p:cBhvr>
                                        <p:cTn id="8" dur="1" fill="hold">
                                          <p:stCondLst>
                                            <p:cond delay="499"/>
                                          </p:stCondLst>
                                        </p:cTn>
                                        <p:tgtEl>
                                          <p:spTgt spid="9"/>
                                        </p:tgtEl>
                                        <p:attrNameLst>
                                          <p:attrName>style.visibility</p:attrName>
                                        </p:attrNameLst>
                                      </p:cBhvr>
                                      <p:to>
                                        <p:strVal val="hidden"/>
                                      </p:to>
                                    </p:set>
                                  </p:childTnLst>
                                </p:cTn>
                              </p:par>
                            </p:childTnLst>
                          </p:cTn>
                        </p:par>
                        <p:par>
                          <p:cTn id="9" fill="hold">
                            <p:stCondLst>
                              <p:cond delay="500"/>
                            </p:stCondLst>
                            <p:childTnLst>
                              <p:par>
                                <p:cTn id="10" presetID="64" presetClass="path" presetSubtype="0" accel="50000" decel="50000" fill="hold" grpId="0" nodeType="afterEffect">
                                  <p:stCondLst>
                                    <p:cond delay="0"/>
                                  </p:stCondLst>
                                  <p:childTnLst>
                                    <p:animMotion origin="layout" path="M 0.000000 0.000000 L 0.000000 -0.289311 " pathEditMode="relative" rAng="0" ptsTypes="">
                                      <p:cBhvr>
                                        <p:cTn id="11" dur="500" fill="hold"/>
                                        <p:tgtEl>
                                          <p:spTgt spid="11"/>
                                        </p:tgtEl>
                                        <p:attrNameLst>
                                          <p:attrName>ppt_x</p:attrName>
                                          <p:attrName>ppt_y</p:attrName>
                                        </p:attrNameLst>
                                      </p:cBhvr>
                                      <p:rCtr x="0" y="-125"/>
                                    </p:animMotion>
                                  </p:childTnLst>
                                </p:cTn>
                              </p:par>
                              <p:par>
                                <p:cTn id="12" presetID="2" presetClass="exit" presetSubtype="1" fill="hold" grpId="0" nodeType="withEffect">
                                  <p:stCondLst>
                                    <p:cond delay="0"/>
                                  </p:stCondLst>
                                  <p:childTnLst>
                                    <p:anim calcmode="lin" valueType="num">
                                      <p:cBhvr additive="base">
                                        <p:cTn id="13" dur="500"/>
                                        <p:tgtEl>
                                          <p:spTgt spid="12"/>
                                        </p:tgtEl>
                                        <p:attrNameLst>
                                          <p:attrName>ppt_x</p:attrName>
                                        </p:attrNameLst>
                                      </p:cBhvr>
                                      <p:tavLst>
                                        <p:tav tm="0">
                                          <p:val>
                                            <p:strVal val="ppt_x"/>
                                          </p:val>
                                        </p:tav>
                                        <p:tav tm="100000">
                                          <p:val>
                                            <p:strVal val="ppt_x"/>
                                          </p:val>
                                        </p:tav>
                                      </p:tavLst>
                                    </p:anim>
                                    <p:anim calcmode="lin" valueType="num">
                                      <p:cBhvr additive="base">
                                        <p:cTn id="14" dur="500"/>
                                        <p:tgtEl>
                                          <p:spTgt spid="12"/>
                                        </p:tgtEl>
                                        <p:attrNameLst>
                                          <p:attrName>ppt_y</p:attrName>
                                        </p:attrNameLst>
                                      </p:cBhvr>
                                      <p:tavLst>
                                        <p:tav tm="0">
                                          <p:val>
                                            <p:strVal val="ppt_y"/>
                                          </p:val>
                                        </p:tav>
                                        <p:tav tm="100000">
                                          <p:val>
                                            <p:strVal val="0-ppt_h/2"/>
                                          </p:val>
                                        </p:tav>
                                      </p:tavLst>
                                    </p:anim>
                                    <p:set>
                                      <p:cBhvr>
                                        <p:cTn id="15"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文本框 10"/>
          <p:cNvSpPr txBox="1"/>
          <p:nvPr/>
        </p:nvSpPr>
        <p:spPr>
          <a:xfrm>
            <a:off x="3674745" y="444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2. </a:t>
            </a:r>
            <a:r>
              <a:rPr lang="en-US" altLang="zh-CN" sz="1600">
                <a:solidFill>
                  <a:srgbClr val="002060"/>
                </a:solidFill>
                <a:latin typeface="微软雅黑" panose="020B0502040204020203" pitchFamily="34" charset="-122"/>
                <a:ea typeface="微软雅黑" panose="020B0502040204020203" pitchFamily="34" charset="-122"/>
                <a:sym typeface="+mn-ea"/>
              </a:rPr>
              <a:t>MSTP </a:t>
            </a:r>
            <a:r>
              <a:rPr lang="zh-CN" altLang="en-US" sz="1600">
                <a:solidFill>
                  <a:srgbClr val="002060"/>
                </a:solidFill>
                <a:latin typeface="微软雅黑" panose="020B0502040204020203" pitchFamily="34" charset="-122"/>
                <a:ea typeface="微软雅黑" panose="020B0502040204020203" pitchFamily="34" charset="-122"/>
                <a:sym typeface="+mn-ea"/>
              </a:rPr>
              <a:t>的工作原理</a:t>
            </a:r>
            <a:endParaRPr lang="zh-CN" altLang="en-US" sz="1600">
              <a:solidFill>
                <a:srgbClr val="002060"/>
              </a:solidFill>
              <a:latin typeface="微软雅黑" panose="020B0502040204020203" pitchFamily="34" charset="-122"/>
              <a:ea typeface="微软雅黑" panose="020B0502040204020203" pitchFamily="34" charset="-122"/>
              <a:sym typeface="+mn-ea"/>
            </a:endParaRPr>
          </a:p>
        </p:txBody>
      </p:sp>
      <p:sp>
        <p:nvSpPr>
          <p:cNvPr id="43" name="文本框 42"/>
          <p:cNvSpPr txBox="1"/>
          <p:nvPr/>
        </p:nvSpPr>
        <p:spPr>
          <a:xfrm>
            <a:off x="1414780" y="1272540"/>
            <a:ext cx="5956935" cy="1383665"/>
          </a:xfrm>
          <a:prstGeom prst="rect">
            <a:avLst/>
          </a:prstGeom>
          <a:noFill/>
        </p:spPr>
        <p:txBody>
          <a:bodyPr wrap="square" rtlCol="0">
            <a:spAutoFit/>
          </a:bodyPr>
          <a:p>
            <a:pPr algn="l"/>
            <a:r>
              <a:rPr lang="zh-CN" altLang="en-US">
                <a:solidFill>
                  <a:srgbClr val="002060"/>
                </a:solidFill>
                <a:latin typeface="微软雅黑" panose="020B0502040204020203" pitchFamily="34" charset="-122"/>
                <a:ea typeface="微软雅黑" panose="020B0502040204020203" pitchFamily="34" charset="-122"/>
              </a:rPr>
              <a:t>MSTP将传统的SDH复用器、数字交叉链接器（DXC）、WDM终端、网络二层交换机和IP边缘路由器等多个独立的设备集成为一个网络设备，即</a:t>
            </a:r>
            <a:r>
              <a:rPr lang="zh-CN" altLang="en-US">
                <a:solidFill>
                  <a:srgbClr val="FF0000"/>
                </a:solidFill>
                <a:latin typeface="微软雅黑" panose="020B0502040204020203" pitchFamily="34" charset="-122"/>
                <a:ea typeface="微软雅黑" panose="020B0502040204020203" pitchFamily="34" charset="-122"/>
              </a:rPr>
              <a:t>基于SDH技术</a:t>
            </a:r>
            <a:r>
              <a:rPr lang="zh-CN" altLang="en-US">
                <a:solidFill>
                  <a:srgbClr val="002060"/>
                </a:solidFill>
                <a:latin typeface="微软雅黑" panose="020B0502040204020203" pitchFamily="34" charset="-122"/>
                <a:ea typeface="微软雅黑" panose="020B0502040204020203" pitchFamily="34" charset="-122"/>
              </a:rPr>
              <a:t>的多业务传送平台（MSTP），进行统一控制和管理。</a:t>
            </a:r>
            <a:endParaRPr lang="zh-CN" altLang="en-US">
              <a:solidFill>
                <a:srgbClr val="002060"/>
              </a:solidFill>
              <a:latin typeface="微软雅黑" panose="020B0502040204020203" pitchFamily="34" charset="-122"/>
              <a:ea typeface="微软雅黑" panose="020B0502040204020203" pitchFamily="34" charset="-122"/>
            </a:endParaRPr>
          </a:p>
          <a:p>
            <a:pPr indent="0" algn="l">
              <a:buFont typeface="Wingdings" panose="05000000000000000000" charset="0"/>
              <a:buNone/>
            </a:pPr>
            <a:endParaRPr lang="zh-CN" altLang="en-US">
              <a:solidFill>
                <a:srgbClr val="002060"/>
              </a:solidFill>
              <a:latin typeface="微软雅黑" panose="020B0502040204020203" pitchFamily="34" charset="-122"/>
              <a:ea typeface="微软雅黑" panose="020B0502040204020203" pitchFamily="34" charset="-122"/>
            </a:endParaRPr>
          </a:p>
          <a:p>
            <a:pPr indent="0" algn="l">
              <a:buFont typeface="Wingdings" panose="05000000000000000000" charset="0"/>
              <a:buNone/>
            </a:pPr>
            <a:r>
              <a:rPr lang="zh-CN" altLang="en-US" sz="1600">
                <a:solidFill>
                  <a:srgbClr val="002060"/>
                </a:solidFill>
                <a:latin typeface="微软雅黑" panose="020B0502040204020203" pitchFamily="34" charset="-122"/>
                <a:ea typeface="微软雅黑" panose="020B0502040204020203" pitchFamily="34" charset="-122"/>
              </a:rPr>
              <a:t>有助于实现从电路交换网向分组交换网过渡</a:t>
            </a:r>
            <a:endParaRPr lang="zh-CN" altLang="en-US" sz="1600">
              <a:solidFill>
                <a:srgbClr val="002060"/>
              </a:solidFill>
              <a:latin typeface="微软雅黑" panose="020B0502040204020203" pitchFamily="34" charset="-122"/>
              <a:ea typeface="微软雅黑" panose="020B0502040204020203" pitchFamily="34" charset="-122"/>
            </a:endParaRPr>
          </a:p>
          <a:p>
            <a:pPr lvl="1" indent="0" algn="l">
              <a:buFont typeface="Wingdings" panose="05000000000000000000" charset="0"/>
              <a:buNone/>
            </a:pPr>
            <a:endParaRPr lang="zh-CN" altLang="en-US" sz="12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3674745" y="10471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1. MSTP </a:t>
            </a:r>
            <a:r>
              <a:rPr lang="zh-CN" altLang="en-US" sz="1600">
                <a:solidFill>
                  <a:srgbClr val="002060"/>
                </a:solidFill>
                <a:latin typeface="微软雅黑" panose="020B0502040204020203" pitchFamily="34" charset="-122"/>
                <a:ea typeface="微软雅黑" panose="020B0502040204020203" pitchFamily="34" charset="-122"/>
              </a:rPr>
              <a:t>技术</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1" name="文本框 10"/>
          <p:cNvSpPr txBox="1"/>
          <p:nvPr/>
        </p:nvSpPr>
        <p:spPr>
          <a:xfrm>
            <a:off x="3674745" y="15297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2. </a:t>
            </a:r>
            <a:r>
              <a:rPr lang="en-US" altLang="zh-CN" sz="1600">
                <a:solidFill>
                  <a:srgbClr val="002060"/>
                </a:solidFill>
                <a:latin typeface="微软雅黑" panose="020B0502040204020203" pitchFamily="34" charset="-122"/>
                <a:ea typeface="微软雅黑" panose="020B0502040204020203" pitchFamily="34" charset="-122"/>
                <a:sym typeface="+mn-ea"/>
              </a:rPr>
              <a:t>MSTP </a:t>
            </a:r>
            <a:r>
              <a:rPr lang="zh-CN" altLang="en-US" sz="1600">
                <a:solidFill>
                  <a:srgbClr val="002060"/>
                </a:solidFill>
                <a:latin typeface="微软雅黑" panose="020B0502040204020203" pitchFamily="34" charset="-122"/>
                <a:ea typeface="微软雅黑" panose="020B0502040204020203" pitchFamily="34" charset="-122"/>
                <a:sym typeface="+mn-ea"/>
              </a:rPr>
              <a:t>的工作原理</a:t>
            </a:r>
            <a:endParaRPr lang="zh-CN" altLang="en-US" sz="1600">
              <a:solidFill>
                <a:srgbClr val="002060"/>
              </a:solidFill>
              <a:latin typeface="微软雅黑" panose="020B0502040204020203" pitchFamily="34" charset="-122"/>
              <a:ea typeface="微软雅黑" panose="020B0502040204020203" pitchFamily="34" charset="-122"/>
              <a:sym typeface="+mn-ea"/>
            </a:endParaRPr>
          </a:p>
        </p:txBody>
      </p:sp>
      <p:sp>
        <p:nvSpPr>
          <p:cNvPr id="12" name="文本框 11"/>
          <p:cNvSpPr txBox="1"/>
          <p:nvPr/>
        </p:nvSpPr>
        <p:spPr>
          <a:xfrm>
            <a:off x="3674745" y="20123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3. </a:t>
            </a:r>
            <a:r>
              <a:rPr lang="en-US" altLang="zh-CN" sz="1600">
                <a:solidFill>
                  <a:srgbClr val="002060"/>
                </a:solidFill>
                <a:latin typeface="微软雅黑" panose="020B0502040204020203" pitchFamily="34" charset="-122"/>
                <a:ea typeface="微软雅黑" panose="020B0502040204020203" pitchFamily="34" charset="-122"/>
                <a:sym typeface="+mn-ea"/>
              </a:rPr>
              <a:t>MSTP </a:t>
            </a:r>
            <a:r>
              <a:rPr lang="zh-CN" altLang="en-US" sz="1600">
                <a:solidFill>
                  <a:srgbClr val="002060"/>
                </a:solidFill>
                <a:latin typeface="微软雅黑" panose="020B0502040204020203" pitchFamily="34" charset="-122"/>
                <a:ea typeface="微软雅黑" panose="020B0502040204020203" pitchFamily="34" charset="-122"/>
                <a:sym typeface="+mn-ea"/>
              </a:rPr>
              <a:t>的特点</a:t>
            </a:r>
            <a:endParaRPr lang="zh-CN" altLang="en-US" sz="1600">
              <a:solidFill>
                <a:srgbClr val="002060"/>
              </a:solidFill>
              <a:latin typeface="微软雅黑" panose="020B0502040204020203" pitchFamily="34" charset="-122"/>
              <a:ea typeface="微软雅黑"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grpId="0" nodeType="clickEffect">
                                  <p:stCondLst>
                                    <p:cond delay="0"/>
                                  </p:stCondLst>
                                  <p:childTnLst>
                                    <p:anim calcmode="lin" valueType="num">
                                      <p:cBhvr additive="base">
                                        <p:cTn id="6" dur="500"/>
                                        <p:tgtEl>
                                          <p:spTgt spid="9"/>
                                        </p:tgtEl>
                                        <p:attrNameLst>
                                          <p:attrName>ppt_x</p:attrName>
                                        </p:attrNameLst>
                                      </p:cBhvr>
                                      <p:tavLst>
                                        <p:tav tm="0">
                                          <p:val>
                                            <p:strVal val="ppt_x"/>
                                          </p:val>
                                        </p:tav>
                                        <p:tav tm="100000">
                                          <p:val>
                                            <p:strVal val="ppt_x"/>
                                          </p:val>
                                        </p:tav>
                                      </p:tavLst>
                                    </p:anim>
                                    <p:anim calcmode="lin" valueType="num">
                                      <p:cBhvr additive="base">
                                        <p:cTn id="7" dur="500"/>
                                        <p:tgtEl>
                                          <p:spTgt spid="9"/>
                                        </p:tgtEl>
                                        <p:attrNameLst>
                                          <p:attrName>ppt_y</p:attrName>
                                        </p:attrNameLst>
                                      </p:cBhvr>
                                      <p:tavLst>
                                        <p:tav tm="0">
                                          <p:val>
                                            <p:strVal val="ppt_y"/>
                                          </p:val>
                                        </p:tav>
                                        <p:tav tm="100000">
                                          <p:val>
                                            <p:strVal val="0-ppt_h/2"/>
                                          </p:val>
                                        </p:tav>
                                      </p:tavLst>
                                    </p:anim>
                                    <p:set>
                                      <p:cBhvr>
                                        <p:cTn id="8" dur="1" fill="hold">
                                          <p:stCondLst>
                                            <p:cond delay="499"/>
                                          </p:stCondLst>
                                        </p:cTn>
                                        <p:tgtEl>
                                          <p:spTgt spid="9"/>
                                        </p:tgtEl>
                                        <p:attrNameLst>
                                          <p:attrName>style.visibility</p:attrName>
                                        </p:attrNameLst>
                                      </p:cBhvr>
                                      <p:to>
                                        <p:strVal val="hidden"/>
                                      </p:to>
                                    </p:set>
                                  </p:childTnLst>
                                </p:cTn>
                              </p:par>
                            </p:childTnLst>
                          </p:cTn>
                        </p:par>
                        <p:par>
                          <p:cTn id="9" fill="hold">
                            <p:stCondLst>
                              <p:cond delay="500"/>
                            </p:stCondLst>
                            <p:childTnLst>
                              <p:par>
                                <p:cTn id="10" presetID="2" presetClass="exit" presetSubtype="1" fill="hold" grpId="0" nodeType="afterEffect">
                                  <p:stCondLst>
                                    <p:cond delay="0"/>
                                  </p:stCondLst>
                                  <p:childTnLst>
                                    <p:anim calcmode="lin" valueType="num">
                                      <p:cBhvr additive="base">
                                        <p:cTn id="11" dur="500"/>
                                        <p:tgtEl>
                                          <p:spTgt spid="11"/>
                                        </p:tgtEl>
                                        <p:attrNameLst>
                                          <p:attrName>ppt_x</p:attrName>
                                        </p:attrNameLst>
                                      </p:cBhvr>
                                      <p:tavLst>
                                        <p:tav tm="0">
                                          <p:val>
                                            <p:strVal val="ppt_x"/>
                                          </p:val>
                                        </p:tav>
                                        <p:tav tm="100000">
                                          <p:val>
                                            <p:strVal val="ppt_x"/>
                                          </p:val>
                                        </p:tav>
                                      </p:tavLst>
                                    </p:anim>
                                    <p:anim calcmode="lin" valueType="num">
                                      <p:cBhvr additive="base">
                                        <p:cTn id="12" dur="500"/>
                                        <p:tgtEl>
                                          <p:spTgt spid="11"/>
                                        </p:tgtEl>
                                        <p:attrNameLst>
                                          <p:attrName>ppt_y</p:attrName>
                                        </p:attrNameLst>
                                      </p:cBhvr>
                                      <p:tavLst>
                                        <p:tav tm="0">
                                          <p:val>
                                            <p:strVal val="ppt_y"/>
                                          </p:val>
                                        </p:tav>
                                        <p:tav tm="100000">
                                          <p:val>
                                            <p:strVal val="0-ppt_h/2"/>
                                          </p:val>
                                        </p:tav>
                                      </p:tavLst>
                                    </p:anim>
                                    <p:set>
                                      <p:cBhvr>
                                        <p:cTn id="13" dur="1" fill="hold">
                                          <p:stCondLst>
                                            <p:cond delay="499"/>
                                          </p:stCondLst>
                                        </p:cTn>
                                        <p:tgtEl>
                                          <p:spTgt spid="11"/>
                                        </p:tgtEl>
                                        <p:attrNameLst>
                                          <p:attrName>style.visibility</p:attrName>
                                        </p:attrNameLst>
                                      </p:cBhvr>
                                      <p:to>
                                        <p:strVal val="hidden"/>
                                      </p:to>
                                    </p:set>
                                  </p:childTnLst>
                                </p:cTn>
                              </p:par>
                              <p:par>
                                <p:cTn id="14" presetID="64" presetClass="path" presetSubtype="0" accel="50000" decel="50000" fill="hold" grpId="0" nodeType="withEffect">
                                  <p:stCondLst>
                                    <p:cond delay="0"/>
                                  </p:stCondLst>
                                  <p:childTnLst>
                                    <p:animMotion origin="layout" path="M 0.000000 0.000000 L 0.000000 -0.379289 " pathEditMode="relative" rAng="0" ptsTypes="">
                                      <p:cBhvr>
                                        <p:cTn id="15" dur="500" fill="hold"/>
                                        <p:tgtEl>
                                          <p:spTgt spid="12"/>
                                        </p:tgtEl>
                                        <p:attrNameLst>
                                          <p:attrName>ppt_x</p:attrName>
                                          <p:attrName>ppt_y</p:attrName>
                                        </p:attrNameLst>
                                      </p:cBhvr>
                                      <p:rCtr x="0" y="-1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文本框 11"/>
          <p:cNvSpPr txBox="1"/>
          <p:nvPr/>
        </p:nvSpPr>
        <p:spPr>
          <a:xfrm>
            <a:off x="3674745" y="-57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3. </a:t>
            </a:r>
            <a:r>
              <a:rPr lang="en-US" altLang="zh-CN" sz="1600">
                <a:solidFill>
                  <a:srgbClr val="002060"/>
                </a:solidFill>
                <a:latin typeface="微软雅黑" panose="020B0502040204020203" pitchFamily="34" charset="-122"/>
                <a:ea typeface="微软雅黑" panose="020B0502040204020203" pitchFamily="34" charset="-122"/>
                <a:sym typeface="+mn-ea"/>
              </a:rPr>
              <a:t>MSTP </a:t>
            </a:r>
            <a:r>
              <a:rPr lang="zh-CN" altLang="en-US" sz="1600">
                <a:solidFill>
                  <a:srgbClr val="002060"/>
                </a:solidFill>
                <a:latin typeface="微软雅黑" panose="020B0502040204020203" pitchFamily="34" charset="-122"/>
                <a:ea typeface="微软雅黑" panose="020B0502040204020203" pitchFamily="34" charset="-122"/>
                <a:sym typeface="+mn-ea"/>
              </a:rPr>
              <a:t>的特点</a:t>
            </a:r>
            <a:endParaRPr lang="zh-CN" altLang="en-US" sz="1600">
              <a:solidFill>
                <a:srgbClr val="002060"/>
              </a:solidFill>
              <a:latin typeface="微软雅黑" panose="020B0502040204020203" pitchFamily="34" charset="-122"/>
              <a:ea typeface="微软雅黑" panose="020B0502040204020203" pitchFamily="34" charset="-122"/>
              <a:sym typeface="+mn-ea"/>
            </a:endParaRPr>
          </a:p>
        </p:txBody>
      </p:sp>
      <p:sp>
        <p:nvSpPr>
          <p:cNvPr id="43" name="文本框 42"/>
          <p:cNvSpPr txBox="1"/>
          <p:nvPr/>
        </p:nvSpPr>
        <p:spPr>
          <a:xfrm>
            <a:off x="1414780" y="614680"/>
            <a:ext cx="5591810" cy="3599815"/>
          </a:xfrm>
          <a:prstGeom prst="rect">
            <a:avLst/>
          </a:prstGeom>
          <a:noFill/>
        </p:spPr>
        <p:txBody>
          <a:bodyPr wrap="square" rtlCol="0">
            <a:spAutoFit/>
          </a:bodyPr>
          <a:p>
            <a:pPr lvl="1" algn="l"/>
            <a:r>
              <a:rPr lang="en-US" altLang="zh-CN" sz="1200">
                <a:solidFill>
                  <a:srgbClr val="002060"/>
                </a:solidFill>
                <a:latin typeface="微软雅黑" panose="020B0502040204020203" pitchFamily="34" charset="-122"/>
                <a:ea typeface="微软雅黑" panose="020B0502040204020203" pitchFamily="34" charset="-122"/>
              </a:rPr>
              <a:t>(1) </a:t>
            </a:r>
            <a:r>
              <a:rPr lang="zh-CN" altLang="en-US" sz="1200">
                <a:solidFill>
                  <a:srgbClr val="002060"/>
                </a:solidFill>
                <a:latin typeface="微软雅黑" panose="020B0502040204020203" pitchFamily="34" charset="-122"/>
                <a:ea typeface="微软雅黑" panose="020B0502040204020203" pitchFamily="34" charset="-122"/>
              </a:rPr>
              <a:t>业务带宽灵活配置 </a:t>
            </a:r>
            <a:r>
              <a:rPr lang="en-US" altLang="zh-CN" sz="1200">
                <a:solidFill>
                  <a:srgbClr val="002060"/>
                </a:solidFill>
                <a:latin typeface="微软雅黑" panose="020B0502040204020203" pitchFamily="34" charset="-122"/>
                <a:ea typeface="微软雅黑" panose="020B0502040204020203" pitchFamily="34" charset="-122"/>
              </a:rPr>
              <a:t>— </a:t>
            </a:r>
            <a:r>
              <a:rPr lang="zh-CN" altLang="en-US" sz="1200">
                <a:solidFill>
                  <a:srgbClr val="002060"/>
                </a:solidFill>
                <a:latin typeface="微软雅黑" panose="020B0502040204020203" pitchFamily="34" charset="-122"/>
                <a:ea typeface="微软雅黑" panose="020B0502040204020203" pitchFamily="34" charset="-122"/>
              </a:rPr>
              <a:t>提供系列接口，通过</a:t>
            </a:r>
            <a:r>
              <a:rPr lang="en-US" altLang="zh-CN" sz="1200">
                <a:solidFill>
                  <a:srgbClr val="002060"/>
                </a:solidFill>
                <a:latin typeface="微软雅黑" panose="020B0502040204020203" pitchFamily="34" charset="-122"/>
                <a:ea typeface="微软雅黑" panose="020B0502040204020203" pitchFamily="34" charset="-122"/>
              </a:rPr>
              <a:t>VC</a:t>
            </a:r>
            <a:r>
              <a:rPr lang="zh-CN" altLang="en-US" sz="1200">
                <a:solidFill>
                  <a:srgbClr val="002060"/>
                </a:solidFill>
                <a:latin typeface="微软雅黑" panose="020B0502040204020203" pitchFamily="34" charset="-122"/>
                <a:ea typeface="微软雅黑" panose="020B0502040204020203" pitchFamily="34" charset="-122"/>
              </a:rPr>
              <a:t>捆绑满足各种用户需求</a:t>
            </a:r>
            <a:endParaRPr lang="zh-CN" altLang="en-US" sz="1200">
              <a:solidFill>
                <a:srgbClr val="002060"/>
              </a:solidFill>
              <a:latin typeface="微软雅黑" panose="020B0502040204020203" pitchFamily="34" charset="-122"/>
              <a:ea typeface="微软雅黑" panose="020B0502040204020203" pitchFamily="34" charset="-122"/>
            </a:endParaRPr>
          </a:p>
          <a:p>
            <a:pPr lvl="1" indent="0" algn="l">
              <a:buFont typeface="Wingdings" panose="05000000000000000000" charset="0"/>
              <a:buNone/>
            </a:pPr>
            <a:r>
              <a:rPr lang="en-US" altLang="zh-CN" sz="1200">
                <a:solidFill>
                  <a:srgbClr val="002060"/>
                </a:solidFill>
                <a:latin typeface="微软雅黑" panose="020B0502040204020203" pitchFamily="34" charset="-122"/>
                <a:ea typeface="微软雅黑" panose="020B0502040204020203" pitchFamily="34" charset="-122"/>
              </a:rPr>
              <a:t>(2) </a:t>
            </a:r>
            <a:r>
              <a:rPr lang="zh-CN" altLang="en-US" sz="1200">
                <a:solidFill>
                  <a:srgbClr val="002060"/>
                </a:solidFill>
                <a:latin typeface="微软雅黑" panose="020B0502040204020203" pitchFamily="34" charset="-122"/>
                <a:ea typeface="微软雅黑" panose="020B0502040204020203" pitchFamily="34" charset="-122"/>
              </a:rPr>
              <a:t>根据业务需要工作在端口组方式或</a:t>
            </a:r>
            <a:r>
              <a:rPr lang="en-US" altLang="zh-CN" sz="1200">
                <a:solidFill>
                  <a:srgbClr val="002060"/>
                </a:solidFill>
                <a:latin typeface="微软雅黑" panose="020B0502040204020203" pitchFamily="34" charset="-122"/>
                <a:ea typeface="微软雅黑" panose="020B0502040204020203" pitchFamily="34" charset="-122"/>
              </a:rPr>
              <a:t>VLAN</a:t>
            </a:r>
            <a:r>
              <a:rPr lang="zh-CN" altLang="en-US" sz="1200">
                <a:solidFill>
                  <a:srgbClr val="002060"/>
                </a:solidFill>
                <a:latin typeface="微软雅黑" panose="020B0502040204020203" pitchFamily="34" charset="-122"/>
                <a:ea typeface="微软雅黑" panose="020B0502040204020203" pitchFamily="34" charset="-122"/>
              </a:rPr>
              <a:t>方式</a:t>
            </a:r>
            <a:endParaRPr lang="zh-CN" altLang="en-US" sz="1200">
              <a:solidFill>
                <a:srgbClr val="002060"/>
              </a:solidFill>
              <a:latin typeface="微软雅黑" panose="020B0502040204020203" pitchFamily="34" charset="-122"/>
              <a:ea typeface="微软雅黑" panose="020B0502040204020203" pitchFamily="34" charset="-122"/>
            </a:endParaRPr>
          </a:p>
          <a:p>
            <a:pPr marL="1028700" lvl="2" indent="-228600" algn="l">
              <a:buFont typeface="+mj-ea"/>
              <a:buAutoNum type="circleNumDbPlain"/>
            </a:pPr>
            <a:r>
              <a:rPr lang="zh-CN" altLang="en-US" sz="1200">
                <a:solidFill>
                  <a:srgbClr val="002060"/>
                </a:solidFill>
                <a:latin typeface="微软雅黑" panose="020B0502040204020203" pitchFamily="34" charset="-122"/>
                <a:ea typeface="微软雅黑" panose="020B0502040204020203" pitchFamily="34" charset="-122"/>
              </a:rPr>
              <a:t>端口组方式 </a:t>
            </a:r>
            <a:r>
              <a:rPr lang="en-US" altLang="zh-CN" sz="1200">
                <a:solidFill>
                  <a:srgbClr val="002060"/>
                </a:solidFill>
                <a:latin typeface="微软雅黑" panose="020B0502040204020203" pitchFamily="34" charset="-122"/>
                <a:ea typeface="微软雅黑" panose="020B0502040204020203" pitchFamily="34" charset="-122"/>
              </a:rPr>
              <a:t>— 任何一个用户端口和任何一个系统端口被启用</a:t>
            </a:r>
            <a:r>
              <a:rPr lang="zh-CN" altLang="en-US" sz="1200">
                <a:solidFill>
                  <a:srgbClr val="002060"/>
                </a:solidFill>
                <a:latin typeface="微软雅黑" panose="020B0502040204020203" pitchFamily="34" charset="-122"/>
                <a:ea typeface="微软雅黑" panose="020B0502040204020203" pitchFamily="34" charset="-122"/>
              </a:rPr>
              <a:t>，</a:t>
            </a:r>
            <a:r>
              <a:rPr lang="en-US" altLang="zh-CN" sz="1200">
                <a:solidFill>
                  <a:srgbClr val="002060"/>
                </a:solidFill>
                <a:latin typeface="微软雅黑" panose="020B0502040204020203" pitchFamily="34" charset="-122"/>
                <a:ea typeface="微软雅黑" panose="020B0502040204020203" pitchFamily="34" charset="-122"/>
              </a:rPr>
              <a:t>网线插在任何一个启用的用户端口上，那个用户口就享有了所有带宽，业务就可以开通</a:t>
            </a:r>
            <a:endParaRPr lang="en-US" altLang="zh-CN" sz="1200">
              <a:solidFill>
                <a:srgbClr val="002060"/>
              </a:solidFill>
              <a:latin typeface="微软雅黑" panose="020B0502040204020203" pitchFamily="34" charset="-122"/>
              <a:ea typeface="微软雅黑" panose="020B0502040204020203" pitchFamily="34" charset="-122"/>
            </a:endParaRPr>
          </a:p>
          <a:p>
            <a:pPr marL="1028700" lvl="2" indent="-228600" algn="l">
              <a:buFont typeface="+mj-ea"/>
              <a:buAutoNum type="circleNumDbPlain"/>
            </a:pPr>
            <a:r>
              <a:rPr lang="en-US" altLang="zh-CN" sz="1200">
                <a:solidFill>
                  <a:srgbClr val="002060"/>
                </a:solidFill>
                <a:latin typeface="微软雅黑" panose="020B0502040204020203" pitchFamily="34" charset="-122"/>
                <a:ea typeface="微软雅黑" panose="020B0502040204020203" pitchFamily="34" charset="-122"/>
              </a:rPr>
              <a:t>VLAN</a:t>
            </a:r>
            <a:r>
              <a:rPr lang="zh-CN" altLang="en-US" sz="1200">
                <a:solidFill>
                  <a:srgbClr val="002060"/>
                </a:solidFill>
                <a:latin typeface="微软雅黑" panose="020B0502040204020203" pitchFamily="34" charset="-122"/>
                <a:ea typeface="微软雅黑" panose="020B0502040204020203" pitchFamily="34" charset="-122"/>
              </a:rPr>
              <a:t>方式</a:t>
            </a:r>
            <a:r>
              <a:rPr lang="zh-CN" altLang="en-US" sz="1200">
                <a:solidFill>
                  <a:srgbClr val="002060"/>
                </a:solidFill>
                <a:latin typeface="微软雅黑" panose="020B0502040204020203" pitchFamily="34" charset="-122"/>
                <a:ea typeface="微软雅黑" panose="020B0502040204020203" pitchFamily="34" charset="-122"/>
                <a:sym typeface="+mn-ea"/>
              </a:rPr>
              <a:t> </a:t>
            </a:r>
            <a:r>
              <a:rPr lang="en-US" altLang="zh-CN" sz="1200">
                <a:solidFill>
                  <a:srgbClr val="002060"/>
                </a:solidFill>
                <a:latin typeface="微软雅黑" panose="020B0502040204020203" pitchFamily="34" charset="-122"/>
                <a:ea typeface="微软雅黑" panose="020B0502040204020203" pitchFamily="34" charset="-122"/>
                <a:sym typeface="+mn-ea"/>
              </a:rPr>
              <a:t>— 分为接入模式和干线模式</a:t>
            </a:r>
            <a:r>
              <a:rPr lang="zh-CN" altLang="en-US" sz="1200">
                <a:solidFill>
                  <a:srgbClr val="002060"/>
                </a:solidFill>
                <a:latin typeface="微软雅黑" panose="020B0502040204020203" pitchFamily="34" charset="-122"/>
                <a:ea typeface="微软雅黑" panose="020B0502040204020203" pitchFamily="34" charset="-122"/>
                <a:sym typeface="+mn-ea"/>
              </a:rPr>
              <a:t>：</a:t>
            </a:r>
            <a:endParaRPr lang="zh-CN" altLang="en-US" sz="1200">
              <a:solidFill>
                <a:srgbClr val="002060"/>
              </a:solidFill>
              <a:latin typeface="微软雅黑" panose="020B0502040204020203" pitchFamily="34" charset="-122"/>
              <a:ea typeface="微软雅黑" panose="020B0502040204020203" pitchFamily="34" charset="-122"/>
              <a:sym typeface="+mn-ea"/>
            </a:endParaRPr>
          </a:p>
          <a:p>
            <a:pPr marL="1485900" lvl="3" indent="-228600" algn="l">
              <a:buFont typeface="Wingdings" panose="05000000000000000000" charset="0"/>
              <a:buChar char=""/>
            </a:pPr>
            <a:r>
              <a:rPr lang="zh-CN" altLang="en-US" sz="1200">
                <a:solidFill>
                  <a:srgbClr val="002060"/>
                </a:solidFill>
                <a:latin typeface="微软雅黑" panose="020B0502040204020203" pitchFamily="34" charset="-122"/>
                <a:ea typeface="微软雅黑" panose="020B0502040204020203" pitchFamily="34" charset="-122"/>
                <a:sym typeface="+mn-ea"/>
              </a:rPr>
              <a:t>接入模式，如果不设定VLAN ID，则端口处于端口组的工作方式下，单板上全部系统和用户端口均在一个端口组内</a:t>
            </a:r>
            <a:endParaRPr lang="zh-CN" altLang="en-US" sz="1200">
              <a:solidFill>
                <a:srgbClr val="002060"/>
              </a:solidFill>
              <a:latin typeface="微软雅黑" panose="020B0502040204020203" pitchFamily="34" charset="-122"/>
              <a:ea typeface="微软雅黑" panose="020B0502040204020203" pitchFamily="34" charset="-122"/>
              <a:sym typeface="+mn-ea"/>
            </a:endParaRPr>
          </a:p>
          <a:p>
            <a:pPr marL="1485900" lvl="3" indent="-228600" algn="l">
              <a:buFont typeface="Wingdings" panose="05000000000000000000" charset="0"/>
              <a:buChar char=""/>
            </a:pPr>
            <a:r>
              <a:rPr lang="zh-CN" altLang="en-US" sz="1200">
                <a:solidFill>
                  <a:srgbClr val="002060"/>
                </a:solidFill>
                <a:latin typeface="微软雅黑" panose="020B0502040204020203" pitchFamily="34" charset="-122"/>
                <a:ea typeface="微软雅黑" panose="020B0502040204020203" pitchFamily="34" charset="-122"/>
                <a:sym typeface="+mn-ea"/>
              </a:rPr>
              <a:t>如果设定了VLAN ID，需要设定“端口VLAN标记”。这是因为交换芯片会为收到的数据包增加VLAN ID，然后通过系统端口经光纤发到对端同样VLAN ID的端口上。比如某个用户口VLAN ID为2，则对应站点的用户端口的VLAN ID也应该设定为2。这种模式可以应用于多个方向的MSTP业务，这时每个方向的端口都要设置不同的VLAN ID。然后把该方向的用户端口和系统端口放置到一个虚拟网桥中（该虚拟网桥的VLAN ID必须与“端口VLAN标记”一样）</a:t>
            </a:r>
            <a:endParaRPr lang="zh-CN" altLang="en-US" sz="1200">
              <a:solidFill>
                <a:srgbClr val="002060"/>
              </a:solidFill>
              <a:latin typeface="微软雅黑" panose="020B0502040204020203" pitchFamily="34" charset="-122"/>
              <a:ea typeface="微软雅黑" panose="020B0502040204020203" pitchFamily="34" charset="-122"/>
              <a:sym typeface="+mn-ea"/>
            </a:endParaRPr>
          </a:p>
          <a:p>
            <a:pPr lvl="1" indent="0" algn="l">
              <a:buFont typeface="Wingdings" panose="05000000000000000000" charset="0"/>
              <a:buNone/>
            </a:pPr>
            <a:r>
              <a:rPr lang="en-US" altLang="zh-CN" sz="1200">
                <a:solidFill>
                  <a:srgbClr val="002060"/>
                </a:solidFill>
                <a:latin typeface="微软雅黑" panose="020B0502040204020203" pitchFamily="34" charset="-122"/>
                <a:ea typeface="微软雅黑" panose="020B0502040204020203" pitchFamily="34" charset="-122"/>
              </a:rPr>
              <a:t>(3) </a:t>
            </a:r>
            <a:r>
              <a:rPr lang="zh-CN" altLang="en-US" sz="1200">
                <a:solidFill>
                  <a:srgbClr val="002060"/>
                </a:solidFill>
                <a:latin typeface="微软雅黑" panose="020B0502040204020203" pitchFamily="34" charset="-122"/>
                <a:ea typeface="微软雅黑" panose="020B0502040204020203" pitchFamily="34" charset="-122"/>
              </a:rPr>
              <a:t>可以半双工、全双工和自适应模式，具备</a:t>
            </a:r>
            <a:r>
              <a:rPr lang="en-US" altLang="zh-CN" sz="1200">
                <a:solidFill>
                  <a:srgbClr val="002060"/>
                </a:solidFill>
                <a:latin typeface="微软雅黑" panose="020B0502040204020203" pitchFamily="34" charset="-122"/>
                <a:ea typeface="微软雅黑" panose="020B0502040204020203" pitchFamily="34" charset="-122"/>
              </a:rPr>
              <a:t>MAC</a:t>
            </a:r>
            <a:r>
              <a:rPr lang="zh-CN" altLang="en-US" sz="1200">
                <a:solidFill>
                  <a:srgbClr val="002060"/>
                </a:solidFill>
                <a:latin typeface="微软雅黑" panose="020B0502040204020203" pitchFamily="34" charset="-122"/>
                <a:ea typeface="微软雅黑" panose="020B0502040204020203" pitchFamily="34" charset="-122"/>
              </a:rPr>
              <a:t>地址自学习功能</a:t>
            </a:r>
            <a:endParaRPr lang="zh-CN" altLang="en-US" sz="1200">
              <a:solidFill>
                <a:srgbClr val="002060"/>
              </a:solidFill>
              <a:latin typeface="微软雅黑" panose="020B0502040204020203" pitchFamily="34" charset="-122"/>
              <a:ea typeface="微软雅黑" panose="020B0502040204020203" pitchFamily="34" charset="-122"/>
            </a:endParaRPr>
          </a:p>
          <a:p>
            <a:pPr lvl="1" indent="0" algn="l">
              <a:buFont typeface="Wingdings" panose="05000000000000000000" charset="0"/>
              <a:buNone/>
            </a:pPr>
            <a:r>
              <a:rPr lang="en-US" altLang="zh-CN" sz="1200">
                <a:solidFill>
                  <a:srgbClr val="002060"/>
                </a:solidFill>
                <a:latin typeface="微软雅黑" panose="020B0502040204020203" pitchFamily="34" charset="-122"/>
                <a:ea typeface="微软雅黑" panose="020B0502040204020203" pitchFamily="34" charset="-122"/>
              </a:rPr>
              <a:t>(4) QoS</a:t>
            </a:r>
            <a:r>
              <a:rPr lang="zh-CN" altLang="en-US" sz="1200">
                <a:solidFill>
                  <a:srgbClr val="002060"/>
                </a:solidFill>
                <a:latin typeface="微软雅黑" panose="020B0502040204020203" pitchFamily="34" charset="-122"/>
                <a:ea typeface="微软雅黑" panose="020B0502040204020203" pitchFamily="34" charset="-122"/>
              </a:rPr>
              <a:t>设置 </a:t>
            </a:r>
            <a:r>
              <a:rPr lang="en-US" altLang="zh-CN" sz="1200">
                <a:solidFill>
                  <a:srgbClr val="002060"/>
                </a:solidFill>
                <a:latin typeface="微软雅黑" panose="020B0502040204020203" pitchFamily="34" charset="-122"/>
                <a:ea typeface="微软雅黑" panose="020B0502040204020203" pitchFamily="34" charset="-122"/>
              </a:rPr>
              <a:t>— </a:t>
            </a:r>
            <a:r>
              <a:rPr lang="zh-CN" altLang="en-US" sz="1200">
                <a:solidFill>
                  <a:srgbClr val="002060"/>
                </a:solidFill>
                <a:latin typeface="微软雅黑" panose="020B0502040204020203" pitchFamily="34" charset="-122"/>
                <a:ea typeface="微软雅黑" panose="020B0502040204020203" pitchFamily="34" charset="-122"/>
              </a:rPr>
              <a:t>规定端口共享带宽时各种业务的优先级配置和额度配置</a:t>
            </a:r>
            <a:endParaRPr lang="zh-CN" altLang="en-US" sz="1200">
              <a:solidFill>
                <a:srgbClr val="002060"/>
              </a:solidFill>
              <a:latin typeface="微软雅黑" panose="020B0502040204020203" pitchFamily="34" charset="-122"/>
              <a:ea typeface="微软雅黑" panose="020B0502040204020203" pitchFamily="34" charset="-122"/>
            </a:endParaRPr>
          </a:p>
          <a:p>
            <a:pPr lvl="1" indent="0" algn="l">
              <a:buFont typeface="Wingdings" panose="05000000000000000000" charset="0"/>
              <a:buNone/>
            </a:pPr>
            <a:r>
              <a:rPr lang="en-US" altLang="zh-CN" sz="1200">
                <a:solidFill>
                  <a:srgbClr val="002060"/>
                </a:solidFill>
                <a:latin typeface="微软雅黑" panose="020B0502040204020203" pitchFamily="34" charset="-122"/>
                <a:ea typeface="微软雅黑" panose="020B0502040204020203" pitchFamily="34" charset="-122"/>
              </a:rPr>
              <a:t>(5) </a:t>
            </a:r>
            <a:r>
              <a:rPr lang="zh-CN" altLang="en-US" sz="1200">
                <a:solidFill>
                  <a:srgbClr val="002060"/>
                </a:solidFill>
                <a:latin typeface="微软雅黑" panose="020B0502040204020203" pitchFamily="34" charset="-122"/>
                <a:ea typeface="微软雅黑" panose="020B0502040204020203" pitchFamily="34" charset="-122"/>
              </a:rPr>
              <a:t>对每个客户独立运行生成树协议</a:t>
            </a:r>
            <a:r>
              <a:rPr lang="en-US" altLang="zh-CN" sz="1200">
                <a:solidFill>
                  <a:srgbClr val="002060"/>
                </a:solidFill>
                <a:latin typeface="微软雅黑" panose="020B0502040204020203" pitchFamily="34" charset="-122"/>
                <a:ea typeface="微软雅黑" panose="020B0502040204020203" pitchFamily="34" charset="-122"/>
              </a:rPr>
              <a:t>(STP, Spanning Tree Protocol)</a:t>
            </a:r>
            <a:r>
              <a:rPr lang="zh-CN" altLang="en-US" sz="1200">
                <a:solidFill>
                  <a:srgbClr val="002060"/>
                </a:solidFill>
                <a:latin typeface="微软雅黑" panose="020B0502040204020203" pitchFamily="34" charset="-122"/>
                <a:ea typeface="微软雅黑" panose="020B0502040204020203" pitchFamily="34" charset="-122"/>
              </a:rPr>
              <a:t>消除环路</a:t>
            </a:r>
            <a:endParaRPr lang="zh-CN" altLang="en-US" sz="12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userDrawn="1"/>
        </p:nvGrpSpPr>
        <p:grpSpPr>
          <a:xfrm>
            <a:off x="4502785" y="634365"/>
            <a:ext cx="4344669" cy="4158615"/>
            <a:chOff x="-744761" y="-143009"/>
            <a:chExt cx="7094266" cy="7094268"/>
          </a:xfrm>
        </p:grpSpPr>
        <p:pic>
          <p:nvPicPr>
            <p:cNvPr id="17" name="图片 16"/>
            <p:cNvPicPr>
              <a:picLocks noChangeAspect="1"/>
            </p:cNvPicPr>
            <p:nvPr userDrawn="1"/>
          </p:nvPicPr>
          <p:blipFill>
            <a:blip r:embed="rId1"/>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grpSp>
      <p:sp>
        <p:nvSpPr>
          <p:cNvPr id="2" name="矩形 1"/>
          <p:cNvSpPr/>
          <p:nvPr/>
        </p:nvSpPr>
        <p:spPr>
          <a:xfrm>
            <a:off x="538480" y="1818005"/>
            <a:ext cx="3590290" cy="1751965"/>
          </a:xfrm>
          <a:prstGeom prst="rect">
            <a:avLst/>
          </a:prstGeom>
          <a:solidFill>
            <a:schemeClr val="accent2">
              <a:lumMod val="20000"/>
              <a:lumOff val="80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8480" y="1818005"/>
            <a:ext cx="3590290" cy="1751965"/>
          </a:xfrm>
          <a:prstGeom prst="rect">
            <a:avLst/>
          </a:prstGeom>
          <a:solidFill>
            <a:schemeClr val="accent2">
              <a:lumMod val="20000"/>
              <a:lumOff val="80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47" name="组合 46"/>
          <p:cNvGrpSpPr/>
          <p:nvPr userDrawn="1"/>
        </p:nvGrpSpPr>
        <p:grpSpPr>
          <a:xfrm rot="0">
            <a:off x="794385" y="3575685"/>
            <a:ext cx="3162935" cy="257810"/>
            <a:chOff x="1268" y="3776"/>
            <a:chExt cx="4981" cy="406"/>
          </a:xfrm>
        </p:grpSpPr>
        <p:sp>
          <p:nvSpPr>
            <p:cNvPr id="48" name="Rectangle 6"/>
            <p:cNvSpPr>
              <a:spLocks noChangeArrowheads="1"/>
            </p:cNvSpPr>
            <p:nvPr/>
          </p:nvSpPr>
          <p:spPr bwMode="auto">
            <a:xfrm>
              <a:off x="2844" y="3786"/>
              <a:ext cx="3405" cy="38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0" rIns="0" bIns="0" anchor="ctr" anchorCtr="0">
              <a:spAutoFit/>
            </a:bodyPr>
            <a:p>
              <a:pPr algn="l"/>
              <a:r>
                <a:rPr lang="zh-CN" altLang="en-US" sz="1600" b="1" dirty="0">
                  <a:solidFill>
                    <a:srgbClr val="1C4885"/>
                  </a:solidFill>
                  <a:latin typeface="微软雅黑" panose="020B0502040204020203" pitchFamily="34" charset="-122"/>
                  <a:ea typeface="微软雅黑" panose="020B0502040204020203" pitchFamily="34" charset="-122"/>
                  <a:sym typeface="+mn-ea"/>
                </a:rPr>
                <a:t>移动通信网络</a:t>
              </a:r>
              <a:endParaRPr lang="zh-CN" altLang="en-US" sz="1600" b="1" dirty="0">
                <a:solidFill>
                  <a:srgbClr val="1C4885"/>
                </a:solidFill>
                <a:latin typeface="微软雅黑" panose="020B0502040204020203" pitchFamily="34" charset="-122"/>
                <a:ea typeface="微软雅黑" panose="020B0502040204020203" pitchFamily="34" charset="-122"/>
              </a:endParaRPr>
            </a:p>
          </p:txBody>
        </p:sp>
        <p:sp>
          <p:nvSpPr>
            <p:cNvPr id="49"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p>
              <a:pPr algn="ctr"/>
              <a:r>
                <a:rPr lang="en-US" altLang="zh-CN" sz="1600" b="1">
                  <a:solidFill>
                    <a:schemeClr val="bg1"/>
                  </a:solidFill>
                  <a:latin typeface="微软雅黑" panose="020B0502040204020203" pitchFamily="34" charset="-122"/>
                  <a:ea typeface="微软雅黑" panose="020B0502040204020203" pitchFamily="34" charset="-122"/>
                </a:rPr>
                <a:t>6.6</a:t>
              </a:r>
              <a:endParaRPr lang="en-US" altLang="zh-CN" sz="1600" b="1">
                <a:solidFill>
                  <a:schemeClr val="bg1"/>
                </a:solidFill>
                <a:latin typeface="微软雅黑" panose="020B0502040204020203" pitchFamily="34" charset="-122"/>
                <a:ea typeface="微软雅黑" panose="020B0502040204020203" pitchFamily="34"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afterEffect">
                                  <p:stCondLst>
                                    <p:cond delay="0"/>
                                  </p:stCondLst>
                                  <p:childTnLst>
                                    <p:animMotion origin="layout" path="M 0.000000 0.000000 L 0.000000 -0.680943 " pathEditMode="relative" rAng="0" ptsTypes="">
                                      <p:cBhvr>
                                        <p:cTn id="6" dur="500" fill="hold"/>
                                        <p:tgtEl>
                                          <p:spTgt spid="47"/>
                                        </p:tgtEl>
                                        <p:attrNameLst>
                                          <p:attrName>ppt_x</p:attrName>
                                          <p:attrName>ppt_y</p:attrName>
                                        </p:attrNameLst>
                                      </p:cBhvr>
                                      <p:rCtr x="0" y="-1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3674745" y="10471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1. </a:t>
            </a:r>
            <a:r>
              <a:rPr lang="en-US" sz="1600">
                <a:solidFill>
                  <a:srgbClr val="002060"/>
                </a:solidFill>
                <a:latin typeface="微软雅黑" panose="020B0502040204020203" pitchFamily="34" charset="-122"/>
                <a:ea typeface="微软雅黑" panose="020B0502040204020203" pitchFamily="34" charset="-122"/>
              </a:rPr>
              <a:t>GPRS </a:t>
            </a:r>
            <a:r>
              <a:rPr lang="zh-CN" altLang="en-US" sz="1600">
                <a:solidFill>
                  <a:srgbClr val="002060"/>
                </a:solidFill>
                <a:latin typeface="微软雅黑" panose="020B0502040204020203" pitchFamily="34" charset="-122"/>
                <a:ea typeface="微软雅黑" panose="020B0502040204020203" pitchFamily="34" charset="-122"/>
              </a:rPr>
              <a:t>网络</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1" name="文本框 10"/>
          <p:cNvSpPr txBox="1"/>
          <p:nvPr/>
        </p:nvSpPr>
        <p:spPr>
          <a:xfrm>
            <a:off x="3674745" y="15297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2. </a:t>
            </a:r>
            <a:r>
              <a:rPr lang="en-US" sz="1600">
                <a:solidFill>
                  <a:srgbClr val="002060"/>
                </a:solidFill>
                <a:latin typeface="微软雅黑" panose="020B0502040204020203" pitchFamily="34" charset="-122"/>
                <a:ea typeface="微软雅黑" panose="020B0502040204020203" pitchFamily="34" charset="-122"/>
                <a:sym typeface="+mn-ea"/>
              </a:rPr>
              <a:t>TD-SCDMA </a:t>
            </a:r>
            <a:r>
              <a:rPr lang="zh-CN" altLang="en-US" sz="1600">
                <a:solidFill>
                  <a:srgbClr val="002060"/>
                </a:solidFill>
                <a:latin typeface="微软雅黑" panose="020B0502040204020203" pitchFamily="34" charset="-122"/>
                <a:ea typeface="微软雅黑" panose="020B0502040204020203" pitchFamily="34" charset="-122"/>
                <a:sym typeface="+mn-ea"/>
              </a:rPr>
              <a:t>网络</a:t>
            </a:r>
            <a:endParaRPr lang="zh-CN" altLang="en-US" sz="1600">
              <a:solidFill>
                <a:srgbClr val="002060"/>
              </a:solidFill>
              <a:latin typeface="微软雅黑" panose="020B0502040204020203" pitchFamily="34" charset="-122"/>
              <a:ea typeface="微软雅黑"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000000 0.000000 L 0.000000 -0.196742 " pathEditMode="relative" rAng="0" ptsTypes="">
                                      <p:cBhvr>
                                        <p:cTn id="6" dur="500" fill="hold"/>
                                        <p:tgtEl>
                                          <p:spTgt spid="9"/>
                                        </p:tgtEl>
                                        <p:attrNameLst>
                                          <p:attrName>ppt_x</p:attrName>
                                          <p:attrName>ppt_y</p:attrName>
                                        </p:attrNameLst>
                                      </p:cBhvr>
                                      <p:rCtr x="0" y="-95"/>
                                    </p:animMotion>
                                  </p:childTnLst>
                                </p:cTn>
                              </p:par>
                            </p:childTnLst>
                          </p:cTn>
                        </p:par>
                        <p:par>
                          <p:cTn id="7" fill="hold">
                            <p:stCondLst>
                              <p:cond delay="500"/>
                            </p:stCondLst>
                            <p:childTnLst>
                              <p:par>
                                <p:cTn id="8" presetID="2" presetClass="exit" presetSubtype="1" fill="hold" grpId="0" nodeType="afterEffect">
                                  <p:stCondLst>
                                    <p:cond delay="0"/>
                                  </p:stCondLst>
                                  <p:childTnLst>
                                    <p:anim calcmode="lin" valueType="num">
                                      <p:cBhvr additive="base">
                                        <p:cTn id="9" dur="500"/>
                                        <p:tgtEl>
                                          <p:spTgt spid="11"/>
                                        </p:tgtEl>
                                        <p:attrNameLst>
                                          <p:attrName>ppt_x</p:attrName>
                                        </p:attrNameLst>
                                      </p:cBhvr>
                                      <p:tavLst>
                                        <p:tav tm="0">
                                          <p:val>
                                            <p:strVal val="ppt_x"/>
                                          </p:val>
                                        </p:tav>
                                        <p:tav tm="100000">
                                          <p:val>
                                            <p:strVal val="ppt_x"/>
                                          </p:val>
                                        </p:tav>
                                      </p:tavLst>
                                    </p:anim>
                                    <p:anim calcmode="lin" valueType="num">
                                      <p:cBhvr additive="base">
                                        <p:cTn id="10" dur="500"/>
                                        <p:tgtEl>
                                          <p:spTgt spid="11"/>
                                        </p:tgtEl>
                                        <p:attrNameLst>
                                          <p:attrName>ppt_y</p:attrName>
                                        </p:attrNameLst>
                                      </p:cBhvr>
                                      <p:tavLst>
                                        <p:tav tm="0">
                                          <p:val>
                                            <p:strVal val="ppt_y"/>
                                          </p:val>
                                        </p:tav>
                                        <p:tav tm="100000">
                                          <p:val>
                                            <p:strVal val="0-ppt_h/2"/>
                                          </p:val>
                                        </p:tav>
                                      </p:tavLst>
                                    </p:anim>
                                    <p:set>
                                      <p:cBhvr>
                                        <p:cTn id="11"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3674745" y="-2540"/>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1. </a:t>
            </a:r>
            <a:r>
              <a:rPr lang="en-US" sz="1600">
                <a:solidFill>
                  <a:srgbClr val="002060"/>
                </a:solidFill>
                <a:latin typeface="微软雅黑" panose="020B0502040204020203" pitchFamily="34" charset="-122"/>
                <a:ea typeface="微软雅黑" panose="020B0502040204020203" pitchFamily="34" charset="-122"/>
              </a:rPr>
              <a:t>GPRS </a:t>
            </a:r>
            <a:r>
              <a:rPr lang="zh-CN" altLang="en-US" sz="1600">
                <a:solidFill>
                  <a:srgbClr val="002060"/>
                </a:solidFill>
                <a:latin typeface="微软雅黑" panose="020B0502040204020203" pitchFamily="34" charset="-122"/>
                <a:ea typeface="微软雅黑" panose="020B0502040204020203" pitchFamily="34" charset="-122"/>
              </a:rPr>
              <a:t>网络</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43" name="文本框 42"/>
          <p:cNvSpPr txBox="1"/>
          <p:nvPr/>
        </p:nvSpPr>
        <p:spPr>
          <a:xfrm>
            <a:off x="1414780" y="1272540"/>
            <a:ext cx="5591810" cy="1076325"/>
          </a:xfrm>
          <a:prstGeom prst="rect">
            <a:avLst/>
          </a:prstGeom>
          <a:noFill/>
        </p:spPr>
        <p:txBody>
          <a:bodyPr wrap="square" rtlCol="0">
            <a:spAutoFit/>
          </a:bodyPr>
          <a:p>
            <a:pPr algn="l"/>
            <a:r>
              <a:rPr lang="zh-CN" altLang="en-US" sz="1600">
                <a:solidFill>
                  <a:srgbClr val="002060"/>
                </a:solidFill>
                <a:latin typeface="微软雅黑" panose="020B0502040204020203" pitchFamily="34" charset="-122"/>
                <a:ea typeface="微软雅黑" panose="020B0502040204020203" pitchFamily="34" charset="-122"/>
              </a:rPr>
              <a:t>通用分组无线业务 </a:t>
            </a:r>
            <a:r>
              <a:rPr lang="en-US" altLang="zh-CN" sz="1600">
                <a:solidFill>
                  <a:srgbClr val="002060"/>
                </a:solidFill>
                <a:latin typeface="微软雅黑" panose="020B0502040204020203" pitchFamily="34" charset="-122"/>
                <a:ea typeface="微软雅黑" panose="020B0502040204020203" pitchFamily="34" charset="-122"/>
              </a:rPr>
              <a:t>(GPRS, General Packet Radio Service)</a:t>
            </a:r>
            <a:r>
              <a:rPr lang="zh-CN" altLang="en-US" sz="1600">
                <a:solidFill>
                  <a:srgbClr val="002060"/>
                </a:solidFill>
                <a:latin typeface="微软雅黑" panose="020B0502040204020203" pitchFamily="34" charset="-122"/>
                <a:ea typeface="微软雅黑" panose="020B0502040204020203" pitchFamily="34" charset="-122"/>
              </a:rPr>
              <a:t>：</a:t>
            </a:r>
            <a:endParaRPr lang="zh-CN" altLang="en-US" sz="1600">
              <a:solidFill>
                <a:srgbClr val="002060"/>
              </a:solidFill>
              <a:latin typeface="微软雅黑" panose="020B0502040204020203" pitchFamily="34" charset="-122"/>
              <a:ea typeface="微软雅黑" panose="020B0502040204020203" pitchFamily="34" charset="-122"/>
            </a:endParaRPr>
          </a:p>
          <a:p>
            <a:pPr lvl="1" indent="0" algn="l">
              <a:buFont typeface="Wingdings" panose="05000000000000000000" charset="0"/>
              <a:buNone/>
            </a:pPr>
            <a:r>
              <a:rPr lang="zh-CN" altLang="en-US" sz="1200">
                <a:solidFill>
                  <a:srgbClr val="002060"/>
                </a:solidFill>
                <a:latin typeface="微软雅黑" panose="020B0502040204020203" pitchFamily="34" charset="-122"/>
                <a:ea typeface="微软雅黑" panose="020B0502040204020203" pitchFamily="34" charset="-122"/>
              </a:rPr>
              <a:t>基于</a:t>
            </a:r>
            <a:r>
              <a:rPr lang="en-US" altLang="zh-CN" sz="1200">
                <a:solidFill>
                  <a:srgbClr val="002060"/>
                </a:solidFill>
                <a:latin typeface="微软雅黑" panose="020B0502040204020203" pitchFamily="34" charset="-122"/>
                <a:ea typeface="微软雅黑" panose="020B0502040204020203" pitchFamily="34" charset="-122"/>
              </a:rPr>
              <a:t>GSM</a:t>
            </a:r>
            <a:r>
              <a:rPr lang="zh-CN" altLang="en-US" sz="1200">
                <a:solidFill>
                  <a:srgbClr val="002060"/>
                </a:solidFill>
                <a:latin typeface="微软雅黑" panose="020B0502040204020203" pitchFamily="34" charset="-122"/>
                <a:ea typeface="微软雅黑" panose="020B0502040204020203" pitchFamily="34" charset="-122"/>
              </a:rPr>
              <a:t>，采用分组交换技术</a:t>
            </a:r>
            <a:endParaRPr lang="zh-CN" altLang="en-US" sz="1200">
              <a:solidFill>
                <a:srgbClr val="002060"/>
              </a:solidFill>
              <a:latin typeface="微软雅黑" panose="020B0502040204020203" pitchFamily="34" charset="-122"/>
              <a:ea typeface="微软雅黑" panose="020B0502040204020203" pitchFamily="34" charset="-122"/>
            </a:endParaRPr>
          </a:p>
          <a:p>
            <a:pPr lvl="1" indent="0" algn="l">
              <a:buFont typeface="Wingdings" panose="05000000000000000000" charset="0"/>
              <a:buNone/>
            </a:pPr>
            <a:r>
              <a:rPr lang="zh-CN" altLang="en-US" sz="1200">
                <a:solidFill>
                  <a:srgbClr val="002060"/>
                </a:solidFill>
                <a:latin typeface="微软雅黑" panose="020B0502040204020203" pitchFamily="34" charset="-122"/>
                <a:ea typeface="微软雅黑" panose="020B0502040204020203" pitchFamily="34" charset="-122"/>
              </a:rPr>
              <a:t>传输数据及信令</a:t>
            </a:r>
            <a:endParaRPr lang="zh-CN" altLang="en-US" sz="1200">
              <a:solidFill>
                <a:srgbClr val="002060"/>
              </a:solidFill>
              <a:latin typeface="微软雅黑" panose="020B0502040204020203" pitchFamily="34" charset="-122"/>
              <a:ea typeface="微软雅黑" panose="020B0502040204020203" pitchFamily="34" charset="-122"/>
            </a:endParaRPr>
          </a:p>
          <a:p>
            <a:pPr lvl="1" indent="0" algn="l">
              <a:buFont typeface="Wingdings" panose="05000000000000000000" charset="0"/>
              <a:buNone/>
            </a:pPr>
            <a:r>
              <a:rPr lang="zh-CN" altLang="en-US" sz="1200">
                <a:solidFill>
                  <a:srgbClr val="002060"/>
                </a:solidFill>
                <a:latin typeface="微软雅黑" panose="020B0502040204020203" pitchFamily="34" charset="-122"/>
                <a:ea typeface="微软雅黑" panose="020B0502040204020203" pitchFamily="34" charset="-122"/>
              </a:rPr>
              <a:t>采用存储转发，将数据分割成等长标准格式</a:t>
            </a:r>
            <a:endParaRPr lang="zh-CN" altLang="en-US" sz="1200">
              <a:solidFill>
                <a:srgbClr val="002060"/>
              </a:solidFill>
              <a:latin typeface="微软雅黑" panose="020B0502040204020203" pitchFamily="34" charset="-122"/>
              <a:ea typeface="微软雅黑" panose="020B0502040204020203" pitchFamily="34" charset="-122"/>
            </a:endParaRPr>
          </a:p>
          <a:p>
            <a:pPr lvl="1" indent="0" algn="l">
              <a:buFont typeface="Wingdings" panose="05000000000000000000" charset="0"/>
              <a:buNone/>
            </a:pPr>
            <a:r>
              <a:rPr lang="zh-CN" altLang="en-US" sz="1200">
                <a:solidFill>
                  <a:srgbClr val="002060"/>
                </a:solidFill>
                <a:latin typeface="微软雅黑" panose="020B0502040204020203" pitchFamily="34" charset="-122"/>
                <a:ea typeface="微软雅黑" panose="020B0502040204020203" pitchFamily="34" charset="-122"/>
              </a:rPr>
              <a:t>理论速率 </a:t>
            </a:r>
            <a:r>
              <a:rPr lang="en-US" altLang="zh-CN" sz="1200">
                <a:solidFill>
                  <a:srgbClr val="002060"/>
                </a:solidFill>
                <a:latin typeface="微软雅黑" panose="020B0502040204020203" pitchFamily="34" charset="-122"/>
                <a:ea typeface="微软雅黑" panose="020B0502040204020203" pitchFamily="34" charset="-122"/>
              </a:rPr>
              <a:t>171.2 kbps</a:t>
            </a:r>
            <a:endParaRPr lang="en-US" altLang="zh-CN" sz="12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3674745" y="10471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1. </a:t>
            </a:r>
            <a:r>
              <a:rPr lang="en-US" sz="1600">
                <a:solidFill>
                  <a:srgbClr val="002060"/>
                </a:solidFill>
                <a:latin typeface="微软雅黑" panose="020B0502040204020203" pitchFamily="34" charset="-122"/>
                <a:ea typeface="微软雅黑" panose="020B0502040204020203" pitchFamily="34" charset="-122"/>
              </a:rPr>
              <a:t>GPRS </a:t>
            </a:r>
            <a:r>
              <a:rPr lang="zh-CN" altLang="en-US" sz="1600">
                <a:solidFill>
                  <a:srgbClr val="002060"/>
                </a:solidFill>
                <a:latin typeface="微软雅黑" panose="020B0502040204020203" pitchFamily="34" charset="-122"/>
                <a:ea typeface="微软雅黑" panose="020B0502040204020203" pitchFamily="34" charset="-122"/>
              </a:rPr>
              <a:t>网络</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1" name="文本框 10"/>
          <p:cNvSpPr txBox="1"/>
          <p:nvPr/>
        </p:nvSpPr>
        <p:spPr>
          <a:xfrm>
            <a:off x="3674745" y="15297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2. </a:t>
            </a:r>
            <a:r>
              <a:rPr lang="en-US" sz="1600">
                <a:solidFill>
                  <a:srgbClr val="002060"/>
                </a:solidFill>
                <a:latin typeface="微软雅黑" panose="020B0502040204020203" pitchFamily="34" charset="-122"/>
                <a:ea typeface="微软雅黑" panose="020B0502040204020203" pitchFamily="34" charset="-122"/>
                <a:sym typeface="+mn-ea"/>
              </a:rPr>
              <a:t>TD-SCDMA </a:t>
            </a:r>
            <a:r>
              <a:rPr lang="zh-CN" altLang="en-US" sz="1600">
                <a:solidFill>
                  <a:srgbClr val="002060"/>
                </a:solidFill>
                <a:latin typeface="微软雅黑" panose="020B0502040204020203" pitchFamily="34" charset="-122"/>
                <a:ea typeface="微软雅黑" panose="020B0502040204020203" pitchFamily="34" charset="-122"/>
                <a:sym typeface="+mn-ea"/>
              </a:rPr>
              <a:t>网络</a:t>
            </a:r>
            <a:endParaRPr lang="zh-CN" altLang="en-US" sz="1600">
              <a:solidFill>
                <a:srgbClr val="002060"/>
              </a:solidFill>
              <a:latin typeface="微软雅黑" panose="020B0502040204020203" pitchFamily="34" charset="-122"/>
              <a:ea typeface="微软雅黑"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grpId="0" nodeType="clickEffect">
                                  <p:stCondLst>
                                    <p:cond delay="0"/>
                                  </p:stCondLst>
                                  <p:childTnLst>
                                    <p:anim calcmode="lin" valueType="num">
                                      <p:cBhvr additive="base">
                                        <p:cTn id="6" dur="500"/>
                                        <p:tgtEl>
                                          <p:spTgt spid="9"/>
                                        </p:tgtEl>
                                        <p:attrNameLst>
                                          <p:attrName>ppt_x</p:attrName>
                                        </p:attrNameLst>
                                      </p:cBhvr>
                                      <p:tavLst>
                                        <p:tav tm="0">
                                          <p:val>
                                            <p:strVal val="ppt_x"/>
                                          </p:val>
                                        </p:tav>
                                        <p:tav tm="100000">
                                          <p:val>
                                            <p:strVal val="ppt_x"/>
                                          </p:val>
                                        </p:tav>
                                      </p:tavLst>
                                    </p:anim>
                                    <p:anim calcmode="lin" valueType="num">
                                      <p:cBhvr additive="base">
                                        <p:cTn id="7" dur="500"/>
                                        <p:tgtEl>
                                          <p:spTgt spid="9"/>
                                        </p:tgtEl>
                                        <p:attrNameLst>
                                          <p:attrName>ppt_y</p:attrName>
                                        </p:attrNameLst>
                                      </p:cBhvr>
                                      <p:tavLst>
                                        <p:tav tm="0">
                                          <p:val>
                                            <p:strVal val="ppt_y"/>
                                          </p:val>
                                        </p:tav>
                                        <p:tav tm="100000">
                                          <p:val>
                                            <p:strVal val="0-ppt_h/2"/>
                                          </p:val>
                                        </p:tav>
                                      </p:tavLst>
                                    </p:anim>
                                    <p:set>
                                      <p:cBhvr>
                                        <p:cTn id="8" dur="1" fill="hold">
                                          <p:stCondLst>
                                            <p:cond delay="499"/>
                                          </p:stCondLst>
                                        </p:cTn>
                                        <p:tgtEl>
                                          <p:spTgt spid="9"/>
                                        </p:tgtEl>
                                        <p:attrNameLst>
                                          <p:attrName>style.visibility</p:attrName>
                                        </p:attrNameLst>
                                      </p:cBhvr>
                                      <p:to>
                                        <p:strVal val="hidden"/>
                                      </p:to>
                                    </p:set>
                                  </p:childTnLst>
                                </p:cTn>
                              </p:par>
                            </p:childTnLst>
                          </p:cTn>
                        </p:par>
                        <p:par>
                          <p:cTn id="9" fill="hold">
                            <p:stCondLst>
                              <p:cond delay="500"/>
                            </p:stCondLst>
                            <p:childTnLst>
                              <p:par>
                                <p:cTn id="10" presetID="64" presetClass="path" presetSubtype="0" accel="50000" decel="50000" fill="hold" grpId="0" nodeType="afterEffect">
                                  <p:stCondLst>
                                    <p:cond delay="0"/>
                                  </p:stCondLst>
                                  <p:childTnLst>
                                    <p:animMotion origin="layout" path="M 0.000000 0.000000 L 0.000000 -0.286596 " pathEditMode="relative" rAng="0" ptsTypes="">
                                      <p:cBhvr>
                                        <p:cTn id="11" dur="500" fill="hold"/>
                                        <p:tgtEl>
                                          <p:spTgt spid="11"/>
                                        </p:tgtEl>
                                        <p:attrNameLst>
                                          <p:attrName>ppt_x</p:attrName>
                                          <p:attrName>ppt_y</p:attrName>
                                        </p:attrNameLst>
                                      </p:cBhvr>
                                      <p:rCtr x="0" y="-1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460115" y="-7620"/>
            <a:ext cx="252920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6.1.1 </a:t>
            </a:r>
            <a:r>
              <a:rPr lang="zh-CN" altLang="en-US" sz="1600">
                <a:solidFill>
                  <a:srgbClr val="002060"/>
                </a:solidFill>
                <a:latin typeface="微软雅黑" panose="020B0502040204020203" pitchFamily="34" charset="-122"/>
                <a:ea typeface="微软雅黑" panose="020B0502040204020203" pitchFamily="34" charset="-122"/>
              </a:rPr>
              <a:t>广域网的概念</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9" name="文本框 8"/>
          <p:cNvSpPr txBox="1"/>
          <p:nvPr/>
        </p:nvSpPr>
        <p:spPr>
          <a:xfrm>
            <a:off x="38735" y="414655"/>
            <a:ext cx="2674620" cy="675640"/>
          </a:xfrm>
          <a:prstGeom prst="rect">
            <a:avLst/>
          </a:prstGeom>
          <a:noFill/>
        </p:spPr>
        <p:txBody>
          <a:bodyPr wrap="square" rtlCol="0">
            <a:spAutoFit/>
          </a:bodyPr>
          <a:p>
            <a:pPr marL="342900" lvl="5" indent="-342900" algn="l">
              <a:buFont typeface="+mj-lt"/>
              <a:buAutoNum type="arabicPeriod"/>
            </a:pPr>
            <a:r>
              <a:rPr lang="zh-CN" altLang="en-US" sz="1000">
                <a:solidFill>
                  <a:srgbClr val="002060"/>
                </a:solidFill>
                <a:latin typeface="微软雅黑" panose="020B0502040204020203" pitchFamily="34" charset="-122"/>
                <a:ea typeface="微软雅黑" panose="020B0502040204020203" pitchFamily="34" charset="-122"/>
              </a:rPr>
              <a:t>广域网的定义与特点</a:t>
            </a:r>
            <a:endParaRPr lang="zh-CN" altLang="en-US" sz="1000">
              <a:solidFill>
                <a:srgbClr val="002060"/>
              </a:solidFill>
              <a:latin typeface="微软雅黑" panose="020B0502040204020203" pitchFamily="34" charset="-122"/>
              <a:ea typeface="微软雅黑" panose="020B0502040204020203" pitchFamily="34" charset="-122"/>
            </a:endParaRPr>
          </a:p>
          <a:p>
            <a:pPr marL="342900" lvl="5" indent="-342900" algn="l">
              <a:buFont typeface="+mj-lt"/>
              <a:buAutoNum type="arabicPeriod"/>
            </a:pPr>
            <a:r>
              <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广域网的组成与结构</a:t>
            </a:r>
            <a:endPar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endParaRPr>
          </a:p>
          <a:p>
            <a:pPr marL="342900" lvl="5" indent="-342900" algn="l">
              <a:buFont typeface="+mj-lt"/>
              <a:buAutoNum type="arabicPeriod"/>
            </a:pPr>
            <a:r>
              <a:rPr lang="zh-CN" altLang="en-US" sz="1000">
                <a:solidFill>
                  <a:srgbClr val="002060"/>
                </a:solidFill>
                <a:latin typeface="微软雅黑" panose="020B0502040204020203" pitchFamily="34" charset="-122"/>
                <a:ea typeface="微软雅黑" panose="020B0502040204020203" pitchFamily="34" charset="-122"/>
              </a:rPr>
              <a:t>常见广域网</a:t>
            </a:r>
            <a:endParaRPr lang="zh-CN" altLang="en-US" sz="1000">
              <a:solidFill>
                <a:srgbClr val="002060"/>
              </a:solidFill>
              <a:latin typeface="微软雅黑" panose="020B0502040204020203" pitchFamily="34" charset="-122"/>
              <a:ea typeface="微软雅黑" panose="020B0502040204020203" pitchFamily="34" charset="-122"/>
            </a:endParaRPr>
          </a:p>
        </p:txBody>
      </p:sp>
      <p:sp>
        <p:nvSpPr>
          <p:cNvPr id="14" name="文本框 13"/>
          <p:cNvSpPr txBox="1"/>
          <p:nvPr/>
        </p:nvSpPr>
        <p:spPr>
          <a:xfrm>
            <a:off x="2969260" y="1849755"/>
            <a:ext cx="3809365" cy="2768600"/>
          </a:xfrm>
          <a:prstGeom prst="rect">
            <a:avLst/>
          </a:prstGeom>
          <a:noFill/>
        </p:spPr>
        <p:txBody>
          <a:bodyPr wrap="square" rtlCol="0">
            <a:spAutoFit/>
          </a:bodyPr>
          <a:p>
            <a:r>
              <a:rPr lang="zh-CN" altLang="en-US" sz="1600">
                <a:solidFill>
                  <a:srgbClr val="002060"/>
                </a:solidFill>
                <a:latin typeface="微软雅黑" panose="020B0502040204020203" pitchFamily="34" charset="-122"/>
                <a:ea typeface="微软雅黑" panose="020B0502040204020203" pitchFamily="34" charset="-122"/>
              </a:rPr>
              <a:t>资源子网</a:t>
            </a:r>
            <a:r>
              <a:rPr lang="en-US" altLang="zh-CN" sz="1600">
                <a:solidFill>
                  <a:srgbClr val="002060"/>
                </a:solidFill>
                <a:latin typeface="微软雅黑" panose="020B0502040204020203" pitchFamily="34" charset="-122"/>
                <a:ea typeface="微软雅黑" panose="020B0502040204020203" pitchFamily="34" charset="-122"/>
              </a:rPr>
              <a:t>: </a:t>
            </a:r>
            <a:endParaRPr lang="en-US" altLang="zh-CN" sz="1600">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由计算力资源、软件资源、信息资源、数据资源等组成</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数据处理与存储等功能</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sym typeface="+mn-ea"/>
              </a:rPr>
              <a:t>为用户提供网络资源与服务</a:t>
            </a:r>
            <a:r>
              <a:rPr lang="en-US" altLang="zh-CN">
                <a:solidFill>
                  <a:srgbClr val="002060"/>
                </a:solidFill>
                <a:latin typeface="微软雅黑" panose="020B0502040204020203" pitchFamily="34" charset="-122"/>
                <a:ea typeface="微软雅黑" panose="020B0502040204020203" pitchFamily="34" charset="-122"/>
                <a:sym typeface="+mn-ea"/>
              </a:rPr>
              <a:t> </a:t>
            </a:r>
            <a:endParaRPr lang="zh-CN" altLang="en-US">
              <a:solidFill>
                <a:srgbClr val="002060"/>
              </a:solidFill>
              <a:latin typeface="微软雅黑" panose="020B0502040204020203" pitchFamily="34" charset="-122"/>
              <a:ea typeface="微软雅黑" panose="020B0502040204020203" pitchFamily="34" charset="-122"/>
              <a:sym typeface="+mn-ea"/>
            </a:endParaRPr>
          </a:p>
          <a:p>
            <a:endParaRPr lang="en-US" altLang="zh-CN">
              <a:solidFill>
                <a:srgbClr val="002060"/>
              </a:solidFill>
              <a:latin typeface="微软雅黑" panose="020B0502040204020203" pitchFamily="34" charset="-122"/>
              <a:ea typeface="微软雅黑" panose="020B0502040204020203" pitchFamily="34" charset="-122"/>
            </a:endParaRPr>
          </a:p>
          <a:p>
            <a:endParaRPr lang="en-US" altLang="zh-CN" sz="1600">
              <a:solidFill>
                <a:srgbClr val="002060"/>
              </a:solidFill>
              <a:latin typeface="微软雅黑" panose="020B0502040204020203" pitchFamily="34" charset="-122"/>
              <a:ea typeface="微软雅黑" panose="020B0502040204020203" pitchFamily="34" charset="-122"/>
            </a:endParaRPr>
          </a:p>
          <a:p>
            <a:r>
              <a:rPr lang="zh-CN" altLang="en-US" sz="1600">
                <a:solidFill>
                  <a:srgbClr val="002060"/>
                </a:solidFill>
                <a:latin typeface="微软雅黑" panose="020B0502040204020203" pitchFamily="34" charset="-122"/>
                <a:ea typeface="微软雅黑" panose="020B0502040204020203" pitchFamily="34" charset="-122"/>
              </a:rPr>
              <a:t>通信子网：</a:t>
            </a:r>
            <a:endParaRPr lang="zh-CN" altLang="en-US" sz="1600">
              <a:solidFill>
                <a:srgbClr val="002060"/>
              </a:solidFill>
              <a:latin typeface="微软雅黑" panose="020B0502040204020203" pitchFamily="34" charset="-122"/>
              <a:ea typeface="微软雅黑" panose="020B0502040204020203" pitchFamily="34" charset="-122"/>
            </a:endParaRPr>
          </a:p>
          <a:p>
            <a:pPr marL="285750" indent="-285750" algn="l">
              <a:buFont typeface="Wingdings" panose="05000000000000000000" charset="0"/>
              <a:buChar char=""/>
            </a:pPr>
            <a:r>
              <a:rPr lang="zh-CN" altLang="en-US" sz="1400">
                <a:solidFill>
                  <a:srgbClr val="002060"/>
                </a:solidFill>
                <a:latin typeface="微软雅黑" panose="020B0502040204020203" pitchFamily="34" charset="-122"/>
                <a:ea typeface="微软雅黑" panose="020B0502040204020203" pitchFamily="34" charset="-122"/>
              </a:rPr>
              <a:t>由通信控制处理机、通信线路与通信设备组成</a:t>
            </a:r>
            <a:endParaRPr lang="zh-CN" altLang="en-US" sz="1400">
              <a:solidFill>
                <a:srgbClr val="002060"/>
              </a:solidFill>
              <a:latin typeface="微软雅黑" panose="020B0502040204020203" pitchFamily="34" charset="-122"/>
              <a:ea typeface="微软雅黑" panose="020B0502040204020203" pitchFamily="34" charset="-122"/>
            </a:endParaRPr>
          </a:p>
          <a:p>
            <a:pPr marL="285750" indent="-285750" algn="l">
              <a:buFont typeface="Wingdings" panose="05000000000000000000" charset="0"/>
              <a:buChar char=""/>
            </a:pPr>
            <a:r>
              <a:rPr lang="zh-CN" altLang="en-US" sz="1400">
                <a:solidFill>
                  <a:srgbClr val="002060"/>
                </a:solidFill>
                <a:latin typeface="微软雅黑" panose="020B0502040204020203" pitchFamily="34" charset="-122"/>
                <a:ea typeface="微软雅黑" panose="020B0502040204020203" pitchFamily="34" charset="-122"/>
              </a:rPr>
              <a:t>数据的发送、接收与转发等传输功能</a:t>
            </a:r>
            <a:endParaRPr lang="zh-CN" altLang="en-US" sz="1400">
              <a:solidFill>
                <a:srgbClr val="002060"/>
              </a:solidFill>
              <a:latin typeface="微软雅黑" panose="020B0502040204020203" pitchFamily="34" charset="-122"/>
              <a:ea typeface="微软雅黑" panose="020B0502040204020203" pitchFamily="34" charset="-122"/>
            </a:endParaRPr>
          </a:p>
          <a:p>
            <a:pPr marL="285750" indent="-285750" algn="l">
              <a:buFont typeface="Wingdings" panose="05000000000000000000" charset="0"/>
              <a:buChar char=""/>
            </a:pPr>
            <a:endParaRPr lang="zh-CN" altLang="en-US" sz="14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ppt_y</p:attrName>
                                        </p:attrNameLst>
                                      </p:cBhvr>
                                      <p:tavLst>
                                        <p:tav tm="0">
                                          <p:val>
                                            <p:strVal val="#ppt_y+#ppt_h*1.125000"/>
                                          </p:val>
                                        </p:tav>
                                        <p:tav tm="100000">
                                          <p:val>
                                            <p:strVal val="#ppt_y"/>
                                          </p:val>
                                        </p:tav>
                                      </p:tavLst>
                                    </p:anim>
                                    <p:animEffect transition="in" filter="wipe(up)">
                                      <p:cBhvr>
                                        <p:cTn id="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文本框 10"/>
          <p:cNvSpPr txBox="1"/>
          <p:nvPr/>
        </p:nvSpPr>
        <p:spPr>
          <a:xfrm>
            <a:off x="3674745" y="1333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2. </a:t>
            </a:r>
            <a:r>
              <a:rPr lang="en-US" sz="1600">
                <a:solidFill>
                  <a:srgbClr val="002060"/>
                </a:solidFill>
                <a:latin typeface="微软雅黑" panose="020B0502040204020203" pitchFamily="34" charset="-122"/>
                <a:ea typeface="微软雅黑" panose="020B0502040204020203" pitchFamily="34" charset="-122"/>
                <a:sym typeface="+mn-ea"/>
              </a:rPr>
              <a:t>TD-SCDMA </a:t>
            </a:r>
            <a:r>
              <a:rPr lang="zh-CN" altLang="en-US" sz="1600">
                <a:solidFill>
                  <a:srgbClr val="002060"/>
                </a:solidFill>
                <a:latin typeface="微软雅黑" panose="020B0502040204020203" pitchFamily="34" charset="-122"/>
                <a:ea typeface="微软雅黑" panose="020B0502040204020203" pitchFamily="34" charset="-122"/>
                <a:sym typeface="+mn-ea"/>
              </a:rPr>
              <a:t>网络</a:t>
            </a:r>
            <a:endParaRPr lang="zh-CN" altLang="en-US" sz="1600">
              <a:solidFill>
                <a:srgbClr val="002060"/>
              </a:solidFill>
              <a:latin typeface="微软雅黑" panose="020B0502040204020203" pitchFamily="34" charset="-122"/>
              <a:ea typeface="微软雅黑" panose="020B0502040204020203" pitchFamily="34" charset="-122"/>
              <a:sym typeface="+mn-ea"/>
            </a:endParaRPr>
          </a:p>
        </p:txBody>
      </p:sp>
      <p:sp>
        <p:nvSpPr>
          <p:cNvPr id="43" name="文本框 42"/>
          <p:cNvSpPr txBox="1"/>
          <p:nvPr/>
        </p:nvSpPr>
        <p:spPr>
          <a:xfrm>
            <a:off x="2346325" y="1382395"/>
            <a:ext cx="5591810" cy="1260475"/>
          </a:xfrm>
          <a:prstGeom prst="rect">
            <a:avLst/>
          </a:prstGeom>
          <a:noFill/>
        </p:spPr>
        <p:txBody>
          <a:bodyPr wrap="square" rtlCol="0">
            <a:spAutoFit/>
          </a:bodyPr>
          <a:p>
            <a:pPr algn="l"/>
            <a:r>
              <a:rPr lang="zh-CN" altLang="en-US" sz="1600">
                <a:solidFill>
                  <a:srgbClr val="002060"/>
                </a:solidFill>
                <a:latin typeface="微软雅黑" panose="020B0502040204020203" pitchFamily="34" charset="-122"/>
                <a:ea typeface="微软雅黑" panose="020B0502040204020203" pitchFamily="34" charset="-122"/>
              </a:rPr>
              <a:t>中国提出的第三代移动通信标准</a:t>
            </a:r>
            <a:endParaRPr lang="zh-CN" altLang="en-US" sz="1600">
              <a:solidFill>
                <a:srgbClr val="002060"/>
              </a:solidFill>
              <a:latin typeface="微软雅黑" panose="020B0502040204020203" pitchFamily="34" charset="-122"/>
              <a:ea typeface="微软雅黑" panose="020B0502040204020203" pitchFamily="34" charset="-122"/>
            </a:endParaRPr>
          </a:p>
          <a:p>
            <a:pPr lvl="1" indent="0" algn="l">
              <a:buFont typeface="Wingdings" panose="05000000000000000000" charset="0"/>
              <a:buNone/>
            </a:pPr>
            <a:r>
              <a:rPr lang="zh-CN" altLang="en-US" sz="1200">
                <a:solidFill>
                  <a:srgbClr val="002060"/>
                </a:solidFill>
                <a:latin typeface="微软雅黑" panose="020B0502040204020203" pitchFamily="34" charset="-122"/>
                <a:ea typeface="微软雅黑" panose="020B0502040204020203" pitchFamily="34" charset="-122"/>
              </a:rPr>
              <a:t>采用时分双工</a:t>
            </a:r>
            <a:r>
              <a:rPr lang="en-US" altLang="zh-CN" sz="1200">
                <a:solidFill>
                  <a:srgbClr val="002060"/>
                </a:solidFill>
                <a:latin typeface="微软雅黑" panose="020B0502040204020203" pitchFamily="34" charset="-122"/>
                <a:ea typeface="微软雅黑" panose="020B0502040204020203" pitchFamily="34" charset="-122"/>
              </a:rPr>
              <a:t>(TDD)</a:t>
            </a:r>
            <a:endParaRPr lang="en-US" altLang="zh-CN" sz="1200">
              <a:solidFill>
                <a:srgbClr val="002060"/>
              </a:solidFill>
              <a:latin typeface="微软雅黑" panose="020B0502040204020203" pitchFamily="34" charset="-122"/>
              <a:ea typeface="微软雅黑" panose="020B0502040204020203" pitchFamily="34" charset="-122"/>
            </a:endParaRPr>
          </a:p>
          <a:p>
            <a:pPr lvl="1" indent="0" algn="l">
              <a:buFont typeface="Wingdings" panose="05000000000000000000" charset="0"/>
              <a:buNone/>
            </a:pPr>
            <a:r>
              <a:rPr lang="zh-CN" altLang="en-US" sz="1200">
                <a:solidFill>
                  <a:srgbClr val="002060"/>
                </a:solidFill>
                <a:latin typeface="微软雅黑" panose="020B0502040204020203" pitchFamily="34" charset="-122"/>
                <a:ea typeface="微软雅黑" panose="020B0502040204020203" pitchFamily="34" charset="-122"/>
              </a:rPr>
              <a:t>采用智能天线技术</a:t>
            </a:r>
            <a:endParaRPr lang="zh-CN" altLang="en-US" sz="1200">
              <a:solidFill>
                <a:srgbClr val="002060"/>
              </a:solidFill>
              <a:latin typeface="微软雅黑" panose="020B0502040204020203" pitchFamily="34" charset="-122"/>
              <a:ea typeface="微软雅黑" panose="020B0502040204020203" pitchFamily="34" charset="-122"/>
            </a:endParaRPr>
          </a:p>
          <a:p>
            <a:pPr lvl="1" indent="0" algn="l">
              <a:buFont typeface="Wingdings" panose="05000000000000000000" charset="0"/>
              <a:buNone/>
            </a:pPr>
            <a:r>
              <a:rPr lang="zh-CN" altLang="en-US" sz="1200">
                <a:solidFill>
                  <a:srgbClr val="002060"/>
                </a:solidFill>
                <a:latin typeface="微软雅黑" panose="020B0502040204020203" pitchFamily="34" charset="-122"/>
                <a:ea typeface="微软雅黑" panose="020B0502040204020203" pitchFamily="34" charset="-122"/>
              </a:rPr>
              <a:t>采用同步</a:t>
            </a:r>
            <a:r>
              <a:rPr lang="en-US" altLang="zh-CN" sz="1200">
                <a:solidFill>
                  <a:srgbClr val="002060"/>
                </a:solidFill>
                <a:latin typeface="微软雅黑" panose="020B0502040204020203" pitchFamily="34" charset="-122"/>
                <a:ea typeface="微软雅黑" panose="020B0502040204020203" pitchFamily="34" charset="-122"/>
              </a:rPr>
              <a:t>CDMA(SCDMA)</a:t>
            </a:r>
            <a:r>
              <a:rPr lang="zh-CN" altLang="en-US" sz="1200">
                <a:solidFill>
                  <a:srgbClr val="002060"/>
                </a:solidFill>
                <a:latin typeface="微软雅黑" panose="020B0502040204020203" pitchFamily="34" charset="-122"/>
                <a:ea typeface="微软雅黑" panose="020B0502040204020203" pitchFamily="34" charset="-122"/>
              </a:rPr>
              <a:t>技术和低码片速率</a:t>
            </a:r>
            <a:r>
              <a:rPr lang="en-US" altLang="zh-CN" sz="1200">
                <a:solidFill>
                  <a:srgbClr val="002060"/>
                </a:solidFill>
                <a:latin typeface="微软雅黑" panose="020B0502040204020203" pitchFamily="34" charset="-122"/>
                <a:ea typeface="微软雅黑" panose="020B0502040204020203" pitchFamily="34" charset="-122"/>
              </a:rPr>
              <a:t>(LCR)</a:t>
            </a:r>
            <a:endParaRPr lang="en-US" altLang="zh-CN" sz="1200">
              <a:solidFill>
                <a:srgbClr val="002060"/>
              </a:solidFill>
              <a:latin typeface="微软雅黑" panose="020B0502040204020203" pitchFamily="34" charset="-122"/>
              <a:ea typeface="微软雅黑" panose="020B0502040204020203" pitchFamily="34" charset="-122"/>
            </a:endParaRPr>
          </a:p>
          <a:p>
            <a:pPr lvl="1" indent="0" algn="l">
              <a:buFont typeface="Wingdings" panose="05000000000000000000" charset="0"/>
              <a:buNone/>
            </a:pPr>
            <a:r>
              <a:rPr lang="zh-CN" altLang="en-US" sz="1200">
                <a:solidFill>
                  <a:srgbClr val="002060"/>
                </a:solidFill>
                <a:latin typeface="微软雅黑" panose="020B0502040204020203" pitchFamily="34" charset="-122"/>
                <a:ea typeface="微软雅黑" panose="020B0502040204020203" pitchFamily="34" charset="-122"/>
              </a:rPr>
              <a:t>采用了联合检测、软件无线电、接力切换等新技术</a:t>
            </a:r>
            <a:endParaRPr lang="zh-CN" altLang="en-US" sz="1200">
              <a:solidFill>
                <a:srgbClr val="002060"/>
              </a:solidFill>
              <a:latin typeface="微软雅黑" panose="020B0502040204020203" pitchFamily="34" charset="-122"/>
              <a:ea typeface="微软雅黑" panose="020B0502040204020203" pitchFamily="34" charset="-122"/>
            </a:endParaRPr>
          </a:p>
          <a:p>
            <a:pPr lvl="1" indent="0" algn="l">
              <a:buFont typeface="Wingdings" panose="05000000000000000000" charset="0"/>
              <a:buNone/>
            </a:pPr>
            <a:r>
              <a:rPr lang="zh-CN" altLang="en-US" sz="1200">
                <a:solidFill>
                  <a:srgbClr val="002060"/>
                </a:solidFill>
                <a:latin typeface="微软雅黑" panose="020B0502040204020203" pitchFamily="34" charset="-122"/>
                <a:ea typeface="微软雅黑" panose="020B0502040204020203" pitchFamily="34" charset="-122"/>
              </a:rPr>
              <a:t>综合了</a:t>
            </a:r>
            <a:r>
              <a:rPr lang="en-US" altLang="zh-CN" sz="1200">
                <a:solidFill>
                  <a:srgbClr val="002060"/>
                </a:solidFill>
                <a:latin typeface="微软雅黑" panose="020B0502040204020203" pitchFamily="34" charset="-122"/>
                <a:ea typeface="微软雅黑" panose="020B0502040204020203" pitchFamily="34" charset="-122"/>
              </a:rPr>
              <a:t>TDD</a:t>
            </a:r>
            <a:r>
              <a:rPr lang="zh-CN" altLang="en-US" sz="1200">
                <a:solidFill>
                  <a:srgbClr val="002060"/>
                </a:solidFill>
                <a:latin typeface="微软雅黑" panose="020B0502040204020203" pitchFamily="34" charset="-122"/>
                <a:ea typeface="微软雅黑" panose="020B0502040204020203" pitchFamily="34" charset="-122"/>
              </a:rPr>
              <a:t>与</a:t>
            </a:r>
            <a:r>
              <a:rPr lang="en-US" altLang="zh-CN" sz="1200">
                <a:solidFill>
                  <a:srgbClr val="002060"/>
                </a:solidFill>
                <a:latin typeface="微软雅黑" panose="020B0502040204020203" pitchFamily="34" charset="-122"/>
                <a:ea typeface="微软雅黑" panose="020B0502040204020203" pitchFamily="34" charset="-122"/>
              </a:rPr>
              <a:t>CDMA</a:t>
            </a:r>
            <a:r>
              <a:rPr lang="zh-CN" altLang="en-US" sz="1200">
                <a:solidFill>
                  <a:srgbClr val="002060"/>
                </a:solidFill>
                <a:latin typeface="微软雅黑" panose="020B0502040204020203" pitchFamily="34" charset="-122"/>
                <a:ea typeface="微软雅黑" panose="020B0502040204020203" pitchFamily="34" charset="-122"/>
              </a:rPr>
              <a:t>的技术优势</a:t>
            </a:r>
            <a:endParaRPr lang="zh-CN" altLang="en-US" sz="12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userDrawn="1"/>
        </p:nvGrpSpPr>
        <p:grpSpPr>
          <a:xfrm>
            <a:off x="4502785" y="634365"/>
            <a:ext cx="4344669" cy="4158615"/>
            <a:chOff x="-744761" y="-143009"/>
            <a:chExt cx="7094266" cy="7094268"/>
          </a:xfrm>
        </p:grpSpPr>
        <p:pic>
          <p:nvPicPr>
            <p:cNvPr id="17" name="图片 16"/>
            <p:cNvPicPr>
              <a:picLocks noChangeAspect="1"/>
            </p:cNvPicPr>
            <p:nvPr userDrawn="1"/>
          </p:nvPicPr>
          <p:blipFill>
            <a:blip r:embed="rId1"/>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grpSp>
      <p:sp>
        <p:nvSpPr>
          <p:cNvPr id="2" name="矩形 1"/>
          <p:cNvSpPr/>
          <p:nvPr/>
        </p:nvSpPr>
        <p:spPr>
          <a:xfrm>
            <a:off x="538480" y="1818005"/>
            <a:ext cx="3590290" cy="2053590"/>
          </a:xfrm>
          <a:prstGeom prst="rect">
            <a:avLst/>
          </a:prstGeom>
          <a:solidFill>
            <a:schemeClr val="accent2">
              <a:lumMod val="20000"/>
              <a:lumOff val="80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8480" y="1818005"/>
            <a:ext cx="3590290" cy="2053590"/>
          </a:xfrm>
          <a:prstGeom prst="rect">
            <a:avLst/>
          </a:prstGeom>
          <a:solidFill>
            <a:schemeClr val="accent2">
              <a:lumMod val="20000"/>
              <a:lumOff val="80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50" name="组合 49"/>
          <p:cNvGrpSpPr/>
          <p:nvPr userDrawn="1"/>
        </p:nvGrpSpPr>
        <p:grpSpPr>
          <a:xfrm rot="0">
            <a:off x="794385" y="3895090"/>
            <a:ext cx="3162935" cy="257810"/>
            <a:chOff x="1268" y="3776"/>
            <a:chExt cx="4981" cy="406"/>
          </a:xfrm>
        </p:grpSpPr>
        <p:sp>
          <p:nvSpPr>
            <p:cNvPr id="51" name="Rectangle 6"/>
            <p:cNvSpPr>
              <a:spLocks noChangeArrowheads="1"/>
            </p:cNvSpPr>
            <p:nvPr/>
          </p:nvSpPr>
          <p:spPr bwMode="auto">
            <a:xfrm>
              <a:off x="2844" y="3786"/>
              <a:ext cx="3405" cy="38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0" rIns="0" bIns="0" anchor="ctr" anchorCtr="0">
              <a:spAutoFit/>
            </a:bodyPr>
            <a:p>
              <a:pPr algn="l"/>
              <a:r>
                <a:rPr lang="en-US" altLang="zh-CN" sz="1600" b="1" dirty="0">
                  <a:solidFill>
                    <a:srgbClr val="1C4885"/>
                  </a:solidFill>
                  <a:latin typeface="微软雅黑" panose="020B0502040204020203" pitchFamily="34" charset="-122"/>
                  <a:ea typeface="微软雅黑" panose="020B0502040204020203" pitchFamily="34" charset="-122"/>
                  <a:sym typeface="+mn-ea"/>
                </a:rPr>
                <a:t>WiMAX</a:t>
              </a:r>
              <a:r>
                <a:rPr lang="zh-CN" altLang="en-US" sz="1600" b="1" dirty="0">
                  <a:solidFill>
                    <a:srgbClr val="1C4885"/>
                  </a:solidFill>
                  <a:latin typeface="微软雅黑" panose="020B0502040204020203" pitchFamily="34" charset="-122"/>
                  <a:ea typeface="微软雅黑" panose="020B0502040204020203" pitchFamily="34" charset="-122"/>
                  <a:sym typeface="+mn-ea"/>
                </a:rPr>
                <a:t>网络</a:t>
              </a:r>
              <a:endParaRPr lang="zh-CN" altLang="en-US" sz="1600" b="1" dirty="0">
                <a:solidFill>
                  <a:srgbClr val="1C4885"/>
                </a:solidFill>
                <a:latin typeface="微软雅黑" panose="020B0502040204020203" pitchFamily="34" charset="-122"/>
                <a:ea typeface="微软雅黑" panose="020B0502040204020203" pitchFamily="34" charset="-122"/>
              </a:endParaRPr>
            </a:p>
          </p:txBody>
        </p:sp>
        <p:sp>
          <p:nvSpPr>
            <p:cNvPr id="52"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p>
              <a:pPr algn="ctr"/>
              <a:r>
                <a:rPr lang="en-US" altLang="zh-CN" sz="1600" b="1">
                  <a:solidFill>
                    <a:schemeClr val="bg1"/>
                  </a:solidFill>
                  <a:latin typeface="微软雅黑" panose="020B0502040204020203" pitchFamily="34" charset="-122"/>
                  <a:ea typeface="微软雅黑" panose="020B0502040204020203" pitchFamily="34" charset="-122"/>
                </a:rPr>
                <a:t>6.7</a:t>
              </a:r>
              <a:endParaRPr lang="en-US" altLang="zh-CN" sz="1600" b="1">
                <a:solidFill>
                  <a:schemeClr val="bg1"/>
                </a:solidFill>
                <a:latin typeface="微软雅黑" panose="020B0502040204020203" pitchFamily="34" charset="-122"/>
                <a:ea typeface="微软雅黑" panose="020B0502040204020203" pitchFamily="34"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afterEffect">
                                  <p:stCondLst>
                                    <p:cond delay="0"/>
                                  </p:stCondLst>
                                  <p:childTnLst>
                                    <p:animMotion origin="layout" path="M 0.000000 0.000000 L 0.000000 -0.744754 " pathEditMode="relative" rAng="0" ptsTypes="">
                                      <p:cBhvr>
                                        <p:cTn id="6" dur="500" fill="hold"/>
                                        <p:tgtEl>
                                          <p:spTgt spid="50"/>
                                        </p:tgtEl>
                                        <p:attrNameLst>
                                          <p:attrName>ppt_x</p:attrName>
                                          <p:attrName>ppt_y</p:attrName>
                                        </p:attrNameLst>
                                      </p:cBhvr>
                                      <p:rCtr x="0" y="-1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3674745" y="10471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1. WiMAX </a:t>
            </a:r>
            <a:r>
              <a:rPr lang="zh-CN" altLang="en-US" sz="1600">
                <a:solidFill>
                  <a:srgbClr val="002060"/>
                </a:solidFill>
                <a:latin typeface="微软雅黑" panose="020B0502040204020203" pitchFamily="34" charset="-122"/>
                <a:ea typeface="微软雅黑" panose="020B0502040204020203" pitchFamily="34" charset="-122"/>
              </a:rPr>
              <a:t>技术</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1" name="文本框 10"/>
          <p:cNvSpPr txBox="1"/>
          <p:nvPr/>
        </p:nvSpPr>
        <p:spPr>
          <a:xfrm>
            <a:off x="3674745" y="15297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2. </a:t>
            </a:r>
            <a:r>
              <a:rPr lang="en-US" altLang="zh-CN" sz="1600">
                <a:solidFill>
                  <a:srgbClr val="002060"/>
                </a:solidFill>
                <a:latin typeface="微软雅黑" panose="020B0502040204020203" pitchFamily="34" charset="-122"/>
                <a:ea typeface="微软雅黑" panose="020B0502040204020203" pitchFamily="34" charset="-122"/>
                <a:sym typeface="+mn-ea"/>
              </a:rPr>
              <a:t>WiMAX </a:t>
            </a:r>
            <a:r>
              <a:rPr lang="zh-CN" altLang="en-US" sz="1600">
                <a:solidFill>
                  <a:srgbClr val="002060"/>
                </a:solidFill>
                <a:latin typeface="微软雅黑" panose="020B0502040204020203" pitchFamily="34" charset="-122"/>
                <a:ea typeface="微软雅黑" panose="020B0502040204020203" pitchFamily="34" charset="-122"/>
              </a:rPr>
              <a:t>网络层次结构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2" name="文本框 11"/>
          <p:cNvSpPr txBox="1"/>
          <p:nvPr/>
        </p:nvSpPr>
        <p:spPr>
          <a:xfrm>
            <a:off x="3674745" y="20123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3. </a:t>
            </a:r>
            <a:r>
              <a:rPr lang="en-US" altLang="zh-CN" sz="1600">
                <a:solidFill>
                  <a:srgbClr val="002060"/>
                </a:solidFill>
                <a:latin typeface="微软雅黑" panose="020B0502040204020203" pitchFamily="34" charset="-122"/>
                <a:ea typeface="微软雅黑" panose="020B0502040204020203" pitchFamily="34" charset="-122"/>
                <a:sym typeface="+mn-ea"/>
              </a:rPr>
              <a:t>WiMAX </a:t>
            </a:r>
            <a:r>
              <a:rPr lang="zh-CN" altLang="en-US" sz="1600">
                <a:solidFill>
                  <a:srgbClr val="002060"/>
                </a:solidFill>
                <a:latin typeface="微软雅黑" panose="020B0502040204020203" pitchFamily="34" charset="-122"/>
                <a:ea typeface="微软雅黑" panose="020B0502040204020203" pitchFamily="34" charset="-122"/>
                <a:sym typeface="+mn-ea"/>
              </a:rPr>
              <a:t>帧格式</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3" name="文本框 12"/>
          <p:cNvSpPr txBox="1"/>
          <p:nvPr/>
        </p:nvSpPr>
        <p:spPr>
          <a:xfrm>
            <a:off x="3674745" y="24949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4. </a:t>
            </a:r>
            <a:r>
              <a:rPr lang="en-US" altLang="zh-CN" sz="1600">
                <a:solidFill>
                  <a:srgbClr val="002060"/>
                </a:solidFill>
                <a:latin typeface="微软雅黑" panose="020B0502040204020203" pitchFamily="34" charset="-122"/>
                <a:ea typeface="微软雅黑" panose="020B0502040204020203" pitchFamily="34" charset="-122"/>
                <a:sym typeface="+mn-ea"/>
              </a:rPr>
              <a:t>WiMAX </a:t>
            </a:r>
            <a:r>
              <a:rPr lang="zh-CN" altLang="en-US" sz="1600">
                <a:solidFill>
                  <a:srgbClr val="002060"/>
                </a:solidFill>
                <a:latin typeface="微软雅黑" panose="020B0502040204020203" pitchFamily="34" charset="-122"/>
                <a:ea typeface="微软雅黑" panose="020B0502040204020203" pitchFamily="34" charset="-122"/>
              </a:rPr>
              <a:t>网络结构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2" name="文本框 1"/>
          <p:cNvSpPr txBox="1"/>
          <p:nvPr/>
        </p:nvSpPr>
        <p:spPr>
          <a:xfrm>
            <a:off x="3674745" y="298259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5. </a:t>
            </a:r>
            <a:r>
              <a:rPr lang="en-US" altLang="zh-CN" sz="1600">
                <a:solidFill>
                  <a:srgbClr val="002060"/>
                </a:solidFill>
                <a:latin typeface="微软雅黑" panose="020B0502040204020203" pitchFamily="34" charset="-122"/>
                <a:ea typeface="微软雅黑" panose="020B0502040204020203" pitchFamily="34" charset="-122"/>
                <a:sym typeface="+mn-ea"/>
              </a:rPr>
              <a:t>WiMAX </a:t>
            </a:r>
            <a:r>
              <a:rPr lang="zh-CN" altLang="en-US" sz="1600">
                <a:solidFill>
                  <a:srgbClr val="002060"/>
                </a:solidFill>
                <a:latin typeface="微软雅黑" panose="020B0502040204020203" pitchFamily="34" charset="-122"/>
                <a:ea typeface="微软雅黑" panose="020B0502040204020203" pitchFamily="34" charset="-122"/>
              </a:rPr>
              <a:t>网络带宽请求原理</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3" name="文本框 2"/>
          <p:cNvSpPr txBox="1"/>
          <p:nvPr/>
        </p:nvSpPr>
        <p:spPr>
          <a:xfrm>
            <a:off x="3674745" y="3472180"/>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 </a:t>
            </a:r>
            <a:r>
              <a:rPr lang="en-US" altLang="zh-CN" sz="1600">
                <a:solidFill>
                  <a:srgbClr val="002060"/>
                </a:solidFill>
                <a:latin typeface="微软雅黑" panose="020B0502040204020203" pitchFamily="34" charset="-122"/>
                <a:ea typeface="微软雅黑" panose="020B0502040204020203" pitchFamily="34" charset="-122"/>
                <a:sym typeface="+mn-ea"/>
              </a:rPr>
              <a:t>WiMAX </a:t>
            </a:r>
            <a:r>
              <a:rPr lang="zh-CN" altLang="en-US" sz="1600">
                <a:solidFill>
                  <a:srgbClr val="002060"/>
                </a:solidFill>
                <a:latin typeface="微软雅黑" panose="020B0502040204020203" pitchFamily="34" charset="-122"/>
                <a:ea typeface="微软雅黑" panose="020B0502040204020203" pitchFamily="34" charset="-122"/>
                <a:sym typeface="+mn-ea"/>
              </a:rPr>
              <a:t>应用</a:t>
            </a:r>
            <a:endParaRPr lang="zh-CN" altLang="en-US" sz="1600">
              <a:solidFill>
                <a:srgbClr val="002060"/>
              </a:solidFill>
              <a:latin typeface="微软雅黑" panose="020B0502040204020203" pitchFamily="34" charset="-122"/>
              <a:ea typeface="微软雅黑"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000000 0.000000 L 0.000000 -0.196742 " pathEditMode="relative" rAng="0" ptsTypes="">
                                      <p:cBhvr>
                                        <p:cTn id="6" dur="500" fill="hold"/>
                                        <p:tgtEl>
                                          <p:spTgt spid="9"/>
                                        </p:tgtEl>
                                        <p:attrNameLst>
                                          <p:attrName>ppt_x</p:attrName>
                                          <p:attrName>ppt_y</p:attrName>
                                        </p:attrNameLst>
                                      </p:cBhvr>
                                      <p:rCtr x="0" y="-95"/>
                                    </p:animMotion>
                                  </p:childTnLst>
                                </p:cTn>
                              </p:par>
                            </p:childTnLst>
                          </p:cTn>
                        </p:par>
                        <p:par>
                          <p:cTn id="7" fill="hold">
                            <p:stCondLst>
                              <p:cond delay="500"/>
                            </p:stCondLst>
                            <p:childTnLst>
                              <p:par>
                                <p:cTn id="8" presetID="2" presetClass="exit" presetSubtype="1" fill="hold" grpId="0" nodeType="afterEffect">
                                  <p:stCondLst>
                                    <p:cond delay="0"/>
                                  </p:stCondLst>
                                  <p:childTnLst>
                                    <p:anim calcmode="lin" valueType="num">
                                      <p:cBhvr additive="base">
                                        <p:cTn id="9" dur="500"/>
                                        <p:tgtEl>
                                          <p:spTgt spid="11"/>
                                        </p:tgtEl>
                                        <p:attrNameLst>
                                          <p:attrName>ppt_x</p:attrName>
                                        </p:attrNameLst>
                                      </p:cBhvr>
                                      <p:tavLst>
                                        <p:tav tm="0">
                                          <p:val>
                                            <p:strVal val="ppt_x"/>
                                          </p:val>
                                        </p:tav>
                                        <p:tav tm="100000">
                                          <p:val>
                                            <p:strVal val="ppt_x"/>
                                          </p:val>
                                        </p:tav>
                                      </p:tavLst>
                                    </p:anim>
                                    <p:anim calcmode="lin" valueType="num">
                                      <p:cBhvr additive="base">
                                        <p:cTn id="10" dur="500"/>
                                        <p:tgtEl>
                                          <p:spTgt spid="11"/>
                                        </p:tgtEl>
                                        <p:attrNameLst>
                                          <p:attrName>ppt_y</p:attrName>
                                        </p:attrNameLst>
                                      </p:cBhvr>
                                      <p:tavLst>
                                        <p:tav tm="0">
                                          <p:val>
                                            <p:strVal val="ppt_y"/>
                                          </p:val>
                                        </p:tav>
                                        <p:tav tm="100000">
                                          <p:val>
                                            <p:strVal val="0-ppt_h/2"/>
                                          </p:val>
                                        </p:tav>
                                      </p:tavLst>
                                    </p:anim>
                                    <p:set>
                                      <p:cBhvr>
                                        <p:cTn id="11" dur="1" fill="hold">
                                          <p:stCondLst>
                                            <p:cond delay="499"/>
                                          </p:stCondLst>
                                        </p:cTn>
                                        <p:tgtEl>
                                          <p:spTgt spid="11"/>
                                        </p:tgtEl>
                                        <p:attrNameLst>
                                          <p:attrName>style.visibility</p:attrName>
                                        </p:attrNameLst>
                                      </p:cBhvr>
                                      <p:to>
                                        <p:strVal val="hidden"/>
                                      </p:to>
                                    </p:set>
                                  </p:childTnLst>
                                </p:cTn>
                              </p:par>
                              <p:par>
                                <p:cTn id="12" presetID="2" presetClass="exit" presetSubtype="1" fill="hold" grpId="0" nodeType="withEffect">
                                  <p:stCondLst>
                                    <p:cond delay="0"/>
                                  </p:stCondLst>
                                  <p:childTnLst>
                                    <p:anim calcmode="lin" valueType="num">
                                      <p:cBhvr additive="base">
                                        <p:cTn id="13" dur="500"/>
                                        <p:tgtEl>
                                          <p:spTgt spid="12"/>
                                        </p:tgtEl>
                                        <p:attrNameLst>
                                          <p:attrName>ppt_x</p:attrName>
                                        </p:attrNameLst>
                                      </p:cBhvr>
                                      <p:tavLst>
                                        <p:tav tm="0">
                                          <p:val>
                                            <p:strVal val="ppt_x"/>
                                          </p:val>
                                        </p:tav>
                                        <p:tav tm="100000">
                                          <p:val>
                                            <p:strVal val="ppt_x"/>
                                          </p:val>
                                        </p:tav>
                                      </p:tavLst>
                                    </p:anim>
                                    <p:anim calcmode="lin" valueType="num">
                                      <p:cBhvr additive="base">
                                        <p:cTn id="14" dur="500"/>
                                        <p:tgtEl>
                                          <p:spTgt spid="12"/>
                                        </p:tgtEl>
                                        <p:attrNameLst>
                                          <p:attrName>ppt_y</p:attrName>
                                        </p:attrNameLst>
                                      </p:cBhvr>
                                      <p:tavLst>
                                        <p:tav tm="0">
                                          <p:val>
                                            <p:strVal val="ppt_y"/>
                                          </p:val>
                                        </p:tav>
                                        <p:tav tm="100000">
                                          <p:val>
                                            <p:strVal val="0-ppt_h/2"/>
                                          </p:val>
                                        </p:tav>
                                      </p:tavLst>
                                    </p:anim>
                                    <p:set>
                                      <p:cBhvr>
                                        <p:cTn id="15" dur="1" fill="hold">
                                          <p:stCondLst>
                                            <p:cond delay="499"/>
                                          </p:stCondLst>
                                        </p:cTn>
                                        <p:tgtEl>
                                          <p:spTgt spid="12"/>
                                        </p:tgtEl>
                                        <p:attrNameLst>
                                          <p:attrName>style.visibility</p:attrName>
                                        </p:attrNameLst>
                                      </p:cBhvr>
                                      <p:to>
                                        <p:strVal val="hidden"/>
                                      </p:to>
                                    </p:set>
                                  </p:childTnLst>
                                </p:cTn>
                              </p:par>
                              <p:par>
                                <p:cTn id="16" presetID="2" presetClass="exit" presetSubtype="1" fill="hold" grpId="0" nodeType="withEffect">
                                  <p:stCondLst>
                                    <p:cond delay="0"/>
                                  </p:stCondLst>
                                  <p:childTnLst>
                                    <p:anim calcmode="lin" valueType="num">
                                      <p:cBhvr additive="base">
                                        <p:cTn id="17" dur="500"/>
                                        <p:tgtEl>
                                          <p:spTgt spid="13"/>
                                        </p:tgtEl>
                                        <p:attrNameLst>
                                          <p:attrName>ppt_x</p:attrName>
                                        </p:attrNameLst>
                                      </p:cBhvr>
                                      <p:tavLst>
                                        <p:tav tm="0">
                                          <p:val>
                                            <p:strVal val="ppt_x"/>
                                          </p:val>
                                        </p:tav>
                                        <p:tav tm="100000">
                                          <p:val>
                                            <p:strVal val="ppt_x"/>
                                          </p:val>
                                        </p:tav>
                                      </p:tavLst>
                                    </p:anim>
                                    <p:anim calcmode="lin" valueType="num">
                                      <p:cBhvr additive="base">
                                        <p:cTn id="18" dur="500"/>
                                        <p:tgtEl>
                                          <p:spTgt spid="13"/>
                                        </p:tgtEl>
                                        <p:attrNameLst>
                                          <p:attrName>ppt_y</p:attrName>
                                        </p:attrNameLst>
                                      </p:cBhvr>
                                      <p:tavLst>
                                        <p:tav tm="0">
                                          <p:val>
                                            <p:strVal val="ppt_y"/>
                                          </p:val>
                                        </p:tav>
                                        <p:tav tm="100000">
                                          <p:val>
                                            <p:strVal val="0-ppt_h/2"/>
                                          </p:val>
                                        </p:tav>
                                      </p:tavLst>
                                    </p:anim>
                                    <p:set>
                                      <p:cBhvr>
                                        <p:cTn id="19" dur="1" fill="hold">
                                          <p:stCondLst>
                                            <p:cond delay="499"/>
                                          </p:stCondLst>
                                        </p:cTn>
                                        <p:tgtEl>
                                          <p:spTgt spid="13"/>
                                        </p:tgtEl>
                                        <p:attrNameLst>
                                          <p:attrName>style.visibility</p:attrName>
                                        </p:attrNameLst>
                                      </p:cBhvr>
                                      <p:to>
                                        <p:strVal val="hidden"/>
                                      </p:to>
                                    </p:set>
                                  </p:childTnLst>
                                </p:cTn>
                              </p:par>
                              <p:par>
                                <p:cTn id="20" presetID="2" presetClass="exit" presetSubtype="1" fill="hold" grpId="0" nodeType="withEffect">
                                  <p:stCondLst>
                                    <p:cond delay="0"/>
                                  </p:stCondLst>
                                  <p:childTnLst>
                                    <p:anim calcmode="lin" valueType="num">
                                      <p:cBhvr additive="base">
                                        <p:cTn id="21" dur="500"/>
                                        <p:tgtEl>
                                          <p:spTgt spid="2"/>
                                        </p:tgtEl>
                                        <p:attrNameLst>
                                          <p:attrName>ppt_x</p:attrName>
                                        </p:attrNameLst>
                                      </p:cBhvr>
                                      <p:tavLst>
                                        <p:tav tm="0">
                                          <p:val>
                                            <p:strVal val="ppt_x"/>
                                          </p:val>
                                        </p:tav>
                                        <p:tav tm="100000">
                                          <p:val>
                                            <p:strVal val="ppt_x"/>
                                          </p:val>
                                        </p:tav>
                                      </p:tavLst>
                                    </p:anim>
                                    <p:anim calcmode="lin" valueType="num">
                                      <p:cBhvr additive="base">
                                        <p:cTn id="22" dur="500"/>
                                        <p:tgtEl>
                                          <p:spTgt spid="2"/>
                                        </p:tgtEl>
                                        <p:attrNameLst>
                                          <p:attrName>ppt_y</p:attrName>
                                        </p:attrNameLst>
                                      </p:cBhvr>
                                      <p:tavLst>
                                        <p:tav tm="0">
                                          <p:val>
                                            <p:strVal val="ppt_y"/>
                                          </p:val>
                                        </p:tav>
                                        <p:tav tm="100000">
                                          <p:val>
                                            <p:strVal val="0-ppt_h/2"/>
                                          </p:val>
                                        </p:tav>
                                      </p:tavLst>
                                    </p:anim>
                                    <p:set>
                                      <p:cBhvr>
                                        <p:cTn id="23" dur="1" fill="hold">
                                          <p:stCondLst>
                                            <p:cond delay="499"/>
                                          </p:stCondLst>
                                        </p:cTn>
                                        <p:tgtEl>
                                          <p:spTgt spid="2"/>
                                        </p:tgtEl>
                                        <p:attrNameLst>
                                          <p:attrName>style.visibility</p:attrName>
                                        </p:attrNameLst>
                                      </p:cBhvr>
                                      <p:to>
                                        <p:strVal val="hidden"/>
                                      </p:to>
                                    </p:set>
                                  </p:childTnLst>
                                </p:cTn>
                              </p:par>
                              <p:par>
                                <p:cTn id="24" presetID="2" presetClass="exit" presetSubtype="1" fill="hold" grpId="0" nodeType="withEffect">
                                  <p:stCondLst>
                                    <p:cond delay="0"/>
                                  </p:stCondLst>
                                  <p:childTnLst>
                                    <p:anim calcmode="lin" valueType="num">
                                      <p:cBhvr additive="base">
                                        <p:cTn id="25" dur="500"/>
                                        <p:tgtEl>
                                          <p:spTgt spid="3"/>
                                        </p:tgtEl>
                                        <p:attrNameLst>
                                          <p:attrName>ppt_x</p:attrName>
                                        </p:attrNameLst>
                                      </p:cBhvr>
                                      <p:tavLst>
                                        <p:tav tm="0">
                                          <p:val>
                                            <p:strVal val="ppt_x"/>
                                          </p:val>
                                        </p:tav>
                                        <p:tav tm="100000">
                                          <p:val>
                                            <p:strVal val="ppt_x"/>
                                          </p:val>
                                        </p:tav>
                                      </p:tavLst>
                                    </p:anim>
                                    <p:anim calcmode="lin" valueType="num">
                                      <p:cBhvr additive="base">
                                        <p:cTn id="26" dur="500"/>
                                        <p:tgtEl>
                                          <p:spTgt spid="3"/>
                                        </p:tgtEl>
                                        <p:attrNameLst>
                                          <p:attrName>ppt_y</p:attrName>
                                        </p:attrNameLst>
                                      </p:cBhvr>
                                      <p:tavLst>
                                        <p:tav tm="0">
                                          <p:val>
                                            <p:strVal val="ppt_y"/>
                                          </p:val>
                                        </p:tav>
                                        <p:tav tm="100000">
                                          <p:val>
                                            <p:strVal val="0-ppt_h/2"/>
                                          </p:val>
                                        </p:tav>
                                      </p:tavLst>
                                    </p:anim>
                                    <p:set>
                                      <p:cBhvr>
                                        <p:cTn id="2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p:bldP spid="2" grpId="0"/>
      <p:bldP spid="3"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3674745" y="-12700"/>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1. WiMAX </a:t>
            </a:r>
            <a:r>
              <a:rPr lang="zh-CN" altLang="en-US" sz="1600">
                <a:solidFill>
                  <a:srgbClr val="002060"/>
                </a:solidFill>
                <a:latin typeface="微软雅黑" panose="020B0502040204020203" pitchFamily="34" charset="-122"/>
                <a:ea typeface="微软雅黑" panose="020B0502040204020203" pitchFamily="34" charset="-122"/>
              </a:rPr>
              <a:t>技术</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43" name="文本框 42"/>
          <p:cNvSpPr txBox="1"/>
          <p:nvPr/>
        </p:nvSpPr>
        <p:spPr>
          <a:xfrm>
            <a:off x="1936115" y="1016635"/>
            <a:ext cx="6011545" cy="1568450"/>
          </a:xfrm>
          <a:prstGeom prst="rect">
            <a:avLst/>
          </a:prstGeom>
          <a:noFill/>
        </p:spPr>
        <p:txBody>
          <a:bodyPr wrap="square" rtlCol="0">
            <a:spAutoFit/>
          </a:bodyPr>
          <a:p>
            <a:pPr algn="l"/>
            <a:r>
              <a:rPr lang="zh-CN" altLang="en-US" sz="1600">
                <a:solidFill>
                  <a:srgbClr val="002060"/>
                </a:solidFill>
                <a:latin typeface="微软雅黑" panose="020B0502040204020203" pitchFamily="34" charset="-122"/>
                <a:ea typeface="微软雅黑" panose="020B0502040204020203" pitchFamily="34" charset="-122"/>
              </a:rPr>
              <a:t>基于 </a:t>
            </a:r>
            <a:r>
              <a:rPr lang="en-US" altLang="zh-CN" sz="1600">
                <a:solidFill>
                  <a:srgbClr val="002060"/>
                </a:solidFill>
                <a:latin typeface="微软雅黑" panose="020B0502040204020203" pitchFamily="34" charset="-122"/>
                <a:ea typeface="微软雅黑" panose="020B0502040204020203" pitchFamily="34" charset="-122"/>
              </a:rPr>
              <a:t>IEEE 802.16 </a:t>
            </a:r>
            <a:r>
              <a:rPr lang="zh-CN" altLang="en-US" sz="1600">
                <a:solidFill>
                  <a:srgbClr val="002060"/>
                </a:solidFill>
                <a:latin typeface="微软雅黑" panose="020B0502040204020203" pitchFamily="34" charset="-122"/>
                <a:ea typeface="微软雅黑" panose="020B0502040204020203" pitchFamily="34" charset="-122"/>
              </a:rPr>
              <a:t>标准</a:t>
            </a:r>
            <a:endParaRPr lang="zh-CN" altLang="en-US" sz="1600">
              <a:solidFill>
                <a:srgbClr val="002060"/>
              </a:solidFill>
              <a:latin typeface="微软雅黑" panose="020B0502040204020203" pitchFamily="34" charset="-122"/>
              <a:ea typeface="微软雅黑" panose="020B0502040204020203" pitchFamily="34" charset="-122"/>
            </a:endParaRPr>
          </a:p>
          <a:p>
            <a:pPr algn="l"/>
            <a:r>
              <a:rPr lang="zh-CN" altLang="en-US" sz="1600">
                <a:solidFill>
                  <a:srgbClr val="002060"/>
                </a:solidFill>
                <a:latin typeface="微软雅黑" panose="020B0502040204020203" pitchFamily="34" charset="-122"/>
                <a:ea typeface="微软雅黑" panose="020B0502040204020203" pitchFamily="34" charset="-122"/>
              </a:rPr>
              <a:t>一种宽带无线接入标准</a:t>
            </a:r>
            <a:endParaRPr lang="zh-CN" altLang="en-US" sz="1600">
              <a:solidFill>
                <a:srgbClr val="002060"/>
              </a:solidFill>
              <a:latin typeface="微软雅黑" panose="020B0502040204020203" pitchFamily="34" charset="-122"/>
              <a:ea typeface="微软雅黑" panose="020B0502040204020203" pitchFamily="34" charset="-122"/>
            </a:endParaRPr>
          </a:p>
          <a:p>
            <a:pPr algn="l"/>
            <a:r>
              <a:rPr lang="zh-CN" altLang="en-US" sz="1600">
                <a:solidFill>
                  <a:srgbClr val="002060"/>
                </a:solidFill>
                <a:latin typeface="微软雅黑" panose="020B0502040204020203" pitchFamily="34" charset="-122"/>
                <a:ea typeface="微软雅黑" panose="020B0502040204020203" pitchFamily="34" charset="-122"/>
              </a:rPr>
              <a:t>涵盖固定宽带无线接入和移动宽带无线接入</a:t>
            </a:r>
            <a:r>
              <a:rPr lang="en-US" altLang="zh-CN" sz="1600">
                <a:solidFill>
                  <a:srgbClr val="002060"/>
                </a:solidFill>
                <a:latin typeface="微软雅黑" panose="020B0502040204020203" pitchFamily="34" charset="-122"/>
                <a:ea typeface="微软雅黑" panose="020B0502040204020203" pitchFamily="34" charset="-122"/>
              </a:rPr>
              <a:t> </a:t>
            </a:r>
            <a:endParaRPr lang="en-US" altLang="zh-CN" sz="1600">
              <a:solidFill>
                <a:srgbClr val="002060"/>
              </a:solidFill>
              <a:latin typeface="微软雅黑" panose="020B0502040204020203" pitchFamily="34" charset="-122"/>
              <a:ea typeface="微软雅黑" panose="020B0502040204020203" pitchFamily="34" charset="-122"/>
            </a:endParaRPr>
          </a:p>
          <a:p>
            <a:pPr lvl="1" indent="0" algn="l">
              <a:buFont typeface="Wingdings" panose="05000000000000000000" charset="0"/>
              <a:buNone/>
            </a:pPr>
            <a:r>
              <a:rPr lang="zh-CN" altLang="en-US" sz="1200">
                <a:solidFill>
                  <a:srgbClr val="002060"/>
                </a:solidFill>
                <a:latin typeface="微软雅黑" panose="020B0502040204020203" pitchFamily="34" charset="-122"/>
                <a:ea typeface="微软雅黑" panose="020B0502040204020203" pitchFamily="34" charset="-122"/>
              </a:rPr>
              <a:t>提供</a:t>
            </a:r>
            <a:r>
              <a:rPr lang="en-US" altLang="zh-CN" sz="1200">
                <a:solidFill>
                  <a:srgbClr val="002060"/>
                </a:solidFill>
                <a:latin typeface="微软雅黑" panose="020B0502040204020203" pitchFamily="34" charset="-122"/>
                <a:ea typeface="微软雅黑" panose="020B0502040204020203" pitchFamily="34" charset="-122"/>
              </a:rPr>
              <a:t>QoS</a:t>
            </a:r>
            <a:r>
              <a:rPr lang="zh-CN" altLang="en-US" sz="1200">
                <a:solidFill>
                  <a:srgbClr val="002060"/>
                </a:solidFill>
                <a:latin typeface="微软雅黑" panose="020B0502040204020203" pitchFamily="34" charset="-122"/>
                <a:ea typeface="微软雅黑" panose="020B0502040204020203" pitchFamily="34" charset="-122"/>
              </a:rPr>
              <a:t>保证，可设置</a:t>
            </a:r>
            <a:r>
              <a:rPr lang="en-US" altLang="zh-CN" sz="1200">
                <a:solidFill>
                  <a:srgbClr val="002060"/>
                </a:solidFill>
                <a:latin typeface="微软雅黑" panose="020B0502040204020203" pitchFamily="34" charset="-122"/>
                <a:ea typeface="微软雅黑" panose="020B0502040204020203" pitchFamily="34" charset="-122"/>
              </a:rPr>
              <a:t>QoS</a:t>
            </a:r>
            <a:r>
              <a:rPr lang="zh-CN" altLang="en-US" sz="1200">
                <a:solidFill>
                  <a:srgbClr val="002060"/>
                </a:solidFill>
                <a:latin typeface="微软雅黑" panose="020B0502040204020203" pitchFamily="34" charset="-122"/>
                <a:ea typeface="微软雅黑" panose="020B0502040204020203" pitchFamily="34" charset="-122"/>
              </a:rPr>
              <a:t>参数：最大延迟、最大持续业务速率、可容忍延迟抖动、最小预留业务速率、请求</a:t>
            </a:r>
            <a:r>
              <a:rPr lang="en-US" altLang="zh-CN" sz="1200">
                <a:solidFill>
                  <a:srgbClr val="002060"/>
                </a:solidFill>
                <a:latin typeface="微软雅黑" panose="020B0502040204020203" pitchFamily="34" charset="-122"/>
                <a:ea typeface="微软雅黑" panose="020B0502040204020203" pitchFamily="34" charset="-122"/>
              </a:rPr>
              <a:t>/</a:t>
            </a:r>
            <a:r>
              <a:rPr lang="zh-CN" altLang="en-US" sz="1200">
                <a:solidFill>
                  <a:srgbClr val="002060"/>
                </a:solidFill>
                <a:latin typeface="微软雅黑" panose="020B0502040204020203" pitchFamily="34" charset="-122"/>
                <a:ea typeface="微软雅黑" panose="020B0502040204020203" pitchFamily="34" charset="-122"/>
              </a:rPr>
              <a:t>传送策略</a:t>
            </a:r>
            <a:endParaRPr lang="zh-CN" altLang="en-US" sz="1200">
              <a:solidFill>
                <a:srgbClr val="002060"/>
              </a:solidFill>
              <a:latin typeface="微软雅黑" panose="020B0502040204020203" pitchFamily="34" charset="-122"/>
              <a:ea typeface="微软雅黑" panose="020B0502040204020203" pitchFamily="34" charset="-122"/>
            </a:endParaRPr>
          </a:p>
          <a:p>
            <a:pPr lvl="1" indent="0" algn="l">
              <a:buFont typeface="Wingdings" panose="05000000000000000000" charset="0"/>
              <a:buNone/>
            </a:pPr>
            <a:r>
              <a:rPr lang="zh-CN" altLang="en-US" sz="1200">
                <a:solidFill>
                  <a:srgbClr val="002060"/>
                </a:solidFill>
                <a:latin typeface="微软雅黑" panose="020B0502040204020203" pitchFamily="34" charset="-122"/>
                <a:ea typeface="微软雅黑" panose="020B0502040204020203" pitchFamily="34" charset="-122"/>
              </a:rPr>
              <a:t>调度服务</a:t>
            </a:r>
            <a:r>
              <a:rPr lang="en-US" altLang="zh-CN" sz="1200">
                <a:solidFill>
                  <a:srgbClr val="002060"/>
                </a:solidFill>
                <a:latin typeface="微软雅黑" panose="020B0502040204020203" pitchFamily="34" charset="-122"/>
                <a:ea typeface="微软雅黑" panose="020B0502040204020203" pitchFamily="34" charset="-122"/>
              </a:rPr>
              <a:t>4</a:t>
            </a:r>
            <a:r>
              <a:rPr lang="zh-CN" altLang="en-US" sz="1200">
                <a:solidFill>
                  <a:srgbClr val="002060"/>
                </a:solidFill>
                <a:latin typeface="微软雅黑" panose="020B0502040204020203" pitchFamily="34" charset="-122"/>
                <a:ea typeface="微软雅黑" panose="020B0502040204020203" pitchFamily="34" charset="-122"/>
              </a:rPr>
              <a:t>种优先级：</a:t>
            </a:r>
            <a:r>
              <a:rPr lang="en-US" altLang="zh-CN" sz="1200">
                <a:solidFill>
                  <a:srgbClr val="002060"/>
                </a:solidFill>
                <a:latin typeface="微软雅黑" panose="020B0502040204020203" pitchFamily="34" charset="-122"/>
                <a:ea typeface="微软雅黑" panose="020B0502040204020203" pitchFamily="34" charset="-122"/>
              </a:rPr>
              <a:t>UGS</a:t>
            </a:r>
            <a:r>
              <a:rPr lang="zh-CN" altLang="en-US" sz="1200">
                <a:solidFill>
                  <a:srgbClr val="002060"/>
                </a:solidFill>
                <a:latin typeface="微软雅黑" panose="020B0502040204020203" pitchFamily="34" charset="-122"/>
                <a:ea typeface="微软雅黑" panose="020B0502040204020203" pitchFamily="34" charset="-122"/>
              </a:rPr>
              <a:t>（主动授权服务）、</a:t>
            </a:r>
            <a:r>
              <a:rPr lang="en-US" altLang="zh-CN" sz="1200">
                <a:solidFill>
                  <a:srgbClr val="002060"/>
                </a:solidFill>
                <a:latin typeface="微软雅黑" panose="020B0502040204020203" pitchFamily="34" charset="-122"/>
                <a:ea typeface="微软雅黑" panose="020B0502040204020203" pitchFamily="34" charset="-122"/>
              </a:rPr>
              <a:t>rtPS</a:t>
            </a:r>
            <a:r>
              <a:rPr lang="zh-CN" altLang="en-US" sz="1200">
                <a:solidFill>
                  <a:srgbClr val="002060"/>
                </a:solidFill>
                <a:latin typeface="微软雅黑" panose="020B0502040204020203" pitchFamily="34" charset="-122"/>
                <a:ea typeface="微软雅黑" panose="020B0502040204020203" pitchFamily="34" charset="-122"/>
              </a:rPr>
              <a:t>（实时轮询服务，</a:t>
            </a:r>
            <a:r>
              <a:rPr lang="en-US" altLang="zh-CN" sz="1200">
                <a:solidFill>
                  <a:srgbClr val="002060"/>
                </a:solidFill>
                <a:latin typeface="微软雅黑" panose="020B0502040204020203" pitchFamily="34" charset="-122"/>
                <a:ea typeface="微软雅黑" panose="020B0502040204020203" pitchFamily="34" charset="-122"/>
              </a:rPr>
              <a:t>real time Publish/Subscribe</a:t>
            </a:r>
            <a:r>
              <a:rPr lang="zh-CN" altLang="en-US" sz="1200">
                <a:solidFill>
                  <a:srgbClr val="002060"/>
                </a:solidFill>
                <a:latin typeface="微软雅黑" panose="020B0502040204020203" pitchFamily="34" charset="-122"/>
                <a:ea typeface="微软雅黑" panose="020B0502040204020203" pitchFamily="34" charset="-122"/>
              </a:rPr>
              <a:t>）、</a:t>
            </a:r>
            <a:r>
              <a:rPr lang="en-US" altLang="zh-CN" sz="1200">
                <a:solidFill>
                  <a:srgbClr val="002060"/>
                </a:solidFill>
                <a:latin typeface="微软雅黑" panose="020B0502040204020203" pitchFamily="34" charset="-122"/>
                <a:ea typeface="微软雅黑" panose="020B0502040204020203" pitchFamily="34" charset="-122"/>
              </a:rPr>
              <a:t>nrtPS</a:t>
            </a:r>
            <a:r>
              <a:rPr lang="zh-CN" altLang="en-US" sz="1200">
                <a:solidFill>
                  <a:srgbClr val="002060"/>
                </a:solidFill>
                <a:latin typeface="微软雅黑" panose="020B0502040204020203" pitchFamily="34" charset="-122"/>
                <a:ea typeface="微软雅黑" panose="020B0502040204020203" pitchFamily="34" charset="-122"/>
              </a:rPr>
              <a:t>（非实时轮询服务）、</a:t>
            </a:r>
            <a:r>
              <a:rPr lang="en-US" altLang="zh-CN" sz="1200">
                <a:solidFill>
                  <a:srgbClr val="002060"/>
                </a:solidFill>
                <a:latin typeface="微软雅黑" panose="020B0502040204020203" pitchFamily="34" charset="-122"/>
                <a:ea typeface="微软雅黑" panose="020B0502040204020203" pitchFamily="34" charset="-122"/>
              </a:rPr>
              <a:t>BE</a:t>
            </a:r>
            <a:r>
              <a:rPr lang="zh-CN" altLang="en-US" sz="1200">
                <a:solidFill>
                  <a:srgbClr val="002060"/>
                </a:solidFill>
                <a:latin typeface="微软雅黑" panose="020B0502040204020203" pitchFamily="34" charset="-122"/>
                <a:ea typeface="微软雅黑" panose="020B0502040204020203" pitchFamily="34" charset="-122"/>
              </a:rPr>
              <a:t>（尽力而为服务）</a:t>
            </a:r>
            <a:endParaRPr lang="zh-CN" altLang="en-US" sz="12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3674745" y="-12700"/>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1. WiMAX </a:t>
            </a:r>
            <a:r>
              <a:rPr lang="zh-CN" altLang="en-US" sz="1600">
                <a:solidFill>
                  <a:srgbClr val="002060"/>
                </a:solidFill>
                <a:latin typeface="微软雅黑" panose="020B0502040204020203" pitchFamily="34" charset="-122"/>
                <a:ea typeface="微软雅黑" panose="020B0502040204020203" pitchFamily="34" charset="-122"/>
              </a:rPr>
              <a:t>技术</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43" name="文本框 42"/>
          <p:cNvSpPr txBox="1"/>
          <p:nvPr/>
        </p:nvSpPr>
        <p:spPr>
          <a:xfrm>
            <a:off x="1690370" y="1002030"/>
            <a:ext cx="5591810" cy="768350"/>
          </a:xfrm>
          <a:prstGeom prst="rect">
            <a:avLst/>
          </a:prstGeom>
          <a:noFill/>
        </p:spPr>
        <p:txBody>
          <a:bodyPr wrap="square" rtlCol="0">
            <a:spAutoFit/>
          </a:bodyPr>
          <a:p>
            <a:pPr algn="ctr"/>
            <a:r>
              <a:rPr lang="en-US" altLang="zh-CN" sz="1600">
                <a:solidFill>
                  <a:srgbClr val="002060"/>
                </a:solidFill>
                <a:latin typeface="微软雅黑" panose="020B0502040204020203" pitchFamily="34" charset="-122"/>
                <a:ea typeface="微软雅黑" panose="020B0502040204020203" pitchFamily="34" charset="-122"/>
              </a:rPr>
              <a:t>IEEE 802.16 </a:t>
            </a:r>
            <a:r>
              <a:rPr lang="zh-CN" altLang="en-US" sz="1600">
                <a:solidFill>
                  <a:srgbClr val="002060"/>
                </a:solidFill>
                <a:latin typeface="微软雅黑" panose="020B0502040204020203" pitchFamily="34" charset="-122"/>
                <a:ea typeface="微软雅黑" panose="020B0502040204020203" pitchFamily="34" charset="-122"/>
              </a:rPr>
              <a:t>系列标准</a:t>
            </a:r>
            <a:endParaRPr lang="zh-CN" altLang="en-US" sz="1600">
              <a:solidFill>
                <a:srgbClr val="002060"/>
              </a:solidFill>
              <a:latin typeface="微软雅黑" panose="020B0502040204020203" pitchFamily="34" charset="-122"/>
              <a:ea typeface="微软雅黑" panose="020B0502040204020203" pitchFamily="34" charset="-122"/>
            </a:endParaRPr>
          </a:p>
          <a:p>
            <a:pPr algn="ctr"/>
            <a:r>
              <a:rPr lang="zh-CN" altLang="en-US" sz="1200">
                <a:solidFill>
                  <a:srgbClr val="002060"/>
                </a:solidFill>
                <a:latin typeface="微软雅黑" panose="020B0502040204020203" pitchFamily="34" charset="-122"/>
                <a:ea typeface="微软雅黑" panose="020B0502040204020203" pitchFamily="34" charset="-122"/>
              </a:rPr>
              <a:t>作业：补上 </a:t>
            </a:r>
            <a:r>
              <a:rPr lang="en-US" altLang="zh-CN" sz="1200">
                <a:solidFill>
                  <a:srgbClr val="002060"/>
                </a:solidFill>
                <a:latin typeface="微软雅黑" panose="020B0502040204020203" pitchFamily="34" charset="-122"/>
                <a:ea typeface="微软雅黑" panose="020B0502040204020203" pitchFamily="34" charset="-122"/>
              </a:rPr>
              <a:t>802.16m</a:t>
            </a:r>
            <a:r>
              <a:rPr lang="en-US" altLang="zh-CN" sz="1600">
                <a:solidFill>
                  <a:srgbClr val="002060"/>
                </a:solidFill>
                <a:latin typeface="微软雅黑" panose="020B0502040204020203" pitchFamily="34" charset="-122"/>
                <a:ea typeface="微软雅黑" panose="020B0502040204020203" pitchFamily="34" charset="-122"/>
              </a:rPr>
              <a:t> </a:t>
            </a:r>
            <a:endParaRPr lang="en-US" altLang="zh-CN" sz="1600">
              <a:solidFill>
                <a:srgbClr val="002060"/>
              </a:solidFill>
              <a:latin typeface="微软雅黑" panose="020B0502040204020203" pitchFamily="34" charset="-122"/>
              <a:ea typeface="微软雅黑" panose="020B0502040204020203" pitchFamily="34" charset="-122"/>
            </a:endParaRPr>
          </a:p>
          <a:p>
            <a:pPr lvl="1" indent="0" algn="l">
              <a:buFont typeface="Wingdings" panose="05000000000000000000" charset="0"/>
              <a:buNone/>
            </a:pPr>
            <a:r>
              <a:rPr lang="zh-CN" altLang="en-US" sz="1200">
                <a:solidFill>
                  <a:srgbClr val="002060"/>
                </a:solidFill>
                <a:latin typeface="微软雅黑" panose="020B0502040204020203" pitchFamily="34" charset="-122"/>
                <a:ea typeface="微软雅黑" panose="020B0502040204020203" pitchFamily="34" charset="-122"/>
              </a:rPr>
              <a:t> </a:t>
            </a:r>
            <a:endParaRPr lang="zh-CN" altLang="en-US" sz="1200">
              <a:solidFill>
                <a:srgbClr val="002060"/>
              </a:solidFill>
              <a:latin typeface="微软雅黑" panose="020B0502040204020203" pitchFamily="34" charset="-122"/>
              <a:ea typeface="微软雅黑" panose="020B0502040204020203" pitchFamily="34" charset="-122"/>
            </a:endParaRPr>
          </a:p>
        </p:txBody>
      </p:sp>
      <p:graphicFrame>
        <p:nvGraphicFramePr>
          <p:cNvPr id="13423" name="表格 13422"/>
          <p:cNvGraphicFramePr/>
          <p:nvPr/>
        </p:nvGraphicFramePr>
        <p:xfrm>
          <a:off x="981075" y="1610360"/>
          <a:ext cx="7010400" cy="2891790"/>
        </p:xfrm>
        <a:graphic>
          <a:graphicData uri="http://schemas.openxmlformats.org/drawingml/2006/table">
            <a:tbl>
              <a:tblPr/>
              <a:tblGrid>
                <a:gridCol w="1165860"/>
                <a:gridCol w="1510665"/>
                <a:gridCol w="1424305"/>
                <a:gridCol w="1407795"/>
                <a:gridCol w="1501775"/>
              </a:tblGrid>
              <a:tr h="48196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defRPr>
                      </a:lvl5pPr>
                    </a:lstStyle>
                    <a:p>
                      <a:pPr marL="0" lvl="0" indent="0">
                        <a:buNone/>
                      </a:pPr>
                      <a:endParaRPr lang="zh-CN" altLang="en-US" sz="1400" dirty="0">
                        <a:solidFill>
                          <a:srgbClr val="002060"/>
                        </a:solidFill>
                        <a:latin typeface="Arial" panose="020B0604020202020204" pitchFamily="34" charset="0"/>
                      </a:endParaRPr>
                    </a:p>
                  </a:txBody>
                  <a:tcPr anchor="ctr" anchorCtr="0">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defRPr>
                      </a:lvl5pPr>
                    </a:lstStyle>
                    <a:p>
                      <a:pPr marL="0" lvl="0" indent="0">
                        <a:buNone/>
                      </a:pPr>
                      <a:r>
                        <a:rPr lang="en-US" altLang="zh-CN" sz="1400">
                          <a:solidFill>
                            <a:srgbClr val="002060"/>
                          </a:solidFill>
                          <a:latin typeface="Arial" panose="020B0604020202020204" pitchFamily="34" charset="0"/>
                        </a:rPr>
                        <a:t>IEEE 802.16</a:t>
                      </a:r>
                      <a:endParaRPr lang="en-US" altLang="zh-CN" sz="1400">
                        <a:solidFill>
                          <a:srgbClr val="002060"/>
                        </a:solidFill>
                        <a:latin typeface="Arial" panose="020B0604020202020204" pitchFamily="34" charset="0"/>
                      </a:endParaRPr>
                    </a:p>
                  </a:txBody>
                  <a:tcPr anchor="ctr" anchorCtr="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defRPr>
                      </a:lvl5pPr>
                    </a:lstStyle>
                    <a:p>
                      <a:pPr marL="0" lvl="0" indent="0">
                        <a:buNone/>
                      </a:pPr>
                      <a:r>
                        <a:rPr lang="en-US" altLang="zh-CN" sz="1400">
                          <a:solidFill>
                            <a:srgbClr val="002060"/>
                          </a:solidFill>
                          <a:latin typeface="Arial" panose="020B0604020202020204" pitchFamily="34" charset="0"/>
                        </a:rPr>
                        <a:t>IEEE 802.16 a</a:t>
                      </a:r>
                      <a:endParaRPr lang="en-US" altLang="zh-CN" sz="1400">
                        <a:solidFill>
                          <a:srgbClr val="002060"/>
                        </a:solidFill>
                        <a:latin typeface="Arial" panose="020B0604020202020204" pitchFamily="34" charset="0"/>
                      </a:endParaRPr>
                    </a:p>
                  </a:txBody>
                  <a:tcPr anchor="ctr" anchorCtr="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defRPr>
                      </a:lvl5pPr>
                    </a:lstStyle>
                    <a:p>
                      <a:pPr marL="0" lvl="0" indent="0">
                        <a:buNone/>
                      </a:pPr>
                      <a:r>
                        <a:rPr lang="en-US" altLang="zh-CN" sz="1400">
                          <a:solidFill>
                            <a:srgbClr val="002060"/>
                          </a:solidFill>
                          <a:latin typeface="Arial" panose="020B0604020202020204" pitchFamily="34" charset="0"/>
                        </a:rPr>
                        <a:t>IEEE 802.16 d</a:t>
                      </a:r>
                      <a:endParaRPr lang="en-US" altLang="zh-CN" sz="1400">
                        <a:solidFill>
                          <a:srgbClr val="002060"/>
                        </a:solidFill>
                        <a:latin typeface="Arial" panose="020B0604020202020204" pitchFamily="34" charset="0"/>
                      </a:endParaRPr>
                    </a:p>
                  </a:txBody>
                  <a:tcPr anchor="ctr" anchorCtr="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defRPr>
                      </a:lvl5pPr>
                    </a:lstStyle>
                    <a:p>
                      <a:pPr marL="0" lvl="0" indent="0">
                        <a:buNone/>
                      </a:pPr>
                      <a:r>
                        <a:rPr lang="en-US" altLang="zh-CN" sz="1400">
                          <a:solidFill>
                            <a:srgbClr val="002060"/>
                          </a:solidFill>
                          <a:latin typeface="Arial" panose="020B0604020202020204" pitchFamily="34" charset="0"/>
                        </a:rPr>
                        <a:t>IEEE 802.16 e</a:t>
                      </a:r>
                      <a:endParaRPr lang="en-US" altLang="zh-CN" sz="1400">
                        <a:solidFill>
                          <a:srgbClr val="002060"/>
                        </a:solidFill>
                        <a:latin typeface="Arial" panose="020B0604020202020204" pitchFamily="34" charset="0"/>
                      </a:endParaRPr>
                    </a:p>
                  </a:txBody>
                  <a:tcPr anchor="ctr" anchorCtr="0">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8196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defRPr>
                      </a:lvl5pPr>
                    </a:lstStyle>
                    <a:p>
                      <a:pPr marL="0" lvl="0" indent="0">
                        <a:buNone/>
                      </a:pPr>
                      <a:r>
                        <a:rPr lang="zh-CN" altLang="en-US" sz="1400">
                          <a:solidFill>
                            <a:srgbClr val="002060"/>
                          </a:solidFill>
                          <a:latin typeface="微软雅黑" panose="020B0502040204020203" pitchFamily="34" charset="-122"/>
                          <a:ea typeface="微软雅黑" panose="020B0502040204020203" pitchFamily="34" charset="-122"/>
                        </a:rPr>
                        <a:t>公布时间</a:t>
                      </a:r>
                      <a:endParaRPr lang="zh-CN" altLang="en-US" sz="1400">
                        <a:solidFill>
                          <a:srgbClr val="002060"/>
                        </a:solidFill>
                        <a:latin typeface="微软雅黑" panose="020B0502040204020203" pitchFamily="34" charset="-122"/>
                        <a:ea typeface="微软雅黑" panose="020B0502040204020203" pitchFamily="34" charset="-122"/>
                      </a:endParaRPr>
                    </a:p>
                  </a:txBody>
                  <a:tcPr anchor="ctr" anchorCtr="0">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defRPr>
                      </a:lvl5pPr>
                    </a:lstStyle>
                    <a:p>
                      <a:pPr marL="0" lvl="0" indent="0">
                        <a:buNone/>
                      </a:pPr>
                      <a:r>
                        <a:rPr lang="en-US" altLang="zh-CN" sz="1400">
                          <a:solidFill>
                            <a:srgbClr val="002060"/>
                          </a:solidFill>
                          <a:latin typeface="Arial" panose="020B0604020202020204" pitchFamily="34" charset="0"/>
                        </a:rPr>
                        <a:t>2002.12</a:t>
                      </a:r>
                      <a:endParaRPr lang="en-US" altLang="zh-CN" sz="1400">
                        <a:solidFill>
                          <a:srgbClr val="002060"/>
                        </a:solidFill>
                        <a:latin typeface="Arial" panose="020B0604020202020204" pitchFamily="34" charset="0"/>
                      </a:endParaRPr>
                    </a:p>
                  </a:txBody>
                  <a:tcPr anchor="ctr" anchorCtr="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defRPr>
                      </a:lvl5pPr>
                    </a:lstStyle>
                    <a:p>
                      <a:pPr marL="0" lvl="0" indent="0">
                        <a:buNone/>
                      </a:pPr>
                      <a:r>
                        <a:rPr lang="en-US" altLang="zh-CN" sz="1400">
                          <a:solidFill>
                            <a:srgbClr val="002060"/>
                          </a:solidFill>
                          <a:latin typeface="Arial" panose="020B0604020202020204" pitchFamily="34" charset="0"/>
                        </a:rPr>
                        <a:t>2003.1</a:t>
                      </a:r>
                      <a:endParaRPr lang="en-US" altLang="zh-CN" sz="1400">
                        <a:solidFill>
                          <a:srgbClr val="002060"/>
                        </a:solidFill>
                        <a:latin typeface="Arial" panose="020B0604020202020204" pitchFamily="34" charset="0"/>
                      </a:endParaRPr>
                    </a:p>
                  </a:txBody>
                  <a:tcPr anchor="ctr" anchorCtr="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defRPr>
                      </a:lvl5pPr>
                    </a:lstStyle>
                    <a:p>
                      <a:pPr marL="0" lvl="0" indent="0">
                        <a:buNone/>
                      </a:pPr>
                      <a:r>
                        <a:rPr lang="en-US" altLang="zh-CN" sz="1400">
                          <a:solidFill>
                            <a:srgbClr val="002060"/>
                          </a:solidFill>
                          <a:latin typeface="Arial" panose="020B0604020202020204" pitchFamily="34" charset="0"/>
                        </a:rPr>
                        <a:t>2004.10</a:t>
                      </a:r>
                      <a:endParaRPr lang="en-US" altLang="zh-CN" sz="1400">
                        <a:solidFill>
                          <a:srgbClr val="002060"/>
                        </a:solidFill>
                        <a:latin typeface="Arial" panose="020B0604020202020204" pitchFamily="34" charset="0"/>
                      </a:endParaRPr>
                    </a:p>
                  </a:txBody>
                  <a:tcPr anchor="ctr" anchorCtr="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defRPr>
                      </a:lvl5pPr>
                    </a:lstStyle>
                    <a:p>
                      <a:pPr marL="0" lvl="0" indent="0">
                        <a:buNone/>
                      </a:pPr>
                      <a:r>
                        <a:rPr lang="en-US" altLang="zh-CN" sz="1400">
                          <a:solidFill>
                            <a:srgbClr val="002060"/>
                          </a:solidFill>
                          <a:latin typeface="Arial" panose="020B0604020202020204" pitchFamily="34" charset="0"/>
                        </a:rPr>
                        <a:t>2006.2</a:t>
                      </a:r>
                      <a:endParaRPr lang="en-US" altLang="zh-CN" sz="1400">
                        <a:solidFill>
                          <a:srgbClr val="002060"/>
                        </a:solidFill>
                        <a:latin typeface="Arial" panose="020B0604020202020204" pitchFamily="34" charset="0"/>
                      </a:endParaRPr>
                    </a:p>
                  </a:txBody>
                  <a:tcPr anchor="ctr" anchorCtr="0">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8196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defRPr>
                      </a:lvl5pPr>
                    </a:lstStyle>
                    <a:p>
                      <a:pPr marL="0" lvl="0" indent="0">
                        <a:buNone/>
                      </a:pPr>
                      <a:r>
                        <a:rPr lang="zh-CN" altLang="en-US" sz="1400">
                          <a:solidFill>
                            <a:srgbClr val="002060"/>
                          </a:solidFill>
                          <a:latin typeface="微软雅黑" panose="020B0502040204020203" pitchFamily="34" charset="-122"/>
                          <a:ea typeface="微软雅黑" panose="020B0502040204020203" pitchFamily="34" charset="-122"/>
                        </a:rPr>
                        <a:t>频段</a:t>
                      </a:r>
                      <a:endParaRPr lang="zh-CN" altLang="en-US" sz="1400">
                        <a:solidFill>
                          <a:srgbClr val="002060"/>
                        </a:solidFill>
                        <a:latin typeface="微软雅黑" panose="020B0502040204020203" pitchFamily="34" charset="-122"/>
                        <a:ea typeface="微软雅黑" panose="020B0502040204020203" pitchFamily="34" charset="-122"/>
                      </a:endParaRPr>
                    </a:p>
                  </a:txBody>
                  <a:tcPr anchor="ctr" anchorCtr="0">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defRPr>
                      </a:lvl5pPr>
                    </a:lstStyle>
                    <a:p>
                      <a:pPr marL="0" lvl="0" indent="0">
                        <a:buNone/>
                      </a:pPr>
                      <a:r>
                        <a:rPr lang="en-US" altLang="zh-CN" sz="1400">
                          <a:solidFill>
                            <a:srgbClr val="002060"/>
                          </a:solidFill>
                          <a:latin typeface="Arial" panose="020B0604020202020204" pitchFamily="34" charset="0"/>
                        </a:rPr>
                        <a:t>2 ~ 66 GHz</a:t>
                      </a:r>
                      <a:endParaRPr lang="en-US" altLang="zh-CN" sz="1400">
                        <a:solidFill>
                          <a:srgbClr val="002060"/>
                        </a:solidFill>
                        <a:latin typeface="Arial" panose="020B0604020202020204" pitchFamily="34" charset="0"/>
                      </a:endParaRPr>
                    </a:p>
                  </a:txBody>
                  <a:tcPr anchor="ctr" anchorCtr="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defRPr>
                      </a:lvl5pPr>
                    </a:lstStyle>
                    <a:p>
                      <a:pPr marL="0" lvl="0" indent="0">
                        <a:buNone/>
                      </a:pPr>
                      <a:r>
                        <a:rPr lang="en-US" altLang="zh-CN" sz="1400">
                          <a:solidFill>
                            <a:srgbClr val="002060"/>
                          </a:solidFill>
                          <a:latin typeface="Arial" panose="020B0604020202020204" pitchFamily="34" charset="0"/>
                        </a:rPr>
                        <a:t>2 ~ 11 GHz</a:t>
                      </a:r>
                      <a:endParaRPr lang="en-US" altLang="zh-CN" sz="1400">
                        <a:solidFill>
                          <a:srgbClr val="002060"/>
                        </a:solidFill>
                        <a:latin typeface="Arial" panose="020B0604020202020204" pitchFamily="34" charset="0"/>
                      </a:endParaRPr>
                    </a:p>
                  </a:txBody>
                  <a:tcPr anchor="ctr" anchorCtr="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defRPr>
                      </a:lvl5pPr>
                    </a:lstStyle>
                    <a:p>
                      <a:pPr marL="0" lvl="0" indent="0">
                        <a:buNone/>
                      </a:pPr>
                      <a:r>
                        <a:rPr lang="en-US" altLang="zh-CN" sz="1400">
                          <a:solidFill>
                            <a:srgbClr val="002060"/>
                          </a:solidFill>
                          <a:latin typeface="Arial" panose="020B0604020202020204" pitchFamily="34" charset="0"/>
                        </a:rPr>
                        <a:t>2 ~ 66 GHz</a:t>
                      </a:r>
                      <a:endParaRPr lang="en-US" altLang="zh-CN" sz="1400">
                        <a:solidFill>
                          <a:srgbClr val="002060"/>
                        </a:solidFill>
                        <a:latin typeface="Arial" panose="020B0604020202020204" pitchFamily="34" charset="0"/>
                      </a:endParaRPr>
                    </a:p>
                  </a:txBody>
                  <a:tcPr anchor="ctr" anchorCtr="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defRPr>
                      </a:lvl5pPr>
                    </a:lstStyle>
                    <a:p>
                      <a:pPr marL="0" lvl="0" indent="0">
                        <a:buNone/>
                      </a:pPr>
                      <a:r>
                        <a:rPr lang="en-US" altLang="zh-CN" sz="1400">
                          <a:solidFill>
                            <a:srgbClr val="002060"/>
                          </a:solidFill>
                          <a:latin typeface="Arial" panose="020B0604020202020204" pitchFamily="34" charset="0"/>
                        </a:rPr>
                        <a:t>&lt; 11 GHz</a:t>
                      </a:r>
                      <a:endParaRPr lang="en-US" altLang="zh-CN" sz="1400">
                        <a:solidFill>
                          <a:srgbClr val="002060"/>
                        </a:solidFill>
                        <a:latin typeface="Arial" panose="020B0604020202020204" pitchFamily="34" charset="0"/>
                      </a:endParaRPr>
                    </a:p>
                  </a:txBody>
                  <a:tcPr anchor="ctr" anchorCtr="0">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8196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defRPr>
                      </a:lvl5pPr>
                    </a:lstStyle>
                    <a:p>
                      <a:pPr marL="0" lvl="0" indent="0">
                        <a:buNone/>
                      </a:pPr>
                      <a:r>
                        <a:rPr lang="zh-CN" altLang="en-US" sz="1400">
                          <a:solidFill>
                            <a:srgbClr val="002060"/>
                          </a:solidFill>
                          <a:latin typeface="微软雅黑" panose="020B0502040204020203" pitchFamily="34" charset="-122"/>
                          <a:ea typeface="微软雅黑" panose="020B0502040204020203" pitchFamily="34" charset="-122"/>
                        </a:rPr>
                        <a:t>类型</a:t>
                      </a:r>
                      <a:endParaRPr lang="zh-CN" altLang="en-US" sz="1400">
                        <a:solidFill>
                          <a:srgbClr val="002060"/>
                        </a:solidFill>
                        <a:latin typeface="微软雅黑" panose="020B0502040204020203" pitchFamily="34" charset="-122"/>
                        <a:ea typeface="微软雅黑" panose="020B0502040204020203" pitchFamily="34" charset="-122"/>
                      </a:endParaRPr>
                    </a:p>
                  </a:txBody>
                  <a:tcPr anchor="ctr" anchorCtr="0">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defRPr>
                      </a:lvl5pPr>
                    </a:lstStyle>
                    <a:p>
                      <a:pPr marL="0" lvl="0" indent="0">
                        <a:buNone/>
                      </a:pPr>
                      <a:r>
                        <a:rPr lang="zh-CN" altLang="en-US" sz="1400">
                          <a:solidFill>
                            <a:srgbClr val="002060"/>
                          </a:solidFill>
                          <a:latin typeface="微软雅黑" panose="020B0502040204020203" pitchFamily="34" charset="-122"/>
                          <a:ea typeface="微软雅黑" panose="020B0502040204020203" pitchFamily="34" charset="-122"/>
                        </a:rPr>
                        <a:t>固定</a:t>
                      </a:r>
                      <a:endParaRPr lang="zh-CN" altLang="en-US" sz="1400">
                        <a:solidFill>
                          <a:srgbClr val="002060"/>
                        </a:solidFill>
                        <a:latin typeface="微软雅黑" panose="020B0502040204020203" pitchFamily="34" charset="-122"/>
                        <a:ea typeface="微软雅黑" panose="020B0502040204020203" pitchFamily="34" charset="-122"/>
                      </a:endParaRPr>
                    </a:p>
                  </a:txBody>
                  <a:tcPr anchor="ctr" anchorCtr="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defRPr>
                      </a:lvl5pPr>
                    </a:lstStyle>
                    <a:p>
                      <a:pPr marL="0" lvl="0" indent="0">
                        <a:buNone/>
                      </a:pPr>
                      <a:r>
                        <a:rPr lang="zh-CN" altLang="en-US" sz="1400">
                          <a:solidFill>
                            <a:srgbClr val="002060"/>
                          </a:solidFill>
                          <a:latin typeface="微软雅黑" panose="020B0502040204020203" pitchFamily="34" charset="-122"/>
                          <a:ea typeface="微软雅黑" panose="020B0502040204020203" pitchFamily="34" charset="-122"/>
                        </a:rPr>
                        <a:t>固定</a:t>
                      </a:r>
                      <a:endParaRPr lang="zh-CN" altLang="en-US" sz="1400">
                        <a:solidFill>
                          <a:srgbClr val="002060"/>
                        </a:solidFill>
                        <a:latin typeface="微软雅黑" panose="020B0502040204020203" pitchFamily="34" charset="-122"/>
                        <a:ea typeface="微软雅黑" panose="020B0502040204020203" pitchFamily="34" charset="-122"/>
                      </a:endParaRPr>
                    </a:p>
                  </a:txBody>
                  <a:tcPr anchor="ctr" anchorCtr="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defRPr>
                      </a:lvl5pPr>
                    </a:lstStyle>
                    <a:p>
                      <a:pPr marL="0" lvl="0" indent="0">
                        <a:buNone/>
                      </a:pPr>
                      <a:r>
                        <a:rPr lang="zh-CN" altLang="en-US" sz="1400">
                          <a:solidFill>
                            <a:srgbClr val="002060"/>
                          </a:solidFill>
                          <a:latin typeface="微软雅黑" panose="020B0502040204020203" pitchFamily="34" charset="-122"/>
                          <a:ea typeface="微软雅黑" panose="020B0502040204020203" pitchFamily="34" charset="-122"/>
                        </a:rPr>
                        <a:t>固定</a:t>
                      </a:r>
                      <a:endParaRPr lang="zh-CN" altLang="en-US" sz="1400">
                        <a:solidFill>
                          <a:srgbClr val="002060"/>
                        </a:solidFill>
                        <a:latin typeface="微软雅黑" panose="020B0502040204020203" pitchFamily="34" charset="-122"/>
                        <a:ea typeface="微软雅黑" panose="020B0502040204020203" pitchFamily="34" charset="-122"/>
                      </a:endParaRPr>
                    </a:p>
                  </a:txBody>
                  <a:tcPr anchor="ctr" anchorCtr="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defRPr>
                      </a:lvl5pPr>
                    </a:lstStyle>
                    <a:p>
                      <a:pPr marL="0" lvl="0" indent="0">
                        <a:buNone/>
                      </a:pPr>
                      <a:r>
                        <a:rPr lang="zh-CN" altLang="en-US" sz="1400">
                          <a:solidFill>
                            <a:srgbClr val="002060"/>
                          </a:solidFill>
                          <a:latin typeface="微软雅黑" panose="020B0502040204020203" pitchFamily="34" charset="-122"/>
                          <a:ea typeface="微软雅黑" panose="020B0502040204020203" pitchFamily="34" charset="-122"/>
                        </a:rPr>
                        <a:t>移动</a:t>
                      </a:r>
                      <a:endParaRPr lang="zh-CN" altLang="en-US" sz="1400">
                        <a:solidFill>
                          <a:srgbClr val="002060"/>
                        </a:solidFill>
                        <a:latin typeface="微软雅黑" panose="020B0502040204020203" pitchFamily="34" charset="-122"/>
                        <a:ea typeface="微软雅黑" panose="020B0502040204020203" pitchFamily="34" charset="-122"/>
                      </a:endParaRPr>
                    </a:p>
                  </a:txBody>
                  <a:tcPr anchor="ctr" anchorCtr="0">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8196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defRPr>
                      </a:lvl5pPr>
                    </a:lstStyle>
                    <a:p>
                      <a:pPr marL="0" lvl="0" indent="0">
                        <a:buNone/>
                      </a:pPr>
                      <a:r>
                        <a:rPr lang="zh-CN" altLang="en-US" sz="1400">
                          <a:solidFill>
                            <a:srgbClr val="002060"/>
                          </a:solidFill>
                          <a:latin typeface="微软雅黑" panose="020B0502040204020203" pitchFamily="34" charset="-122"/>
                          <a:ea typeface="微软雅黑" panose="020B0502040204020203" pitchFamily="34" charset="-122"/>
                        </a:rPr>
                        <a:t>数据率</a:t>
                      </a:r>
                      <a:endParaRPr lang="zh-CN" altLang="en-US" sz="1400">
                        <a:solidFill>
                          <a:srgbClr val="002060"/>
                        </a:solidFill>
                        <a:latin typeface="微软雅黑" panose="020B0502040204020203" pitchFamily="34" charset="-122"/>
                        <a:ea typeface="微软雅黑" panose="020B0502040204020203" pitchFamily="34" charset="-122"/>
                      </a:endParaRPr>
                    </a:p>
                  </a:txBody>
                  <a:tcPr anchor="ctr" anchorCtr="0">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defRPr>
                      </a:lvl5pPr>
                    </a:lstStyle>
                    <a:p>
                      <a:pPr marL="0" lvl="0" indent="0">
                        <a:buNone/>
                      </a:pPr>
                      <a:r>
                        <a:rPr lang="en-US" altLang="zh-CN" sz="1400">
                          <a:solidFill>
                            <a:srgbClr val="002060"/>
                          </a:solidFill>
                          <a:latin typeface="Arial" panose="020B0604020202020204" pitchFamily="34" charset="0"/>
                        </a:rPr>
                        <a:t>32-134 Mbps</a:t>
                      </a:r>
                      <a:endParaRPr lang="en-US" altLang="zh-CN" sz="1400">
                        <a:solidFill>
                          <a:srgbClr val="002060"/>
                        </a:solidFill>
                        <a:latin typeface="Arial" panose="020B0604020202020204" pitchFamily="34" charset="0"/>
                      </a:endParaRPr>
                    </a:p>
                  </a:txBody>
                  <a:tcPr anchor="ctr" anchorCtr="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defRPr>
                      </a:lvl5pPr>
                    </a:lstStyle>
                    <a:p>
                      <a:pPr marL="0" lvl="0" indent="0">
                        <a:buNone/>
                      </a:pPr>
                      <a:r>
                        <a:rPr lang="en-US" altLang="zh-CN" sz="1400">
                          <a:solidFill>
                            <a:srgbClr val="002060"/>
                          </a:solidFill>
                          <a:latin typeface="Arial" panose="020B0604020202020204" pitchFamily="34" charset="0"/>
                        </a:rPr>
                        <a:t>Up to 75 Mbps</a:t>
                      </a:r>
                      <a:endParaRPr lang="en-US" altLang="zh-CN" sz="1400">
                        <a:solidFill>
                          <a:srgbClr val="002060"/>
                        </a:solidFill>
                        <a:latin typeface="Arial" panose="020B0604020202020204" pitchFamily="34" charset="0"/>
                      </a:endParaRPr>
                    </a:p>
                  </a:txBody>
                  <a:tcPr anchor="ctr" anchorCtr="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defRPr>
                      </a:lvl5pPr>
                    </a:lstStyle>
                    <a:p>
                      <a:pPr marL="0" lvl="0" indent="0">
                        <a:buNone/>
                      </a:pPr>
                      <a:r>
                        <a:rPr lang="en-US" altLang="zh-CN" sz="1400">
                          <a:solidFill>
                            <a:srgbClr val="002060"/>
                          </a:solidFill>
                          <a:latin typeface="Arial" panose="020B0604020202020204" pitchFamily="34" charset="0"/>
                        </a:rPr>
                        <a:t>Up to 75 Mbps</a:t>
                      </a:r>
                      <a:endParaRPr lang="en-US" altLang="zh-CN" sz="1400">
                        <a:solidFill>
                          <a:srgbClr val="002060"/>
                        </a:solidFill>
                        <a:latin typeface="Arial" panose="020B0604020202020204" pitchFamily="34" charset="0"/>
                      </a:endParaRPr>
                    </a:p>
                  </a:txBody>
                  <a:tcPr anchor="ctr" anchorCtr="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defRPr>
                      </a:lvl5pPr>
                    </a:lstStyle>
                    <a:p>
                      <a:pPr marL="0" lvl="0" indent="0">
                        <a:buNone/>
                      </a:pPr>
                      <a:r>
                        <a:rPr lang="en-US" altLang="zh-CN" sz="1400">
                          <a:solidFill>
                            <a:srgbClr val="002060"/>
                          </a:solidFill>
                          <a:latin typeface="Arial" panose="020B0604020202020204" pitchFamily="34" charset="0"/>
                        </a:rPr>
                        <a:t>Up to 30 Mbps</a:t>
                      </a:r>
                      <a:endParaRPr lang="en-US" altLang="zh-CN" sz="1400">
                        <a:solidFill>
                          <a:srgbClr val="002060"/>
                        </a:solidFill>
                        <a:latin typeface="Arial" panose="020B0604020202020204" pitchFamily="34" charset="0"/>
                      </a:endParaRPr>
                    </a:p>
                  </a:txBody>
                  <a:tcPr anchor="ctr" anchorCtr="0">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8196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defRPr>
                      </a:lvl5pPr>
                    </a:lstStyle>
                    <a:p>
                      <a:pPr marL="0" lvl="0" indent="0">
                        <a:buNone/>
                      </a:pPr>
                      <a:r>
                        <a:rPr lang="zh-CN" altLang="en-US" sz="1400">
                          <a:solidFill>
                            <a:srgbClr val="002060"/>
                          </a:solidFill>
                          <a:latin typeface="微软雅黑" panose="020B0502040204020203" pitchFamily="34" charset="-122"/>
                          <a:ea typeface="微软雅黑" panose="020B0502040204020203" pitchFamily="34" charset="-122"/>
                        </a:rPr>
                        <a:t>距离</a:t>
                      </a:r>
                      <a:endParaRPr lang="zh-CN" altLang="en-US" sz="1400">
                        <a:solidFill>
                          <a:srgbClr val="002060"/>
                        </a:solidFill>
                        <a:latin typeface="微软雅黑" panose="020B0502040204020203" pitchFamily="34" charset="-122"/>
                        <a:ea typeface="微软雅黑" panose="020B0502040204020203" pitchFamily="34" charset="-122"/>
                      </a:endParaRPr>
                    </a:p>
                  </a:txBody>
                  <a:tcPr anchor="ctr" anchorCtr="0">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defRPr>
                      </a:lvl5pPr>
                    </a:lstStyle>
                    <a:p>
                      <a:pPr marL="0" lvl="0" indent="0">
                        <a:buNone/>
                      </a:pPr>
                      <a:r>
                        <a:rPr lang="en-US" altLang="zh-CN" sz="1400">
                          <a:solidFill>
                            <a:srgbClr val="002060"/>
                          </a:solidFill>
                          <a:latin typeface="Arial" panose="020B0604020202020204" pitchFamily="34" charset="0"/>
                        </a:rPr>
                        <a:t>5 km</a:t>
                      </a:r>
                      <a:endParaRPr lang="en-US" altLang="zh-CN" sz="1400">
                        <a:solidFill>
                          <a:srgbClr val="002060"/>
                        </a:solidFill>
                        <a:latin typeface="Arial" panose="020B0604020202020204" pitchFamily="34" charset="0"/>
                      </a:endParaRPr>
                    </a:p>
                  </a:txBody>
                  <a:tcPr anchor="ctr" anchorCtr="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defRPr>
                      </a:lvl5pPr>
                    </a:lstStyle>
                    <a:p>
                      <a:pPr marL="0" lvl="0" indent="0">
                        <a:buNone/>
                      </a:pPr>
                      <a:r>
                        <a:rPr lang="en-US" altLang="zh-CN" sz="1400">
                          <a:solidFill>
                            <a:srgbClr val="002060"/>
                          </a:solidFill>
                          <a:latin typeface="Arial" panose="020B0604020202020204" pitchFamily="34" charset="0"/>
                        </a:rPr>
                        <a:t>10 km</a:t>
                      </a:r>
                      <a:endParaRPr lang="en-US" altLang="zh-CN" sz="1400">
                        <a:solidFill>
                          <a:srgbClr val="002060"/>
                        </a:solidFill>
                        <a:latin typeface="Arial" panose="020B0604020202020204" pitchFamily="34" charset="0"/>
                      </a:endParaRPr>
                    </a:p>
                  </a:txBody>
                  <a:tcPr anchor="ctr" anchorCtr="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defRPr>
                      </a:lvl5pPr>
                    </a:lstStyle>
                    <a:p>
                      <a:pPr marL="0" lvl="0" indent="0">
                        <a:buNone/>
                      </a:pPr>
                      <a:r>
                        <a:rPr lang="en-US" altLang="zh-CN" sz="1400">
                          <a:solidFill>
                            <a:srgbClr val="002060"/>
                          </a:solidFill>
                          <a:latin typeface="Arial" panose="020B0604020202020204" pitchFamily="34" charset="0"/>
                        </a:rPr>
                        <a:t>50 km</a:t>
                      </a:r>
                      <a:endParaRPr lang="en-US" altLang="zh-CN" sz="1400">
                        <a:solidFill>
                          <a:srgbClr val="002060"/>
                        </a:solidFill>
                        <a:latin typeface="Arial" panose="020B0604020202020204" pitchFamily="34" charset="0"/>
                      </a:endParaRPr>
                    </a:p>
                  </a:txBody>
                  <a:tcPr anchor="ctr" anchorCtr="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defRPr>
                      </a:lvl5pPr>
                    </a:lstStyle>
                    <a:p>
                      <a:pPr marL="0" lvl="0" indent="0">
                        <a:buNone/>
                      </a:pPr>
                      <a:r>
                        <a:rPr lang="en-US" altLang="zh-CN" sz="1400">
                          <a:solidFill>
                            <a:srgbClr val="002060"/>
                          </a:solidFill>
                          <a:latin typeface="Arial" panose="020B0604020202020204" pitchFamily="34" charset="0"/>
                        </a:rPr>
                        <a:t>10 km</a:t>
                      </a:r>
                      <a:endParaRPr lang="en-US" altLang="zh-CN" sz="1400">
                        <a:solidFill>
                          <a:srgbClr val="002060"/>
                        </a:solidFill>
                        <a:latin typeface="Arial" panose="020B0604020202020204" pitchFamily="34" charset="0"/>
                      </a:endParaRPr>
                    </a:p>
                  </a:txBody>
                  <a:tcPr anchor="ctr" anchorCtr="0">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3674745" y="10471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1. WiMAX </a:t>
            </a:r>
            <a:r>
              <a:rPr lang="zh-CN" altLang="en-US" sz="1600">
                <a:solidFill>
                  <a:srgbClr val="002060"/>
                </a:solidFill>
                <a:latin typeface="微软雅黑" panose="020B0502040204020203" pitchFamily="34" charset="-122"/>
                <a:ea typeface="微软雅黑" panose="020B0502040204020203" pitchFamily="34" charset="-122"/>
              </a:rPr>
              <a:t>技术</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1" name="文本框 10"/>
          <p:cNvSpPr txBox="1"/>
          <p:nvPr/>
        </p:nvSpPr>
        <p:spPr>
          <a:xfrm>
            <a:off x="3674745" y="15297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2. </a:t>
            </a:r>
            <a:r>
              <a:rPr lang="en-US" altLang="zh-CN" sz="1600">
                <a:solidFill>
                  <a:srgbClr val="002060"/>
                </a:solidFill>
                <a:latin typeface="微软雅黑" panose="020B0502040204020203" pitchFamily="34" charset="-122"/>
                <a:ea typeface="微软雅黑" panose="020B0502040204020203" pitchFamily="34" charset="-122"/>
                <a:sym typeface="+mn-ea"/>
              </a:rPr>
              <a:t>WiMAX </a:t>
            </a:r>
            <a:r>
              <a:rPr lang="zh-CN" altLang="en-US" sz="1600">
                <a:solidFill>
                  <a:srgbClr val="002060"/>
                </a:solidFill>
                <a:latin typeface="微软雅黑" panose="020B0502040204020203" pitchFamily="34" charset="-122"/>
                <a:ea typeface="微软雅黑" panose="020B0502040204020203" pitchFamily="34" charset="-122"/>
              </a:rPr>
              <a:t>网络层次结构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2" name="文本框 11"/>
          <p:cNvSpPr txBox="1"/>
          <p:nvPr/>
        </p:nvSpPr>
        <p:spPr>
          <a:xfrm>
            <a:off x="3674745" y="20123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3. </a:t>
            </a:r>
            <a:r>
              <a:rPr lang="en-US" altLang="zh-CN" sz="1600">
                <a:solidFill>
                  <a:srgbClr val="002060"/>
                </a:solidFill>
                <a:latin typeface="微软雅黑" panose="020B0502040204020203" pitchFamily="34" charset="-122"/>
                <a:ea typeface="微软雅黑" panose="020B0502040204020203" pitchFamily="34" charset="-122"/>
                <a:sym typeface="+mn-ea"/>
              </a:rPr>
              <a:t>WiMAX </a:t>
            </a:r>
            <a:r>
              <a:rPr lang="zh-CN" altLang="en-US" sz="1600">
                <a:solidFill>
                  <a:srgbClr val="002060"/>
                </a:solidFill>
                <a:latin typeface="微软雅黑" panose="020B0502040204020203" pitchFamily="34" charset="-122"/>
                <a:ea typeface="微软雅黑" panose="020B0502040204020203" pitchFamily="34" charset="-122"/>
                <a:sym typeface="+mn-ea"/>
              </a:rPr>
              <a:t>帧格式</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3" name="文本框 12"/>
          <p:cNvSpPr txBox="1"/>
          <p:nvPr/>
        </p:nvSpPr>
        <p:spPr>
          <a:xfrm>
            <a:off x="3674745" y="24949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4. </a:t>
            </a:r>
            <a:r>
              <a:rPr lang="en-US" altLang="zh-CN" sz="1600">
                <a:solidFill>
                  <a:srgbClr val="002060"/>
                </a:solidFill>
                <a:latin typeface="微软雅黑" panose="020B0502040204020203" pitchFamily="34" charset="-122"/>
                <a:ea typeface="微软雅黑" panose="020B0502040204020203" pitchFamily="34" charset="-122"/>
                <a:sym typeface="+mn-ea"/>
              </a:rPr>
              <a:t>WiMAX </a:t>
            </a:r>
            <a:r>
              <a:rPr lang="zh-CN" altLang="en-US" sz="1600">
                <a:solidFill>
                  <a:srgbClr val="002060"/>
                </a:solidFill>
                <a:latin typeface="微软雅黑" panose="020B0502040204020203" pitchFamily="34" charset="-122"/>
                <a:ea typeface="微软雅黑" panose="020B0502040204020203" pitchFamily="34" charset="-122"/>
              </a:rPr>
              <a:t>网络结构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2" name="文本框 1"/>
          <p:cNvSpPr txBox="1"/>
          <p:nvPr/>
        </p:nvSpPr>
        <p:spPr>
          <a:xfrm>
            <a:off x="3674745" y="298259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5. </a:t>
            </a:r>
            <a:r>
              <a:rPr lang="en-US" altLang="zh-CN" sz="1600">
                <a:solidFill>
                  <a:srgbClr val="002060"/>
                </a:solidFill>
                <a:latin typeface="微软雅黑" panose="020B0502040204020203" pitchFamily="34" charset="-122"/>
                <a:ea typeface="微软雅黑" panose="020B0502040204020203" pitchFamily="34" charset="-122"/>
                <a:sym typeface="+mn-ea"/>
              </a:rPr>
              <a:t>WiMAX </a:t>
            </a:r>
            <a:r>
              <a:rPr lang="zh-CN" altLang="en-US" sz="1600">
                <a:solidFill>
                  <a:srgbClr val="002060"/>
                </a:solidFill>
                <a:latin typeface="微软雅黑" panose="020B0502040204020203" pitchFamily="34" charset="-122"/>
                <a:ea typeface="微软雅黑" panose="020B0502040204020203" pitchFamily="34" charset="-122"/>
              </a:rPr>
              <a:t>网络带宽请求原理</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3" name="文本框 2"/>
          <p:cNvSpPr txBox="1"/>
          <p:nvPr/>
        </p:nvSpPr>
        <p:spPr>
          <a:xfrm>
            <a:off x="3674745" y="3472180"/>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 </a:t>
            </a:r>
            <a:r>
              <a:rPr lang="en-US" altLang="zh-CN" sz="1600">
                <a:solidFill>
                  <a:srgbClr val="002060"/>
                </a:solidFill>
                <a:latin typeface="微软雅黑" panose="020B0502040204020203" pitchFamily="34" charset="-122"/>
                <a:ea typeface="微软雅黑" panose="020B0502040204020203" pitchFamily="34" charset="-122"/>
                <a:sym typeface="+mn-ea"/>
              </a:rPr>
              <a:t>WiMAX </a:t>
            </a:r>
            <a:r>
              <a:rPr lang="zh-CN" altLang="en-US" sz="1600">
                <a:solidFill>
                  <a:srgbClr val="002060"/>
                </a:solidFill>
                <a:latin typeface="微软雅黑" panose="020B0502040204020203" pitchFamily="34" charset="-122"/>
                <a:ea typeface="微软雅黑" panose="020B0502040204020203" pitchFamily="34" charset="-122"/>
                <a:sym typeface="+mn-ea"/>
              </a:rPr>
              <a:t>应用</a:t>
            </a:r>
            <a:endParaRPr lang="zh-CN" altLang="en-US" sz="1600">
              <a:solidFill>
                <a:srgbClr val="002060"/>
              </a:solidFill>
              <a:latin typeface="微软雅黑" panose="020B0502040204020203" pitchFamily="34" charset="-122"/>
              <a:ea typeface="微软雅黑"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grpId="0" nodeType="clickEffect">
                                  <p:stCondLst>
                                    <p:cond delay="0"/>
                                  </p:stCondLst>
                                  <p:childTnLst>
                                    <p:anim calcmode="lin" valueType="num">
                                      <p:cBhvr additive="base">
                                        <p:cTn id="6" dur="500"/>
                                        <p:tgtEl>
                                          <p:spTgt spid="9"/>
                                        </p:tgtEl>
                                        <p:attrNameLst>
                                          <p:attrName>ppt_x</p:attrName>
                                        </p:attrNameLst>
                                      </p:cBhvr>
                                      <p:tavLst>
                                        <p:tav tm="0">
                                          <p:val>
                                            <p:strVal val="ppt_x"/>
                                          </p:val>
                                        </p:tav>
                                        <p:tav tm="100000">
                                          <p:val>
                                            <p:strVal val="ppt_x"/>
                                          </p:val>
                                        </p:tav>
                                      </p:tavLst>
                                    </p:anim>
                                    <p:anim calcmode="lin" valueType="num">
                                      <p:cBhvr additive="base">
                                        <p:cTn id="7" dur="500"/>
                                        <p:tgtEl>
                                          <p:spTgt spid="9"/>
                                        </p:tgtEl>
                                        <p:attrNameLst>
                                          <p:attrName>ppt_y</p:attrName>
                                        </p:attrNameLst>
                                      </p:cBhvr>
                                      <p:tavLst>
                                        <p:tav tm="0">
                                          <p:val>
                                            <p:strVal val="ppt_y"/>
                                          </p:val>
                                        </p:tav>
                                        <p:tav tm="100000">
                                          <p:val>
                                            <p:strVal val="0-ppt_h/2"/>
                                          </p:val>
                                        </p:tav>
                                      </p:tavLst>
                                    </p:anim>
                                    <p:set>
                                      <p:cBhvr>
                                        <p:cTn id="8" dur="1" fill="hold">
                                          <p:stCondLst>
                                            <p:cond delay="499"/>
                                          </p:stCondLst>
                                        </p:cTn>
                                        <p:tgtEl>
                                          <p:spTgt spid="9"/>
                                        </p:tgtEl>
                                        <p:attrNameLst>
                                          <p:attrName>style.visibility</p:attrName>
                                        </p:attrNameLst>
                                      </p:cBhvr>
                                      <p:to>
                                        <p:strVal val="hidden"/>
                                      </p:to>
                                    </p:set>
                                  </p:childTnLst>
                                </p:cTn>
                              </p:par>
                            </p:childTnLst>
                          </p:cTn>
                        </p:par>
                        <p:par>
                          <p:cTn id="9" fill="hold">
                            <p:stCondLst>
                              <p:cond delay="500"/>
                            </p:stCondLst>
                            <p:childTnLst>
                              <p:par>
                                <p:cTn id="10" presetID="64" presetClass="path" presetSubtype="0" accel="50000" decel="50000" fill="hold" grpId="0" nodeType="afterEffect">
                                  <p:stCondLst>
                                    <p:cond delay="0"/>
                                  </p:stCondLst>
                                  <p:childTnLst>
                                    <p:animMotion origin="layout" path="M 0.000000 0.000000 L 0.000000 -0.296470 " pathEditMode="relative" rAng="0" ptsTypes="">
                                      <p:cBhvr>
                                        <p:cTn id="11" dur="500" fill="hold"/>
                                        <p:tgtEl>
                                          <p:spTgt spid="11"/>
                                        </p:tgtEl>
                                        <p:attrNameLst>
                                          <p:attrName>ppt_x</p:attrName>
                                          <p:attrName>ppt_y</p:attrName>
                                        </p:attrNameLst>
                                      </p:cBhvr>
                                      <p:rCtr x="0" y="-125"/>
                                    </p:animMotion>
                                  </p:childTnLst>
                                </p:cTn>
                              </p:par>
                              <p:par>
                                <p:cTn id="12" presetID="2" presetClass="exit" presetSubtype="1" fill="hold" grpId="0" nodeType="withEffect">
                                  <p:stCondLst>
                                    <p:cond delay="0"/>
                                  </p:stCondLst>
                                  <p:childTnLst>
                                    <p:anim calcmode="lin" valueType="num">
                                      <p:cBhvr additive="base">
                                        <p:cTn id="13" dur="500"/>
                                        <p:tgtEl>
                                          <p:spTgt spid="12"/>
                                        </p:tgtEl>
                                        <p:attrNameLst>
                                          <p:attrName>ppt_x</p:attrName>
                                        </p:attrNameLst>
                                      </p:cBhvr>
                                      <p:tavLst>
                                        <p:tav tm="0">
                                          <p:val>
                                            <p:strVal val="ppt_x"/>
                                          </p:val>
                                        </p:tav>
                                        <p:tav tm="100000">
                                          <p:val>
                                            <p:strVal val="ppt_x"/>
                                          </p:val>
                                        </p:tav>
                                      </p:tavLst>
                                    </p:anim>
                                    <p:anim calcmode="lin" valueType="num">
                                      <p:cBhvr additive="base">
                                        <p:cTn id="14" dur="500"/>
                                        <p:tgtEl>
                                          <p:spTgt spid="12"/>
                                        </p:tgtEl>
                                        <p:attrNameLst>
                                          <p:attrName>ppt_y</p:attrName>
                                        </p:attrNameLst>
                                      </p:cBhvr>
                                      <p:tavLst>
                                        <p:tav tm="0">
                                          <p:val>
                                            <p:strVal val="ppt_y"/>
                                          </p:val>
                                        </p:tav>
                                        <p:tav tm="100000">
                                          <p:val>
                                            <p:strVal val="0-ppt_h/2"/>
                                          </p:val>
                                        </p:tav>
                                      </p:tavLst>
                                    </p:anim>
                                    <p:set>
                                      <p:cBhvr>
                                        <p:cTn id="15" dur="1" fill="hold">
                                          <p:stCondLst>
                                            <p:cond delay="499"/>
                                          </p:stCondLst>
                                        </p:cTn>
                                        <p:tgtEl>
                                          <p:spTgt spid="12"/>
                                        </p:tgtEl>
                                        <p:attrNameLst>
                                          <p:attrName>style.visibility</p:attrName>
                                        </p:attrNameLst>
                                      </p:cBhvr>
                                      <p:to>
                                        <p:strVal val="hidden"/>
                                      </p:to>
                                    </p:set>
                                  </p:childTnLst>
                                </p:cTn>
                              </p:par>
                              <p:par>
                                <p:cTn id="16" presetID="2" presetClass="exit" presetSubtype="1" fill="hold" grpId="0" nodeType="withEffect">
                                  <p:stCondLst>
                                    <p:cond delay="0"/>
                                  </p:stCondLst>
                                  <p:childTnLst>
                                    <p:anim calcmode="lin" valueType="num">
                                      <p:cBhvr additive="base">
                                        <p:cTn id="17" dur="500"/>
                                        <p:tgtEl>
                                          <p:spTgt spid="13"/>
                                        </p:tgtEl>
                                        <p:attrNameLst>
                                          <p:attrName>ppt_x</p:attrName>
                                        </p:attrNameLst>
                                      </p:cBhvr>
                                      <p:tavLst>
                                        <p:tav tm="0">
                                          <p:val>
                                            <p:strVal val="ppt_x"/>
                                          </p:val>
                                        </p:tav>
                                        <p:tav tm="100000">
                                          <p:val>
                                            <p:strVal val="ppt_x"/>
                                          </p:val>
                                        </p:tav>
                                      </p:tavLst>
                                    </p:anim>
                                    <p:anim calcmode="lin" valueType="num">
                                      <p:cBhvr additive="base">
                                        <p:cTn id="18" dur="500"/>
                                        <p:tgtEl>
                                          <p:spTgt spid="13"/>
                                        </p:tgtEl>
                                        <p:attrNameLst>
                                          <p:attrName>ppt_y</p:attrName>
                                        </p:attrNameLst>
                                      </p:cBhvr>
                                      <p:tavLst>
                                        <p:tav tm="0">
                                          <p:val>
                                            <p:strVal val="ppt_y"/>
                                          </p:val>
                                        </p:tav>
                                        <p:tav tm="100000">
                                          <p:val>
                                            <p:strVal val="0-ppt_h/2"/>
                                          </p:val>
                                        </p:tav>
                                      </p:tavLst>
                                    </p:anim>
                                    <p:set>
                                      <p:cBhvr>
                                        <p:cTn id="19" dur="1" fill="hold">
                                          <p:stCondLst>
                                            <p:cond delay="499"/>
                                          </p:stCondLst>
                                        </p:cTn>
                                        <p:tgtEl>
                                          <p:spTgt spid="13"/>
                                        </p:tgtEl>
                                        <p:attrNameLst>
                                          <p:attrName>style.visibility</p:attrName>
                                        </p:attrNameLst>
                                      </p:cBhvr>
                                      <p:to>
                                        <p:strVal val="hidden"/>
                                      </p:to>
                                    </p:set>
                                  </p:childTnLst>
                                </p:cTn>
                              </p:par>
                              <p:par>
                                <p:cTn id="20" presetID="2" presetClass="exit" presetSubtype="1" fill="hold" grpId="0" nodeType="withEffect">
                                  <p:stCondLst>
                                    <p:cond delay="0"/>
                                  </p:stCondLst>
                                  <p:childTnLst>
                                    <p:anim calcmode="lin" valueType="num">
                                      <p:cBhvr additive="base">
                                        <p:cTn id="21" dur="500"/>
                                        <p:tgtEl>
                                          <p:spTgt spid="2"/>
                                        </p:tgtEl>
                                        <p:attrNameLst>
                                          <p:attrName>ppt_x</p:attrName>
                                        </p:attrNameLst>
                                      </p:cBhvr>
                                      <p:tavLst>
                                        <p:tav tm="0">
                                          <p:val>
                                            <p:strVal val="ppt_x"/>
                                          </p:val>
                                        </p:tav>
                                        <p:tav tm="100000">
                                          <p:val>
                                            <p:strVal val="ppt_x"/>
                                          </p:val>
                                        </p:tav>
                                      </p:tavLst>
                                    </p:anim>
                                    <p:anim calcmode="lin" valueType="num">
                                      <p:cBhvr additive="base">
                                        <p:cTn id="22" dur="500"/>
                                        <p:tgtEl>
                                          <p:spTgt spid="2"/>
                                        </p:tgtEl>
                                        <p:attrNameLst>
                                          <p:attrName>ppt_y</p:attrName>
                                        </p:attrNameLst>
                                      </p:cBhvr>
                                      <p:tavLst>
                                        <p:tav tm="0">
                                          <p:val>
                                            <p:strVal val="ppt_y"/>
                                          </p:val>
                                        </p:tav>
                                        <p:tav tm="100000">
                                          <p:val>
                                            <p:strVal val="0-ppt_h/2"/>
                                          </p:val>
                                        </p:tav>
                                      </p:tavLst>
                                    </p:anim>
                                    <p:set>
                                      <p:cBhvr>
                                        <p:cTn id="23" dur="1" fill="hold">
                                          <p:stCondLst>
                                            <p:cond delay="499"/>
                                          </p:stCondLst>
                                        </p:cTn>
                                        <p:tgtEl>
                                          <p:spTgt spid="2"/>
                                        </p:tgtEl>
                                        <p:attrNameLst>
                                          <p:attrName>style.visibility</p:attrName>
                                        </p:attrNameLst>
                                      </p:cBhvr>
                                      <p:to>
                                        <p:strVal val="hidden"/>
                                      </p:to>
                                    </p:set>
                                  </p:childTnLst>
                                </p:cTn>
                              </p:par>
                              <p:par>
                                <p:cTn id="24" presetID="2" presetClass="exit" presetSubtype="1" fill="hold" grpId="0" nodeType="withEffect">
                                  <p:stCondLst>
                                    <p:cond delay="0"/>
                                  </p:stCondLst>
                                  <p:childTnLst>
                                    <p:anim calcmode="lin" valueType="num">
                                      <p:cBhvr additive="base">
                                        <p:cTn id="25" dur="500"/>
                                        <p:tgtEl>
                                          <p:spTgt spid="3"/>
                                        </p:tgtEl>
                                        <p:attrNameLst>
                                          <p:attrName>ppt_x</p:attrName>
                                        </p:attrNameLst>
                                      </p:cBhvr>
                                      <p:tavLst>
                                        <p:tav tm="0">
                                          <p:val>
                                            <p:strVal val="ppt_x"/>
                                          </p:val>
                                        </p:tav>
                                        <p:tav tm="100000">
                                          <p:val>
                                            <p:strVal val="ppt_x"/>
                                          </p:val>
                                        </p:tav>
                                      </p:tavLst>
                                    </p:anim>
                                    <p:anim calcmode="lin" valueType="num">
                                      <p:cBhvr additive="base">
                                        <p:cTn id="26" dur="500"/>
                                        <p:tgtEl>
                                          <p:spTgt spid="3"/>
                                        </p:tgtEl>
                                        <p:attrNameLst>
                                          <p:attrName>ppt_y</p:attrName>
                                        </p:attrNameLst>
                                      </p:cBhvr>
                                      <p:tavLst>
                                        <p:tav tm="0">
                                          <p:val>
                                            <p:strVal val="ppt_y"/>
                                          </p:val>
                                        </p:tav>
                                        <p:tav tm="100000">
                                          <p:val>
                                            <p:strVal val="0-ppt_h/2"/>
                                          </p:val>
                                        </p:tav>
                                      </p:tavLst>
                                    </p:anim>
                                    <p:set>
                                      <p:cBhvr>
                                        <p:cTn id="2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p:bldP spid="2" grpId="0"/>
      <p:bldP spid="3"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文本框 10"/>
          <p:cNvSpPr txBox="1"/>
          <p:nvPr/>
        </p:nvSpPr>
        <p:spPr>
          <a:xfrm>
            <a:off x="3674745" y="-444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2. </a:t>
            </a:r>
            <a:r>
              <a:rPr lang="en-US" altLang="zh-CN" sz="1600">
                <a:solidFill>
                  <a:srgbClr val="002060"/>
                </a:solidFill>
                <a:latin typeface="微软雅黑" panose="020B0502040204020203" pitchFamily="34" charset="-122"/>
                <a:ea typeface="微软雅黑" panose="020B0502040204020203" pitchFamily="34" charset="-122"/>
                <a:sym typeface="+mn-ea"/>
              </a:rPr>
              <a:t>WiMAX </a:t>
            </a:r>
            <a:r>
              <a:rPr lang="zh-CN" altLang="en-US" sz="1600">
                <a:solidFill>
                  <a:srgbClr val="002060"/>
                </a:solidFill>
                <a:latin typeface="微软雅黑" panose="020B0502040204020203" pitchFamily="34" charset="-122"/>
                <a:ea typeface="微软雅黑" panose="020B0502040204020203" pitchFamily="34" charset="-122"/>
              </a:rPr>
              <a:t>网络层次结构</a:t>
            </a:r>
            <a:endParaRPr lang="zh-CN" altLang="en-US" sz="1600">
              <a:solidFill>
                <a:srgbClr val="002060"/>
              </a:solidFill>
              <a:latin typeface="微软雅黑" panose="020B0502040204020203" pitchFamily="34" charset="-122"/>
              <a:ea typeface="微软雅黑" panose="020B0502040204020203" pitchFamily="34" charset="-122"/>
            </a:endParaRPr>
          </a:p>
        </p:txBody>
      </p:sp>
      <p:grpSp>
        <p:nvGrpSpPr>
          <p:cNvPr id="51" name="组合 50"/>
          <p:cNvGrpSpPr/>
          <p:nvPr/>
        </p:nvGrpSpPr>
        <p:grpSpPr>
          <a:xfrm>
            <a:off x="174625" y="1409700"/>
            <a:ext cx="5364480" cy="2197100"/>
            <a:chOff x="901" y="3671"/>
            <a:chExt cx="8448" cy="3460"/>
          </a:xfrm>
        </p:grpSpPr>
        <p:sp>
          <p:nvSpPr>
            <p:cNvPr id="16424" name="矩形 16423"/>
            <p:cNvSpPr/>
            <p:nvPr/>
          </p:nvSpPr>
          <p:spPr>
            <a:xfrm>
              <a:off x="902" y="6046"/>
              <a:ext cx="2081" cy="534"/>
            </a:xfrm>
            <a:prstGeom prst="rect">
              <a:avLst/>
            </a:prstGeom>
            <a:blipFill rotWithShape="0">
              <a:blip r:embed="rId1"/>
            </a:blipFill>
            <a:ln w="25400" cap="flat" cmpd="sng">
              <a:solidFill>
                <a:schemeClr val="tx1"/>
              </a:solidFill>
              <a:prstDash val="solid"/>
              <a:miter/>
              <a:headEnd type="none" w="med" len="med"/>
              <a:tailEnd type="none" w="med" len="med"/>
            </a:ln>
          </p:spPr>
          <p:txBody>
            <a:bodyPr/>
            <a:p>
              <a:pPr algn="ctr"/>
              <a:r>
                <a:rPr lang="zh-CN" altLang="en-US">
                  <a:solidFill>
                    <a:srgbClr val="002060"/>
                  </a:solidFill>
                  <a:latin typeface="微软雅黑" panose="020B0502040204020203" pitchFamily="34" charset="-122"/>
                  <a:ea typeface="微软雅黑" panose="020B0502040204020203" pitchFamily="34" charset="-122"/>
                  <a:cs typeface="Papyrus" panose="03070502060502030205" pitchFamily="-128" charset="0"/>
                  <a:sym typeface="Papyrus" panose="03070502060502030205" pitchFamily="-128" charset="0"/>
                </a:rPr>
                <a:t>数据链路层</a:t>
              </a:r>
              <a:endParaRPr lang="zh-CN" altLang="en-US">
                <a:solidFill>
                  <a:srgbClr val="002060"/>
                </a:solidFill>
                <a:latin typeface="微软雅黑" panose="020B0502040204020203" pitchFamily="34" charset="-122"/>
                <a:ea typeface="微软雅黑" panose="020B0502040204020203" pitchFamily="34" charset="-122"/>
                <a:cs typeface="Papyrus" panose="03070502060502030205" pitchFamily="-128" charset="0"/>
                <a:sym typeface="Papyrus" panose="03070502060502030205" pitchFamily="-128" charset="0"/>
              </a:endParaRPr>
            </a:p>
          </p:txBody>
        </p:sp>
        <p:sp>
          <p:nvSpPr>
            <p:cNvPr id="16427" name="矩形 16426"/>
            <p:cNvSpPr/>
            <p:nvPr/>
          </p:nvSpPr>
          <p:spPr>
            <a:xfrm>
              <a:off x="902" y="6581"/>
              <a:ext cx="2081" cy="534"/>
            </a:xfrm>
            <a:prstGeom prst="rect">
              <a:avLst/>
            </a:prstGeom>
            <a:blipFill rotWithShape="0">
              <a:blip r:embed="rId1"/>
            </a:blipFill>
            <a:ln w="25400" cap="flat" cmpd="sng">
              <a:solidFill>
                <a:schemeClr val="tx1"/>
              </a:solidFill>
              <a:prstDash val="solid"/>
              <a:miter/>
              <a:headEnd type="none" w="med" len="med"/>
              <a:tailEnd type="none" w="med" len="med"/>
            </a:ln>
          </p:spPr>
          <p:txBody>
            <a:bodyPr/>
            <a:p>
              <a:pPr algn="ctr"/>
              <a:r>
                <a:rPr lang="zh-CN" altLang="en-US">
                  <a:solidFill>
                    <a:srgbClr val="002060"/>
                  </a:solidFill>
                  <a:latin typeface="微软雅黑" panose="020B0502040204020203" pitchFamily="34" charset="-122"/>
                  <a:ea typeface="微软雅黑" panose="020B0502040204020203" pitchFamily="34" charset="-122"/>
                  <a:cs typeface="Papyrus" panose="03070502060502030205" pitchFamily="-128" charset="0"/>
                  <a:sym typeface="Papyrus" panose="03070502060502030205" pitchFamily="-128" charset="0"/>
                </a:rPr>
                <a:t>物理层</a:t>
              </a:r>
              <a:endParaRPr lang="zh-CN" altLang="en-US">
                <a:solidFill>
                  <a:srgbClr val="002060"/>
                </a:solidFill>
                <a:latin typeface="微软雅黑" panose="020B0502040204020203" pitchFamily="34" charset="-122"/>
                <a:ea typeface="微软雅黑" panose="020B0502040204020203" pitchFamily="34" charset="-122"/>
                <a:cs typeface="Papyrus" panose="03070502060502030205" pitchFamily="-128" charset="0"/>
                <a:sym typeface="Papyrus" panose="03070502060502030205" pitchFamily="-128" charset="0"/>
              </a:endParaRPr>
            </a:p>
            <a:p>
              <a:pPr algn="ctr"/>
              <a:endParaRPr lang="zh-CN" altLang="en-US">
                <a:latin typeface="微软雅黑" panose="020B0502040204020203" pitchFamily="34" charset="-122"/>
                <a:ea typeface="微软雅黑" panose="020B0502040204020203" pitchFamily="34" charset="-122"/>
              </a:endParaRPr>
            </a:p>
          </p:txBody>
        </p:sp>
        <p:sp>
          <p:nvSpPr>
            <p:cNvPr id="14" name="文本框 13"/>
            <p:cNvSpPr txBox="1"/>
            <p:nvPr/>
          </p:nvSpPr>
          <p:spPr>
            <a:xfrm>
              <a:off x="1707" y="3671"/>
              <a:ext cx="1007" cy="1161"/>
            </a:xfrm>
            <a:prstGeom prst="rect">
              <a:avLst/>
            </a:prstGeom>
            <a:noFill/>
          </p:spPr>
          <p:txBody>
            <a:bodyPr wrap="square" rtlCol="0">
              <a:spAutoFit/>
            </a:bodyPr>
            <a:p>
              <a:pPr marL="285750" indent="-285750">
                <a:buFont typeface="Wingdings" panose="05000000000000000000" charset="0"/>
                <a:buChar char=""/>
              </a:pPr>
              <a:r>
                <a:rPr lang="en-US" altLang="zh-CN">
                  <a:solidFill>
                    <a:srgbClr val="002060"/>
                  </a:solidFill>
                </a:rPr>
                <a:t> </a:t>
              </a:r>
              <a:endParaRPr lang="en-US" altLang="zh-CN">
                <a:solidFill>
                  <a:srgbClr val="002060"/>
                </a:solidFill>
              </a:endParaRPr>
            </a:p>
            <a:p>
              <a:pPr marL="285750" indent="-285750">
                <a:buFont typeface="Wingdings" panose="05000000000000000000" charset="0"/>
                <a:buChar char=""/>
              </a:pPr>
              <a:r>
                <a:rPr lang="en-US" altLang="zh-CN">
                  <a:solidFill>
                    <a:srgbClr val="002060"/>
                  </a:solidFill>
                </a:rPr>
                <a:t> </a:t>
              </a:r>
              <a:endParaRPr lang="en-US" altLang="zh-CN">
                <a:solidFill>
                  <a:srgbClr val="002060"/>
                </a:solidFill>
              </a:endParaRPr>
            </a:p>
            <a:p>
              <a:pPr marL="285750" indent="-285750">
                <a:buFont typeface="Wingdings" panose="05000000000000000000" charset="0"/>
                <a:buChar char=""/>
              </a:pPr>
              <a:r>
                <a:rPr lang="en-US" altLang="zh-CN">
                  <a:solidFill>
                    <a:srgbClr val="002060"/>
                  </a:solidFill>
                </a:rPr>
                <a:t> </a:t>
              </a:r>
              <a:endParaRPr lang="en-US" altLang="zh-CN">
                <a:solidFill>
                  <a:srgbClr val="002060"/>
                </a:solidFill>
              </a:endParaRPr>
            </a:p>
          </p:txBody>
        </p:sp>
        <p:sp>
          <p:nvSpPr>
            <p:cNvPr id="19" name="矩形 18"/>
            <p:cNvSpPr/>
            <p:nvPr/>
          </p:nvSpPr>
          <p:spPr>
            <a:xfrm>
              <a:off x="4440" y="6058"/>
              <a:ext cx="3324" cy="534"/>
            </a:xfrm>
            <a:prstGeom prst="rect">
              <a:avLst/>
            </a:prstGeom>
            <a:blipFill rotWithShape="0">
              <a:blip r:embed="rId1"/>
            </a:blipFill>
            <a:ln w="25400" cap="flat" cmpd="sng">
              <a:solidFill>
                <a:schemeClr val="tx1"/>
              </a:solidFill>
              <a:prstDash val="solid"/>
              <a:miter/>
              <a:headEnd type="none" w="med" len="med"/>
              <a:tailEnd type="none" w="med" len="med"/>
            </a:ln>
          </p:spPr>
          <p:txBody>
            <a:bodyPr/>
            <a:p>
              <a:pPr algn="ctr"/>
              <a:r>
                <a:rPr lang="zh-CN" altLang="en-US">
                  <a:solidFill>
                    <a:srgbClr val="002060"/>
                  </a:solidFill>
                  <a:latin typeface="微软雅黑" panose="020B0502040204020203" pitchFamily="34" charset="-122"/>
                  <a:ea typeface="微软雅黑" panose="020B0502040204020203" pitchFamily="34" charset="-122"/>
                  <a:cs typeface="Papyrus" panose="03070502060502030205" pitchFamily="-128" charset="0"/>
                  <a:sym typeface="Papyrus" panose="03070502060502030205" pitchFamily="-128" charset="0"/>
                </a:rPr>
                <a:t>传输汇聚子层 </a:t>
              </a:r>
              <a:r>
                <a:rPr lang="en-US" altLang="zh-CN">
                  <a:solidFill>
                    <a:srgbClr val="002060"/>
                  </a:solidFill>
                  <a:latin typeface="微软雅黑" panose="020B0502040204020203" pitchFamily="34" charset="-122"/>
                  <a:ea typeface="微软雅黑" panose="020B0502040204020203" pitchFamily="34" charset="-122"/>
                  <a:cs typeface="Papyrus" panose="03070502060502030205" pitchFamily="-128" charset="0"/>
                  <a:sym typeface="Papyrus" panose="03070502060502030205" pitchFamily="-128" charset="0"/>
                </a:rPr>
                <a:t>TCL</a:t>
              </a:r>
              <a:endParaRPr lang="en-US" altLang="zh-CN">
                <a:solidFill>
                  <a:srgbClr val="002060"/>
                </a:solidFill>
                <a:latin typeface="微软雅黑" panose="020B0502040204020203" pitchFamily="34" charset="-122"/>
                <a:ea typeface="微软雅黑" panose="020B0502040204020203" pitchFamily="34" charset="-122"/>
                <a:cs typeface="Papyrus" panose="03070502060502030205" pitchFamily="-128" charset="0"/>
                <a:sym typeface="Papyrus" panose="03070502060502030205" pitchFamily="-128" charset="0"/>
              </a:endParaRPr>
            </a:p>
          </p:txBody>
        </p:sp>
        <p:cxnSp>
          <p:nvCxnSpPr>
            <p:cNvPr id="25" name="直接连接符 24"/>
            <p:cNvCxnSpPr/>
            <p:nvPr/>
          </p:nvCxnSpPr>
          <p:spPr>
            <a:xfrm>
              <a:off x="3000" y="7127"/>
              <a:ext cx="1954" cy="0"/>
            </a:xfrm>
            <a:prstGeom prst="line">
              <a:avLst/>
            </a:prstGeom>
            <a:solidFill>
              <a:schemeClr val="accent1"/>
            </a:solidFill>
            <a:ln w="12700" cap="flat" cmpd="sng" algn="ctr">
              <a:solidFill>
                <a:srgbClr val="002060"/>
              </a:solidFill>
              <a:prstDash val="sysDash"/>
              <a:round/>
              <a:headEnd type="none" w="med" len="med"/>
              <a:tailEnd type="none" w="med" len="med"/>
            </a:ln>
          </p:spPr>
        </p:cxnSp>
        <p:sp>
          <p:nvSpPr>
            <p:cNvPr id="31" name="矩形 30"/>
            <p:cNvSpPr/>
            <p:nvPr/>
          </p:nvSpPr>
          <p:spPr>
            <a:xfrm>
              <a:off x="4440" y="4468"/>
              <a:ext cx="3324" cy="534"/>
            </a:xfrm>
            <a:prstGeom prst="rect">
              <a:avLst/>
            </a:prstGeom>
            <a:blipFill rotWithShape="0">
              <a:blip r:embed="rId1"/>
            </a:blipFill>
            <a:ln w="25400" cap="flat" cmpd="sng">
              <a:solidFill>
                <a:schemeClr val="tx1"/>
              </a:solidFill>
              <a:prstDash val="solid"/>
              <a:miter/>
              <a:headEnd type="none" w="med" len="med"/>
              <a:tailEnd type="none" w="med" len="med"/>
            </a:ln>
          </p:spPr>
          <p:txBody>
            <a:bodyPr/>
            <a:p>
              <a:pPr algn="ctr"/>
              <a:r>
                <a:rPr lang="zh-CN" altLang="en-US">
                  <a:solidFill>
                    <a:srgbClr val="002060"/>
                  </a:solidFill>
                  <a:latin typeface="微软雅黑" panose="020B0502040204020203" pitchFamily="34" charset="-122"/>
                  <a:ea typeface="微软雅黑" panose="020B0502040204020203" pitchFamily="34" charset="-122"/>
                  <a:cs typeface="Papyrus" panose="03070502060502030205" pitchFamily="-128" charset="0"/>
                  <a:sym typeface="Papyrus" panose="03070502060502030205" pitchFamily="-128" charset="0"/>
                </a:rPr>
                <a:t>面向业务汇聚子层 </a:t>
              </a:r>
              <a:r>
                <a:rPr lang="en-US" altLang="zh-CN">
                  <a:solidFill>
                    <a:srgbClr val="002060"/>
                  </a:solidFill>
                  <a:latin typeface="微软雅黑" panose="020B0502040204020203" pitchFamily="34" charset="-122"/>
                  <a:ea typeface="微软雅黑" panose="020B0502040204020203" pitchFamily="34" charset="-122"/>
                  <a:cs typeface="Papyrus" panose="03070502060502030205" pitchFamily="-128" charset="0"/>
                  <a:sym typeface="Papyrus" panose="03070502060502030205" pitchFamily="-128" charset="0"/>
                </a:rPr>
                <a:t>CS</a:t>
              </a:r>
              <a:endParaRPr lang="en-US" altLang="zh-CN">
                <a:solidFill>
                  <a:srgbClr val="002060"/>
                </a:solidFill>
                <a:latin typeface="微软雅黑" panose="020B0502040204020203" pitchFamily="34" charset="-122"/>
                <a:ea typeface="微软雅黑" panose="020B0502040204020203" pitchFamily="34" charset="-122"/>
                <a:cs typeface="Papyrus" panose="03070502060502030205" pitchFamily="-128" charset="0"/>
                <a:sym typeface="Papyrus" panose="03070502060502030205" pitchFamily="-128" charset="0"/>
              </a:endParaRPr>
            </a:p>
          </p:txBody>
        </p:sp>
        <p:cxnSp>
          <p:nvCxnSpPr>
            <p:cNvPr id="42" name="直接连接符 41"/>
            <p:cNvCxnSpPr/>
            <p:nvPr/>
          </p:nvCxnSpPr>
          <p:spPr>
            <a:xfrm flipV="1">
              <a:off x="2982" y="6082"/>
              <a:ext cx="1448" cy="498"/>
            </a:xfrm>
            <a:prstGeom prst="line">
              <a:avLst/>
            </a:prstGeom>
            <a:solidFill>
              <a:schemeClr val="accent1"/>
            </a:solidFill>
            <a:ln w="12700" cap="flat" cmpd="sng" algn="ctr">
              <a:solidFill>
                <a:srgbClr val="002060"/>
              </a:solidFill>
              <a:prstDash val="sysDash"/>
              <a:round/>
              <a:headEnd type="none" w="med" len="med"/>
              <a:tailEnd type="none" w="med" len="med"/>
            </a:ln>
          </p:spPr>
        </p:cxnSp>
        <p:cxnSp>
          <p:nvCxnSpPr>
            <p:cNvPr id="43" name="直接连接符 42"/>
            <p:cNvCxnSpPr/>
            <p:nvPr/>
          </p:nvCxnSpPr>
          <p:spPr>
            <a:xfrm flipV="1">
              <a:off x="2987" y="4499"/>
              <a:ext cx="1443" cy="1579"/>
            </a:xfrm>
            <a:prstGeom prst="line">
              <a:avLst/>
            </a:prstGeom>
            <a:solidFill>
              <a:schemeClr val="accent1"/>
            </a:solidFill>
            <a:ln w="12700" cap="flat" cmpd="sng" algn="ctr">
              <a:solidFill>
                <a:srgbClr val="002060"/>
              </a:solidFill>
              <a:prstDash val="sysDash"/>
              <a:round/>
              <a:headEnd type="none" w="med" len="med"/>
              <a:tailEnd type="none" w="med" len="med"/>
            </a:ln>
          </p:spPr>
        </p:cxnSp>
        <p:sp>
          <p:nvSpPr>
            <p:cNvPr id="4" name="文本框 3"/>
            <p:cNvSpPr txBox="1"/>
            <p:nvPr/>
          </p:nvSpPr>
          <p:spPr>
            <a:xfrm>
              <a:off x="8254" y="5052"/>
              <a:ext cx="1095" cy="434"/>
            </a:xfrm>
            <a:prstGeom prst="rect">
              <a:avLst/>
            </a:prstGeom>
            <a:noFill/>
          </p:spPr>
          <p:txBody>
            <a:bodyPr wrap="square" rtlCol="0">
              <a:spAutoFit/>
            </a:bodyPr>
            <a:p>
              <a:r>
                <a:rPr lang="en-US" altLang="zh-CN" sz="1200">
                  <a:solidFill>
                    <a:srgbClr val="002060"/>
                  </a:solidFill>
                  <a:latin typeface="微软雅黑" panose="020B0502040204020203" pitchFamily="34" charset="-122"/>
                  <a:ea typeface="微软雅黑" panose="020B0502040204020203" pitchFamily="34" charset="-122"/>
                </a:rPr>
                <a:t>MAC</a:t>
              </a:r>
              <a:r>
                <a:rPr lang="zh-CN" altLang="en-US" sz="1200">
                  <a:solidFill>
                    <a:srgbClr val="002060"/>
                  </a:solidFill>
                  <a:latin typeface="微软雅黑" panose="020B0502040204020203" pitchFamily="34" charset="-122"/>
                  <a:ea typeface="微软雅黑" panose="020B0502040204020203" pitchFamily="34" charset="-122"/>
                </a:rPr>
                <a:t>层</a:t>
              </a:r>
              <a:endParaRPr lang="zh-CN" altLang="en-US" sz="1200">
                <a:solidFill>
                  <a:srgbClr val="002060"/>
                </a:solidFill>
                <a:latin typeface="微软雅黑" panose="020B0502040204020203" pitchFamily="34" charset="-122"/>
                <a:ea typeface="微软雅黑" panose="020B0502040204020203" pitchFamily="34" charset="-122"/>
              </a:endParaRPr>
            </a:p>
          </p:txBody>
        </p:sp>
        <p:sp>
          <p:nvSpPr>
            <p:cNvPr id="8" name="矩形 7"/>
            <p:cNvSpPr/>
            <p:nvPr/>
          </p:nvSpPr>
          <p:spPr>
            <a:xfrm>
              <a:off x="4440" y="6597"/>
              <a:ext cx="3324" cy="534"/>
            </a:xfrm>
            <a:prstGeom prst="rect">
              <a:avLst/>
            </a:prstGeom>
            <a:blipFill rotWithShape="0">
              <a:blip r:embed="rId1"/>
            </a:blipFill>
            <a:ln w="25400" cap="flat" cmpd="sng">
              <a:solidFill>
                <a:schemeClr val="tx1"/>
              </a:solidFill>
              <a:prstDash val="solid"/>
              <a:miter/>
              <a:headEnd type="none" w="med" len="med"/>
              <a:tailEnd type="none" w="med" len="med"/>
            </a:ln>
          </p:spPr>
          <p:txBody>
            <a:bodyPr/>
            <a:p>
              <a:pPr algn="ctr"/>
              <a:r>
                <a:rPr lang="zh-CN" altLang="en-US">
                  <a:solidFill>
                    <a:srgbClr val="002060"/>
                  </a:solidFill>
                  <a:latin typeface="微软雅黑" panose="020B0502040204020203" pitchFamily="34" charset="-122"/>
                  <a:ea typeface="微软雅黑" panose="020B0502040204020203" pitchFamily="34" charset="-122"/>
                  <a:cs typeface="Papyrus" panose="03070502060502030205" pitchFamily="-128" charset="0"/>
                  <a:sym typeface="Papyrus" panose="03070502060502030205" pitchFamily="-128" charset="0"/>
                </a:rPr>
                <a:t>物理介质相关子层 </a:t>
              </a:r>
              <a:r>
                <a:rPr lang="en-US" altLang="zh-CN">
                  <a:solidFill>
                    <a:srgbClr val="002060"/>
                  </a:solidFill>
                  <a:latin typeface="微软雅黑" panose="020B0502040204020203" pitchFamily="34" charset="-122"/>
                  <a:ea typeface="微软雅黑" panose="020B0502040204020203" pitchFamily="34" charset="-122"/>
                  <a:cs typeface="Papyrus" panose="03070502060502030205" pitchFamily="-128" charset="0"/>
                  <a:sym typeface="Papyrus" panose="03070502060502030205" pitchFamily="-128" charset="0"/>
                </a:rPr>
                <a:t>PMD</a:t>
              </a:r>
              <a:endParaRPr lang="en-US" altLang="zh-CN">
                <a:solidFill>
                  <a:srgbClr val="002060"/>
                </a:solidFill>
                <a:latin typeface="微软雅黑" panose="020B0502040204020203" pitchFamily="34" charset="-122"/>
                <a:ea typeface="微软雅黑" panose="020B0502040204020203" pitchFamily="34" charset="-122"/>
                <a:cs typeface="Papyrus" panose="03070502060502030205" pitchFamily="-128" charset="0"/>
                <a:sym typeface="Papyrus" panose="03070502060502030205" pitchFamily="-128" charset="0"/>
              </a:endParaRPr>
            </a:p>
          </p:txBody>
        </p:sp>
        <p:sp>
          <p:nvSpPr>
            <p:cNvPr id="16" name="矩形 15"/>
            <p:cNvSpPr/>
            <p:nvPr/>
          </p:nvSpPr>
          <p:spPr>
            <a:xfrm>
              <a:off x="4440" y="5527"/>
              <a:ext cx="3324" cy="534"/>
            </a:xfrm>
            <a:prstGeom prst="rect">
              <a:avLst/>
            </a:prstGeom>
            <a:blipFill rotWithShape="0">
              <a:blip r:embed="rId1"/>
            </a:blipFill>
            <a:ln w="25400" cap="flat" cmpd="sng">
              <a:solidFill>
                <a:schemeClr val="tx1"/>
              </a:solidFill>
              <a:prstDash val="solid"/>
              <a:miter/>
              <a:headEnd type="none" w="med" len="med"/>
              <a:tailEnd type="none" w="med" len="med"/>
            </a:ln>
          </p:spPr>
          <p:txBody>
            <a:bodyPr/>
            <a:p>
              <a:pPr algn="ctr"/>
              <a:r>
                <a:rPr lang="zh-CN" altLang="en-US">
                  <a:solidFill>
                    <a:srgbClr val="002060"/>
                  </a:solidFill>
                  <a:latin typeface="微软雅黑" panose="020B0502040204020203" pitchFamily="34" charset="-122"/>
                  <a:ea typeface="微软雅黑" panose="020B0502040204020203" pitchFamily="34" charset="-122"/>
                  <a:cs typeface="Papyrus" panose="03070502060502030205" pitchFamily="-128" charset="0"/>
                  <a:sym typeface="Papyrus" panose="03070502060502030205" pitchFamily="-128" charset="0"/>
                </a:rPr>
                <a:t>安全子层</a:t>
              </a:r>
              <a:endParaRPr lang="zh-CN" altLang="en-US">
                <a:solidFill>
                  <a:srgbClr val="002060"/>
                </a:solidFill>
                <a:latin typeface="微软雅黑" panose="020B0502040204020203" pitchFamily="34" charset="-122"/>
                <a:ea typeface="微软雅黑" panose="020B0502040204020203" pitchFamily="34" charset="-122"/>
                <a:cs typeface="Papyrus" panose="03070502060502030205" pitchFamily="-128" charset="0"/>
                <a:sym typeface="Papyrus" panose="03070502060502030205" pitchFamily="-128" charset="0"/>
              </a:endParaRPr>
            </a:p>
          </p:txBody>
        </p:sp>
        <p:sp>
          <p:nvSpPr>
            <p:cNvPr id="46" name="矩形 45"/>
            <p:cNvSpPr/>
            <p:nvPr/>
          </p:nvSpPr>
          <p:spPr>
            <a:xfrm>
              <a:off x="4440" y="5002"/>
              <a:ext cx="3324" cy="534"/>
            </a:xfrm>
            <a:prstGeom prst="rect">
              <a:avLst/>
            </a:prstGeom>
            <a:blipFill rotWithShape="0">
              <a:blip r:embed="rId1"/>
            </a:blipFill>
            <a:ln w="25400" cap="flat" cmpd="sng">
              <a:solidFill>
                <a:schemeClr val="tx1"/>
              </a:solidFill>
              <a:prstDash val="solid"/>
              <a:miter/>
              <a:headEnd type="none" w="med" len="med"/>
              <a:tailEnd type="none" w="med" len="med"/>
            </a:ln>
          </p:spPr>
          <p:txBody>
            <a:bodyPr/>
            <a:p>
              <a:pPr algn="ctr"/>
              <a:r>
                <a:rPr lang="zh-CN" altLang="en-US">
                  <a:solidFill>
                    <a:srgbClr val="002060"/>
                  </a:solidFill>
                  <a:latin typeface="微软雅黑" panose="020B0502040204020203" pitchFamily="34" charset="-122"/>
                  <a:ea typeface="微软雅黑" panose="020B0502040204020203" pitchFamily="34" charset="-122"/>
                  <a:cs typeface="Papyrus" panose="03070502060502030205" pitchFamily="-128" charset="0"/>
                  <a:sym typeface="Papyrus" panose="03070502060502030205" pitchFamily="-128" charset="0"/>
                </a:rPr>
                <a:t>公共部分子层 </a:t>
              </a:r>
              <a:r>
                <a:rPr lang="en-US" altLang="zh-CN">
                  <a:solidFill>
                    <a:srgbClr val="002060"/>
                  </a:solidFill>
                  <a:latin typeface="微软雅黑" panose="020B0502040204020203" pitchFamily="34" charset="-122"/>
                  <a:ea typeface="微软雅黑" panose="020B0502040204020203" pitchFamily="34" charset="-122"/>
                  <a:cs typeface="Papyrus" panose="03070502060502030205" pitchFamily="-128" charset="0"/>
                  <a:sym typeface="Papyrus" panose="03070502060502030205" pitchFamily="-128" charset="0"/>
                </a:rPr>
                <a:t>CPS</a:t>
              </a:r>
              <a:endParaRPr lang="en-US" altLang="zh-CN">
                <a:solidFill>
                  <a:srgbClr val="002060"/>
                </a:solidFill>
                <a:latin typeface="微软雅黑" panose="020B0502040204020203" pitchFamily="34" charset="-122"/>
                <a:ea typeface="微软雅黑" panose="020B0502040204020203" pitchFamily="34" charset="-122"/>
                <a:cs typeface="Papyrus" panose="03070502060502030205" pitchFamily="-128" charset="0"/>
                <a:sym typeface="Papyrus" panose="03070502060502030205" pitchFamily="-128" charset="0"/>
              </a:endParaRPr>
            </a:p>
          </p:txBody>
        </p:sp>
        <p:sp>
          <p:nvSpPr>
            <p:cNvPr id="40" name="矩形 39"/>
            <p:cNvSpPr/>
            <p:nvPr/>
          </p:nvSpPr>
          <p:spPr>
            <a:xfrm>
              <a:off x="901" y="5527"/>
              <a:ext cx="2081" cy="534"/>
            </a:xfrm>
            <a:prstGeom prst="rect">
              <a:avLst/>
            </a:prstGeom>
            <a:blipFill rotWithShape="0">
              <a:blip r:embed="rId1"/>
            </a:blipFill>
            <a:ln w="25400" cap="flat" cmpd="sng">
              <a:solidFill>
                <a:schemeClr val="tx1"/>
              </a:solidFill>
              <a:prstDash val="solid"/>
              <a:miter/>
              <a:headEnd type="none" w="med" len="med"/>
              <a:tailEnd type="none" w="med" len="med"/>
            </a:ln>
          </p:spPr>
          <p:txBody>
            <a:bodyPr/>
            <a:p>
              <a:pPr algn="ctr"/>
              <a:r>
                <a:rPr lang="zh-CN" altLang="en-US">
                  <a:solidFill>
                    <a:srgbClr val="002060"/>
                  </a:solidFill>
                  <a:latin typeface="微软雅黑" panose="020B0502040204020203" pitchFamily="34" charset="-122"/>
                  <a:ea typeface="微软雅黑" panose="020B0502040204020203" pitchFamily="34" charset="-122"/>
                  <a:cs typeface="Papyrus" panose="03070502060502030205" pitchFamily="-128" charset="0"/>
                  <a:sym typeface="Papyrus" panose="03070502060502030205" pitchFamily="-128" charset="0"/>
                </a:rPr>
                <a:t>网络层</a:t>
              </a:r>
              <a:endParaRPr lang="zh-CN" altLang="en-US">
                <a:solidFill>
                  <a:srgbClr val="002060"/>
                </a:solidFill>
                <a:latin typeface="微软雅黑" panose="020B0502040204020203" pitchFamily="34" charset="-122"/>
                <a:ea typeface="微软雅黑" panose="020B0502040204020203" pitchFamily="34" charset="-122"/>
                <a:cs typeface="Papyrus" panose="03070502060502030205" pitchFamily="-128" charset="0"/>
                <a:sym typeface="Papyrus" panose="03070502060502030205" pitchFamily="-128" charset="0"/>
              </a:endParaRPr>
            </a:p>
          </p:txBody>
        </p:sp>
        <p:sp>
          <p:nvSpPr>
            <p:cNvPr id="49" name="矩形 48"/>
            <p:cNvSpPr/>
            <p:nvPr/>
          </p:nvSpPr>
          <p:spPr>
            <a:xfrm>
              <a:off x="901" y="4993"/>
              <a:ext cx="2081" cy="534"/>
            </a:xfrm>
            <a:prstGeom prst="rect">
              <a:avLst/>
            </a:prstGeom>
            <a:blipFill rotWithShape="0">
              <a:blip r:embed="rId1"/>
            </a:blipFill>
            <a:ln w="25400" cap="flat" cmpd="sng">
              <a:solidFill>
                <a:schemeClr val="tx1"/>
              </a:solidFill>
              <a:prstDash val="solid"/>
              <a:miter/>
              <a:headEnd type="none" w="med" len="med"/>
              <a:tailEnd type="none" w="med" len="med"/>
            </a:ln>
          </p:spPr>
          <p:txBody>
            <a:bodyPr/>
            <a:p>
              <a:pPr algn="ctr"/>
              <a:r>
                <a:rPr lang="zh-CN" altLang="en-US">
                  <a:solidFill>
                    <a:srgbClr val="002060"/>
                  </a:solidFill>
                  <a:latin typeface="微软雅黑" panose="020B0502040204020203" pitchFamily="34" charset="-122"/>
                  <a:ea typeface="微软雅黑" panose="020B0502040204020203" pitchFamily="34" charset="-122"/>
                  <a:cs typeface="Papyrus" panose="03070502060502030205" pitchFamily="-128" charset="0"/>
                  <a:sym typeface="Papyrus" panose="03070502060502030205" pitchFamily="-128" charset="0"/>
                </a:rPr>
                <a:t>传输层</a:t>
              </a:r>
              <a:endParaRPr lang="zh-CN" altLang="en-US">
                <a:solidFill>
                  <a:srgbClr val="002060"/>
                </a:solidFill>
                <a:latin typeface="微软雅黑" panose="020B0502040204020203" pitchFamily="34" charset="-122"/>
                <a:ea typeface="微软雅黑" panose="020B0502040204020203" pitchFamily="34" charset="-122"/>
                <a:cs typeface="Papyrus" panose="03070502060502030205" pitchFamily="-128" charset="0"/>
                <a:sym typeface="Papyrus" panose="03070502060502030205" pitchFamily="-128" charset="0"/>
              </a:endParaRPr>
            </a:p>
          </p:txBody>
        </p:sp>
        <p:sp>
          <p:nvSpPr>
            <p:cNvPr id="50" name="文本框 49"/>
            <p:cNvSpPr txBox="1"/>
            <p:nvPr/>
          </p:nvSpPr>
          <p:spPr>
            <a:xfrm>
              <a:off x="7867" y="4258"/>
              <a:ext cx="1018" cy="2082"/>
            </a:xfrm>
            <a:prstGeom prst="rect">
              <a:avLst/>
            </a:prstGeom>
            <a:noFill/>
          </p:spPr>
          <p:txBody>
            <a:bodyPr wrap="square" rtlCol="0" anchor="t">
              <a:spAutoFit/>
            </a:bodyPr>
            <a:p>
              <a:pPr algn="ctr"/>
              <a:r>
                <a:rPr lang="zh-CN" altLang="en-US" sz="8000">
                  <a:solidFill>
                    <a:srgbClr val="002060"/>
                  </a:solidFill>
                  <a:latin typeface="Arial" panose="020B0604020202020204" pitchFamily="34" charset="0"/>
                  <a:ea typeface="宋体" panose="02010600030101010101" pitchFamily="2" charset="-122"/>
                </a:rPr>
                <a:t>｝</a:t>
              </a:r>
              <a:endParaRPr lang="zh-CN" altLang="en-US" sz="8000">
                <a:solidFill>
                  <a:srgbClr val="002060"/>
                </a:solidFill>
                <a:latin typeface="Arial" panose="020B0604020202020204" pitchFamily="34" charset="0"/>
                <a:ea typeface="宋体" panose="02010600030101010101" pitchFamily="2" charset="-122"/>
              </a:endParaRPr>
            </a:p>
          </p:txBody>
        </p:sp>
      </p:grpSp>
      <p:sp>
        <p:nvSpPr>
          <p:cNvPr id="52" name="文本框 51"/>
          <p:cNvSpPr txBox="1"/>
          <p:nvPr/>
        </p:nvSpPr>
        <p:spPr>
          <a:xfrm>
            <a:off x="5607685" y="1336040"/>
            <a:ext cx="3335020" cy="1999615"/>
          </a:xfrm>
          <a:prstGeom prst="rect">
            <a:avLst/>
          </a:prstGeom>
          <a:noFill/>
        </p:spPr>
        <p:txBody>
          <a:bodyPr wrap="square" rtlCol="0">
            <a:spAutoFit/>
          </a:bodyPr>
          <a:p>
            <a:pPr algn="l"/>
            <a:r>
              <a:rPr lang="en-US" altLang="zh-CN" sz="1600">
                <a:solidFill>
                  <a:srgbClr val="002060"/>
                </a:solidFill>
                <a:latin typeface="微软雅黑" panose="020B0502040204020203" pitchFamily="34" charset="-122"/>
                <a:ea typeface="微软雅黑" panose="020B0502040204020203" pitchFamily="34" charset="-122"/>
              </a:rPr>
              <a:t>WiMAX </a:t>
            </a:r>
            <a:r>
              <a:rPr lang="zh-CN" altLang="en-US" sz="1600">
                <a:solidFill>
                  <a:srgbClr val="002060"/>
                </a:solidFill>
                <a:latin typeface="微软雅黑" panose="020B0502040204020203" pitchFamily="34" charset="-122"/>
                <a:ea typeface="微软雅黑" panose="020B0502040204020203" pitchFamily="34" charset="-122"/>
              </a:rPr>
              <a:t>网络包括 </a:t>
            </a:r>
            <a:r>
              <a:rPr lang="en-US" altLang="zh-CN" sz="1600">
                <a:solidFill>
                  <a:srgbClr val="002060"/>
                </a:solidFill>
                <a:latin typeface="微软雅黑" panose="020B0502040204020203" pitchFamily="34" charset="-122"/>
                <a:ea typeface="微软雅黑" panose="020B0502040204020203" pitchFamily="34" charset="-122"/>
              </a:rPr>
              <a:t>MAC </a:t>
            </a:r>
            <a:r>
              <a:rPr lang="zh-CN" altLang="en-US" sz="1600">
                <a:solidFill>
                  <a:srgbClr val="002060"/>
                </a:solidFill>
                <a:latin typeface="微软雅黑" panose="020B0502040204020203" pitchFamily="34" charset="-122"/>
                <a:ea typeface="微软雅黑" panose="020B0502040204020203" pitchFamily="34" charset="-122"/>
              </a:rPr>
              <a:t>层和物理层</a:t>
            </a:r>
            <a:endParaRPr lang="zh-CN" altLang="en-US" sz="1600">
              <a:solidFill>
                <a:srgbClr val="002060"/>
              </a:solidFill>
              <a:latin typeface="微软雅黑" panose="020B0502040204020203" pitchFamily="34" charset="-122"/>
              <a:ea typeface="微软雅黑" panose="020B0502040204020203" pitchFamily="34" charset="-122"/>
            </a:endParaRPr>
          </a:p>
          <a:p>
            <a:pPr marL="514350" lvl="1" indent="-171450" algn="l">
              <a:buFont typeface="Wingdings" panose="05000000000000000000" charset="0"/>
              <a:buChar char=""/>
            </a:pPr>
            <a:r>
              <a:rPr lang="zh-CN" altLang="en-US" sz="1200">
                <a:solidFill>
                  <a:srgbClr val="002060"/>
                </a:solidFill>
                <a:latin typeface="微软雅黑" panose="020B0502040204020203" pitchFamily="34" charset="-122"/>
                <a:ea typeface="微软雅黑" panose="020B0502040204020203" pitchFamily="34" charset="-122"/>
              </a:rPr>
              <a:t>面向业务汇聚子层 </a:t>
            </a:r>
            <a:r>
              <a:rPr lang="en-US" altLang="zh-CN" sz="1200">
                <a:solidFill>
                  <a:srgbClr val="002060"/>
                </a:solidFill>
                <a:latin typeface="微软雅黑" panose="020B0502040204020203" pitchFamily="34" charset="-122"/>
                <a:ea typeface="微软雅黑" panose="020B0502040204020203" pitchFamily="34" charset="-122"/>
              </a:rPr>
              <a:t>CS: </a:t>
            </a:r>
            <a:r>
              <a:rPr lang="zh-CN" altLang="en-US" sz="1200">
                <a:solidFill>
                  <a:srgbClr val="002060"/>
                </a:solidFill>
                <a:latin typeface="微软雅黑" panose="020B0502040204020203" pitchFamily="34" charset="-122"/>
                <a:ea typeface="微软雅黑" panose="020B0502040204020203" pitchFamily="34" charset="-122"/>
              </a:rPr>
              <a:t>实现与外部接口；映射到 </a:t>
            </a:r>
            <a:r>
              <a:rPr lang="en-US" altLang="zh-CN" sz="1200">
                <a:solidFill>
                  <a:srgbClr val="002060"/>
                </a:solidFill>
                <a:latin typeface="微软雅黑" panose="020B0502040204020203" pitchFamily="34" charset="-122"/>
                <a:ea typeface="微软雅黑" panose="020B0502040204020203" pitchFamily="34" charset="-122"/>
              </a:rPr>
              <a:t>CPS</a:t>
            </a:r>
            <a:endParaRPr lang="en-US" altLang="zh-CN" sz="1200">
              <a:solidFill>
                <a:srgbClr val="002060"/>
              </a:solidFill>
              <a:latin typeface="微软雅黑" panose="020B0502040204020203" pitchFamily="34" charset="-122"/>
              <a:ea typeface="微软雅黑" panose="020B0502040204020203" pitchFamily="34" charset="-122"/>
            </a:endParaRPr>
          </a:p>
          <a:p>
            <a:pPr marL="514350" lvl="1" indent="-171450" algn="l">
              <a:buFont typeface="Wingdings" panose="05000000000000000000" charset="0"/>
              <a:buChar char=""/>
            </a:pPr>
            <a:r>
              <a:rPr lang="zh-CN" altLang="en-US" sz="1200">
                <a:solidFill>
                  <a:srgbClr val="002060"/>
                </a:solidFill>
                <a:latin typeface="微软雅黑" panose="020B0502040204020203" pitchFamily="34" charset="-122"/>
                <a:ea typeface="微软雅黑" panose="020B0502040204020203" pitchFamily="34" charset="-122"/>
              </a:rPr>
              <a:t>公共部分子层 </a:t>
            </a:r>
            <a:r>
              <a:rPr lang="en-US" altLang="zh-CN" sz="1200">
                <a:solidFill>
                  <a:srgbClr val="002060"/>
                </a:solidFill>
                <a:latin typeface="微软雅黑" panose="020B0502040204020203" pitchFamily="34" charset="-122"/>
                <a:ea typeface="微软雅黑" panose="020B0502040204020203" pitchFamily="34" charset="-122"/>
              </a:rPr>
              <a:t>CPS</a:t>
            </a:r>
            <a:r>
              <a:rPr lang="zh-CN" altLang="en-US" sz="1200">
                <a:solidFill>
                  <a:srgbClr val="002060"/>
                </a:solidFill>
                <a:latin typeface="微软雅黑" panose="020B0502040204020203" pitchFamily="34" charset="-122"/>
                <a:ea typeface="微软雅黑" panose="020B0502040204020203" pitchFamily="34" charset="-122"/>
              </a:rPr>
              <a:t>：实现系统接入、带宽分配、连接建立与维护、</a:t>
            </a:r>
            <a:r>
              <a:rPr lang="en-US" altLang="zh-CN" sz="1200">
                <a:solidFill>
                  <a:srgbClr val="002060"/>
                </a:solidFill>
                <a:latin typeface="微软雅黑" panose="020B0502040204020203" pitchFamily="34" charset="-122"/>
                <a:ea typeface="微软雅黑" panose="020B0502040204020203" pitchFamily="34" charset="-122"/>
              </a:rPr>
              <a:t>QoS</a:t>
            </a:r>
            <a:r>
              <a:rPr lang="zh-CN" altLang="en-US" sz="1200">
                <a:solidFill>
                  <a:srgbClr val="002060"/>
                </a:solidFill>
                <a:latin typeface="微软雅黑" panose="020B0502040204020203" pitchFamily="34" charset="-122"/>
                <a:ea typeface="微软雅黑" panose="020B0502040204020203" pitchFamily="34" charset="-122"/>
              </a:rPr>
              <a:t>控制等</a:t>
            </a:r>
            <a:endParaRPr lang="zh-CN" altLang="en-US" sz="1200">
              <a:solidFill>
                <a:srgbClr val="002060"/>
              </a:solidFill>
              <a:latin typeface="微软雅黑" panose="020B0502040204020203" pitchFamily="34" charset="-122"/>
              <a:ea typeface="微软雅黑" panose="020B0502040204020203" pitchFamily="34" charset="-122"/>
            </a:endParaRPr>
          </a:p>
          <a:p>
            <a:pPr marL="514350" lvl="1" indent="-171450" algn="l">
              <a:buFont typeface="Wingdings" panose="05000000000000000000" charset="0"/>
              <a:buChar char=""/>
            </a:pPr>
            <a:r>
              <a:rPr lang="zh-CN" altLang="en-US" sz="1200">
                <a:solidFill>
                  <a:srgbClr val="002060"/>
                </a:solidFill>
                <a:latin typeface="微软雅黑" panose="020B0502040204020203" pitchFamily="34" charset="-122"/>
                <a:ea typeface="微软雅黑" panose="020B0502040204020203" pitchFamily="34" charset="-122"/>
              </a:rPr>
              <a:t>安全子层：实现鉴权、密钥交换、加解密</a:t>
            </a:r>
            <a:endParaRPr lang="zh-CN" altLang="en-US" sz="1200">
              <a:solidFill>
                <a:srgbClr val="002060"/>
              </a:solidFill>
              <a:latin typeface="微软雅黑" panose="020B0502040204020203" pitchFamily="34" charset="-122"/>
              <a:ea typeface="微软雅黑" panose="020B0502040204020203" pitchFamily="34" charset="-122"/>
            </a:endParaRPr>
          </a:p>
          <a:p>
            <a:pPr marL="514350" lvl="1" indent="-171450" algn="l">
              <a:buFont typeface="Wingdings" panose="05000000000000000000" charset="0"/>
              <a:buChar char=""/>
            </a:pPr>
            <a:r>
              <a:rPr lang="zh-CN" altLang="en-US" sz="1200">
                <a:solidFill>
                  <a:srgbClr val="002060"/>
                </a:solidFill>
                <a:latin typeface="微软雅黑" panose="020B0502040204020203" pitchFamily="34" charset="-122"/>
                <a:ea typeface="微软雅黑" panose="020B0502040204020203" pitchFamily="34" charset="-122"/>
              </a:rPr>
              <a:t>传输汇聚子层 </a:t>
            </a:r>
            <a:r>
              <a:rPr lang="en-US" altLang="zh-CN" sz="1200">
                <a:solidFill>
                  <a:srgbClr val="002060"/>
                </a:solidFill>
                <a:latin typeface="微软雅黑" panose="020B0502040204020203" pitchFamily="34" charset="-122"/>
                <a:ea typeface="微软雅黑" panose="020B0502040204020203" pitchFamily="34" charset="-122"/>
              </a:rPr>
              <a:t>TCL</a:t>
            </a:r>
            <a:r>
              <a:rPr lang="zh-CN" altLang="en-US" sz="1200">
                <a:solidFill>
                  <a:srgbClr val="002060"/>
                </a:solidFill>
                <a:latin typeface="微软雅黑" panose="020B0502040204020203" pitchFamily="34" charset="-122"/>
                <a:ea typeface="微软雅黑" panose="020B0502040204020203" pitchFamily="34" charset="-122"/>
              </a:rPr>
              <a:t>：封装</a:t>
            </a:r>
            <a:endParaRPr lang="zh-CN" altLang="en-US" sz="1200">
              <a:solidFill>
                <a:srgbClr val="002060"/>
              </a:solidFill>
              <a:latin typeface="微软雅黑" panose="020B0502040204020203" pitchFamily="34" charset="-122"/>
              <a:ea typeface="微软雅黑" panose="020B0502040204020203" pitchFamily="34" charset="-122"/>
            </a:endParaRPr>
          </a:p>
          <a:p>
            <a:pPr marL="514350" lvl="1" indent="-171450" algn="l">
              <a:buFont typeface="Wingdings" panose="05000000000000000000" charset="0"/>
              <a:buChar char=""/>
            </a:pPr>
            <a:r>
              <a:rPr lang="zh-CN" altLang="en-US" sz="1200">
                <a:solidFill>
                  <a:srgbClr val="002060"/>
                </a:solidFill>
                <a:latin typeface="微软雅黑" panose="020B0502040204020203" pitchFamily="34" charset="-122"/>
                <a:ea typeface="微软雅黑" panose="020B0502040204020203" pitchFamily="34" charset="-122"/>
              </a:rPr>
              <a:t>物理介质相关子层 </a:t>
            </a:r>
            <a:r>
              <a:rPr lang="en-US" altLang="zh-CN" sz="1200">
                <a:solidFill>
                  <a:srgbClr val="002060"/>
                </a:solidFill>
                <a:latin typeface="微软雅黑" panose="020B0502040204020203" pitchFamily="34" charset="-122"/>
                <a:ea typeface="微软雅黑" panose="020B0502040204020203" pitchFamily="34" charset="-122"/>
              </a:rPr>
              <a:t>PMD</a:t>
            </a:r>
            <a:r>
              <a:rPr lang="zh-CN" altLang="en-US" sz="1200">
                <a:solidFill>
                  <a:srgbClr val="002060"/>
                </a:solidFill>
                <a:latin typeface="微软雅黑" panose="020B0502040204020203" pitchFamily="34" charset="-122"/>
                <a:ea typeface="微软雅黑" panose="020B0502040204020203" pitchFamily="34" charset="-122"/>
              </a:rPr>
              <a:t>：信道编解码、调制</a:t>
            </a:r>
            <a:r>
              <a:rPr lang="en-US" altLang="zh-CN" sz="1200">
                <a:solidFill>
                  <a:srgbClr val="002060"/>
                </a:solidFill>
                <a:latin typeface="微软雅黑" panose="020B0502040204020203" pitchFamily="34" charset="-122"/>
                <a:ea typeface="微软雅黑" panose="020B0502040204020203" pitchFamily="34" charset="-122"/>
              </a:rPr>
              <a:t>/</a:t>
            </a:r>
            <a:r>
              <a:rPr lang="zh-CN" altLang="en-US" sz="1200">
                <a:solidFill>
                  <a:srgbClr val="002060"/>
                </a:solidFill>
                <a:latin typeface="微软雅黑" panose="020B0502040204020203" pitchFamily="34" charset="-122"/>
                <a:ea typeface="微软雅黑" panose="020B0502040204020203" pitchFamily="34" charset="-122"/>
              </a:rPr>
              <a:t>解调</a:t>
            </a:r>
            <a:endParaRPr lang="zh-CN" altLang="en-US" sz="12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3674745" y="10471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1. WiMAX </a:t>
            </a:r>
            <a:r>
              <a:rPr lang="zh-CN" altLang="en-US" sz="1600">
                <a:solidFill>
                  <a:srgbClr val="002060"/>
                </a:solidFill>
                <a:latin typeface="微软雅黑" panose="020B0502040204020203" pitchFamily="34" charset="-122"/>
                <a:ea typeface="微软雅黑" panose="020B0502040204020203" pitchFamily="34" charset="-122"/>
              </a:rPr>
              <a:t>技术</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1" name="文本框 10"/>
          <p:cNvSpPr txBox="1"/>
          <p:nvPr/>
        </p:nvSpPr>
        <p:spPr>
          <a:xfrm>
            <a:off x="3674745" y="15297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2. </a:t>
            </a:r>
            <a:r>
              <a:rPr lang="en-US" altLang="zh-CN" sz="1600">
                <a:solidFill>
                  <a:srgbClr val="002060"/>
                </a:solidFill>
                <a:latin typeface="微软雅黑" panose="020B0502040204020203" pitchFamily="34" charset="-122"/>
                <a:ea typeface="微软雅黑" panose="020B0502040204020203" pitchFamily="34" charset="-122"/>
                <a:sym typeface="+mn-ea"/>
              </a:rPr>
              <a:t>WiMAX </a:t>
            </a:r>
            <a:r>
              <a:rPr lang="zh-CN" altLang="en-US" sz="1600">
                <a:solidFill>
                  <a:srgbClr val="002060"/>
                </a:solidFill>
                <a:latin typeface="微软雅黑" panose="020B0502040204020203" pitchFamily="34" charset="-122"/>
                <a:ea typeface="微软雅黑" panose="020B0502040204020203" pitchFamily="34" charset="-122"/>
              </a:rPr>
              <a:t>网络层次结构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2" name="文本框 11"/>
          <p:cNvSpPr txBox="1"/>
          <p:nvPr/>
        </p:nvSpPr>
        <p:spPr>
          <a:xfrm>
            <a:off x="3674745" y="20123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3. </a:t>
            </a:r>
            <a:r>
              <a:rPr lang="en-US" altLang="zh-CN" sz="1600">
                <a:solidFill>
                  <a:srgbClr val="002060"/>
                </a:solidFill>
                <a:latin typeface="微软雅黑" panose="020B0502040204020203" pitchFamily="34" charset="-122"/>
                <a:ea typeface="微软雅黑" panose="020B0502040204020203" pitchFamily="34" charset="-122"/>
                <a:sym typeface="+mn-ea"/>
              </a:rPr>
              <a:t>WiMAX </a:t>
            </a:r>
            <a:r>
              <a:rPr lang="zh-CN" altLang="en-US" sz="1600">
                <a:solidFill>
                  <a:srgbClr val="002060"/>
                </a:solidFill>
                <a:latin typeface="微软雅黑" panose="020B0502040204020203" pitchFamily="34" charset="-122"/>
                <a:ea typeface="微软雅黑" panose="020B0502040204020203" pitchFamily="34" charset="-122"/>
                <a:sym typeface="+mn-ea"/>
              </a:rPr>
              <a:t>帧格式</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3" name="文本框 12"/>
          <p:cNvSpPr txBox="1"/>
          <p:nvPr/>
        </p:nvSpPr>
        <p:spPr>
          <a:xfrm>
            <a:off x="3674745" y="24949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4. </a:t>
            </a:r>
            <a:r>
              <a:rPr lang="en-US" altLang="zh-CN" sz="1600">
                <a:solidFill>
                  <a:srgbClr val="002060"/>
                </a:solidFill>
                <a:latin typeface="微软雅黑" panose="020B0502040204020203" pitchFamily="34" charset="-122"/>
                <a:ea typeface="微软雅黑" panose="020B0502040204020203" pitchFamily="34" charset="-122"/>
                <a:sym typeface="+mn-ea"/>
              </a:rPr>
              <a:t>WiMAX </a:t>
            </a:r>
            <a:r>
              <a:rPr lang="zh-CN" altLang="en-US" sz="1600">
                <a:solidFill>
                  <a:srgbClr val="002060"/>
                </a:solidFill>
                <a:latin typeface="微软雅黑" panose="020B0502040204020203" pitchFamily="34" charset="-122"/>
                <a:ea typeface="微软雅黑" panose="020B0502040204020203" pitchFamily="34" charset="-122"/>
              </a:rPr>
              <a:t>网络结构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2" name="文本框 1"/>
          <p:cNvSpPr txBox="1"/>
          <p:nvPr/>
        </p:nvSpPr>
        <p:spPr>
          <a:xfrm>
            <a:off x="3674745" y="298259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5. </a:t>
            </a:r>
            <a:r>
              <a:rPr lang="en-US" altLang="zh-CN" sz="1600">
                <a:solidFill>
                  <a:srgbClr val="002060"/>
                </a:solidFill>
                <a:latin typeface="微软雅黑" panose="020B0502040204020203" pitchFamily="34" charset="-122"/>
                <a:ea typeface="微软雅黑" panose="020B0502040204020203" pitchFamily="34" charset="-122"/>
                <a:sym typeface="+mn-ea"/>
              </a:rPr>
              <a:t>WiMAX </a:t>
            </a:r>
            <a:r>
              <a:rPr lang="zh-CN" altLang="en-US" sz="1600">
                <a:solidFill>
                  <a:srgbClr val="002060"/>
                </a:solidFill>
                <a:latin typeface="微软雅黑" panose="020B0502040204020203" pitchFamily="34" charset="-122"/>
                <a:ea typeface="微软雅黑" panose="020B0502040204020203" pitchFamily="34" charset="-122"/>
              </a:rPr>
              <a:t>网络带宽请求原理</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3" name="文本框 2"/>
          <p:cNvSpPr txBox="1"/>
          <p:nvPr/>
        </p:nvSpPr>
        <p:spPr>
          <a:xfrm>
            <a:off x="3674745" y="3472180"/>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 </a:t>
            </a:r>
            <a:r>
              <a:rPr lang="en-US" altLang="zh-CN" sz="1600">
                <a:solidFill>
                  <a:srgbClr val="002060"/>
                </a:solidFill>
                <a:latin typeface="微软雅黑" panose="020B0502040204020203" pitchFamily="34" charset="-122"/>
                <a:ea typeface="微软雅黑" panose="020B0502040204020203" pitchFamily="34" charset="-122"/>
                <a:sym typeface="+mn-ea"/>
              </a:rPr>
              <a:t>WiMAX </a:t>
            </a:r>
            <a:r>
              <a:rPr lang="zh-CN" altLang="en-US" sz="1600">
                <a:solidFill>
                  <a:srgbClr val="002060"/>
                </a:solidFill>
                <a:latin typeface="微软雅黑" panose="020B0502040204020203" pitchFamily="34" charset="-122"/>
                <a:ea typeface="微软雅黑" panose="020B0502040204020203" pitchFamily="34" charset="-122"/>
                <a:sym typeface="+mn-ea"/>
              </a:rPr>
              <a:t>应用</a:t>
            </a:r>
            <a:endParaRPr lang="zh-CN" altLang="en-US" sz="1600">
              <a:solidFill>
                <a:srgbClr val="002060"/>
              </a:solidFill>
              <a:latin typeface="微软雅黑" panose="020B0502040204020203" pitchFamily="34" charset="-122"/>
              <a:ea typeface="微软雅黑"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grpId="0" nodeType="clickEffect">
                                  <p:stCondLst>
                                    <p:cond delay="0"/>
                                  </p:stCondLst>
                                  <p:childTnLst>
                                    <p:anim calcmode="lin" valueType="num">
                                      <p:cBhvr additive="base">
                                        <p:cTn id="6" dur="500"/>
                                        <p:tgtEl>
                                          <p:spTgt spid="9"/>
                                        </p:tgtEl>
                                        <p:attrNameLst>
                                          <p:attrName>ppt_x</p:attrName>
                                        </p:attrNameLst>
                                      </p:cBhvr>
                                      <p:tavLst>
                                        <p:tav tm="0">
                                          <p:val>
                                            <p:strVal val="ppt_x"/>
                                          </p:val>
                                        </p:tav>
                                        <p:tav tm="100000">
                                          <p:val>
                                            <p:strVal val="ppt_x"/>
                                          </p:val>
                                        </p:tav>
                                      </p:tavLst>
                                    </p:anim>
                                    <p:anim calcmode="lin" valueType="num">
                                      <p:cBhvr additive="base">
                                        <p:cTn id="7" dur="500"/>
                                        <p:tgtEl>
                                          <p:spTgt spid="9"/>
                                        </p:tgtEl>
                                        <p:attrNameLst>
                                          <p:attrName>ppt_y</p:attrName>
                                        </p:attrNameLst>
                                      </p:cBhvr>
                                      <p:tavLst>
                                        <p:tav tm="0">
                                          <p:val>
                                            <p:strVal val="ppt_y"/>
                                          </p:val>
                                        </p:tav>
                                        <p:tav tm="100000">
                                          <p:val>
                                            <p:strVal val="0-ppt_h/2"/>
                                          </p:val>
                                        </p:tav>
                                      </p:tavLst>
                                    </p:anim>
                                    <p:set>
                                      <p:cBhvr>
                                        <p:cTn id="8" dur="1" fill="hold">
                                          <p:stCondLst>
                                            <p:cond delay="499"/>
                                          </p:stCondLst>
                                        </p:cTn>
                                        <p:tgtEl>
                                          <p:spTgt spid="9"/>
                                        </p:tgtEl>
                                        <p:attrNameLst>
                                          <p:attrName>style.visibility</p:attrName>
                                        </p:attrNameLst>
                                      </p:cBhvr>
                                      <p:to>
                                        <p:strVal val="hidden"/>
                                      </p:to>
                                    </p:set>
                                  </p:childTnLst>
                                </p:cTn>
                              </p:par>
                            </p:childTnLst>
                          </p:cTn>
                        </p:par>
                        <p:par>
                          <p:cTn id="9" fill="hold">
                            <p:stCondLst>
                              <p:cond delay="500"/>
                            </p:stCondLst>
                            <p:childTnLst>
                              <p:par>
                                <p:cTn id="10" presetID="2" presetClass="exit" presetSubtype="1" fill="hold" grpId="0" nodeType="afterEffect">
                                  <p:stCondLst>
                                    <p:cond delay="0"/>
                                  </p:stCondLst>
                                  <p:childTnLst>
                                    <p:anim calcmode="lin" valueType="num">
                                      <p:cBhvr additive="base">
                                        <p:cTn id="11" dur="500"/>
                                        <p:tgtEl>
                                          <p:spTgt spid="11"/>
                                        </p:tgtEl>
                                        <p:attrNameLst>
                                          <p:attrName>ppt_x</p:attrName>
                                        </p:attrNameLst>
                                      </p:cBhvr>
                                      <p:tavLst>
                                        <p:tav tm="0">
                                          <p:val>
                                            <p:strVal val="ppt_x"/>
                                          </p:val>
                                        </p:tav>
                                        <p:tav tm="100000">
                                          <p:val>
                                            <p:strVal val="ppt_x"/>
                                          </p:val>
                                        </p:tav>
                                      </p:tavLst>
                                    </p:anim>
                                    <p:anim calcmode="lin" valueType="num">
                                      <p:cBhvr additive="base">
                                        <p:cTn id="12" dur="500"/>
                                        <p:tgtEl>
                                          <p:spTgt spid="11"/>
                                        </p:tgtEl>
                                        <p:attrNameLst>
                                          <p:attrName>ppt_y</p:attrName>
                                        </p:attrNameLst>
                                      </p:cBhvr>
                                      <p:tavLst>
                                        <p:tav tm="0">
                                          <p:val>
                                            <p:strVal val="ppt_y"/>
                                          </p:val>
                                        </p:tav>
                                        <p:tav tm="100000">
                                          <p:val>
                                            <p:strVal val="0-ppt_h/2"/>
                                          </p:val>
                                        </p:tav>
                                      </p:tavLst>
                                    </p:anim>
                                    <p:set>
                                      <p:cBhvr>
                                        <p:cTn id="13" dur="1" fill="hold">
                                          <p:stCondLst>
                                            <p:cond delay="499"/>
                                          </p:stCondLst>
                                        </p:cTn>
                                        <p:tgtEl>
                                          <p:spTgt spid="11"/>
                                        </p:tgtEl>
                                        <p:attrNameLst>
                                          <p:attrName>style.visibility</p:attrName>
                                        </p:attrNameLst>
                                      </p:cBhvr>
                                      <p:to>
                                        <p:strVal val="hidden"/>
                                      </p:to>
                                    </p:set>
                                  </p:childTnLst>
                                </p:cTn>
                              </p:par>
                              <p:par>
                                <p:cTn id="14" presetID="64" presetClass="path" presetSubtype="0" accel="50000" decel="50000" fill="hold" grpId="0" nodeType="withEffect">
                                  <p:stCondLst>
                                    <p:cond delay="0"/>
                                  </p:stCondLst>
                                  <p:childTnLst>
                                    <p:animMotion origin="layout" path="M 0.000000 0.000000 L 0.000000 -0.384720 " pathEditMode="relative" rAng="0" ptsTypes="">
                                      <p:cBhvr>
                                        <p:cTn id="15" dur="500" fill="hold"/>
                                        <p:tgtEl>
                                          <p:spTgt spid="12"/>
                                        </p:tgtEl>
                                        <p:attrNameLst>
                                          <p:attrName>ppt_x</p:attrName>
                                          <p:attrName>ppt_y</p:attrName>
                                        </p:attrNameLst>
                                      </p:cBhvr>
                                      <p:rCtr x="0" y="-125"/>
                                    </p:animMotion>
                                  </p:childTnLst>
                                </p:cTn>
                              </p:par>
                              <p:par>
                                <p:cTn id="16" presetID="2" presetClass="exit" presetSubtype="1" fill="hold" grpId="0" nodeType="withEffect">
                                  <p:stCondLst>
                                    <p:cond delay="0"/>
                                  </p:stCondLst>
                                  <p:childTnLst>
                                    <p:anim calcmode="lin" valueType="num">
                                      <p:cBhvr additive="base">
                                        <p:cTn id="17" dur="500"/>
                                        <p:tgtEl>
                                          <p:spTgt spid="13"/>
                                        </p:tgtEl>
                                        <p:attrNameLst>
                                          <p:attrName>ppt_x</p:attrName>
                                        </p:attrNameLst>
                                      </p:cBhvr>
                                      <p:tavLst>
                                        <p:tav tm="0">
                                          <p:val>
                                            <p:strVal val="ppt_x"/>
                                          </p:val>
                                        </p:tav>
                                        <p:tav tm="100000">
                                          <p:val>
                                            <p:strVal val="ppt_x"/>
                                          </p:val>
                                        </p:tav>
                                      </p:tavLst>
                                    </p:anim>
                                    <p:anim calcmode="lin" valueType="num">
                                      <p:cBhvr additive="base">
                                        <p:cTn id="18" dur="500"/>
                                        <p:tgtEl>
                                          <p:spTgt spid="13"/>
                                        </p:tgtEl>
                                        <p:attrNameLst>
                                          <p:attrName>ppt_y</p:attrName>
                                        </p:attrNameLst>
                                      </p:cBhvr>
                                      <p:tavLst>
                                        <p:tav tm="0">
                                          <p:val>
                                            <p:strVal val="ppt_y"/>
                                          </p:val>
                                        </p:tav>
                                        <p:tav tm="100000">
                                          <p:val>
                                            <p:strVal val="0-ppt_h/2"/>
                                          </p:val>
                                        </p:tav>
                                      </p:tavLst>
                                    </p:anim>
                                    <p:set>
                                      <p:cBhvr>
                                        <p:cTn id="19" dur="1" fill="hold">
                                          <p:stCondLst>
                                            <p:cond delay="499"/>
                                          </p:stCondLst>
                                        </p:cTn>
                                        <p:tgtEl>
                                          <p:spTgt spid="13"/>
                                        </p:tgtEl>
                                        <p:attrNameLst>
                                          <p:attrName>style.visibility</p:attrName>
                                        </p:attrNameLst>
                                      </p:cBhvr>
                                      <p:to>
                                        <p:strVal val="hidden"/>
                                      </p:to>
                                    </p:set>
                                  </p:childTnLst>
                                </p:cTn>
                              </p:par>
                              <p:par>
                                <p:cTn id="20" presetID="2" presetClass="exit" presetSubtype="1" fill="hold" grpId="0" nodeType="withEffect">
                                  <p:stCondLst>
                                    <p:cond delay="0"/>
                                  </p:stCondLst>
                                  <p:childTnLst>
                                    <p:anim calcmode="lin" valueType="num">
                                      <p:cBhvr additive="base">
                                        <p:cTn id="21" dur="500"/>
                                        <p:tgtEl>
                                          <p:spTgt spid="2"/>
                                        </p:tgtEl>
                                        <p:attrNameLst>
                                          <p:attrName>ppt_x</p:attrName>
                                        </p:attrNameLst>
                                      </p:cBhvr>
                                      <p:tavLst>
                                        <p:tav tm="0">
                                          <p:val>
                                            <p:strVal val="ppt_x"/>
                                          </p:val>
                                        </p:tav>
                                        <p:tav tm="100000">
                                          <p:val>
                                            <p:strVal val="ppt_x"/>
                                          </p:val>
                                        </p:tav>
                                      </p:tavLst>
                                    </p:anim>
                                    <p:anim calcmode="lin" valueType="num">
                                      <p:cBhvr additive="base">
                                        <p:cTn id="22" dur="500"/>
                                        <p:tgtEl>
                                          <p:spTgt spid="2"/>
                                        </p:tgtEl>
                                        <p:attrNameLst>
                                          <p:attrName>ppt_y</p:attrName>
                                        </p:attrNameLst>
                                      </p:cBhvr>
                                      <p:tavLst>
                                        <p:tav tm="0">
                                          <p:val>
                                            <p:strVal val="ppt_y"/>
                                          </p:val>
                                        </p:tav>
                                        <p:tav tm="100000">
                                          <p:val>
                                            <p:strVal val="0-ppt_h/2"/>
                                          </p:val>
                                        </p:tav>
                                      </p:tavLst>
                                    </p:anim>
                                    <p:set>
                                      <p:cBhvr>
                                        <p:cTn id="23" dur="1" fill="hold">
                                          <p:stCondLst>
                                            <p:cond delay="499"/>
                                          </p:stCondLst>
                                        </p:cTn>
                                        <p:tgtEl>
                                          <p:spTgt spid="2"/>
                                        </p:tgtEl>
                                        <p:attrNameLst>
                                          <p:attrName>style.visibility</p:attrName>
                                        </p:attrNameLst>
                                      </p:cBhvr>
                                      <p:to>
                                        <p:strVal val="hidden"/>
                                      </p:to>
                                    </p:set>
                                  </p:childTnLst>
                                </p:cTn>
                              </p:par>
                              <p:par>
                                <p:cTn id="24" presetID="2" presetClass="exit" presetSubtype="1" fill="hold" grpId="0" nodeType="withEffect">
                                  <p:stCondLst>
                                    <p:cond delay="0"/>
                                  </p:stCondLst>
                                  <p:childTnLst>
                                    <p:anim calcmode="lin" valueType="num">
                                      <p:cBhvr additive="base">
                                        <p:cTn id="25" dur="500"/>
                                        <p:tgtEl>
                                          <p:spTgt spid="3"/>
                                        </p:tgtEl>
                                        <p:attrNameLst>
                                          <p:attrName>ppt_x</p:attrName>
                                        </p:attrNameLst>
                                      </p:cBhvr>
                                      <p:tavLst>
                                        <p:tav tm="0">
                                          <p:val>
                                            <p:strVal val="ppt_x"/>
                                          </p:val>
                                        </p:tav>
                                        <p:tav tm="100000">
                                          <p:val>
                                            <p:strVal val="ppt_x"/>
                                          </p:val>
                                        </p:tav>
                                      </p:tavLst>
                                    </p:anim>
                                    <p:anim calcmode="lin" valueType="num">
                                      <p:cBhvr additive="base">
                                        <p:cTn id="26" dur="500"/>
                                        <p:tgtEl>
                                          <p:spTgt spid="3"/>
                                        </p:tgtEl>
                                        <p:attrNameLst>
                                          <p:attrName>ppt_y</p:attrName>
                                        </p:attrNameLst>
                                      </p:cBhvr>
                                      <p:tavLst>
                                        <p:tav tm="0">
                                          <p:val>
                                            <p:strVal val="ppt_y"/>
                                          </p:val>
                                        </p:tav>
                                        <p:tav tm="100000">
                                          <p:val>
                                            <p:strVal val="0-ppt_h/2"/>
                                          </p:val>
                                        </p:tav>
                                      </p:tavLst>
                                    </p:anim>
                                    <p:set>
                                      <p:cBhvr>
                                        <p:cTn id="2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p:bldP spid="2" grpId="0"/>
      <p:bldP spid="3"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文本框 11"/>
          <p:cNvSpPr txBox="1"/>
          <p:nvPr/>
        </p:nvSpPr>
        <p:spPr>
          <a:xfrm>
            <a:off x="3674745" y="317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3. </a:t>
            </a:r>
            <a:r>
              <a:rPr lang="en-US" altLang="zh-CN" sz="1600">
                <a:solidFill>
                  <a:srgbClr val="002060"/>
                </a:solidFill>
                <a:latin typeface="微软雅黑" panose="020B0502040204020203" pitchFamily="34" charset="-122"/>
                <a:ea typeface="微软雅黑" panose="020B0502040204020203" pitchFamily="34" charset="-122"/>
                <a:sym typeface="+mn-ea"/>
              </a:rPr>
              <a:t>WiMAX </a:t>
            </a:r>
            <a:r>
              <a:rPr lang="zh-CN" altLang="en-US" sz="1600">
                <a:solidFill>
                  <a:srgbClr val="002060"/>
                </a:solidFill>
                <a:latin typeface="微软雅黑" panose="020B0502040204020203" pitchFamily="34" charset="-122"/>
                <a:ea typeface="微软雅黑" panose="020B0502040204020203" pitchFamily="34" charset="-122"/>
                <a:sym typeface="+mn-ea"/>
              </a:rPr>
              <a:t>帧格式</a:t>
            </a:r>
            <a:endParaRPr lang="zh-CN" altLang="en-US" sz="1600">
              <a:solidFill>
                <a:srgbClr val="002060"/>
              </a:solidFill>
              <a:latin typeface="微软雅黑" panose="020B0502040204020203" pitchFamily="34" charset="-122"/>
              <a:ea typeface="微软雅黑" panose="020B0502040204020203" pitchFamily="34" charset="-122"/>
            </a:endParaRPr>
          </a:p>
        </p:txBody>
      </p:sp>
      <p:grpSp>
        <p:nvGrpSpPr>
          <p:cNvPr id="29" name="组合 28"/>
          <p:cNvGrpSpPr/>
          <p:nvPr/>
        </p:nvGrpSpPr>
        <p:grpSpPr>
          <a:xfrm>
            <a:off x="313055" y="549275"/>
            <a:ext cx="3840480" cy="812800"/>
            <a:chOff x="5230" y="4145"/>
            <a:chExt cx="6048" cy="1280"/>
          </a:xfrm>
        </p:grpSpPr>
        <p:sp>
          <p:nvSpPr>
            <p:cNvPr id="51" name="矩形 50"/>
            <p:cNvSpPr/>
            <p:nvPr/>
          </p:nvSpPr>
          <p:spPr>
            <a:xfrm rot="16200000">
              <a:off x="4991" y="4384"/>
              <a:ext cx="829" cy="351"/>
            </a:xfrm>
            <a:prstGeom prst="rect">
              <a:avLst/>
            </a:prstGeom>
            <a:noFill/>
            <a:ln w="12700" cap="flat" cmpd="sng" algn="ctr">
              <a:solidFill>
                <a:schemeClr val="tx1"/>
              </a:solidFill>
              <a:prstDash val="solid"/>
              <a:round/>
              <a:headEnd type="none" w="med" len="med"/>
              <a:tailEnd type="none" w="med" len="med"/>
            </a:ln>
          </p:spPr>
          <p:txBody>
            <a:bodyPr vert="horz" wrap="square" lIns="0" tIns="0" rIns="0" bIns="0" numCol="1" anchor="b"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MSB</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52" name="矩形 51"/>
            <p:cNvSpPr/>
            <p:nvPr/>
          </p:nvSpPr>
          <p:spPr>
            <a:xfrm>
              <a:off x="5230" y="5075"/>
              <a:ext cx="2016" cy="351"/>
            </a:xfrm>
            <a:prstGeom prst="rect">
              <a:avLst/>
            </a:prstGeom>
            <a:noFill/>
            <a:ln w="12700" cap="flat" cmpd="sng" algn="ctr">
              <a:solidFill>
                <a:schemeClr val="tx1"/>
              </a:solidFill>
              <a:prstDash val="solid"/>
              <a:round/>
              <a:headEnd type="none" w="med" len="med"/>
              <a:tailEnd type="none" w="med" len="med"/>
            </a:ln>
          </p:spPr>
          <p:txBody>
            <a:bodyPr vert="horz" wrap="square" lIns="0" tIns="0" rIns="0" bIns="0" numCol="1" anchor="b"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通用报头</a:t>
              </a: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26" name="矩形 25"/>
            <p:cNvSpPr/>
            <p:nvPr/>
          </p:nvSpPr>
          <p:spPr>
            <a:xfrm>
              <a:off x="9262" y="5075"/>
              <a:ext cx="2016" cy="351"/>
            </a:xfrm>
            <a:prstGeom prst="rect">
              <a:avLst/>
            </a:prstGeom>
            <a:noFill/>
            <a:ln w="12700" cap="flat" cmpd="sng" algn="ctr">
              <a:solidFill>
                <a:schemeClr val="tx1"/>
              </a:solidFill>
              <a:prstDash val="solid"/>
              <a:round/>
              <a:headEnd type="none" w="med" len="med"/>
              <a:tailEnd type="none" w="med" len="med"/>
            </a:ln>
          </p:spPr>
          <p:txBody>
            <a:bodyPr vert="horz" wrap="square" lIns="0" tIns="0" rIns="0" bIns="0" numCol="1" anchor="b"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CRC</a:t>
              </a:r>
              <a:r>
                <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（可选）</a:t>
              </a: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27" name="矩形 26"/>
            <p:cNvSpPr/>
            <p:nvPr/>
          </p:nvSpPr>
          <p:spPr>
            <a:xfrm>
              <a:off x="7246" y="5075"/>
              <a:ext cx="2016" cy="351"/>
            </a:xfrm>
            <a:prstGeom prst="rect">
              <a:avLst/>
            </a:prstGeom>
            <a:noFill/>
            <a:ln w="12700" cap="flat" cmpd="sng" algn="ctr">
              <a:solidFill>
                <a:schemeClr val="tx1"/>
              </a:solidFill>
              <a:prstDash val="solid"/>
              <a:round/>
              <a:headEnd type="none" w="med" len="med"/>
              <a:tailEnd type="none" w="med" len="med"/>
            </a:ln>
          </p:spPr>
          <p:txBody>
            <a:bodyPr vert="horz" wrap="square" lIns="0" tIns="0" rIns="0" bIns="0" numCol="1" anchor="b"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净荷（可选）</a:t>
              </a: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28" name="矩形 27"/>
            <p:cNvSpPr/>
            <p:nvPr/>
          </p:nvSpPr>
          <p:spPr>
            <a:xfrm rot="16200000">
              <a:off x="10688" y="4384"/>
              <a:ext cx="829" cy="351"/>
            </a:xfrm>
            <a:prstGeom prst="rect">
              <a:avLst/>
            </a:prstGeom>
            <a:noFill/>
            <a:ln w="12700" cap="flat" cmpd="sng" algn="ctr">
              <a:solidFill>
                <a:schemeClr val="tx1"/>
              </a:solidFill>
              <a:prstDash val="solid"/>
              <a:round/>
              <a:headEnd type="none" w="med" len="med"/>
              <a:tailEnd type="none" w="med" len="med"/>
            </a:ln>
          </p:spPr>
          <p:txBody>
            <a:bodyPr vert="horz" wrap="square" lIns="0" tIns="0" rIns="0" bIns="0" numCol="1" anchor="b"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LSB</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grpSp>
      <p:grpSp>
        <p:nvGrpSpPr>
          <p:cNvPr id="40" name="组合 39"/>
          <p:cNvGrpSpPr/>
          <p:nvPr/>
        </p:nvGrpSpPr>
        <p:grpSpPr>
          <a:xfrm>
            <a:off x="313055" y="2162810"/>
            <a:ext cx="5709920" cy="668020"/>
            <a:chOff x="1722" y="5708"/>
            <a:chExt cx="8992" cy="1052"/>
          </a:xfrm>
        </p:grpSpPr>
        <p:sp>
          <p:nvSpPr>
            <p:cNvPr id="48" name="矩形 47"/>
            <p:cNvSpPr/>
            <p:nvPr/>
          </p:nvSpPr>
          <p:spPr>
            <a:xfrm>
              <a:off x="2848" y="5708"/>
              <a:ext cx="3369" cy="351"/>
            </a:xfrm>
            <a:prstGeom prst="rect">
              <a:avLst/>
            </a:prstGeom>
            <a:noFill/>
            <a:ln w="12700" cap="flat" cmpd="sng" algn="ctr">
              <a:solidFill>
                <a:schemeClr val="tx1"/>
              </a:solidFill>
              <a:prstDash val="solid"/>
              <a:round/>
              <a:headEnd type="none" w="med" len="med"/>
              <a:tailEnd type="none" w="med" len="med"/>
            </a:ln>
          </p:spPr>
          <p:txBody>
            <a:bodyPr vert="horz" wrap="square" lIns="0" tIns="0" rIns="0" bIns="0" numCol="1" anchor="b"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Type</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66" name="矩形 65"/>
            <p:cNvSpPr/>
            <p:nvPr/>
          </p:nvSpPr>
          <p:spPr>
            <a:xfrm>
              <a:off x="1722" y="5708"/>
              <a:ext cx="563" cy="351"/>
            </a:xfrm>
            <a:prstGeom prst="rect">
              <a:avLst/>
            </a:prstGeom>
            <a:noFill/>
            <a:ln w="12700" cap="flat" cmpd="sng" algn="ctr">
              <a:solidFill>
                <a:schemeClr val="tx1"/>
              </a:solidFill>
              <a:prstDash val="solid"/>
              <a:round/>
              <a:headEnd type="none" w="med" len="med"/>
              <a:tailEnd type="none" w="med" len="med"/>
            </a:ln>
          </p:spPr>
          <p:txBody>
            <a:bodyPr vert="horz" wrap="square" lIns="0" tIns="0" rIns="0" bIns="0" numCol="1" anchor="b"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HT</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30" name="矩形 29"/>
            <p:cNvSpPr/>
            <p:nvPr/>
          </p:nvSpPr>
          <p:spPr>
            <a:xfrm>
              <a:off x="6217" y="5708"/>
              <a:ext cx="563" cy="351"/>
            </a:xfrm>
            <a:prstGeom prst="rect">
              <a:avLst/>
            </a:prstGeom>
            <a:noFill/>
            <a:ln w="12700" cap="flat" cmpd="sng" algn="ctr">
              <a:solidFill>
                <a:schemeClr val="tx1"/>
              </a:solidFill>
              <a:prstDash val="solid"/>
              <a:round/>
              <a:headEnd type="none" w="med" len="med"/>
              <a:tailEnd type="none" w="med" len="med"/>
            </a:ln>
          </p:spPr>
          <p:txBody>
            <a:bodyPr vert="horz" wrap="square" lIns="0" tIns="0" rIns="0" bIns="0" numCol="1" anchor="b"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Rsv</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31" name="矩形 30"/>
            <p:cNvSpPr/>
            <p:nvPr/>
          </p:nvSpPr>
          <p:spPr>
            <a:xfrm>
              <a:off x="2285" y="5708"/>
              <a:ext cx="563" cy="351"/>
            </a:xfrm>
            <a:prstGeom prst="rect">
              <a:avLst/>
            </a:prstGeom>
            <a:noFill/>
            <a:ln w="12700" cap="flat" cmpd="sng" algn="ctr">
              <a:solidFill>
                <a:schemeClr val="tx1"/>
              </a:solidFill>
              <a:prstDash val="solid"/>
              <a:round/>
              <a:headEnd type="none" w="med" len="med"/>
              <a:tailEnd type="none" w="med" len="med"/>
            </a:ln>
          </p:spPr>
          <p:txBody>
            <a:bodyPr vert="horz" wrap="square" lIns="0" tIns="0" rIns="0" bIns="0" numCol="1" anchor="b"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EC</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32" name="矩形 31"/>
            <p:cNvSpPr/>
            <p:nvPr/>
          </p:nvSpPr>
          <p:spPr>
            <a:xfrm>
              <a:off x="6780" y="5708"/>
              <a:ext cx="563" cy="351"/>
            </a:xfrm>
            <a:prstGeom prst="rect">
              <a:avLst/>
            </a:prstGeom>
            <a:noFill/>
            <a:ln w="12700" cap="flat" cmpd="sng" algn="ctr">
              <a:solidFill>
                <a:schemeClr val="tx1"/>
              </a:solidFill>
              <a:prstDash val="solid"/>
              <a:round/>
              <a:headEnd type="none" w="med" len="med"/>
              <a:tailEnd type="none" w="med" len="med"/>
            </a:ln>
          </p:spPr>
          <p:txBody>
            <a:bodyPr vert="horz" wrap="square" lIns="0" tIns="0" rIns="0" bIns="0" numCol="1" anchor="b"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Cl</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33" name="矩形 32"/>
            <p:cNvSpPr/>
            <p:nvPr/>
          </p:nvSpPr>
          <p:spPr>
            <a:xfrm>
              <a:off x="9027" y="5708"/>
              <a:ext cx="1685" cy="351"/>
            </a:xfrm>
            <a:prstGeom prst="rect">
              <a:avLst/>
            </a:prstGeom>
            <a:noFill/>
            <a:ln w="12700" cap="flat" cmpd="sng" algn="ctr">
              <a:solidFill>
                <a:schemeClr val="tx1"/>
              </a:solidFill>
              <a:prstDash val="solid"/>
              <a:round/>
              <a:headEnd type="none" w="med" len="med"/>
              <a:tailEnd type="none" w="med" len="med"/>
            </a:ln>
          </p:spPr>
          <p:txBody>
            <a:bodyPr vert="horz" wrap="square" lIns="0" tIns="0" rIns="0" bIns="0" numCol="1" anchor="b"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LEN (MSB)</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34" name="矩形 33"/>
            <p:cNvSpPr/>
            <p:nvPr/>
          </p:nvSpPr>
          <p:spPr>
            <a:xfrm>
              <a:off x="7343" y="5708"/>
              <a:ext cx="1121" cy="351"/>
            </a:xfrm>
            <a:prstGeom prst="rect">
              <a:avLst/>
            </a:prstGeom>
            <a:noFill/>
            <a:ln w="12700" cap="flat" cmpd="sng" algn="ctr">
              <a:solidFill>
                <a:schemeClr val="tx1"/>
              </a:solidFill>
              <a:prstDash val="solid"/>
              <a:round/>
              <a:headEnd type="none" w="med" len="med"/>
              <a:tailEnd type="none" w="med" len="med"/>
            </a:ln>
          </p:spPr>
          <p:txBody>
            <a:bodyPr vert="horz" wrap="square" lIns="0" tIns="0" rIns="0" bIns="0" numCol="1" anchor="b"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EKS</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35" name="矩形 34"/>
            <p:cNvSpPr/>
            <p:nvPr/>
          </p:nvSpPr>
          <p:spPr>
            <a:xfrm>
              <a:off x="8464" y="5708"/>
              <a:ext cx="563" cy="351"/>
            </a:xfrm>
            <a:prstGeom prst="rect">
              <a:avLst/>
            </a:prstGeom>
            <a:noFill/>
            <a:ln w="12700" cap="flat" cmpd="sng" algn="ctr">
              <a:solidFill>
                <a:schemeClr val="tx1"/>
              </a:solidFill>
              <a:prstDash val="solid"/>
              <a:round/>
              <a:headEnd type="none" w="med" len="med"/>
              <a:tailEnd type="none" w="med" len="med"/>
            </a:ln>
          </p:spPr>
          <p:txBody>
            <a:bodyPr vert="horz" wrap="square" lIns="0" tIns="0" rIns="0" bIns="0" numCol="1" anchor="b"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Rsy</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36" name="矩形 35"/>
            <p:cNvSpPr/>
            <p:nvPr/>
          </p:nvSpPr>
          <p:spPr>
            <a:xfrm>
              <a:off x="1722" y="6059"/>
              <a:ext cx="4496" cy="351"/>
            </a:xfrm>
            <a:prstGeom prst="rect">
              <a:avLst/>
            </a:prstGeom>
            <a:noFill/>
            <a:ln w="12700" cap="flat" cmpd="sng" algn="ctr">
              <a:solidFill>
                <a:schemeClr val="tx1"/>
              </a:solidFill>
              <a:prstDash val="solid"/>
              <a:round/>
              <a:headEnd type="none" w="med" len="med"/>
              <a:tailEnd type="none" w="med" len="med"/>
            </a:ln>
          </p:spPr>
          <p:txBody>
            <a:bodyPr vert="horz" wrap="square" lIns="0" tIns="0" rIns="0" bIns="0" numCol="1" anchor="b"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LEN (LSB)</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37" name="矩形 36"/>
            <p:cNvSpPr/>
            <p:nvPr/>
          </p:nvSpPr>
          <p:spPr>
            <a:xfrm>
              <a:off x="1722" y="6410"/>
              <a:ext cx="4496" cy="351"/>
            </a:xfrm>
            <a:prstGeom prst="rect">
              <a:avLst/>
            </a:prstGeom>
            <a:noFill/>
            <a:ln w="12700" cap="flat" cmpd="sng" algn="ctr">
              <a:solidFill>
                <a:schemeClr val="tx1"/>
              </a:solidFill>
              <a:prstDash val="solid"/>
              <a:round/>
              <a:headEnd type="none" w="med" len="med"/>
              <a:tailEnd type="none" w="med" len="med"/>
            </a:ln>
          </p:spPr>
          <p:txBody>
            <a:bodyPr vert="horz" wrap="square" lIns="0" tIns="0" rIns="0" bIns="0" numCol="1" anchor="b"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CID (LSB)</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38" name="矩形 37"/>
            <p:cNvSpPr/>
            <p:nvPr/>
          </p:nvSpPr>
          <p:spPr>
            <a:xfrm>
              <a:off x="6218" y="6059"/>
              <a:ext cx="4496" cy="351"/>
            </a:xfrm>
            <a:prstGeom prst="rect">
              <a:avLst/>
            </a:prstGeom>
            <a:noFill/>
            <a:ln w="12700" cap="flat" cmpd="sng" algn="ctr">
              <a:solidFill>
                <a:schemeClr val="tx1"/>
              </a:solidFill>
              <a:prstDash val="solid"/>
              <a:round/>
              <a:headEnd type="none" w="med" len="med"/>
              <a:tailEnd type="none" w="med" len="med"/>
            </a:ln>
          </p:spPr>
          <p:txBody>
            <a:bodyPr vert="horz" wrap="square" lIns="0" tIns="0" rIns="0" bIns="0" numCol="1" anchor="b"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CID (MSB)</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39" name="矩形 38"/>
            <p:cNvSpPr/>
            <p:nvPr/>
          </p:nvSpPr>
          <p:spPr>
            <a:xfrm>
              <a:off x="6218" y="6410"/>
              <a:ext cx="4496" cy="351"/>
            </a:xfrm>
            <a:prstGeom prst="rect">
              <a:avLst/>
            </a:prstGeom>
            <a:noFill/>
            <a:ln w="12700" cap="flat" cmpd="sng" algn="ctr">
              <a:solidFill>
                <a:schemeClr val="tx1"/>
              </a:solidFill>
              <a:prstDash val="solid"/>
              <a:round/>
              <a:headEnd type="none" w="med" len="med"/>
              <a:tailEnd type="none" w="med" len="med"/>
            </a:ln>
          </p:spPr>
          <p:txBody>
            <a:bodyPr vert="horz" wrap="square" lIns="0" tIns="0" rIns="0" bIns="0" numCol="1" anchor="b"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HCS</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grpSp>
      <p:grpSp>
        <p:nvGrpSpPr>
          <p:cNvPr id="72" name="组合 71"/>
          <p:cNvGrpSpPr/>
          <p:nvPr/>
        </p:nvGrpSpPr>
        <p:grpSpPr>
          <a:xfrm>
            <a:off x="311785" y="3623945"/>
            <a:ext cx="5709920" cy="668020"/>
            <a:chOff x="1457" y="5707"/>
            <a:chExt cx="8992" cy="1052"/>
          </a:xfrm>
        </p:grpSpPr>
        <p:sp>
          <p:nvSpPr>
            <p:cNvPr id="42" name="矩形 41"/>
            <p:cNvSpPr/>
            <p:nvPr/>
          </p:nvSpPr>
          <p:spPr>
            <a:xfrm>
              <a:off x="2583" y="5707"/>
              <a:ext cx="1687" cy="351"/>
            </a:xfrm>
            <a:prstGeom prst="rect">
              <a:avLst/>
            </a:prstGeom>
            <a:noFill/>
            <a:ln w="12700" cap="flat" cmpd="sng" algn="ctr">
              <a:solidFill>
                <a:schemeClr val="tx1"/>
              </a:solidFill>
              <a:prstDash val="solid"/>
              <a:round/>
              <a:headEnd type="none" w="med" len="med"/>
              <a:tailEnd type="none" w="med" len="med"/>
            </a:ln>
          </p:spPr>
          <p:txBody>
            <a:bodyPr vert="horz" wrap="square" lIns="0" tIns="0" rIns="0" bIns="0" numCol="1" anchor="b"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Type</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43" name="矩形 42"/>
            <p:cNvSpPr/>
            <p:nvPr/>
          </p:nvSpPr>
          <p:spPr>
            <a:xfrm>
              <a:off x="1457" y="5707"/>
              <a:ext cx="563" cy="351"/>
            </a:xfrm>
            <a:prstGeom prst="rect">
              <a:avLst/>
            </a:prstGeom>
            <a:noFill/>
            <a:ln w="12700" cap="flat" cmpd="sng" algn="ctr">
              <a:solidFill>
                <a:schemeClr val="tx1"/>
              </a:solidFill>
              <a:prstDash val="solid"/>
              <a:round/>
              <a:headEnd type="none" w="med" len="med"/>
              <a:tailEnd type="none" w="med" len="med"/>
            </a:ln>
          </p:spPr>
          <p:txBody>
            <a:bodyPr vert="horz" wrap="square" lIns="0" tIns="0" rIns="0" bIns="0" numCol="1" anchor="b"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HT</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45" name="矩形 44"/>
            <p:cNvSpPr/>
            <p:nvPr/>
          </p:nvSpPr>
          <p:spPr>
            <a:xfrm>
              <a:off x="2020" y="5707"/>
              <a:ext cx="563" cy="351"/>
            </a:xfrm>
            <a:prstGeom prst="rect">
              <a:avLst/>
            </a:prstGeom>
            <a:noFill/>
            <a:ln w="12700" cap="flat" cmpd="sng" algn="ctr">
              <a:solidFill>
                <a:schemeClr val="tx1"/>
              </a:solidFill>
              <a:prstDash val="solid"/>
              <a:round/>
              <a:headEnd type="none" w="med" len="med"/>
              <a:tailEnd type="none" w="med" len="med"/>
            </a:ln>
          </p:spPr>
          <p:txBody>
            <a:bodyPr vert="horz" wrap="square" lIns="0" tIns="0" rIns="0" bIns="0" numCol="1" anchor="b"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EC</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47" name="矩形 46"/>
            <p:cNvSpPr/>
            <p:nvPr/>
          </p:nvSpPr>
          <p:spPr>
            <a:xfrm>
              <a:off x="4270" y="5707"/>
              <a:ext cx="6177" cy="351"/>
            </a:xfrm>
            <a:prstGeom prst="rect">
              <a:avLst/>
            </a:prstGeom>
            <a:noFill/>
            <a:ln w="12700" cap="flat" cmpd="sng" algn="ctr">
              <a:solidFill>
                <a:schemeClr val="tx1"/>
              </a:solidFill>
              <a:prstDash val="solid"/>
              <a:round/>
              <a:headEnd type="none" w="med" len="med"/>
              <a:tailEnd type="none" w="med" len="med"/>
            </a:ln>
          </p:spPr>
          <p:txBody>
            <a:bodyPr vert="horz" wrap="square" lIns="0" tIns="0" rIns="0" bIns="0" numCol="1" anchor="b"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BR MSB(11)</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55" name="矩形 54"/>
            <p:cNvSpPr/>
            <p:nvPr/>
          </p:nvSpPr>
          <p:spPr>
            <a:xfrm>
              <a:off x="1457" y="6058"/>
              <a:ext cx="4496" cy="351"/>
            </a:xfrm>
            <a:prstGeom prst="rect">
              <a:avLst/>
            </a:prstGeom>
            <a:noFill/>
            <a:ln w="12700" cap="flat" cmpd="sng" algn="ctr">
              <a:solidFill>
                <a:schemeClr val="tx1"/>
              </a:solidFill>
              <a:prstDash val="solid"/>
              <a:round/>
              <a:headEnd type="none" w="med" len="med"/>
              <a:tailEnd type="none" w="med" len="med"/>
            </a:ln>
          </p:spPr>
          <p:txBody>
            <a:bodyPr vert="horz" wrap="square" lIns="0" tIns="0" rIns="0" bIns="0" numCol="1" anchor="b"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BR (LSB)</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56" name="矩形 55"/>
            <p:cNvSpPr/>
            <p:nvPr/>
          </p:nvSpPr>
          <p:spPr>
            <a:xfrm>
              <a:off x="1457" y="6409"/>
              <a:ext cx="4496" cy="351"/>
            </a:xfrm>
            <a:prstGeom prst="rect">
              <a:avLst/>
            </a:prstGeom>
            <a:noFill/>
            <a:ln w="12700" cap="flat" cmpd="sng" algn="ctr">
              <a:solidFill>
                <a:schemeClr val="tx1"/>
              </a:solidFill>
              <a:prstDash val="solid"/>
              <a:round/>
              <a:headEnd type="none" w="med" len="med"/>
              <a:tailEnd type="none" w="med" len="med"/>
            </a:ln>
          </p:spPr>
          <p:txBody>
            <a:bodyPr vert="horz" wrap="square" lIns="0" tIns="0" rIns="0" bIns="0" numCol="1" anchor="b"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CID (LSB)</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57" name="矩形 56"/>
            <p:cNvSpPr/>
            <p:nvPr/>
          </p:nvSpPr>
          <p:spPr>
            <a:xfrm>
              <a:off x="5953" y="6058"/>
              <a:ext cx="4496" cy="351"/>
            </a:xfrm>
            <a:prstGeom prst="rect">
              <a:avLst/>
            </a:prstGeom>
            <a:noFill/>
            <a:ln w="12700" cap="flat" cmpd="sng" algn="ctr">
              <a:solidFill>
                <a:schemeClr val="tx1"/>
              </a:solidFill>
              <a:prstDash val="solid"/>
              <a:round/>
              <a:headEnd type="none" w="med" len="med"/>
              <a:tailEnd type="none" w="med" len="med"/>
            </a:ln>
          </p:spPr>
          <p:txBody>
            <a:bodyPr vert="horz" wrap="square" lIns="0" tIns="0" rIns="0" bIns="0" numCol="1" anchor="b"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CID (MSB)</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71" name="矩形 70"/>
            <p:cNvSpPr/>
            <p:nvPr/>
          </p:nvSpPr>
          <p:spPr>
            <a:xfrm>
              <a:off x="5953" y="6409"/>
              <a:ext cx="4496" cy="351"/>
            </a:xfrm>
            <a:prstGeom prst="rect">
              <a:avLst/>
            </a:prstGeom>
            <a:noFill/>
            <a:ln w="12700" cap="flat" cmpd="sng" algn="ctr">
              <a:solidFill>
                <a:schemeClr val="tx1"/>
              </a:solidFill>
              <a:prstDash val="solid"/>
              <a:round/>
              <a:headEnd type="none" w="med" len="med"/>
              <a:tailEnd type="none" w="med" len="med"/>
            </a:ln>
          </p:spPr>
          <p:txBody>
            <a:bodyPr vert="horz" wrap="square" lIns="0" tIns="0" rIns="0" bIns="0" numCol="1" anchor="b"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HCS</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grpSp>
      <p:sp>
        <p:nvSpPr>
          <p:cNvPr id="73" name="文本框 72"/>
          <p:cNvSpPr txBox="1"/>
          <p:nvPr/>
        </p:nvSpPr>
        <p:spPr>
          <a:xfrm>
            <a:off x="1593215" y="1461770"/>
            <a:ext cx="1282065" cy="199390"/>
          </a:xfrm>
          <a:prstGeom prst="rect">
            <a:avLst/>
          </a:prstGeom>
          <a:noFill/>
        </p:spPr>
        <p:txBody>
          <a:bodyPr wrap="square" lIns="0" rIns="0" bIns="0" rtlCol="0" anchor="b" anchorCtr="0">
            <a:spAutoFit/>
          </a:bodyPr>
          <a:p>
            <a:pPr algn="ctr"/>
            <a:r>
              <a:rPr lang="en-US" altLang="zh-CN" sz="1000">
                <a:latin typeface="Arial" panose="020B0604020202020204" pitchFamily="34" charset="0"/>
                <a:ea typeface="微软雅黑" panose="020B0502040204020203" pitchFamily="34" charset="-122"/>
              </a:rPr>
              <a:t>Generic MAC Frame</a:t>
            </a:r>
            <a:endParaRPr lang="en-US" altLang="zh-CN" sz="1000">
              <a:latin typeface="Arial" panose="020B0604020202020204" pitchFamily="34" charset="0"/>
              <a:ea typeface="微软雅黑" panose="020B0502040204020203" pitchFamily="34" charset="-122"/>
            </a:endParaRPr>
          </a:p>
        </p:txBody>
      </p:sp>
      <p:sp>
        <p:nvSpPr>
          <p:cNvPr id="74" name="文本框 73"/>
          <p:cNvSpPr txBox="1"/>
          <p:nvPr/>
        </p:nvSpPr>
        <p:spPr>
          <a:xfrm>
            <a:off x="1593215" y="2963545"/>
            <a:ext cx="1282065" cy="199390"/>
          </a:xfrm>
          <a:prstGeom prst="rect">
            <a:avLst/>
          </a:prstGeom>
          <a:noFill/>
        </p:spPr>
        <p:txBody>
          <a:bodyPr wrap="square" lIns="0" rIns="0" bIns="0" rtlCol="0" anchor="b" anchorCtr="0">
            <a:spAutoFit/>
          </a:bodyPr>
          <a:p>
            <a:pPr algn="ctr"/>
            <a:r>
              <a:rPr lang="en-US" altLang="zh-CN" sz="1000">
                <a:latin typeface="Arial" panose="020B0604020202020204" pitchFamily="34" charset="0"/>
                <a:ea typeface="微软雅黑" panose="020B0502040204020203" pitchFamily="34" charset="-122"/>
              </a:rPr>
              <a:t>Generic MAC Header</a:t>
            </a:r>
            <a:endParaRPr lang="en-US" altLang="zh-CN" sz="1000">
              <a:latin typeface="Arial" panose="020B0604020202020204" pitchFamily="34" charset="0"/>
              <a:ea typeface="微软雅黑" panose="020B0502040204020203" pitchFamily="34" charset="-122"/>
            </a:endParaRPr>
          </a:p>
        </p:txBody>
      </p:sp>
      <p:sp>
        <p:nvSpPr>
          <p:cNvPr id="75" name="文本框 74"/>
          <p:cNvSpPr txBox="1"/>
          <p:nvPr/>
        </p:nvSpPr>
        <p:spPr>
          <a:xfrm>
            <a:off x="1593215" y="4378960"/>
            <a:ext cx="1756410" cy="199390"/>
          </a:xfrm>
          <a:prstGeom prst="rect">
            <a:avLst/>
          </a:prstGeom>
          <a:noFill/>
        </p:spPr>
        <p:txBody>
          <a:bodyPr wrap="square" lIns="0" rIns="0" bIns="0" rtlCol="0" anchor="b" anchorCtr="0">
            <a:spAutoFit/>
          </a:bodyPr>
          <a:p>
            <a:pPr algn="l"/>
            <a:r>
              <a:rPr lang="en-US" altLang="zh-CN" sz="1000">
                <a:latin typeface="Arial" panose="020B0604020202020204" pitchFamily="34" charset="0"/>
                <a:ea typeface="微软雅黑" panose="020B0502040204020203" pitchFamily="34" charset="-122"/>
              </a:rPr>
              <a:t>Generic Bandwidth Request</a:t>
            </a:r>
            <a:endParaRPr lang="en-US" altLang="zh-CN" sz="1000">
              <a:latin typeface="Arial" panose="020B0604020202020204" pitchFamily="34" charset="0"/>
              <a:ea typeface="微软雅黑" panose="020B0502040204020203" pitchFamily="34" charset="-122"/>
            </a:endParaRPr>
          </a:p>
        </p:txBody>
      </p:sp>
      <p:sp>
        <p:nvSpPr>
          <p:cNvPr id="76" name="文本框 75"/>
          <p:cNvSpPr txBox="1"/>
          <p:nvPr/>
        </p:nvSpPr>
        <p:spPr>
          <a:xfrm>
            <a:off x="5907405" y="443230"/>
            <a:ext cx="3115310" cy="4769485"/>
          </a:xfrm>
          <a:prstGeom prst="rect">
            <a:avLst/>
          </a:prstGeom>
          <a:noFill/>
        </p:spPr>
        <p:txBody>
          <a:bodyPr wrap="square" rtlCol="0">
            <a:spAutoFit/>
          </a:bodyPr>
          <a:p>
            <a:pPr algn="l"/>
            <a:r>
              <a:rPr lang="zh-CN" altLang="en-US" sz="1600">
                <a:solidFill>
                  <a:srgbClr val="002060"/>
                </a:solidFill>
                <a:latin typeface="微软雅黑" panose="020B0502040204020203" pitchFamily="34" charset="-122"/>
                <a:ea typeface="微软雅黑" panose="020B0502040204020203" pitchFamily="34" charset="-122"/>
              </a:rPr>
              <a:t>各字段含义：</a:t>
            </a:r>
            <a:r>
              <a:rPr lang="en-US" altLang="zh-CN" sz="1600">
                <a:solidFill>
                  <a:srgbClr val="002060"/>
                </a:solidFill>
                <a:latin typeface="微软雅黑" panose="020B0502040204020203" pitchFamily="34" charset="-122"/>
                <a:ea typeface="微软雅黑" panose="020B0502040204020203" pitchFamily="34" charset="-122"/>
              </a:rPr>
              <a:t> </a:t>
            </a:r>
            <a:endParaRPr lang="en-US" altLang="zh-CN" sz="1600">
              <a:solidFill>
                <a:srgbClr val="002060"/>
              </a:solidFill>
              <a:latin typeface="微软雅黑" panose="020B0502040204020203" pitchFamily="34" charset="-122"/>
              <a:ea typeface="微软雅黑" panose="020B0502040204020203" pitchFamily="34" charset="-122"/>
            </a:endParaRPr>
          </a:p>
          <a:p>
            <a:pPr lvl="1" indent="0" algn="l">
              <a:buFont typeface="Wingdings" panose="05000000000000000000" charset="0"/>
              <a:buNone/>
            </a:pPr>
            <a:r>
              <a:rPr lang="en-US" sz="1200">
                <a:solidFill>
                  <a:srgbClr val="002060"/>
                </a:solidFill>
                <a:latin typeface="微软雅黑" panose="020B0502040204020203" pitchFamily="34" charset="-122"/>
                <a:ea typeface="微软雅黑" panose="020B0502040204020203" pitchFamily="34" charset="-122"/>
              </a:rPr>
              <a:t>HT: </a:t>
            </a:r>
            <a:r>
              <a:rPr lang="zh-CN" altLang="en-US" sz="1200">
                <a:solidFill>
                  <a:srgbClr val="002060"/>
                </a:solidFill>
                <a:latin typeface="微软雅黑" panose="020B0502040204020203" pitchFamily="34" charset="-122"/>
                <a:ea typeface="微软雅黑" panose="020B0502040204020203" pitchFamily="34" charset="-122"/>
              </a:rPr>
              <a:t>报头类型，通用</a:t>
            </a:r>
            <a:r>
              <a:rPr lang="en-US" altLang="zh-CN" sz="1200">
                <a:solidFill>
                  <a:srgbClr val="002060"/>
                </a:solidFill>
                <a:latin typeface="微软雅黑" panose="020B0502040204020203" pitchFamily="34" charset="-122"/>
                <a:ea typeface="微软雅黑" panose="020B0502040204020203" pitchFamily="34" charset="-122"/>
              </a:rPr>
              <a:t>0</a:t>
            </a:r>
            <a:r>
              <a:rPr lang="zh-CN" altLang="en-US" sz="1200">
                <a:solidFill>
                  <a:srgbClr val="002060"/>
                </a:solidFill>
                <a:latin typeface="微软雅黑" panose="020B0502040204020203" pitchFamily="34" charset="-122"/>
                <a:ea typeface="微软雅黑" panose="020B0502040204020203" pitchFamily="34" charset="-122"/>
              </a:rPr>
              <a:t>，带宽请求为</a:t>
            </a:r>
            <a:r>
              <a:rPr lang="en-US" altLang="zh-CN" sz="1200">
                <a:solidFill>
                  <a:srgbClr val="002060"/>
                </a:solidFill>
                <a:latin typeface="微软雅黑" panose="020B0502040204020203" pitchFamily="34" charset="-122"/>
                <a:ea typeface="微软雅黑" panose="020B0502040204020203" pitchFamily="34" charset="-122"/>
              </a:rPr>
              <a:t>1</a:t>
            </a:r>
            <a:endParaRPr lang="en-US" altLang="zh-CN" sz="1200">
              <a:solidFill>
                <a:srgbClr val="002060"/>
              </a:solidFill>
              <a:latin typeface="微软雅黑" panose="020B0502040204020203" pitchFamily="34" charset="-122"/>
              <a:ea typeface="微软雅黑" panose="020B0502040204020203" pitchFamily="34" charset="-122"/>
            </a:endParaRPr>
          </a:p>
          <a:p>
            <a:pPr lvl="1" indent="0" algn="l">
              <a:buFont typeface="Wingdings" panose="05000000000000000000" charset="0"/>
              <a:buNone/>
            </a:pPr>
            <a:endParaRPr lang="en-US" altLang="zh-CN" sz="1200">
              <a:solidFill>
                <a:srgbClr val="002060"/>
              </a:solidFill>
              <a:latin typeface="微软雅黑" panose="020B0502040204020203" pitchFamily="34" charset="-122"/>
              <a:ea typeface="微软雅黑" panose="020B0502040204020203" pitchFamily="34" charset="-122"/>
            </a:endParaRPr>
          </a:p>
          <a:p>
            <a:pPr lvl="1" indent="0" algn="l">
              <a:buFont typeface="Wingdings" panose="05000000000000000000" charset="0"/>
              <a:buNone/>
            </a:pPr>
            <a:r>
              <a:rPr lang="en-US" sz="1200">
                <a:solidFill>
                  <a:srgbClr val="002060"/>
                </a:solidFill>
                <a:latin typeface="微软雅黑" panose="020B0502040204020203" pitchFamily="34" charset="-122"/>
                <a:ea typeface="微软雅黑" panose="020B0502040204020203" pitchFamily="34" charset="-122"/>
              </a:rPr>
              <a:t>EC: 0</a:t>
            </a:r>
            <a:r>
              <a:rPr lang="zh-CN" altLang="en-US" sz="1200">
                <a:solidFill>
                  <a:srgbClr val="002060"/>
                </a:solidFill>
                <a:latin typeface="微软雅黑" panose="020B0502040204020203" pitchFamily="34" charset="-122"/>
                <a:ea typeface="微软雅黑" panose="020B0502040204020203" pitchFamily="34" charset="-122"/>
              </a:rPr>
              <a:t>为净荷未加密，否则</a:t>
            </a:r>
            <a:r>
              <a:rPr lang="en-US" altLang="zh-CN" sz="1200">
                <a:solidFill>
                  <a:srgbClr val="002060"/>
                </a:solidFill>
                <a:latin typeface="微软雅黑" panose="020B0502040204020203" pitchFamily="34" charset="-122"/>
                <a:ea typeface="微软雅黑" panose="020B0502040204020203" pitchFamily="34" charset="-122"/>
              </a:rPr>
              <a:t>1</a:t>
            </a:r>
            <a:endParaRPr lang="en-US" altLang="zh-CN" sz="1200">
              <a:solidFill>
                <a:srgbClr val="002060"/>
              </a:solidFill>
              <a:latin typeface="微软雅黑" panose="020B0502040204020203" pitchFamily="34" charset="-122"/>
              <a:ea typeface="微软雅黑" panose="020B0502040204020203" pitchFamily="34" charset="-122"/>
            </a:endParaRPr>
          </a:p>
          <a:p>
            <a:pPr lvl="1" indent="0" algn="l">
              <a:buFont typeface="Wingdings" panose="05000000000000000000" charset="0"/>
              <a:buNone/>
            </a:pPr>
            <a:endParaRPr lang="en-US" altLang="zh-CN" sz="1200">
              <a:solidFill>
                <a:srgbClr val="002060"/>
              </a:solidFill>
              <a:latin typeface="微软雅黑" panose="020B0502040204020203" pitchFamily="34" charset="-122"/>
              <a:ea typeface="微软雅黑" panose="020B0502040204020203" pitchFamily="34" charset="-122"/>
            </a:endParaRPr>
          </a:p>
          <a:p>
            <a:pPr lvl="1" indent="0" algn="l">
              <a:buFont typeface="Wingdings" panose="05000000000000000000" charset="0"/>
              <a:buNone/>
            </a:pPr>
            <a:r>
              <a:rPr lang="en-US" sz="1200">
                <a:solidFill>
                  <a:srgbClr val="002060"/>
                </a:solidFill>
                <a:latin typeface="微软雅黑" panose="020B0502040204020203" pitchFamily="34" charset="-122"/>
                <a:ea typeface="微软雅黑" panose="020B0502040204020203" pitchFamily="34" charset="-122"/>
              </a:rPr>
              <a:t>Type(6b): </a:t>
            </a:r>
            <a:r>
              <a:rPr lang="zh-CN" altLang="en-US" sz="1200">
                <a:solidFill>
                  <a:srgbClr val="002060"/>
                </a:solidFill>
                <a:latin typeface="微软雅黑" panose="020B0502040204020203" pitchFamily="34" charset="-122"/>
                <a:ea typeface="微软雅黑" panose="020B0502040204020203" pitchFamily="34" charset="-122"/>
              </a:rPr>
              <a:t>通用时为净荷中可能包含的子报头和特殊类型的净荷；带宽请求时</a:t>
            </a:r>
            <a:r>
              <a:rPr lang="en-US" altLang="zh-CN" sz="1200">
                <a:solidFill>
                  <a:srgbClr val="002060"/>
                </a:solidFill>
                <a:latin typeface="微软雅黑" panose="020B0502040204020203" pitchFamily="34" charset="-122"/>
                <a:ea typeface="微软雅黑" panose="020B0502040204020203" pitchFamily="34" charset="-122"/>
              </a:rPr>
              <a:t>000</a:t>
            </a:r>
            <a:r>
              <a:rPr lang="zh-CN" altLang="en-US" sz="1200">
                <a:solidFill>
                  <a:srgbClr val="002060"/>
                </a:solidFill>
                <a:latin typeface="微软雅黑" panose="020B0502040204020203" pitchFamily="34" charset="-122"/>
                <a:ea typeface="微软雅黑" panose="020B0502040204020203" pitchFamily="34" charset="-122"/>
              </a:rPr>
              <a:t>为需增加的带宽，</a:t>
            </a:r>
            <a:r>
              <a:rPr lang="en-US" altLang="zh-CN" sz="1200">
                <a:solidFill>
                  <a:srgbClr val="002060"/>
                </a:solidFill>
                <a:latin typeface="微软雅黑" panose="020B0502040204020203" pitchFamily="34" charset="-122"/>
                <a:ea typeface="微软雅黑" panose="020B0502040204020203" pitchFamily="34" charset="-122"/>
              </a:rPr>
              <a:t>001</a:t>
            </a:r>
            <a:r>
              <a:rPr lang="zh-CN" altLang="en-US" sz="1200">
                <a:solidFill>
                  <a:srgbClr val="002060"/>
                </a:solidFill>
                <a:latin typeface="微软雅黑" panose="020B0502040204020203" pitchFamily="34" charset="-122"/>
                <a:ea typeface="微软雅黑" panose="020B0502040204020203" pitchFamily="34" charset="-122"/>
              </a:rPr>
              <a:t>为需要的带宽总量</a:t>
            </a:r>
            <a:endParaRPr lang="zh-CN" altLang="en-US" sz="1200">
              <a:solidFill>
                <a:srgbClr val="002060"/>
              </a:solidFill>
              <a:latin typeface="微软雅黑" panose="020B0502040204020203" pitchFamily="34" charset="-122"/>
              <a:ea typeface="微软雅黑" panose="020B0502040204020203" pitchFamily="34" charset="-122"/>
            </a:endParaRPr>
          </a:p>
          <a:p>
            <a:pPr lvl="1" indent="0" algn="l">
              <a:buFont typeface="Wingdings" panose="05000000000000000000" charset="0"/>
              <a:buNone/>
            </a:pPr>
            <a:endParaRPr lang="zh-CN" altLang="en-US" sz="1200">
              <a:solidFill>
                <a:srgbClr val="002060"/>
              </a:solidFill>
              <a:latin typeface="微软雅黑" panose="020B0502040204020203" pitchFamily="34" charset="-122"/>
              <a:ea typeface="微软雅黑" panose="020B0502040204020203" pitchFamily="34" charset="-122"/>
            </a:endParaRPr>
          </a:p>
          <a:p>
            <a:pPr lvl="1" indent="0" algn="l">
              <a:buFont typeface="Wingdings" panose="05000000000000000000" charset="0"/>
              <a:buNone/>
            </a:pPr>
            <a:r>
              <a:rPr lang="en-US" sz="1200">
                <a:solidFill>
                  <a:srgbClr val="002060"/>
                </a:solidFill>
                <a:latin typeface="微软雅黑" panose="020B0502040204020203" pitchFamily="34" charset="-122"/>
                <a:ea typeface="微软雅黑" panose="020B0502040204020203" pitchFamily="34" charset="-122"/>
              </a:rPr>
              <a:t>Rsv: </a:t>
            </a:r>
            <a:r>
              <a:rPr lang="zh-CN" altLang="en-US" sz="1200">
                <a:solidFill>
                  <a:srgbClr val="002060"/>
                </a:solidFill>
                <a:latin typeface="微软雅黑" panose="020B0502040204020203" pitchFamily="34" charset="-122"/>
                <a:ea typeface="微软雅黑" panose="020B0502040204020203" pitchFamily="34" charset="-122"/>
              </a:rPr>
              <a:t>保留</a:t>
            </a:r>
            <a:endParaRPr lang="zh-CN" altLang="en-US" sz="1200">
              <a:solidFill>
                <a:srgbClr val="002060"/>
              </a:solidFill>
              <a:latin typeface="微软雅黑" panose="020B0502040204020203" pitchFamily="34" charset="-122"/>
              <a:ea typeface="微软雅黑" panose="020B0502040204020203" pitchFamily="34" charset="-122"/>
            </a:endParaRPr>
          </a:p>
          <a:p>
            <a:pPr lvl="1" indent="0" algn="l">
              <a:buFont typeface="Wingdings" panose="05000000000000000000" charset="0"/>
              <a:buNone/>
            </a:pPr>
            <a:endParaRPr lang="zh-CN" altLang="en-US" sz="1200">
              <a:solidFill>
                <a:srgbClr val="002060"/>
              </a:solidFill>
              <a:latin typeface="微软雅黑" panose="020B0502040204020203" pitchFamily="34" charset="-122"/>
              <a:ea typeface="微软雅黑" panose="020B0502040204020203" pitchFamily="34" charset="-122"/>
            </a:endParaRPr>
          </a:p>
          <a:p>
            <a:pPr lvl="1" indent="0" algn="l">
              <a:buFont typeface="Wingdings" panose="05000000000000000000" charset="0"/>
              <a:buNone/>
            </a:pPr>
            <a:r>
              <a:rPr lang="en-US" sz="1200">
                <a:solidFill>
                  <a:srgbClr val="002060"/>
                </a:solidFill>
                <a:latin typeface="微软雅黑" panose="020B0502040204020203" pitchFamily="34" charset="-122"/>
                <a:ea typeface="微软雅黑" panose="020B0502040204020203" pitchFamily="34" charset="-122"/>
              </a:rPr>
              <a:t>Cl: CRC</a:t>
            </a:r>
            <a:r>
              <a:rPr lang="zh-CN" altLang="en-US" sz="1200">
                <a:solidFill>
                  <a:srgbClr val="002060"/>
                </a:solidFill>
                <a:latin typeface="微软雅黑" panose="020B0502040204020203" pitchFamily="34" charset="-122"/>
                <a:ea typeface="微软雅黑" panose="020B0502040204020203" pitchFamily="34" charset="-122"/>
              </a:rPr>
              <a:t>指示符，有</a:t>
            </a:r>
            <a:r>
              <a:rPr lang="en-US" altLang="zh-CN" sz="1200">
                <a:solidFill>
                  <a:srgbClr val="002060"/>
                </a:solidFill>
                <a:latin typeface="微软雅黑" panose="020B0502040204020203" pitchFamily="34" charset="-122"/>
                <a:ea typeface="微软雅黑" panose="020B0502040204020203" pitchFamily="34" charset="-122"/>
              </a:rPr>
              <a:t>CRC</a:t>
            </a:r>
            <a:r>
              <a:rPr lang="zh-CN" altLang="en-US" sz="1200">
                <a:solidFill>
                  <a:srgbClr val="002060"/>
                </a:solidFill>
                <a:latin typeface="微软雅黑" panose="020B0502040204020203" pitchFamily="34" charset="-122"/>
                <a:ea typeface="微软雅黑" panose="020B0502040204020203" pitchFamily="34" charset="-122"/>
              </a:rPr>
              <a:t>时为</a:t>
            </a:r>
            <a:r>
              <a:rPr lang="en-US" altLang="zh-CN" sz="1200">
                <a:solidFill>
                  <a:srgbClr val="002060"/>
                </a:solidFill>
                <a:latin typeface="微软雅黑" panose="020B0502040204020203" pitchFamily="34" charset="-122"/>
                <a:ea typeface="微软雅黑" panose="020B0502040204020203" pitchFamily="34" charset="-122"/>
              </a:rPr>
              <a:t>1</a:t>
            </a:r>
            <a:endParaRPr lang="en-US" altLang="zh-CN" sz="1200">
              <a:solidFill>
                <a:srgbClr val="002060"/>
              </a:solidFill>
              <a:latin typeface="微软雅黑" panose="020B0502040204020203" pitchFamily="34" charset="-122"/>
              <a:ea typeface="微软雅黑" panose="020B0502040204020203" pitchFamily="34" charset="-122"/>
            </a:endParaRPr>
          </a:p>
          <a:p>
            <a:pPr lvl="1" indent="0" algn="l">
              <a:buFont typeface="Wingdings" panose="05000000000000000000" charset="0"/>
              <a:buNone/>
            </a:pPr>
            <a:endParaRPr lang="en-US" altLang="zh-CN" sz="1200">
              <a:solidFill>
                <a:srgbClr val="002060"/>
              </a:solidFill>
              <a:latin typeface="微软雅黑" panose="020B0502040204020203" pitchFamily="34" charset="-122"/>
              <a:ea typeface="微软雅黑" panose="020B0502040204020203" pitchFamily="34" charset="-122"/>
            </a:endParaRPr>
          </a:p>
          <a:p>
            <a:pPr lvl="1" indent="0" algn="l">
              <a:buFont typeface="Wingdings" panose="05000000000000000000" charset="0"/>
              <a:buNone/>
            </a:pPr>
            <a:r>
              <a:rPr lang="en-US" sz="1200">
                <a:solidFill>
                  <a:srgbClr val="002060"/>
                </a:solidFill>
                <a:latin typeface="微软雅黑" panose="020B0502040204020203" pitchFamily="34" charset="-122"/>
                <a:ea typeface="微软雅黑" panose="020B0502040204020203" pitchFamily="34" charset="-122"/>
              </a:rPr>
              <a:t>EKS(2b): </a:t>
            </a:r>
            <a:r>
              <a:rPr lang="zh-CN" altLang="en-US" sz="1200">
                <a:solidFill>
                  <a:srgbClr val="002060"/>
                </a:solidFill>
                <a:latin typeface="微软雅黑" panose="020B0502040204020203" pitchFamily="34" charset="-122"/>
                <a:ea typeface="微软雅黑" panose="020B0502040204020203" pitchFamily="34" charset="-122"/>
              </a:rPr>
              <a:t>不加密、</a:t>
            </a:r>
            <a:r>
              <a:rPr lang="en-US" altLang="zh-CN" sz="1200">
                <a:solidFill>
                  <a:srgbClr val="002060"/>
                </a:solidFill>
                <a:latin typeface="微软雅黑" panose="020B0502040204020203" pitchFamily="34" charset="-122"/>
                <a:ea typeface="微软雅黑" panose="020B0502040204020203" pitchFamily="34" charset="-122"/>
              </a:rPr>
              <a:t>128</a:t>
            </a:r>
            <a:r>
              <a:rPr lang="zh-CN" altLang="en-US" sz="1200">
                <a:solidFill>
                  <a:srgbClr val="002060"/>
                </a:solidFill>
                <a:latin typeface="微软雅黑" panose="020B0502040204020203" pitchFamily="34" charset="-122"/>
                <a:ea typeface="微软雅黑" panose="020B0502040204020203" pitchFamily="34" charset="-122"/>
              </a:rPr>
              <a:t>位</a:t>
            </a:r>
            <a:r>
              <a:rPr lang="en-US" altLang="zh-CN" sz="1200">
                <a:solidFill>
                  <a:srgbClr val="002060"/>
                </a:solidFill>
                <a:latin typeface="微软雅黑" panose="020B0502040204020203" pitchFamily="34" charset="-122"/>
                <a:ea typeface="微软雅黑" panose="020B0502040204020203" pitchFamily="34" charset="-122"/>
              </a:rPr>
              <a:t>DES</a:t>
            </a:r>
            <a:r>
              <a:rPr lang="zh-CN" altLang="en-US" sz="1200">
                <a:solidFill>
                  <a:srgbClr val="002060"/>
                </a:solidFill>
                <a:latin typeface="微软雅黑" panose="020B0502040204020203" pitchFamily="34" charset="-122"/>
                <a:ea typeface="微软雅黑" panose="020B0502040204020203" pitchFamily="34" charset="-122"/>
              </a:rPr>
              <a:t>、</a:t>
            </a:r>
            <a:r>
              <a:rPr lang="en-US" altLang="zh-CN" sz="1200">
                <a:solidFill>
                  <a:srgbClr val="002060"/>
                </a:solidFill>
                <a:latin typeface="微软雅黑" panose="020B0502040204020203" pitchFamily="34" charset="-122"/>
                <a:ea typeface="微软雅黑" panose="020B0502040204020203" pitchFamily="34" charset="-122"/>
              </a:rPr>
              <a:t>1024</a:t>
            </a:r>
            <a:r>
              <a:rPr lang="zh-CN" altLang="en-US" sz="1200">
                <a:solidFill>
                  <a:srgbClr val="002060"/>
                </a:solidFill>
                <a:latin typeface="微软雅黑" panose="020B0502040204020203" pitchFamily="34" charset="-122"/>
                <a:ea typeface="微软雅黑" panose="020B0502040204020203" pitchFamily="34" charset="-122"/>
              </a:rPr>
              <a:t>位</a:t>
            </a:r>
            <a:r>
              <a:rPr lang="en-US" altLang="zh-CN" sz="1200">
                <a:solidFill>
                  <a:srgbClr val="002060"/>
                </a:solidFill>
                <a:latin typeface="微软雅黑" panose="020B0502040204020203" pitchFamily="34" charset="-122"/>
                <a:ea typeface="微软雅黑" panose="020B0502040204020203" pitchFamily="34" charset="-122"/>
              </a:rPr>
              <a:t>RSA</a:t>
            </a:r>
            <a:r>
              <a:rPr lang="zh-CN" altLang="en-US" sz="1200">
                <a:solidFill>
                  <a:srgbClr val="002060"/>
                </a:solidFill>
                <a:latin typeface="微软雅黑" panose="020B0502040204020203" pitchFamily="34" charset="-122"/>
                <a:ea typeface="微软雅黑" panose="020B0502040204020203" pitchFamily="34" charset="-122"/>
              </a:rPr>
              <a:t>、</a:t>
            </a:r>
            <a:r>
              <a:rPr lang="en-US" altLang="zh-CN" sz="1200">
                <a:solidFill>
                  <a:srgbClr val="002060"/>
                </a:solidFill>
                <a:latin typeface="微软雅黑" panose="020B0502040204020203" pitchFamily="34" charset="-122"/>
                <a:ea typeface="微软雅黑" panose="020B0502040204020203" pitchFamily="34" charset="-122"/>
              </a:rPr>
              <a:t>128</a:t>
            </a:r>
            <a:r>
              <a:rPr lang="zh-CN" altLang="en-US" sz="1200">
                <a:solidFill>
                  <a:srgbClr val="002060"/>
                </a:solidFill>
                <a:latin typeface="微软雅黑" panose="020B0502040204020203" pitchFamily="34" charset="-122"/>
                <a:ea typeface="微软雅黑" panose="020B0502040204020203" pitchFamily="34" charset="-122"/>
              </a:rPr>
              <a:t>位</a:t>
            </a:r>
            <a:r>
              <a:rPr lang="en-US" altLang="zh-CN" sz="1200">
                <a:solidFill>
                  <a:srgbClr val="002060"/>
                </a:solidFill>
                <a:latin typeface="微软雅黑" panose="020B0502040204020203" pitchFamily="34" charset="-122"/>
                <a:ea typeface="微软雅黑" panose="020B0502040204020203" pitchFamily="34" charset="-122"/>
              </a:rPr>
              <a:t>AES</a:t>
            </a:r>
            <a:endParaRPr lang="en-US" altLang="zh-CN" sz="1200">
              <a:solidFill>
                <a:srgbClr val="002060"/>
              </a:solidFill>
              <a:latin typeface="微软雅黑" panose="020B0502040204020203" pitchFamily="34" charset="-122"/>
              <a:ea typeface="微软雅黑" panose="020B0502040204020203" pitchFamily="34" charset="-122"/>
            </a:endParaRPr>
          </a:p>
          <a:p>
            <a:pPr lvl="1" indent="0" algn="l">
              <a:buFont typeface="Wingdings" panose="05000000000000000000" charset="0"/>
              <a:buNone/>
            </a:pPr>
            <a:endParaRPr lang="en-US" altLang="zh-CN" sz="1200">
              <a:solidFill>
                <a:srgbClr val="002060"/>
              </a:solidFill>
              <a:latin typeface="微软雅黑" panose="020B0502040204020203" pitchFamily="34" charset="-122"/>
              <a:ea typeface="微软雅黑" panose="020B0502040204020203" pitchFamily="34" charset="-122"/>
            </a:endParaRPr>
          </a:p>
          <a:p>
            <a:pPr lvl="1" indent="0" algn="l">
              <a:buFont typeface="Wingdings" panose="05000000000000000000" charset="0"/>
              <a:buNone/>
            </a:pPr>
            <a:r>
              <a:rPr lang="en-US" sz="1200">
                <a:solidFill>
                  <a:srgbClr val="002060"/>
                </a:solidFill>
                <a:latin typeface="微软雅黑" panose="020B0502040204020203" pitchFamily="34" charset="-122"/>
                <a:ea typeface="微软雅黑" panose="020B0502040204020203" pitchFamily="34" charset="-122"/>
              </a:rPr>
              <a:t>LEN(11b): </a:t>
            </a:r>
            <a:r>
              <a:rPr lang="zh-CN" altLang="en-US" sz="1200">
                <a:solidFill>
                  <a:srgbClr val="002060"/>
                </a:solidFill>
                <a:latin typeface="微软雅黑" panose="020B0502040204020203" pitchFamily="34" charset="-122"/>
                <a:ea typeface="微软雅黑" panose="020B0502040204020203" pitchFamily="34" charset="-122"/>
              </a:rPr>
              <a:t>帧长</a:t>
            </a:r>
            <a:endParaRPr lang="zh-CN" altLang="en-US" sz="1200">
              <a:solidFill>
                <a:srgbClr val="002060"/>
              </a:solidFill>
              <a:latin typeface="微软雅黑" panose="020B0502040204020203" pitchFamily="34" charset="-122"/>
              <a:ea typeface="微软雅黑" panose="020B0502040204020203" pitchFamily="34" charset="-122"/>
            </a:endParaRPr>
          </a:p>
          <a:p>
            <a:pPr lvl="1" indent="0" algn="l">
              <a:buFont typeface="Wingdings" panose="05000000000000000000" charset="0"/>
              <a:buNone/>
            </a:pPr>
            <a:endParaRPr lang="zh-CN" altLang="en-US" sz="1200">
              <a:solidFill>
                <a:srgbClr val="002060"/>
              </a:solidFill>
              <a:latin typeface="微软雅黑" panose="020B0502040204020203" pitchFamily="34" charset="-122"/>
              <a:ea typeface="微软雅黑" panose="020B0502040204020203" pitchFamily="34" charset="-122"/>
            </a:endParaRPr>
          </a:p>
          <a:p>
            <a:pPr lvl="1" indent="0" algn="l">
              <a:buFont typeface="Wingdings" panose="05000000000000000000" charset="0"/>
              <a:buNone/>
            </a:pPr>
            <a:r>
              <a:rPr lang="en-US" sz="1200">
                <a:solidFill>
                  <a:srgbClr val="002060"/>
                </a:solidFill>
                <a:latin typeface="微软雅黑" panose="020B0502040204020203" pitchFamily="34" charset="-122"/>
                <a:ea typeface="微软雅黑" panose="020B0502040204020203" pitchFamily="34" charset="-122"/>
              </a:rPr>
              <a:t>CID(16b): </a:t>
            </a:r>
            <a:r>
              <a:rPr lang="zh-CN" altLang="en-US" sz="1200">
                <a:solidFill>
                  <a:srgbClr val="002060"/>
                </a:solidFill>
                <a:latin typeface="微软雅黑" panose="020B0502040204020203" pitchFamily="34" charset="-122"/>
                <a:ea typeface="微软雅黑" panose="020B0502040204020203" pitchFamily="34" charset="-122"/>
              </a:rPr>
              <a:t>连接标识符</a:t>
            </a:r>
            <a:endParaRPr lang="zh-CN" altLang="en-US" sz="1200">
              <a:solidFill>
                <a:srgbClr val="002060"/>
              </a:solidFill>
              <a:latin typeface="微软雅黑" panose="020B0502040204020203" pitchFamily="34" charset="-122"/>
              <a:ea typeface="微软雅黑" panose="020B0502040204020203" pitchFamily="34" charset="-122"/>
            </a:endParaRPr>
          </a:p>
          <a:p>
            <a:pPr lvl="1" indent="0" algn="l">
              <a:buFont typeface="Wingdings" panose="05000000000000000000" charset="0"/>
              <a:buNone/>
            </a:pPr>
            <a:endParaRPr lang="zh-CN" altLang="en-US" sz="1200">
              <a:solidFill>
                <a:srgbClr val="002060"/>
              </a:solidFill>
              <a:latin typeface="微软雅黑" panose="020B0502040204020203" pitchFamily="34" charset="-122"/>
              <a:ea typeface="微软雅黑" panose="020B0502040204020203" pitchFamily="34" charset="-122"/>
            </a:endParaRPr>
          </a:p>
          <a:p>
            <a:pPr lvl="1" indent="0" algn="l">
              <a:buFont typeface="Wingdings" panose="05000000000000000000" charset="0"/>
              <a:buNone/>
            </a:pPr>
            <a:r>
              <a:rPr lang="en-US" sz="1200">
                <a:solidFill>
                  <a:srgbClr val="002060"/>
                </a:solidFill>
                <a:latin typeface="微软雅黑" panose="020B0502040204020203" pitchFamily="34" charset="-122"/>
                <a:ea typeface="微软雅黑" panose="020B0502040204020203" pitchFamily="34" charset="-122"/>
              </a:rPr>
              <a:t>HCS(8b): </a:t>
            </a:r>
            <a:r>
              <a:rPr lang="zh-CN" altLang="en-US" sz="1200">
                <a:solidFill>
                  <a:srgbClr val="002060"/>
                </a:solidFill>
                <a:latin typeface="微软雅黑" panose="020B0502040204020203" pitchFamily="34" charset="-122"/>
                <a:ea typeface="微软雅黑" panose="020B0502040204020203" pitchFamily="34" charset="-122"/>
              </a:rPr>
              <a:t>报头校验序列，对前</a:t>
            </a:r>
            <a:r>
              <a:rPr lang="en-US" altLang="zh-CN" sz="1200">
                <a:solidFill>
                  <a:srgbClr val="002060"/>
                </a:solidFill>
                <a:latin typeface="微软雅黑" panose="020B0502040204020203" pitchFamily="34" charset="-122"/>
                <a:ea typeface="微软雅黑" panose="020B0502040204020203" pitchFamily="34" charset="-122"/>
              </a:rPr>
              <a:t>5</a:t>
            </a:r>
            <a:r>
              <a:rPr lang="zh-CN" altLang="en-US" sz="1200">
                <a:solidFill>
                  <a:srgbClr val="002060"/>
                </a:solidFill>
                <a:latin typeface="微软雅黑" panose="020B0502040204020203" pitchFamily="34" charset="-122"/>
                <a:ea typeface="微软雅黑" panose="020B0502040204020203" pitchFamily="34" charset="-122"/>
              </a:rPr>
              <a:t>个字节计算校验和</a:t>
            </a:r>
            <a:endParaRPr lang="zh-CN" altLang="en-US" sz="1200">
              <a:solidFill>
                <a:srgbClr val="002060"/>
              </a:solidFill>
              <a:latin typeface="微软雅黑" panose="020B0502040204020203" pitchFamily="34" charset="-122"/>
              <a:ea typeface="微软雅黑" panose="020B0502040204020203" pitchFamily="34" charset="-122"/>
            </a:endParaRPr>
          </a:p>
          <a:p>
            <a:pPr lvl="1" indent="0" algn="l">
              <a:buFont typeface="Wingdings" panose="05000000000000000000" charset="0"/>
              <a:buNone/>
            </a:pPr>
            <a:endParaRPr lang="zh-CN" altLang="en-US" sz="1200">
              <a:solidFill>
                <a:srgbClr val="002060"/>
              </a:solidFill>
              <a:latin typeface="微软雅黑" panose="020B0502040204020203" pitchFamily="34" charset="-122"/>
              <a:ea typeface="微软雅黑" panose="020B0502040204020203" pitchFamily="34" charset="-122"/>
            </a:endParaRPr>
          </a:p>
          <a:p>
            <a:pPr lvl="1" indent="0" algn="l">
              <a:buFont typeface="Wingdings" panose="05000000000000000000" charset="0"/>
              <a:buNone/>
            </a:pPr>
            <a:r>
              <a:rPr lang="en-US" altLang="zh-CN" sz="1200">
                <a:solidFill>
                  <a:srgbClr val="002060"/>
                </a:solidFill>
                <a:latin typeface="微软雅黑" panose="020B0502040204020203" pitchFamily="34" charset="-122"/>
                <a:ea typeface="微软雅黑" panose="020B0502040204020203" pitchFamily="34" charset="-122"/>
              </a:rPr>
              <a:t>BR(19b): SS</a:t>
            </a:r>
            <a:r>
              <a:rPr lang="zh-CN" altLang="en-US" sz="1200">
                <a:solidFill>
                  <a:srgbClr val="002060"/>
                </a:solidFill>
                <a:latin typeface="微软雅黑" panose="020B0502040204020203" pitchFamily="34" charset="-122"/>
                <a:ea typeface="微软雅黑" panose="020B0502040204020203" pitchFamily="34" charset="-122"/>
              </a:rPr>
              <a:t>请求的上行带宽字节数</a:t>
            </a:r>
            <a:endParaRPr lang="zh-CN" altLang="en-US" sz="12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left)">
                                      <p:cBhvr>
                                        <p:cTn id="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460115" y="-7620"/>
            <a:ext cx="252920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6.1.1 </a:t>
            </a:r>
            <a:r>
              <a:rPr lang="zh-CN" altLang="en-US" sz="1600">
                <a:solidFill>
                  <a:srgbClr val="002060"/>
                </a:solidFill>
                <a:latin typeface="微软雅黑" panose="020B0502040204020203" pitchFamily="34" charset="-122"/>
                <a:ea typeface="微软雅黑" panose="020B0502040204020203" pitchFamily="34" charset="-122"/>
              </a:rPr>
              <a:t>广域网的概念</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9" name="文本框 8"/>
          <p:cNvSpPr txBox="1"/>
          <p:nvPr/>
        </p:nvSpPr>
        <p:spPr>
          <a:xfrm>
            <a:off x="38735" y="414655"/>
            <a:ext cx="2674620" cy="675640"/>
          </a:xfrm>
          <a:prstGeom prst="rect">
            <a:avLst/>
          </a:prstGeom>
          <a:noFill/>
        </p:spPr>
        <p:txBody>
          <a:bodyPr wrap="square" rtlCol="0">
            <a:spAutoFit/>
          </a:bodyPr>
          <a:p>
            <a:pPr marL="342900" lvl="5" indent="-342900" algn="l">
              <a:buFont typeface="+mj-lt"/>
              <a:buAutoNum type="arabicPeriod"/>
            </a:pPr>
            <a:r>
              <a:rPr lang="zh-CN" altLang="en-US" sz="1000">
                <a:solidFill>
                  <a:srgbClr val="002060"/>
                </a:solidFill>
                <a:latin typeface="微软雅黑" panose="020B0502040204020203" pitchFamily="34" charset="-122"/>
                <a:ea typeface="微软雅黑" panose="020B0502040204020203" pitchFamily="34" charset="-122"/>
              </a:rPr>
              <a:t>广域网的定义与特点</a:t>
            </a:r>
            <a:endParaRPr lang="zh-CN" altLang="en-US" sz="1000">
              <a:solidFill>
                <a:srgbClr val="002060"/>
              </a:solidFill>
              <a:latin typeface="微软雅黑" panose="020B0502040204020203" pitchFamily="34" charset="-122"/>
              <a:ea typeface="微软雅黑" panose="020B0502040204020203" pitchFamily="34" charset="-122"/>
            </a:endParaRPr>
          </a:p>
          <a:p>
            <a:pPr marL="342900" lvl="5" indent="-342900" algn="l">
              <a:buFont typeface="+mj-lt"/>
              <a:buAutoNum type="arabicPeriod"/>
            </a:pPr>
            <a:r>
              <a:rPr lang="zh-CN" altLang="en-US" sz="1000">
                <a:solidFill>
                  <a:srgbClr val="002060"/>
                </a:solidFill>
                <a:latin typeface="微软雅黑" panose="020B0502040204020203" pitchFamily="34" charset="-122"/>
                <a:ea typeface="微软雅黑" panose="020B0502040204020203" pitchFamily="34" charset="-122"/>
              </a:rPr>
              <a:t>广域网的组成与结构</a:t>
            </a:r>
            <a:endParaRPr lang="zh-CN" altLang="en-US" sz="1000">
              <a:solidFill>
                <a:srgbClr val="002060"/>
              </a:solidFill>
              <a:latin typeface="微软雅黑" panose="020B0502040204020203" pitchFamily="34" charset="-122"/>
              <a:ea typeface="微软雅黑" panose="020B0502040204020203" pitchFamily="34" charset="-122"/>
            </a:endParaRPr>
          </a:p>
          <a:p>
            <a:pPr marL="342900" lvl="5" indent="-342900" algn="l">
              <a:buFont typeface="+mj-lt"/>
              <a:buAutoNum type="arabicPeriod"/>
            </a:pPr>
            <a:r>
              <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常见广域网</a:t>
            </a:r>
            <a:endPar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endParaRPr>
          </a:p>
        </p:txBody>
      </p:sp>
      <p:sp>
        <p:nvSpPr>
          <p:cNvPr id="14" name="文本框 13"/>
          <p:cNvSpPr txBox="1"/>
          <p:nvPr/>
        </p:nvSpPr>
        <p:spPr>
          <a:xfrm>
            <a:off x="2969260" y="1849755"/>
            <a:ext cx="4018915" cy="166052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 </a:t>
            </a:r>
            <a:endParaRPr lang="en-US" altLang="zh-CN" sz="1600">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公用电话网</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宽带综合业务数字网</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en-US" altLang="zh-CN">
                <a:solidFill>
                  <a:srgbClr val="002060"/>
                </a:solidFill>
                <a:latin typeface="微软雅黑" panose="020B0502040204020203" pitchFamily="34" charset="-122"/>
                <a:ea typeface="微软雅黑" panose="020B0502040204020203" pitchFamily="34" charset="-122"/>
              </a:rPr>
              <a:t>SDH </a:t>
            </a:r>
            <a:r>
              <a:rPr lang="zh-CN" altLang="en-US">
                <a:solidFill>
                  <a:srgbClr val="002060"/>
                </a:solidFill>
                <a:latin typeface="微软雅黑" panose="020B0502040204020203" pitchFamily="34" charset="-122"/>
                <a:ea typeface="微软雅黑" panose="020B0502040204020203" pitchFamily="34" charset="-122"/>
              </a:rPr>
              <a:t>网络</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专用网</a:t>
            </a:r>
            <a:endParaRPr lang="zh-CN" altLang="en-US">
              <a:solidFill>
                <a:srgbClr val="002060"/>
              </a:solidFill>
              <a:latin typeface="微软雅黑" panose="020B0502040204020203" pitchFamily="34" charset="-122"/>
              <a:ea typeface="微软雅黑" panose="020B0502040204020203" pitchFamily="34" charset="-122"/>
            </a:endParaRPr>
          </a:p>
          <a:p>
            <a:endParaRPr lang="en-US" altLang="zh-CN">
              <a:solidFill>
                <a:srgbClr val="002060"/>
              </a:solidFill>
              <a:latin typeface="微软雅黑" panose="020B0502040204020203" pitchFamily="34" charset="-122"/>
              <a:ea typeface="微软雅黑" panose="020B0502040204020203" pitchFamily="34" charset="-122"/>
            </a:endParaRPr>
          </a:p>
          <a:p>
            <a:endParaRPr lang="en-US" altLang="zh-CN" sz="16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ppt_y</p:attrName>
                                        </p:attrNameLst>
                                      </p:cBhvr>
                                      <p:tavLst>
                                        <p:tav tm="0">
                                          <p:val>
                                            <p:strVal val="#ppt_y+#ppt_h*1.125000"/>
                                          </p:val>
                                        </p:tav>
                                        <p:tav tm="100000">
                                          <p:val>
                                            <p:strVal val="#ppt_y"/>
                                          </p:val>
                                        </p:tav>
                                      </p:tavLst>
                                    </p:anim>
                                    <p:animEffect transition="in" filter="wipe(up)">
                                      <p:cBhvr>
                                        <p:cTn id="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3674745" y="10471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1. WiMAX </a:t>
            </a:r>
            <a:r>
              <a:rPr lang="zh-CN" altLang="en-US" sz="1600">
                <a:solidFill>
                  <a:srgbClr val="002060"/>
                </a:solidFill>
                <a:latin typeface="微软雅黑" panose="020B0502040204020203" pitchFamily="34" charset="-122"/>
                <a:ea typeface="微软雅黑" panose="020B0502040204020203" pitchFamily="34" charset="-122"/>
              </a:rPr>
              <a:t>技术</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1" name="文本框 10"/>
          <p:cNvSpPr txBox="1"/>
          <p:nvPr/>
        </p:nvSpPr>
        <p:spPr>
          <a:xfrm>
            <a:off x="3674745" y="15297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2. </a:t>
            </a:r>
            <a:r>
              <a:rPr lang="en-US" altLang="zh-CN" sz="1600">
                <a:solidFill>
                  <a:srgbClr val="002060"/>
                </a:solidFill>
                <a:latin typeface="微软雅黑" panose="020B0502040204020203" pitchFamily="34" charset="-122"/>
                <a:ea typeface="微软雅黑" panose="020B0502040204020203" pitchFamily="34" charset="-122"/>
                <a:sym typeface="+mn-ea"/>
              </a:rPr>
              <a:t>WiMAX </a:t>
            </a:r>
            <a:r>
              <a:rPr lang="zh-CN" altLang="en-US" sz="1600">
                <a:solidFill>
                  <a:srgbClr val="002060"/>
                </a:solidFill>
                <a:latin typeface="微软雅黑" panose="020B0502040204020203" pitchFamily="34" charset="-122"/>
                <a:ea typeface="微软雅黑" panose="020B0502040204020203" pitchFamily="34" charset="-122"/>
              </a:rPr>
              <a:t>网络层次结构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2" name="文本框 11"/>
          <p:cNvSpPr txBox="1"/>
          <p:nvPr/>
        </p:nvSpPr>
        <p:spPr>
          <a:xfrm>
            <a:off x="3674745" y="20123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3. </a:t>
            </a:r>
            <a:r>
              <a:rPr lang="en-US" altLang="zh-CN" sz="1600">
                <a:solidFill>
                  <a:srgbClr val="002060"/>
                </a:solidFill>
                <a:latin typeface="微软雅黑" panose="020B0502040204020203" pitchFamily="34" charset="-122"/>
                <a:ea typeface="微软雅黑" panose="020B0502040204020203" pitchFamily="34" charset="-122"/>
                <a:sym typeface="+mn-ea"/>
              </a:rPr>
              <a:t>WiMAX </a:t>
            </a:r>
            <a:r>
              <a:rPr lang="zh-CN" altLang="en-US" sz="1600">
                <a:solidFill>
                  <a:srgbClr val="002060"/>
                </a:solidFill>
                <a:latin typeface="微软雅黑" panose="020B0502040204020203" pitchFamily="34" charset="-122"/>
                <a:ea typeface="微软雅黑" panose="020B0502040204020203" pitchFamily="34" charset="-122"/>
                <a:sym typeface="+mn-ea"/>
              </a:rPr>
              <a:t>帧格式</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3" name="文本框 12"/>
          <p:cNvSpPr txBox="1"/>
          <p:nvPr/>
        </p:nvSpPr>
        <p:spPr>
          <a:xfrm>
            <a:off x="3674745" y="24949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4. </a:t>
            </a:r>
            <a:r>
              <a:rPr lang="en-US" altLang="zh-CN" sz="1600">
                <a:solidFill>
                  <a:srgbClr val="002060"/>
                </a:solidFill>
                <a:latin typeface="微软雅黑" panose="020B0502040204020203" pitchFamily="34" charset="-122"/>
                <a:ea typeface="微软雅黑" panose="020B0502040204020203" pitchFamily="34" charset="-122"/>
                <a:sym typeface="+mn-ea"/>
              </a:rPr>
              <a:t>WiMAX </a:t>
            </a:r>
            <a:r>
              <a:rPr lang="zh-CN" altLang="en-US" sz="1600">
                <a:solidFill>
                  <a:srgbClr val="002060"/>
                </a:solidFill>
                <a:latin typeface="微软雅黑" panose="020B0502040204020203" pitchFamily="34" charset="-122"/>
                <a:ea typeface="微软雅黑" panose="020B0502040204020203" pitchFamily="34" charset="-122"/>
              </a:rPr>
              <a:t>网络结构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2" name="文本框 1"/>
          <p:cNvSpPr txBox="1"/>
          <p:nvPr/>
        </p:nvSpPr>
        <p:spPr>
          <a:xfrm>
            <a:off x="3674745" y="298259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5. </a:t>
            </a:r>
            <a:r>
              <a:rPr lang="en-US" altLang="zh-CN" sz="1600">
                <a:solidFill>
                  <a:srgbClr val="002060"/>
                </a:solidFill>
                <a:latin typeface="微软雅黑" panose="020B0502040204020203" pitchFamily="34" charset="-122"/>
                <a:ea typeface="微软雅黑" panose="020B0502040204020203" pitchFamily="34" charset="-122"/>
                <a:sym typeface="+mn-ea"/>
              </a:rPr>
              <a:t>WiMAX </a:t>
            </a:r>
            <a:r>
              <a:rPr lang="zh-CN" altLang="en-US" sz="1600">
                <a:solidFill>
                  <a:srgbClr val="002060"/>
                </a:solidFill>
                <a:latin typeface="微软雅黑" panose="020B0502040204020203" pitchFamily="34" charset="-122"/>
                <a:ea typeface="微软雅黑" panose="020B0502040204020203" pitchFamily="34" charset="-122"/>
              </a:rPr>
              <a:t>网络带宽请求原理</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3" name="文本框 2"/>
          <p:cNvSpPr txBox="1"/>
          <p:nvPr/>
        </p:nvSpPr>
        <p:spPr>
          <a:xfrm>
            <a:off x="3674745" y="3472180"/>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 </a:t>
            </a:r>
            <a:r>
              <a:rPr lang="en-US" altLang="zh-CN" sz="1600">
                <a:solidFill>
                  <a:srgbClr val="002060"/>
                </a:solidFill>
                <a:latin typeface="微软雅黑" panose="020B0502040204020203" pitchFamily="34" charset="-122"/>
                <a:ea typeface="微软雅黑" panose="020B0502040204020203" pitchFamily="34" charset="-122"/>
                <a:sym typeface="+mn-ea"/>
              </a:rPr>
              <a:t>WiMAX </a:t>
            </a:r>
            <a:r>
              <a:rPr lang="zh-CN" altLang="en-US" sz="1600">
                <a:solidFill>
                  <a:srgbClr val="002060"/>
                </a:solidFill>
                <a:latin typeface="微软雅黑" panose="020B0502040204020203" pitchFamily="34" charset="-122"/>
                <a:ea typeface="微软雅黑" panose="020B0502040204020203" pitchFamily="34" charset="-122"/>
                <a:sym typeface="+mn-ea"/>
              </a:rPr>
              <a:t>应用</a:t>
            </a:r>
            <a:endParaRPr lang="zh-CN" altLang="en-US" sz="1600">
              <a:solidFill>
                <a:srgbClr val="002060"/>
              </a:solidFill>
              <a:latin typeface="微软雅黑" panose="020B0502040204020203" pitchFamily="34" charset="-122"/>
              <a:ea typeface="微软雅黑"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grpId="0" nodeType="clickEffect">
                                  <p:stCondLst>
                                    <p:cond delay="0"/>
                                  </p:stCondLst>
                                  <p:childTnLst>
                                    <p:anim calcmode="lin" valueType="num">
                                      <p:cBhvr additive="base">
                                        <p:cTn id="6" dur="500"/>
                                        <p:tgtEl>
                                          <p:spTgt spid="9"/>
                                        </p:tgtEl>
                                        <p:attrNameLst>
                                          <p:attrName>ppt_x</p:attrName>
                                        </p:attrNameLst>
                                      </p:cBhvr>
                                      <p:tavLst>
                                        <p:tav tm="0">
                                          <p:val>
                                            <p:strVal val="ppt_x"/>
                                          </p:val>
                                        </p:tav>
                                        <p:tav tm="100000">
                                          <p:val>
                                            <p:strVal val="ppt_x"/>
                                          </p:val>
                                        </p:tav>
                                      </p:tavLst>
                                    </p:anim>
                                    <p:anim calcmode="lin" valueType="num">
                                      <p:cBhvr additive="base">
                                        <p:cTn id="7" dur="500"/>
                                        <p:tgtEl>
                                          <p:spTgt spid="9"/>
                                        </p:tgtEl>
                                        <p:attrNameLst>
                                          <p:attrName>ppt_y</p:attrName>
                                        </p:attrNameLst>
                                      </p:cBhvr>
                                      <p:tavLst>
                                        <p:tav tm="0">
                                          <p:val>
                                            <p:strVal val="ppt_y"/>
                                          </p:val>
                                        </p:tav>
                                        <p:tav tm="100000">
                                          <p:val>
                                            <p:strVal val="0-ppt_h/2"/>
                                          </p:val>
                                        </p:tav>
                                      </p:tavLst>
                                    </p:anim>
                                    <p:set>
                                      <p:cBhvr>
                                        <p:cTn id="8" dur="1" fill="hold">
                                          <p:stCondLst>
                                            <p:cond delay="499"/>
                                          </p:stCondLst>
                                        </p:cTn>
                                        <p:tgtEl>
                                          <p:spTgt spid="9"/>
                                        </p:tgtEl>
                                        <p:attrNameLst>
                                          <p:attrName>style.visibility</p:attrName>
                                        </p:attrNameLst>
                                      </p:cBhvr>
                                      <p:to>
                                        <p:strVal val="hidden"/>
                                      </p:to>
                                    </p:set>
                                  </p:childTnLst>
                                </p:cTn>
                              </p:par>
                            </p:childTnLst>
                          </p:cTn>
                        </p:par>
                        <p:par>
                          <p:cTn id="9" fill="hold">
                            <p:stCondLst>
                              <p:cond delay="500"/>
                            </p:stCondLst>
                            <p:childTnLst>
                              <p:par>
                                <p:cTn id="10" presetID="2" presetClass="exit" presetSubtype="1" fill="hold" grpId="0" nodeType="afterEffect">
                                  <p:stCondLst>
                                    <p:cond delay="0"/>
                                  </p:stCondLst>
                                  <p:childTnLst>
                                    <p:anim calcmode="lin" valueType="num">
                                      <p:cBhvr additive="base">
                                        <p:cTn id="11" dur="500"/>
                                        <p:tgtEl>
                                          <p:spTgt spid="11"/>
                                        </p:tgtEl>
                                        <p:attrNameLst>
                                          <p:attrName>ppt_x</p:attrName>
                                        </p:attrNameLst>
                                      </p:cBhvr>
                                      <p:tavLst>
                                        <p:tav tm="0">
                                          <p:val>
                                            <p:strVal val="ppt_x"/>
                                          </p:val>
                                        </p:tav>
                                        <p:tav tm="100000">
                                          <p:val>
                                            <p:strVal val="ppt_x"/>
                                          </p:val>
                                        </p:tav>
                                      </p:tavLst>
                                    </p:anim>
                                    <p:anim calcmode="lin" valueType="num">
                                      <p:cBhvr additive="base">
                                        <p:cTn id="12" dur="500"/>
                                        <p:tgtEl>
                                          <p:spTgt spid="11"/>
                                        </p:tgtEl>
                                        <p:attrNameLst>
                                          <p:attrName>ppt_y</p:attrName>
                                        </p:attrNameLst>
                                      </p:cBhvr>
                                      <p:tavLst>
                                        <p:tav tm="0">
                                          <p:val>
                                            <p:strVal val="ppt_y"/>
                                          </p:val>
                                        </p:tav>
                                        <p:tav tm="100000">
                                          <p:val>
                                            <p:strVal val="0-ppt_h/2"/>
                                          </p:val>
                                        </p:tav>
                                      </p:tavLst>
                                    </p:anim>
                                    <p:set>
                                      <p:cBhvr>
                                        <p:cTn id="13" dur="1" fill="hold">
                                          <p:stCondLst>
                                            <p:cond delay="499"/>
                                          </p:stCondLst>
                                        </p:cTn>
                                        <p:tgtEl>
                                          <p:spTgt spid="11"/>
                                        </p:tgtEl>
                                        <p:attrNameLst>
                                          <p:attrName>style.visibility</p:attrName>
                                        </p:attrNameLst>
                                      </p:cBhvr>
                                      <p:to>
                                        <p:strVal val="hidden"/>
                                      </p:to>
                                    </p:set>
                                  </p:childTnLst>
                                </p:cTn>
                              </p:par>
                              <p:par>
                                <p:cTn id="14" presetID="2" presetClass="exit" presetSubtype="1" fill="hold" grpId="0" nodeType="withEffect">
                                  <p:stCondLst>
                                    <p:cond delay="0"/>
                                  </p:stCondLst>
                                  <p:childTnLst>
                                    <p:anim calcmode="lin" valueType="num">
                                      <p:cBhvr additive="base">
                                        <p:cTn id="15" dur="500"/>
                                        <p:tgtEl>
                                          <p:spTgt spid="12"/>
                                        </p:tgtEl>
                                        <p:attrNameLst>
                                          <p:attrName>ppt_x</p:attrName>
                                        </p:attrNameLst>
                                      </p:cBhvr>
                                      <p:tavLst>
                                        <p:tav tm="0">
                                          <p:val>
                                            <p:strVal val="ppt_x"/>
                                          </p:val>
                                        </p:tav>
                                        <p:tav tm="100000">
                                          <p:val>
                                            <p:strVal val="ppt_x"/>
                                          </p:val>
                                        </p:tav>
                                      </p:tavLst>
                                    </p:anim>
                                    <p:anim calcmode="lin" valueType="num">
                                      <p:cBhvr additive="base">
                                        <p:cTn id="16" dur="500"/>
                                        <p:tgtEl>
                                          <p:spTgt spid="12"/>
                                        </p:tgtEl>
                                        <p:attrNameLst>
                                          <p:attrName>ppt_y</p:attrName>
                                        </p:attrNameLst>
                                      </p:cBhvr>
                                      <p:tavLst>
                                        <p:tav tm="0">
                                          <p:val>
                                            <p:strVal val="ppt_y"/>
                                          </p:val>
                                        </p:tav>
                                        <p:tav tm="100000">
                                          <p:val>
                                            <p:strVal val="0-ppt_h/2"/>
                                          </p:val>
                                        </p:tav>
                                      </p:tavLst>
                                    </p:anim>
                                    <p:set>
                                      <p:cBhvr>
                                        <p:cTn id="17" dur="1" fill="hold">
                                          <p:stCondLst>
                                            <p:cond delay="499"/>
                                          </p:stCondLst>
                                        </p:cTn>
                                        <p:tgtEl>
                                          <p:spTgt spid="12"/>
                                        </p:tgtEl>
                                        <p:attrNameLst>
                                          <p:attrName>style.visibility</p:attrName>
                                        </p:attrNameLst>
                                      </p:cBhvr>
                                      <p:to>
                                        <p:strVal val="hidden"/>
                                      </p:to>
                                    </p:set>
                                  </p:childTnLst>
                                </p:cTn>
                              </p:par>
                              <p:par>
                                <p:cTn id="18" presetID="64" presetClass="path" presetSubtype="0" accel="50000" decel="50000" fill="hold" grpId="0" nodeType="withEffect">
                                  <p:stCondLst>
                                    <p:cond delay="0"/>
                                  </p:stCondLst>
                                  <p:childTnLst>
                                    <p:animMotion origin="layout" path="M 0.000000 0.000000 L 0.000000 -0.481980 " pathEditMode="relative" rAng="0" ptsTypes="">
                                      <p:cBhvr>
                                        <p:cTn id="19" dur="500" fill="hold"/>
                                        <p:tgtEl>
                                          <p:spTgt spid="13"/>
                                        </p:tgtEl>
                                        <p:attrNameLst>
                                          <p:attrName>ppt_x</p:attrName>
                                          <p:attrName>ppt_y</p:attrName>
                                        </p:attrNameLst>
                                      </p:cBhvr>
                                      <p:rCtr x="0" y="-125"/>
                                    </p:animMotion>
                                  </p:childTnLst>
                                </p:cTn>
                              </p:par>
                              <p:par>
                                <p:cTn id="20" presetID="2" presetClass="exit" presetSubtype="1" fill="hold" grpId="0" nodeType="withEffect">
                                  <p:stCondLst>
                                    <p:cond delay="0"/>
                                  </p:stCondLst>
                                  <p:childTnLst>
                                    <p:anim calcmode="lin" valueType="num">
                                      <p:cBhvr additive="base">
                                        <p:cTn id="21" dur="500"/>
                                        <p:tgtEl>
                                          <p:spTgt spid="2"/>
                                        </p:tgtEl>
                                        <p:attrNameLst>
                                          <p:attrName>ppt_x</p:attrName>
                                        </p:attrNameLst>
                                      </p:cBhvr>
                                      <p:tavLst>
                                        <p:tav tm="0">
                                          <p:val>
                                            <p:strVal val="ppt_x"/>
                                          </p:val>
                                        </p:tav>
                                        <p:tav tm="100000">
                                          <p:val>
                                            <p:strVal val="ppt_x"/>
                                          </p:val>
                                        </p:tav>
                                      </p:tavLst>
                                    </p:anim>
                                    <p:anim calcmode="lin" valueType="num">
                                      <p:cBhvr additive="base">
                                        <p:cTn id="22" dur="500"/>
                                        <p:tgtEl>
                                          <p:spTgt spid="2"/>
                                        </p:tgtEl>
                                        <p:attrNameLst>
                                          <p:attrName>ppt_y</p:attrName>
                                        </p:attrNameLst>
                                      </p:cBhvr>
                                      <p:tavLst>
                                        <p:tav tm="0">
                                          <p:val>
                                            <p:strVal val="ppt_y"/>
                                          </p:val>
                                        </p:tav>
                                        <p:tav tm="100000">
                                          <p:val>
                                            <p:strVal val="0-ppt_h/2"/>
                                          </p:val>
                                        </p:tav>
                                      </p:tavLst>
                                    </p:anim>
                                    <p:set>
                                      <p:cBhvr>
                                        <p:cTn id="23" dur="1" fill="hold">
                                          <p:stCondLst>
                                            <p:cond delay="499"/>
                                          </p:stCondLst>
                                        </p:cTn>
                                        <p:tgtEl>
                                          <p:spTgt spid="2"/>
                                        </p:tgtEl>
                                        <p:attrNameLst>
                                          <p:attrName>style.visibility</p:attrName>
                                        </p:attrNameLst>
                                      </p:cBhvr>
                                      <p:to>
                                        <p:strVal val="hidden"/>
                                      </p:to>
                                    </p:set>
                                  </p:childTnLst>
                                </p:cTn>
                              </p:par>
                              <p:par>
                                <p:cTn id="24" presetID="2" presetClass="exit" presetSubtype="1" fill="hold" grpId="0" nodeType="withEffect">
                                  <p:stCondLst>
                                    <p:cond delay="0"/>
                                  </p:stCondLst>
                                  <p:childTnLst>
                                    <p:anim calcmode="lin" valueType="num">
                                      <p:cBhvr additive="base">
                                        <p:cTn id="25" dur="500"/>
                                        <p:tgtEl>
                                          <p:spTgt spid="3"/>
                                        </p:tgtEl>
                                        <p:attrNameLst>
                                          <p:attrName>ppt_x</p:attrName>
                                        </p:attrNameLst>
                                      </p:cBhvr>
                                      <p:tavLst>
                                        <p:tav tm="0">
                                          <p:val>
                                            <p:strVal val="ppt_x"/>
                                          </p:val>
                                        </p:tav>
                                        <p:tav tm="100000">
                                          <p:val>
                                            <p:strVal val="ppt_x"/>
                                          </p:val>
                                        </p:tav>
                                      </p:tavLst>
                                    </p:anim>
                                    <p:anim calcmode="lin" valueType="num">
                                      <p:cBhvr additive="base">
                                        <p:cTn id="26" dur="500"/>
                                        <p:tgtEl>
                                          <p:spTgt spid="3"/>
                                        </p:tgtEl>
                                        <p:attrNameLst>
                                          <p:attrName>ppt_y</p:attrName>
                                        </p:attrNameLst>
                                      </p:cBhvr>
                                      <p:tavLst>
                                        <p:tav tm="0">
                                          <p:val>
                                            <p:strVal val="ppt_y"/>
                                          </p:val>
                                        </p:tav>
                                        <p:tav tm="100000">
                                          <p:val>
                                            <p:strVal val="0-ppt_h/2"/>
                                          </p:val>
                                        </p:tav>
                                      </p:tavLst>
                                    </p:anim>
                                    <p:set>
                                      <p:cBhvr>
                                        <p:cTn id="2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p:bldP spid="2" grpId="0"/>
      <p:bldP spid="3"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文本框 12"/>
          <p:cNvSpPr txBox="1"/>
          <p:nvPr/>
        </p:nvSpPr>
        <p:spPr>
          <a:xfrm>
            <a:off x="3674745" y="1270"/>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4. </a:t>
            </a:r>
            <a:r>
              <a:rPr lang="en-US" altLang="zh-CN" sz="1600">
                <a:solidFill>
                  <a:srgbClr val="002060"/>
                </a:solidFill>
                <a:latin typeface="微软雅黑" panose="020B0502040204020203" pitchFamily="34" charset="-122"/>
                <a:ea typeface="微软雅黑" panose="020B0502040204020203" pitchFamily="34" charset="-122"/>
                <a:sym typeface="+mn-ea"/>
              </a:rPr>
              <a:t>WiMAX </a:t>
            </a:r>
            <a:r>
              <a:rPr lang="zh-CN" altLang="en-US" sz="1600">
                <a:solidFill>
                  <a:srgbClr val="002060"/>
                </a:solidFill>
                <a:latin typeface="微软雅黑" panose="020B0502040204020203" pitchFamily="34" charset="-122"/>
                <a:ea typeface="微软雅黑" panose="020B0502040204020203" pitchFamily="34" charset="-122"/>
              </a:rPr>
              <a:t>网络结构</a:t>
            </a:r>
            <a:endParaRPr lang="zh-CN" altLang="en-US" sz="1600">
              <a:solidFill>
                <a:srgbClr val="002060"/>
              </a:solidFill>
              <a:latin typeface="微软雅黑" panose="020B0502040204020203" pitchFamily="34" charset="-122"/>
              <a:ea typeface="微软雅黑" panose="020B0502040204020203" pitchFamily="34" charset="-122"/>
            </a:endParaRPr>
          </a:p>
        </p:txBody>
      </p:sp>
      <p:grpSp>
        <p:nvGrpSpPr>
          <p:cNvPr id="34" name="组合 33"/>
          <p:cNvGrpSpPr/>
          <p:nvPr/>
        </p:nvGrpSpPr>
        <p:grpSpPr>
          <a:xfrm>
            <a:off x="180340" y="1028700"/>
            <a:ext cx="5851525" cy="4025265"/>
            <a:chOff x="1669" y="534"/>
            <a:chExt cx="9215" cy="6339"/>
          </a:xfrm>
        </p:grpSpPr>
        <p:pic>
          <p:nvPicPr>
            <p:cNvPr id="4" name="图片 3" descr="A000220150821A69PPIC"/>
            <p:cNvPicPr>
              <a:picLocks noChangeAspect="1"/>
            </p:cNvPicPr>
            <p:nvPr/>
          </p:nvPicPr>
          <p:blipFill>
            <a:blip r:embed="rId1"/>
            <a:stretch>
              <a:fillRect/>
            </a:stretch>
          </p:blipFill>
          <p:spPr>
            <a:xfrm>
              <a:off x="4639" y="1832"/>
              <a:ext cx="755" cy="1681"/>
            </a:xfrm>
            <a:prstGeom prst="rect">
              <a:avLst/>
            </a:prstGeom>
          </p:spPr>
        </p:pic>
        <p:pic>
          <p:nvPicPr>
            <p:cNvPr id="5" name="图片 4" descr="A000220150821A69PPIC"/>
            <p:cNvPicPr>
              <a:picLocks noChangeAspect="1"/>
            </p:cNvPicPr>
            <p:nvPr/>
          </p:nvPicPr>
          <p:blipFill>
            <a:blip r:embed="rId1"/>
            <a:stretch>
              <a:fillRect/>
            </a:stretch>
          </p:blipFill>
          <p:spPr>
            <a:xfrm>
              <a:off x="6092" y="3280"/>
              <a:ext cx="755" cy="1681"/>
            </a:xfrm>
            <a:prstGeom prst="rect">
              <a:avLst/>
            </a:prstGeom>
          </p:spPr>
        </p:pic>
        <p:sp>
          <p:nvSpPr>
            <p:cNvPr id="230" name=" 230"/>
            <p:cNvSpPr/>
            <p:nvPr/>
          </p:nvSpPr>
          <p:spPr>
            <a:xfrm rot="16020000" flipH="1">
              <a:off x="7301" y="2858"/>
              <a:ext cx="142" cy="1294"/>
            </a:xfrm>
            <a:custGeom>
              <a:avLst/>
              <a:gdLst>
                <a:gd name="connsiteX0" fmla="*/ 1491342 w 1491342"/>
                <a:gd name="connsiteY0" fmla="*/ 0 h 2231572"/>
                <a:gd name="connsiteX1" fmla="*/ 32657 w 1491342"/>
                <a:gd name="connsiteY1" fmla="*/ 1143000 h 2231572"/>
                <a:gd name="connsiteX2" fmla="*/ 685800 w 1491342"/>
                <a:gd name="connsiteY2" fmla="*/ 1284515 h 2231572"/>
                <a:gd name="connsiteX3" fmla="*/ 0 w 1491342"/>
                <a:gd name="connsiteY3" fmla="*/ 2231572 h 2231572"/>
                <a:gd name="connsiteX4" fmla="*/ 1404257 w 1491342"/>
                <a:gd name="connsiteY4" fmla="*/ 1143000 h 2231572"/>
                <a:gd name="connsiteX5" fmla="*/ 794657 w 1491342"/>
                <a:gd name="connsiteY5" fmla="*/ 990600 h 2231572"/>
                <a:gd name="connsiteX6" fmla="*/ 1491342 w 1491342"/>
                <a:gd name="connsiteY6" fmla="*/ 0 h 2231572"/>
                <a:gd name="connsiteX0-1" fmla="*/ 1491342 w 1491342"/>
                <a:gd name="connsiteY0-2" fmla="*/ 0 h 2231572"/>
                <a:gd name="connsiteX1-3" fmla="*/ 32657 w 1491342"/>
                <a:gd name="connsiteY1-4" fmla="*/ 1143000 h 2231572"/>
                <a:gd name="connsiteX2-5" fmla="*/ 685800 w 1491342"/>
                <a:gd name="connsiteY2-6" fmla="*/ 1284515 h 2231572"/>
                <a:gd name="connsiteX3-7" fmla="*/ 0 w 1491342"/>
                <a:gd name="connsiteY3-8" fmla="*/ 2231572 h 2231572"/>
                <a:gd name="connsiteX4-9" fmla="*/ 1404257 w 1491342"/>
                <a:gd name="connsiteY4-10" fmla="*/ 1143000 h 2231572"/>
                <a:gd name="connsiteX5-11" fmla="*/ 794657 w 1491342"/>
                <a:gd name="connsiteY5-12" fmla="*/ 990600 h 2231572"/>
                <a:gd name="connsiteX6-13" fmla="*/ 1491342 w 1491342"/>
                <a:gd name="connsiteY6-14" fmla="*/ 0 h 2231572"/>
                <a:gd name="connsiteX0-15" fmla="*/ 1491342 w 1491342"/>
                <a:gd name="connsiteY0-16" fmla="*/ 0 h 2231572"/>
                <a:gd name="connsiteX1-17" fmla="*/ 32657 w 1491342"/>
                <a:gd name="connsiteY1-18" fmla="*/ 1143000 h 2231572"/>
                <a:gd name="connsiteX2-19" fmla="*/ 685800 w 1491342"/>
                <a:gd name="connsiteY2-20" fmla="*/ 1284515 h 2231572"/>
                <a:gd name="connsiteX3-21" fmla="*/ 0 w 1491342"/>
                <a:gd name="connsiteY3-22" fmla="*/ 2231572 h 2231572"/>
                <a:gd name="connsiteX4-23" fmla="*/ 1404257 w 1491342"/>
                <a:gd name="connsiteY4-24" fmla="*/ 1143000 h 2231572"/>
                <a:gd name="connsiteX5-25" fmla="*/ 794657 w 1491342"/>
                <a:gd name="connsiteY5-26" fmla="*/ 990600 h 2231572"/>
                <a:gd name="connsiteX6-27" fmla="*/ 1491342 w 1491342"/>
                <a:gd name="connsiteY6-28" fmla="*/ 0 h 223157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491342" h="2231572">
                  <a:moveTo>
                    <a:pt x="1491342" y="0"/>
                  </a:moveTo>
                  <a:cubicBezTo>
                    <a:pt x="1364342" y="25400"/>
                    <a:pt x="166914" y="928914"/>
                    <a:pt x="32657" y="1143000"/>
                  </a:cubicBezTo>
                  <a:cubicBezTo>
                    <a:pt x="-101600" y="1357086"/>
                    <a:pt x="691243" y="1103086"/>
                    <a:pt x="685800" y="1284515"/>
                  </a:cubicBezTo>
                  <a:lnTo>
                    <a:pt x="0" y="2231572"/>
                  </a:lnTo>
                  <a:cubicBezTo>
                    <a:pt x="119743" y="2207986"/>
                    <a:pt x="1271814" y="1349829"/>
                    <a:pt x="1404257" y="1143000"/>
                  </a:cubicBezTo>
                  <a:cubicBezTo>
                    <a:pt x="1536700" y="936171"/>
                    <a:pt x="780143" y="1181100"/>
                    <a:pt x="794657" y="990600"/>
                  </a:cubicBezTo>
                  <a:lnTo>
                    <a:pt x="1491342" y="0"/>
                  </a:lnTo>
                  <a:close/>
                </a:path>
              </a:pathLst>
            </a:custGeom>
            <a:solidFill>
              <a:schemeClr val="accent4">
                <a:lumMod val="20000"/>
                <a:lumOff val="80000"/>
              </a:schemeClr>
            </a:solid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 name=" 230"/>
            <p:cNvSpPr/>
            <p:nvPr/>
          </p:nvSpPr>
          <p:spPr>
            <a:xfrm rot="18660000">
              <a:off x="7095" y="4907"/>
              <a:ext cx="213" cy="1494"/>
            </a:xfrm>
            <a:custGeom>
              <a:avLst/>
              <a:gdLst>
                <a:gd name="connsiteX0" fmla="*/ 1491342 w 1491342"/>
                <a:gd name="connsiteY0" fmla="*/ 0 h 2231572"/>
                <a:gd name="connsiteX1" fmla="*/ 32657 w 1491342"/>
                <a:gd name="connsiteY1" fmla="*/ 1143000 h 2231572"/>
                <a:gd name="connsiteX2" fmla="*/ 685800 w 1491342"/>
                <a:gd name="connsiteY2" fmla="*/ 1284515 h 2231572"/>
                <a:gd name="connsiteX3" fmla="*/ 0 w 1491342"/>
                <a:gd name="connsiteY3" fmla="*/ 2231572 h 2231572"/>
                <a:gd name="connsiteX4" fmla="*/ 1404257 w 1491342"/>
                <a:gd name="connsiteY4" fmla="*/ 1143000 h 2231572"/>
                <a:gd name="connsiteX5" fmla="*/ 794657 w 1491342"/>
                <a:gd name="connsiteY5" fmla="*/ 990600 h 2231572"/>
                <a:gd name="connsiteX6" fmla="*/ 1491342 w 1491342"/>
                <a:gd name="connsiteY6" fmla="*/ 0 h 2231572"/>
                <a:gd name="connsiteX0-1" fmla="*/ 1491342 w 1491342"/>
                <a:gd name="connsiteY0-2" fmla="*/ 0 h 2231572"/>
                <a:gd name="connsiteX1-3" fmla="*/ 32657 w 1491342"/>
                <a:gd name="connsiteY1-4" fmla="*/ 1143000 h 2231572"/>
                <a:gd name="connsiteX2-5" fmla="*/ 685800 w 1491342"/>
                <a:gd name="connsiteY2-6" fmla="*/ 1284515 h 2231572"/>
                <a:gd name="connsiteX3-7" fmla="*/ 0 w 1491342"/>
                <a:gd name="connsiteY3-8" fmla="*/ 2231572 h 2231572"/>
                <a:gd name="connsiteX4-9" fmla="*/ 1404257 w 1491342"/>
                <a:gd name="connsiteY4-10" fmla="*/ 1143000 h 2231572"/>
                <a:gd name="connsiteX5-11" fmla="*/ 794657 w 1491342"/>
                <a:gd name="connsiteY5-12" fmla="*/ 990600 h 2231572"/>
                <a:gd name="connsiteX6-13" fmla="*/ 1491342 w 1491342"/>
                <a:gd name="connsiteY6-14" fmla="*/ 0 h 2231572"/>
                <a:gd name="connsiteX0-15" fmla="*/ 1491342 w 1491342"/>
                <a:gd name="connsiteY0-16" fmla="*/ 0 h 2231572"/>
                <a:gd name="connsiteX1-17" fmla="*/ 32657 w 1491342"/>
                <a:gd name="connsiteY1-18" fmla="*/ 1143000 h 2231572"/>
                <a:gd name="connsiteX2-19" fmla="*/ 685800 w 1491342"/>
                <a:gd name="connsiteY2-20" fmla="*/ 1284515 h 2231572"/>
                <a:gd name="connsiteX3-21" fmla="*/ 0 w 1491342"/>
                <a:gd name="connsiteY3-22" fmla="*/ 2231572 h 2231572"/>
                <a:gd name="connsiteX4-23" fmla="*/ 1404257 w 1491342"/>
                <a:gd name="connsiteY4-24" fmla="*/ 1143000 h 2231572"/>
                <a:gd name="connsiteX5-25" fmla="*/ 794657 w 1491342"/>
                <a:gd name="connsiteY5-26" fmla="*/ 990600 h 2231572"/>
                <a:gd name="connsiteX6-27" fmla="*/ 1491342 w 1491342"/>
                <a:gd name="connsiteY6-28" fmla="*/ 0 h 223157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491342" h="2231572">
                  <a:moveTo>
                    <a:pt x="1491342" y="0"/>
                  </a:moveTo>
                  <a:cubicBezTo>
                    <a:pt x="1364342" y="25400"/>
                    <a:pt x="166914" y="928914"/>
                    <a:pt x="32657" y="1143000"/>
                  </a:cubicBezTo>
                  <a:cubicBezTo>
                    <a:pt x="-101600" y="1357086"/>
                    <a:pt x="691243" y="1103086"/>
                    <a:pt x="685800" y="1284515"/>
                  </a:cubicBezTo>
                  <a:lnTo>
                    <a:pt x="0" y="2231572"/>
                  </a:lnTo>
                  <a:cubicBezTo>
                    <a:pt x="119743" y="2207986"/>
                    <a:pt x="1271814" y="1349829"/>
                    <a:pt x="1404257" y="1143000"/>
                  </a:cubicBezTo>
                  <a:cubicBezTo>
                    <a:pt x="1536700" y="936171"/>
                    <a:pt x="780143" y="1181100"/>
                    <a:pt x="794657" y="990600"/>
                  </a:cubicBezTo>
                  <a:lnTo>
                    <a:pt x="1491342" y="0"/>
                  </a:lnTo>
                  <a:close/>
                </a:path>
              </a:pathLst>
            </a:custGeom>
            <a:solidFill>
              <a:schemeClr val="accent4">
                <a:lumMod val="20000"/>
                <a:lumOff val="80000"/>
              </a:schemeClr>
            </a:solid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 230"/>
            <p:cNvSpPr/>
            <p:nvPr/>
          </p:nvSpPr>
          <p:spPr>
            <a:xfrm rot="900000">
              <a:off x="5806" y="4954"/>
              <a:ext cx="124" cy="1275"/>
            </a:xfrm>
            <a:custGeom>
              <a:avLst/>
              <a:gdLst>
                <a:gd name="connsiteX0" fmla="*/ 1491342 w 1491342"/>
                <a:gd name="connsiteY0" fmla="*/ 0 h 2231572"/>
                <a:gd name="connsiteX1" fmla="*/ 32657 w 1491342"/>
                <a:gd name="connsiteY1" fmla="*/ 1143000 h 2231572"/>
                <a:gd name="connsiteX2" fmla="*/ 685800 w 1491342"/>
                <a:gd name="connsiteY2" fmla="*/ 1284515 h 2231572"/>
                <a:gd name="connsiteX3" fmla="*/ 0 w 1491342"/>
                <a:gd name="connsiteY3" fmla="*/ 2231572 h 2231572"/>
                <a:gd name="connsiteX4" fmla="*/ 1404257 w 1491342"/>
                <a:gd name="connsiteY4" fmla="*/ 1143000 h 2231572"/>
                <a:gd name="connsiteX5" fmla="*/ 794657 w 1491342"/>
                <a:gd name="connsiteY5" fmla="*/ 990600 h 2231572"/>
                <a:gd name="connsiteX6" fmla="*/ 1491342 w 1491342"/>
                <a:gd name="connsiteY6" fmla="*/ 0 h 2231572"/>
                <a:gd name="connsiteX0-1" fmla="*/ 1491342 w 1491342"/>
                <a:gd name="connsiteY0-2" fmla="*/ 0 h 2231572"/>
                <a:gd name="connsiteX1-3" fmla="*/ 32657 w 1491342"/>
                <a:gd name="connsiteY1-4" fmla="*/ 1143000 h 2231572"/>
                <a:gd name="connsiteX2-5" fmla="*/ 685800 w 1491342"/>
                <a:gd name="connsiteY2-6" fmla="*/ 1284515 h 2231572"/>
                <a:gd name="connsiteX3-7" fmla="*/ 0 w 1491342"/>
                <a:gd name="connsiteY3-8" fmla="*/ 2231572 h 2231572"/>
                <a:gd name="connsiteX4-9" fmla="*/ 1404257 w 1491342"/>
                <a:gd name="connsiteY4-10" fmla="*/ 1143000 h 2231572"/>
                <a:gd name="connsiteX5-11" fmla="*/ 794657 w 1491342"/>
                <a:gd name="connsiteY5-12" fmla="*/ 990600 h 2231572"/>
                <a:gd name="connsiteX6-13" fmla="*/ 1491342 w 1491342"/>
                <a:gd name="connsiteY6-14" fmla="*/ 0 h 2231572"/>
                <a:gd name="connsiteX0-15" fmla="*/ 1491342 w 1491342"/>
                <a:gd name="connsiteY0-16" fmla="*/ 0 h 2231572"/>
                <a:gd name="connsiteX1-17" fmla="*/ 32657 w 1491342"/>
                <a:gd name="connsiteY1-18" fmla="*/ 1143000 h 2231572"/>
                <a:gd name="connsiteX2-19" fmla="*/ 685800 w 1491342"/>
                <a:gd name="connsiteY2-20" fmla="*/ 1284515 h 2231572"/>
                <a:gd name="connsiteX3-21" fmla="*/ 0 w 1491342"/>
                <a:gd name="connsiteY3-22" fmla="*/ 2231572 h 2231572"/>
                <a:gd name="connsiteX4-23" fmla="*/ 1404257 w 1491342"/>
                <a:gd name="connsiteY4-24" fmla="*/ 1143000 h 2231572"/>
                <a:gd name="connsiteX5-25" fmla="*/ 794657 w 1491342"/>
                <a:gd name="connsiteY5-26" fmla="*/ 990600 h 2231572"/>
                <a:gd name="connsiteX6-27" fmla="*/ 1491342 w 1491342"/>
                <a:gd name="connsiteY6-28" fmla="*/ 0 h 223157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491342" h="2231572">
                  <a:moveTo>
                    <a:pt x="1491342" y="0"/>
                  </a:moveTo>
                  <a:cubicBezTo>
                    <a:pt x="1364342" y="25400"/>
                    <a:pt x="166914" y="928914"/>
                    <a:pt x="32657" y="1143000"/>
                  </a:cubicBezTo>
                  <a:cubicBezTo>
                    <a:pt x="-101600" y="1357086"/>
                    <a:pt x="691243" y="1103086"/>
                    <a:pt x="685800" y="1284515"/>
                  </a:cubicBezTo>
                  <a:lnTo>
                    <a:pt x="0" y="2231572"/>
                  </a:lnTo>
                  <a:cubicBezTo>
                    <a:pt x="119743" y="2207986"/>
                    <a:pt x="1271814" y="1349829"/>
                    <a:pt x="1404257" y="1143000"/>
                  </a:cubicBezTo>
                  <a:cubicBezTo>
                    <a:pt x="1536700" y="936171"/>
                    <a:pt x="780143" y="1181100"/>
                    <a:pt x="794657" y="990600"/>
                  </a:cubicBezTo>
                  <a:lnTo>
                    <a:pt x="1491342" y="0"/>
                  </a:lnTo>
                  <a:close/>
                </a:path>
              </a:pathLst>
            </a:custGeom>
            <a:solidFill>
              <a:schemeClr val="accent4">
                <a:lumMod val="20000"/>
                <a:lumOff val="80000"/>
              </a:schemeClr>
            </a:solid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 name=" 230"/>
            <p:cNvSpPr/>
            <p:nvPr/>
          </p:nvSpPr>
          <p:spPr>
            <a:xfrm rot="17220000">
              <a:off x="5930" y="2456"/>
              <a:ext cx="314" cy="1042"/>
            </a:xfrm>
            <a:custGeom>
              <a:avLst/>
              <a:gdLst>
                <a:gd name="connsiteX0" fmla="*/ 1491342 w 1491342"/>
                <a:gd name="connsiteY0" fmla="*/ 0 h 2231572"/>
                <a:gd name="connsiteX1" fmla="*/ 32657 w 1491342"/>
                <a:gd name="connsiteY1" fmla="*/ 1143000 h 2231572"/>
                <a:gd name="connsiteX2" fmla="*/ 685800 w 1491342"/>
                <a:gd name="connsiteY2" fmla="*/ 1284515 h 2231572"/>
                <a:gd name="connsiteX3" fmla="*/ 0 w 1491342"/>
                <a:gd name="connsiteY3" fmla="*/ 2231572 h 2231572"/>
                <a:gd name="connsiteX4" fmla="*/ 1404257 w 1491342"/>
                <a:gd name="connsiteY4" fmla="*/ 1143000 h 2231572"/>
                <a:gd name="connsiteX5" fmla="*/ 794657 w 1491342"/>
                <a:gd name="connsiteY5" fmla="*/ 990600 h 2231572"/>
                <a:gd name="connsiteX6" fmla="*/ 1491342 w 1491342"/>
                <a:gd name="connsiteY6" fmla="*/ 0 h 2231572"/>
                <a:gd name="connsiteX0-1" fmla="*/ 1491342 w 1491342"/>
                <a:gd name="connsiteY0-2" fmla="*/ 0 h 2231572"/>
                <a:gd name="connsiteX1-3" fmla="*/ 32657 w 1491342"/>
                <a:gd name="connsiteY1-4" fmla="*/ 1143000 h 2231572"/>
                <a:gd name="connsiteX2-5" fmla="*/ 685800 w 1491342"/>
                <a:gd name="connsiteY2-6" fmla="*/ 1284515 h 2231572"/>
                <a:gd name="connsiteX3-7" fmla="*/ 0 w 1491342"/>
                <a:gd name="connsiteY3-8" fmla="*/ 2231572 h 2231572"/>
                <a:gd name="connsiteX4-9" fmla="*/ 1404257 w 1491342"/>
                <a:gd name="connsiteY4-10" fmla="*/ 1143000 h 2231572"/>
                <a:gd name="connsiteX5-11" fmla="*/ 794657 w 1491342"/>
                <a:gd name="connsiteY5-12" fmla="*/ 990600 h 2231572"/>
                <a:gd name="connsiteX6-13" fmla="*/ 1491342 w 1491342"/>
                <a:gd name="connsiteY6-14" fmla="*/ 0 h 2231572"/>
                <a:gd name="connsiteX0-15" fmla="*/ 1491342 w 1491342"/>
                <a:gd name="connsiteY0-16" fmla="*/ 0 h 2231572"/>
                <a:gd name="connsiteX1-17" fmla="*/ 32657 w 1491342"/>
                <a:gd name="connsiteY1-18" fmla="*/ 1143000 h 2231572"/>
                <a:gd name="connsiteX2-19" fmla="*/ 685800 w 1491342"/>
                <a:gd name="connsiteY2-20" fmla="*/ 1284515 h 2231572"/>
                <a:gd name="connsiteX3-21" fmla="*/ 0 w 1491342"/>
                <a:gd name="connsiteY3-22" fmla="*/ 2231572 h 2231572"/>
                <a:gd name="connsiteX4-23" fmla="*/ 1404257 w 1491342"/>
                <a:gd name="connsiteY4-24" fmla="*/ 1143000 h 2231572"/>
                <a:gd name="connsiteX5-25" fmla="*/ 794657 w 1491342"/>
                <a:gd name="connsiteY5-26" fmla="*/ 990600 h 2231572"/>
                <a:gd name="connsiteX6-27" fmla="*/ 1491342 w 1491342"/>
                <a:gd name="connsiteY6-28" fmla="*/ 0 h 223157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491342" h="2231572">
                  <a:moveTo>
                    <a:pt x="1491342" y="0"/>
                  </a:moveTo>
                  <a:cubicBezTo>
                    <a:pt x="1364342" y="25400"/>
                    <a:pt x="166914" y="928914"/>
                    <a:pt x="32657" y="1143000"/>
                  </a:cubicBezTo>
                  <a:cubicBezTo>
                    <a:pt x="-101600" y="1357086"/>
                    <a:pt x="691243" y="1103086"/>
                    <a:pt x="685800" y="1284515"/>
                  </a:cubicBezTo>
                  <a:lnTo>
                    <a:pt x="0" y="2231572"/>
                  </a:lnTo>
                  <a:cubicBezTo>
                    <a:pt x="119743" y="2207986"/>
                    <a:pt x="1271814" y="1349829"/>
                    <a:pt x="1404257" y="1143000"/>
                  </a:cubicBezTo>
                  <a:cubicBezTo>
                    <a:pt x="1536700" y="936171"/>
                    <a:pt x="780143" y="1181100"/>
                    <a:pt x="794657" y="990600"/>
                  </a:cubicBezTo>
                  <a:lnTo>
                    <a:pt x="1491342" y="0"/>
                  </a:lnTo>
                  <a:close/>
                </a:path>
              </a:pathLst>
            </a:custGeom>
            <a:solidFill>
              <a:schemeClr val="accent4">
                <a:lumMod val="20000"/>
                <a:lumOff val="80000"/>
              </a:schemeClr>
            </a:solid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 230"/>
            <p:cNvSpPr/>
            <p:nvPr/>
          </p:nvSpPr>
          <p:spPr>
            <a:xfrm rot="16800000" flipH="1">
              <a:off x="6609" y="1062"/>
              <a:ext cx="278" cy="2515"/>
            </a:xfrm>
            <a:custGeom>
              <a:avLst/>
              <a:gdLst>
                <a:gd name="connsiteX0" fmla="*/ 1491342 w 1491342"/>
                <a:gd name="connsiteY0" fmla="*/ 0 h 2231572"/>
                <a:gd name="connsiteX1" fmla="*/ 32657 w 1491342"/>
                <a:gd name="connsiteY1" fmla="*/ 1143000 h 2231572"/>
                <a:gd name="connsiteX2" fmla="*/ 685800 w 1491342"/>
                <a:gd name="connsiteY2" fmla="*/ 1284515 h 2231572"/>
                <a:gd name="connsiteX3" fmla="*/ 0 w 1491342"/>
                <a:gd name="connsiteY3" fmla="*/ 2231572 h 2231572"/>
                <a:gd name="connsiteX4" fmla="*/ 1404257 w 1491342"/>
                <a:gd name="connsiteY4" fmla="*/ 1143000 h 2231572"/>
                <a:gd name="connsiteX5" fmla="*/ 794657 w 1491342"/>
                <a:gd name="connsiteY5" fmla="*/ 990600 h 2231572"/>
                <a:gd name="connsiteX6" fmla="*/ 1491342 w 1491342"/>
                <a:gd name="connsiteY6" fmla="*/ 0 h 2231572"/>
                <a:gd name="connsiteX0-1" fmla="*/ 1491342 w 1491342"/>
                <a:gd name="connsiteY0-2" fmla="*/ 0 h 2231572"/>
                <a:gd name="connsiteX1-3" fmla="*/ 32657 w 1491342"/>
                <a:gd name="connsiteY1-4" fmla="*/ 1143000 h 2231572"/>
                <a:gd name="connsiteX2-5" fmla="*/ 685800 w 1491342"/>
                <a:gd name="connsiteY2-6" fmla="*/ 1284515 h 2231572"/>
                <a:gd name="connsiteX3-7" fmla="*/ 0 w 1491342"/>
                <a:gd name="connsiteY3-8" fmla="*/ 2231572 h 2231572"/>
                <a:gd name="connsiteX4-9" fmla="*/ 1404257 w 1491342"/>
                <a:gd name="connsiteY4-10" fmla="*/ 1143000 h 2231572"/>
                <a:gd name="connsiteX5-11" fmla="*/ 794657 w 1491342"/>
                <a:gd name="connsiteY5-12" fmla="*/ 990600 h 2231572"/>
                <a:gd name="connsiteX6-13" fmla="*/ 1491342 w 1491342"/>
                <a:gd name="connsiteY6-14" fmla="*/ 0 h 2231572"/>
                <a:gd name="connsiteX0-15" fmla="*/ 1491342 w 1491342"/>
                <a:gd name="connsiteY0-16" fmla="*/ 0 h 2231572"/>
                <a:gd name="connsiteX1-17" fmla="*/ 32657 w 1491342"/>
                <a:gd name="connsiteY1-18" fmla="*/ 1143000 h 2231572"/>
                <a:gd name="connsiteX2-19" fmla="*/ 685800 w 1491342"/>
                <a:gd name="connsiteY2-20" fmla="*/ 1284515 h 2231572"/>
                <a:gd name="connsiteX3-21" fmla="*/ 0 w 1491342"/>
                <a:gd name="connsiteY3-22" fmla="*/ 2231572 h 2231572"/>
                <a:gd name="connsiteX4-23" fmla="*/ 1404257 w 1491342"/>
                <a:gd name="connsiteY4-24" fmla="*/ 1143000 h 2231572"/>
                <a:gd name="connsiteX5-25" fmla="*/ 794657 w 1491342"/>
                <a:gd name="connsiteY5-26" fmla="*/ 990600 h 2231572"/>
                <a:gd name="connsiteX6-27" fmla="*/ 1491342 w 1491342"/>
                <a:gd name="connsiteY6-28" fmla="*/ 0 h 223157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491342" h="2231572">
                  <a:moveTo>
                    <a:pt x="1491342" y="0"/>
                  </a:moveTo>
                  <a:cubicBezTo>
                    <a:pt x="1364342" y="25400"/>
                    <a:pt x="166914" y="928914"/>
                    <a:pt x="32657" y="1143000"/>
                  </a:cubicBezTo>
                  <a:cubicBezTo>
                    <a:pt x="-101600" y="1357086"/>
                    <a:pt x="691243" y="1103086"/>
                    <a:pt x="685800" y="1284515"/>
                  </a:cubicBezTo>
                  <a:lnTo>
                    <a:pt x="0" y="2231572"/>
                  </a:lnTo>
                  <a:cubicBezTo>
                    <a:pt x="119743" y="2207986"/>
                    <a:pt x="1271814" y="1349829"/>
                    <a:pt x="1404257" y="1143000"/>
                  </a:cubicBezTo>
                  <a:cubicBezTo>
                    <a:pt x="1536700" y="936171"/>
                    <a:pt x="780143" y="1181100"/>
                    <a:pt x="794657" y="990600"/>
                  </a:cubicBezTo>
                  <a:lnTo>
                    <a:pt x="1491342" y="0"/>
                  </a:lnTo>
                  <a:close/>
                </a:path>
              </a:pathLst>
            </a:custGeom>
            <a:solidFill>
              <a:schemeClr val="accent4">
                <a:lumMod val="20000"/>
                <a:lumOff val="80000"/>
              </a:schemeClr>
            </a:solid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 230"/>
            <p:cNvSpPr/>
            <p:nvPr/>
          </p:nvSpPr>
          <p:spPr>
            <a:xfrm rot="15780000" flipH="1">
              <a:off x="6614" y="267"/>
              <a:ext cx="144" cy="2667"/>
            </a:xfrm>
            <a:custGeom>
              <a:avLst/>
              <a:gdLst>
                <a:gd name="connsiteX0" fmla="*/ 1491342 w 1491342"/>
                <a:gd name="connsiteY0" fmla="*/ 0 h 2231572"/>
                <a:gd name="connsiteX1" fmla="*/ 32657 w 1491342"/>
                <a:gd name="connsiteY1" fmla="*/ 1143000 h 2231572"/>
                <a:gd name="connsiteX2" fmla="*/ 685800 w 1491342"/>
                <a:gd name="connsiteY2" fmla="*/ 1284515 h 2231572"/>
                <a:gd name="connsiteX3" fmla="*/ 0 w 1491342"/>
                <a:gd name="connsiteY3" fmla="*/ 2231572 h 2231572"/>
                <a:gd name="connsiteX4" fmla="*/ 1404257 w 1491342"/>
                <a:gd name="connsiteY4" fmla="*/ 1143000 h 2231572"/>
                <a:gd name="connsiteX5" fmla="*/ 794657 w 1491342"/>
                <a:gd name="connsiteY5" fmla="*/ 990600 h 2231572"/>
                <a:gd name="connsiteX6" fmla="*/ 1491342 w 1491342"/>
                <a:gd name="connsiteY6" fmla="*/ 0 h 2231572"/>
                <a:gd name="connsiteX0-1" fmla="*/ 1491342 w 1491342"/>
                <a:gd name="connsiteY0-2" fmla="*/ 0 h 2231572"/>
                <a:gd name="connsiteX1-3" fmla="*/ 32657 w 1491342"/>
                <a:gd name="connsiteY1-4" fmla="*/ 1143000 h 2231572"/>
                <a:gd name="connsiteX2-5" fmla="*/ 685800 w 1491342"/>
                <a:gd name="connsiteY2-6" fmla="*/ 1284515 h 2231572"/>
                <a:gd name="connsiteX3-7" fmla="*/ 0 w 1491342"/>
                <a:gd name="connsiteY3-8" fmla="*/ 2231572 h 2231572"/>
                <a:gd name="connsiteX4-9" fmla="*/ 1404257 w 1491342"/>
                <a:gd name="connsiteY4-10" fmla="*/ 1143000 h 2231572"/>
                <a:gd name="connsiteX5-11" fmla="*/ 794657 w 1491342"/>
                <a:gd name="connsiteY5-12" fmla="*/ 990600 h 2231572"/>
                <a:gd name="connsiteX6-13" fmla="*/ 1491342 w 1491342"/>
                <a:gd name="connsiteY6-14" fmla="*/ 0 h 2231572"/>
                <a:gd name="connsiteX0-15" fmla="*/ 1491342 w 1491342"/>
                <a:gd name="connsiteY0-16" fmla="*/ 0 h 2231572"/>
                <a:gd name="connsiteX1-17" fmla="*/ 32657 w 1491342"/>
                <a:gd name="connsiteY1-18" fmla="*/ 1143000 h 2231572"/>
                <a:gd name="connsiteX2-19" fmla="*/ 685800 w 1491342"/>
                <a:gd name="connsiteY2-20" fmla="*/ 1284515 h 2231572"/>
                <a:gd name="connsiteX3-21" fmla="*/ 0 w 1491342"/>
                <a:gd name="connsiteY3-22" fmla="*/ 2231572 h 2231572"/>
                <a:gd name="connsiteX4-23" fmla="*/ 1404257 w 1491342"/>
                <a:gd name="connsiteY4-24" fmla="*/ 1143000 h 2231572"/>
                <a:gd name="connsiteX5-25" fmla="*/ 794657 w 1491342"/>
                <a:gd name="connsiteY5-26" fmla="*/ 990600 h 2231572"/>
                <a:gd name="connsiteX6-27" fmla="*/ 1491342 w 1491342"/>
                <a:gd name="connsiteY6-28" fmla="*/ 0 h 223157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491342" h="2231572">
                  <a:moveTo>
                    <a:pt x="1491342" y="0"/>
                  </a:moveTo>
                  <a:cubicBezTo>
                    <a:pt x="1364342" y="25400"/>
                    <a:pt x="166914" y="928914"/>
                    <a:pt x="32657" y="1143000"/>
                  </a:cubicBezTo>
                  <a:cubicBezTo>
                    <a:pt x="-101600" y="1357086"/>
                    <a:pt x="691243" y="1103086"/>
                    <a:pt x="685800" y="1284515"/>
                  </a:cubicBezTo>
                  <a:lnTo>
                    <a:pt x="0" y="2231572"/>
                  </a:lnTo>
                  <a:cubicBezTo>
                    <a:pt x="119743" y="2207986"/>
                    <a:pt x="1271814" y="1349829"/>
                    <a:pt x="1404257" y="1143000"/>
                  </a:cubicBezTo>
                  <a:cubicBezTo>
                    <a:pt x="1536700" y="936171"/>
                    <a:pt x="780143" y="1181100"/>
                    <a:pt x="794657" y="990600"/>
                  </a:cubicBezTo>
                  <a:lnTo>
                    <a:pt x="1491342" y="0"/>
                  </a:lnTo>
                  <a:close/>
                </a:path>
              </a:pathLst>
            </a:custGeom>
            <a:solidFill>
              <a:schemeClr val="accent4">
                <a:lumMod val="20000"/>
                <a:lumOff val="80000"/>
              </a:schemeClr>
            </a:solid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1" name="矩形 10"/>
            <p:cNvSpPr/>
            <p:nvPr/>
          </p:nvSpPr>
          <p:spPr>
            <a:xfrm>
              <a:off x="8210" y="1111"/>
              <a:ext cx="835" cy="388"/>
            </a:xfrm>
            <a:prstGeom prst="rect">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SS</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14" name="矩形 13"/>
            <p:cNvSpPr/>
            <p:nvPr/>
          </p:nvSpPr>
          <p:spPr>
            <a:xfrm>
              <a:off x="8210" y="3125"/>
              <a:ext cx="835" cy="388"/>
            </a:xfrm>
            <a:prstGeom prst="rect">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SS</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15" name="矩形 14"/>
            <p:cNvSpPr/>
            <p:nvPr/>
          </p:nvSpPr>
          <p:spPr>
            <a:xfrm>
              <a:off x="8210" y="2147"/>
              <a:ext cx="835" cy="388"/>
            </a:xfrm>
            <a:prstGeom prst="rect">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SS</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16" name="流程图: 延期 15"/>
            <p:cNvSpPr/>
            <p:nvPr/>
          </p:nvSpPr>
          <p:spPr>
            <a:xfrm rot="5400000">
              <a:off x="10343" y="3102"/>
              <a:ext cx="648" cy="433"/>
            </a:xfrm>
            <a:prstGeom prst="flowChartDelay">
              <a:avLst/>
            </a:prstGeom>
            <a:noFill/>
            <a:ln w="12700" cap="flat" cmpd="sng" algn="ctr">
              <a:solidFill>
                <a:srgbClr val="002060"/>
              </a:solidFill>
              <a:prstDash val="solid"/>
              <a:round/>
              <a:headEnd type="none" w="med" len="med"/>
              <a:tailEnd type="none" w="med" len="med"/>
            </a:ln>
          </p:spPr>
          <p:txBody>
            <a:bodyPr vert="vert270"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0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TE</a:t>
              </a:r>
              <a:endParaRPr kumimoji="0" lang="en-US" altLang="zh-CN" sz="10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17" name="流程图: 延期 16"/>
            <p:cNvSpPr/>
            <p:nvPr/>
          </p:nvSpPr>
          <p:spPr>
            <a:xfrm rot="5400000">
              <a:off x="10343" y="2124"/>
              <a:ext cx="648" cy="433"/>
            </a:xfrm>
            <a:prstGeom prst="flowChartDelay">
              <a:avLst/>
            </a:prstGeom>
            <a:noFill/>
            <a:ln w="12700" cap="flat" cmpd="sng" algn="ctr">
              <a:solidFill>
                <a:srgbClr val="002060"/>
              </a:solidFill>
              <a:prstDash val="solid"/>
              <a:round/>
              <a:headEnd type="none" w="med" len="med"/>
              <a:tailEnd type="none" w="med" len="med"/>
            </a:ln>
          </p:spPr>
          <p:txBody>
            <a:bodyPr vert="vert270"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0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TE</a:t>
              </a:r>
              <a:endParaRPr kumimoji="0" lang="en-US" altLang="zh-CN" sz="10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18" name="流程图: 延期 17"/>
            <p:cNvSpPr/>
            <p:nvPr/>
          </p:nvSpPr>
          <p:spPr>
            <a:xfrm rot="5400000">
              <a:off x="10343" y="1088"/>
              <a:ext cx="648" cy="433"/>
            </a:xfrm>
            <a:prstGeom prst="flowChartDelay">
              <a:avLst/>
            </a:prstGeom>
            <a:noFill/>
            <a:ln w="12700" cap="flat" cmpd="sng" algn="ctr">
              <a:solidFill>
                <a:srgbClr val="002060"/>
              </a:solidFill>
              <a:prstDash val="solid"/>
              <a:round/>
              <a:headEnd type="none" w="med" len="med"/>
              <a:tailEnd type="none" w="med" len="med"/>
            </a:ln>
          </p:spPr>
          <p:txBody>
            <a:bodyPr vert="vert270"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0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TE</a:t>
              </a:r>
              <a:endParaRPr kumimoji="0" lang="en-US" altLang="zh-CN" sz="10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19" name="流程图: 延期 18"/>
            <p:cNvSpPr/>
            <p:nvPr/>
          </p:nvSpPr>
          <p:spPr>
            <a:xfrm rot="5400000">
              <a:off x="7380" y="6332"/>
              <a:ext cx="648" cy="433"/>
            </a:xfrm>
            <a:prstGeom prst="flowChartDelay">
              <a:avLst/>
            </a:prstGeom>
            <a:noFill/>
            <a:ln w="12700" cap="flat" cmpd="sng" algn="ctr">
              <a:solidFill>
                <a:srgbClr val="002060"/>
              </a:solidFill>
              <a:prstDash val="solid"/>
              <a:round/>
              <a:headEnd type="none" w="med" len="med"/>
              <a:tailEnd type="none" w="med" len="med"/>
            </a:ln>
          </p:spPr>
          <p:txBody>
            <a:bodyPr vert="vert270"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0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TE</a:t>
              </a:r>
              <a:endParaRPr kumimoji="0" lang="en-US" altLang="zh-CN" sz="10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20" name="流程图: 延期 19"/>
            <p:cNvSpPr/>
            <p:nvPr/>
          </p:nvSpPr>
          <p:spPr>
            <a:xfrm rot="5400000">
              <a:off x="5435" y="6332"/>
              <a:ext cx="648" cy="433"/>
            </a:xfrm>
            <a:prstGeom prst="flowChartDelay">
              <a:avLst/>
            </a:prstGeom>
            <a:noFill/>
            <a:ln w="12700" cap="flat" cmpd="sng" algn="ctr">
              <a:solidFill>
                <a:srgbClr val="002060"/>
              </a:solidFill>
              <a:prstDash val="solid"/>
              <a:round/>
              <a:headEnd type="none" w="med" len="med"/>
              <a:tailEnd type="none" w="med" len="med"/>
            </a:ln>
          </p:spPr>
          <p:txBody>
            <a:bodyPr vert="vert270"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0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TE</a:t>
              </a:r>
              <a:endParaRPr kumimoji="0" lang="en-US" altLang="zh-CN" sz="10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cxnSp>
          <p:nvCxnSpPr>
            <p:cNvPr id="21" name="直接连接符 20"/>
            <p:cNvCxnSpPr>
              <a:stCxn id="11" idx="3"/>
              <a:endCxn id="18" idx="2"/>
            </p:cNvCxnSpPr>
            <p:nvPr/>
          </p:nvCxnSpPr>
          <p:spPr>
            <a:xfrm>
              <a:off x="9045" y="1305"/>
              <a:ext cx="1406" cy="0"/>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22" name="直接连接符 21"/>
            <p:cNvCxnSpPr>
              <a:stCxn id="14" idx="3"/>
              <a:endCxn id="16" idx="2"/>
            </p:cNvCxnSpPr>
            <p:nvPr/>
          </p:nvCxnSpPr>
          <p:spPr>
            <a:xfrm>
              <a:off x="9045" y="3319"/>
              <a:ext cx="1406" cy="0"/>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23" name="直接连接符 22"/>
            <p:cNvCxnSpPr>
              <a:stCxn id="15" idx="3"/>
              <a:endCxn id="17" idx="2"/>
            </p:cNvCxnSpPr>
            <p:nvPr/>
          </p:nvCxnSpPr>
          <p:spPr>
            <a:xfrm>
              <a:off x="9045" y="2341"/>
              <a:ext cx="1406" cy="0"/>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24" name="直接连接符 23"/>
            <p:cNvCxnSpPr/>
            <p:nvPr/>
          </p:nvCxnSpPr>
          <p:spPr>
            <a:xfrm>
              <a:off x="3279" y="2341"/>
              <a:ext cx="1861" cy="0"/>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25" name="直接连接符 24"/>
            <p:cNvCxnSpPr/>
            <p:nvPr/>
          </p:nvCxnSpPr>
          <p:spPr>
            <a:xfrm>
              <a:off x="3830" y="2017"/>
              <a:ext cx="809" cy="0"/>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26" name="直接连接符 25"/>
            <p:cNvCxnSpPr/>
            <p:nvPr/>
          </p:nvCxnSpPr>
          <p:spPr>
            <a:xfrm flipV="1">
              <a:off x="4235" y="2029"/>
              <a:ext cx="0" cy="316"/>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27" name="直接连接符 26"/>
            <p:cNvCxnSpPr/>
            <p:nvPr/>
          </p:nvCxnSpPr>
          <p:spPr>
            <a:xfrm flipV="1">
              <a:off x="3830" y="1701"/>
              <a:ext cx="0" cy="316"/>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28" name="直接连接符 27"/>
            <p:cNvCxnSpPr/>
            <p:nvPr/>
          </p:nvCxnSpPr>
          <p:spPr>
            <a:xfrm flipV="1">
              <a:off x="4639" y="1713"/>
              <a:ext cx="0" cy="316"/>
            </a:xfrm>
            <a:prstGeom prst="line">
              <a:avLst/>
            </a:prstGeom>
            <a:solidFill>
              <a:schemeClr val="accent1"/>
            </a:solidFill>
            <a:ln w="15875" cap="flat" cmpd="sng" algn="ctr">
              <a:solidFill>
                <a:srgbClr val="1C4885"/>
              </a:solidFill>
              <a:prstDash val="solid"/>
              <a:round/>
              <a:headEnd type="none" w="med" len="med"/>
              <a:tailEnd type="none" w="med" len="med"/>
            </a:ln>
          </p:spPr>
        </p:cxnSp>
        <p:sp>
          <p:nvSpPr>
            <p:cNvPr id="29" name="云形 28"/>
            <p:cNvSpPr/>
            <p:nvPr/>
          </p:nvSpPr>
          <p:spPr>
            <a:xfrm>
              <a:off x="1669" y="1964"/>
              <a:ext cx="1610" cy="763"/>
            </a:xfrm>
            <a:prstGeom prst="cloud">
              <a:avLst/>
            </a:prstGeom>
            <a:noFill/>
            <a:ln w="12700" cap="flat" cmpd="sng" algn="ctr">
              <a:solidFill>
                <a:srgbClr val="002060"/>
              </a:solidFill>
              <a:prstDash val="solid"/>
              <a:round/>
              <a:headEnd type="none" w="med" len="med"/>
              <a:tailEnd type="none" w="med" len="med"/>
            </a:ln>
          </p:spPr>
          <p:txBody>
            <a:bodyPr vert="horz" wrap="square" lIns="0" tIns="45720" rIns="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0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核心网络</a:t>
              </a:r>
              <a:endParaRPr kumimoji="0" lang="zh-CN" altLang="en-US" sz="10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graphicFrame>
          <p:nvGraphicFramePr>
            <p:cNvPr id="65" name="对象 64"/>
            <p:cNvGraphicFramePr/>
            <p:nvPr/>
          </p:nvGraphicFramePr>
          <p:xfrm>
            <a:off x="3830" y="982"/>
            <a:ext cx="809" cy="647"/>
          </p:xfrm>
          <a:graphic>
            <a:graphicData uri="http://schemas.openxmlformats.org/presentationml/2006/ole">
              <mc:AlternateContent xmlns:mc="http://schemas.openxmlformats.org/markup-compatibility/2006">
                <mc:Choice xmlns:v="urn:schemas-microsoft-com:vml" Requires="v">
                  <p:oleObj spid="_x0000_s66" name="" r:id="rId2" imgW="2181225" imgH="1504950" progId="Paint.Picture">
                    <p:embed/>
                  </p:oleObj>
                </mc:Choice>
                <mc:Fallback>
                  <p:oleObj name="" r:id="rId2" imgW="2181225" imgH="1504950" progId="Paint.Picture">
                    <p:embed/>
                    <p:pic>
                      <p:nvPicPr>
                        <p:cNvPr id="0" name="图片 3"/>
                        <p:cNvPicPr/>
                        <p:nvPr/>
                      </p:nvPicPr>
                      <p:blipFill>
                        <a:blip r:embed="rId3"/>
                        <a:stretch>
                          <a:fillRect/>
                        </a:stretch>
                      </p:blipFill>
                      <p:spPr>
                        <a:xfrm>
                          <a:off x="3830" y="982"/>
                          <a:ext cx="809" cy="647"/>
                        </a:xfrm>
                        <a:prstGeom prst="rect">
                          <a:avLst/>
                        </a:prstGeom>
                      </p:spPr>
                    </p:pic>
                  </p:oleObj>
                </mc:Fallback>
              </mc:AlternateContent>
            </a:graphicData>
          </a:graphic>
        </p:graphicFrame>
        <p:sp>
          <p:nvSpPr>
            <p:cNvPr id="73" name="文本框 72"/>
            <p:cNvSpPr txBox="1"/>
            <p:nvPr/>
          </p:nvSpPr>
          <p:spPr>
            <a:xfrm>
              <a:off x="3897" y="1650"/>
              <a:ext cx="625" cy="314"/>
            </a:xfrm>
            <a:prstGeom prst="rect">
              <a:avLst/>
            </a:prstGeom>
            <a:noFill/>
          </p:spPr>
          <p:txBody>
            <a:bodyPr wrap="square" lIns="0" rIns="0" bIns="0" rtlCol="0" anchor="b" anchorCtr="0">
              <a:spAutoFit/>
            </a:bodyPr>
            <a:p>
              <a:pPr algn="ctr"/>
              <a:r>
                <a:rPr lang="zh-CN" altLang="en-US" sz="1000">
                  <a:latin typeface="Arial" panose="020B0604020202020204" pitchFamily="34" charset="0"/>
                  <a:ea typeface="微软雅黑" panose="020B0502040204020203" pitchFamily="34" charset="-122"/>
                </a:rPr>
                <a:t>网管</a:t>
              </a:r>
              <a:endParaRPr lang="zh-CN" altLang="en-US" sz="1000">
                <a:latin typeface="Arial" panose="020B0604020202020204" pitchFamily="34" charset="0"/>
                <a:ea typeface="微软雅黑" panose="020B0502040204020203" pitchFamily="34" charset="-122"/>
              </a:endParaRPr>
            </a:p>
          </p:txBody>
        </p:sp>
        <p:sp>
          <p:nvSpPr>
            <p:cNvPr id="30" name="文本框 29"/>
            <p:cNvSpPr txBox="1"/>
            <p:nvPr/>
          </p:nvSpPr>
          <p:spPr>
            <a:xfrm>
              <a:off x="4704" y="3513"/>
              <a:ext cx="625" cy="314"/>
            </a:xfrm>
            <a:prstGeom prst="rect">
              <a:avLst/>
            </a:prstGeom>
            <a:noFill/>
          </p:spPr>
          <p:txBody>
            <a:bodyPr wrap="square" lIns="0" rIns="0" bIns="0" rtlCol="0" anchor="b" anchorCtr="0">
              <a:spAutoFit/>
            </a:bodyPr>
            <a:p>
              <a:pPr algn="ctr"/>
              <a:r>
                <a:rPr lang="en-US" altLang="zh-CN" sz="1000">
                  <a:latin typeface="Arial" panose="020B0604020202020204" pitchFamily="34" charset="0"/>
                  <a:ea typeface="微软雅黑" panose="020B0502040204020203" pitchFamily="34" charset="-122"/>
                </a:rPr>
                <a:t>BS</a:t>
              </a:r>
              <a:endParaRPr lang="en-US" altLang="zh-CN" sz="1000">
                <a:latin typeface="Arial" panose="020B0604020202020204" pitchFamily="34" charset="0"/>
                <a:ea typeface="微软雅黑" panose="020B0502040204020203" pitchFamily="34" charset="-122"/>
              </a:endParaRPr>
            </a:p>
          </p:txBody>
        </p:sp>
        <p:sp>
          <p:nvSpPr>
            <p:cNvPr id="31" name="文本框 30"/>
            <p:cNvSpPr txBox="1"/>
            <p:nvPr/>
          </p:nvSpPr>
          <p:spPr>
            <a:xfrm>
              <a:off x="6157" y="4961"/>
              <a:ext cx="625" cy="314"/>
            </a:xfrm>
            <a:prstGeom prst="rect">
              <a:avLst/>
            </a:prstGeom>
            <a:noFill/>
          </p:spPr>
          <p:txBody>
            <a:bodyPr wrap="square" lIns="0" rIns="0" bIns="0" rtlCol="0" anchor="b" anchorCtr="0">
              <a:spAutoFit/>
            </a:bodyPr>
            <a:p>
              <a:pPr algn="ctr"/>
              <a:r>
                <a:rPr lang="en-US" altLang="zh-CN" sz="1000">
                  <a:latin typeface="Arial" panose="020B0604020202020204" pitchFamily="34" charset="0"/>
                  <a:ea typeface="微软雅黑" panose="020B0502040204020203" pitchFamily="34" charset="-122"/>
                </a:rPr>
                <a:t>RS</a:t>
              </a:r>
              <a:endParaRPr lang="en-US" altLang="zh-CN" sz="1000">
                <a:latin typeface="Arial" panose="020B0604020202020204" pitchFamily="34" charset="0"/>
                <a:ea typeface="微软雅黑" panose="020B0502040204020203" pitchFamily="34" charset="-122"/>
              </a:endParaRPr>
            </a:p>
          </p:txBody>
        </p:sp>
        <p:sp>
          <p:nvSpPr>
            <p:cNvPr id="32" name="矩形 31"/>
            <p:cNvSpPr/>
            <p:nvPr/>
          </p:nvSpPr>
          <p:spPr>
            <a:xfrm>
              <a:off x="3509" y="534"/>
              <a:ext cx="6475" cy="4861"/>
            </a:xfrm>
            <a:prstGeom prst="rect">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33" name="文本框 32"/>
            <p:cNvSpPr txBox="1"/>
            <p:nvPr/>
          </p:nvSpPr>
          <p:spPr>
            <a:xfrm>
              <a:off x="5786" y="668"/>
              <a:ext cx="2135" cy="314"/>
            </a:xfrm>
            <a:prstGeom prst="rect">
              <a:avLst/>
            </a:prstGeom>
            <a:noFill/>
          </p:spPr>
          <p:txBody>
            <a:bodyPr wrap="square" lIns="0" rIns="0" bIns="0" rtlCol="0" anchor="b" anchorCtr="0">
              <a:spAutoFit/>
            </a:bodyPr>
            <a:p>
              <a:pPr algn="ctr"/>
              <a:r>
                <a:rPr lang="en-US" altLang="zh-CN" sz="1000">
                  <a:solidFill>
                    <a:srgbClr val="002060"/>
                  </a:solidFill>
                  <a:latin typeface="微软雅黑" panose="020B0502040204020203" pitchFamily="34" charset="-122"/>
                  <a:ea typeface="微软雅黑" panose="020B0502040204020203" pitchFamily="34" charset="-122"/>
                </a:rPr>
                <a:t>WiMAX </a:t>
              </a:r>
              <a:r>
                <a:rPr lang="zh-CN" altLang="en-US" sz="1000">
                  <a:solidFill>
                    <a:srgbClr val="002060"/>
                  </a:solidFill>
                  <a:latin typeface="微软雅黑" panose="020B0502040204020203" pitchFamily="34" charset="-122"/>
                  <a:ea typeface="微软雅黑" panose="020B0502040204020203" pitchFamily="34" charset="-122"/>
                </a:rPr>
                <a:t>系统</a:t>
              </a:r>
              <a:endParaRPr lang="zh-CN" altLang="en-US" sz="1000">
                <a:solidFill>
                  <a:srgbClr val="002060"/>
                </a:solidFill>
                <a:latin typeface="微软雅黑" panose="020B0502040204020203" pitchFamily="34" charset="-122"/>
                <a:ea typeface="微软雅黑" panose="020B0502040204020203" pitchFamily="34" charset="-122"/>
              </a:endParaRPr>
            </a:p>
          </p:txBody>
        </p:sp>
      </p:grpSp>
      <p:sp>
        <p:nvSpPr>
          <p:cNvPr id="52" name="文本框 51"/>
          <p:cNvSpPr txBox="1"/>
          <p:nvPr/>
        </p:nvSpPr>
        <p:spPr>
          <a:xfrm>
            <a:off x="5860415" y="615950"/>
            <a:ext cx="3061335" cy="4215765"/>
          </a:xfrm>
          <a:prstGeom prst="rect">
            <a:avLst/>
          </a:prstGeom>
          <a:noFill/>
        </p:spPr>
        <p:txBody>
          <a:bodyPr wrap="square" rtlCol="0">
            <a:spAutoFit/>
          </a:bodyPr>
          <a:p>
            <a:pPr algn="l"/>
            <a:r>
              <a:rPr lang="en-US" altLang="zh-CN" sz="1600">
                <a:solidFill>
                  <a:srgbClr val="002060"/>
                </a:solidFill>
                <a:latin typeface="微软雅黑" panose="020B0502040204020203" pitchFamily="34" charset="-122"/>
                <a:ea typeface="微软雅黑" panose="020B0502040204020203" pitchFamily="34" charset="-122"/>
              </a:rPr>
              <a:t>WiMAX </a:t>
            </a:r>
            <a:r>
              <a:rPr lang="zh-CN" altLang="en-US" sz="1600">
                <a:solidFill>
                  <a:srgbClr val="002060"/>
                </a:solidFill>
                <a:latin typeface="微软雅黑" panose="020B0502040204020203" pitchFamily="34" charset="-122"/>
                <a:ea typeface="微软雅黑" panose="020B0502040204020203" pitchFamily="34" charset="-122"/>
              </a:rPr>
              <a:t>网络结构包括： </a:t>
            </a:r>
            <a:endParaRPr lang="zh-CN" altLang="en-US" sz="1600">
              <a:solidFill>
                <a:srgbClr val="002060"/>
              </a:solidFill>
              <a:latin typeface="微软雅黑" panose="020B0502040204020203" pitchFamily="34" charset="-122"/>
              <a:ea typeface="微软雅黑" panose="020B0502040204020203" pitchFamily="34" charset="-122"/>
            </a:endParaRPr>
          </a:p>
          <a:p>
            <a:pPr marL="514350" lvl="1" indent="-171450" algn="l">
              <a:buFont typeface="Wingdings" panose="05000000000000000000" charset="0"/>
              <a:buChar char=""/>
            </a:pPr>
            <a:r>
              <a:rPr lang="zh-CN" altLang="en-US" sz="1200">
                <a:solidFill>
                  <a:srgbClr val="002060"/>
                </a:solidFill>
                <a:latin typeface="微软雅黑" panose="020B0502040204020203" pitchFamily="34" charset="-122"/>
                <a:ea typeface="微软雅黑" panose="020B0502040204020203" pitchFamily="34" charset="-122"/>
              </a:rPr>
              <a:t>核心网络 </a:t>
            </a:r>
            <a:r>
              <a:rPr lang="en-US" altLang="zh-CN" sz="1200">
                <a:solidFill>
                  <a:srgbClr val="002060"/>
                </a:solidFill>
                <a:latin typeface="微软雅黑" panose="020B0502040204020203" pitchFamily="34" charset="-122"/>
                <a:ea typeface="微软雅黑" panose="020B0502040204020203" pitchFamily="34" charset="-122"/>
              </a:rPr>
              <a:t>— </a:t>
            </a:r>
            <a:r>
              <a:rPr lang="zh-CN" altLang="en-US" sz="1200">
                <a:solidFill>
                  <a:srgbClr val="002060"/>
                </a:solidFill>
                <a:latin typeface="微软雅黑" panose="020B0502040204020203" pitchFamily="34" charset="-122"/>
                <a:ea typeface="微软雅黑" panose="020B0502040204020203" pitchFamily="34" charset="-122"/>
              </a:rPr>
              <a:t>传统交换网或</a:t>
            </a:r>
            <a:r>
              <a:rPr lang="en-US" altLang="zh-CN" sz="1200">
                <a:solidFill>
                  <a:srgbClr val="002060"/>
                </a:solidFill>
                <a:latin typeface="微软雅黑" panose="020B0502040204020203" pitchFamily="34" charset="-122"/>
                <a:ea typeface="微软雅黑" panose="020B0502040204020203" pitchFamily="34" charset="-122"/>
              </a:rPr>
              <a:t>internet, WiMAX</a:t>
            </a:r>
            <a:r>
              <a:rPr lang="zh-CN" altLang="en-US" sz="1200">
                <a:solidFill>
                  <a:srgbClr val="002060"/>
                </a:solidFill>
                <a:latin typeface="微软雅黑" panose="020B0502040204020203" pitchFamily="34" charset="-122"/>
                <a:ea typeface="微软雅黑" panose="020B0502040204020203" pitchFamily="34" charset="-122"/>
              </a:rPr>
              <a:t>提供核心网与基站之间的接口</a:t>
            </a:r>
            <a:endParaRPr lang="zh-CN" altLang="en-US" sz="1200">
              <a:solidFill>
                <a:srgbClr val="002060"/>
              </a:solidFill>
              <a:latin typeface="微软雅黑" panose="020B0502040204020203" pitchFamily="34" charset="-122"/>
              <a:ea typeface="微软雅黑" panose="020B0502040204020203" pitchFamily="34" charset="-122"/>
            </a:endParaRPr>
          </a:p>
          <a:p>
            <a:pPr marL="514350" lvl="1" indent="-171450" algn="l">
              <a:buFont typeface="Wingdings" panose="05000000000000000000" charset="0"/>
              <a:buChar char=""/>
            </a:pPr>
            <a:r>
              <a:rPr lang="zh-CN" altLang="en-US" sz="1200">
                <a:solidFill>
                  <a:srgbClr val="002060"/>
                </a:solidFill>
                <a:latin typeface="微软雅黑" panose="020B0502040204020203" pitchFamily="34" charset="-122"/>
                <a:ea typeface="微软雅黑" panose="020B0502040204020203" pitchFamily="34" charset="-122"/>
              </a:rPr>
              <a:t>基站 </a:t>
            </a:r>
            <a:r>
              <a:rPr lang="en-US" altLang="zh-CN" sz="1200">
                <a:solidFill>
                  <a:srgbClr val="002060"/>
                </a:solidFill>
                <a:latin typeface="微软雅黑" panose="020B0502040204020203" pitchFamily="34" charset="-122"/>
                <a:ea typeface="微软雅黑" panose="020B0502040204020203" pitchFamily="34" charset="-122"/>
              </a:rPr>
              <a:t>BS — </a:t>
            </a:r>
            <a:r>
              <a:rPr lang="zh-CN" altLang="en-US" sz="1200">
                <a:solidFill>
                  <a:srgbClr val="002060"/>
                </a:solidFill>
                <a:latin typeface="微软雅黑" panose="020B0502040204020203" pitchFamily="34" charset="-122"/>
                <a:ea typeface="微软雅黑" panose="020B0502040204020203" pitchFamily="34" charset="-122"/>
              </a:rPr>
              <a:t>提供用户基站与核心网之间的连接，采用扇形、定向或全向天线。提供子信道部署与配置功能，使运营商根据拥有的频道资源灵活规划信道带宽、升级扩展网络</a:t>
            </a:r>
            <a:endParaRPr lang="zh-CN" altLang="en-US" sz="1200">
              <a:solidFill>
                <a:srgbClr val="002060"/>
              </a:solidFill>
              <a:latin typeface="微软雅黑" panose="020B0502040204020203" pitchFamily="34" charset="-122"/>
              <a:ea typeface="微软雅黑" panose="020B0502040204020203" pitchFamily="34" charset="-122"/>
            </a:endParaRPr>
          </a:p>
          <a:p>
            <a:pPr marL="514350" lvl="1" indent="-171450" algn="l">
              <a:buFont typeface="Wingdings" panose="05000000000000000000" charset="0"/>
              <a:buChar char=""/>
            </a:pPr>
            <a:r>
              <a:rPr lang="zh-CN" altLang="en-US" sz="1200">
                <a:solidFill>
                  <a:srgbClr val="002060"/>
                </a:solidFill>
                <a:latin typeface="微软雅黑" panose="020B0502040204020203" pitchFamily="34" charset="-122"/>
                <a:ea typeface="微软雅黑" panose="020B0502040204020203" pitchFamily="34" charset="-122"/>
              </a:rPr>
              <a:t>用户基站 </a:t>
            </a:r>
            <a:r>
              <a:rPr lang="en-US" altLang="zh-CN" sz="1200">
                <a:solidFill>
                  <a:srgbClr val="002060"/>
                </a:solidFill>
                <a:latin typeface="微软雅黑" panose="020B0502040204020203" pitchFamily="34" charset="-122"/>
                <a:ea typeface="微软雅黑" panose="020B0502040204020203" pitchFamily="34" charset="-122"/>
              </a:rPr>
              <a:t>SS — </a:t>
            </a:r>
            <a:r>
              <a:rPr lang="zh-CN" altLang="en-US" sz="1200">
                <a:solidFill>
                  <a:srgbClr val="002060"/>
                </a:solidFill>
                <a:latin typeface="微软雅黑" panose="020B0502040204020203" pitchFamily="34" charset="-122"/>
                <a:ea typeface="微软雅黑" panose="020B0502040204020203" pitchFamily="34" charset="-122"/>
              </a:rPr>
              <a:t>基站与用户终端之间的连接。通常采用固定天线。</a:t>
            </a:r>
            <a:r>
              <a:rPr lang="en-US" altLang="zh-CN" sz="1200">
                <a:solidFill>
                  <a:srgbClr val="002060"/>
                </a:solidFill>
                <a:latin typeface="微软雅黑" panose="020B0502040204020203" pitchFamily="34" charset="-122"/>
                <a:ea typeface="微软雅黑" panose="020B0502040204020203" pitchFamily="34" charset="-122"/>
              </a:rPr>
              <a:t>BS</a:t>
            </a:r>
            <a:r>
              <a:rPr lang="zh-CN" altLang="en-US" sz="1200">
                <a:solidFill>
                  <a:srgbClr val="002060"/>
                </a:solidFill>
                <a:latin typeface="微软雅黑" panose="020B0502040204020203" pitchFamily="34" charset="-122"/>
                <a:ea typeface="微软雅黑" panose="020B0502040204020203" pitchFamily="34" charset="-122"/>
              </a:rPr>
              <a:t>与</a:t>
            </a:r>
            <a:r>
              <a:rPr lang="en-US" altLang="zh-CN" sz="1200">
                <a:solidFill>
                  <a:srgbClr val="002060"/>
                </a:solidFill>
                <a:latin typeface="微软雅黑" panose="020B0502040204020203" pitchFamily="34" charset="-122"/>
                <a:ea typeface="微软雅黑" panose="020B0502040204020203" pitchFamily="34" charset="-122"/>
              </a:rPr>
              <a:t>SS</a:t>
            </a:r>
            <a:r>
              <a:rPr lang="zh-CN" altLang="en-US" sz="1200">
                <a:solidFill>
                  <a:srgbClr val="002060"/>
                </a:solidFill>
                <a:latin typeface="微软雅黑" panose="020B0502040204020203" pitchFamily="34" charset="-122"/>
                <a:ea typeface="微软雅黑" panose="020B0502040204020203" pitchFamily="34" charset="-122"/>
              </a:rPr>
              <a:t>间采用动态适应信号调制模式，能根据信号的强弱自动调整带宽。</a:t>
            </a:r>
            <a:endParaRPr lang="zh-CN" altLang="en-US" sz="1200">
              <a:solidFill>
                <a:srgbClr val="002060"/>
              </a:solidFill>
              <a:latin typeface="微软雅黑" panose="020B0502040204020203" pitchFamily="34" charset="-122"/>
              <a:ea typeface="微软雅黑" panose="020B0502040204020203" pitchFamily="34" charset="-122"/>
            </a:endParaRPr>
          </a:p>
          <a:p>
            <a:pPr marL="514350" lvl="1" indent="-171450" algn="l">
              <a:buFont typeface="Wingdings" panose="05000000000000000000" charset="0"/>
              <a:buChar char=""/>
            </a:pPr>
            <a:r>
              <a:rPr lang="zh-CN" altLang="en-US" sz="1200">
                <a:solidFill>
                  <a:srgbClr val="002060"/>
                </a:solidFill>
                <a:latin typeface="微软雅黑" panose="020B0502040204020203" pitchFamily="34" charset="-122"/>
                <a:ea typeface="微软雅黑" panose="020B0502040204020203" pitchFamily="34" charset="-122"/>
              </a:rPr>
              <a:t>接力站 </a:t>
            </a:r>
            <a:r>
              <a:rPr lang="en-US" altLang="zh-CN" sz="1200">
                <a:solidFill>
                  <a:srgbClr val="002060"/>
                </a:solidFill>
                <a:latin typeface="微软雅黑" panose="020B0502040204020203" pitchFamily="34" charset="-122"/>
                <a:ea typeface="微软雅黑" panose="020B0502040204020203" pitchFamily="34" charset="-122"/>
              </a:rPr>
              <a:t>RS — </a:t>
            </a:r>
            <a:r>
              <a:rPr lang="zh-CN" altLang="en-US" sz="1200">
                <a:solidFill>
                  <a:srgbClr val="002060"/>
                </a:solidFill>
                <a:latin typeface="微软雅黑" panose="020B0502040204020203" pitchFamily="34" charset="-122"/>
                <a:ea typeface="微软雅黑" panose="020B0502040204020203" pitchFamily="34" charset="-122"/>
              </a:rPr>
              <a:t>相当于中继站</a:t>
            </a:r>
            <a:endParaRPr lang="zh-CN" altLang="en-US" sz="1200">
              <a:solidFill>
                <a:srgbClr val="002060"/>
              </a:solidFill>
              <a:latin typeface="微软雅黑" panose="020B0502040204020203" pitchFamily="34" charset="-122"/>
              <a:ea typeface="微软雅黑" panose="020B0502040204020203" pitchFamily="34" charset="-122"/>
            </a:endParaRPr>
          </a:p>
          <a:p>
            <a:pPr marL="514350" lvl="1" indent="-171450" algn="l">
              <a:buFont typeface="Wingdings" panose="05000000000000000000" charset="0"/>
              <a:buChar char=""/>
            </a:pPr>
            <a:r>
              <a:rPr lang="zh-CN" altLang="en-US" sz="1200">
                <a:solidFill>
                  <a:srgbClr val="002060"/>
                </a:solidFill>
                <a:latin typeface="微软雅黑" panose="020B0502040204020203" pitchFamily="34" charset="-122"/>
                <a:ea typeface="微软雅黑" panose="020B0502040204020203" pitchFamily="34" charset="-122"/>
              </a:rPr>
              <a:t>用户终端 </a:t>
            </a:r>
            <a:r>
              <a:rPr lang="en-US" altLang="zh-CN" sz="1200">
                <a:solidFill>
                  <a:srgbClr val="002060"/>
                </a:solidFill>
                <a:latin typeface="微软雅黑" panose="020B0502040204020203" pitchFamily="34" charset="-122"/>
                <a:ea typeface="微软雅黑" panose="020B0502040204020203" pitchFamily="34" charset="-122"/>
              </a:rPr>
              <a:t>TE</a:t>
            </a:r>
            <a:endParaRPr lang="en-US" altLang="zh-CN" sz="1200">
              <a:solidFill>
                <a:srgbClr val="002060"/>
              </a:solidFill>
              <a:latin typeface="微软雅黑" panose="020B0502040204020203" pitchFamily="34" charset="-122"/>
              <a:ea typeface="微软雅黑" panose="020B0502040204020203" pitchFamily="34" charset="-122"/>
            </a:endParaRPr>
          </a:p>
          <a:p>
            <a:pPr marL="514350" lvl="1" indent="-171450" algn="l">
              <a:buFont typeface="Wingdings" panose="05000000000000000000" charset="0"/>
              <a:buChar char=""/>
            </a:pPr>
            <a:r>
              <a:rPr lang="zh-CN" altLang="en-US" sz="1200">
                <a:solidFill>
                  <a:srgbClr val="002060"/>
                </a:solidFill>
                <a:latin typeface="微软雅黑" panose="020B0502040204020203" pitchFamily="34" charset="-122"/>
                <a:ea typeface="微软雅黑" panose="020B0502040204020203" pitchFamily="34" charset="-122"/>
              </a:rPr>
              <a:t>网管 </a:t>
            </a:r>
            <a:r>
              <a:rPr lang="en-US" altLang="zh-CN" sz="1200">
                <a:solidFill>
                  <a:srgbClr val="002060"/>
                </a:solidFill>
                <a:latin typeface="微软雅黑" panose="020B0502040204020203" pitchFamily="34" charset="-122"/>
                <a:ea typeface="微软雅黑" panose="020B0502040204020203" pitchFamily="34" charset="-122"/>
              </a:rPr>
              <a:t>— </a:t>
            </a:r>
            <a:r>
              <a:rPr lang="zh-CN" altLang="en-US" sz="1200">
                <a:solidFill>
                  <a:srgbClr val="002060"/>
                </a:solidFill>
                <a:latin typeface="微软雅黑" panose="020B0502040204020203" pitchFamily="34" charset="-122"/>
                <a:ea typeface="微软雅黑" panose="020B0502040204020203" pitchFamily="34" charset="-122"/>
              </a:rPr>
              <a:t>监控系统：查询、状态监控、软件下载、系统参数配置</a:t>
            </a:r>
            <a:endParaRPr lang="zh-CN" altLang="en-US" sz="1200">
              <a:solidFill>
                <a:srgbClr val="002060"/>
              </a:solidFill>
              <a:latin typeface="微软雅黑" panose="020B0502040204020203" pitchFamily="34" charset="-122"/>
              <a:ea typeface="微软雅黑" panose="020B0502040204020203" pitchFamily="34" charset="-122"/>
            </a:endParaRPr>
          </a:p>
          <a:p>
            <a:pPr marL="514350" lvl="1" indent="-171450" algn="l">
              <a:buFont typeface="Wingdings" panose="05000000000000000000" charset="0"/>
              <a:buChar char=""/>
            </a:pPr>
            <a:endParaRPr lang="zh-CN" altLang="en-US" sz="1200">
              <a:solidFill>
                <a:srgbClr val="002060"/>
              </a:solidFill>
              <a:latin typeface="微软雅黑" panose="020B0502040204020203" pitchFamily="34" charset="-122"/>
              <a:ea typeface="微软雅黑" panose="020B0502040204020203" pitchFamily="34" charset="-122"/>
            </a:endParaRPr>
          </a:p>
          <a:p>
            <a:pPr marL="514350" lvl="1" indent="-171450" algn="l">
              <a:buFont typeface="Wingdings" panose="05000000000000000000" charset="0"/>
              <a:buChar char=""/>
            </a:pPr>
            <a:endParaRPr lang="zh-CN" altLang="en-US" sz="1200">
              <a:solidFill>
                <a:srgbClr val="002060"/>
              </a:solidFill>
              <a:latin typeface="微软雅黑" panose="020B0502040204020203" pitchFamily="34" charset="-122"/>
              <a:ea typeface="微软雅黑" panose="020B0502040204020203" pitchFamily="34" charset="-122"/>
            </a:endParaRPr>
          </a:p>
          <a:p>
            <a:pPr marL="514350" lvl="1" indent="-171450" algn="l">
              <a:buFont typeface="Wingdings" panose="05000000000000000000" charset="0"/>
              <a:buChar char=""/>
            </a:pPr>
            <a:endParaRPr lang="zh-CN" altLang="en-US" sz="1200">
              <a:solidFill>
                <a:srgbClr val="002060"/>
              </a:solidFill>
              <a:latin typeface="微软雅黑" panose="020B0502040204020203" pitchFamily="34" charset="-122"/>
              <a:ea typeface="微软雅黑" panose="020B0502040204020203" pitchFamily="34" charset="-122"/>
            </a:endParaRPr>
          </a:p>
          <a:p>
            <a:pPr lvl="0" indent="0" algn="l">
              <a:buFont typeface="Wingdings" panose="05000000000000000000" charset="0"/>
              <a:buNone/>
            </a:pPr>
            <a:r>
              <a:rPr lang="en-US" altLang="zh-CN" sz="1200">
                <a:solidFill>
                  <a:srgbClr val="002060"/>
                </a:solidFill>
                <a:latin typeface="微软雅黑" panose="020B0502040204020203" pitchFamily="34" charset="-122"/>
                <a:ea typeface="微软雅黑" panose="020B0502040204020203" pitchFamily="34" charset="-122"/>
              </a:rPr>
              <a:t>IEEE 802.16e </a:t>
            </a:r>
            <a:r>
              <a:rPr lang="zh-CN" altLang="en-US" sz="1200">
                <a:solidFill>
                  <a:srgbClr val="002060"/>
                </a:solidFill>
                <a:latin typeface="微软雅黑" panose="020B0502040204020203" pitchFamily="34" charset="-122"/>
                <a:ea typeface="微软雅黑" panose="020B0502040204020203" pitchFamily="34" charset="-122"/>
              </a:rPr>
              <a:t>支持移动通信，</a:t>
            </a:r>
            <a:r>
              <a:rPr lang="en-US" altLang="zh-CN" sz="1200">
                <a:solidFill>
                  <a:srgbClr val="002060"/>
                </a:solidFill>
                <a:latin typeface="微软雅黑" panose="020B0502040204020203" pitchFamily="34" charset="-122"/>
                <a:ea typeface="微软雅黑" panose="020B0502040204020203" pitchFamily="34" charset="-122"/>
              </a:rPr>
              <a:t>TE</a:t>
            </a:r>
            <a:r>
              <a:rPr lang="zh-CN" altLang="en-US" sz="1200">
                <a:solidFill>
                  <a:srgbClr val="002060"/>
                </a:solidFill>
                <a:latin typeface="微软雅黑" panose="020B0502040204020203" pitchFamily="34" charset="-122"/>
                <a:ea typeface="微软雅黑" panose="020B0502040204020203" pitchFamily="34" charset="-122"/>
              </a:rPr>
              <a:t>能够在不同的</a:t>
            </a:r>
            <a:r>
              <a:rPr lang="en-US" altLang="zh-CN" sz="1200">
                <a:solidFill>
                  <a:srgbClr val="002060"/>
                </a:solidFill>
                <a:latin typeface="微软雅黑" panose="020B0502040204020203" pitchFamily="34" charset="-122"/>
                <a:ea typeface="微软雅黑" panose="020B0502040204020203" pitchFamily="34" charset="-122"/>
              </a:rPr>
              <a:t>BS</a:t>
            </a:r>
            <a:r>
              <a:rPr lang="zh-CN" altLang="en-US" sz="1200">
                <a:solidFill>
                  <a:srgbClr val="002060"/>
                </a:solidFill>
                <a:latin typeface="微软雅黑" panose="020B0502040204020203" pitchFamily="34" charset="-122"/>
                <a:ea typeface="微软雅黑" panose="020B0502040204020203" pitchFamily="34" charset="-122"/>
              </a:rPr>
              <a:t>之间自由地进行切换和漫游</a:t>
            </a:r>
            <a:endParaRPr lang="zh-CN" altLang="en-US" sz="12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3674745" y="10471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1. WiMAX </a:t>
            </a:r>
            <a:r>
              <a:rPr lang="zh-CN" altLang="en-US" sz="1600">
                <a:solidFill>
                  <a:srgbClr val="002060"/>
                </a:solidFill>
                <a:latin typeface="微软雅黑" panose="020B0502040204020203" pitchFamily="34" charset="-122"/>
                <a:ea typeface="微软雅黑" panose="020B0502040204020203" pitchFamily="34" charset="-122"/>
              </a:rPr>
              <a:t>技术</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1" name="文本框 10"/>
          <p:cNvSpPr txBox="1"/>
          <p:nvPr/>
        </p:nvSpPr>
        <p:spPr>
          <a:xfrm>
            <a:off x="3674745" y="15297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2. </a:t>
            </a:r>
            <a:r>
              <a:rPr lang="en-US" altLang="zh-CN" sz="1600">
                <a:solidFill>
                  <a:srgbClr val="002060"/>
                </a:solidFill>
                <a:latin typeface="微软雅黑" panose="020B0502040204020203" pitchFamily="34" charset="-122"/>
                <a:ea typeface="微软雅黑" panose="020B0502040204020203" pitchFamily="34" charset="-122"/>
                <a:sym typeface="+mn-ea"/>
              </a:rPr>
              <a:t>WiMAX </a:t>
            </a:r>
            <a:r>
              <a:rPr lang="zh-CN" altLang="en-US" sz="1600">
                <a:solidFill>
                  <a:srgbClr val="002060"/>
                </a:solidFill>
                <a:latin typeface="微软雅黑" panose="020B0502040204020203" pitchFamily="34" charset="-122"/>
                <a:ea typeface="微软雅黑" panose="020B0502040204020203" pitchFamily="34" charset="-122"/>
              </a:rPr>
              <a:t>网络层次结构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2" name="文本框 11"/>
          <p:cNvSpPr txBox="1"/>
          <p:nvPr/>
        </p:nvSpPr>
        <p:spPr>
          <a:xfrm>
            <a:off x="3674745" y="20123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3. </a:t>
            </a:r>
            <a:r>
              <a:rPr lang="en-US" altLang="zh-CN" sz="1600">
                <a:solidFill>
                  <a:srgbClr val="002060"/>
                </a:solidFill>
                <a:latin typeface="微软雅黑" panose="020B0502040204020203" pitchFamily="34" charset="-122"/>
                <a:ea typeface="微软雅黑" panose="020B0502040204020203" pitchFamily="34" charset="-122"/>
                <a:sym typeface="+mn-ea"/>
              </a:rPr>
              <a:t>WiMAX </a:t>
            </a:r>
            <a:r>
              <a:rPr lang="zh-CN" altLang="en-US" sz="1600">
                <a:solidFill>
                  <a:srgbClr val="002060"/>
                </a:solidFill>
                <a:latin typeface="微软雅黑" panose="020B0502040204020203" pitchFamily="34" charset="-122"/>
                <a:ea typeface="微软雅黑" panose="020B0502040204020203" pitchFamily="34" charset="-122"/>
                <a:sym typeface="+mn-ea"/>
              </a:rPr>
              <a:t>帧格式</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3" name="文本框 12"/>
          <p:cNvSpPr txBox="1"/>
          <p:nvPr/>
        </p:nvSpPr>
        <p:spPr>
          <a:xfrm>
            <a:off x="3674745" y="24949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4. </a:t>
            </a:r>
            <a:r>
              <a:rPr lang="en-US" altLang="zh-CN" sz="1600">
                <a:solidFill>
                  <a:srgbClr val="002060"/>
                </a:solidFill>
                <a:latin typeface="微软雅黑" panose="020B0502040204020203" pitchFamily="34" charset="-122"/>
                <a:ea typeface="微软雅黑" panose="020B0502040204020203" pitchFamily="34" charset="-122"/>
                <a:sym typeface="+mn-ea"/>
              </a:rPr>
              <a:t>WiMAX </a:t>
            </a:r>
            <a:r>
              <a:rPr lang="zh-CN" altLang="en-US" sz="1600">
                <a:solidFill>
                  <a:srgbClr val="002060"/>
                </a:solidFill>
                <a:latin typeface="微软雅黑" panose="020B0502040204020203" pitchFamily="34" charset="-122"/>
                <a:ea typeface="微软雅黑" panose="020B0502040204020203" pitchFamily="34" charset="-122"/>
              </a:rPr>
              <a:t>网络结构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2" name="文本框 1"/>
          <p:cNvSpPr txBox="1"/>
          <p:nvPr/>
        </p:nvSpPr>
        <p:spPr>
          <a:xfrm>
            <a:off x="3674745" y="298259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5. </a:t>
            </a:r>
            <a:r>
              <a:rPr lang="en-US" altLang="zh-CN" sz="1600">
                <a:solidFill>
                  <a:srgbClr val="002060"/>
                </a:solidFill>
                <a:latin typeface="微软雅黑" panose="020B0502040204020203" pitchFamily="34" charset="-122"/>
                <a:ea typeface="微软雅黑" panose="020B0502040204020203" pitchFamily="34" charset="-122"/>
                <a:sym typeface="+mn-ea"/>
              </a:rPr>
              <a:t>WiMAX </a:t>
            </a:r>
            <a:r>
              <a:rPr lang="zh-CN" altLang="en-US" sz="1600">
                <a:solidFill>
                  <a:srgbClr val="002060"/>
                </a:solidFill>
                <a:latin typeface="微软雅黑" panose="020B0502040204020203" pitchFamily="34" charset="-122"/>
                <a:ea typeface="微软雅黑" panose="020B0502040204020203" pitchFamily="34" charset="-122"/>
              </a:rPr>
              <a:t>网络带宽请求原理</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3" name="文本框 2"/>
          <p:cNvSpPr txBox="1"/>
          <p:nvPr/>
        </p:nvSpPr>
        <p:spPr>
          <a:xfrm>
            <a:off x="3674745" y="3472180"/>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 </a:t>
            </a:r>
            <a:r>
              <a:rPr lang="en-US" altLang="zh-CN" sz="1600">
                <a:solidFill>
                  <a:srgbClr val="002060"/>
                </a:solidFill>
                <a:latin typeface="微软雅黑" panose="020B0502040204020203" pitchFamily="34" charset="-122"/>
                <a:ea typeface="微软雅黑" panose="020B0502040204020203" pitchFamily="34" charset="-122"/>
                <a:sym typeface="+mn-ea"/>
              </a:rPr>
              <a:t>WiMAX </a:t>
            </a:r>
            <a:r>
              <a:rPr lang="zh-CN" altLang="en-US" sz="1600">
                <a:solidFill>
                  <a:srgbClr val="002060"/>
                </a:solidFill>
                <a:latin typeface="微软雅黑" panose="020B0502040204020203" pitchFamily="34" charset="-122"/>
                <a:ea typeface="微软雅黑" panose="020B0502040204020203" pitchFamily="34" charset="-122"/>
                <a:sym typeface="+mn-ea"/>
              </a:rPr>
              <a:t>应用</a:t>
            </a:r>
            <a:endParaRPr lang="zh-CN" altLang="en-US" sz="1600">
              <a:solidFill>
                <a:srgbClr val="002060"/>
              </a:solidFill>
              <a:latin typeface="微软雅黑" panose="020B0502040204020203" pitchFamily="34" charset="-122"/>
              <a:ea typeface="微软雅黑"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grpId="0" nodeType="clickEffect">
                                  <p:stCondLst>
                                    <p:cond delay="0"/>
                                  </p:stCondLst>
                                  <p:childTnLst>
                                    <p:anim calcmode="lin" valueType="num">
                                      <p:cBhvr additive="base">
                                        <p:cTn id="6" dur="500"/>
                                        <p:tgtEl>
                                          <p:spTgt spid="9"/>
                                        </p:tgtEl>
                                        <p:attrNameLst>
                                          <p:attrName>ppt_x</p:attrName>
                                        </p:attrNameLst>
                                      </p:cBhvr>
                                      <p:tavLst>
                                        <p:tav tm="0">
                                          <p:val>
                                            <p:strVal val="ppt_x"/>
                                          </p:val>
                                        </p:tav>
                                        <p:tav tm="100000">
                                          <p:val>
                                            <p:strVal val="ppt_x"/>
                                          </p:val>
                                        </p:tav>
                                      </p:tavLst>
                                    </p:anim>
                                    <p:anim calcmode="lin" valueType="num">
                                      <p:cBhvr additive="base">
                                        <p:cTn id="7" dur="500"/>
                                        <p:tgtEl>
                                          <p:spTgt spid="9"/>
                                        </p:tgtEl>
                                        <p:attrNameLst>
                                          <p:attrName>ppt_y</p:attrName>
                                        </p:attrNameLst>
                                      </p:cBhvr>
                                      <p:tavLst>
                                        <p:tav tm="0">
                                          <p:val>
                                            <p:strVal val="ppt_y"/>
                                          </p:val>
                                        </p:tav>
                                        <p:tav tm="100000">
                                          <p:val>
                                            <p:strVal val="0-ppt_h/2"/>
                                          </p:val>
                                        </p:tav>
                                      </p:tavLst>
                                    </p:anim>
                                    <p:set>
                                      <p:cBhvr>
                                        <p:cTn id="8" dur="1" fill="hold">
                                          <p:stCondLst>
                                            <p:cond delay="499"/>
                                          </p:stCondLst>
                                        </p:cTn>
                                        <p:tgtEl>
                                          <p:spTgt spid="9"/>
                                        </p:tgtEl>
                                        <p:attrNameLst>
                                          <p:attrName>style.visibility</p:attrName>
                                        </p:attrNameLst>
                                      </p:cBhvr>
                                      <p:to>
                                        <p:strVal val="hidden"/>
                                      </p:to>
                                    </p:set>
                                  </p:childTnLst>
                                </p:cTn>
                              </p:par>
                            </p:childTnLst>
                          </p:cTn>
                        </p:par>
                        <p:par>
                          <p:cTn id="9" fill="hold">
                            <p:stCondLst>
                              <p:cond delay="500"/>
                            </p:stCondLst>
                            <p:childTnLst>
                              <p:par>
                                <p:cTn id="10" presetID="2" presetClass="exit" presetSubtype="1" fill="hold" grpId="0" nodeType="afterEffect">
                                  <p:stCondLst>
                                    <p:cond delay="0"/>
                                  </p:stCondLst>
                                  <p:childTnLst>
                                    <p:anim calcmode="lin" valueType="num">
                                      <p:cBhvr additive="base">
                                        <p:cTn id="11" dur="500"/>
                                        <p:tgtEl>
                                          <p:spTgt spid="11"/>
                                        </p:tgtEl>
                                        <p:attrNameLst>
                                          <p:attrName>ppt_x</p:attrName>
                                        </p:attrNameLst>
                                      </p:cBhvr>
                                      <p:tavLst>
                                        <p:tav tm="0">
                                          <p:val>
                                            <p:strVal val="ppt_x"/>
                                          </p:val>
                                        </p:tav>
                                        <p:tav tm="100000">
                                          <p:val>
                                            <p:strVal val="ppt_x"/>
                                          </p:val>
                                        </p:tav>
                                      </p:tavLst>
                                    </p:anim>
                                    <p:anim calcmode="lin" valueType="num">
                                      <p:cBhvr additive="base">
                                        <p:cTn id="12" dur="500"/>
                                        <p:tgtEl>
                                          <p:spTgt spid="11"/>
                                        </p:tgtEl>
                                        <p:attrNameLst>
                                          <p:attrName>ppt_y</p:attrName>
                                        </p:attrNameLst>
                                      </p:cBhvr>
                                      <p:tavLst>
                                        <p:tav tm="0">
                                          <p:val>
                                            <p:strVal val="ppt_y"/>
                                          </p:val>
                                        </p:tav>
                                        <p:tav tm="100000">
                                          <p:val>
                                            <p:strVal val="0-ppt_h/2"/>
                                          </p:val>
                                        </p:tav>
                                      </p:tavLst>
                                    </p:anim>
                                    <p:set>
                                      <p:cBhvr>
                                        <p:cTn id="13" dur="1" fill="hold">
                                          <p:stCondLst>
                                            <p:cond delay="499"/>
                                          </p:stCondLst>
                                        </p:cTn>
                                        <p:tgtEl>
                                          <p:spTgt spid="11"/>
                                        </p:tgtEl>
                                        <p:attrNameLst>
                                          <p:attrName>style.visibility</p:attrName>
                                        </p:attrNameLst>
                                      </p:cBhvr>
                                      <p:to>
                                        <p:strVal val="hidden"/>
                                      </p:to>
                                    </p:set>
                                  </p:childTnLst>
                                </p:cTn>
                              </p:par>
                              <p:par>
                                <p:cTn id="14" presetID="2" presetClass="exit" presetSubtype="1" fill="hold" grpId="0" nodeType="withEffect">
                                  <p:stCondLst>
                                    <p:cond delay="0"/>
                                  </p:stCondLst>
                                  <p:childTnLst>
                                    <p:anim calcmode="lin" valueType="num">
                                      <p:cBhvr additive="base">
                                        <p:cTn id="15" dur="500"/>
                                        <p:tgtEl>
                                          <p:spTgt spid="12"/>
                                        </p:tgtEl>
                                        <p:attrNameLst>
                                          <p:attrName>ppt_x</p:attrName>
                                        </p:attrNameLst>
                                      </p:cBhvr>
                                      <p:tavLst>
                                        <p:tav tm="0">
                                          <p:val>
                                            <p:strVal val="ppt_x"/>
                                          </p:val>
                                        </p:tav>
                                        <p:tav tm="100000">
                                          <p:val>
                                            <p:strVal val="ppt_x"/>
                                          </p:val>
                                        </p:tav>
                                      </p:tavLst>
                                    </p:anim>
                                    <p:anim calcmode="lin" valueType="num">
                                      <p:cBhvr additive="base">
                                        <p:cTn id="16" dur="500"/>
                                        <p:tgtEl>
                                          <p:spTgt spid="12"/>
                                        </p:tgtEl>
                                        <p:attrNameLst>
                                          <p:attrName>ppt_y</p:attrName>
                                        </p:attrNameLst>
                                      </p:cBhvr>
                                      <p:tavLst>
                                        <p:tav tm="0">
                                          <p:val>
                                            <p:strVal val="ppt_y"/>
                                          </p:val>
                                        </p:tav>
                                        <p:tav tm="100000">
                                          <p:val>
                                            <p:strVal val="0-ppt_h/2"/>
                                          </p:val>
                                        </p:tav>
                                      </p:tavLst>
                                    </p:anim>
                                    <p:set>
                                      <p:cBhvr>
                                        <p:cTn id="17" dur="1" fill="hold">
                                          <p:stCondLst>
                                            <p:cond delay="499"/>
                                          </p:stCondLst>
                                        </p:cTn>
                                        <p:tgtEl>
                                          <p:spTgt spid="12"/>
                                        </p:tgtEl>
                                        <p:attrNameLst>
                                          <p:attrName>style.visibility</p:attrName>
                                        </p:attrNameLst>
                                      </p:cBhvr>
                                      <p:to>
                                        <p:strVal val="hidden"/>
                                      </p:to>
                                    </p:set>
                                  </p:childTnLst>
                                </p:cTn>
                              </p:par>
                              <p:par>
                                <p:cTn id="18" presetID="2" presetClass="exit" presetSubtype="1" fill="hold" grpId="0" nodeType="withEffect">
                                  <p:stCondLst>
                                    <p:cond delay="0"/>
                                  </p:stCondLst>
                                  <p:childTnLst>
                                    <p:anim calcmode="lin" valueType="num">
                                      <p:cBhvr additive="base">
                                        <p:cTn id="19" dur="500"/>
                                        <p:tgtEl>
                                          <p:spTgt spid="13"/>
                                        </p:tgtEl>
                                        <p:attrNameLst>
                                          <p:attrName>ppt_x</p:attrName>
                                        </p:attrNameLst>
                                      </p:cBhvr>
                                      <p:tavLst>
                                        <p:tav tm="0">
                                          <p:val>
                                            <p:strVal val="ppt_x"/>
                                          </p:val>
                                        </p:tav>
                                        <p:tav tm="100000">
                                          <p:val>
                                            <p:strVal val="ppt_x"/>
                                          </p:val>
                                        </p:tav>
                                      </p:tavLst>
                                    </p:anim>
                                    <p:anim calcmode="lin" valueType="num">
                                      <p:cBhvr additive="base">
                                        <p:cTn id="20" dur="500"/>
                                        <p:tgtEl>
                                          <p:spTgt spid="13"/>
                                        </p:tgtEl>
                                        <p:attrNameLst>
                                          <p:attrName>ppt_y</p:attrName>
                                        </p:attrNameLst>
                                      </p:cBhvr>
                                      <p:tavLst>
                                        <p:tav tm="0">
                                          <p:val>
                                            <p:strVal val="ppt_y"/>
                                          </p:val>
                                        </p:tav>
                                        <p:tav tm="100000">
                                          <p:val>
                                            <p:strVal val="0-ppt_h/2"/>
                                          </p:val>
                                        </p:tav>
                                      </p:tavLst>
                                    </p:anim>
                                    <p:set>
                                      <p:cBhvr>
                                        <p:cTn id="21" dur="1" fill="hold">
                                          <p:stCondLst>
                                            <p:cond delay="499"/>
                                          </p:stCondLst>
                                        </p:cTn>
                                        <p:tgtEl>
                                          <p:spTgt spid="13"/>
                                        </p:tgtEl>
                                        <p:attrNameLst>
                                          <p:attrName>style.visibility</p:attrName>
                                        </p:attrNameLst>
                                      </p:cBhvr>
                                      <p:to>
                                        <p:strVal val="hidden"/>
                                      </p:to>
                                    </p:set>
                                  </p:childTnLst>
                                </p:cTn>
                              </p:par>
                              <p:par>
                                <p:cTn id="22" presetID="64" presetClass="path" presetSubtype="0" accel="50000" decel="50000" fill="hold" grpId="0" nodeType="withEffect">
                                  <p:stCondLst>
                                    <p:cond delay="0"/>
                                  </p:stCondLst>
                                  <p:childTnLst>
                                    <p:animMotion origin="layout" path="M 0.000000 0.000000 L 0.000000 -0.576771 " pathEditMode="relative" rAng="0" ptsTypes="">
                                      <p:cBhvr>
                                        <p:cTn id="23" dur="500" fill="hold"/>
                                        <p:tgtEl>
                                          <p:spTgt spid="2"/>
                                        </p:tgtEl>
                                        <p:attrNameLst>
                                          <p:attrName>ppt_x</p:attrName>
                                          <p:attrName>ppt_y</p:attrName>
                                        </p:attrNameLst>
                                      </p:cBhvr>
                                      <p:rCtr x="0" y="-125"/>
                                    </p:animMotion>
                                  </p:childTnLst>
                                </p:cTn>
                              </p:par>
                              <p:par>
                                <p:cTn id="24" presetID="2" presetClass="exit" presetSubtype="1" fill="hold" grpId="0" nodeType="withEffect">
                                  <p:stCondLst>
                                    <p:cond delay="0"/>
                                  </p:stCondLst>
                                  <p:childTnLst>
                                    <p:anim calcmode="lin" valueType="num">
                                      <p:cBhvr additive="base">
                                        <p:cTn id="25" dur="500"/>
                                        <p:tgtEl>
                                          <p:spTgt spid="3"/>
                                        </p:tgtEl>
                                        <p:attrNameLst>
                                          <p:attrName>ppt_x</p:attrName>
                                        </p:attrNameLst>
                                      </p:cBhvr>
                                      <p:tavLst>
                                        <p:tav tm="0">
                                          <p:val>
                                            <p:strVal val="ppt_x"/>
                                          </p:val>
                                        </p:tav>
                                        <p:tav tm="100000">
                                          <p:val>
                                            <p:strVal val="ppt_x"/>
                                          </p:val>
                                        </p:tav>
                                      </p:tavLst>
                                    </p:anim>
                                    <p:anim calcmode="lin" valueType="num">
                                      <p:cBhvr additive="base">
                                        <p:cTn id="26" dur="500"/>
                                        <p:tgtEl>
                                          <p:spTgt spid="3"/>
                                        </p:tgtEl>
                                        <p:attrNameLst>
                                          <p:attrName>ppt_y</p:attrName>
                                        </p:attrNameLst>
                                      </p:cBhvr>
                                      <p:tavLst>
                                        <p:tav tm="0">
                                          <p:val>
                                            <p:strVal val="ppt_y"/>
                                          </p:val>
                                        </p:tav>
                                        <p:tav tm="100000">
                                          <p:val>
                                            <p:strVal val="0-ppt_h/2"/>
                                          </p:val>
                                        </p:tav>
                                      </p:tavLst>
                                    </p:anim>
                                    <p:set>
                                      <p:cBhvr>
                                        <p:cTn id="2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p:bldP spid="2" grpId="0"/>
      <p:bldP spid="3"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文本框 11"/>
          <p:cNvSpPr txBox="1"/>
          <p:nvPr/>
        </p:nvSpPr>
        <p:spPr>
          <a:xfrm>
            <a:off x="1737360" y="1865630"/>
            <a:ext cx="549973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1) </a:t>
            </a:r>
            <a:r>
              <a:rPr lang="zh-CN" altLang="en-US" sz="1600">
                <a:solidFill>
                  <a:srgbClr val="002060"/>
                </a:solidFill>
                <a:latin typeface="微软雅黑" panose="020B0502040204020203" pitchFamily="34" charset="-122"/>
                <a:ea typeface="微软雅黑" panose="020B0502040204020203" pitchFamily="34" charset="-122"/>
              </a:rPr>
              <a:t>点到多点模式 </a:t>
            </a:r>
            <a:r>
              <a:rPr lang="en-US" altLang="zh-CN" sz="1600">
                <a:solidFill>
                  <a:srgbClr val="002060"/>
                </a:solidFill>
                <a:latin typeface="微软雅黑" panose="020B0502040204020203" pitchFamily="34" charset="-122"/>
                <a:ea typeface="微软雅黑" panose="020B0502040204020203" pitchFamily="34" charset="-122"/>
              </a:rPr>
              <a:t>( Point to MultiPoint, PMP )</a:t>
            </a:r>
            <a:endParaRPr lang="en-US" altLang="zh-CN" sz="1600">
              <a:solidFill>
                <a:srgbClr val="002060"/>
              </a:solidFill>
              <a:latin typeface="微软雅黑" panose="020B0502040204020203" pitchFamily="34" charset="-122"/>
              <a:ea typeface="微软雅黑" panose="020B0502040204020203" pitchFamily="34" charset="-122"/>
            </a:endParaRPr>
          </a:p>
        </p:txBody>
      </p:sp>
      <p:sp>
        <p:nvSpPr>
          <p:cNvPr id="13" name="文本框 12"/>
          <p:cNvSpPr txBox="1"/>
          <p:nvPr/>
        </p:nvSpPr>
        <p:spPr>
          <a:xfrm>
            <a:off x="1737360" y="2348230"/>
            <a:ext cx="549973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2) Mesh </a:t>
            </a:r>
            <a:r>
              <a:rPr lang="zh-CN" altLang="en-US" sz="1600">
                <a:solidFill>
                  <a:srgbClr val="002060"/>
                </a:solidFill>
                <a:latin typeface="微软雅黑" panose="020B0502040204020203" pitchFamily="34" charset="-122"/>
                <a:ea typeface="微软雅黑" panose="020B0502040204020203" pitchFamily="34" charset="-122"/>
              </a:rPr>
              <a:t>模式</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2" name="文本框 1"/>
          <p:cNvSpPr txBox="1"/>
          <p:nvPr/>
        </p:nvSpPr>
        <p:spPr>
          <a:xfrm>
            <a:off x="1697355" y="1215390"/>
            <a:ext cx="4760595" cy="368300"/>
          </a:xfrm>
          <a:prstGeom prst="rect">
            <a:avLst/>
          </a:prstGeom>
          <a:noFill/>
        </p:spPr>
        <p:txBody>
          <a:bodyPr wrap="square" rtlCol="0">
            <a:spAutoFit/>
          </a:bodyPr>
          <a:p>
            <a:pPr algn="l"/>
            <a:r>
              <a:rPr lang="en-US" altLang="zh-CN" sz="1800">
                <a:solidFill>
                  <a:srgbClr val="002060"/>
                </a:solidFill>
                <a:latin typeface="微软雅黑" panose="020B0502040204020203" pitchFamily="34" charset="-122"/>
                <a:ea typeface="微软雅黑" panose="020B0502040204020203" pitchFamily="34" charset="-122"/>
              </a:rPr>
              <a:t>WiMAX </a:t>
            </a:r>
            <a:r>
              <a:rPr lang="zh-CN" altLang="en-US" sz="1800">
                <a:solidFill>
                  <a:srgbClr val="002060"/>
                </a:solidFill>
                <a:latin typeface="微软雅黑" panose="020B0502040204020203" pitchFamily="34" charset="-122"/>
                <a:ea typeface="微软雅黑" panose="020B0502040204020203" pitchFamily="34" charset="-122"/>
              </a:rPr>
              <a:t>系统的</a:t>
            </a:r>
            <a:r>
              <a:rPr lang="en-US" altLang="zh-CN" sz="1800">
                <a:solidFill>
                  <a:srgbClr val="002060"/>
                </a:solidFill>
                <a:latin typeface="微软雅黑" panose="020B0502040204020203" pitchFamily="34" charset="-122"/>
                <a:ea typeface="微软雅黑" panose="020B0502040204020203" pitchFamily="34" charset="-122"/>
              </a:rPr>
              <a:t>MAC</a:t>
            </a:r>
            <a:r>
              <a:rPr lang="zh-CN" altLang="en-US" sz="1800">
                <a:solidFill>
                  <a:srgbClr val="002060"/>
                </a:solidFill>
                <a:latin typeface="微软雅黑" panose="020B0502040204020203" pitchFamily="34" charset="-122"/>
                <a:ea typeface="微软雅黑" panose="020B0502040204020203" pitchFamily="34" charset="-122"/>
              </a:rPr>
              <a:t>层支持两种网络模式 </a:t>
            </a:r>
            <a:r>
              <a:rPr lang="en-US" altLang="zh-CN" sz="1800">
                <a:solidFill>
                  <a:srgbClr val="002060"/>
                </a:solidFill>
                <a:latin typeface="微软雅黑" panose="020B0502040204020203" pitchFamily="34" charset="-122"/>
                <a:ea typeface="微软雅黑" panose="020B0502040204020203" pitchFamily="34" charset="-122"/>
              </a:rPr>
              <a:t>:</a:t>
            </a:r>
            <a:endParaRPr lang="en-US" altLang="zh-CN" sz="1800">
              <a:solidFill>
                <a:srgbClr val="002060"/>
              </a:solidFill>
              <a:latin typeface="微软雅黑" panose="020B0502040204020203" pitchFamily="34" charset="-122"/>
              <a:ea typeface="微软雅黑" panose="020B0502040204020203" pitchFamily="34" charset="-122"/>
            </a:endParaRPr>
          </a:p>
        </p:txBody>
      </p:sp>
      <p:sp>
        <p:nvSpPr>
          <p:cNvPr id="3" name="文本框 2"/>
          <p:cNvSpPr txBox="1"/>
          <p:nvPr/>
        </p:nvSpPr>
        <p:spPr>
          <a:xfrm>
            <a:off x="3674745" y="5080"/>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5. </a:t>
            </a:r>
            <a:r>
              <a:rPr lang="en-US" altLang="zh-CN" sz="1600">
                <a:solidFill>
                  <a:srgbClr val="002060"/>
                </a:solidFill>
                <a:latin typeface="微软雅黑" panose="020B0502040204020203" pitchFamily="34" charset="-122"/>
                <a:ea typeface="微软雅黑" panose="020B0502040204020203" pitchFamily="34" charset="-122"/>
                <a:sym typeface="+mn-ea"/>
              </a:rPr>
              <a:t>WiMAX </a:t>
            </a:r>
            <a:r>
              <a:rPr lang="zh-CN" altLang="en-US" sz="1600">
                <a:solidFill>
                  <a:srgbClr val="002060"/>
                </a:solidFill>
                <a:latin typeface="微软雅黑" panose="020B0502040204020203" pitchFamily="34" charset="-122"/>
                <a:ea typeface="微软雅黑" panose="020B0502040204020203" pitchFamily="34" charset="-122"/>
              </a:rPr>
              <a:t>网络带宽请求原理</a:t>
            </a:r>
            <a:endParaRPr lang="zh-CN" altLang="en-US" sz="16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ppt_y</p:attrName>
                                        </p:attrNameLst>
                                      </p:cBhvr>
                                      <p:tavLst>
                                        <p:tav tm="0">
                                          <p:val>
                                            <p:strVal val="#ppt_y+#ppt_h*1.125000"/>
                                          </p:val>
                                        </p:tav>
                                        <p:tav tm="100000">
                                          <p:val>
                                            <p:strVal val="#ppt_y"/>
                                          </p:val>
                                        </p:tav>
                                      </p:tavLst>
                                    </p:anim>
                                    <p:animEffect transition="in" filter="wipe(up)">
                                      <p:cBhvr>
                                        <p:cTn id="8" dur="500"/>
                                        <p:tgtEl>
                                          <p:spTgt spid="12"/>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p:tgtEl>
                                          <p:spTgt spid="13"/>
                                        </p:tgtEl>
                                        <p:attrNameLst>
                                          <p:attrName>ppt_y</p:attrName>
                                        </p:attrNameLst>
                                      </p:cBhvr>
                                      <p:tavLst>
                                        <p:tav tm="0">
                                          <p:val>
                                            <p:strVal val="#ppt_y+#ppt_h*1.125000"/>
                                          </p:val>
                                        </p:tav>
                                        <p:tav tm="100000">
                                          <p:val>
                                            <p:strVal val="#ppt_y"/>
                                          </p:val>
                                        </p:tav>
                                      </p:tavLst>
                                    </p:anim>
                                    <p:animEffect transition="in" filter="wipe(up)">
                                      <p:cBhvr>
                                        <p:cTn id="12" dur="500"/>
                                        <p:tgtEl>
                                          <p:spTgt spid="13"/>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p:tgtEl>
                                          <p:spTgt spid="2"/>
                                        </p:tgtEl>
                                        <p:attrNameLst>
                                          <p:attrName>ppt_y</p:attrName>
                                        </p:attrNameLst>
                                      </p:cBhvr>
                                      <p:tavLst>
                                        <p:tav tm="0">
                                          <p:val>
                                            <p:strVal val="#ppt_y+#ppt_h*1.125000"/>
                                          </p:val>
                                        </p:tav>
                                        <p:tav tm="100000">
                                          <p:val>
                                            <p:strVal val="#ppt_y"/>
                                          </p:val>
                                        </p:tav>
                                      </p:tavLst>
                                    </p:anim>
                                    <p:animEffect transition="in" filter="wipe(up)">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xit" presetSubtype="4" fill="hold" grpId="1" nodeType="clickEffect">
                                  <p:stCondLst>
                                    <p:cond delay="0"/>
                                  </p:stCondLst>
                                  <p:childTnLst>
                                    <p:animEffect transition="out" filter="wipe(down)">
                                      <p:cBhvr>
                                        <p:cTn id="20" dur="500"/>
                                        <p:tgtEl>
                                          <p:spTgt spid="2"/>
                                        </p:tgtEl>
                                      </p:cBhvr>
                                    </p:animEffect>
                                    <p:set>
                                      <p:cBhvr>
                                        <p:cTn id="21" dur="1" fill="hold">
                                          <p:stCondLst>
                                            <p:cond delay="499"/>
                                          </p:stCondLst>
                                        </p:cTn>
                                        <p:tgtEl>
                                          <p:spTgt spid="2"/>
                                        </p:tgtEl>
                                        <p:attrNameLst>
                                          <p:attrName>style.visibility</p:attrName>
                                        </p:attrNameLst>
                                      </p:cBhvr>
                                      <p:to>
                                        <p:strVal val="hidden"/>
                                      </p:to>
                                    </p:set>
                                  </p:childTnLst>
                                </p:cTn>
                              </p:par>
                            </p:childTnLst>
                          </p:cTn>
                        </p:par>
                        <p:par>
                          <p:cTn id="22" fill="hold">
                            <p:stCondLst>
                              <p:cond delay="500"/>
                            </p:stCondLst>
                            <p:childTnLst>
                              <p:par>
                                <p:cTn id="23" presetID="35" presetClass="path" presetSubtype="0" accel="50000" decel="50000" fill="hold" grpId="1" nodeType="afterEffect">
                                  <p:stCondLst>
                                    <p:cond delay="0"/>
                                  </p:stCondLst>
                                  <p:childTnLst>
                                    <p:animMotion origin="layout" path="M 0.000000 0.000000 L -0.193931 0.000000 " pathEditMode="relative" rAng="0" ptsTypes="">
                                      <p:cBhvr>
                                        <p:cTn id="24" dur="500" fill="hold"/>
                                        <p:tgtEl>
                                          <p:spTgt spid="12"/>
                                        </p:tgtEl>
                                        <p:attrNameLst>
                                          <p:attrName>ppt_x</p:attrName>
                                          <p:attrName>ppt_y</p:attrName>
                                        </p:attrNameLst>
                                      </p:cBhvr>
                                      <p:rCtr x="-125" y="0"/>
                                    </p:animMotion>
                                  </p:childTnLst>
                                </p:cTn>
                              </p:par>
                              <p:par>
                                <p:cTn id="25" presetID="35" presetClass="path" presetSubtype="0" accel="50000" decel="50000" fill="hold" grpId="1" nodeType="withEffect">
                                  <p:stCondLst>
                                    <p:cond delay="0"/>
                                  </p:stCondLst>
                                  <p:childTnLst>
                                    <p:animMotion origin="layout" path="M 0.000000 0.000000 L -0.192959 0.000000 " pathEditMode="relative" rAng="0" ptsTypes="">
                                      <p:cBhvr>
                                        <p:cTn id="26" dur="500" fill="hold"/>
                                        <p:tgtEl>
                                          <p:spTgt spid="13"/>
                                        </p:tgtEl>
                                        <p:attrNameLst>
                                          <p:attrName>ppt_x</p:attrName>
                                          <p:attrName>ppt_y</p:attrName>
                                        </p:attrNameLst>
                                      </p:cBhvr>
                                      <p:rCtr x="-94" y="0"/>
                                    </p:animMotion>
                                  </p:childTnLst>
                                </p:cTn>
                              </p:par>
                            </p:childTnLst>
                          </p:cTn>
                        </p:par>
                        <p:par>
                          <p:cTn id="27" fill="hold">
                            <p:stCondLst>
                              <p:cond delay="1000"/>
                            </p:stCondLst>
                            <p:childTnLst>
                              <p:par>
                                <p:cTn id="28" presetID="64" presetClass="path" presetSubtype="0" accel="50000" decel="50000" fill="hold" grpId="2" nodeType="afterEffect">
                                  <p:stCondLst>
                                    <p:cond delay="0"/>
                                  </p:stCondLst>
                                  <p:childTnLst>
                                    <p:animMotion origin="layout" path="M -0.191779 0.017650 L -0.191779 -0.232350 " pathEditMode="relative" rAng="0" ptsTypes="">
                                      <p:cBhvr>
                                        <p:cTn id="29" dur="500" fill="hold"/>
                                        <p:tgtEl>
                                          <p:spTgt spid="12"/>
                                        </p:tgtEl>
                                        <p:attrNameLst>
                                          <p:attrName>ppt_x</p:attrName>
                                          <p:attrName>ppt_y</p:attrName>
                                        </p:attrNameLst>
                                      </p:cBhvr>
                                      <p:rCtr x="0" y="-125"/>
                                    </p:animMotion>
                                  </p:childTnLst>
                                </p:cTn>
                              </p:par>
                              <p:par>
                                <p:cTn id="30" presetID="64" presetClass="path" presetSubtype="0" accel="50000" decel="50000" fill="hold" grpId="2" nodeType="withEffect">
                                  <p:stCondLst>
                                    <p:cond delay="0"/>
                                  </p:stCondLst>
                                  <p:childTnLst>
                                    <p:animMotion origin="layout" path="M -0.190807 0.003580 L -0.190807 -0.246420 " pathEditMode="relative" rAng="0" ptsTypes="">
                                      <p:cBhvr>
                                        <p:cTn id="31" dur="500" fill="hold"/>
                                        <p:tgtEl>
                                          <p:spTgt spid="13"/>
                                        </p:tgtEl>
                                        <p:attrNameLst>
                                          <p:attrName>ppt_x</p:attrName>
                                          <p:attrName>ppt_y</p:attrName>
                                        </p:attrNameLst>
                                      </p:cBhvr>
                                      <p:rCtr x="0" y="-1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 grpId="0"/>
      <p:bldP spid="2" grpId="1"/>
      <p:bldP spid="12" grpId="1"/>
      <p:bldP spid="13" grpId="1"/>
      <p:bldP spid="12" grpId="2"/>
      <p:bldP spid="13" grpId="2"/>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文本框 11"/>
          <p:cNvSpPr txBox="1"/>
          <p:nvPr/>
        </p:nvSpPr>
        <p:spPr>
          <a:xfrm>
            <a:off x="47625" y="342265"/>
            <a:ext cx="5499735" cy="275590"/>
          </a:xfrm>
          <a:prstGeom prst="rect">
            <a:avLst/>
          </a:prstGeom>
          <a:noFill/>
        </p:spPr>
        <p:txBody>
          <a:bodyPr wrap="square" rtlCol="0">
            <a:spAutoFit/>
          </a:bodyPr>
          <a:p>
            <a:r>
              <a:rPr lang="en-US" altLang="zh-CN" sz="1200">
                <a:solidFill>
                  <a:srgbClr val="C00000"/>
                </a:solidFill>
                <a:latin typeface="微软雅黑" panose="020B0502040204020203" pitchFamily="34" charset="-122"/>
                <a:ea typeface="微软雅黑" panose="020B0502040204020203" pitchFamily="34" charset="-122"/>
              </a:rPr>
              <a:t>1) </a:t>
            </a:r>
            <a:r>
              <a:rPr sz="1200">
                <a:solidFill>
                  <a:srgbClr val="C00000"/>
                </a:solidFill>
                <a:latin typeface="微软雅黑" panose="020B0502040204020203" pitchFamily="34" charset="-122"/>
                <a:ea typeface="微软雅黑" panose="020B0502040204020203" pitchFamily="34" charset="-122"/>
              </a:rPr>
              <a:t>点到多点模式 ( Point to MultiPoint, PMP )</a:t>
            </a:r>
            <a:endParaRPr sz="1200">
              <a:solidFill>
                <a:srgbClr val="C00000"/>
              </a:solidFill>
              <a:latin typeface="微软雅黑" panose="020B0502040204020203" pitchFamily="34" charset="-122"/>
              <a:ea typeface="微软雅黑" panose="020B0502040204020203" pitchFamily="34" charset="-122"/>
            </a:endParaRPr>
          </a:p>
        </p:txBody>
      </p:sp>
      <p:sp>
        <p:nvSpPr>
          <p:cNvPr id="13" name="文本框 12"/>
          <p:cNvSpPr txBox="1"/>
          <p:nvPr/>
        </p:nvSpPr>
        <p:spPr>
          <a:xfrm>
            <a:off x="47625" y="617220"/>
            <a:ext cx="5499735" cy="275590"/>
          </a:xfrm>
          <a:prstGeom prst="rect">
            <a:avLst/>
          </a:prstGeom>
          <a:noFill/>
        </p:spPr>
        <p:txBody>
          <a:bodyPr wrap="square" rtlCol="0">
            <a:spAutoFit/>
          </a:bodyPr>
          <a:p>
            <a:r>
              <a:rPr lang="en-US" altLang="zh-CN" sz="1200">
                <a:solidFill>
                  <a:srgbClr val="002060"/>
                </a:solidFill>
                <a:latin typeface="微软雅黑" panose="020B0502040204020203" pitchFamily="34" charset="-122"/>
                <a:ea typeface="微软雅黑" panose="020B0502040204020203" pitchFamily="34" charset="-122"/>
              </a:rPr>
              <a:t>2) </a:t>
            </a:r>
            <a:r>
              <a:rPr sz="1200">
                <a:solidFill>
                  <a:srgbClr val="002060"/>
                </a:solidFill>
                <a:latin typeface="微软雅黑" panose="020B0502040204020203" pitchFamily="34" charset="-122"/>
                <a:ea typeface="微软雅黑" panose="020B0502040204020203" pitchFamily="34" charset="-122"/>
              </a:rPr>
              <a:t>Mesh 模式</a:t>
            </a:r>
            <a:endParaRPr sz="1200">
              <a:solidFill>
                <a:srgbClr val="002060"/>
              </a:solidFill>
              <a:latin typeface="微软雅黑" panose="020B0502040204020203" pitchFamily="34" charset="-122"/>
              <a:ea typeface="微软雅黑" panose="020B0502040204020203" pitchFamily="34" charset="-122"/>
            </a:endParaRPr>
          </a:p>
        </p:txBody>
      </p:sp>
      <p:sp>
        <p:nvSpPr>
          <p:cNvPr id="5" name="文本框 4"/>
          <p:cNvSpPr txBox="1"/>
          <p:nvPr/>
        </p:nvSpPr>
        <p:spPr>
          <a:xfrm>
            <a:off x="3674745" y="5080"/>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5. </a:t>
            </a:r>
            <a:r>
              <a:rPr lang="en-US" altLang="zh-CN" sz="1600">
                <a:solidFill>
                  <a:srgbClr val="002060"/>
                </a:solidFill>
                <a:latin typeface="微软雅黑" panose="020B0502040204020203" pitchFamily="34" charset="-122"/>
                <a:ea typeface="微软雅黑" panose="020B0502040204020203" pitchFamily="34" charset="-122"/>
                <a:sym typeface="+mn-ea"/>
              </a:rPr>
              <a:t>WiMAX </a:t>
            </a:r>
            <a:r>
              <a:rPr lang="zh-CN" altLang="en-US" sz="1600">
                <a:solidFill>
                  <a:srgbClr val="002060"/>
                </a:solidFill>
                <a:latin typeface="微软雅黑" panose="020B0502040204020203" pitchFamily="34" charset="-122"/>
                <a:ea typeface="微软雅黑" panose="020B0502040204020203" pitchFamily="34" charset="-122"/>
              </a:rPr>
              <a:t>网络带宽请求原理</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43" name="文本框 42"/>
          <p:cNvSpPr txBox="1"/>
          <p:nvPr/>
        </p:nvSpPr>
        <p:spPr>
          <a:xfrm>
            <a:off x="1776730" y="892810"/>
            <a:ext cx="5591810" cy="768350"/>
          </a:xfrm>
          <a:prstGeom prst="rect">
            <a:avLst/>
          </a:prstGeom>
          <a:noFill/>
        </p:spPr>
        <p:txBody>
          <a:bodyPr wrap="square" rtlCol="0">
            <a:spAutoFit/>
          </a:bodyPr>
          <a:p>
            <a:pPr algn="l"/>
            <a:r>
              <a:rPr lang="zh-CN" altLang="en-US" sz="1600">
                <a:solidFill>
                  <a:srgbClr val="002060"/>
                </a:solidFill>
                <a:latin typeface="微软雅黑" panose="020B0502040204020203" pitchFamily="34" charset="-122"/>
                <a:ea typeface="微软雅黑" panose="020B0502040204020203" pitchFamily="34" charset="-122"/>
              </a:rPr>
              <a:t>基站</a:t>
            </a:r>
            <a:r>
              <a:rPr lang="en-US" altLang="zh-CN" sz="1600">
                <a:solidFill>
                  <a:srgbClr val="002060"/>
                </a:solidFill>
                <a:latin typeface="微软雅黑" panose="020B0502040204020203" pitchFamily="34" charset="-122"/>
                <a:ea typeface="微软雅黑" panose="020B0502040204020203" pitchFamily="34" charset="-122"/>
              </a:rPr>
              <a:t>BS</a:t>
            </a:r>
            <a:r>
              <a:rPr lang="zh-CN" altLang="en-US" sz="1600">
                <a:solidFill>
                  <a:srgbClr val="002060"/>
                </a:solidFill>
                <a:latin typeface="微软雅黑" panose="020B0502040204020203" pitchFamily="34" charset="-122"/>
                <a:ea typeface="微软雅黑" panose="020B0502040204020203" pitchFamily="34" charset="-122"/>
              </a:rPr>
              <a:t>控制上行链路的带宽分配，用户站</a:t>
            </a:r>
            <a:r>
              <a:rPr lang="en-US" altLang="zh-CN" sz="1600">
                <a:solidFill>
                  <a:srgbClr val="002060"/>
                </a:solidFill>
                <a:latin typeface="微软雅黑" panose="020B0502040204020203" pitchFamily="34" charset="-122"/>
                <a:ea typeface="微软雅黑" panose="020B0502040204020203" pitchFamily="34" charset="-122"/>
              </a:rPr>
              <a:t>SS</a:t>
            </a:r>
            <a:r>
              <a:rPr lang="zh-CN" altLang="en-US" sz="1600">
                <a:solidFill>
                  <a:srgbClr val="002060"/>
                </a:solidFill>
                <a:latin typeface="微软雅黑" panose="020B0502040204020203" pitchFamily="34" charset="-122"/>
                <a:ea typeface="微软雅黑" panose="020B0502040204020203" pitchFamily="34" charset="-122"/>
              </a:rPr>
              <a:t>通过时间帧的上行子帧向基站发送传输请求</a:t>
            </a:r>
            <a:endParaRPr lang="zh-CN" altLang="en-US" sz="1600">
              <a:solidFill>
                <a:srgbClr val="002060"/>
              </a:solidFill>
              <a:latin typeface="微软雅黑" panose="020B0502040204020203" pitchFamily="34" charset="-122"/>
              <a:ea typeface="微软雅黑" panose="020B0502040204020203" pitchFamily="34" charset="-122"/>
            </a:endParaRPr>
          </a:p>
          <a:p>
            <a:pPr lvl="1" indent="0" algn="l">
              <a:buFont typeface="Wingdings" panose="05000000000000000000" charset="0"/>
              <a:buNone/>
            </a:pPr>
            <a:endParaRPr lang="en-US" altLang="zh-CN" sz="1200">
              <a:solidFill>
                <a:srgbClr val="002060"/>
              </a:solidFill>
              <a:latin typeface="微软雅黑" panose="020B0502040204020203" pitchFamily="34" charset="-122"/>
              <a:ea typeface="微软雅黑" panose="020B0502040204020203" pitchFamily="34" charset="-122"/>
            </a:endParaRPr>
          </a:p>
        </p:txBody>
      </p:sp>
      <p:cxnSp>
        <p:nvCxnSpPr>
          <p:cNvPr id="20" name="直接连接符 19"/>
          <p:cNvCxnSpPr/>
          <p:nvPr/>
        </p:nvCxnSpPr>
        <p:spPr>
          <a:xfrm>
            <a:off x="1184910" y="1793240"/>
            <a:ext cx="0" cy="2978150"/>
          </a:xfrm>
          <a:prstGeom prst="line">
            <a:avLst/>
          </a:prstGeom>
          <a:solidFill>
            <a:schemeClr val="accent1"/>
          </a:solidFill>
          <a:ln w="38100" cap="flat" cmpd="sng" algn="ctr">
            <a:solidFill>
              <a:srgbClr val="1C4885"/>
            </a:solidFill>
            <a:prstDash val="solid"/>
            <a:round/>
            <a:headEnd type="none" w="med" len="med"/>
            <a:tailEnd type="none" w="med" len="med"/>
          </a:ln>
        </p:spPr>
      </p:cxnSp>
      <p:cxnSp>
        <p:nvCxnSpPr>
          <p:cNvPr id="23" name="直接连接符 22"/>
          <p:cNvCxnSpPr/>
          <p:nvPr/>
        </p:nvCxnSpPr>
        <p:spPr>
          <a:xfrm>
            <a:off x="2764155" y="1793240"/>
            <a:ext cx="0" cy="2978150"/>
          </a:xfrm>
          <a:prstGeom prst="line">
            <a:avLst/>
          </a:prstGeom>
          <a:solidFill>
            <a:schemeClr val="accent1"/>
          </a:solidFill>
          <a:ln w="38100" cap="flat" cmpd="sng" algn="ctr">
            <a:solidFill>
              <a:srgbClr val="1C4885"/>
            </a:solidFill>
            <a:prstDash val="solid"/>
            <a:round/>
            <a:headEnd type="none" w="med" len="med"/>
            <a:tailEnd type="none" w="med" len="med"/>
          </a:ln>
        </p:spPr>
      </p:cxnSp>
      <p:sp>
        <p:nvSpPr>
          <p:cNvPr id="30" name="文本框 29"/>
          <p:cNvSpPr txBox="1"/>
          <p:nvPr/>
        </p:nvSpPr>
        <p:spPr>
          <a:xfrm>
            <a:off x="2565400" y="1593850"/>
            <a:ext cx="396875" cy="199390"/>
          </a:xfrm>
          <a:prstGeom prst="rect">
            <a:avLst/>
          </a:prstGeom>
          <a:noFill/>
        </p:spPr>
        <p:txBody>
          <a:bodyPr wrap="square" lIns="0" rIns="0" bIns="0" rtlCol="0" anchor="b" anchorCtr="0">
            <a:spAutoFit/>
          </a:bodyPr>
          <a:p>
            <a:pPr algn="ctr"/>
            <a:r>
              <a:rPr lang="en-US" altLang="zh-CN" sz="1000">
                <a:latin typeface="Arial" panose="020B0604020202020204" pitchFamily="34" charset="0"/>
                <a:ea typeface="微软雅黑" panose="020B0502040204020203" pitchFamily="34" charset="-122"/>
              </a:rPr>
              <a:t>BS</a:t>
            </a:r>
            <a:endParaRPr lang="en-US" altLang="zh-CN" sz="1000">
              <a:latin typeface="Arial" panose="020B0604020202020204" pitchFamily="34" charset="0"/>
              <a:ea typeface="微软雅黑" panose="020B0502040204020203" pitchFamily="34" charset="-122"/>
            </a:endParaRPr>
          </a:p>
        </p:txBody>
      </p:sp>
      <p:sp>
        <p:nvSpPr>
          <p:cNvPr id="31" name="文本框 30"/>
          <p:cNvSpPr txBox="1"/>
          <p:nvPr/>
        </p:nvSpPr>
        <p:spPr>
          <a:xfrm>
            <a:off x="986155" y="1593850"/>
            <a:ext cx="396875" cy="199390"/>
          </a:xfrm>
          <a:prstGeom prst="rect">
            <a:avLst/>
          </a:prstGeom>
          <a:noFill/>
        </p:spPr>
        <p:txBody>
          <a:bodyPr wrap="square" lIns="0" rIns="0" bIns="0" rtlCol="0" anchor="b" anchorCtr="0">
            <a:spAutoFit/>
          </a:bodyPr>
          <a:p>
            <a:pPr algn="ctr"/>
            <a:r>
              <a:rPr lang="en-US" altLang="zh-CN" sz="1000">
                <a:latin typeface="Arial" panose="020B0604020202020204" pitchFamily="34" charset="0"/>
                <a:ea typeface="微软雅黑" panose="020B0502040204020203" pitchFamily="34" charset="-122"/>
              </a:rPr>
              <a:t>SS</a:t>
            </a:r>
            <a:endParaRPr lang="en-US" altLang="zh-CN" sz="1000">
              <a:latin typeface="Arial" panose="020B0604020202020204" pitchFamily="34" charset="0"/>
              <a:ea typeface="微软雅黑" panose="020B0502040204020203" pitchFamily="34" charset="-122"/>
            </a:endParaRPr>
          </a:p>
        </p:txBody>
      </p:sp>
      <p:cxnSp>
        <p:nvCxnSpPr>
          <p:cNvPr id="25" name="直接箭头连接符 24"/>
          <p:cNvCxnSpPr/>
          <p:nvPr/>
        </p:nvCxnSpPr>
        <p:spPr>
          <a:xfrm>
            <a:off x="1184910" y="2174875"/>
            <a:ext cx="1580515" cy="575310"/>
          </a:xfrm>
          <a:prstGeom prst="straightConnector1">
            <a:avLst/>
          </a:prstGeom>
          <a:solidFill>
            <a:schemeClr val="accent1"/>
          </a:solidFill>
          <a:ln w="15875" cap="flat" cmpd="sng" algn="ctr">
            <a:solidFill>
              <a:srgbClr val="1C4885"/>
            </a:solidFill>
            <a:prstDash val="solid"/>
            <a:round/>
            <a:headEnd type="none" w="med" len="med"/>
            <a:tailEnd type="arrow" w="med" len="med"/>
          </a:ln>
        </p:spPr>
      </p:cxnSp>
      <p:sp>
        <p:nvSpPr>
          <p:cNvPr id="26" name="文本框 25"/>
          <p:cNvSpPr txBox="1"/>
          <p:nvPr/>
        </p:nvSpPr>
        <p:spPr>
          <a:xfrm>
            <a:off x="1883410" y="2210435"/>
            <a:ext cx="1078865" cy="275590"/>
          </a:xfrm>
          <a:prstGeom prst="rect">
            <a:avLst/>
          </a:prstGeom>
          <a:noFill/>
        </p:spPr>
        <p:txBody>
          <a:bodyPr wrap="square" rtlCol="0">
            <a:spAutoFit/>
          </a:bodyPr>
          <a:p>
            <a:pPr algn="l"/>
            <a:r>
              <a:rPr lang="zh-CN" altLang="en-US" sz="1200">
                <a:solidFill>
                  <a:srgbClr val="002060"/>
                </a:solidFill>
                <a:latin typeface="微软雅黑" panose="020B0502040204020203" pitchFamily="34" charset="-122"/>
                <a:ea typeface="微软雅黑" panose="020B0502040204020203" pitchFamily="34" charset="-122"/>
              </a:rPr>
              <a:t>连接请求</a:t>
            </a:r>
            <a:endParaRPr lang="zh-CN" altLang="en-US" sz="1200">
              <a:solidFill>
                <a:srgbClr val="002060"/>
              </a:solidFill>
              <a:latin typeface="微软雅黑" panose="020B0502040204020203" pitchFamily="34" charset="-122"/>
              <a:ea typeface="微软雅黑" panose="020B0502040204020203" pitchFamily="34" charset="-122"/>
            </a:endParaRPr>
          </a:p>
        </p:txBody>
      </p:sp>
      <p:cxnSp>
        <p:nvCxnSpPr>
          <p:cNvPr id="28" name="直接箭头连接符 27"/>
          <p:cNvCxnSpPr/>
          <p:nvPr/>
        </p:nvCxnSpPr>
        <p:spPr>
          <a:xfrm flipH="1">
            <a:off x="1184910" y="2750185"/>
            <a:ext cx="1590040" cy="411480"/>
          </a:xfrm>
          <a:prstGeom prst="straightConnector1">
            <a:avLst/>
          </a:prstGeom>
          <a:solidFill>
            <a:schemeClr val="accent1"/>
          </a:solidFill>
          <a:ln w="15875" cap="flat" cmpd="sng" algn="ctr">
            <a:solidFill>
              <a:srgbClr val="1C4885"/>
            </a:solidFill>
            <a:prstDash val="solid"/>
            <a:round/>
            <a:headEnd type="none" w="med" len="med"/>
            <a:tailEnd type="arrow" w="med" len="med"/>
          </a:ln>
        </p:spPr>
      </p:cxnSp>
      <p:sp>
        <p:nvSpPr>
          <p:cNvPr id="29" name="文本框 28"/>
          <p:cNvSpPr txBox="1"/>
          <p:nvPr/>
        </p:nvSpPr>
        <p:spPr>
          <a:xfrm>
            <a:off x="1383030" y="2672715"/>
            <a:ext cx="1078865" cy="275590"/>
          </a:xfrm>
          <a:prstGeom prst="rect">
            <a:avLst/>
          </a:prstGeom>
          <a:noFill/>
        </p:spPr>
        <p:txBody>
          <a:bodyPr wrap="square" rtlCol="0">
            <a:spAutoFit/>
          </a:bodyPr>
          <a:p>
            <a:pPr algn="l"/>
            <a:r>
              <a:rPr lang="zh-CN" altLang="en-US" sz="1200">
                <a:solidFill>
                  <a:srgbClr val="002060"/>
                </a:solidFill>
                <a:latin typeface="微软雅黑" panose="020B0502040204020203" pitchFamily="34" charset="-122"/>
                <a:ea typeface="微软雅黑" panose="020B0502040204020203" pitchFamily="34" charset="-122"/>
              </a:rPr>
              <a:t>请求结果</a:t>
            </a:r>
            <a:endParaRPr lang="zh-CN" altLang="en-US" sz="1200">
              <a:solidFill>
                <a:srgbClr val="002060"/>
              </a:solidFill>
              <a:latin typeface="微软雅黑" panose="020B0502040204020203" pitchFamily="34" charset="-122"/>
              <a:ea typeface="微软雅黑" panose="020B0502040204020203" pitchFamily="34" charset="-122"/>
            </a:endParaRPr>
          </a:p>
        </p:txBody>
      </p:sp>
      <p:cxnSp>
        <p:nvCxnSpPr>
          <p:cNvPr id="32" name="直接箭头连接符 31"/>
          <p:cNvCxnSpPr/>
          <p:nvPr/>
        </p:nvCxnSpPr>
        <p:spPr>
          <a:xfrm>
            <a:off x="1203325" y="3188970"/>
            <a:ext cx="1516380" cy="520700"/>
          </a:xfrm>
          <a:prstGeom prst="straightConnector1">
            <a:avLst/>
          </a:prstGeom>
          <a:solidFill>
            <a:schemeClr val="accent1"/>
          </a:solidFill>
          <a:ln w="15875" cap="flat" cmpd="sng" algn="ctr">
            <a:solidFill>
              <a:srgbClr val="1C4885"/>
            </a:solidFill>
            <a:prstDash val="solid"/>
            <a:round/>
            <a:headEnd type="none" w="med" len="med"/>
            <a:tailEnd type="arrow" w="med" len="med"/>
          </a:ln>
        </p:spPr>
      </p:cxnSp>
      <p:sp>
        <p:nvSpPr>
          <p:cNvPr id="33" name="文本框 32"/>
          <p:cNvSpPr txBox="1"/>
          <p:nvPr/>
        </p:nvSpPr>
        <p:spPr>
          <a:xfrm>
            <a:off x="1883410" y="3231515"/>
            <a:ext cx="1078865" cy="275590"/>
          </a:xfrm>
          <a:prstGeom prst="rect">
            <a:avLst/>
          </a:prstGeom>
          <a:noFill/>
        </p:spPr>
        <p:txBody>
          <a:bodyPr wrap="square" rtlCol="0">
            <a:spAutoFit/>
          </a:bodyPr>
          <a:p>
            <a:pPr algn="l"/>
            <a:r>
              <a:rPr lang="zh-CN" altLang="en-US" sz="1200">
                <a:solidFill>
                  <a:srgbClr val="002060"/>
                </a:solidFill>
                <a:latin typeface="微软雅黑" panose="020B0502040204020203" pitchFamily="34" charset="-122"/>
                <a:ea typeface="微软雅黑" panose="020B0502040204020203" pitchFamily="34" charset="-122"/>
              </a:rPr>
              <a:t>带宽请求</a:t>
            </a:r>
            <a:endParaRPr lang="zh-CN" altLang="en-US" sz="1200">
              <a:solidFill>
                <a:srgbClr val="002060"/>
              </a:solidFill>
              <a:latin typeface="微软雅黑" panose="020B0502040204020203" pitchFamily="34" charset="-122"/>
              <a:ea typeface="微软雅黑" panose="020B0502040204020203" pitchFamily="34" charset="-122"/>
            </a:endParaRPr>
          </a:p>
        </p:txBody>
      </p:sp>
      <p:cxnSp>
        <p:nvCxnSpPr>
          <p:cNvPr id="37" name="直接箭头连接符 36"/>
          <p:cNvCxnSpPr/>
          <p:nvPr/>
        </p:nvCxnSpPr>
        <p:spPr>
          <a:xfrm flipH="1">
            <a:off x="1184910" y="3736975"/>
            <a:ext cx="1562100" cy="456565"/>
          </a:xfrm>
          <a:prstGeom prst="straightConnector1">
            <a:avLst/>
          </a:prstGeom>
          <a:solidFill>
            <a:schemeClr val="accent1"/>
          </a:solidFill>
          <a:ln w="15875" cap="flat" cmpd="sng" algn="ctr">
            <a:solidFill>
              <a:srgbClr val="1C4885"/>
            </a:solidFill>
            <a:prstDash val="solid"/>
            <a:round/>
            <a:headEnd type="none" w="med" len="med"/>
            <a:tailEnd type="arrow" w="med" len="med"/>
          </a:ln>
        </p:spPr>
      </p:cxnSp>
      <p:sp>
        <p:nvSpPr>
          <p:cNvPr id="38" name="文本框 37"/>
          <p:cNvSpPr txBox="1"/>
          <p:nvPr/>
        </p:nvSpPr>
        <p:spPr>
          <a:xfrm>
            <a:off x="1383030" y="3736975"/>
            <a:ext cx="1078865" cy="275590"/>
          </a:xfrm>
          <a:prstGeom prst="rect">
            <a:avLst/>
          </a:prstGeom>
          <a:noFill/>
        </p:spPr>
        <p:txBody>
          <a:bodyPr wrap="square" rtlCol="0">
            <a:spAutoFit/>
          </a:bodyPr>
          <a:p>
            <a:pPr algn="l"/>
            <a:r>
              <a:rPr lang="en-US" altLang="zh-CN" sz="1200">
                <a:solidFill>
                  <a:srgbClr val="002060"/>
                </a:solidFill>
                <a:latin typeface="微软雅黑" panose="020B0502040204020203" pitchFamily="34" charset="-122"/>
                <a:ea typeface="微软雅黑" panose="020B0502040204020203" pitchFamily="34" charset="-122"/>
              </a:rPr>
              <a:t>UL_MAP</a:t>
            </a:r>
            <a:endParaRPr lang="en-US" altLang="zh-CN" sz="1200">
              <a:solidFill>
                <a:srgbClr val="002060"/>
              </a:solidFill>
              <a:latin typeface="微软雅黑" panose="020B0502040204020203" pitchFamily="34" charset="-122"/>
              <a:ea typeface="微软雅黑" panose="020B0502040204020203" pitchFamily="34" charset="-122"/>
            </a:endParaRPr>
          </a:p>
        </p:txBody>
      </p:sp>
      <p:cxnSp>
        <p:nvCxnSpPr>
          <p:cNvPr id="39" name="直接箭头连接符 38"/>
          <p:cNvCxnSpPr/>
          <p:nvPr/>
        </p:nvCxnSpPr>
        <p:spPr>
          <a:xfrm>
            <a:off x="1157605" y="4184650"/>
            <a:ext cx="1607820" cy="484505"/>
          </a:xfrm>
          <a:prstGeom prst="straightConnector1">
            <a:avLst/>
          </a:prstGeom>
          <a:solidFill>
            <a:schemeClr val="accent1"/>
          </a:solidFill>
          <a:ln w="15875" cap="flat" cmpd="sng" algn="ctr">
            <a:solidFill>
              <a:srgbClr val="1C4885"/>
            </a:solidFill>
            <a:prstDash val="solid"/>
            <a:round/>
            <a:headEnd type="none" w="med" len="med"/>
            <a:tailEnd type="arrow" w="med" len="med"/>
          </a:ln>
        </p:spPr>
      </p:cxnSp>
      <p:sp>
        <p:nvSpPr>
          <p:cNvPr id="40" name="文本框 39"/>
          <p:cNvSpPr txBox="1"/>
          <p:nvPr/>
        </p:nvSpPr>
        <p:spPr>
          <a:xfrm>
            <a:off x="1883410" y="4184650"/>
            <a:ext cx="1078865" cy="275590"/>
          </a:xfrm>
          <a:prstGeom prst="rect">
            <a:avLst/>
          </a:prstGeom>
          <a:noFill/>
        </p:spPr>
        <p:txBody>
          <a:bodyPr wrap="square" rtlCol="0">
            <a:spAutoFit/>
          </a:bodyPr>
          <a:p>
            <a:pPr algn="l"/>
            <a:r>
              <a:rPr lang="zh-CN" altLang="en-US" sz="1200">
                <a:solidFill>
                  <a:srgbClr val="002060"/>
                </a:solidFill>
                <a:latin typeface="微软雅黑" panose="020B0502040204020203" pitchFamily="34" charset="-122"/>
                <a:ea typeface="微软雅黑" panose="020B0502040204020203" pitchFamily="34" charset="-122"/>
              </a:rPr>
              <a:t>发送数据</a:t>
            </a:r>
            <a:endParaRPr lang="zh-CN" altLang="en-US" sz="1200">
              <a:solidFill>
                <a:srgbClr val="002060"/>
              </a:solidFill>
              <a:latin typeface="微软雅黑" panose="020B0502040204020203" pitchFamily="34" charset="-122"/>
              <a:ea typeface="微软雅黑" panose="020B0502040204020203" pitchFamily="34" charset="-122"/>
            </a:endParaRPr>
          </a:p>
        </p:txBody>
      </p:sp>
      <p:sp>
        <p:nvSpPr>
          <p:cNvPr id="41" name="文本框 40"/>
          <p:cNvSpPr txBox="1"/>
          <p:nvPr/>
        </p:nvSpPr>
        <p:spPr>
          <a:xfrm>
            <a:off x="3100705" y="2197735"/>
            <a:ext cx="5591810" cy="275590"/>
          </a:xfrm>
          <a:prstGeom prst="rect">
            <a:avLst/>
          </a:prstGeom>
          <a:noFill/>
        </p:spPr>
        <p:txBody>
          <a:bodyPr wrap="square" rtlCol="0">
            <a:spAutoFit/>
          </a:bodyPr>
          <a:p>
            <a:pPr algn="l"/>
            <a:r>
              <a:rPr lang="en-US" altLang="zh-CN" sz="1200">
                <a:solidFill>
                  <a:srgbClr val="002060"/>
                </a:solidFill>
                <a:latin typeface="微软雅黑" panose="020B0502040204020203" pitchFamily="34" charset="-122"/>
                <a:ea typeface="微软雅黑" panose="020B0502040204020203" pitchFamily="34" charset="-122"/>
              </a:rPr>
              <a:t>SS </a:t>
            </a:r>
            <a:r>
              <a:rPr lang="zh-CN" altLang="en-US" sz="1200">
                <a:solidFill>
                  <a:srgbClr val="002060"/>
                </a:solidFill>
                <a:latin typeface="微软雅黑" panose="020B0502040204020203" pitchFamily="34" charset="-122"/>
                <a:ea typeface="微软雅黑" panose="020B0502040204020203" pitchFamily="34" charset="-122"/>
              </a:rPr>
              <a:t>根据应用程序的服务类型向 </a:t>
            </a:r>
            <a:r>
              <a:rPr lang="en-US" altLang="zh-CN" sz="1200">
                <a:solidFill>
                  <a:srgbClr val="002060"/>
                </a:solidFill>
                <a:latin typeface="微软雅黑" panose="020B0502040204020203" pitchFamily="34" charset="-122"/>
                <a:ea typeface="微软雅黑" panose="020B0502040204020203" pitchFamily="34" charset="-122"/>
              </a:rPr>
              <a:t>BS </a:t>
            </a:r>
            <a:r>
              <a:rPr lang="zh-CN" altLang="en-US" sz="1200">
                <a:solidFill>
                  <a:srgbClr val="002060"/>
                </a:solidFill>
                <a:latin typeface="微软雅黑" panose="020B0502040204020203" pitchFamily="34" charset="-122"/>
                <a:ea typeface="微软雅黑" panose="020B0502040204020203" pitchFamily="34" charset="-122"/>
              </a:rPr>
              <a:t>发起连接请求</a:t>
            </a:r>
            <a:endParaRPr lang="zh-CN" altLang="en-US" sz="1200">
              <a:solidFill>
                <a:srgbClr val="002060"/>
              </a:solidFill>
              <a:latin typeface="微软雅黑" panose="020B0502040204020203" pitchFamily="34" charset="-122"/>
              <a:ea typeface="微软雅黑" panose="020B0502040204020203" pitchFamily="34" charset="-122"/>
            </a:endParaRPr>
          </a:p>
        </p:txBody>
      </p:sp>
      <p:sp>
        <p:nvSpPr>
          <p:cNvPr id="42" name="文本框 41"/>
          <p:cNvSpPr txBox="1"/>
          <p:nvPr/>
        </p:nvSpPr>
        <p:spPr>
          <a:xfrm>
            <a:off x="3100705" y="2607945"/>
            <a:ext cx="5591810" cy="275590"/>
          </a:xfrm>
          <a:prstGeom prst="rect">
            <a:avLst/>
          </a:prstGeom>
          <a:noFill/>
        </p:spPr>
        <p:txBody>
          <a:bodyPr wrap="square" rtlCol="0">
            <a:spAutoFit/>
          </a:bodyPr>
          <a:p>
            <a:pPr algn="l"/>
            <a:r>
              <a:rPr lang="en-US" altLang="zh-CN" sz="1200">
                <a:solidFill>
                  <a:srgbClr val="002060"/>
                </a:solidFill>
                <a:latin typeface="微软雅黑" panose="020B0502040204020203" pitchFamily="34" charset="-122"/>
                <a:ea typeface="微软雅黑" panose="020B0502040204020203" pitchFamily="34" charset="-122"/>
              </a:rPr>
              <a:t>BS </a:t>
            </a:r>
            <a:r>
              <a:rPr lang="zh-CN" altLang="en-US" sz="1200">
                <a:solidFill>
                  <a:srgbClr val="002060"/>
                </a:solidFill>
                <a:latin typeface="微软雅黑" panose="020B0502040204020203" pitchFamily="34" charset="-122"/>
                <a:ea typeface="微软雅黑" panose="020B0502040204020203" pitchFamily="34" charset="-122"/>
              </a:rPr>
              <a:t>根据接入控制算法决定是否允许该服务接入网络，发回请求结果</a:t>
            </a:r>
            <a:endParaRPr lang="zh-CN" altLang="en-US" sz="1200">
              <a:solidFill>
                <a:srgbClr val="002060"/>
              </a:solidFill>
              <a:latin typeface="微软雅黑" panose="020B0502040204020203" pitchFamily="34" charset="-122"/>
              <a:ea typeface="微软雅黑" panose="020B0502040204020203" pitchFamily="34" charset="-122"/>
            </a:endParaRPr>
          </a:p>
        </p:txBody>
      </p:sp>
      <p:sp>
        <p:nvSpPr>
          <p:cNvPr id="44" name="文本框 43"/>
          <p:cNvSpPr txBox="1"/>
          <p:nvPr/>
        </p:nvSpPr>
        <p:spPr>
          <a:xfrm>
            <a:off x="3100705" y="3603625"/>
            <a:ext cx="5591810" cy="460375"/>
          </a:xfrm>
          <a:prstGeom prst="rect">
            <a:avLst/>
          </a:prstGeom>
          <a:noFill/>
        </p:spPr>
        <p:txBody>
          <a:bodyPr wrap="square" rtlCol="0">
            <a:spAutoFit/>
          </a:bodyPr>
          <a:p>
            <a:pPr algn="l"/>
            <a:r>
              <a:rPr lang="en-US" altLang="zh-CN" sz="1200">
                <a:solidFill>
                  <a:srgbClr val="002060"/>
                </a:solidFill>
                <a:latin typeface="微软雅黑" panose="020B0502040204020203" pitchFamily="34" charset="-122"/>
                <a:ea typeface="微软雅黑" panose="020B0502040204020203" pitchFamily="34" charset="-122"/>
              </a:rPr>
              <a:t>BS </a:t>
            </a:r>
            <a:r>
              <a:rPr lang="zh-CN" altLang="en-US" sz="1200">
                <a:solidFill>
                  <a:srgbClr val="002060"/>
                </a:solidFill>
                <a:latin typeface="微软雅黑" panose="020B0502040204020203" pitchFamily="34" charset="-122"/>
                <a:ea typeface="微软雅黑" panose="020B0502040204020203" pitchFamily="34" charset="-122"/>
              </a:rPr>
              <a:t>根据带宽分配算法为 </a:t>
            </a:r>
            <a:r>
              <a:rPr lang="en-US" altLang="zh-CN" sz="1200">
                <a:solidFill>
                  <a:srgbClr val="002060"/>
                </a:solidFill>
                <a:latin typeface="微软雅黑" panose="020B0502040204020203" pitchFamily="34" charset="-122"/>
                <a:ea typeface="微软雅黑" panose="020B0502040204020203" pitchFamily="34" charset="-122"/>
              </a:rPr>
              <a:t>SS </a:t>
            </a:r>
            <a:r>
              <a:rPr lang="zh-CN" altLang="en-US" sz="1200">
                <a:solidFill>
                  <a:srgbClr val="002060"/>
                </a:solidFill>
                <a:latin typeface="微软雅黑" panose="020B0502040204020203" pitchFamily="34" charset="-122"/>
                <a:ea typeface="微软雅黑" panose="020B0502040204020203" pitchFamily="34" charset="-122"/>
              </a:rPr>
              <a:t>分配带宽资源，设置时间帧 </a:t>
            </a:r>
            <a:r>
              <a:rPr lang="en-US" altLang="zh-CN" sz="1200">
                <a:solidFill>
                  <a:srgbClr val="002060"/>
                </a:solidFill>
                <a:latin typeface="微软雅黑" panose="020B0502040204020203" pitchFamily="34" charset="-122"/>
                <a:ea typeface="微软雅黑" panose="020B0502040204020203" pitchFamily="34" charset="-122"/>
              </a:rPr>
              <a:t>UL_MAP </a:t>
            </a:r>
            <a:r>
              <a:rPr lang="zh-CN" altLang="en-US" sz="1200">
                <a:solidFill>
                  <a:srgbClr val="002060"/>
                </a:solidFill>
                <a:latin typeface="微软雅黑" panose="020B0502040204020203" pitchFamily="34" charset="-122"/>
                <a:ea typeface="微软雅黑" panose="020B0502040204020203" pitchFamily="34" charset="-122"/>
              </a:rPr>
              <a:t>部分通知带宽分配结果，即可用带宽范围</a:t>
            </a:r>
            <a:endParaRPr lang="zh-CN" altLang="en-US" sz="1200">
              <a:solidFill>
                <a:srgbClr val="002060"/>
              </a:solidFill>
              <a:latin typeface="微软雅黑" panose="020B0502040204020203" pitchFamily="34" charset="-122"/>
              <a:ea typeface="微软雅黑" panose="020B0502040204020203" pitchFamily="34" charset="-122"/>
            </a:endParaRPr>
          </a:p>
        </p:txBody>
      </p:sp>
      <p:sp>
        <p:nvSpPr>
          <p:cNvPr id="45" name="文本框 44"/>
          <p:cNvSpPr txBox="1"/>
          <p:nvPr/>
        </p:nvSpPr>
        <p:spPr>
          <a:xfrm>
            <a:off x="3100705" y="3231515"/>
            <a:ext cx="5591810" cy="275590"/>
          </a:xfrm>
          <a:prstGeom prst="rect">
            <a:avLst/>
          </a:prstGeom>
          <a:noFill/>
        </p:spPr>
        <p:txBody>
          <a:bodyPr wrap="square" rtlCol="0">
            <a:spAutoFit/>
          </a:bodyPr>
          <a:p>
            <a:pPr algn="l"/>
            <a:r>
              <a:rPr lang="zh-CN" altLang="en-US" sz="1200">
                <a:solidFill>
                  <a:srgbClr val="002060"/>
                </a:solidFill>
                <a:latin typeface="微软雅黑" panose="020B0502040204020203" pitchFamily="34" charset="-122"/>
                <a:ea typeface="微软雅黑" panose="020B0502040204020203" pitchFamily="34" charset="-122"/>
              </a:rPr>
              <a:t>服务被接受时 </a:t>
            </a:r>
            <a:r>
              <a:rPr lang="en-US" altLang="zh-CN" sz="1200">
                <a:solidFill>
                  <a:srgbClr val="002060"/>
                </a:solidFill>
                <a:latin typeface="微软雅黑" panose="020B0502040204020203" pitchFamily="34" charset="-122"/>
                <a:ea typeface="微软雅黑" panose="020B0502040204020203" pitchFamily="34" charset="-122"/>
              </a:rPr>
              <a:t>SS </a:t>
            </a:r>
            <a:r>
              <a:rPr lang="zh-CN" altLang="en-US" sz="1200">
                <a:solidFill>
                  <a:srgbClr val="002060"/>
                </a:solidFill>
                <a:latin typeface="微软雅黑" panose="020B0502040204020203" pitchFamily="34" charset="-122"/>
                <a:ea typeface="微软雅黑" panose="020B0502040204020203" pitchFamily="34" charset="-122"/>
              </a:rPr>
              <a:t>向 </a:t>
            </a:r>
            <a:r>
              <a:rPr lang="en-US" altLang="zh-CN" sz="1200">
                <a:solidFill>
                  <a:srgbClr val="002060"/>
                </a:solidFill>
                <a:latin typeface="微软雅黑" panose="020B0502040204020203" pitchFamily="34" charset="-122"/>
                <a:ea typeface="微软雅黑" panose="020B0502040204020203" pitchFamily="34" charset="-122"/>
              </a:rPr>
              <a:t>BS </a:t>
            </a:r>
            <a:r>
              <a:rPr lang="zh-CN" altLang="en-US" sz="1200">
                <a:solidFill>
                  <a:srgbClr val="002060"/>
                </a:solidFill>
                <a:latin typeface="微软雅黑" panose="020B0502040204020203" pitchFamily="34" charset="-122"/>
                <a:ea typeface="微软雅黑" panose="020B0502040204020203" pitchFamily="34" charset="-122"/>
              </a:rPr>
              <a:t>发出带宽请求</a:t>
            </a:r>
            <a:endParaRPr lang="zh-CN" altLang="en-US" sz="1200">
              <a:solidFill>
                <a:srgbClr val="002060"/>
              </a:solidFill>
              <a:latin typeface="微软雅黑" panose="020B0502040204020203" pitchFamily="34" charset="-122"/>
              <a:ea typeface="微软雅黑" panose="020B0502040204020203" pitchFamily="34" charset="-122"/>
            </a:endParaRPr>
          </a:p>
        </p:txBody>
      </p:sp>
      <p:sp>
        <p:nvSpPr>
          <p:cNvPr id="46" name="文本框 45"/>
          <p:cNvSpPr txBox="1"/>
          <p:nvPr/>
        </p:nvSpPr>
        <p:spPr>
          <a:xfrm>
            <a:off x="3100705" y="4184650"/>
            <a:ext cx="5591810" cy="460375"/>
          </a:xfrm>
          <a:prstGeom prst="rect">
            <a:avLst/>
          </a:prstGeom>
          <a:noFill/>
        </p:spPr>
        <p:txBody>
          <a:bodyPr wrap="square" rtlCol="0">
            <a:spAutoFit/>
          </a:bodyPr>
          <a:p>
            <a:pPr algn="l"/>
            <a:r>
              <a:rPr lang="en-US" altLang="zh-CN" sz="1200">
                <a:solidFill>
                  <a:srgbClr val="002060"/>
                </a:solidFill>
                <a:latin typeface="微软雅黑" panose="020B0502040204020203" pitchFamily="34" charset="-122"/>
                <a:ea typeface="微软雅黑" panose="020B0502040204020203" pitchFamily="34" charset="-122"/>
              </a:rPr>
              <a:t>SS </a:t>
            </a:r>
            <a:r>
              <a:rPr lang="zh-CN" altLang="en-US" sz="1200">
                <a:solidFill>
                  <a:srgbClr val="002060"/>
                </a:solidFill>
                <a:latin typeface="微软雅黑" panose="020B0502040204020203" pitchFamily="34" charset="-122"/>
                <a:ea typeface="微软雅黑" panose="020B0502040204020203" pitchFamily="34" charset="-122"/>
              </a:rPr>
              <a:t>分析时间帧的 </a:t>
            </a:r>
            <a:r>
              <a:rPr lang="en-US" altLang="zh-CN" sz="1200">
                <a:solidFill>
                  <a:srgbClr val="002060"/>
                </a:solidFill>
                <a:latin typeface="微软雅黑" panose="020B0502040204020203" pitchFamily="34" charset="-122"/>
                <a:ea typeface="微软雅黑" panose="020B0502040204020203" pitchFamily="34" charset="-122"/>
              </a:rPr>
              <a:t>UL_MAP </a:t>
            </a:r>
            <a:r>
              <a:rPr lang="zh-CN" altLang="en-US" sz="1200">
                <a:solidFill>
                  <a:srgbClr val="002060"/>
                </a:solidFill>
                <a:latin typeface="微软雅黑" panose="020B0502040204020203" pitchFamily="34" charset="-122"/>
                <a:ea typeface="微软雅黑" panose="020B0502040204020203" pitchFamily="34" charset="-122"/>
              </a:rPr>
              <a:t>部分得到下一个时间帧的帧结构，得到数据传输部分的带宽分配信息，在其允许的时隙内传输数据</a:t>
            </a:r>
            <a:endParaRPr lang="zh-CN" altLang="en-US" sz="12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7"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2"/>
                                        </p:tgtEl>
                                        <p:attrNameLst>
                                          <p:attrName>ppt_x</p:attrName>
                                          <p:attrName>ppt_y</p:attrName>
                                        </p:attrNameLst>
                                      </p:cBhvr>
                                    </p:animMotion>
                                    <p:animRot by="1500000">
                                      <p:cBhvr>
                                        <p:cTn id="7" dur="125" fill="hold">
                                          <p:stCondLst>
                                            <p:cond delay="0"/>
                                          </p:stCondLst>
                                        </p:cTn>
                                        <p:tgtEl>
                                          <p:spTgt spid="12"/>
                                        </p:tgtEl>
                                        <p:attrNameLst>
                                          <p:attrName>r</p:attrName>
                                        </p:attrNameLst>
                                      </p:cBhvr>
                                    </p:animRot>
                                    <p:animRot by="-1500000">
                                      <p:cBhvr>
                                        <p:cTn id="8" dur="125" fill="hold">
                                          <p:stCondLst>
                                            <p:cond delay="125"/>
                                          </p:stCondLst>
                                        </p:cTn>
                                        <p:tgtEl>
                                          <p:spTgt spid="12"/>
                                        </p:tgtEl>
                                        <p:attrNameLst>
                                          <p:attrName>r</p:attrName>
                                        </p:attrNameLst>
                                      </p:cBhvr>
                                    </p:animRot>
                                    <p:animRot by="-1500000">
                                      <p:cBhvr>
                                        <p:cTn id="9" dur="125" fill="hold">
                                          <p:stCondLst>
                                            <p:cond delay="250"/>
                                          </p:stCondLst>
                                        </p:cTn>
                                        <p:tgtEl>
                                          <p:spTgt spid="12"/>
                                        </p:tgtEl>
                                        <p:attrNameLst>
                                          <p:attrName>r</p:attrName>
                                        </p:attrNameLst>
                                      </p:cBhvr>
                                    </p:animRot>
                                    <p:animRot by="1500000">
                                      <p:cBhvr>
                                        <p:cTn id="10" dur="125" fill="hold">
                                          <p:stCondLst>
                                            <p:cond delay="375"/>
                                          </p:stCondLst>
                                        </p:cTn>
                                        <p:tgtEl>
                                          <p:spTgt spid="12"/>
                                        </p:tgtEl>
                                        <p:attrNameLst>
                                          <p:attrName>r</p:attrName>
                                        </p:attrNameLst>
                                      </p:cBhvr>
                                    </p:animRot>
                                  </p:childTnLst>
                                </p:cTn>
                              </p:par>
                            </p:childTnLst>
                          </p:cTn>
                        </p:par>
                        <p:par>
                          <p:cTn id="11" fill="hold">
                            <p:stCondLst>
                              <p:cond delay="2349"/>
                            </p:stCondLst>
                            <p:childTnLst>
                              <p:par>
                                <p:cTn id="12" presetID="35" presetClass="emph" presetSubtype="0" fill="hold" grpId="5" nodeType="afterEffect">
                                  <p:stCondLst>
                                    <p:cond delay="0"/>
                                  </p:stCondLst>
                                  <p:iterate type="lt">
                                    <p:tmPct val="0"/>
                                  </p:iterate>
                                  <p:childTnLst>
                                    <p:anim calcmode="discrete" valueType="str">
                                      <p:cBhvr>
                                        <p:cTn id="13" dur="1000" fill="hold"/>
                                        <p:tgtEl>
                                          <p:spTgt spid="12"/>
                                        </p:tgtEl>
                                        <p:attrNameLst>
                                          <p:attrName>style.visibility</p:attrName>
                                        </p:attrNameLst>
                                      </p:cBhvr>
                                      <p:tavLst>
                                        <p:tav tm="0">
                                          <p:val>
                                            <p:strVal val="hidden"/>
                                          </p:val>
                                        </p:tav>
                                        <p:tav tm="50000">
                                          <p:val>
                                            <p:strVal val="visible"/>
                                          </p:val>
                                        </p:tav>
                                      </p:tavLst>
                                    </p:anim>
                                  </p:childTnLst>
                                </p:cTn>
                              </p:par>
                            </p:childTnLst>
                          </p:cTn>
                        </p:par>
                        <p:par>
                          <p:cTn id="14" fill="hold">
                            <p:stCondLst>
                              <p:cond delay="3349"/>
                            </p:stCondLst>
                            <p:childTnLst>
                              <p:par>
                                <p:cTn id="15" presetID="22" presetClass="entr" presetSubtype="8" fill="hold" grpId="0" nodeType="after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wipe(left)">
                                      <p:cBhvr>
                                        <p:cTn id="17" dur="500"/>
                                        <p:tgtEl>
                                          <p:spTgt spid="43"/>
                                        </p:tgtEl>
                                      </p:cBhvr>
                                    </p:animEffect>
                                  </p:childTnLst>
                                </p:cTn>
                              </p:par>
                            </p:childTnLst>
                          </p:cTn>
                        </p:par>
                        <p:par>
                          <p:cTn id="18" fill="hold">
                            <p:stCondLst>
                              <p:cond delay="3849"/>
                            </p:stCondLst>
                            <p:childTnLst>
                              <p:par>
                                <p:cTn id="19" presetID="22" presetClass="entr" presetSubtype="1" fill="hold"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up)">
                                      <p:cBhvr>
                                        <p:cTn id="21" dur="500"/>
                                        <p:tgtEl>
                                          <p:spTgt spid="20"/>
                                        </p:tgtEl>
                                      </p:cBhvr>
                                    </p:animEffect>
                                  </p:childTnLst>
                                </p:cTn>
                              </p:par>
                              <p:par>
                                <p:cTn id="22" presetID="22" presetClass="entr" presetSubtype="1"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up)">
                                      <p:cBhvr>
                                        <p:cTn id="24" dur="500"/>
                                        <p:tgtEl>
                                          <p:spTgt spid="23"/>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up)">
                                      <p:cBhvr>
                                        <p:cTn id="27" dur="500"/>
                                        <p:tgtEl>
                                          <p:spTgt spid="31"/>
                                        </p:tgtEl>
                                      </p:cBhvr>
                                    </p:animEffect>
                                  </p:childTnLst>
                                </p:cTn>
                              </p:par>
                              <p:par>
                                <p:cTn id="28" presetID="22" presetClass="entr" presetSubtype="1" fill="hold"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up)">
                                      <p:cBhvr>
                                        <p:cTn id="30" dur="500"/>
                                        <p:tgtEl>
                                          <p:spTgt spid="25"/>
                                        </p:tgtEl>
                                      </p:cBhvr>
                                    </p:animEffect>
                                  </p:childTnLst>
                                </p:cTn>
                              </p:par>
                              <p:par>
                                <p:cTn id="31" presetID="22" presetClass="entr" presetSubtype="1"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up)">
                                      <p:cBhvr>
                                        <p:cTn id="33" dur="500"/>
                                        <p:tgtEl>
                                          <p:spTgt spid="28"/>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wipe(up)">
                                      <p:cBhvr>
                                        <p:cTn id="36" dur="500"/>
                                        <p:tgtEl>
                                          <p:spTgt spid="29"/>
                                        </p:tgtEl>
                                      </p:cBhvr>
                                    </p:animEffect>
                                  </p:childTnLst>
                                </p:cTn>
                              </p:par>
                              <p:par>
                                <p:cTn id="37" presetID="22" presetClass="entr" presetSubtype="1"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wipe(up)">
                                      <p:cBhvr>
                                        <p:cTn id="39" dur="500"/>
                                        <p:tgtEl>
                                          <p:spTgt spid="32"/>
                                        </p:tgtEl>
                                      </p:cBhvr>
                                    </p:animEffect>
                                  </p:childTnLst>
                                </p:cTn>
                              </p:par>
                              <p:par>
                                <p:cTn id="40" presetID="22" presetClass="entr" presetSubtype="1" fill="hold"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wipe(up)">
                                      <p:cBhvr>
                                        <p:cTn id="42" dur="500"/>
                                        <p:tgtEl>
                                          <p:spTgt spid="37"/>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wipe(up)">
                                      <p:cBhvr>
                                        <p:cTn id="45" dur="500"/>
                                        <p:tgtEl>
                                          <p:spTgt spid="38"/>
                                        </p:tgtEl>
                                      </p:cBhvr>
                                    </p:animEffect>
                                  </p:childTnLst>
                                </p:cTn>
                              </p:par>
                              <p:par>
                                <p:cTn id="46" presetID="22" presetClass="entr" presetSubtype="1" fill="hold" nodeType="with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wipe(up)">
                                      <p:cBhvr>
                                        <p:cTn id="48" dur="500"/>
                                        <p:tgtEl>
                                          <p:spTgt spid="39"/>
                                        </p:tgtEl>
                                      </p:cBhvr>
                                    </p:animEffect>
                                  </p:childTnLst>
                                </p:cTn>
                              </p:par>
                            </p:childTnLst>
                          </p:cTn>
                        </p:par>
                        <p:par>
                          <p:cTn id="49" fill="hold">
                            <p:stCondLst>
                              <p:cond delay="4349"/>
                            </p:stCondLst>
                            <p:childTnLst>
                              <p:par>
                                <p:cTn id="50" presetID="22" presetClass="entr" presetSubtype="1" fill="hold" grpId="1" nodeType="after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wipe(up)">
                                      <p:cBhvr>
                                        <p:cTn id="52" dur="500"/>
                                        <p:tgtEl>
                                          <p:spTgt spid="26"/>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wipe(up)">
                                      <p:cBhvr>
                                        <p:cTn id="55" dur="500"/>
                                        <p:tgtEl>
                                          <p:spTgt spid="33"/>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wipe(up)">
                                      <p:cBhvr>
                                        <p:cTn id="58" dur="500"/>
                                        <p:tgtEl>
                                          <p:spTgt spid="40"/>
                                        </p:tgtEl>
                                      </p:cBhvr>
                                    </p:animEffect>
                                  </p:childTnLst>
                                </p:cTn>
                              </p:par>
                            </p:childTnLst>
                          </p:cTn>
                        </p:par>
                        <p:par>
                          <p:cTn id="59" fill="hold">
                            <p:stCondLst>
                              <p:cond delay="4849"/>
                            </p:stCondLst>
                            <p:childTnLst>
                              <p:par>
                                <p:cTn id="60" presetID="22" presetClass="entr" presetSubtype="4" fill="hold" grpId="0" nodeType="after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wipe(down)">
                                      <p:cBhvr>
                                        <p:cTn id="62" dur="500"/>
                                        <p:tgtEl>
                                          <p:spTgt spid="3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wipe(left)">
                                      <p:cBhvr>
                                        <p:cTn id="67" dur="500"/>
                                        <p:tgtEl>
                                          <p:spTgt spid="41"/>
                                        </p:tgtEl>
                                      </p:cBhvr>
                                    </p:animEffect>
                                  </p:childTnLst>
                                </p:cTn>
                              </p:par>
                            </p:childTnLst>
                          </p:cTn>
                        </p:par>
                        <p:par>
                          <p:cTn id="68" fill="hold">
                            <p:stCondLst>
                              <p:cond delay="500"/>
                            </p:stCondLst>
                            <p:childTnLst>
                              <p:par>
                                <p:cTn id="69" presetID="22" presetClass="entr" presetSubtype="1" fill="hold" grpId="0" nodeType="after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wipe(up)">
                                      <p:cBhvr>
                                        <p:cTn id="71" dur="500"/>
                                        <p:tgtEl>
                                          <p:spTgt spid="26"/>
                                        </p:tgtEl>
                                      </p:cBhvr>
                                    </p:animEffect>
                                  </p:childTnLst>
                                </p:cTn>
                              </p:par>
                            </p:childTnLst>
                          </p:cTn>
                        </p:par>
                        <p:par>
                          <p:cTn id="72" fill="hold">
                            <p:stCondLst>
                              <p:cond delay="1000"/>
                            </p:stCondLst>
                            <p:childTnLst>
                              <p:par>
                                <p:cTn id="73" presetID="35" presetClass="emph" presetSubtype="0" fill="hold" nodeType="afterEffect">
                                  <p:stCondLst>
                                    <p:cond delay="0"/>
                                  </p:stCondLst>
                                  <p:childTnLst>
                                    <p:anim calcmode="discrete" valueType="str">
                                      <p:cBhvr>
                                        <p:cTn id="74" dur="1000" fill="hold"/>
                                        <p:tgtEl>
                                          <p:spTgt spid="25"/>
                                        </p:tgtEl>
                                        <p:attrNameLst>
                                          <p:attrName>style.visibility</p:attrName>
                                        </p:attrNameLst>
                                      </p:cBhvr>
                                      <p:tavLst>
                                        <p:tav tm="0">
                                          <p:val>
                                            <p:strVal val="hidden"/>
                                          </p:val>
                                        </p:tav>
                                        <p:tav tm="50000">
                                          <p:val>
                                            <p:strVal val="visible"/>
                                          </p:val>
                                        </p:tav>
                                      </p:tavLst>
                                    </p:anim>
                                  </p:childTnLst>
                                </p:cTn>
                              </p:par>
                            </p:childTnLst>
                          </p:cTn>
                        </p:par>
                        <p:par>
                          <p:cTn id="75" fill="hold">
                            <p:stCondLst>
                              <p:cond delay="2000"/>
                            </p:stCondLst>
                            <p:childTnLst>
                              <p:par>
                                <p:cTn id="76" presetID="22" presetClass="entr" presetSubtype="8" fill="hold" nodeType="after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wipe(left)">
                                      <p:cBhvr>
                                        <p:cTn id="78" dur="500"/>
                                        <p:tgtEl>
                                          <p:spTgt spid="25"/>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wipe(left)">
                                      <p:cBhvr>
                                        <p:cTn id="83" dur="500"/>
                                        <p:tgtEl>
                                          <p:spTgt spid="42"/>
                                        </p:tgtEl>
                                      </p:cBhvr>
                                    </p:animEffect>
                                  </p:childTnLst>
                                </p:cTn>
                              </p:par>
                            </p:childTnLst>
                          </p:cTn>
                        </p:par>
                        <p:par>
                          <p:cTn id="84" fill="hold">
                            <p:stCondLst>
                              <p:cond delay="500"/>
                            </p:stCondLst>
                            <p:childTnLst>
                              <p:par>
                                <p:cTn id="85" presetID="35" presetClass="emph" presetSubtype="0" fill="hold" nodeType="afterEffect">
                                  <p:stCondLst>
                                    <p:cond delay="0"/>
                                  </p:stCondLst>
                                  <p:childTnLst>
                                    <p:anim calcmode="discrete" valueType="str">
                                      <p:cBhvr>
                                        <p:cTn id="86" dur="1000" fill="hold"/>
                                        <p:tgtEl>
                                          <p:spTgt spid="28"/>
                                        </p:tgtEl>
                                        <p:attrNameLst>
                                          <p:attrName>style.visibility</p:attrName>
                                        </p:attrNameLst>
                                      </p:cBhvr>
                                      <p:tavLst>
                                        <p:tav tm="0">
                                          <p:val>
                                            <p:strVal val="hidden"/>
                                          </p:val>
                                        </p:tav>
                                        <p:tav tm="50000">
                                          <p:val>
                                            <p:strVal val="visible"/>
                                          </p:val>
                                        </p:tav>
                                      </p:tavLst>
                                    </p:anim>
                                  </p:childTnLst>
                                </p:cTn>
                              </p:par>
                            </p:childTnLst>
                          </p:cTn>
                        </p:par>
                        <p:par>
                          <p:cTn id="87" fill="hold">
                            <p:stCondLst>
                              <p:cond delay="1500"/>
                            </p:stCondLst>
                            <p:childTnLst>
                              <p:par>
                                <p:cTn id="88" presetID="35" presetClass="emph" presetSubtype="0" fill="hold" grpId="1" nodeType="afterEffect">
                                  <p:stCondLst>
                                    <p:cond delay="0"/>
                                  </p:stCondLst>
                                  <p:childTnLst>
                                    <p:anim calcmode="discrete" valueType="str">
                                      <p:cBhvr>
                                        <p:cTn id="89" dur="1000" fill="hold"/>
                                        <p:tgtEl>
                                          <p:spTgt spid="29"/>
                                        </p:tgtEl>
                                        <p:attrNameLst>
                                          <p:attrName>style.visibility</p:attrName>
                                        </p:attrNameLst>
                                      </p:cBhvr>
                                      <p:tavLst>
                                        <p:tav tm="0">
                                          <p:val>
                                            <p:strVal val="hidden"/>
                                          </p:val>
                                        </p:tav>
                                        <p:tav tm="50000">
                                          <p:val>
                                            <p:strVal val="visible"/>
                                          </p:val>
                                        </p:tav>
                                      </p:tavLst>
                                    </p:anim>
                                  </p:childTnLst>
                                </p:cTn>
                              </p:par>
                            </p:childTnLst>
                          </p:cTn>
                        </p:par>
                        <p:par>
                          <p:cTn id="90" fill="hold">
                            <p:stCondLst>
                              <p:cond delay="2500"/>
                            </p:stCondLst>
                            <p:childTnLst>
                              <p:par>
                                <p:cTn id="91" presetID="22" presetClass="entr" presetSubtype="2" fill="hold" nodeType="after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wipe(right)">
                                      <p:cBhvr>
                                        <p:cTn id="93" dur="500"/>
                                        <p:tgtEl>
                                          <p:spTgt spid="28"/>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45"/>
                                        </p:tgtEl>
                                        <p:attrNameLst>
                                          <p:attrName>style.visibility</p:attrName>
                                        </p:attrNameLst>
                                      </p:cBhvr>
                                      <p:to>
                                        <p:strVal val="visible"/>
                                      </p:to>
                                    </p:set>
                                    <p:animEffect transition="in" filter="wipe(left)">
                                      <p:cBhvr>
                                        <p:cTn id="98" dur="500"/>
                                        <p:tgtEl>
                                          <p:spTgt spid="45"/>
                                        </p:tgtEl>
                                      </p:cBhvr>
                                    </p:animEffect>
                                  </p:childTnLst>
                                </p:cTn>
                              </p:par>
                            </p:childTnLst>
                          </p:cTn>
                        </p:par>
                        <p:par>
                          <p:cTn id="99" fill="hold">
                            <p:stCondLst>
                              <p:cond delay="500"/>
                            </p:stCondLst>
                            <p:childTnLst>
                              <p:par>
                                <p:cTn id="100" presetID="35" presetClass="emph" presetSubtype="0" fill="hold" nodeType="afterEffect">
                                  <p:stCondLst>
                                    <p:cond delay="0"/>
                                  </p:stCondLst>
                                  <p:childTnLst>
                                    <p:anim calcmode="discrete" valueType="str">
                                      <p:cBhvr>
                                        <p:cTn id="101" dur="1000" fill="hold"/>
                                        <p:tgtEl>
                                          <p:spTgt spid="32"/>
                                        </p:tgtEl>
                                        <p:attrNameLst>
                                          <p:attrName>style.visibility</p:attrName>
                                        </p:attrNameLst>
                                      </p:cBhvr>
                                      <p:tavLst>
                                        <p:tav tm="0">
                                          <p:val>
                                            <p:strVal val="hidden"/>
                                          </p:val>
                                        </p:tav>
                                        <p:tav tm="50000">
                                          <p:val>
                                            <p:strVal val="visible"/>
                                          </p:val>
                                        </p:tav>
                                      </p:tavLst>
                                    </p:anim>
                                  </p:childTnLst>
                                </p:cTn>
                              </p:par>
                            </p:childTnLst>
                          </p:cTn>
                        </p:par>
                        <p:par>
                          <p:cTn id="102" fill="hold">
                            <p:stCondLst>
                              <p:cond delay="1500"/>
                            </p:stCondLst>
                            <p:childTnLst>
                              <p:par>
                                <p:cTn id="103" presetID="35" presetClass="emph" presetSubtype="0" fill="hold" grpId="1" nodeType="afterEffect">
                                  <p:stCondLst>
                                    <p:cond delay="0"/>
                                  </p:stCondLst>
                                  <p:childTnLst>
                                    <p:anim calcmode="discrete" valueType="str">
                                      <p:cBhvr>
                                        <p:cTn id="104" dur="1000" fill="hold"/>
                                        <p:tgtEl>
                                          <p:spTgt spid="33"/>
                                        </p:tgtEl>
                                        <p:attrNameLst>
                                          <p:attrName>style.visibility</p:attrName>
                                        </p:attrNameLst>
                                      </p:cBhvr>
                                      <p:tavLst>
                                        <p:tav tm="0">
                                          <p:val>
                                            <p:strVal val="hidden"/>
                                          </p:val>
                                        </p:tav>
                                        <p:tav tm="50000">
                                          <p:val>
                                            <p:strVal val="visible"/>
                                          </p:val>
                                        </p:tav>
                                      </p:tavLst>
                                    </p:anim>
                                  </p:childTnLst>
                                </p:cTn>
                              </p:par>
                            </p:childTnLst>
                          </p:cTn>
                        </p:par>
                        <p:par>
                          <p:cTn id="105" fill="hold">
                            <p:stCondLst>
                              <p:cond delay="2500"/>
                            </p:stCondLst>
                            <p:childTnLst>
                              <p:par>
                                <p:cTn id="106" presetID="22" presetClass="entr" presetSubtype="8" fill="hold" nodeType="afterEffect">
                                  <p:stCondLst>
                                    <p:cond delay="0"/>
                                  </p:stCondLst>
                                  <p:childTnLst>
                                    <p:set>
                                      <p:cBhvr>
                                        <p:cTn id="107" dur="1" fill="hold">
                                          <p:stCondLst>
                                            <p:cond delay="0"/>
                                          </p:stCondLst>
                                        </p:cTn>
                                        <p:tgtEl>
                                          <p:spTgt spid="32"/>
                                        </p:tgtEl>
                                        <p:attrNameLst>
                                          <p:attrName>style.visibility</p:attrName>
                                        </p:attrNameLst>
                                      </p:cBhvr>
                                      <p:to>
                                        <p:strVal val="visible"/>
                                      </p:to>
                                    </p:set>
                                    <p:animEffect transition="in" filter="wipe(left)">
                                      <p:cBhvr>
                                        <p:cTn id="108" dur="500"/>
                                        <p:tgtEl>
                                          <p:spTgt spid="32"/>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44"/>
                                        </p:tgtEl>
                                        <p:attrNameLst>
                                          <p:attrName>style.visibility</p:attrName>
                                        </p:attrNameLst>
                                      </p:cBhvr>
                                      <p:to>
                                        <p:strVal val="visible"/>
                                      </p:to>
                                    </p:set>
                                    <p:animEffect transition="in" filter="wipe(left)">
                                      <p:cBhvr>
                                        <p:cTn id="113" dur="500"/>
                                        <p:tgtEl>
                                          <p:spTgt spid="44"/>
                                        </p:tgtEl>
                                      </p:cBhvr>
                                    </p:animEffect>
                                  </p:childTnLst>
                                </p:cTn>
                              </p:par>
                            </p:childTnLst>
                          </p:cTn>
                        </p:par>
                        <p:par>
                          <p:cTn id="114" fill="hold">
                            <p:stCondLst>
                              <p:cond delay="500"/>
                            </p:stCondLst>
                            <p:childTnLst>
                              <p:par>
                                <p:cTn id="115" presetID="35" presetClass="emph" presetSubtype="0" fill="hold" nodeType="afterEffect">
                                  <p:stCondLst>
                                    <p:cond delay="0"/>
                                  </p:stCondLst>
                                  <p:childTnLst>
                                    <p:anim calcmode="discrete" valueType="str">
                                      <p:cBhvr>
                                        <p:cTn id="116" dur="1000" fill="hold"/>
                                        <p:tgtEl>
                                          <p:spTgt spid="37"/>
                                        </p:tgtEl>
                                        <p:attrNameLst>
                                          <p:attrName>style.visibility</p:attrName>
                                        </p:attrNameLst>
                                      </p:cBhvr>
                                      <p:tavLst>
                                        <p:tav tm="0">
                                          <p:val>
                                            <p:strVal val="hidden"/>
                                          </p:val>
                                        </p:tav>
                                        <p:tav tm="50000">
                                          <p:val>
                                            <p:strVal val="visible"/>
                                          </p:val>
                                        </p:tav>
                                      </p:tavLst>
                                    </p:anim>
                                  </p:childTnLst>
                                </p:cTn>
                              </p:par>
                            </p:childTnLst>
                          </p:cTn>
                        </p:par>
                        <p:par>
                          <p:cTn id="117" fill="hold">
                            <p:stCondLst>
                              <p:cond delay="1500"/>
                            </p:stCondLst>
                            <p:childTnLst>
                              <p:par>
                                <p:cTn id="118" presetID="35" presetClass="emph" presetSubtype="0" fill="hold" grpId="1" nodeType="afterEffect">
                                  <p:stCondLst>
                                    <p:cond delay="0"/>
                                  </p:stCondLst>
                                  <p:childTnLst>
                                    <p:anim calcmode="discrete" valueType="str">
                                      <p:cBhvr>
                                        <p:cTn id="119" dur="1000" fill="hold"/>
                                        <p:tgtEl>
                                          <p:spTgt spid="38"/>
                                        </p:tgtEl>
                                        <p:attrNameLst>
                                          <p:attrName>style.visibility</p:attrName>
                                        </p:attrNameLst>
                                      </p:cBhvr>
                                      <p:tavLst>
                                        <p:tav tm="0">
                                          <p:val>
                                            <p:strVal val="hidden"/>
                                          </p:val>
                                        </p:tav>
                                        <p:tav tm="50000">
                                          <p:val>
                                            <p:strVal val="visible"/>
                                          </p:val>
                                        </p:tav>
                                      </p:tavLst>
                                    </p:anim>
                                  </p:childTnLst>
                                </p:cTn>
                              </p:par>
                            </p:childTnLst>
                          </p:cTn>
                        </p:par>
                        <p:par>
                          <p:cTn id="120" fill="hold">
                            <p:stCondLst>
                              <p:cond delay="2500"/>
                            </p:stCondLst>
                            <p:childTnLst>
                              <p:par>
                                <p:cTn id="121" presetID="22" presetClass="entr" presetSubtype="2" fill="hold" nodeType="afterEffect">
                                  <p:stCondLst>
                                    <p:cond delay="0"/>
                                  </p:stCondLst>
                                  <p:childTnLst>
                                    <p:set>
                                      <p:cBhvr>
                                        <p:cTn id="122" dur="1" fill="hold">
                                          <p:stCondLst>
                                            <p:cond delay="0"/>
                                          </p:stCondLst>
                                        </p:cTn>
                                        <p:tgtEl>
                                          <p:spTgt spid="37"/>
                                        </p:tgtEl>
                                        <p:attrNameLst>
                                          <p:attrName>style.visibility</p:attrName>
                                        </p:attrNameLst>
                                      </p:cBhvr>
                                      <p:to>
                                        <p:strVal val="visible"/>
                                      </p:to>
                                    </p:set>
                                    <p:animEffect transition="in" filter="wipe(right)">
                                      <p:cBhvr>
                                        <p:cTn id="123" dur="500"/>
                                        <p:tgtEl>
                                          <p:spTgt spid="37"/>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46"/>
                                        </p:tgtEl>
                                        <p:attrNameLst>
                                          <p:attrName>style.visibility</p:attrName>
                                        </p:attrNameLst>
                                      </p:cBhvr>
                                      <p:to>
                                        <p:strVal val="visible"/>
                                      </p:to>
                                    </p:set>
                                    <p:animEffect transition="in" filter="wipe(left)">
                                      <p:cBhvr>
                                        <p:cTn id="128" dur="500"/>
                                        <p:tgtEl>
                                          <p:spTgt spid="46"/>
                                        </p:tgtEl>
                                      </p:cBhvr>
                                    </p:animEffect>
                                  </p:childTnLst>
                                </p:cTn>
                              </p:par>
                            </p:childTnLst>
                          </p:cTn>
                        </p:par>
                        <p:par>
                          <p:cTn id="129" fill="hold">
                            <p:stCondLst>
                              <p:cond delay="500"/>
                            </p:stCondLst>
                            <p:childTnLst>
                              <p:par>
                                <p:cTn id="130" presetID="35" presetClass="emph" presetSubtype="0" fill="hold" nodeType="afterEffect">
                                  <p:stCondLst>
                                    <p:cond delay="0"/>
                                  </p:stCondLst>
                                  <p:childTnLst>
                                    <p:anim calcmode="discrete" valueType="str">
                                      <p:cBhvr>
                                        <p:cTn id="131" dur="1000" fill="hold"/>
                                        <p:tgtEl>
                                          <p:spTgt spid="39"/>
                                        </p:tgtEl>
                                        <p:attrNameLst>
                                          <p:attrName>style.visibility</p:attrName>
                                        </p:attrNameLst>
                                      </p:cBhvr>
                                      <p:tavLst>
                                        <p:tav tm="0">
                                          <p:val>
                                            <p:strVal val="hidden"/>
                                          </p:val>
                                        </p:tav>
                                        <p:tav tm="50000">
                                          <p:val>
                                            <p:strVal val="visible"/>
                                          </p:val>
                                        </p:tav>
                                      </p:tavLst>
                                    </p:anim>
                                  </p:childTnLst>
                                </p:cTn>
                              </p:par>
                            </p:childTnLst>
                          </p:cTn>
                        </p:par>
                        <p:par>
                          <p:cTn id="132" fill="hold">
                            <p:stCondLst>
                              <p:cond delay="1500"/>
                            </p:stCondLst>
                            <p:childTnLst>
                              <p:par>
                                <p:cTn id="133" presetID="35" presetClass="emph" presetSubtype="0" fill="hold" grpId="1" nodeType="afterEffect">
                                  <p:stCondLst>
                                    <p:cond delay="0"/>
                                  </p:stCondLst>
                                  <p:childTnLst>
                                    <p:anim calcmode="discrete" valueType="str">
                                      <p:cBhvr>
                                        <p:cTn id="134" dur="1000" fill="hold"/>
                                        <p:tgtEl>
                                          <p:spTgt spid="40"/>
                                        </p:tgtEl>
                                        <p:attrNameLst>
                                          <p:attrName>style.visibility</p:attrName>
                                        </p:attrNameLst>
                                      </p:cBhvr>
                                      <p:tavLst>
                                        <p:tav tm="0">
                                          <p:val>
                                            <p:strVal val="hidden"/>
                                          </p:val>
                                        </p:tav>
                                        <p:tav tm="50000">
                                          <p:val>
                                            <p:strVal val="visible"/>
                                          </p:val>
                                        </p:tav>
                                      </p:tavLst>
                                    </p:anim>
                                  </p:childTnLst>
                                </p:cTn>
                              </p:par>
                            </p:childTnLst>
                          </p:cTn>
                        </p:par>
                        <p:par>
                          <p:cTn id="135" fill="hold">
                            <p:stCondLst>
                              <p:cond delay="2500"/>
                            </p:stCondLst>
                            <p:childTnLst>
                              <p:par>
                                <p:cTn id="136" presetID="22" presetClass="entr" presetSubtype="8" fill="hold" nodeType="afterEffect">
                                  <p:stCondLst>
                                    <p:cond delay="0"/>
                                  </p:stCondLst>
                                  <p:childTnLst>
                                    <p:set>
                                      <p:cBhvr>
                                        <p:cTn id="137" dur="1" fill="hold">
                                          <p:stCondLst>
                                            <p:cond delay="0"/>
                                          </p:stCondLst>
                                        </p:cTn>
                                        <p:tgtEl>
                                          <p:spTgt spid="39"/>
                                        </p:tgtEl>
                                        <p:attrNameLst>
                                          <p:attrName>style.visibility</p:attrName>
                                        </p:attrNameLst>
                                      </p:cBhvr>
                                      <p:to>
                                        <p:strVal val="visible"/>
                                      </p:to>
                                    </p:set>
                                    <p:animEffect transition="in" filter="wipe(left)">
                                      <p:cBhvr>
                                        <p:cTn id="13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2" grpId="2"/>
      <p:bldP spid="12" grpId="3"/>
      <p:bldP spid="12" grpId="4"/>
      <p:bldP spid="12" grpId="5"/>
      <p:bldP spid="12" grpId="6"/>
      <p:bldP spid="12" grpId="7"/>
      <p:bldP spid="43" grpId="0"/>
      <p:bldP spid="41" grpId="0"/>
      <p:bldP spid="42" grpId="0"/>
      <p:bldP spid="44" grpId="0"/>
      <p:bldP spid="45" grpId="0"/>
      <p:bldP spid="46" grpId="0"/>
      <p:bldP spid="31" grpId="0"/>
      <p:bldP spid="29" grpId="0"/>
      <p:bldP spid="38" grpId="0"/>
      <p:bldP spid="26" grpId="0"/>
      <p:bldP spid="33" grpId="0"/>
      <p:bldP spid="40" grpId="0"/>
      <p:bldP spid="30" grpId="0"/>
      <p:bldP spid="29" grpId="1"/>
      <p:bldP spid="33" grpId="1"/>
      <p:bldP spid="38" grpId="1"/>
      <p:bldP spid="40" grpId="1"/>
      <p:bldP spid="26" grpId="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文本框 11"/>
          <p:cNvSpPr txBox="1"/>
          <p:nvPr/>
        </p:nvSpPr>
        <p:spPr>
          <a:xfrm>
            <a:off x="47625" y="342265"/>
            <a:ext cx="5499735" cy="275590"/>
          </a:xfrm>
          <a:prstGeom prst="rect">
            <a:avLst/>
          </a:prstGeom>
          <a:noFill/>
        </p:spPr>
        <p:txBody>
          <a:bodyPr wrap="square" rtlCol="0">
            <a:spAutoFit/>
          </a:bodyPr>
          <a:p>
            <a:r>
              <a:rPr lang="en-US" altLang="zh-CN" sz="1200">
                <a:solidFill>
                  <a:srgbClr val="C00000"/>
                </a:solidFill>
                <a:latin typeface="微软雅黑" panose="020B0502040204020203" pitchFamily="34" charset="-122"/>
                <a:ea typeface="微软雅黑" panose="020B0502040204020203" pitchFamily="34" charset="-122"/>
              </a:rPr>
              <a:t>1) </a:t>
            </a:r>
            <a:r>
              <a:rPr sz="1200">
                <a:solidFill>
                  <a:srgbClr val="C00000"/>
                </a:solidFill>
                <a:latin typeface="微软雅黑" panose="020B0502040204020203" pitchFamily="34" charset="-122"/>
                <a:ea typeface="微软雅黑" panose="020B0502040204020203" pitchFamily="34" charset="-122"/>
              </a:rPr>
              <a:t>点到多点模式 ( Point to MultiPoint, PMP )</a:t>
            </a:r>
            <a:endParaRPr sz="1200">
              <a:solidFill>
                <a:srgbClr val="C00000"/>
              </a:solidFill>
              <a:latin typeface="微软雅黑" panose="020B0502040204020203" pitchFamily="34" charset="-122"/>
              <a:ea typeface="微软雅黑" panose="020B0502040204020203" pitchFamily="34" charset="-122"/>
            </a:endParaRPr>
          </a:p>
        </p:txBody>
      </p:sp>
      <p:sp>
        <p:nvSpPr>
          <p:cNvPr id="13" name="文本框 12"/>
          <p:cNvSpPr txBox="1"/>
          <p:nvPr/>
        </p:nvSpPr>
        <p:spPr>
          <a:xfrm>
            <a:off x="47625" y="617220"/>
            <a:ext cx="5499735" cy="275590"/>
          </a:xfrm>
          <a:prstGeom prst="rect">
            <a:avLst/>
          </a:prstGeom>
          <a:noFill/>
        </p:spPr>
        <p:txBody>
          <a:bodyPr wrap="square" rtlCol="0">
            <a:spAutoFit/>
          </a:bodyPr>
          <a:p>
            <a:r>
              <a:rPr lang="en-US" altLang="zh-CN" sz="1200">
                <a:solidFill>
                  <a:srgbClr val="002060"/>
                </a:solidFill>
                <a:latin typeface="微软雅黑" panose="020B0502040204020203" pitchFamily="34" charset="-122"/>
                <a:ea typeface="微软雅黑" panose="020B0502040204020203" pitchFamily="34" charset="-122"/>
              </a:rPr>
              <a:t>2) </a:t>
            </a:r>
            <a:r>
              <a:rPr sz="1200">
                <a:solidFill>
                  <a:srgbClr val="002060"/>
                </a:solidFill>
                <a:latin typeface="微软雅黑" panose="020B0502040204020203" pitchFamily="34" charset="-122"/>
                <a:ea typeface="微软雅黑" panose="020B0502040204020203" pitchFamily="34" charset="-122"/>
              </a:rPr>
              <a:t>Mesh 模式</a:t>
            </a:r>
            <a:endParaRPr sz="1200">
              <a:solidFill>
                <a:srgbClr val="002060"/>
              </a:solidFill>
              <a:latin typeface="微软雅黑" panose="020B0502040204020203" pitchFamily="34" charset="-122"/>
              <a:ea typeface="微软雅黑" panose="020B0502040204020203" pitchFamily="34" charset="-122"/>
            </a:endParaRPr>
          </a:p>
        </p:txBody>
      </p:sp>
      <p:sp>
        <p:nvSpPr>
          <p:cNvPr id="5" name="文本框 4"/>
          <p:cNvSpPr txBox="1"/>
          <p:nvPr/>
        </p:nvSpPr>
        <p:spPr>
          <a:xfrm>
            <a:off x="3674745" y="5080"/>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5. </a:t>
            </a:r>
            <a:r>
              <a:rPr lang="en-US" altLang="zh-CN" sz="1600">
                <a:solidFill>
                  <a:srgbClr val="002060"/>
                </a:solidFill>
                <a:latin typeface="微软雅黑" panose="020B0502040204020203" pitchFamily="34" charset="-122"/>
                <a:ea typeface="微软雅黑" panose="020B0502040204020203" pitchFamily="34" charset="-122"/>
                <a:sym typeface="+mn-ea"/>
              </a:rPr>
              <a:t>WiMAX </a:t>
            </a:r>
            <a:r>
              <a:rPr lang="zh-CN" altLang="en-US" sz="1600">
                <a:solidFill>
                  <a:srgbClr val="002060"/>
                </a:solidFill>
                <a:latin typeface="微软雅黑" panose="020B0502040204020203" pitchFamily="34" charset="-122"/>
                <a:ea typeface="微软雅黑" panose="020B0502040204020203" pitchFamily="34" charset="-122"/>
              </a:rPr>
              <a:t>网络带宽请求原理</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43" name="文本框 42"/>
          <p:cNvSpPr txBox="1"/>
          <p:nvPr/>
        </p:nvSpPr>
        <p:spPr>
          <a:xfrm>
            <a:off x="1776730" y="892810"/>
            <a:ext cx="5837555" cy="583565"/>
          </a:xfrm>
          <a:prstGeom prst="rect">
            <a:avLst/>
          </a:prstGeom>
          <a:noFill/>
        </p:spPr>
        <p:txBody>
          <a:bodyPr wrap="square" rtlCol="0">
            <a:spAutoFit/>
          </a:bodyPr>
          <a:p>
            <a:pPr algn="l"/>
            <a:r>
              <a:rPr lang="zh-CN" altLang="en-US" sz="1600" b="1">
                <a:solidFill>
                  <a:srgbClr val="C00000"/>
                </a:solidFill>
                <a:latin typeface="微软雅黑" panose="020B0502040204020203" pitchFamily="34" charset="-122"/>
                <a:ea typeface="微软雅黑" panose="020B0502040204020203" pitchFamily="34" charset="-122"/>
              </a:rPr>
              <a:t>基站</a:t>
            </a:r>
            <a:r>
              <a:rPr lang="en-US" altLang="zh-CN" sz="1600" b="1">
                <a:solidFill>
                  <a:srgbClr val="C00000"/>
                </a:solidFill>
                <a:latin typeface="微软雅黑" panose="020B0502040204020203" pitchFamily="34" charset="-122"/>
                <a:ea typeface="微软雅黑" panose="020B0502040204020203" pitchFamily="34" charset="-122"/>
              </a:rPr>
              <a:t>BS</a:t>
            </a:r>
            <a:r>
              <a:rPr lang="zh-CN" altLang="en-US" sz="1600" b="1">
                <a:solidFill>
                  <a:srgbClr val="C00000"/>
                </a:solidFill>
                <a:latin typeface="微软雅黑" panose="020B0502040204020203" pitchFamily="34" charset="-122"/>
                <a:ea typeface="微软雅黑" panose="020B0502040204020203" pitchFamily="34" charset="-122"/>
              </a:rPr>
              <a:t>带宽充足时，采用轮询遍历用户站</a:t>
            </a:r>
            <a:r>
              <a:rPr lang="en-US" altLang="zh-CN" sz="1600" b="1">
                <a:solidFill>
                  <a:srgbClr val="C00000"/>
                </a:solidFill>
                <a:latin typeface="微软雅黑" panose="020B0502040204020203" pitchFamily="34" charset="-122"/>
                <a:ea typeface="微软雅黑" panose="020B0502040204020203" pitchFamily="34" charset="-122"/>
              </a:rPr>
              <a:t>SS</a:t>
            </a:r>
            <a:endParaRPr lang="en-US" altLang="zh-CN" sz="1600" b="1">
              <a:solidFill>
                <a:srgbClr val="C00000"/>
              </a:solidFill>
              <a:latin typeface="微软雅黑" panose="020B0502040204020203" pitchFamily="34" charset="-122"/>
              <a:ea typeface="微软雅黑" panose="020B0502040204020203" pitchFamily="34" charset="-122"/>
            </a:endParaRPr>
          </a:p>
          <a:p>
            <a:pPr algn="l"/>
            <a:r>
              <a:rPr lang="zh-CN" altLang="en-US" sz="1600" b="1">
                <a:solidFill>
                  <a:srgbClr val="C00000"/>
                </a:solidFill>
                <a:latin typeface="微软雅黑" panose="020B0502040204020203" pitchFamily="34" charset="-122"/>
                <a:ea typeface="微软雅黑" panose="020B0502040204020203" pitchFamily="34" charset="-122"/>
              </a:rPr>
              <a:t>带宽资源紧张时，使用截断二进制指数后退算法协调请求冲突</a:t>
            </a:r>
            <a:endParaRPr lang="zh-CN" altLang="en-US" sz="1600" b="1">
              <a:solidFill>
                <a:srgbClr val="C00000"/>
              </a:solidFill>
              <a:latin typeface="微软雅黑" panose="020B0502040204020203" pitchFamily="34" charset="-122"/>
              <a:ea typeface="微软雅黑" panose="020B0502040204020203" pitchFamily="34" charset="-122"/>
            </a:endParaRPr>
          </a:p>
        </p:txBody>
      </p:sp>
      <p:cxnSp>
        <p:nvCxnSpPr>
          <p:cNvPr id="20" name="直接连接符 19"/>
          <p:cNvCxnSpPr/>
          <p:nvPr/>
        </p:nvCxnSpPr>
        <p:spPr>
          <a:xfrm>
            <a:off x="1184910" y="1793240"/>
            <a:ext cx="0" cy="2978150"/>
          </a:xfrm>
          <a:prstGeom prst="line">
            <a:avLst/>
          </a:prstGeom>
          <a:solidFill>
            <a:schemeClr val="accent1"/>
          </a:solidFill>
          <a:ln w="38100" cap="flat" cmpd="sng" algn="ctr">
            <a:solidFill>
              <a:srgbClr val="1C4885"/>
            </a:solidFill>
            <a:prstDash val="solid"/>
            <a:round/>
            <a:headEnd type="none" w="med" len="med"/>
            <a:tailEnd type="none" w="med" len="med"/>
          </a:ln>
        </p:spPr>
      </p:cxnSp>
      <p:cxnSp>
        <p:nvCxnSpPr>
          <p:cNvPr id="23" name="直接连接符 22"/>
          <p:cNvCxnSpPr/>
          <p:nvPr/>
        </p:nvCxnSpPr>
        <p:spPr>
          <a:xfrm>
            <a:off x="2764155" y="1793240"/>
            <a:ext cx="0" cy="2978150"/>
          </a:xfrm>
          <a:prstGeom prst="line">
            <a:avLst/>
          </a:prstGeom>
          <a:solidFill>
            <a:schemeClr val="accent1"/>
          </a:solidFill>
          <a:ln w="38100" cap="flat" cmpd="sng" algn="ctr">
            <a:solidFill>
              <a:srgbClr val="1C4885"/>
            </a:solidFill>
            <a:prstDash val="solid"/>
            <a:round/>
            <a:headEnd type="none" w="med" len="med"/>
            <a:tailEnd type="none" w="med" len="med"/>
          </a:ln>
        </p:spPr>
      </p:cxnSp>
      <p:sp>
        <p:nvSpPr>
          <p:cNvPr id="30" name="文本框 29"/>
          <p:cNvSpPr txBox="1"/>
          <p:nvPr/>
        </p:nvSpPr>
        <p:spPr>
          <a:xfrm>
            <a:off x="2565400" y="1593850"/>
            <a:ext cx="396875" cy="199390"/>
          </a:xfrm>
          <a:prstGeom prst="rect">
            <a:avLst/>
          </a:prstGeom>
          <a:noFill/>
        </p:spPr>
        <p:txBody>
          <a:bodyPr wrap="square" lIns="0" rIns="0" bIns="0" rtlCol="0" anchor="b" anchorCtr="0">
            <a:spAutoFit/>
          </a:bodyPr>
          <a:p>
            <a:pPr algn="ctr"/>
            <a:r>
              <a:rPr lang="en-US" altLang="zh-CN" sz="1000">
                <a:latin typeface="Arial" panose="020B0604020202020204" pitchFamily="34" charset="0"/>
                <a:ea typeface="微软雅黑" panose="020B0502040204020203" pitchFamily="34" charset="-122"/>
              </a:rPr>
              <a:t>BS</a:t>
            </a:r>
            <a:endParaRPr lang="en-US" altLang="zh-CN" sz="1000">
              <a:latin typeface="Arial" panose="020B0604020202020204" pitchFamily="34" charset="0"/>
              <a:ea typeface="微软雅黑" panose="020B0502040204020203" pitchFamily="34" charset="-122"/>
            </a:endParaRPr>
          </a:p>
        </p:txBody>
      </p:sp>
      <p:sp>
        <p:nvSpPr>
          <p:cNvPr id="31" name="文本框 30"/>
          <p:cNvSpPr txBox="1"/>
          <p:nvPr/>
        </p:nvSpPr>
        <p:spPr>
          <a:xfrm>
            <a:off x="986155" y="1593850"/>
            <a:ext cx="396875" cy="199390"/>
          </a:xfrm>
          <a:prstGeom prst="rect">
            <a:avLst/>
          </a:prstGeom>
          <a:noFill/>
        </p:spPr>
        <p:txBody>
          <a:bodyPr wrap="square" lIns="0" rIns="0" bIns="0" rtlCol="0" anchor="b" anchorCtr="0">
            <a:spAutoFit/>
          </a:bodyPr>
          <a:p>
            <a:pPr algn="ctr"/>
            <a:r>
              <a:rPr lang="en-US" altLang="zh-CN" sz="1000">
                <a:latin typeface="Arial" panose="020B0604020202020204" pitchFamily="34" charset="0"/>
                <a:ea typeface="微软雅黑" panose="020B0502040204020203" pitchFamily="34" charset="-122"/>
              </a:rPr>
              <a:t>SS</a:t>
            </a:r>
            <a:endParaRPr lang="en-US" altLang="zh-CN" sz="1000">
              <a:latin typeface="Arial" panose="020B0604020202020204" pitchFamily="34" charset="0"/>
              <a:ea typeface="微软雅黑" panose="020B0502040204020203" pitchFamily="34" charset="-122"/>
            </a:endParaRPr>
          </a:p>
        </p:txBody>
      </p:sp>
      <p:cxnSp>
        <p:nvCxnSpPr>
          <p:cNvPr id="25" name="直接箭头连接符 24"/>
          <p:cNvCxnSpPr/>
          <p:nvPr/>
        </p:nvCxnSpPr>
        <p:spPr>
          <a:xfrm>
            <a:off x="1184910" y="2174875"/>
            <a:ext cx="1580515" cy="575310"/>
          </a:xfrm>
          <a:prstGeom prst="straightConnector1">
            <a:avLst/>
          </a:prstGeom>
          <a:solidFill>
            <a:schemeClr val="accent1"/>
          </a:solidFill>
          <a:ln w="15875" cap="flat" cmpd="sng" algn="ctr">
            <a:solidFill>
              <a:srgbClr val="1C4885"/>
            </a:solidFill>
            <a:prstDash val="solid"/>
            <a:round/>
            <a:headEnd type="none" w="med" len="med"/>
            <a:tailEnd type="arrow" w="med" len="med"/>
          </a:ln>
        </p:spPr>
      </p:cxnSp>
      <p:sp>
        <p:nvSpPr>
          <p:cNvPr id="26" name="文本框 25"/>
          <p:cNvSpPr txBox="1"/>
          <p:nvPr/>
        </p:nvSpPr>
        <p:spPr>
          <a:xfrm>
            <a:off x="1883410" y="2210435"/>
            <a:ext cx="1078865" cy="275590"/>
          </a:xfrm>
          <a:prstGeom prst="rect">
            <a:avLst/>
          </a:prstGeom>
          <a:noFill/>
        </p:spPr>
        <p:txBody>
          <a:bodyPr wrap="square" rtlCol="0">
            <a:spAutoFit/>
          </a:bodyPr>
          <a:p>
            <a:pPr algn="l"/>
            <a:r>
              <a:rPr lang="zh-CN" altLang="en-US" sz="1200">
                <a:solidFill>
                  <a:srgbClr val="002060"/>
                </a:solidFill>
                <a:latin typeface="微软雅黑" panose="020B0502040204020203" pitchFamily="34" charset="-122"/>
                <a:ea typeface="微软雅黑" panose="020B0502040204020203" pitchFamily="34" charset="-122"/>
              </a:rPr>
              <a:t>连接请求</a:t>
            </a:r>
            <a:endParaRPr lang="zh-CN" altLang="en-US" sz="1200">
              <a:solidFill>
                <a:srgbClr val="002060"/>
              </a:solidFill>
              <a:latin typeface="微软雅黑" panose="020B0502040204020203" pitchFamily="34" charset="-122"/>
              <a:ea typeface="微软雅黑" panose="020B0502040204020203" pitchFamily="34" charset="-122"/>
            </a:endParaRPr>
          </a:p>
        </p:txBody>
      </p:sp>
      <p:cxnSp>
        <p:nvCxnSpPr>
          <p:cNvPr id="28" name="直接箭头连接符 27"/>
          <p:cNvCxnSpPr/>
          <p:nvPr/>
        </p:nvCxnSpPr>
        <p:spPr>
          <a:xfrm flipH="1">
            <a:off x="1184910" y="2750185"/>
            <a:ext cx="1590040" cy="411480"/>
          </a:xfrm>
          <a:prstGeom prst="straightConnector1">
            <a:avLst/>
          </a:prstGeom>
          <a:solidFill>
            <a:schemeClr val="accent1"/>
          </a:solidFill>
          <a:ln w="15875" cap="flat" cmpd="sng" algn="ctr">
            <a:solidFill>
              <a:srgbClr val="1C4885"/>
            </a:solidFill>
            <a:prstDash val="solid"/>
            <a:round/>
            <a:headEnd type="none" w="med" len="med"/>
            <a:tailEnd type="arrow" w="med" len="med"/>
          </a:ln>
        </p:spPr>
      </p:cxnSp>
      <p:sp>
        <p:nvSpPr>
          <p:cNvPr id="29" name="文本框 28"/>
          <p:cNvSpPr txBox="1"/>
          <p:nvPr/>
        </p:nvSpPr>
        <p:spPr>
          <a:xfrm>
            <a:off x="1383030" y="2672715"/>
            <a:ext cx="1078865" cy="275590"/>
          </a:xfrm>
          <a:prstGeom prst="rect">
            <a:avLst/>
          </a:prstGeom>
          <a:noFill/>
        </p:spPr>
        <p:txBody>
          <a:bodyPr wrap="square" rtlCol="0">
            <a:spAutoFit/>
          </a:bodyPr>
          <a:p>
            <a:pPr algn="l"/>
            <a:r>
              <a:rPr lang="zh-CN" altLang="en-US" sz="1200">
                <a:solidFill>
                  <a:srgbClr val="002060"/>
                </a:solidFill>
                <a:latin typeface="微软雅黑" panose="020B0502040204020203" pitchFamily="34" charset="-122"/>
                <a:ea typeface="微软雅黑" panose="020B0502040204020203" pitchFamily="34" charset="-122"/>
              </a:rPr>
              <a:t>请求结果</a:t>
            </a:r>
            <a:endParaRPr lang="zh-CN" altLang="en-US" sz="1200">
              <a:solidFill>
                <a:srgbClr val="002060"/>
              </a:solidFill>
              <a:latin typeface="微软雅黑" panose="020B0502040204020203" pitchFamily="34" charset="-122"/>
              <a:ea typeface="微软雅黑" panose="020B0502040204020203" pitchFamily="34" charset="-122"/>
            </a:endParaRPr>
          </a:p>
        </p:txBody>
      </p:sp>
      <p:cxnSp>
        <p:nvCxnSpPr>
          <p:cNvPr id="32" name="直接箭头连接符 31"/>
          <p:cNvCxnSpPr/>
          <p:nvPr/>
        </p:nvCxnSpPr>
        <p:spPr>
          <a:xfrm>
            <a:off x="1203325" y="3188970"/>
            <a:ext cx="1516380" cy="520700"/>
          </a:xfrm>
          <a:prstGeom prst="straightConnector1">
            <a:avLst/>
          </a:prstGeom>
          <a:solidFill>
            <a:schemeClr val="accent1"/>
          </a:solidFill>
          <a:ln w="15875" cap="flat" cmpd="sng" algn="ctr">
            <a:solidFill>
              <a:srgbClr val="1C4885"/>
            </a:solidFill>
            <a:prstDash val="solid"/>
            <a:round/>
            <a:headEnd type="none" w="med" len="med"/>
            <a:tailEnd type="arrow" w="med" len="med"/>
          </a:ln>
        </p:spPr>
      </p:cxnSp>
      <p:sp>
        <p:nvSpPr>
          <p:cNvPr id="33" name="文本框 32"/>
          <p:cNvSpPr txBox="1"/>
          <p:nvPr/>
        </p:nvSpPr>
        <p:spPr>
          <a:xfrm>
            <a:off x="1883410" y="3231515"/>
            <a:ext cx="1078865" cy="275590"/>
          </a:xfrm>
          <a:prstGeom prst="rect">
            <a:avLst/>
          </a:prstGeom>
          <a:noFill/>
        </p:spPr>
        <p:txBody>
          <a:bodyPr wrap="square" rtlCol="0">
            <a:spAutoFit/>
          </a:bodyPr>
          <a:p>
            <a:pPr algn="l"/>
            <a:r>
              <a:rPr lang="zh-CN" altLang="en-US" sz="1200">
                <a:solidFill>
                  <a:srgbClr val="002060"/>
                </a:solidFill>
                <a:latin typeface="微软雅黑" panose="020B0502040204020203" pitchFamily="34" charset="-122"/>
                <a:ea typeface="微软雅黑" panose="020B0502040204020203" pitchFamily="34" charset="-122"/>
              </a:rPr>
              <a:t>带宽请求</a:t>
            </a:r>
            <a:endParaRPr lang="zh-CN" altLang="en-US" sz="1200">
              <a:solidFill>
                <a:srgbClr val="002060"/>
              </a:solidFill>
              <a:latin typeface="微软雅黑" panose="020B0502040204020203" pitchFamily="34" charset="-122"/>
              <a:ea typeface="微软雅黑" panose="020B0502040204020203" pitchFamily="34" charset="-122"/>
            </a:endParaRPr>
          </a:p>
        </p:txBody>
      </p:sp>
      <p:cxnSp>
        <p:nvCxnSpPr>
          <p:cNvPr id="37" name="直接箭头连接符 36"/>
          <p:cNvCxnSpPr/>
          <p:nvPr/>
        </p:nvCxnSpPr>
        <p:spPr>
          <a:xfrm flipH="1">
            <a:off x="1184910" y="3736975"/>
            <a:ext cx="1562100" cy="456565"/>
          </a:xfrm>
          <a:prstGeom prst="straightConnector1">
            <a:avLst/>
          </a:prstGeom>
          <a:solidFill>
            <a:schemeClr val="accent1"/>
          </a:solidFill>
          <a:ln w="15875" cap="flat" cmpd="sng" algn="ctr">
            <a:solidFill>
              <a:srgbClr val="1C4885"/>
            </a:solidFill>
            <a:prstDash val="solid"/>
            <a:round/>
            <a:headEnd type="none" w="med" len="med"/>
            <a:tailEnd type="arrow" w="med" len="med"/>
          </a:ln>
        </p:spPr>
      </p:cxnSp>
      <p:sp>
        <p:nvSpPr>
          <p:cNvPr id="38" name="文本框 37"/>
          <p:cNvSpPr txBox="1"/>
          <p:nvPr/>
        </p:nvSpPr>
        <p:spPr>
          <a:xfrm>
            <a:off x="1383030" y="3736975"/>
            <a:ext cx="1078865" cy="275590"/>
          </a:xfrm>
          <a:prstGeom prst="rect">
            <a:avLst/>
          </a:prstGeom>
          <a:noFill/>
        </p:spPr>
        <p:txBody>
          <a:bodyPr wrap="square" rtlCol="0">
            <a:spAutoFit/>
          </a:bodyPr>
          <a:p>
            <a:pPr algn="l"/>
            <a:r>
              <a:rPr lang="en-US" altLang="zh-CN" sz="1200">
                <a:solidFill>
                  <a:srgbClr val="002060"/>
                </a:solidFill>
                <a:latin typeface="微软雅黑" panose="020B0502040204020203" pitchFamily="34" charset="-122"/>
                <a:ea typeface="微软雅黑" panose="020B0502040204020203" pitchFamily="34" charset="-122"/>
              </a:rPr>
              <a:t>UL_MAP</a:t>
            </a:r>
            <a:endParaRPr lang="en-US" altLang="zh-CN" sz="1200">
              <a:solidFill>
                <a:srgbClr val="002060"/>
              </a:solidFill>
              <a:latin typeface="微软雅黑" panose="020B0502040204020203" pitchFamily="34" charset="-122"/>
              <a:ea typeface="微软雅黑" panose="020B0502040204020203" pitchFamily="34" charset="-122"/>
            </a:endParaRPr>
          </a:p>
        </p:txBody>
      </p:sp>
      <p:cxnSp>
        <p:nvCxnSpPr>
          <p:cNvPr id="39" name="直接箭头连接符 38"/>
          <p:cNvCxnSpPr/>
          <p:nvPr/>
        </p:nvCxnSpPr>
        <p:spPr>
          <a:xfrm>
            <a:off x="1157605" y="4184650"/>
            <a:ext cx="1607820" cy="484505"/>
          </a:xfrm>
          <a:prstGeom prst="straightConnector1">
            <a:avLst/>
          </a:prstGeom>
          <a:solidFill>
            <a:schemeClr val="accent1"/>
          </a:solidFill>
          <a:ln w="15875" cap="flat" cmpd="sng" algn="ctr">
            <a:solidFill>
              <a:srgbClr val="1C4885"/>
            </a:solidFill>
            <a:prstDash val="solid"/>
            <a:round/>
            <a:headEnd type="none" w="med" len="med"/>
            <a:tailEnd type="arrow" w="med" len="med"/>
          </a:ln>
        </p:spPr>
      </p:cxnSp>
      <p:sp>
        <p:nvSpPr>
          <p:cNvPr id="40" name="文本框 39"/>
          <p:cNvSpPr txBox="1"/>
          <p:nvPr/>
        </p:nvSpPr>
        <p:spPr>
          <a:xfrm>
            <a:off x="1883410" y="4184650"/>
            <a:ext cx="1078865" cy="275590"/>
          </a:xfrm>
          <a:prstGeom prst="rect">
            <a:avLst/>
          </a:prstGeom>
          <a:noFill/>
        </p:spPr>
        <p:txBody>
          <a:bodyPr wrap="square" rtlCol="0">
            <a:spAutoFit/>
          </a:bodyPr>
          <a:p>
            <a:pPr algn="l"/>
            <a:r>
              <a:rPr lang="zh-CN" altLang="en-US" sz="1200">
                <a:solidFill>
                  <a:srgbClr val="002060"/>
                </a:solidFill>
                <a:latin typeface="微软雅黑" panose="020B0502040204020203" pitchFamily="34" charset="-122"/>
                <a:ea typeface="微软雅黑" panose="020B0502040204020203" pitchFamily="34" charset="-122"/>
              </a:rPr>
              <a:t>发送数据</a:t>
            </a:r>
            <a:endParaRPr lang="zh-CN" altLang="en-US" sz="1200">
              <a:solidFill>
                <a:srgbClr val="002060"/>
              </a:solidFill>
              <a:latin typeface="微软雅黑" panose="020B0502040204020203" pitchFamily="34" charset="-122"/>
              <a:ea typeface="微软雅黑" panose="020B0502040204020203" pitchFamily="34" charset="-122"/>
            </a:endParaRPr>
          </a:p>
        </p:txBody>
      </p:sp>
      <p:sp>
        <p:nvSpPr>
          <p:cNvPr id="41" name="文本框 40"/>
          <p:cNvSpPr txBox="1"/>
          <p:nvPr/>
        </p:nvSpPr>
        <p:spPr>
          <a:xfrm>
            <a:off x="3100705" y="2197735"/>
            <a:ext cx="5591810" cy="275590"/>
          </a:xfrm>
          <a:prstGeom prst="rect">
            <a:avLst/>
          </a:prstGeom>
          <a:noFill/>
        </p:spPr>
        <p:txBody>
          <a:bodyPr wrap="square" rtlCol="0">
            <a:spAutoFit/>
          </a:bodyPr>
          <a:p>
            <a:pPr algn="l"/>
            <a:r>
              <a:rPr lang="en-US" altLang="zh-CN" sz="1200">
                <a:solidFill>
                  <a:srgbClr val="002060"/>
                </a:solidFill>
                <a:latin typeface="微软雅黑" panose="020B0502040204020203" pitchFamily="34" charset="-122"/>
                <a:ea typeface="微软雅黑" panose="020B0502040204020203" pitchFamily="34" charset="-122"/>
              </a:rPr>
              <a:t>SS </a:t>
            </a:r>
            <a:r>
              <a:rPr lang="zh-CN" altLang="en-US" sz="1200">
                <a:solidFill>
                  <a:srgbClr val="002060"/>
                </a:solidFill>
                <a:latin typeface="微软雅黑" panose="020B0502040204020203" pitchFamily="34" charset="-122"/>
                <a:ea typeface="微软雅黑" panose="020B0502040204020203" pitchFamily="34" charset="-122"/>
              </a:rPr>
              <a:t>根据应用程序的服务类型向 </a:t>
            </a:r>
            <a:r>
              <a:rPr lang="en-US" altLang="zh-CN" sz="1200">
                <a:solidFill>
                  <a:srgbClr val="002060"/>
                </a:solidFill>
                <a:latin typeface="微软雅黑" panose="020B0502040204020203" pitchFamily="34" charset="-122"/>
                <a:ea typeface="微软雅黑" panose="020B0502040204020203" pitchFamily="34" charset="-122"/>
              </a:rPr>
              <a:t>BS </a:t>
            </a:r>
            <a:r>
              <a:rPr lang="zh-CN" altLang="en-US" sz="1200">
                <a:solidFill>
                  <a:srgbClr val="002060"/>
                </a:solidFill>
                <a:latin typeface="微软雅黑" panose="020B0502040204020203" pitchFamily="34" charset="-122"/>
                <a:ea typeface="微软雅黑" panose="020B0502040204020203" pitchFamily="34" charset="-122"/>
              </a:rPr>
              <a:t>发起连接请求</a:t>
            </a:r>
            <a:endParaRPr lang="zh-CN" altLang="en-US" sz="1200">
              <a:solidFill>
                <a:srgbClr val="002060"/>
              </a:solidFill>
              <a:latin typeface="微软雅黑" panose="020B0502040204020203" pitchFamily="34" charset="-122"/>
              <a:ea typeface="微软雅黑" panose="020B0502040204020203" pitchFamily="34" charset="-122"/>
            </a:endParaRPr>
          </a:p>
        </p:txBody>
      </p:sp>
      <p:sp>
        <p:nvSpPr>
          <p:cNvPr id="42" name="文本框 41"/>
          <p:cNvSpPr txBox="1"/>
          <p:nvPr/>
        </p:nvSpPr>
        <p:spPr>
          <a:xfrm>
            <a:off x="3100705" y="2607945"/>
            <a:ext cx="5591810" cy="275590"/>
          </a:xfrm>
          <a:prstGeom prst="rect">
            <a:avLst/>
          </a:prstGeom>
          <a:noFill/>
        </p:spPr>
        <p:txBody>
          <a:bodyPr wrap="square" rtlCol="0">
            <a:spAutoFit/>
          </a:bodyPr>
          <a:p>
            <a:pPr algn="l"/>
            <a:r>
              <a:rPr lang="en-US" altLang="zh-CN" sz="1200">
                <a:solidFill>
                  <a:srgbClr val="002060"/>
                </a:solidFill>
                <a:latin typeface="微软雅黑" panose="020B0502040204020203" pitchFamily="34" charset="-122"/>
                <a:ea typeface="微软雅黑" panose="020B0502040204020203" pitchFamily="34" charset="-122"/>
              </a:rPr>
              <a:t>BS </a:t>
            </a:r>
            <a:r>
              <a:rPr lang="zh-CN" altLang="en-US" sz="1200">
                <a:solidFill>
                  <a:srgbClr val="002060"/>
                </a:solidFill>
                <a:latin typeface="微软雅黑" panose="020B0502040204020203" pitchFamily="34" charset="-122"/>
                <a:ea typeface="微软雅黑" panose="020B0502040204020203" pitchFamily="34" charset="-122"/>
              </a:rPr>
              <a:t>根据接入控制算法决定是否允许该服务接入网络，发回请求结果</a:t>
            </a:r>
            <a:endParaRPr lang="zh-CN" altLang="en-US" sz="1200">
              <a:solidFill>
                <a:srgbClr val="002060"/>
              </a:solidFill>
              <a:latin typeface="微软雅黑" panose="020B0502040204020203" pitchFamily="34" charset="-122"/>
              <a:ea typeface="微软雅黑" panose="020B0502040204020203" pitchFamily="34" charset="-122"/>
            </a:endParaRPr>
          </a:p>
        </p:txBody>
      </p:sp>
      <p:sp>
        <p:nvSpPr>
          <p:cNvPr id="44" name="文本框 43"/>
          <p:cNvSpPr txBox="1"/>
          <p:nvPr/>
        </p:nvSpPr>
        <p:spPr>
          <a:xfrm>
            <a:off x="3100705" y="3603625"/>
            <a:ext cx="5591810" cy="460375"/>
          </a:xfrm>
          <a:prstGeom prst="rect">
            <a:avLst/>
          </a:prstGeom>
          <a:noFill/>
        </p:spPr>
        <p:txBody>
          <a:bodyPr wrap="square" rtlCol="0">
            <a:spAutoFit/>
          </a:bodyPr>
          <a:p>
            <a:pPr algn="l"/>
            <a:r>
              <a:rPr lang="en-US" altLang="zh-CN" sz="1200">
                <a:solidFill>
                  <a:srgbClr val="002060"/>
                </a:solidFill>
                <a:latin typeface="微软雅黑" panose="020B0502040204020203" pitchFamily="34" charset="-122"/>
                <a:ea typeface="微软雅黑" panose="020B0502040204020203" pitchFamily="34" charset="-122"/>
              </a:rPr>
              <a:t>BS </a:t>
            </a:r>
            <a:r>
              <a:rPr lang="zh-CN" altLang="en-US" sz="1200">
                <a:solidFill>
                  <a:srgbClr val="002060"/>
                </a:solidFill>
                <a:latin typeface="微软雅黑" panose="020B0502040204020203" pitchFamily="34" charset="-122"/>
                <a:ea typeface="微软雅黑" panose="020B0502040204020203" pitchFamily="34" charset="-122"/>
              </a:rPr>
              <a:t>根据带宽分配算法为 </a:t>
            </a:r>
            <a:r>
              <a:rPr lang="en-US" altLang="zh-CN" sz="1200">
                <a:solidFill>
                  <a:srgbClr val="002060"/>
                </a:solidFill>
                <a:latin typeface="微软雅黑" panose="020B0502040204020203" pitchFamily="34" charset="-122"/>
                <a:ea typeface="微软雅黑" panose="020B0502040204020203" pitchFamily="34" charset="-122"/>
              </a:rPr>
              <a:t>SS </a:t>
            </a:r>
            <a:r>
              <a:rPr lang="zh-CN" altLang="en-US" sz="1200">
                <a:solidFill>
                  <a:srgbClr val="002060"/>
                </a:solidFill>
                <a:latin typeface="微软雅黑" panose="020B0502040204020203" pitchFamily="34" charset="-122"/>
                <a:ea typeface="微软雅黑" panose="020B0502040204020203" pitchFamily="34" charset="-122"/>
              </a:rPr>
              <a:t>分配带宽资源，设置时间帧 </a:t>
            </a:r>
            <a:r>
              <a:rPr lang="en-US" altLang="zh-CN" sz="1200">
                <a:solidFill>
                  <a:srgbClr val="002060"/>
                </a:solidFill>
                <a:latin typeface="微软雅黑" panose="020B0502040204020203" pitchFamily="34" charset="-122"/>
                <a:ea typeface="微软雅黑" panose="020B0502040204020203" pitchFamily="34" charset="-122"/>
              </a:rPr>
              <a:t>UL_MAP </a:t>
            </a:r>
            <a:r>
              <a:rPr lang="zh-CN" altLang="en-US" sz="1200">
                <a:solidFill>
                  <a:srgbClr val="002060"/>
                </a:solidFill>
                <a:latin typeface="微软雅黑" panose="020B0502040204020203" pitchFamily="34" charset="-122"/>
                <a:ea typeface="微软雅黑" panose="020B0502040204020203" pitchFamily="34" charset="-122"/>
              </a:rPr>
              <a:t>部分通知带宽分配结果，即可用带宽范围</a:t>
            </a:r>
            <a:endParaRPr lang="zh-CN" altLang="en-US" sz="1200">
              <a:solidFill>
                <a:srgbClr val="002060"/>
              </a:solidFill>
              <a:latin typeface="微软雅黑" panose="020B0502040204020203" pitchFamily="34" charset="-122"/>
              <a:ea typeface="微软雅黑" panose="020B0502040204020203" pitchFamily="34" charset="-122"/>
            </a:endParaRPr>
          </a:p>
        </p:txBody>
      </p:sp>
      <p:sp>
        <p:nvSpPr>
          <p:cNvPr id="45" name="文本框 44"/>
          <p:cNvSpPr txBox="1"/>
          <p:nvPr/>
        </p:nvSpPr>
        <p:spPr>
          <a:xfrm>
            <a:off x="3100705" y="3231515"/>
            <a:ext cx="5591810" cy="275590"/>
          </a:xfrm>
          <a:prstGeom prst="rect">
            <a:avLst/>
          </a:prstGeom>
          <a:noFill/>
        </p:spPr>
        <p:txBody>
          <a:bodyPr wrap="square" rtlCol="0">
            <a:spAutoFit/>
          </a:bodyPr>
          <a:p>
            <a:pPr algn="l"/>
            <a:r>
              <a:rPr lang="zh-CN" altLang="en-US" sz="1200">
                <a:solidFill>
                  <a:srgbClr val="002060"/>
                </a:solidFill>
                <a:latin typeface="微软雅黑" panose="020B0502040204020203" pitchFamily="34" charset="-122"/>
                <a:ea typeface="微软雅黑" panose="020B0502040204020203" pitchFamily="34" charset="-122"/>
              </a:rPr>
              <a:t>服务被接受时 </a:t>
            </a:r>
            <a:r>
              <a:rPr lang="en-US" altLang="zh-CN" sz="1200">
                <a:solidFill>
                  <a:srgbClr val="002060"/>
                </a:solidFill>
                <a:latin typeface="微软雅黑" panose="020B0502040204020203" pitchFamily="34" charset="-122"/>
                <a:ea typeface="微软雅黑" panose="020B0502040204020203" pitchFamily="34" charset="-122"/>
              </a:rPr>
              <a:t>SS </a:t>
            </a:r>
            <a:r>
              <a:rPr lang="zh-CN" altLang="en-US" sz="1200">
                <a:solidFill>
                  <a:srgbClr val="002060"/>
                </a:solidFill>
                <a:latin typeface="微软雅黑" panose="020B0502040204020203" pitchFamily="34" charset="-122"/>
                <a:ea typeface="微软雅黑" panose="020B0502040204020203" pitchFamily="34" charset="-122"/>
              </a:rPr>
              <a:t>向 </a:t>
            </a:r>
            <a:r>
              <a:rPr lang="en-US" altLang="zh-CN" sz="1200">
                <a:solidFill>
                  <a:srgbClr val="002060"/>
                </a:solidFill>
                <a:latin typeface="微软雅黑" panose="020B0502040204020203" pitchFamily="34" charset="-122"/>
                <a:ea typeface="微软雅黑" panose="020B0502040204020203" pitchFamily="34" charset="-122"/>
              </a:rPr>
              <a:t>BS </a:t>
            </a:r>
            <a:r>
              <a:rPr lang="zh-CN" altLang="en-US" sz="1200">
                <a:solidFill>
                  <a:srgbClr val="002060"/>
                </a:solidFill>
                <a:latin typeface="微软雅黑" panose="020B0502040204020203" pitchFamily="34" charset="-122"/>
                <a:ea typeface="微软雅黑" panose="020B0502040204020203" pitchFamily="34" charset="-122"/>
              </a:rPr>
              <a:t>发出带宽请求</a:t>
            </a:r>
            <a:endParaRPr lang="zh-CN" altLang="en-US" sz="1200">
              <a:solidFill>
                <a:srgbClr val="002060"/>
              </a:solidFill>
              <a:latin typeface="微软雅黑" panose="020B0502040204020203" pitchFamily="34" charset="-122"/>
              <a:ea typeface="微软雅黑" panose="020B0502040204020203" pitchFamily="34" charset="-122"/>
            </a:endParaRPr>
          </a:p>
        </p:txBody>
      </p:sp>
      <p:sp>
        <p:nvSpPr>
          <p:cNvPr id="46" name="文本框 45"/>
          <p:cNvSpPr txBox="1"/>
          <p:nvPr/>
        </p:nvSpPr>
        <p:spPr>
          <a:xfrm>
            <a:off x="3100705" y="4184650"/>
            <a:ext cx="5591810" cy="460375"/>
          </a:xfrm>
          <a:prstGeom prst="rect">
            <a:avLst/>
          </a:prstGeom>
          <a:noFill/>
        </p:spPr>
        <p:txBody>
          <a:bodyPr wrap="square" rtlCol="0">
            <a:spAutoFit/>
          </a:bodyPr>
          <a:p>
            <a:pPr algn="l"/>
            <a:r>
              <a:rPr lang="en-US" altLang="zh-CN" sz="1200">
                <a:solidFill>
                  <a:srgbClr val="002060"/>
                </a:solidFill>
                <a:latin typeface="微软雅黑" panose="020B0502040204020203" pitchFamily="34" charset="-122"/>
                <a:ea typeface="微软雅黑" panose="020B0502040204020203" pitchFamily="34" charset="-122"/>
              </a:rPr>
              <a:t>SS </a:t>
            </a:r>
            <a:r>
              <a:rPr lang="zh-CN" altLang="en-US" sz="1200">
                <a:solidFill>
                  <a:srgbClr val="002060"/>
                </a:solidFill>
                <a:latin typeface="微软雅黑" panose="020B0502040204020203" pitchFamily="34" charset="-122"/>
                <a:ea typeface="微软雅黑" panose="020B0502040204020203" pitchFamily="34" charset="-122"/>
              </a:rPr>
              <a:t>分析时间帧的 </a:t>
            </a:r>
            <a:r>
              <a:rPr lang="en-US" altLang="zh-CN" sz="1200">
                <a:solidFill>
                  <a:srgbClr val="002060"/>
                </a:solidFill>
                <a:latin typeface="微软雅黑" panose="020B0502040204020203" pitchFamily="34" charset="-122"/>
                <a:ea typeface="微软雅黑" panose="020B0502040204020203" pitchFamily="34" charset="-122"/>
              </a:rPr>
              <a:t>UL_MAP </a:t>
            </a:r>
            <a:r>
              <a:rPr lang="zh-CN" altLang="en-US" sz="1200">
                <a:solidFill>
                  <a:srgbClr val="002060"/>
                </a:solidFill>
                <a:latin typeface="微软雅黑" panose="020B0502040204020203" pitchFamily="34" charset="-122"/>
                <a:ea typeface="微软雅黑" panose="020B0502040204020203" pitchFamily="34" charset="-122"/>
              </a:rPr>
              <a:t>部分得到下一个时间帧的帧结构，得到数据传输部分的带宽分配信息，在其允许的时隙内传输数据</a:t>
            </a:r>
            <a:endParaRPr lang="zh-CN" altLang="en-US" sz="12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bldLst>
      <p:bldP spid="12" grpId="0"/>
      <p:bldP spid="12" grpId="1"/>
      <p:bldP spid="12" grpId="2"/>
      <p:bldP spid="12" grpId="3"/>
      <p:bldP spid="12" grpId="4"/>
      <p:bldP spid="12" grpId="6"/>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文本框 11"/>
          <p:cNvSpPr txBox="1"/>
          <p:nvPr/>
        </p:nvSpPr>
        <p:spPr>
          <a:xfrm>
            <a:off x="47625" y="342265"/>
            <a:ext cx="5499735" cy="275590"/>
          </a:xfrm>
          <a:prstGeom prst="rect">
            <a:avLst/>
          </a:prstGeom>
          <a:noFill/>
        </p:spPr>
        <p:txBody>
          <a:bodyPr wrap="square" rtlCol="0">
            <a:spAutoFit/>
          </a:bodyPr>
          <a:p>
            <a:r>
              <a:rPr lang="en-US" altLang="zh-CN" sz="1200">
                <a:solidFill>
                  <a:srgbClr val="002060"/>
                </a:solidFill>
                <a:latin typeface="微软雅黑" panose="020B0502040204020203" pitchFamily="34" charset="-122"/>
                <a:ea typeface="微软雅黑" panose="020B0502040204020203" pitchFamily="34" charset="-122"/>
              </a:rPr>
              <a:t>1) </a:t>
            </a:r>
            <a:r>
              <a:rPr sz="1200">
                <a:solidFill>
                  <a:srgbClr val="002060"/>
                </a:solidFill>
                <a:latin typeface="微软雅黑" panose="020B0502040204020203" pitchFamily="34" charset="-122"/>
                <a:ea typeface="微软雅黑" panose="020B0502040204020203" pitchFamily="34" charset="-122"/>
              </a:rPr>
              <a:t>点到多点模式 ( Point to MultiPoint, PMP )</a:t>
            </a:r>
            <a:endParaRPr sz="1200">
              <a:solidFill>
                <a:srgbClr val="002060"/>
              </a:solidFill>
              <a:latin typeface="微软雅黑" panose="020B0502040204020203" pitchFamily="34" charset="-122"/>
              <a:ea typeface="微软雅黑" panose="020B0502040204020203" pitchFamily="34" charset="-122"/>
            </a:endParaRPr>
          </a:p>
        </p:txBody>
      </p:sp>
      <p:sp>
        <p:nvSpPr>
          <p:cNvPr id="13" name="文本框 12"/>
          <p:cNvSpPr txBox="1"/>
          <p:nvPr/>
        </p:nvSpPr>
        <p:spPr>
          <a:xfrm>
            <a:off x="47625" y="617855"/>
            <a:ext cx="5499735" cy="275590"/>
          </a:xfrm>
          <a:prstGeom prst="rect">
            <a:avLst/>
          </a:prstGeom>
          <a:noFill/>
        </p:spPr>
        <p:txBody>
          <a:bodyPr wrap="square" rtlCol="0">
            <a:spAutoFit/>
          </a:bodyPr>
          <a:p>
            <a:r>
              <a:rPr lang="en-US" altLang="zh-CN" sz="1200">
                <a:solidFill>
                  <a:srgbClr val="C00000"/>
                </a:solidFill>
                <a:latin typeface="微软雅黑" panose="020B0502040204020203" pitchFamily="34" charset="-122"/>
                <a:ea typeface="微软雅黑" panose="020B0502040204020203" pitchFamily="34" charset="-122"/>
              </a:rPr>
              <a:t>2) </a:t>
            </a:r>
            <a:r>
              <a:rPr sz="1200">
                <a:solidFill>
                  <a:srgbClr val="C00000"/>
                </a:solidFill>
                <a:latin typeface="微软雅黑" panose="020B0502040204020203" pitchFamily="34" charset="-122"/>
                <a:ea typeface="微软雅黑" panose="020B0502040204020203" pitchFamily="34" charset="-122"/>
              </a:rPr>
              <a:t>Mesh 模式</a:t>
            </a:r>
            <a:endParaRPr sz="1200">
              <a:solidFill>
                <a:srgbClr val="C00000"/>
              </a:solidFill>
              <a:latin typeface="微软雅黑" panose="020B0502040204020203" pitchFamily="34" charset="-122"/>
              <a:ea typeface="微软雅黑" panose="020B0502040204020203" pitchFamily="34" charset="-122"/>
            </a:endParaRPr>
          </a:p>
        </p:txBody>
      </p:sp>
      <p:sp>
        <p:nvSpPr>
          <p:cNvPr id="29" name="文本框 28"/>
          <p:cNvSpPr txBox="1"/>
          <p:nvPr/>
        </p:nvSpPr>
        <p:spPr>
          <a:xfrm>
            <a:off x="3674745" y="5080"/>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5. </a:t>
            </a:r>
            <a:r>
              <a:rPr lang="en-US" altLang="zh-CN" sz="1600">
                <a:solidFill>
                  <a:srgbClr val="002060"/>
                </a:solidFill>
                <a:latin typeface="微软雅黑" panose="020B0502040204020203" pitchFamily="34" charset="-122"/>
                <a:ea typeface="微软雅黑" panose="020B0502040204020203" pitchFamily="34" charset="-122"/>
                <a:sym typeface="+mn-ea"/>
              </a:rPr>
              <a:t>WiMAX </a:t>
            </a:r>
            <a:r>
              <a:rPr lang="zh-CN" altLang="en-US" sz="1600">
                <a:solidFill>
                  <a:srgbClr val="002060"/>
                </a:solidFill>
                <a:latin typeface="微软雅黑" panose="020B0502040204020203" pitchFamily="34" charset="-122"/>
                <a:ea typeface="微软雅黑" panose="020B0502040204020203" pitchFamily="34" charset="-122"/>
              </a:rPr>
              <a:t>网络带宽请求原理</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45" name="文本框 44"/>
          <p:cNvSpPr txBox="1"/>
          <p:nvPr/>
        </p:nvSpPr>
        <p:spPr>
          <a:xfrm>
            <a:off x="1776730" y="1751965"/>
            <a:ext cx="5591810" cy="1999615"/>
          </a:xfrm>
          <a:prstGeom prst="rect">
            <a:avLst/>
          </a:prstGeom>
          <a:noFill/>
        </p:spPr>
        <p:txBody>
          <a:bodyPr wrap="square" rtlCol="0">
            <a:spAutoFit/>
          </a:bodyPr>
          <a:p>
            <a:pPr algn="l"/>
            <a:r>
              <a:rPr lang="zh-CN" altLang="en-US" sz="1600">
                <a:solidFill>
                  <a:srgbClr val="002060"/>
                </a:solidFill>
                <a:latin typeface="微软雅黑" panose="020B0502040204020203" pitchFamily="34" charset="-122"/>
                <a:ea typeface="微软雅黑" panose="020B0502040204020203" pitchFamily="34" charset="-122"/>
              </a:rPr>
              <a:t>用户站</a:t>
            </a:r>
            <a:r>
              <a:rPr lang="en-US" altLang="zh-CN" sz="1600">
                <a:solidFill>
                  <a:srgbClr val="002060"/>
                </a:solidFill>
                <a:latin typeface="微软雅黑" panose="020B0502040204020203" pitchFamily="34" charset="-122"/>
                <a:ea typeface="微软雅黑" panose="020B0502040204020203" pitchFamily="34" charset="-122"/>
              </a:rPr>
              <a:t>SS</a:t>
            </a:r>
            <a:r>
              <a:rPr lang="zh-CN" altLang="en-US" sz="1600">
                <a:solidFill>
                  <a:srgbClr val="002060"/>
                </a:solidFill>
                <a:latin typeface="微软雅黑" panose="020B0502040204020203" pitchFamily="34" charset="-122"/>
                <a:ea typeface="微软雅黑" panose="020B0502040204020203" pitchFamily="34" charset="-122"/>
              </a:rPr>
              <a:t>通过直连或中继的方式与其它</a:t>
            </a:r>
            <a:r>
              <a:rPr lang="en-US" altLang="zh-CN" sz="1600">
                <a:solidFill>
                  <a:srgbClr val="002060"/>
                </a:solidFill>
                <a:latin typeface="微软雅黑" panose="020B0502040204020203" pitchFamily="34" charset="-122"/>
                <a:ea typeface="微软雅黑" panose="020B0502040204020203" pitchFamily="34" charset="-122"/>
              </a:rPr>
              <a:t>SS</a:t>
            </a:r>
            <a:r>
              <a:rPr lang="zh-CN" altLang="en-US" sz="1600">
                <a:solidFill>
                  <a:srgbClr val="002060"/>
                </a:solidFill>
                <a:latin typeface="微软雅黑" panose="020B0502040204020203" pitchFamily="34" charset="-122"/>
                <a:ea typeface="微软雅黑" panose="020B0502040204020203" pitchFamily="34" charset="-122"/>
              </a:rPr>
              <a:t>相连</a:t>
            </a:r>
            <a:endParaRPr lang="zh-CN" altLang="en-US" sz="1600">
              <a:solidFill>
                <a:srgbClr val="002060"/>
              </a:solidFill>
              <a:latin typeface="微软雅黑" panose="020B0502040204020203" pitchFamily="34" charset="-122"/>
              <a:ea typeface="微软雅黑" panose="020B0502040204020203" pitchFamily="34" charset="-122"/>
            </a:endParaRPr>
          </a:p>
          <a:p>
            <a:pPr algn="l"/>
            <a:r>
              <a:rPr lang="zh-CN" altLang="en-US" sz="1600">
                <a:solidFill>
                  <a:srgbClr val="002060"/>
                </a:solidFill>
                <a:latin typeface="微软雅黑" panose="020B0502040204020203" pitchFamily="34" charset="-122"/>
                <a:ea typeface="微软雅黑" panose="020B0502040204020203" pitchFamily="34" charset="-122"/>
              </a:rPr>
              <a:t>每个</a:t>
            </a:r>
            <a:r>
              <a:rPr lang="en-US" altLang="zh-CN" sz="1600">
                <a:solidFill>
                  <a:srgbClr val="002060"/>
                </a:solidFill>
                <a:latin typeface="微软雅黑" panose="020B0502040204020203" pitchFamily="34" charset="-122"/>
                <a:ea typeface="微软雅黑" panose="020B0502040204020203" pitchFamily="34" charset="-122"/>
              </a:rPr>
              <a:t>SS</a:t>
            </a:r>
            <a:r>
              <a:rPr lang="zh-CN" altLang="en-US" sz="1600">
                <a:solidFill>
                  <a:srgbClr val="002060"/>
                </a:solidFill>
                <a:latin typeface="微软雅黑" panose="020B0502040204020203" pitchFamily="34" charset="-122"/>
                <a:ea typeface="微软雅黑" panose="020B0502040204020203" pitchFamily="34" charset="-122"/>
              </a:rPr>
              <a:t>既是数据接收端又是数据中转发送端</a:t>
            </a:r>
            <a:endParaRPr lang="zh-CN" altLang="en-US" sz="1600">
              <a:solidFill>
                <a:srgbClr val="002060"/>
              </a:solidFill>
              <a:latin typeface="微软雅黑" panose="020B0502040204020203" pitchFamily="34" charset="-122"/>
              <a:ea typeface="微软雅黑" panose="020B0502040204020203" pitchFamily="34" charset="-122"/>
            </a:endParaRPr>
          </a:p>
          <a:p>
            <a:pPr algn="l"/>
            <a:endParaRPr lang="zh-CN" altLang="en-US" sz="1600">
              <a:solidFill>
                <a:srgbClr val="002060"/>
              </a:solidFill>
              <a:latin typeface="微软雅黑" panose="020B0502040204020203" pitchFamily="34" charset="-122"/>
              <a:ea typeface="微软雅黑" panose="020B0502040204020203" pitchFamily="34" charset="-122"/>
            </a:endParaRPr>
          </a:p>
          <a:p>
            <a:pPr algn="l"/>
            <a:r>
              <a:rPr lang="en-US" altLang="zh-CN" sz="1600">
                <a:solidFill>
                  <a:srgbClr val="002060"/>
                </a:solidFill>
                <a:latin typeface="微软雅黑" panose="020B0502040204020203" pitchFamily="34" charset="-122"/>
                <a:ea typeface="微软雅黑" panose="020B0502040204020203" pitchFamily="34" charset="-122"/>
              </a:rPr>
              <a:t>Mesh</a:t>
            </a:r>
            <a:r>
              <a:rPr lang="zh-CN" altLang="en-US" sz="1600">
                <a:solidFill>
                  <a:srgbClr val="002060"/>
                </a:solidFill>
                <a:latin typeface="微软雅黑" panose="020B0502040204020203" pitchFamily="34" charset="-122"/>
                <a:ea typeface="微软雅黑" panose="020B0502040204020203" pitchFamily="34" charset="-122"/>
              </a:rPr>
              <a:t>模式在</a:t>
            </a:r>
            <a:r>
              <a:rPr lang="en-US" altLang="zh-CN" sz="1600">
                <a:solidFill>
                  <a:srgbClr val="002060"/>
                </a:solidFill>
                <a:latin typeface="微软雅黑" panose="020B0502040204020203" pitchFamily="34" charset="-122"/>
                <a:ea typeface="微软雅黑" panose="020B0502040204020203" pitchFamily="34" charset="-122"/>
              </a:rPr>
              <a:t>MAC</a:t>
            </a:r>
            <a:r>
              <a:rPr lang="zh-CN" altLang="en-US" sz="1600">
                <a:solidFill>
                  <a:srgbClr val="002060"/>
                </a:solidFill>
                <a:latin typeface="微软雅黑" panose="020B0502040204020203" pitchFamily="34" charset="-122"/>
                <a:ea typeface="微软雅黑" panose="020B0502040204020203" pitchFamily="34" charset="-122"/>
              </a:rPr>
              <a:t>层中两种时隙调度方式：</a:t>
            </a:r>
            <a:endParaRPr lang="zh-CN" altLang="en-US" sz="1600">
              <a:solidFill>
                <a:srgbClr val="002060"/>
              </a:solidFill>
              <a:latin typeface="微软雅黑" panose="020B0502040204020203" pitchFamily="34" charset="-122"/>
              <a:ea typeface="微软雅黑" panose="020B0502040204020203" pitchFamily="34" charset="-122"/>
            </a:endParaRPr>
          </a:p>
          <a:p>
            <a:pPr marL="514350" lvl="1" indent="-171450" algn="l">
              <a:buFont typeface="Wingdings" panose="05000000000000000000" charset="0"/>
              <a:buChar char=""/>
            </a:pPr>
            <a:r>
              <a:rPr lang="zh-CN" altLang="en-US" sz="1200">
                <a:solidFill>
                  <a:srgbClr val="002060"/>
                </a:solidFill>
                <a:latin typeface="微软雅黑" panose="020B0502040204020203" pitchFamily="34" charset="-122"/>
                <a:ea typeface="微软雅黑" panose="020B0502040204020203" pitchFamily="34" charset="-122"/>
              </a:rPr>
              <a:t>集中式调度</a:t>
            </a:r>
            <a:r>
              <a:rPr lang="en-US" altLang="zh-CN" sz="1200">
                <a:solidFill>
                  <a:srgbClr val="002060"/>
                </a:solidFill>
                <a:latin typeface="微软雅黑" panose="020B0502040204020203" pitchFamily="34" charset="-122"/>
                <a:ea typeface="微软雅黑" panose="020B0502040204020203" pitchFamily="34" charset="-122"/>
              </a:rPr>
              <a:t>(Mesh Centralized Scheduling, Mesh-CS) — BS</a:t>
            </a:r>
            <a:r>
              <a:rPr lang="zh-CN" altLang="en-US" sz="1200">
                <a:solidFill>
                  <a:srgbClr val="002060"/>
                </a:solidFill>
                <a:latin typeface="微软雅黑" panose="020B0502040204020203" pitchFamily="34" charset="-122"/>
                <a:ea typeface="微软雅黑" panose="020B0502040204020203" pitchFamily="34" charset="-122"/>
              </a:rPr>
              <a:t>根据各</a:t>
            </a:r>
            <a:r>
              <a:rPr lang="en-US" altLang="zh-CN" sz="1200">
                <a:solidFill>
                  <a:srgbClr val="002060"/>
                </a:solidFill>
                <a:latin typeface="微软雅黑" panose="020B0502040204020203" pitchFamily="34" charset="-122"/>
                <a:ea typeface="微软雅黑" panose="020B0502040204020203" pitchFamily="34" charset="-122"/>
              </a:rPr>
              <a:t>SS</a:t>
            </a:r>
            <a:r>
              <a:rPr lang="zh-CN" altLang="en-US" sz="1200">
                <a:solidFill>
                  <a:srgbClr val="002060"/>
                </a:solidFill>
                <a:latin typeface="微软雅黑" panose="020B0502040204020203" pitchFamily="34" charset="-122"/>
                <a:ea typeface="微软雅黑" panose="020B0502040204020203" pitchFamily="34" charset="-122"/>
              </a:rPr>
              <a:t>的带宽请求为各</a:t>
            </a:r>
            <a:r>
              <a:rPr lang="en-US" altLang="zh-CN" sz="1200">
                <a:solidFill>
                  <a:srgbClr val="002060"/>
                </a:solidFill>
                <a:latin typeface="微软雅黑" panose="020B0502040204020203" pitchFamily="34" charset="-122"/>
                <a:ea typeface="微软雅黑" panose="020B0502040204020203" pitchFamily="34" charset="-122"/>
              </a:rPr>
              <a:t>SS</a:t>
            </a:r>
            <a:r>
              <a:rPr lang="zh-CN" altLang="en-US" sz="1200">
                <a:solidFill>
                  <a:srgbClr val="002060"/>
                </a:solidFill>
                <a:latin typeface="微软雅黑" panose="020B0502040204020203" pitchFamily="34" charset="-122"/>
                <a:ea typeface="微软雅黑" panose="020B0502040204020203" pitchFamily="34" charset="-122"/>
              </a:rPr>
              <a:t>分配带宽资源；</a:t>
            </a:r>
            <a:r>
              <a:rPr lang="en-US" altLang="zh-CN" sz="1200">
                <a:solidFill>
                  <a:srgbClr val="002060"/>
                </a:solidFill>
                <a:latin typeface="微软雅黑" panose="020B0502040204020203" pitchFamily="34" charset="-122"/>
                <a:ea typeface="微软雅黑" panose="020B0502040204020203" pitchFamily="34" charset="-122"/>
              </a:rPr>
              <a:t>BS</a:t>
            </a:r>
            <a:r>
              <a:rPr lang="zh-CN" altLang="en-US" sz="1200">
                <a:solidFill>
                  <a:srgbClr val="002060"/>
                </a:solidFill>
                <a:latin typeface="微软雅黑" panose="020B0502040204020203" pitchFamily="34" charset="-122"/>
                <a:ea typeface="微软雅黑" panose="020B0502040204020203" pitchFamily="34" charset="-122"/>
              </a:rPr>
              <a:t>不管理</a:t>
            </a:r>
            <a:r>
              <a:rPr lang="en-US" altLang="zh-CN" sz="1200">
                <a:solidFill>
                  <a:srgbClr val="002060"/>
                </a:solidFill>
                <a:latin typeface="微软雅黑" panose="020B0502040204020203" pitchFamily="34" charset="-122"/>
                <a:ea typeface="微软雅黑" panose="020B0502040204020203" pitchFamily="34" charset="-122"/>
              </a:rPr>
              <a:t>SS</a:t>
            </a:r>
            <a:r>
              <a:rPr lang="zh-CN" altLang="en-US" sz="1200">
                <a:solidFill>
                  <a:srgbClr val="002060"/>
                </a:solidFill>
                <a:latin typeface="微软雅黑" panose="020B0502040204020203" pitchFamily="34" charset="-122"/>
                <a:ea typeface="微软雅黑" panose="020B0502040204020203" pitchFamily="34" charset="-122"/>
              </a:rPr>
              <a:t>的数据传输，仅进行带宽分配</a:t>
            </a:r>
            <a:endParaRPr lang="zh-CN" altLang="en-US" sz="1200">
              <a:solidFill>
                <a:srgbClr val="002060"/>
              </a:solidFill>
              <a:latin typeface="微软雅黑" panose="020B0502040204020203" pitchFamily="34" charset="-122"/>
              <a:ea typeface="微软雅黑" panose="020B0502040204020203" pitchFamily="34" charset="-122"/>
            </a:endParaRPr>
          </a:p>
          <a:p>
            <a:pPr marL="514350" lvl="1" indent="-171450" algn="l">
              <a:buFont typeface="Wingdings" panose="05000000000000000000" charset="0"/>
              <a:buChar char=""/>
            </a:pPr>
            <a:r>
              <a:rPr lang="zh-CN" altLang="en-US" sz="1200">
                <a:solidFill>
                  <a:srgbClr val="002060"/>
                </a:solidFill>
                <a:latin typeface="微软雅黑" panose="020B0502040204020203" pitchFamily="34" charset="-122"/>
                <a:ea typeface="微软雅黑" panose="020B0502040204020203" pitchFamily="34" charset="-122"/>
              </a:rPr>
              <a:t>分布式调度</a:t>
            </a:r>
            <a:r>
              <a:rPr lang="en-US" altLang="zh-CN" sz="1200">
                <a:solidFill>
                  <a:srgbClr val="002060"/>
                </a:solidFill>
                <a:latin typeface="微软雅黑" panose="020B0502040204020203" pitchFamily="34" charset="-122"/>
                <a:ea typeface="微软雅黑" panose="020B0502040204020203" pitchFamily="34" charset="-122"/>
              </a:rPr>
              <a:t>(Mesh Distributed Scheduling, Mesh-DS) — </a:t>
            </a:r>
            <a:r>
              <a:rPr lang="zh-CN" altLang="en-US" sz="1200">
                <a:solidFill>
                  <a:srgbClr val="002060"/>
                </a:solidFill>
                <a:latin typeface="微软雅黑" panose="020B0502040204020203" pitchFamily="34" charset="-122"/>
                <a:ea typeface="微软雅黑" panose="020B0502040204020203" pitchFamily="34" charset="-122"/>
              </a:rPr>
              <a:t>各</a:t>
            </a:r>
            <a:r>
              <a:rPr lang="en-US" altLang="zh-CN" sz="1200">
                <a:solidFill>
                  <a:srgbClr val="002060"/>
                </a:solidFill>
                <a:latin typeface="微软雅黑" panose="020B0502040204020203" pitchFamily="34" charset="-122"/>
                <a:ea typeface="微软雅黑" panose="020B0502040204020203" pitchFamily="34" charset="-122"/>
              </a:rPr>
              <a:t>SS</a:t>
            </a:r>
            <a:r>
              <a:rPr lang="zh-CN" altLang="en-US" sz="1200">
                <a:solidFill>
                  <a:srgbClr val="002060"/>
                </a:solidFill>
                <a:latin typeface="微软雅黑" panose="020B0502040204020203" pitchFamily="34" charset="-122"/>
                <a:ea typeface="微软雅黑" panose="020B0502040204020203" pitchFamily="34" charset="-122"/>
              </a:rPr>
              <a:t>通过竞争方式使用无线网络带宽资源，用户与邻居节点协商，获得可用带宽时隙后进行数据传输</a:t>
            </a:r>
            <a:endParaRPr lang="zh-CN" altLang="en-US" sz="12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3"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3"/>
                                        </p:tgtEl>
                                        <p:attrNameLst>
                                          <p:attrName>ppt_x</p:attrName>
                                          <p:attrName>ppt_y</p:attrName>
                                        </p:attrNameLst>
                                      </p:cBhvr>
                                    </p:animMotion>
                                    <p:animRot by="1500000">
                                      <p:cBhvr>
                                        <p:cTn id="7" dur="125" fill="hold">
                                          <p:stCondLst>
                                            <p:cond delay="0"/>
                                          </p:stCondLst>
                                        </p:cTn>
                                        <p:tgtEl>
                                          <p:spTgt spid="13"/>
                                        </p:tgtEl>
                                        <p:attrNameLst>
                                          <p:attrName>r</p:attrName>
                                        </p:attrNameLst>
                                      </p:cBhvr>
                                    </p:animRot>
                                    <p:animRot by="-1500000">
                                      <p:cBhvr>
                                        <p:cTn id="8" dur="125" fill="hold">
                                          <p:stCondLst>
                                            <p:cond delay="125"/>
                                          </p:stCondLst>
                                        </p:cTn>
                                        <p:tgtEl>
                                          <p:spTgt spid="13"/>
                                        </p:tgtEl>
                                        <p:attrNameLst>
                                          <p:attrName>r</p:attrName>
                                        </p:attrNameLst>
                                      </p:cBhvr>
                                    </p:animRot>
                                    <p:animRot by="-1500000">
                                      <p:cBhvr>
                                        <p:cTn id="9" dur="125" fill="hold">
                                          <p:stCondLst>
                                            <p:cond delay="250"/>
                                          </p:stCondLst>
                                        </p:cTn>
                                        <p:tgtEl>
                                          <p:spTgt spid="13"/>
                                        </p:tgtEl>
                                        <p:attrNameLst>
                                          <p:attrName>r</p:attrName>
                                        </p:attrNameLst>
                                      </p:cBhvr>
                                    </p:animRot>
                                    <p:animRot by="1500000">
                                      <p:cBhvr>
                                        <p:cTn id="10" dur="125" fill="hold">
                                          <p:stCondLst>
                                            <p:cond delay="375"/>
                                          </p:stCondLst>
                                        </p:cTn>
                                        <p:tgtEl>
                                          <p:spTgt spid="13"/>
                                        </p:tgtEl>
                                        <p:attrNameLst>
                                          <p:attrName>r</p:attrName>
                                        </p:attrNameLst>
                                      </p:cBhvr>
                                    </p:animRot>
                                  </p:childTnLst>
                                </p:cTn>
                              </p:par>
                            </p:childTnLst>
                          </p:cTn>
                        </p:par>
                        <p:par>
                          <p:cTn id="11" fill="hold">
                            <p:stCondLst>
                              <p:cond delay="949"/>
                            </p:stCondLst>
                            <p:childTnLst>
                              <p:par>
                                <p:cTn id="12" presetID="35" presetClass="emph" presetSubtype="0" fill="hold" grpId="1" nodeType="afterEffect">
                                  <p:stCondLst>
                                    <p:cond delay="0"/>
                                  </p:stCondLst>
                                  <p:iterate type="lt">
                                    <p:tmPct val="0"/>
                                  </p:iterate>
                                  <p:childTnLst>
                                    <p:anim calcmode="discrete" valueType="str">
                                      <p:cBhvr>
                                        <p:cTn id="13" dur="1000" fill="hold"/>
                                        <p:tgtEl>
                                          <p:spTgt spid="13"/>
                                        </p:tgtEl>
                                        <p:attrNameLst>
                                          <p:attrName>style.visibility</p:attrName>
                                        </p:attrNameLst>
                                      </p:cBhvr>
                                      <p:tavLst>
                                        <p:tav tm="0">
                                          <p:val>
                                            <p:strVal val="hidden"/>
                                          </p:val>
                                        </p:tav>
                                        <p:tav tm="50000">
                                          <p:val>
                                            <p:strVal val="visible"/>
                                          </p:val>
                                        </p:tav>
                                      </p:tavLst>
                                    </p:anim>
                                  </p:childTnLst>
                                </p:cTn>
                              </p:par>
                            </p:childTnLst>
                          </p:cTn>
                        </p:par>
                        <p:par>
                          <p:cTn id="14" fill="hold">
                            <p:stCondLst>
                              <p:cond delay="1950"/>
                            </p:stCondLst>
                            <p:childTnLst>
                              <p:par>
                                <p:cTn id="15" presetID="22" presetClass="entr" presetSubtype="8" fill="hold" grpId="0" nodeType="after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wipe(left)">
                                      <p:cBhvr>
                                        <p:cTn id="1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3" grpId="2"/>
      <p:bldP spid="13" grpId="3"/>
      <p:bldP spid="45"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3674745" y="10471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1. WiMAX </a:t>
            </a:r>
            <a:r>
              <a:rPr lang="zh-CN" altLang="en-US" sz="1600">
                <a:solidFill>
                  <a:srgbClr val="002060"/>
                </a:solidFill>
                <a:latin typeface="微软雅黑" panose="020B0502040204020203" pitchFamily="34" charset="-122"/>
                <a:ea typeface="微软雅黑" panose="020B0502040204020203" pitchFamily="34" charset="-122"/>
              </a:rPr>
              <a:t>技术</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1" name="文本框 10"/>
          <p:cNvSpPr txBox="1"/>
          <p:nvPr/>
        </p:nvSpPr>
        <p:spPr>
          <a:xfrm>
            <a:off x="3674745" y="15297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2. </a:t>
            </a:r>
            <a:r>
              <a:rPr lang="en-US" altLang="zh-CN" sz="1600">
                <a:solidFill>
                  <a:srgbClr val="002060"/>
                </a:solidFill>
                <a:latin typeface="微软雅黑" panose="020B0502040204020203" pitchFamily="34" charset="-122"/>
                <a:ea typeface="微软雅黑" panose="020B0502040204020203" pitchFamily="34" charset="-122"/>
                <a:sym typeface="+mn-ea"/>
              </a:rPr>
              <a:t>WiMAX </a:t>
            </a:r>
            <a:r>
              <a:rPr lang="zh-CN" altLang="en-US" sz="1600">
                <a:solidFill>
                  <a:srgbClr val="002060"/>
                </a:solidFill>
                <a:latin typeface="微软雅黑" panose="020B0502040204020203" pitchFamily="34" charset="-122"/>
                <a:ea typeface="微软雅黑" panose="020B0502040204020203" pitchFamily="34" charset="-122"/>
              </a:rPr>
              <a:t>网络层次结构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2" name="文本框 11"/>
          <p:cNvSpPr txBox="1"/>
          <p:nvPr/>
        </p:nvSpPr>
        <p:spPr>
          <a:xfrm>
            <a:off x="3674745" y="20123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3. </a:t>
            </a:r>
            <a:r>
              <a:rPr lang="en-US" altLang="zh-CN" sz="1600">
                <a:solidFill>
                  <a:srgbClr val="002060"/>
                </a:solidFill>
                <a:latin typeface="微软雅黑" panose="020B0502040204020203" pitchFamily="34" charset="-122"/>
                <a:ea typeface="微软雅黑" panose="020B0502040204020203" pitchFamily="34" charset="-122"/>
                <a:sym typeface="+mn-ea"/>
              </a:rPr>
              <a:t>WiMAX </a:t>
            </a:r>
            <a:r>
              <a:rPr lang="zh-CN" altLang="en-US" sz="1600">
                <a:solidFill>
                  <a:srgbClr val="002060"/>
                </a:solidFill>
                <a:latin typeface="微软雅黑" panose="020B0502040204020203" pitchFamily="34" charset="-122"/>
                <a:ea typeface="微软雅黑" panose="020B0502040204020203" pitchFamily="34" charset="-122"/>
                <a:sym typeface="+mn-ea"/>
              </a:rPr>
              <a:t>帧格式</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3" name="文本框 12"/>
          <p:cNvSpPr txBox="1"/>
          <p:nvPr/>
        </p:nvSpPr>
        <p:spPr>
          <a:xfrm>
            <a:off x="3674745" y="24949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4. </a:t>
            </a:r>
            <a:r>
              <a:rPr lang="en-US" altLang="zh-CN" sz="1600">
                <a:solidFill>
                  <a:srgbClr val="002060"/>
                </a:solidFill>
                <a:latin typeface="微软雅黑" panose="020B0502040204020203" pitchFamily="34" charset="-122"/>
                <a:ea typeface="微软雅黑" panose="020B0502040204020203" pitchFamily="34" charset="-122"/>
                <a:sym typeface="+mn-ea"/>
              </a:rPr>
              <a:t>WiMAX </a:t>
            </a:r>
            <a:r>
              <a:rPr lang="zh-CN" altLang="en-US" sz="1600">
                <a:solidFill>
                  <a:srgbClr val="002060"/>
                </a:solidFill>
                <a:latin typeface="微软雅黑" panose="020B0502040204020203" pitchFamily="34" charset="-122"/>
                <a:ea typeface="微软雅黑" panose="020B0502040204020203" pitchFamily="34" charset="-122"/>
              </a:rPr>
              <a:t>网络结构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2" name="文本框 1"/>
          <p:cNvSpPr txBox="1"/>
          <p:nvPr/>
        </p:nvSpPr>
        <p:spPr>
          <a:xfrm>
            <a:off x="3674745" y="298259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5. </a:t>
            </a:r>
            <a:r>
              <a:rPr lang="en-US" altLang="zh-CN" sz="1600">
                <a:solidFill>
                  <a:srgbClr val="002060"/>
                </a:solidFill>
                <a:latin typeface="微软雅黑" panose="020B0502040204020203" pitchFamily="34" charset="-122"/>
                <a:ea typeface="微软雅黑" panose="020B0502040204020203" pitchFamily="34" charset="-122"/>
                <a:sym typeface="+mn-ea"/>
              </a:rPr>
              <a:t>WiMAX </a:t>
            </a:r>
            <a:r>
              <a:rPr lang="zh-CN" altLang="en-US" sz="1600">
                <a:solidFill>
                  <a:srgbClr val="002060"/>
                </a:solidFill>
                <a:latin typeface="微软雅黑" panose="020B0502040204020203" pitchFamily="34" charset="-122"/>
                <a:ea typeface="微软雅黑" panose="020B0502040204020203" pitchFamily="34" charset="-122"/>
              </a:rPr>
              <a:t>网络带宽请求原理</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3" name="文本框 2"/>
          <p:cNvSpPr txBox="1"/>
          <p:nvPr/>
        </p:nvSpPr>
        <p:spPr>
          <a:xfrm>
            <a:off x="3674745" y="3472180"/>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 </a:t>
            </a:r>
            <a:r>
              <a:rPr lang="en-US" altLang="zh-CN" sz="1600">
                <a:solidFill>
                  <a:srgbClr val="002060"/>
                </a:solidFill>
                <a:latin typeface="微软雅黑" panose="020B0502040204020203" pitchFamily="34" charset="-122"/>
                <a:ea typeface="微软雅黑" panose="020B0502040204020203" pitchFamily="34" charset="-122"/>
                <a:sym typeface="+mn-ea"/>
              </a:rPr>
              <a:t>WiMAX </a:t>
            </a:r>
            <a:r>
              <a:rPr lang="zh-CN" altLang="en-US" sz="1600">
                <a:solidFill>
                  <a:srgbClr val="002060"/>
                </a:solidFill>
                <a:latin typeface="微软雅黑" panose="020B0502040204020203" pitchFamily="34" charset="-122"/>
                <a:ea typeface="微软雅黑" panose="020B0502040204020203" pitchFamily="34" charset="-122"/>
                <a:sym typeface="+mn-ea"/>
              </a:rPr>
              <a:t>应用</a:t>
            </a:r>
            <a:endParaRPr lang="zh-CN" altLang="en-US" sz="1600">
              <a:solidFill>
                <a:srgbClr val="002060"/>
              </a:solidFill>
              <a:latin typeface="微软雅黑" panose="020B0502040204020203" pitchFamily="34" charset="-122"/>
              <a:ea typeface="微软雅黑"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grpId="0" nodeType="clickEffect">
                                  <p:stCondLst>
                                    <p:cond delay="0"/>
                                  </p:stCondLst>
                                  <p:childTnLst>
                                    <p:anim calcmode="lin" valueType="num">
                                      <p:cBhvr additive="base">
                                        <p:cTn id="6" dur="500"/>
                                        <p:tgtEl>
                                          <p:spTgt spid="9"/>
                                        </p:tgtEl>
                                        <p:attrNameLst>
                                          <p:attrName>ppt_x</p:attrName>
                                        </p:attrNameLst>
                                      </p:cBhvr>
                                      <p:tavLst>
                                        <p:tav tm="0">
                                          <p:val>
                                            <p:strVal val="ppt_x"/>
                                          </p:val>
                                        </p:tav>
                                        <p:tav tm="100000">
                                          <p:val>
                                            <p:strVal val="ppt_x"/>
                                          </p:val>
                                        </p:tav>
                                      </p:tavLst>
                                    </p:anim>
                                    <p:anim calcmode="lin" valueType="num">
                                      <p:cBhvr additive="base">
                                        <p:cTn id="7" dur="500"/>
                                        <p:tgtEl>
                                          <p:spTgt spid="9"/>
                                        </p:tgtEl>
                                        <p:attrNameLst>
                                          <p:attrName>ppt_y</p:attrName>
                                        </p:attrNameLst>
                                      </p:cBhvr>
                                      <p:tavLst>
                                        <p:tav tm="0">
                                          <p:val>
                                            <p:strVal val="ppt_y"/>
                                          </p:val>
                                        </p:tav>
                                        <p:tav tm="100000">
                                          <p:val>
                                            <p:strVal val="0-ppt_h/2"/>
                                          </p:val>
                                        </p:tav>
                                      </p:tavLst>
                                    </p:anim>
                                    <p:set>
                                      <p:cBhvr>
                                        <p:cTn id="8" dur="1" fill="hold">
                                          <p:stCondLst>
                                            <p:cond delay="499"/>
                                          </p:stCondLst>
                                        </p:cTn>
                                        <p:tgtEl>
                                          <p:spTgt spid="9"/>
                                        </p:tgtEl>
                                        <p:attrNameLst>
                                          <p:attrName>style.visibility</p:attrName>
                                        </p:attrNameLst>
                                      </p:cBhvr>
                                      <p:to>
                                        <p:strVal val="hidden"/>
                                      </p:to>
                                    </p:set>
                                  </p:childTnLst>
                                </p:cTn>
                              </p:par>
                            </p:childTnLst>
                          </p:cTn>
                        </p:par>
                        <p:par>
                          <p:cTn id="9" fill="hold">
                            <p:stCondLst>
                              <p:cond delay="500"/>
                            </p:stCondLst>
                            <p:childTnLst>
                              <p:par>
                                <p:cTn id="10" presetID="2" presetClass="exit" presetSubtype="1" fill="hold" grpId="0" nodeType="afterEffect">
                                  <p:stCondLst>
                                    <p:cond delay="0"/>
                                  </p:stCondLst>
                                  <p:childTnLst>
                                    <p:anim calcmode="lin" valueType="num">
                                      <p:cBhvr additive="base">
                                        <p:cTn id="11" dur="500"/>
                                        <p:tgtEl>
                                          <p:spTgt spid="11"/>
                                        </p:tgtEl>
                                        <p:attrNameLst>
                                          <p:attrName>ppt_x</p:attrName>
                                        </p:attrNameLst>
                                      </p:cBhvr>
                                      <p:tavLst>
                                        <p:tav tm="0">
                                          <p:val>
                                            <p:strVal val="ppt_x"/>
                                          </p:val>
                                        </p:tav>
                                        <p:tav tm="100000">
                                          <p:val>
                                            <p:strVal val="ppt_x"/>
                                          </p:val>
                                        </p:tav>
                                      </p:tavLst>
                                    </p:anim>
                                    <p:anim calcmode="lin" valueType="num">
                                      <p:cBhvr additive="base">
                                        <p:cTn id="12" dur="500"/>
                                        <p:tgtEl>
                                          <p:spTgt spid="11"/>
                                        </p:tgtEl>
                                        <p:attrNameLst>
                                          <p:attrName>ppt_y</p:attrName>
                                        </p:attrNameLst>
                                      </p:cBhvr>
                                      <p:tavLst>
                                        <p:tav tm="0">
                                          <p:val>
                                            <p:strVal val="ppt_y"/>
                                          </p:val>
                                        </p:tav>
                                        <p:tav tm="100000">
                                          <p:val>
                                            <p:strVal val="0-ppt_h/2"/>
                                          </p:val>
                                        </p:tav>
                                      </p:tavLst>
                                    </p:anim>
                                    <p:set>
                                      <p:cBhvr>
                                        <p:cTn id="13" dur="1" fill="hold">
                                          <p:stCondLst>
                                            <p:cond delay="499"/>
                                          </p:stCondLst>
                                        </p:cTn>
                                        <p:tgtEl>
                                          <p:spTgt spid="11"/>
                                        </p:tgtEl>
                                        <p:attrNameLst>
                                          <p:attrName>style.visibility</p:attrName>
                                        </p:attrNameLst>
                                      </p:cBhvr>
                                      <p:to>
                                        <p:strVal val="hidden"/>
                                      </p:to>
                                    </p:set>
                                  </p:childTnLst>
                                </p:cTn>
                              </p:par>
                              <p:par>
                                <p:cTn id="14" presetID="2" presetClass="exit" presetSubtype="1" fill="hold" grpId="0" nodeType="withEffect">
                                  <p:stCondLst>
                                    <p:cond delay="0"/>
                                  </p:stCondLst>
                                  <p:childTnLst>
                                    <p:anim calcmode="lin" valueType="num">
                                      <p:cBhvr additive="base">
                                        <p:cTn id="15" dur="500"/>
                                        <p:tgtEl>
                                          <p:spTgt spid="12"/>
                                        </p:tgtEl>
                                        <p:attrNameLst>
                                          <p:attrName>ppt_x</p:attrName>
                                        </p:attrNameLst>
                                      </p:cBhvr>
                                      <p:tavLst>
                                        <p:tav tm="0">
                                          <p:val>
                                            <p:strVal val="ppt_x"/>
                                          </p:val>
                                        </p:tav>
                                        <p:tav tm="100000">
                                          <p:val>
                                            <p:strVal val="ppt_x"/>
                                          </p:val>
                                        </p:tav>
                                      </p:tavLst>
                                    </p:anim>
                                    <p:anim calcmode="lin" valueType="num">
                                      <p:cBhvr additive="base">
                                        <p:cTn id="16" dur="500"/>
                                        <p:tgtEl>
                                          <p:spTgt spid="12"/>
                                        </p:tgtEl>
                                        <p:attrNameLst>
                                          <p:attrName>ppt_y</p:attrName>
                                        </p:attrNameLst>
                                      </p:cBhvr>
                                      <p:tavLst>
                                        <p:tav tm="0">
                                          <p:val>
                                            <p:strVal val="ppt_y"/>
                                          </p:val>
                                        </p:tav>
                                        <p:tav tm="100000">
                                          <p:val>
                                            <p:strVal val="0-ppt_h/2"/>
                                          </p:val>
                                        </p:tav>
                                      </p:tavLst>
                                    </p:anim>
                                    <p:set>
                                      <p:cBhvr>
                                        <p:cTn id="17" dur="1" fill="hold">
                                          <p:stCondLst>
                                            <p:cond delay="499"/>
                                          </p:stCondLst>
                                        </p:cTn>
                                        <p:tgtEl>
                                          <p:spTgt spid="12"/>
                                        </p:tgtEl>
                                        <p:attrNameLst>
                                          <p:attrName>style.visibility</p:attrName>
                                        </p:attrNameLst>
                                      </p:cBhvr>
                                      <p:to>
                                        <p:strVal val="hidden"/>
                                      </p:to>
                                    </p:set>
                                  </p:childTnLst>
                                </p:cTn>
                              </p:par>
                              <p:par>
                                <p:cTn id="18" presetID="2" presetClass="exit" presetSubtype="1" fill="hold" grpId="0" nodeType="withEffect">
                                  <p:stCondLst>
                                    <p:cond delay="0"/>
                                  </p:stCondLst>
                                  <p:childTnLst>
                                    <p:anim calcmode="lin" valueType="num">
                                      <p:cBhvr additive="base">
                                        <p:cTn id="19" dur="500"/>
                                        <p:tgtEl>
                                          <p:spTgt spid="13"/>
                                        </p:tgtEl>
                                        <p:attrNameLst>
                                          <p:attrName>ppt_x</p:attrName>
                                        </p:attrNameLst>
                                      </p:cBhvr>
                                      <p:tavLst>
                                        <p:tav tm="0">
                                          <p:val>
                                            <p:strVal val="ppt_x"/>
                                          </p:val>
                                        </p:tav>
                                        <p:tav tm="100000">
                                          <p:val>
                                            <p:strVal val="ppt_x"/>
                                          </p:val>
                                        </p:tav>
                                      </p:tavLst>
                                    </p:anim>
                                    <p:anim calcmode="lin" valueType="num">
                                      <p:cBhvr additive="base">
                                        <p:cTn id="20" dur="500"/>
                                        <p:tgtEl>
                                          <p:spTgt spid="13"/>
                                        </p:tgtEl>
                                        <p:attrNameLst>
                                          <p:attrName>ppt_y</p:attrName>
                                        </p:attrNameLst>
                                      </p:cBhvr>
                                      <p:tavLst>
                                        <p:tav tm="0">
                                          <p:val>
                                            <p:strVal val="ppt_y"/>
                                          </p:val>
                                        </p:tav>
                                        <p:tav tm="100000">
                                          <p:val>
                                            <p:strVal val="0-ppt_h/2"/>
                                          </p:val>
                                        </p:tav>
                                      </p:tavLst>
                                    </p:anim>
                                    <p:set>
                                      <p:cBhvr>
                                        <p:cTn id="21" dur="1" fill="hold">
                                          <p:stCondLst>
                                            <p:cond delay="499"/>
                                          </p:stCondLst>
                                        </p:cTn>
                                        <p:tgtEl>
                                          <p:spTgt spid="13"/>
                                        </p:tgtEl>
                                        <p:attrNameLst>
                                          <p:attrName>style.visibility</p:attrName>
                                        </p:attrNameLst>
                                      </p:cBhvr>
                                      <p:to>
                                        <p:strVal val="hidden"/>
                                      </p:to>
                                    </p:set>
                                  </p:childTnLst>
                                </p:cTn>
                              </p:par>
                              <p:par>
                                <p:cTn id="22" presetID="2" presetClass="exit" presetSubtype="1" fill="hold" grpId="0" nodeType="withEffect">
                                  <p:stCondLst>
                                    <p:cond delay="0"/>
                                  </p:stCondLst>
                                  <p:childTnLst>
                                    <p:anim calcmode="lin" valueType="num">
                                      <p:cBhvr additive="base">
                                        <p:cTn id="23" dur="500"/>
                                        <p:tgtEl>
                                          <p:spTgt spid="2"/>
                                        </p:tgtEl>
                                        <p:attrNameLst>
                                          <p:attrName>ppt_x</p:attrName>
                                        </p:attrNameLst>
                                      </p:cBhvr>
                                      <p:tavLst>
                                        <p:tav tm="0">
                                          <p:val>
                                            <p:strVal val="ppt_x"/>
                                          </p:val>
                                        </p:tav>
                                        <p:tav tm="100000">
                                          <p:val>
                                            <p:strVal val="ppt_x"/>
                                          </p:val>
                                        </p:tav>
                                      </p:tavLst>
                                    </p:anim>
                                    <p:anim calcmode="lin" valueType="num">
                                      <p:cBhvr additive="base">
                                        <p:cTn id="24" dur="500"/>
                                        <p:tgtEl>
                                          <p:spTgt spid="2"/>
                                        </p:tgtEl>
                                        <p:attrNameLst>
                                          <p:attrName>ppt_y</p:attrName>
                                        </p:attrNameLst>
                                      </p:cBhvr>
                                      <p:tavLst>
                                        <p:tav tm="0">
                                          <p:val>
                                            <p:strVal val="ppt_y"/>
                                          </p:val>
                                        </p:tav>
                                        <p:tav tm="100000">
                                          <p:val>
                                            <p:strVal val="0-ppt_h/2"/>
                                          </p:val>
                                        </p:tav>
                                      </p:tavLst>
                                    </p:anim>
                                    <p:set>
                                      <p:cBhvr>
                                        <p:cTn id="25" dur="1" fill="hold">
                                          <p:stCondLst>
                                            <p:cond delay="499"/>
                                          </p:stCondLst>
                                        </p:cTn>
                                        <p:tgtEl>
                                          <p:spTgt spid="2"/>
                                        </p:tgtEl>
                                        <p:attrNameLst>
                                          <p:attrName>style.visibility</p:attrName>
                                        </p:attrNameLst>
                                      </p:cBhvr>
                                      <p:to>
                                        <p:strVal val="hidden"/>
                                      </p:to>
                                    </p:set>
                                  </p:childTnLst>
                                </p:cTn>
                              </p:par>
                              <p:par>
                                <p:cTn id="26" presetID="64" presetClass="path" presetSubtype="0" accel="50000" decel="50000" fill="hold" grpId="0" nodeType="withEffect">
                                  <p:stCondLst>
                                    <p:cond delay="0"/>
                                  </p:stCondLst>
                                  <p:childTnLst>
                                    <p:animMotion origin="layout" path="M 0.000000 0.000000 L 0.000000 -0.664898 " pathEditMode="relative" rAng="0" ptsTypes="">
                                      <p:cBhvr>
                                        <p:cTn id="27" dur="500" fill="hold"/>
                                        <p:tgtEl>
                                          <p:spTgt spid="3"/>
                                        </p:tgtEl>
                                        <p:attrNameLst>
                                          <p:attrName>ppt_x</p:attrName>
                                          <p:attrName>ppt_y</p:attrName>
                                        </p:attrNameLst>
                                      </p:cBhvr>
                                      <p:rCtr x="0" y="-1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p:bldP spid="2" grpId="0"/>
      <p:bldP spid="3"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674745" y="190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 </a:t>
            </a:r>
            <a:r>
              <a:rPr lang="en-US" altLang="zh-CN" sz="1600">
                <a:solidFill>
                  <a:srgbClr val="002060"/>
                </a:solidFill>
                <a:latin typeface="微软雅黑" panose="020B0502040204020203" pitchFamily="34" charset="-122"/>
                <a:ea typeface="微软雅黑" panose="020B0502040204020203" pitchFamily="34" charset="-122"/>
                <a:sym typeface="+mn-ea"/>
              </a:rPr>
              <a:t>WiMAX </a:t>
            </a:r>
            <a:r>
              <a:rPr lang="zh-CN" altLang="en-US" sz="1600">
                <a:solidFill>
                  <a:srgbClr val="002060"/>
                </a:solidFill>
                <a:latin typeface="微软雅黑" panose="020B0502040204020203" pitchFamily="34" charset="-122"/>
                <a:ea typeface="微软雅黑" panose="020B0502040204020203" pitchFamily="34" charset="-122"/>
                <a:sym typeface="+mn-ea"/>
              </a:rPr>
              <a:t>应用</a:t>
            </a:r>
            <a:endParaRPr lang="zh-CN" altLang="en-US" sz="1600">
              <a:solidFill>
                <a:srgbClr val="002060"/>
              </a:solidFill>
              <a:latin typeface="微软雅黑" panose="020B0502040204020203" pitchFamily="34" charset="-122"/>
              <a:ea typeface="微软雅黑" panose="020B0502040204020203" pitchFamily="34" charset="-122"/>
              <a:sym typeface="+mn-ea"/>
            </a:endParaRPr>
          </a:p>
        </p:txBody>
      </p:sp>
      <p:sp>
        <p:nvSpPr>
          <p:cNvPr id="45" name="文本框 44"/>
          <p:cNvSpPr txBox="1"/>
          <p:nvPr/>
        </p:nvSpPr>
        <p:spPr>
          <a:xfrm>
            <a:off x="1776730" y="916305"/>
            <a:ext cx="5591810" cy="1691640"/>
          </a:xfrm>
          <a:prstGeom prst="rect">
            <a:avLst/>
          </a:prstGeom>
          <a:noFill/>
        </p:spPr>
        <p:txBody>
          <a:bodyPr wrap="square" rtlCol="0">
            <a:spAutoFit/>
          </a:bodyPr>
          <a:p>
            <a:pPr algn="l"/>
            <a:r>
              <a:rPr lang="zh-CN" altLang="en-US" sz="1600">
                <a:solidFill>
                  <a:srgbClr val="002060"/>
                </a:solidFill>
                <a:latin typeface="微软雅黑" panose="020B0502040204020203" pitchFamily="34" charset="-122"/>
                <a:ea typeface="微软雅黑" panose="020B0502040204020203" pitchFamily="34" charset="-122"/>
              </a:rPr>
              <a:t>城域网接入，建筑物阻挡下非视距传播，支持数据、语音和视频混合组网：</a:t>
            </a:r>
            <a:endParaRPr lang="zh-CN" altLang="en-US" sz="1600">
              <a:solidFill>
                <a:srgbClr val="002060"/>
              </a:solidFill>
              <a:latin typeface="微软雅黑" panose="020B0502040204020203" pitchFamily="34" charset="-122"/>
              <a:ea typeface="微软雅黑" panose="020B0502040204020203" pitchFamily="34" charset="-122"/>
            </a:endParaRPr>
          </a:p>
          <a:p>
            <a:pPr marL="514350" lvl="1" indent="-171450" algn="l">
              <a:buFont typeface="Wingdings" panose="05000000000000000000" charset="0"/>
              <a:buChar char=""/>
            </a:pPr>
            <a:r>
              <a:rPr lang="zh-CN" altLang="en-US" sz="1200">
                <a:solidFill>
                  <a:srgbClr val="002060"/>
                </a:solidFill>
                <a:latin typeface="微软雅黑" panose="020B0502040204020203" pitchFamily="34" charset="-122"/>
                <a:ea typeface="微软雅黑" panose="020B0502040204020203" pitchFamily="34" charset="-122"/>
              </a:rPr>
              <a:t>固定接入 </a:t>
            </a:r>
            <a:r>
              <a:rPr lang="en-US" altLang="zh-CN" sz="1200">
                <a:solidFill>
                  <a:srgbClr val="002060"/>
                </a:solidFill>
                <a:latin typeface="微软雅黑" panose="020B0502040204020203" pitchFamily="34" charset="-122"/>
                <a:ea typeface="微软雅黑" panose="020B0502040204020203" pitchFamily="34" charset="-122"/>
              </a:rPr>
              <a:t>— </a:t>
            </a:r>
            <a:r>
              <a:rPr lang="zh-CN" altLang="en-US" sz="1200">
                <a:solidFill>
                  <a:srgbClr val="002060"/>
                </a:solidFill>
                <a:latin typeface="微软雅黑" panose="020B0502040204020203" pitchFamily="34" charset="-122"/>
                <a:ea typeface="微软雅黑" panose="020B0502040204020203" pitchFamily="34" charset="-122"/>
              </a:rPr>
              <a:t>最大传输距离</a:t>
            </a:r>
            <a:r>
              <a:rPr lang="en-US" altLang="zh-CN" sz="1200">
                <a:solidFill>
                  <a:srgbClr val="002060"/>
                </a:solidFill>
                <a:latin typeface="微软雅黑" panose="020B0502040204020203" pitchFamily="34" charset="-122"/>
                <a:ea typeface="微软雅黑" panose="020B0502040204020203" pitchFamily="34" charset="-122"/>
              </a:rPr>
              <a:t>75km</a:t>
            </a:r>
            <a:endParaRPr lang="zh-CN" altLang="en-US" sz="1200">
              <a:solidFill>
                <a:srgbClr val="002060"/>
              </a:solidFill>
              <a:latin typeface="微软雅黑" panose="020B0502040204020203" pitchFamily="34" charset="-122"/>
              <a:ea typeface="微软雅黑" panose="020B0502040204020203" pitchFamily="34" charset="-122"/>
            </a:endParaRPr>
          </a:p>
          <a:p>
            <a:pPr marL="514350" lvl="1" indent="-171450" algn="l">
              <a:buFont typeface="Wingdings" panose="05000000000000000000" charset="0"/>
              <a:buChar char=""/>
            </a:pPr>
            <a:r>
              <a:rPr lang="zh-CN" altLang="en-US" sz="1200">
                <a:solidFill>
                  <a:srgbClr val="002060"/>
                </a:solidFill>
                <a:latin typeface="微软雅黑" panose="020B0502040204020203" pitchFamily="34" charset="-122"/>
                <a:ea typeface="微软雅黑" panose="020B0502040204020203" pitchFamily="34" charset="-122"/>
              </a:rPr>
              <a:t>漫游式 </a:t>
            </a:r>
            <a:r>
              <a:rPr lang="en-US" altLang="zh-CN" sz="1200">
                <a:solidFill>
                  <a:srgbClr val="002060"/>
                </a:solidFill>
                <a:latin typeface="微软雅黑" panose="020B0502040204020203" pitchFamily="34" charset="-122"/>
                <a:ea typeface="微软雅黑" panose="020B0502040204020203" pitchFamily="34" charset="-122"/>
              </a:rPr>
              <a:t>— </a:t>
            </a:r>
            <a:r>
              <a:rPr lang="zh-CN" altLang="en-US" sz="1200">
                <a:solidFill>
                  <a:srgbClr val="002060"/>
                </a:solidFill>
                <a:latin typeface="微软雅黑" panose="020B0502040204020203" pitchFamily="34" charset="-122"/>
                <a:ea typeface="微软雅黑" panose="020B0502040204020203" pitchFamily="34" charset="-122"/>
              </a:rPr>
              <a:t>支持不同的接入点，不支持基站切换</a:t>
            </a:r>
            <a:endParaRPr lang="zh-CN" altLang="en-US" sz="1200">
              <a:solidFill>
                <a:srgbClr val="002060"/>
              </a:solidFill>
              <a:latin typeface="微软雅黑" panose="020B0502040204020203" pitchFamily="34" charset="-122"/>
              <a:ea typeface="微软雅黑" panose="020B0502040204020203" pitchFamily="34" charset="-122"/>
            </a:endParaRPr>
          </a:p>
          <a:p>
            <a:pPr marL="514350" lvl="1" indent="-171450" algn="l">
              <a:buFont typeface="Wingdings" panose="05000000000000000000" charset="0"/>
              <a:buChar char=""/>
            </a:pPr>
            <a:r>
              <a:rPr lang="zh-CN" altLang="en-US" sz="1200">
                <a:solidFill>
                  <a:srgbClr val="002060"/>
                </a:solidFill>
                <a:latin typeface="微软雅黑" panose="020B0502040204020203" pitchFamily="34" charset="-122"/>
                <a:ea typeface="微软雅黑" panose="020B0502040204020203" pitchFamily="34" charset="-122"/>
              </a:rPr>
              <a:t>便携式 </a:t>
            </a:r>
            <a:r>
              <a:rPr lang="en-US" altLang="zh-CN" sz="1200">
                <a:solidFill>
                  <a:srgbClr val="002060"/>
                </a:solidFill>
                <a:latin typeface="微软雅黑" panose="020B0502040204020203" pitchFamily="34" charset="-122"/>
                <a:ea typeface="微软雅黑" panose="020B0502040204020203" pitchFamily="34" charset="-122"/>
              </a:rPr>
              <a:t>— </a:t>
            </a:r>
            <a:r>
              <a:rPr lang="zh-CN" altLang="en-US" sz="1200">
                <a:solidFill>
                  <a:srgbClr val="002060"/>
                </a:solidFill>
                <a:latin typeface="微软雅黑" panose="020B0502040204020203" pitchFamily="34" charset="-122"/>
                <a:ea typeface="微软雅黑" panose="020B0502040204020203" pitchFamily="34" charset="-122"/>
              </a:rPr>
              <a:t>低速移动时有限的切换能力</a:t>
            </a:r>
            <a:endParaRPr lang="zh-CN" altLang="en-US" sz="1200">
              <a:solidFill>
                <a:srgbClr val="002060"/>
              </a:solidFill>
              <a:latin typeface="微软雅黑" panose="020B0502040204020203" pitchFamily="34" charset="-122"/>
              <a:ea typeface="微软雅黑" panose="020B0502040204020203" pitchFamily="34" charset="-122"/>
            </a:endParaRPr>
          </a:p>
          <a:p>
            <a:pPr marL="514350" lvl="1" indent="-171450" algn="l">
              <a:buFont typeface="Wingdings" panose="05000000000000000000" charset="0"/>
              <a:buChar char=""/>
            </a:pPr>
            <a:r>
              <a:rPr lang="zh-CN" altLang="en-US" sz="1200">
                <a:solidFill>
                  <a:srgbClr val="002060"/>
                </a:solidFill>
                <a:latin typeface="微软雅黑" panose="020B0502040204020203" pitchFamily="34" charset="-122"/>
                <a:ea typeface="微软雅黑" panose="020B0502040204020203" pitchFamily="34" charset="-122"/>
              </a:rPr>
              <a:t>全移动 </a:t>
            </a:r>
            <a:r>
              <a:rPr lang="en-US" altLang="zh-CN" sz="1200">
                <a:solidFill>
                  <a:srgbClr val="002060"/>
                </a:solidFill>
                <a:latin typeface="微软雅黑" panose="020B0502040204020203" pitchFamily="34" charset="-122"/>
                <a:ea typeface="微软雅黑" panose="020B0502040204020203" pitchFamily="34" charset="-122"/>
              </a:rPr>
              <a:t>— </a:t>
            </a:r>
            <a:r>
              <a:rPr lang="zh-CN" altLang="en-US" sz="1200">
                <a:solidFill>
                  <a:srgbClr val="002060"/>
                </a:solidFill>
                <a:latin typeface="微软雅黑" panose="020B0502040204020203" pitchFamily="34" charset="-122"/>
                <a:ea typeface="微软雅黑" panose="020B0502040204020203" pitchFamily="34" charset="-122"/>
              </a:rPr>
              <a:t>车速下无中断应用</a:t>
            </a:r>
            <a:endParaRPr lang="zh-CN" altLang="en-US" sz="1200">
              <a:solidFill>
                <a:srgbClr val="002060"/>
              </a:solidFill>
              <a:latin typeface="微软雅黑" panose="020B0502040204020203" pitchFamily="34" charset="-122"/>
              <a:ea typeface="微软雅黑" panose="020B0502040204020203" pitchFamily="34" charset="-122"/>
            </a:endParaRPr>
          </a:p>
          <a:p>
            <a:pPr marL="514350" lvl="1" indent="-171450" algn="l">
              <a:buFont typeface="Wingdings" panose="05000000000000000000" charset="0"/>
              <a:buChar char=""/>
            </a:pPr>
            <a:r>
              <a:rPr lang="en-US" altLang="zh-CN" sz="1200">
                <a:solidFill>
                  <a:srgbClr val="002060"/>
                </a:solidFill>
                <a:latin typeface="微软雅黑" panose="020B0502040204020203" pitchFamily="34" charset="-122"/>
                <a:ea typeface="微软雅黑" panose="020B0502040204020203" pitchFamily="34" charset="-122"/>
              </a:rPr>
              <a:t>802.16m </a:t>
            </a:r>
            <a:r>
              <a:rPr lang="zh-CN" altLang="en-US" sz="1200">
                <a:solidFill>
                  <a:srgbClr val="002060"/>
                </a:solidFill>
                <a:latin typeface="微软雅黑" panose="020B0502040204020203" pitchFamily="34" charset="-122"/>
                <a:ea typeface="微软雅黑" panose="020B0502040204020203" pitchFamily="34" charset="-122"/>
              </a:rPr>
              <a:t>于</a:t>
            </a:r>
            <a:r>
              <a:rPr lang="en-US" altLang="zh-CN" sz="1200">
                <a:solidFill>
                  <a:srgbClr val="002060"/>
                </a:solidFill>
                <a:latin typeface="微软雅黑" panose="020B0502040204020203" pitchFamily="34" charset="-122"/>
                <a:ea typeface="微软雅黑" panose="020B0502040204020203" pitchFamily="34" charset="-122"/>
              </a:rPr>
              <a:t>2016</a:t>
            </a:r>
            <a:r>
              <a:rPr lang="zh-CN" altLang="en-US" sz="1200">
                <a:solidFill>
                  <a:srgbClr val="002060"/>
                </a:solidFill>
                <a:latin typeface="微软雅黑" panose="020B0502040204020203" pitchFamily="34" charset="-122"/>
                <a:ea typeface="微软雅黑" panose="020B0502040204020203" pitchFamily="34" charset="-122"/>
              </a:rPr>
              <a:t>年</a:t>
            </a:r>
            <a:r>
              <a:rPr lang="en-US" altLang="zh-CN" sz="1200">
                <a:solidFill>
                  <a:srgbClr val="002060"/>
                </a:solidFill>
                <a:latin typeface="微软雅黑" panose="020B0502040204020203" pitchFamily="34" charset="-122"/>
                <a:ea typeface="微软雅黑" panose="020B0502040204020203" pitchFamily="34" charset="-122"/>
              </a:rPr>
              <a:t>4</a:t>
            </a:r>
            <a:r>
              <a:rPr lang="zh-CN" altLang="en-US" sz="1200">
                <a:solidFill>
                  <a:srgbClr val="002060"/>
                </a:solidFill>
                <a:latin typeface="微软雅黑" panose="020B0502040204020203" pitchFamily="34" charset="-122"/>
                <a:ea typeface="微软雅黑" panose="020B0502040204020203" pitchFamily="34" charset="-122"/>
              </a:rPr>
              <a:t>月</a:t>
            </a:r>
            <a:r>
              <a:rPr lang="en-US" altLang="zh-CN" sz="1200">
                <a:solidFill>
                  <a:srgbClr val="002060"/>
                </a:solidFill>
                <a:latin typeface="微软雅黑" panose="020B0502040204020203" pitchFamily="34" charset="-122"/>
                <a:ea typeface="微软雅黑" panose="020B0502040204020203" pitchFamily="34" charset="-122"/>
              </a:rPr>
              <a:t>1</a:t>
            </a:r>
            <a:r>
              <a:rPr lang="zh-CN" altLang="en-US" sz="1200">
                <a:solidFill>
                  <a:srgbClr val="002060"/>
                </a:solidFill>
                <a:latin typeface="微软雅黑" panose="020B0502040204020203" pitchFamily="34" charset="-122"/>
                <a:ea typeface="微软雅黑" panose="020B0502040204020203" pitchFamily="34" charset="-122"/>
              </a:rPr>
              <a:t>日发布，支持超高速多媒体服务，参见http://www.cse.wustl.edu/~jain/cse574-10/ftp/wimax2/index.html</a:t>
            </a:r>
            <a:endParaRPr lang="zh-CN" altLang="en-US" sz="12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userDrawn="1"/>
        </p:nvGrpSpPr>
        <p:grpSpPr>
          <a:xfrm>
            <a:off x="4502785" y="634365"/>
            <a:ext cx="4344669" cy="4158615"/>
            <a:chOff x="-744761" y="-143009"/>
            <a:chExt cx="7094266" cy="7094268"/>
          </a:xfrm>
        </p:grpSpPr>
        <p:pic>
          <p:nvPicPr>
            <p:cNvPr id="17" name="图片 16"/>
            <p:cNvPicPr>
              <a:picLocks noChangeAspect="1"/>
            </p:cNvPicPr>
            <p:nvPr userDrawn="1"/>
          </p:nvPicPr>
          <p:blipFill>
            <a:blip r:embed="rId1"/>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grpSp>
      <p:sp>
        <p:nvSpPr>
          <p:cNvPr id="2" name="矩形 1"/>
          <p:cNvSpPr/>
          <p:nvPr/>
        </p:nvSpPr>
        <p:spPr>
          <a:xfrm>
            <a:off x="538480" y="1818005"/>
            <a:ext cx="3590290" cy="2343785"/>
          </a:xfrm>
          <a:prstGeom prst="rect">
            <a:avLst/>
          </a:prstGeom>
          <a:solidFill>
            <a:schemeClr val="accent2">
              <a:lumMod val="20000"/>
              <a:lumOff val="80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34950" y="1715770"/>
            <a:ext cx="4666615" cy="337185"/>
          </a:xfrm>
          <a:prstGeom prst="rect">
            <a:avLst/>
          </a:prstGeom>
          <a:solidFill>
            <a:srgbClr val="0070C0"/>
          </a:solid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6.1.1 </a:t>
            </a:r>
            <a:r>
              <a:rPr lang="zh-CN" altLang="en-US" sz="1600">
                <a:solidFill>
                  <a:srgbClr val="002060"/>
                </a:solidFill>
                <a:latin typeface="微软雅黑" panose="020B0502040204020203" pitchFamily="34" charset="-122"/>
                <a:ea typeface="微软雅黑" panose="020B0502040204020203" pitchFamily="34" charset="-122"/>
              </a:rPr>
              <a:t>广域网的概念</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7" name="文本框 6"/>
          <p:cNvSpPr txBox="1"/>
          <p:nvPr/>
        </p:nvSpPr>
        <p:spPr>
          <a:xfrm>
            <a:off x="234950" y="227457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6.1.2 </a:t>
            </a:r>
            <a:r>
              <a:rPr lang="zh-CN" altLang="en-US" sz="1600">
                <a:solidFill>
                  <a:srgbClr val="002060"/>
                </a:solidFill>
                <a:latin typeface="微软雅黑" panose="020B0502040204020203" pitchFamily="34" charset="-122"/>
                <a:ea typeface="微软雅黑" panose="020B0502040204020203" pitchFamily="34" charset="-122"/>
              </a:rPr>
              <a:t>网络互联</a:t>
            </a:r>
            <a:endParaRPr lang="zh-CN" altLang="en-US" sz="16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000000 0.000000 L 0.000000 -0.387065 " pathEditMode="relative" rAng="0" ptsTypes="">
                                      <p:cBhvr>
                                        <p:cTn id="6" dur="500" fill="hold"/>
                                        <p:tgtEl>
                                          <p:spTgt spid="7"/>
                                        </p:tgtEl>
                                        <p:attrNameLst>
                                          <p:attrName>ppt_x</p:attrName>
                                          <p:attrName>ppt_y</p:attrName>
                                        </p:attrNameLst>
                                      </p:cBhvr>
                                      <p:rCtr x="0" y="-189"/>
                                    </p:animMotion>
                                  </p:childTnLst>
                                </p:cTn>
                              </p:par>
                            </p:childTnLst>
                          </p:cTn>
                        </p:par>
                        <p:par>
                          <p:cTn id="7" fill="hold">
                            <p:stCondLst>
                              <p:cond delay="500"/>
                            </p:stCondLst>
                            <p:childTnLst>
                              <p:par>
                                <p:cTn id="8" presetID="2" presetClass="exit" presetSubtype="1" fill="hold" grpId="0" nodeType="afterEffect">
                                  <p:stCondLst>
                                    <p:cond delay="0"/>
                                  </p:stCondLst>
                                  <p:childTnLst>
                                    <p:anim calcmode="lin" valueType="num">
                                      <p:cBhvr additive="base">
                                        <p:cTn id="9" dur="500"/>
                                        <p:tgtEl>
                                          <p:spTgt spid="2"/>
                                        </p:tgtEl>
                                        <p:attrNameLst>
                                          <p:attrName>ppt_x</p:attrName>
                                        </p:attrNameLst>
                                      </p:cBhvr>
                                      <p:tavLst>
                                        <p:tav tm="0">
                                          <p:val>
                                            <p:strVal val="ppt_x"/>
                                          </p:val>
                                        </p:tav>
                                        <p:tav tm="100000">
                                          <p:val>
                                            <p:strVal val="ppt_x"/>
                                          </p:val>
                                        </p:tav>
                                      </p:tavLst>
                                    </p:anim>
                                    <p:anim calcmode="lin" valueType="num">
                                      <p:cBhvr additive="base">
                                        <p:cTn id="10" dur="500"/>
                                        <p:tgtEl>
                                          <p:spTgt spid="2"/>
                                        </p:tgtEl>
                                        <p:attrNameLst>
                                          <p:attrName>ppt_y</p:attrName>
                                        </p:attrNameLst>
                                      </p:cBhvr>
                                      <p:tavLst>
                                        <p:tav tm="0">
                                          <p:val>
                                            <p:strVal val="ppt_y"/>
                                          </p:val>
                                        </p:tav>
                                        <p:tav tm="100000">
                                          <p:val>
                                            <p:strVal val="0-ppt_h/2"/>
                                          </p:val>
                                        </p:tav>
                                      </p:tavLst>
                                    </p:anim>
                                    <p:set>
                                      <p:cBhvr>
                                        <p:cTn id="11"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bldLvl="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8480" y="1818005"/>
            <a:ext cx="3590290" cy="2343785"/>
          </a:xfrm>
          <a:prstGeom prst="rect">
            <a:avLst/>
          </a:prstGeom>
          <a:solidFill>
            <a:schemeClr val="accent2">
              <a:lumMod val="20000"/>
              <a:lumOff val="80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53" name="组合 52"/>
          <p:cNvGrpSpPr/>
          <p:nvPr userDrawn="1"/>
        </p:nvGrpSpPr>
        <p:grpSpPr>
          <a:xfrm rot="0">
            <a:off x="794385" y="4214495"/>
            <a:ext cx="3162935" cy="257810"/>
            <a:chOff x="1268" y="3776"/>
            <a:chExt cx="4981" cy="406"/>
          </a:xfrm>
        </p:grpSpPr>
        <p:sp>
          <p:nvSpPr>
            <p:cNvPr id="54" name="Rectangle 6"/>
            <p:cNvSpPr>
              <a:spLocks noChangeArrowheads="1"/>
            </p:cNvSpPr>
            <p:nvPr/>
          </p:nvSpPr>
          <p:spPr bwMode="auto">
            <a:xfrm>
              <a:off x="2844" y="3786"/>
              <a:ext cx="3405" cy="38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0" rIns="0" bIns="0" anchor="ctr" anchorCtr="0">
              <a:spAutoFit/>
            </a:bodyPr>
            <a:p>
              <a:pPr algn="l"/>
              <a:r>
                <a:rPr lang="zh-CN" altLang="en-US" sz="1600" b="1" dirty="0">
                  <a:solidFill>
                    <a:srgbClr val="1C4885"/>
                  </a:solidFill>
                  <a:latin typeface="微软雅黑" panose="020B0502040204020203" pitchFamily="34" charset="-122"/>
                  <a:ea typeface="微软雅黑" panose="020B0502040204020203" pitchFamily="34" charset="-122"/>
                  <a:sym typeface="+mn-ea"/>
                </a:rPr>
                <a:t>接入网</a:t>
              </a:r>
              <a:endParaRPr lang="zh-CN" altLang="en-US" sz="1600" b="1" dirty="0">
                <a:solidFill>
                  <a:srgbClr val="1C4885"/>
                </a:solidFill>
                <a:latin typeface="微软雅黑" panose="020B0502040204020203" pitchFamily="34" charset="-122"/>
                <a:ea typeface="微软雅黑" panose="020B0502040204020203" pitchFamily="34" charset="-122"/>
              </a:endParaRPr>
            </a:p>
          </p:txBody>
        </p:sp>
        <p:sp>
          <p:nvSpPr>
            <p:cNvPr id="55"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p>
              <a:pPr algn="ctr"/>
              <a:r>
                <a:rPr lang="en-US" altLang="zh-CN" sz="1600" b="1">
                  <a:solidFill>
                    <a:schemeClr val="bg1"/>
                  </a:solidFill>
                  <a:latin typeface="微软雅黑" panose="020B0502040204020203" pitchFamily="34" charset="-122"/>
                  <a:ea typeface="微软雅黑" panose="020B0502040204020203" pitchFamily="34" charset="-122"/>
                </a:rPr>
                <a:t>6.8</a:t>
              </a:r>
              <a:endParaRPr lang="en-US" altLang="zh-CN" sz="1600" b="1">
                <a:solidFill>
                  <a:schemeClr val="bg1"/>
                </a:solidFill>
                <a:latin typeface="微软雅黑" panose="020B0502040204020203" pitchFamily="34" charset="-122"/>
                <a:ea typeface="微软雅黑" panose="020B0502040204020203" pitchFamily="34"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afterEffect">
                                  <p:stCondLst>
                                    <p:cond delay="0"/>
                                  </p:stCondLst>
                                  <p:childTnLst>
                                    <p:animMotion origin="layout" path="M 0.000000 0.000000 L 0.000000 -0.805110 " pathEditMode="relative" rAng="0" ptsTypes="">
                                      <p:cBhvr>
                                        <p:cTn id="6" dur="500" fill="hold"/>
                                        <p:tgtEl>
                                          <p:spTgt spid="53"/>
                                        </p:tgtEl>
                                        <p:attrNameLst>
                                          <p:attrName>ppt_x</p:attrName>
                                          <p:attrName>ppt_y</p:attrName>
                                        </p:attrNameLst>
                                      </p:cBhvr>
                                      <p:rCtr x="0" y="-1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2212975" y="746125"/>
            <a:ext cx="5487670" cy="583565"/>
          </a:xfrm>
          <a:prstGeom prst="rect">
            <a:avLst/>
          </a:prstGeom>
          <a:noFill/>
        </p:spPr>
        <p:txBody>
          <a:bodyPr wrap="square" rtlCol="0">
            <a:spAutoFit/>
          </a:bodyPr>
          <a:p>
            <a:r>
              <a:rPr lang="zh-CN" altLang="en-US" sz="1600">
                <a:solidFill>
                  <a:srgbClr val="002060"/>
                </a:solidFill>
                <a:latin typeface="微软雅黑" panose="020B0502040204020203" pitchFamily="34" charset="-122"/>
                <a:ea typeface="微软雅黑" panose="020B0502040204020203" pitchFamily="34" charset="-122"/>
              </a:rPr>
              <a:t>接入网</a:t>
            </a:r>
            <a:r>
              <a:rPr lang="en-US" altLang="zh-CN" sz="1600">
                <a:solidFill>
                  <a:srgbClr val="002060"/>
                </a:solidFill>
                <a:latin typeface="微软雅黑" panose="020B0502040204020203" pitchFamily="34" charset="-122"/>
                <a:ea typeface="微软雅黑" panose="020B0502040204020203" pitchFamily="34" charset="-122"/>
              </a:rPr>
              <a:t>(Access Network, AN)</a:t>
            </a:r>
            <a:endParaRPr lang="en-US" altLang="zh-CN" sz="1600">
              <a:solidFill>
                <a:srgbClr val="002060"/>
              </a:solidFill>
              <a:latin typeface="微软雅黑" panose="020B0502040204020203" pitchFamily="34" charset="-122"/>
              <a:ea typeface="微软雅黑" panose="020B0502040204020203" pitchFamily="34" charset="-122"/>
            </a:endParaRPr>
          </a:p>
          <a:p>
            <a:r>
              <a:rPr lang="zh-CN" altLang="en-US" sz="1600">
                <a:solidFill>
                  <a:srgbClr val="002060"/>
                </a:solidFill>
                <a:latin typeface="微软雅黑" panose="020B0502040204020203" pitchFamily="34" charset="-122"/>
                <a:ea typeface="微软雅黑" panose="020B0502040204020203" pitchFamily="34" charset="-122"/>
              </a:rPr>
              <a:t>指骨干网到用户终端之间的所有网络设备</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2" name="云形 1"/>
          <p:cNvSpPr/>
          <p:nvPr/>
        </p:nvSpPr>
        <p:spPr>
          <a:xfrm>
            <a:off x="939800" y="2411730"/>
            <a:ext cx="1343025" cy="593725"/>
          </a:xfrm>
          <a:prstGeom prst="cloud">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7" name="云形 6"/>
          <p:cNvSpPr/>
          <p:nvPr/>
        </p:nvSpPr>
        <p:spPr>
          <a:xfrm>
            <a:off x="2473960" y="2411730"/>
            <a:ext cx="1343025" cy="593725"/>
          </a:xfrm>
          <a:prstGeom prst="cloud">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9" name="云形 8"/>
          <p:cNvSpPr/>
          <p:nvPr/>
        </p:nvSpPr>
        <p:spPr>
          <a:xfrm>
            <a:off x="4017010" y="2411730"/>
            <a:ext cx="1343025" cy="593725"/>
          </a:xfrm>
          <a:prstGeom prst="cloud">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13" name="禁止符 12"/>
          <p:cNvSpPr/>
          <p:nvPr/>
        </p:nvSpPr>
        <p:spPr>
          <a:xfrm>
            <a:off x="2155190" y="2668270"/>
            <a:ext cx="420370" cy="102870"/>
          </a:xfrm>
          <a:prstGeom prst="noSmoking">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chemeClr val="tx1"/>
              </a:solidFill>
              <a:effectLst/>
              <a:latin typeface="微软雅黑" panose="020B0502040204020203" pitchFamily="34" charset="-122"/>
              <a:ea typeface="微软雅黑" panose="020B0502040204020203" pitchFamily="34" charset="-122"/>
            </a:endParaRPr>
          </a:p>
        </p:txBody>
      </p:sp>
      <p:sp>
        <p:nvSpPr>
          <p:cNvPr id="14" name="禁止符 13"/>
          <p:cNvSpPr/>
          <p:nvPr/>
        </p:nvSpPr>
        <p:spPr>
          <a:xfrm>
            <a:off x="3703320" y="2668270"/>
            <a:ext cx="420370" cy="102870"/>
          </a:xfrm>
          <a:prstGeom prst="noSmoking">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chemeClr val="tx1"/>
              </a:solidFill>
              <a:effectLst/>
              <a:latin typeface="微软雅黑" panose="020B0502040204020203" pitchFamily="34" charset="-122"/>
              <a:ea typeface="微软雅黑" panose="020B0502040204020203" pitchFamily="34" charset="-122"/>
            </a:endParaRPr>
          </a:p>
        </p:txBody>
      </p:sp>
      <p:sp>
        <p:nvSpPr>
          <p:cNvPr id="15" name="禁止符 14"/>
          <p:cNvSpPr/>
          <p:nvPr/>
        </p:nvSpPr>
        <p:spPr>
          <a:xfrm>
            <a:off x="5246370" y="2668270"/>
            <a:ext cx="420370" cy="102870"/>
          </a:xfrm>
          <a:prstGeom prst="noSmoking">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chemeClr val="tx1"/>
              </a:solidFill>
              <a:effectLst/>
              <a:latin typeface="微软雅黑" panose="020B0502040204020203" pitchFamily="34" charset="-122"/>
              <a:ea typeface="微软雅黑" panose="020B0502040204020203" pitchFamily="34" charset="-122"/>
            </a:endParaRPr>
          </a:p>
        </p:txBody>
      </p:sp>
      <p:cxnSp>
        <p:nvCxnSpPr>
          <p:cNvPr id="16" name="直接连接符 15"/>
          <p:cNvCxnSpPr/>
          <p:nvPr/>
        </p:nvCxnSpPr>
        <p:spPr>
          <a:xfrm>
            <a:off x="2419985" y="1826895"/>
            <a:ext cx="0" cy="1663065"/>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17" name="直接连接符 16"/>
          <p:cNvCxnSpPr/>
          <p:nvPr/>
        </p:nvCxnSpPr>
        <p:spPr>
          <a:xfrm>
            <a:off x="3913505" y="1826895"/>
            <a:ext cx="0" cy="1663065"/>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18" name="直接连接符 17"/>
          <p:cNvCxnSpPr/>
          <p:nvPr/>
        </p:nvCxnSpPr>
        <p:spPr>
          <a:xfrm>
            <a:off x="5456555" y="1826895"/>
            <a:ext cx="0" cy="1663065"/>
          </a:xfrm>
          <a:prstGeom prst="line">
            <a:avLst/>
          </a:prstGeom>
          <a:solidFill>
            <a:schemeClr val="accent1"/>
          </a:solidFill>
          <a:ln w="15875" cap="flat" cmpd="sng" algn="ctr">
            <a:solidFill>
              <a:srgbClr val="1C4885"/>
            </a:solidFill>
            <a:prstDash val="solid"/>
            <a:round/>
            <a:headEnd type="none" w="med" len="med"/>
            <a:tailEnd type="none" w="med" len="med"/>
          </a:ln>
        </p:spPr>
      </p:cxnSp>
      <p:sp>
        <p:nvSpPr>
          <p:cNvPr id="19" name="文本框 18"/>
          <p:cNvSpPr txBox="1"/>
          <p:nvPr/>
        </p:nvSpPr>
        <p:spPr>
          <a:xfrm>
            <a:off x="1168400" y="3197860"/>
            <a:ext cx="758190" cy="275590"/>
          </a:xfrm>
          <a:prstGeom prst="rect">
            <a:avLst/>
          </a:prstGeom>
          <a:noFill/>
        </p:spPr>
        <p:txBody>
          <a:bodyPr wrap="square" rtlCol="0">
            <a:spAutoFit/>
          </a:bodyPr>
          <a:p>
            <a:pPr algn="ctr"/>
            <a:r>
              <a:rPr lang="zh-CN" altLang="en-US" sz="1200">
                <a:solidFill>
                  <a:srgbClr val="002060"/>
                </a:solidFill>
                <a:latin typeface="微软雅黑" panose="020B0502040204020203" pitchFamily="34" charset="-122"/>
                <a:ea typeface="微软雅黑" panose="020B0502040204020203" pitchFamily="34" charset="-122"/>
              </a:rPr>
              <a:t>核心网</a:t>
            </a:r>
            <a:endParaRPr lang="zh-CN" altLang="en-US" sz="1200">
              <a:solidFill>
                <a:srgbClr val="002060"/>
              </a:solidFill>
              <a:latin typeface="微软雅黑" panose="020B0502040204020203" pitchFamily="34" charset="-122"/>
              <a:ea typeface="微软雅黑" panose="020B0502040204020203" pitchFamily="34" charset="-122"/>
            </a:endParaRPr>
          </a:p>
        </p:txBody>
      </p:sp>
      <p:sp>
        <p:nvSpPr>
          <p:cNvPr id="20" name="文本框 19"/>
          <p:cNvSpPr txBox="1"/>
          <p:nvPr/>
        </p:nvSpPr>
        <p:spPr>
          <a:xfrm>
            <a:off x="2630805" y="3197860"/>
            <a:ext cx="1071880" cy="275590"/>
          </a:xfrm>
          <a:prstGeom prst="rect">
            <a:avLst/>
          </a:prstGeom>
          <a:noFill/>
        </p:spPr>
        <p:txBody>
          <a:bodyPr wrap="square" rtlCol="0">
            <a:spAutoFit/>
          </a:bodyPr>
          <a:p>
            <a:pPr algn="ctr"/>
            <a:r>
              <a:rPr lang="zh-CN" altLang="en-US" sz="1200">
                <a:solidFill>
                  <a:srgbClr val="002060"/>
                </a:solidFill>
                <a:latin typeface="微软雅黑" panose="020B0502040204020203" pitchFamily="34" charset="-122"/>
                <a:ea typeface="微软雅黑" panose="020B0502040204020203" pitchFamily="34" charset="-122"/>
              </a:rPr>
              <a:t>城域</a:t>
            </a:r>
            <a:r>
              <a:rPr lang="en-US" altLang="zh-CN" sz="1200">
                <a:solidFill>
                  <a:srgbClr val="002060"/>
                </a:solidFill>
                <a:latin typeface="微软雅黑" panose="020B0502040204020203" pitchFamily="34" charset="-122"/>
                <a:ea typeface="微软雅黑" panose="020B0502040204020203" pitchFamily="34" charset="-122"/>
              </a:rPr>
              <a:t>/</a:t>
            </a:r>
            <a:r>
              <a:rPr lang="zh-CN" altLang="en-US" sz="1200">
                <a:solidFill>
                  <a:srgbClr val="002060"/>
                </a:solidFill>
                <a:latin typeface="微软雅黑" panose="020B0502040204020203" pitchFamily="34" charset="-122"/>
                <a:ea typeface="微软雅黑" panose="020B0502040204020203" pitchFamily="34" charset="-122"/>
              </a:rPr>
              <a:t>本地网</a:t>
            </a:r>
            <a:endParaRPr lang="zh-CN" altLang="en-US" sz="1200">
              <a:solidFill>
                <a:srgbClr val="002060"/>
              </a:solidFill>
              <a:latin typeface="微软雅黑" panose="020B0502040204020203" pitchFamily="34" charset="-122"/>
              <a:ea typeface="微软雅黑" panose="020B0502040204020203" pitchFamily="34" charset="-122"/>
            </a:endParaRPr>
          </a:p>
        </p:txBody>
      </p:sp>
      <p:sp>
        <p:nvSpPr>
          <p:cNvPr id="21" name="文本框 20"/>
          <p:cNvSpPr txBox="1"/>
          <p:nvPr/>
        </p:nvSpPr>
        <p:spPr>
          <a:xfrm>
            <a:off x="4383405" y="3197860"/>
            <a:ext cx="758190" cy="275590"/>
          </a:xfrm>
          <a:prstGeom prst="rect">
            <a:avLst/>
          </a:prstGeom>
          <a:noFill/>
        </p:spPr>
        <p:txBody>
          <a:bodyPr wrap="square" rtlCol="0">
            <a:spAutoFit/>
          </a:bodyPr>
          <a:p>
            <a:pPr algn="ctr"/>
            <a:r>
              <a:rPr lang="zh-CN" altLang="en-US" sz="1200">
                <a:solidFill>
                  <a:srgbClr val="002060"/>
                </a:solidFill>
                <a:latin typeface="微软雅黑" panose="020B0502040204020203" pitchFamily="34" charset="-122"/>
                <a:ea typeface="微软雅黑" panose="020B0502040204020203" pitchFamily="34" charset="-122"/>
              </a:rPr>
              <a:t>接入网</a:t>
            </a:r>
            <a:endParaRPr lang="zh-CN" altLang="en-US" sz="1200">
              <a:solidFill>
                <a:srgbClr val="002060"/>
              </a:solidFill>
              <a:latin typeface="微软雅黑" panose="020B0502040204020203" pitchFamily="34" charset="-122"/>
              <a:ea typeface="微软雅黑" panose="020B0502040204020203" pitchFamily="34" charset="-122"/>
            </a:endParaRPr>
          </a:p>
        </p:txBody>
      </p:sp>
      <p:cxnSp>
        <p:nvCxnSpPr>
          <p:cNvPr id="23" name="直接箭头连接符 22"/>
          <p:cNvCxnSpPr/>
          <p:nvPr/>
        </p:nvCxnSpPr>
        <p:spPr>
          <a:xfrm flipH="1">
            <a:off x="5666105" y="2704465"/>
            <a:ext cx="320040" cy="0"/>
          </a:xfrm>
          <a:prstGeom prst="straightConnector1">
            <a:avLst/>
          </a:prstGeom>
          <a:solidFill>
            <a:schemeClr val="accent1"/>
          </a:solidFill>
          <a:ln w="15875" cap="flat" cmpd="sng" algn="ctr">
            <a:solidFill>
              <a:srgbClr val="1C4885"/>
            </a:solidFill>
            <a:prstDash val="solid"/>
            <a:round/>
            <a:headEnd type="none" w="med" len="med"/>
            <a:tailEnd type="triangle" w="med" len="med"/>
          </a:ln>
        </p:spPr>
      </p:cxnSp>
      <p:cxnSp>
        <p:nvCxnSpPr>
          <p:cNvPr id="24" name="直接箭头连接符 23"/>
          <p:cNvCxnSpPr/>
          <p:nvPr/>
        </p:nvCxnSpPr>
        <p:spPr>
          <a:xfrm>
            <a:off x="5986145" y="2037080"/>
            <a:ext cx="328930" cy="0"/>
          </a:xfrm>
          <a:prstGeom prst="straightConnector1">
            <a:avLst/>
          </a:prstGeom>
          <a:solidFill>
            <a:schemeClr val="accent1"/>
          </a:solidFill>
          <a:ln w="15875" cap="flat" cmpd="sng" algn="ctr">
            <a:solidFill>
              <a:srgbClr val="1C4885"/>
            </a:solidFill>
            <a:prstDash val="solid"/>
            <a:round/>
            <a:headEnd type="none" w="med" len="med"/>
            <a:tailEnd type="triangle" w="med" len="med"/>
          </a:ln>
        </p:spPr>
      </p:cxnSp>
      <p:cxnSp>
        <p:nvCxnSpPr>
          <p:cNvPr id="25" name="直接连接符 24"/>
          <p:cNvCxnSpPr/>
          <p:nvPr/>
        </p:nvCxnSpPr>
        <p:spPr>
          <a:xfrm>
            <a:off x="5986145" y="2037080"/>
            <a:ext cx="0" cy="667385"/>
          </a:xfrm>
          <a:prstGeom prst="line">
            <a:avLst/>
          </a:prstGeom>
          <a:solidFill>
            <a:schemeClr val="accent1"/>
          </a:solidFill>
          <a:ln w="15875" cap="flat" cmpd="sng" algn="ctr">
            <a:solidFill>
              <a:srgbClr val="1C4885"/>
            </a:solidFill>
            <a:prstDash val="solid"/>
            <a:round/>
            <a:headEnd type="none" w="med" len="med"/>
            <a:tailEnd type="none" w="med" len="med"/>
          </a:ln>
        </p:spPr>
      </p:cxnSp>
      <p:sp>
        <p:nvSpPr>
          <p:cNvPr id="26" name="文本框 25"/>
          <p:cNvSpPr txBox="1"/>
          <p:nvPr/>
        </p:nvSpPr>
        <p:spPr>
          <a:xfrm>
            <a:off x="6503670" y="3197860"/>
            <a:ext cx="1071880" cy="275590"/>
          </a:xfrm>
          <a:prstGeom prst="rect">
            <a:avLst/>
          </a:prstGeom>
          <a:noFill/>
        </p:spPr>
        <p:txBody>
          <a:bodyPr wrap="square" rtlCol="0">
            <a:spAutoFit/>
          </a:bodyPr>
          <a:p>
            <a:pPr algn="ctr"/>
            <a:r>
              <a:rPr lang="zh-CN" altLang="en-US" sz="1200">
                <a:solidFill>
                  <a:srgbClr val="002060"/>
                </a:solidFill>
                <a:latin typeface="微软雅黑" panose="020B0502040204020203" pitchFamily="34" charset="-122"/>
                <a:ea typeface="微软雅黑" panose="020B0502040204020203" pitchFamily="34" charset="-122"/>
              </a:rPr>
              <a:t>用户终端</a:t>
            </a:r>
            <a:endParaRPr lang="zh-CN" altLang="en-US" sz="1200">
              <a:solidFill>
                <a:srgbClr val="002060"/>
              </a:solidFill>
              <a:latin typeface="微软雅黑" panose="020B0502040204020203" pitchFamily="34" charset="-122"/>
              <a:ea typeface="微软雅黑" panose="020B0502040204020203" pitchFamily="34" charset="-122"/>
            </a:endParaRPr>
          </a:p>
        </p:txBody>
      </p:sp>
      <p:sp>
        <p:nvSpPr>
          <p:cNvPr id="27" name="立方体 26"/>
          <p:cNvSpPr/>
          <p:nvPr/>
        </p:nvSpPr>
        <p:spPr>
          <a:xfrm>
            <a:off x="6305550" y="1701800"/>
            <a:ext cx="493395" cy="512445"/>
          </a:xfrm>
          <a:prstGeom prst="cube">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cxnSp>
        <p:nvCxnSpPr>
          <p:cNvPr id="28" name="直接连接符 27"/>
          <p:cNvCxnSpPr/>
          <p:nvPr/>
        </p:nvCxnSpPr>
        <p:spPr>
          <a:xfrm>
            <a:off x="6798945" y="1773555"/>
            <a:ext cx="618490" cy="0"/>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29" name="直接连接符 28"/>
          <p:cNvCxnSpPr/>
          <p:nvPr/>
        </p:nvCxnSpPr>
        <p:spPr>
          <a:xfrm>
            <a:off x="6798945" y="2037080"/>
            <a:ext cx="618490" cy="0"/>
          </a:xfrm>
          <a:prstGeom prst="line">
            <a:avLst/>
          </a:prstGeom>
          <a:solidFill>
            <a:schemeClr val="accent1"/>
          </a:solidFill>
          <a:ln w="15875" cap="flat" cmpd="sng" algn="ctr">
            <a:solidFill>
              <a:srgbClr val="1C4885"/>
            </a:solidFill>
            <a:prstDash val="solid"/>
            <a:round/>
            <a:headEnd type="none" w="med" len="med"/>
            <a:tailEnd type="none" w="med" len="med"/>
          </a:ln>
        </p:spPr>
      </p:cxnSp>
      <p:sp>
        <p:nvSpPr>
          <p:cNvPr id="30" name="棱台 29"/>
          <p:cNvSpPr/>
          <p:nvPr/>
        </p:nvSpPr>
        <p:spPr>
          <a:xfrm>
            <a:off x="7417435" y="1666240"/>
            <a:ext cx="283210" cy="200660"/>
          </a:xfrm>
          <a:prstGeom prst="bevel">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31" name="棱台 30"/>
          <p:cNvSpPr/>
          <p:nvPr/>
        </p:nvSpPr>
        <p:spPr>
          <a:xfrm>
            <a:off x="7417435" y="1965960"/>
            <a:ext cx="283210" cy="200660"/>
          </a:xfrm>
          <a:prstGeom prst="bevel">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cxnSp>
        <p:nvCxnSpPr>
          <p:cNvPr id="32" name="直接连接符 31"/>
          <p:cNvCxnSpPr/>
          <p:nvPr/>
        </p:nvCxnSpPr>
        <p:spPr>
          <a:xfrm>
            <a:off x="6503670" y="2548890"/>
            <a:ext cx="0" cy="941070"/>
          </a:xfrm>
          <a:prstGeom prst="line">
            <a:avLst/>
          </a:prstGeom>
          <a:solidFill>
            <a:schemeClr val="accent1"/>
          </a:solidFill>
          <a:ln w="15875" cap="flat" cmpd="sng" algn="ctr">
            <a:solidFill>
              <a:srgbClr val="1C4885"/>
            </a:solidFill>
            <a:prstDash val="sysDot"/>
            <a:round/>
            <a:headEnd type="none" w="med" len="med"/>
            <a:tailEnd type="none" w="med" len="med"/>
          </a:ln>
        </p:spPr>
      </p:cxnSp>
      <p:sp>
        <p:nvSpPr>
          <p:cNvPr id="33" name="文本框 32"/>
          <p:cNvSpPr txBox="1"/>
          <p:nvPr/>
        </p:nvSpPr>
        <p:spPr>
          <a:xfrm>
            <a:off x="2212975" y="3732530"/>
            <a:ext cx="5487670" cy="306705"/>
          </a:xfrm>
          <a:prstGeom prst="rect">
            <a:avLst/>
          </a:prstGeom>
          <a:noFill/>
        </p:spPr>
        <p:txBody>
          <a:bodyPr wrap="square" rtlCol="0">
            <a:spAutoFit/>
          </a:bodyPr>
          <a:p>
            <a:r>
              <a:rPr lang="zh-CN" altLang="en-US">
                <a:solidFill>
                  <a:srgbClr val="002060"/>
                </a:solidFill>
                <a:latin typeface="微软雅黑" panose="020B0502040204020203" pitchFamily="34" charset="-122"/>
                <a:ea typeface="微软雅黑" panose="020B0502040204020203" pitchFamily="34" charset="-122"/>
              </a:rPr>
              <a:t>技术变换慢、成本敏感、运行环境恶劣</a:t>
            </a:r>
            <a:endParaRPr lang="zh-CN" altLang="en-US">
              <a:solidFill>
                <a:srgbClr val="002060"/>
              </a:solidFill>
              <a:latin typeface="微软雅黑" panose="020B0502040204020203" pitchFamily="34" charset="-122"/>
              <a:ea typeface="微软雅黑" panose="020B0502040204020203" pitchFamily="34" charset="-122"/>
            </a:endParaRPr>
          </a:p>
        </p:txBody>
      </p:sp>
      <p:sp>
        <p:nvSpPr>
          <p:cNvPr id="34" name="文本框 33"/>
          <p:cNvSpPr txBox="1"/>
          <p:nvPr/>
        </p:nvSpPr>
        <p:spPr>
          <a:xfrm>
            <a:off x="2212975" y="4307205"/>
            <a:ext cx="5487670" cy="521970"/>
          </a:xfrm>
          <a:prstGeom prst="rect">
            <a:avLst/>
          </a:prstGeom>
          <a:noFill/>
        </p:spPr>
        <p:txBody>
          <a:bodyPr wrap="square" rtlCol="0">
            <a:spAutoFit/>
          </a:bodyPr>
          <a:p>
            <a:r>
              <a:rPr lang="zh-CN" altLang="en-US">
                <a:solidFill>
                  <a:srgbClr val="002060"/>
                </a:solidFill>
                <a:latin typeface="微软雅黑" panose="020B0502040204020203" pitchFamily="34" charset="-122"/>
                <a:ea typeface="微软雅黑" panose="020B0502040204020203" pitchFamily="34" charset="-122"/>
              </a:rPr>
              <a:t>接入方式：电话拨号接入、</a:t>
            </a:r>
            <a:r>
              <a:rPr lang="en-US" altLang="zh-CN">
                <a:solidFill>
                  <a:srgbClr val="002060"/>
                </a:solidFill>
                <a:latin typeface="微软雅黑" panose="020B0502040204020203" pitchFamily="34" charset="-122"/>
                <a:ea typeface="微软雅黑" panose="020B0502040204020203" pitchFamily="34" charset="-122"/>
              </a:rPr>
              <a:t>ISDN</a:t>
            </a:r>
            <a:r>
              <a:rPr lang="zh-CN" altLang="en-US">
                <a:solidFill>
                  <a:srgbClr val="002060"/>
                </a:solidFill>
                <a:latin typeface="微软雅黑" panose="020B0502040204020203" pitchFamily="34" charset="-122"/>
                <a:ea typeface="微软雅黑" panose="020B0502040204020203" pitchFamily="34" charset="-122"/>
              </a:rPr>
              <a:t>接入、</a:t>
            </a:r>
            <a:r>
              <a:rPr lang="en-US" altLang="zh-CN">
                <a:solidFill>
                  <a:srgbClr val="002060"/>
                </a:solidFill>
                <a:latin typeface="微软雅黑" panose="020B0502040204020203" pitchFamily="34" charset="-122"/>
                <a:ea typeface="微软雅黑" panose="020B0502040204020203" pitchFamily="34" charset="-122"/>
              </a:rPr>
              <a:t>xDSL</a:t>
            </a:r>
            <a:r>
              <a:rPr lang="zh-CN" altLang="en-US">
                <a:solidFill>
                  <a:srgbClr val="002060"/>
                </a:solidFill>
                <a:latin typeface="微软雅黑" panose="020B0502040204020203" pitchFamily="34" charset="-122"/>
                <a:ea typeface="微软雅黑" panose="020B0502040204020203" pitchFamily="34" charset="-122"/>
              </a:rPr>
              <a:t>接入、光纤接入、光纤同轴电缆（有线电视电缆）混合接入、无线接入和以太网接入</a:t>
            </a:r>
            <a:endParaRPr lang="zh-CN" altLang="en-US">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316605" y="1060450"/>
            <a:ext cx="281178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6.8.1 </a:t>
            </a:r>
            <a:r>
              <a:rPr lang="zh-CN" altLang="en-US" sz="1600">
                <a:solidFill>
                  <a:srgbClr val="002060"/>
                </a:solidFill>
                <a:latin typeface="微软雅黑" panose="020B0502040204020203" pitchFamily="34" charset="-122"/>
                <a:ea typeface="微软雅黑" panose="020B0502040204020203" pitchFamily="34" charset="-122"/>
              </a:rPr>
              <a:t>电话拨号接入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4" name="文本框 3"/>
          <p:cNvSpPr txBox="1"/>
          <p:nvPr/>
        </p:nvSpPr>
        <p:spPr>
          <a:xfrm>
            <a:off x="3316605" y="1543050"/>
            <a:ext cx="281178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6.8.2 </a:t>
            </a:r>
            <a:r>
              <a:rPr lang="en-US" sz="1600">
                <a:solidFill>
                  <a:srgbClr val="002060"/>
                </a:solidFill>
                <a:latin typeface="微软雅黑" panose="020B0502040204020203" pitchFamily="34" charset="-122"/>
                <a:ea typeface="微软雅黑" panose="020B0502040204020203" pitchFamily="34" charset="-122"/>
              </a:rPr>
              <a:t>ISDN </a:t>
            </a:r>
            <a:r>
              <a:rPr lang="zh-CN" altLang="en-US" sz="1600">
                <a:solidFill>
                  <a:srgbClr val="002060"/>
                </a:solidFill>
                <a:latin typeface="微软雅黑" panose="020B0502040204020203" pitchFamily="34" charset="-122"/>
                <a:ea typeface="微软雅黑" panose="020B0502040204020203" pitchFamily="34" charset="-122"/>
              </a:rPr>
              <a:t>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5" name="文本框 4"/>
          <p:cNvSpPr txBox="1"/>
          <p:nvPr/>
        </p:nvSpPr>
        <p:spPr>
          <a:xfrm>
            <a:off x="3316605" y="2025650"/>
            <a:ext cx="281178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6.8.3 </a:t>
            </a:r>
            <a:r>
              <a:rPr lang="en-US" sz="1600">
                <a:solidFill>
                  <a:srgbClr val="002060"/>
                </a:solidFill>
                <a:latin typeface="微软雅黑" panose="020B0502040204020203" pitchFamily="34" charset="-122"/>
                <a:ea typeface="微软雅黑" panose="020B0502040204020203" pitchFamily="34" charset="-122"/>
              </a:rPr>
              <a:t>xDSL </a:t>
            </a:r>
            <a:r>
              <a:rPr lang="zh-CN" altLang="en-US" sz="1600">
                <a:solidFill>
                  <a:srgbClr val="002060"/>
                </a:solidFill>
                <a:latin typeface="微软雅黑" panose="020B0502040204020203" pitchFamily="34" charset="-122"/>
                <a:ea typeface="微软雅黑" panose="020B0502040204020203" pitchFamily="34" charset="-122"/>
              </a:rPr>
              <a:t>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6" name="文本框 5"/>
          <p:cNvSpPr txBox="1"/>
          <p:nvPr/>
        </p:nvSpPr>
        <p:spPr>
          <a:xfrm>
            <a:off x="3316605" y="2508250"/>
            <a:ext cx="281178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6.8.4 </a:t>
            </a:r>
            <a:r>
              <a:rPr lang="en-US" sz="1600">
                <a:solidFill>
                  <a:srgbClr val="002060"/>
                </a:solidFill>
                <a:latin typeface="微软雅黑" panose="020B0502040204020203" pitchFamily="34" charset="-122"/>
                <a:ea typeface="微软雅黑" panose="020B0502040204020203" pitchFamily="34" charset="-122"/>
              </a:rPr>
              <a:t>Cable MODEM </a:t>
            </a:r>
            <a:r>
              <a:rPr lang="zh-CN" altLang="en-US" sz="1600">
                <a:solidFill>
                  <a:srgbClr val="002060"/>
                </a:solidFill>
                <a:latin typeface="微软雅黑" panose="020B0502040204020203" pitchFamily="34" charset="-122"/>
                <a:ea typeface="微软雅黑" panose="020B0502040204020203" pitchFamily="34" charset="-122"/>
              </a:rPr>
              <a:t>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8" name="文本框 7"/>
          <p:cNvSpPr txBox="1"/>
          <p:nvPr/>
        </p:nvSpPr>
        <p:spPr>
          <a:xfrm>
            <a:off x="3316605" y="2990850"/>
            <a:ext cx="281178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6.8.5 </a:t>
            </a:r>
            <a:r>
              <a:rPr lang="zh-CN" altLang="en-US" sz="1600">
                <a:solidFill>
                  <a:srgbClr val="002060"/>
                </a:solidFill>
                <a:latin typeface="微软雅黑" panose="020B0502040204020203" pitchFamily="34" charset="-122"/>
                <a:ea typeface="微软雅黑" panose="020B0502040204020203" pitchFamily="34" charset="-122"/>
              </a:rPr>
              <a:t>局域网接入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1" name="文本框 10"/>
          <p:cNvSpPr txBox="1"/>
          <p:nvPr/>
        </p:nvSpPr>
        <p:spPr>
          <a:xfrm>
            <a:off x="3316605" y="3473450"/>
            <a:ext cx="281178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6.8.6 </a:t>
            </a:r>
            <a:r>
              <a:rPr lang="zh-CN" altLang="en-US" sz="1600">
                <a:solidFill>
                  <a:srgbClr val="002060"/>
                </a:solidFill>
                <a:latin typeface="微软雅黑" panose="020B0502040204020203" pitchFamily="34" charset="-122"/>
                <a:ea typeface="微软雅黑" panose="020B0502040204020203" pitchFamily="34" charset="-122"/>
              </a:rPr>
              <a:t>无线接入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2" name="文本框 11"/>
          <p:cNvSpPr txBox="1"/>
          <p:nvPr/>
        </p:nvSpPr>
        <p:spPr>
          <a:xfrm>
            <a:off x="3316605" y="3956050"/>
            <a:ext cx="281178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6.8.7 </a:t>
            </a:r>
            <a:r>
              <a:rPr lang="zh-CN" altLang="en-US" sz="1600">
                <a:solidFill>
                  <a:srgbClr val="002060"/>
                </a:solidFill>
                <a:latin typeface="微软雅黑" panose="020B0502040204020203" pitchFamily="34" charset="-122"/>
                <a:ea typeface="微软雅黑" panose="020B0502040204020203" pitchFamily="34" charset="-122"/>
              </a:rPr>
              <a:t>光网络接入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000000 0.000000 L 0.000000 -0.196124 " pathEditMode="relative" rAng="0" ptsTypes="">
                                      <p:cBhvr>
                                        <p:cTn id="6" dur="500" fill="hold"/>
                                        <p:tgtEl>
                                          <p:spTgt spid="3"/>
                                        </p:tgtEl>
                                        <p:attrNameLst>
                                          <p:attrName>ppt_x</p:attrName>
                                          <p:attrName>ppt_y</p:attrName>
                                        </p:attrNameLst>
                                      </p:cBhvr>
                                      <p:rCtr x="0" y="-125"/>
                                    </p:animMotion>
                                  </p:childTnLst>
                                </p:cTn>
                              </p:par>
                              <p:par>
                                <p:cTn id="7" presetID="2" presetClass="exit" presetSubtype="1" fill="hold" grpId="0" nodeType="withEffect">
                                  <p:stCondLst>
                                    <p:cond delay="0"/>
                                  </p:stCondLst>
                                  <p:childTnLst>
                                    <p:anim calcmode="lin" valueType="num">
                                      <p:cBhvr additive="base">
                                        <p:cTn id="8" dur="500"/>
                                        <p:tgtEl>
                                          <p:spTgt spid="4"/>
                                        </p:tgtEl>
                                        <p:attrNameLst>
                                          <p:attrName>ppt_x</p:attrName>
                                        </p:attrNameLst>
                                      </p:cBhvr>
                                      <p:tavLst>
                                        <p:tav tm="0">
                                          <p:val>
                                            <p:strVal val="ppt_x"/>
                                          </p:val>
                                        </p:tav>
                                        <p:tav tm="100000">
                                          <p:val>
                                            <p:strVal val="ppt_x"/>
                                          </p:val>
                                        </p:tav>
                                      </p:tavLst>
                                    </p:anim>
                                    <p:anim calcmode="lin" valueType="num">
                                      <p:cBhvr additive="base">
                                        <p:cTn id="9" dur="500"/>
                                        <p:tgtEl>
                                          <p:spTgt spid="4"/>
                                        </p:tgtEl>
                                        <p:attrNameLst>
                                          <p:attrName>ppt_y</p:attrName>
                                        </p:attrNameLst>
                                      </p:cBhvr>
                                      <p:tavLst>
                                        <p:tav tm="0">
                                          <p:val>
                                            <p:strVal val="ppt_y"/>
                                          </p:val>
                                        </p:tav>
                                        <p:tav tm="100000">
                                          <p:val>
                                            <p:strVal val="0-ppt_h/2"/>
                                          </p:val>
                                        </p:tav>
                                      </p:tavLst>
                                    </p:anim>
                                    <p:set>
                                      <p:cBhvr>
                                        <p:cTn id="10" dur="1" fill="hold">
                                          <p:stCondLst>
                                            <p:cond delay="499"/>
                                          </p:stCondLst>
                                        </p:cTn>
                                        <p:tgtEl>
                                          <p:spTgt spid="4"/>
                                        </p:tgtEl>
                                        <p:attrNameLst>
                                          <p:attrName>style.visibility</p:attrName>
                                        </p:attrNameLst>
                                      </p:cBhvr>
                                      <p:to>
                                        <p:strVal val="hidden"/>
                                      </p:to>
                                    </p:set>
                                  </p:childTnLst>
                                </p:cTn>
                              </p:par>
                              <p:par>
                                <p:cTn id="11" presetID="2" presetClass="exit" presetSubtype="1" fill="hold" grpId="0" nodeType="with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0-ppt_h/2"/>
                                          </p:val>
                                        </p:tav>
                                      </p:tavLst>
                                    </p:anim>
                                    <p:set>
                                      <p:cBhvr>
                                        <p:cTn id="14" dur="1" fill="hold">
                                          <p:stCondLst>
                                            <p:cond delay="499"/>
                                          </p:stCondLst>
                                        </p:cTn>
                                        <p:tgtEl>
                                          <p:spTgt spid="5"/>
                                        </p:tgtEl>
                                        <p:attrNameLst>
                                          <p:attrName>style.visibility</p:attrName>
                                        </p:attrNameLst>
                                      </p:cBhvr>
                                      <p:to>
                                        <p:strVal val="hidden"/>
                                      </p:to>
                                    </p:set>
                                  </p:childTnLst>
                                </p:cTn>
                              </p:par>
                              <p:par>
                                <p:cTn id="15" presetID="2" presetClass="exit" presetSubtype="1" fill="hold" grpId="0" nodeType="withEffect">
                                  <p:stCondLst>
                                    <p:cond delay="0"/>
                                  </p:stCondLst>
                                  <p:childTnLst>
                                    <p:anim calcmode="lin" valueType="num">
                                      <p:cBhvr additive="base">
                                        <p:cTn id="16" dur="500"/>
                                        <p:tgtEl>
                                          <p:spTgt spid="6"/>
                                        </p:tgtEl>
                                        <p:attrNameLst>
                                          <p:attrName>ppt_x</p:attrName>
                                        </p:attrNameLst>
                                      </p:cBhvr>
                                      <p:tavLst>
                                        <p:tav tm="0">
                                          <p:val>
                                            <p:strVal val="ppt_x"/>
                                          </p:val>
                                        </p:tav>
                                        <p:tav tm="100000">
                                          <p:val>
                                            <p:strVal val="ppt_x"/>
                                          </p:val>
                                        </p:tav>
                                      </p:tavLst>
                                    </p:anim>
                                    <p:anim calcmode="lin" valueType="num">
                                      <p:cBhvr additive="base">
                                        <p:cTn id="17" dur="500"/>
                                        <p:tgtEl>
                                          <p:spTgt spid="6"/>
                                        </p:tgtEl>
                                        <p:attrNameLst>
                                          <p:attrName>ppt_y</p:attrName>
                                        </p:attrNameLst>
                                      </p:cBhvr>
                                      <p:tavLst>
                                        <p:tav tm="0">
                                          <p:val>
                                            <p:strVal val="ppt_y"/>
                                          </p:val>
                                        </p:tav>
                                        <p:tav tm="100000">
                                          <p:val>
                                            <p:strVal val="0-ppt_h/2"/>
                                          </p:val>
                                        </p:tav>
                                      </p:tavLst>
                                    </p:anim>
                                    <p:set>
                                      <p:cBhvr>
                                        <p:cTn id="18" dur="1" fill="hold">
                                          <p:stCondLst>
                                            <p:cond delay="499"/>
                                          </p:stCondLst>
                                        </p:cTn>
                                        <p:tgtEl>
                                          <p:spTgt spid="6"/>
                                        </p:tgtEl>
                                        <p:attrNameLst>
                                          <p:attrName>style.visibility</p:attrName>
                                        </p:attrNameLst>
                                      </p:cBhvr>
                                      <p:to>
                                        <p:strVal val="hidden"/>
                                      </p:to>
                                    </p:set>
                                  </p:childTnLst>
                                </p:cTn>
                              </p:par>
                              <p:par>
                                <p:cTn id="19" presetID="2" presetClass="exit" presetSubtype="1" fill="hold" grpId="0" nodeType="withEffect">
                                  <p:stCondLst>
                                    <p:cond delay="0"/>
                                  </p:stCondLst>
                                  <p:childTnLst>
                                    <p:anim calcmode="lin" valueType="num">
                                      <p:cBhvr additive="base">
                                        <p:cTn id="20" dur="500"/>
                                        <p:tgtEl>
                                          <p:spTgt spid="8"/>
                                        </p:tgtEl>
                                        <p:attrNameLst>
                                          <p:attrName>ppt_x</p:attrName>
                                        </p:attrNameLst>
                                      </p:cBhvr>
                                      <p:tavLst>
                                        <p:tav tm="0">
                                          <p:val>
                                            <p:strVal val="ppt_x"/>
                                          </p:val>
                                        </p:tav>
                                        <p:tav tm="100000">
                                          <p:val>
                                            <p:strVal val="ppt_x"/>
                                          </p:val>
                                        </p:tav>
                                      </p:tavLst>
                                    </p:anim>
                                    <p:anim calcmode="lin" valueType="num">
                                      <p:cBhvr additive="base">
                                        <p:cTn id="21" dur="500"/>
                                        <p:tgtEl>
                                          <p:spTgt spid="8"/>
                                        </p:tgtEl>
                                        <p:attrNameLst>
                                          <p:attrName>ppt_y</p:attrName>
                                        </p:attrNameLst>
                                      </p:cBhvr>
                                      <p:tavLst>
                                        <p:tav tm="0">
                                          <p:val>
                                            <p:strVal val="ppt_y"/>
                                          </p:val>
                                        </p:tav>
                                        <p:tav tm="100000">
                                          <p:val>
                                            <p:strVal val="0-ppt_h/2"/>
                                          </p:val>
                                        </p:tav>
                                      </p:tavLst>
                                    </p:anim>
                                    <p:set>
                                      <p:cBhvr>
                                        <p:cTn id="22" dur="1" fill="hold">
                                          <p:stCondLst>
                                            <p:cond delay="499"/>
                                          </p:stCondLst>
                                        </p:cTn>
                                        <p:tgtEl>
                                          <p:spTgt spid="8"/>
                                        </p:tgtEl>
                                        <p:attrNameLst>
                                          <p:attrName>style.visibility</p:attrName>
                                        </p:attrNameLst>
                                      </p:cBhvr>
                                      <p:to>
                                        <p:strVal val="hidden"/>
                                      </p:to>
                                    </p:set>
                                  </p:childTnLst>
                                </p:cTn>
                              </p:par>
                              <p:par>
                                <p:cTn id="23" presetID="2" presetClass="exit" presetSubtype="1" fill="hold" grpId="0" nodeType="withEffect">
                                  <p:stCondLst>
                                    <p:cond delay="0"/>
                                  </p:stCondLst>
                                  <p:childTnLst>
                                    <p:anim calcmode="lin" valueType="num">
                                      <p:cBhvr additive="base">
                                        <p:cTn id="24" dur="500"/>
                                        <p:tgtEl>
                                          <p:spTgt spid="11"/>
                                        </p:tgtEl>
                                        <p:attrNameLst>
                                          <p:attrName>ppt_x</p:attrName>
                                        </p:attrNameLst>
                                      </p:cBhvr>
                                      <p:tavLst>
                                        <p:tav tm="0">
                                          <p:val>
                                            <p:strVal val="ppt_x"/>
                                          </p:val>
                                        </p:tav>
                                        <p:tav tm="100000">
                                          <p:val>
                                            <p:strVal val="ppt_x"/>
                                          </p:val>
                                        </p:tav>
                                      </p:tavLst>
                                    </p:anim>
                                    <p:anim calcmode="lin" valueType="num">
                                      <p:cBhvr additive="base">
                                        <p:cTn id="25" dur="500"/>
                                        <p:tgtEl>
                                          <p:spTgt spid="11"/>
                                        </p:tgtEl>
                                        <p:attrNameLst>
                                          <p:attrName>ppt_y</p:attrName>
                                        </p:attrNameLst>
                                      </p:cBhvr>
                                      <p:tavLst>
                                        <p:tav tm="0">
                                          <p:val>
                                            <p:strVal val="ppt_y"/>
                                          </p:val>
                                        </p:tav>
                                        <p:tav tm="100000">
                                          <p:val>
                                            <p:strVal val="0-ppt_h/2"/>
                                          </p:val>
                                        </p:tav>
                                      </p:tavLst>
                                    </p:anim>
                                    <p:set>
                                      <p:cBhvr>
                                        <p:cTn id="26" dur="1" fill="hold">
                                          <p:stCondLst>
                                            <p:cond delay="499"/>
                                          </p:stCondLst>
                                        </p:cTn>
                                        <p:tgtEl>
                                          <p:spTgt spid="11"/>
                                        </p:tgtEl>
                                        <p:attrNameLst>
                                          <p:attrName>style.visibility</p:attrName>
                                        </p:attrNameLst>
                                      </p:cBhvr>
                                      <p:to>
                                        <p:strVal val="hidden"/>
                                      </p:to>
                                    </p:set>
                                  </p:childTnLst>
                                </p:cTn>
                              </p:par>
                              <p:par>
                                <p:cTn id="27" presetID="2" presetClass="exit" presetSubtype="1" fill="hold" grpId="0" nodeType="withEffect">
                                  <p:stCondLst>
                                    <p:cond delay="0"/>
                                  </p:stCondLst>
                                  <p:childTnLst>
                                    <p:anim calcmode="lin" valueType="num">
                                      <p:cBhvr additive="base">
                                        <p:cTn id="28" dur="500"/>
                                        <p:tgtEl>
                                          <p:spTgt spid="12"/>
                                        </p:tgtEl>
                                        <p:attrNameLst>
                                          <p:attrName>ppt_x</p:attrName>
                                        </p:attrNameLst>
                                      </p:cBhvr>
                                      <p:tavLst>
                                        <p:tav tm="0">
                                          <p:val>
                                            <p:strVal val="ppt_x"/>
                                          </p:val>
                                        </p:tav>
                                        <p:tav tm="100000">
                                          <p:val>
                                            <p:strVal val="ppt_x"/>
                                          </p:val>
                                        </p:tav>
                                      </p:tavLst>
                                    </p:anim>
                                    <p:anim calcmode="lin" valueType="num">
                                      <p:cBhvr additive="base">
                                        <p:cTn id="29" dur="500"/>
                                        <p:tgtEl>
                                          <p:spTgt spid="12"/>
                                        </p:tgtEl>
                                        <p:attrNameLst>
                                          <p:attrName>ppt_y</p:attrName>
                                        </p:attrNameLst>
                                      </p:cBhvr>
                                      <p:tavLst>
                                        <p:tav tm="0">
                                          <p:val>
                                            <p:strVal val="ppt_y"/>
                                          </p:val>
                                        </p:tav>
                                        <p:tav tm="100000">
                                          <p:val>
                                            <p:strVal val="0-ppt_h/2"/>
                                          </p:val>
                                        </p:tav>
                                      </p:tavLst>
                                    </p:anim>
                                    <p:set>
                                      <p:cBhvr>
                                        <p:cTn id="3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8" grpId="0"/>
      <p:bldP spid="11" grpId="0"/>
      <p:bldP spid="12"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372485" y="-17780"/>
            <a:ext cx="28854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6.8.1 </a:t>
            </a:r>
            <a:r>
              <a:rPr lang="zh-CN" altLang="en-US" sz="1600">
                <a:solidFill>
                  <a:srgbClr val="002060"/>
                </a:solidFill>
                <a:latin typeface="微软雅黑" panose="020B0502040204020203" pitchFamily="34" charset="-122"/>
                <a:ea typeface="微软雅黑" panose="020B0502040204020203" pitchFamily="34" charset="-122"/>
              </a:rPr>
              <a:t>电话拨号接入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45" name="文本框 44"/>
          <p:cNvSpPr txBox="1"/>
          <p:nvPr/>
        </p:nvSpPr>
        <p:spPr>
          <a:xfrm>
            <a:off x="1776730" y="916305"/>
            <a:ext cx="5591810" cy="1076325"/>
          </a:xfrm>
          <a:prstGeom prst="rect">
            <a:avLst/>
          </a:prstGeom>
          <a:noFill/>
        </p:spPr>
        <p:txBody>
          <a:bodyPr wrap="square" rtlCol="0">
            <a:spAutoFit/>
          </a:bodyPr>
          <a:p>
            <a:pPr algn="l"/>
            <a:r>
              <a:rPr lang="zh-CN" altLang="en-US" sz="1600">
                <a:solidFill>
                  <a:srgbClr val="002060"/>
                </a:solidFill>
                <a:latin typeface="微软雅黑" panose="020B0502040204020203" pitchFamily="34" charset="-122"/>
                <a:ea typeface="微软雅黑" panose="020B0502040204020203" pitchFamily="34" charset="-122"/>
              </a:rPr>
              <a:t>通过公共交换电话网</a:t>
            </a:r>
            <a:r>
              <a:rPr lang="en-US" altLang="zh-CN" sz="1600">
                <a:solidFill>
                  <a:srgbClr val="002060"/>
                </a:solidFill>
                <a:latin typeface="微软雅黑" panose="020B0502040204020203" pitchFamily="34" charset="-122"/>
                <a:ea typeface="微软雅黑" panose="020B0502040204020203" pitchFamily="34" charset="-122"/>
              </a:rPr>
              <a:t>(PSTN)</a:t>
            </a:r>
            <a:r>
              <a:rPr lang="zh-CN" altLang="en-US" sz="1600">
                <a:solidFill>
                  <a:srgbClr val="002060"/>
                </a:solidFill>
                <a:latin typeface="微软雅黑" panose="020B0502040204020203" pitchFamily="34" charset="-122"/>
                <a:ea typeface="微软雅黑" panose="020B0502040204020203" pitchFamily="34" charset="-122"/>
              </a:rPr>
              <a:t>拨号进入</a:t>
            </a:r>
            <a:r>
              <a:rPr lang="en-US" altLang="zh-CN" sz="1600">
                <a:solidFill>
                  <a:srgbClr val="002060"/>
                </a:solidFill>
                <a:latin typeface="微软雅黑" panose="020B0502040204020203" pitchFamily="34" charset="-122"/>
                <a:ea typeface="微软雅黑" panose="020B0502040204020203" pitchFamily="34" charset="-122"/>
              </a:rPr>
              <a:t>internet</a:t>
            </a:r>
            <a:endParaRPr lang="zh-CN" altLang="en-US" sz="1600">
              <a:solidFill>
                <a:srgbClr val="002060"/>
              </a:solidFill>
              <a:latin typeface="微软雅黑" panose="020B0502040204020203" pitchFamily="34" charset="-122"/>
              <a:ea typeface="微软雅黑" panose="020B0502040204020203" pitchFamily="34" charset="-122"/>
            </a:endParaRPr>
          </a:p>
          <a:p>
            <a:pPr marL="514350" lvl="1" indent="-171450" algn="l">
              <a:buFont typeface="Wingdings" panose="05000000000000000000" charset="0"/>
              <a:buChar char=""/>
            </a:pPr>
            <a:r>
              <a:rPr lang="en-US" sz="1200">
                <a:solidFill>
                  <a:srgbClr val="002060"/>
                </a:solidFill>
                <a:latin typeface="微软雅黑" panose="020B0502040204020203" pitchFamily="34" charset="-122"/>
                <a:ea typeface="微软雅黑" panose="020B0502040204020203" pitchFamily="34" charset="-122"/>
              </a:rPr>
              <a:t>PSTN</a:t>
            </a:r>
            <a:r>
              <a:rPr lang="zh-CN" altLang="en-US" sz="1200">
                <a:solidFill>
                  <a:srgbClr val="002060"/>
                </a:solidFill>
                <a:latin typeface="微软雅黑" panose="020B0502040204020203" pitchFamily="34" charset="-122"/>
                <a:ea typeface="微软雅黑" panose="020B0502040204020203" pitchFamily="34" charset="-122"/>
              </a:rPr>
              <a:t>用户通过拨号在</a:t>
            </a:r>
            <a:r>
              <a:rPr lang="en-US" altLang="zh-CN" sz="1200">
                <a:solidFill>
                  <a:srgbClr val="002060"/>
                </a:solidFill>
                <a:latin typeface="微软雅黑" panose="020B0502040204020203" pitchFamily="34" charset="-122"/>
                <a:ea typeface="微软雅黑" panose="020B0502040204020203" pitchFamily="34" charset="-122"/>
              </a:rPr>
              <a:t>PC</a:t>
            </a:r>
            <a:r>
              <a:rPr lang="zh-CN" altLang="en-US" sz="1200">
                <a:solidFill>
                  <a:srgbClr val="002060"/>
                </a:solidFill>
                <a:latin typeface="微软雅黑" panose="020B0502040204020203" pitchFamily="34" charset="-122"/>
                <a:ea typeface="微软雅黑" panose="020B0502040204020203" pitchFamily="34" charset="-122"/>
              </a:rPr>
              <a:t>与</a:t>
            </a:r>
            <a:r>
              <a:rPr lang="en-US" altLang="zh-CN" sz="1200">
                <a:solidFill>
                  <a:srgbClr val="002060"/>
                </a:solidFill>
                <a:latin typeface="微软雅黑" panose="020B0502040204020203" pitchFamily="34" charset="-122"/>
                <a:ea typeface="微软雅黑" panose="020B0502040204020203" pitchFamily="34" charset="-122"/>
              </a:rPr>
              <a:t>ISP</a:t>
            </a:r>
            <a:r>
              <a:rPr lang="zh-CN" altLang="en-US" sz="1200">
                <a:solidFill>
                  <a:srgbClr val="002060"/>
                </a:solidFill>
                <a:latin typeface="微软雅黑" panose="020B0502040204020203" pitchFamily="34" charset="-122"/>
                <a:ea typeface="微软雅黑" panose="020B0502040204020203" pitchFamily="34" charset="-122"/>
              </a:rPr>
              <a:t>之间建立一条物理电路</a:t>
            </a:r>
            <a:endParaRPr lang="zh-CN" altLang="en-US" sz="1200">
              <a:solidFill>
                <a:srgbClr val="002060"/>
              </a:solidFill>
              <a:latin typeface="微软雅黑" panose="020B0502040204020203" pitchFamily="34" charset="-122"/>
              <a:ea typeface="微软雅黑" panose="020B0502040204020203" pitchFamily="34" charset="-122"/>
            </a:endParaRPr>
          </a:p>
          <a:p>
            <a:pPr marL="514350" lvl="1" indent="-171450" algn="l">
              <a:buFont typeface="Wingdings" panose="05000000000000000000" charset="0"/>
              <a:buChar char=""/>
            </a:pPr>
            <a:r>
              <a:rPr lang="zh-CN" altLang="en-US" sz="1200">
                <a:solidFill>
                  <a:srgbClr val="002060"/>
                </a:solidFill>
                <a:latin typeface="微软雅黑" panose="020B0502040204020203" pitchFamily="34" charset="-122"/>
                <a:ea typeface="微软雅黑" panose="020B0502040204020203" pitchFamily="34" charset="-122"/>
              </a:rPr>
              <a:t>需要加装调制解调器</a:t>
            </a:r>
            <a:r>
              <a:rPr lang="en-US" altLang="zh-CN" sz="1200">
                <a:solidFill>
                  <a:srgbClr val="002060"/>
                </a:solidFill>
                <a:latin typeface="微软雅黑" panose="020B0502040204020203" pitchFamily="34" charset="-122"/>
                <a:ea typeface="微软雅黑" panose="020B0502040204020203" pitchFamily="34" charset="-122"/>
              </a:rPr>
              <a:t>(MODEM)</a:t>
            </a:r>
            <a:r>
              <a:rPr lang="zh-CN" altLang="en-US" sz="1200">
                <a:solidFill>
                  <a:srgbClr val="002060"/>
                </a:solidFill>
                <a:latin typeface="微软雅黑" panose="020B0502040204020203" pitchFamily="34" charset="-122"/>
                <a:ea typeface="微软雅黑" panose="020B0502040204020203" pitchFamily="34" charset="-122"/>
              </a:rPr>
              <a:t>进行数字信号与音频信号的转换</a:t>
            </a:r>
            <a:endParaRPr lang="zh-CN" altLang="en-US" sz="1200">
              <a:solidFill>
                <a:srgbClr val="002060"/>
              </a:solidFill>
              <a:latin typeface="微软雅黑" panose="020B0502040204020203" pitchFamily="34" charset="-122"/>
              <a:ea typeface="微软雅黑" panose="020B0502040204020203" pitchFamily="34" charset="-122"/>
            </a:endParaRPr>
          </a:p>
          <a:p>
            <a:pPr marL="514350" lvl="1" indent="-171450" algn="l">
              <a:buFont typeface="Wingdings" panose="05000000000000000000" charset="0"/>
              <a:buChar char=""/>
            </a:pPr>
            <a:r>
              <a:rPr lang="zh-CN" altLang="en-US" sz="1200">
                <a:solidFill>
                  <a:srgbClr val="002060"/>
                </a:solidFill>
                <a:latin typeface="微软雅黑" panose="020B0502040204020203" pitchFamily="34" charset="-122"/>
                <a:ea typeface="微软雅黑" panose="020B0502040204020203" pitchFamily="34" charset="-122"/>
              </a:rPr>
              <a:t>使用</a:t>
            </a:r>
            <a:r>
              <a:rPr lang="en-US" altLang="zh-CN" sz="1200">
                <a:solidFill>
                  <a:srgbClr val="002060"/>
                </a:solidFill>
                <a:latin typeface="微软雅黑" panose="020B0502040204020203" pitchFamily="34" charset="-122"/>
                <a:ea typeface="微软雅黑" panose="020B0502040204020203" pitchFamily="34" charset="-122"/>
              </a:rPr>
              <a:t>PPP</a:t>
            </a:r>
            <a:r>
              <a:rPr lang="zh-CN" altLang="en-US" sz="1200">
                <a:solidFill>
                  <a:srgbClr val="002060"/>
                </a:solidFill>
                <a:latin typeface="微软雅黑" panose="020B0502040204020203" pitchFamily="34" charset="-122"/>
                <a:ea typeface="微软雅黑" panose="020B0502040204020203" pitchFamily="34" charset="-122"/>
              </a:rPr>
              <a:t>协议</a:t>
            </a:r>
            <a:endParaRPr lang="zh-CN" altLang="en-US" sz="1200">
              <a:solidFill>
                <a:srgbClr val="002060"/>
              </a:solidFill>
              <a:latin typeface="微软雅黑" panose="020B0502040204020203" pitchFamily="34" charset="-122"/>
              <a:ea typeface="微软雅黑" panose="020B0502040204020203" pitchFamily="34" charset="-122"/>
            </a:endParaRPr>
          </a:p>
          <a:p>
            <a:pPr marL="514350" lvl="1" indent="-171450" algn="l">
              <a:buFont typeface="Wingdings" panose="05000000000000000000" charset="0"/>
              <a:buChar char=""/>
            </a:pPr>
            <a:r>
              <a:rPr lang="zh-CN" altLang="en-US" sz="1200">
                <a:solidFill>
                  <a:srgbClr val="002060"/>
                </a:solidFill>
                <a:latin typeface="微软雅黑" panose="020B0502040204020203" pitchFamily="34" charset="-122"/>
                <a:ea typeface="微软雅黑" panose="020B0502040204020203" pitchFamily="34" charset="-122"/>
              </a:rPr>
              <a:t>已经淘汰</a:t>
            </a:r>
            <a:endParaRPr lang="zh-CN" altLang="en-US" sz="12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205480" y="815340"/>
            <a:ext cx="4666615" cy="337185"/>
          </a:xfrm>
          <a:prstGeom prst="rect">
            <a:avLst/>
          </a:prstGeom>
          <a:solidFill>
            <a:srgbClr val="0070C0"/>
          </a:solid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6.8.1 </a:t>
            </a:r>
            <a:r>
              <a:rPr lang="zh-CN" altLang="en-US" sz="1600">
                <a:solidFill>
                  <a:srgbClr val="002060"/>
                </a:solidFill>
                <a:latin typeface="微软雅黑" panose="020B0502040204020203" pitchFamily="34" charset="-122"/>
                <a:ea typeface="微软雅黑" panose="020B0502040204020203" pitchFamily="34" charset="-122"/>
              </a:rPr>
              <a:t>电话拨号接入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4" name="文本框 3"/>
          <p:cNvSpPr txBox="1"/>
          <p:nvPr/>
        </p:nvSpPr>
        <p:spPr>
          <a:xfrm>
            <a:off x="3205480" y="129794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6.8.2 </a:t>
            </a:r>
            <a:r>
              <a:rPr lang="en-US" sz="1600">
                <a:solidFill>
                  <a:srgbClr val="002060"/>
                </a:solidFill>
                <a:latin typeface="微软雅黑" panose="020B0502040204020203" pitchFamily="34" charset="-122"/>
                <a:ea typeface="微软雅黑" panose="020B0502040204020203" pitchFamily="34" charset="-122"/>
              </a:rPr>
              <a:t>ISDN </a:t>
            </a:r>
            <a:r>
              <a:rPr lang="zh-CN" altLang="en-US" sz="1600">
                <a:solidFill>
                  <a:srgbClr val="002060"/>
                </a:solidFill>
                <a:latin typeface="微软雅黑" panose="020B0502040204020203" pitchFamily="34" charset="-122"/>
                <a:ea typeface="微软雅黑" panose="020B0502040204020203" pitchFamily="34" charset="-122"/>
              </a:rPr>
              <a:t>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5" name="文本框 4"/>
          <p:cNvSpPr txBox="1"/>
          <p:nvPr/>
        </p:nvSpPr>
        <p:spPr>
          <a:xfrm>
            <a:off x="3205480" y="178054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6.8.3 </a:t>
            </a:r>
            <a:r>
              <a:rPr lang="en-US" sz="1600">
                <a:solidFill>
                  <a:srgbClr val="002060"/>
                </a:solidFill>
                <a:latin typeface="微软雅黑" panose="020B0502040204020203" pitchFamily="34" charset="-122"/>
                <a:ea typeface="微软雅黑" panose="020B0502040204020203" pitchFamily="34" charset="-122"/>
              </a:rPr>
              <a:t>xDSL </a:t>
            </a:r>
            <a:r>
              <a:rPr lang="zh-CN" altLang="en-US" sz="1600">
                <a:solidFill>
                  <a:srgbClr val="002060"/>
                </a:solidFill>
                <a:latin typeface="微软雅黑" panose="020B0502040204020203" pitchFamily="34" charset="-122"/>
                <a:ea typeface="微软雅黑" panose="020B0502040204020203" pitchFamily="34" charset="-122"/>
              </a:rPr>
              <a:t>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6" name="文本框 5"/>
          <p:cNvSpPr txBox="1"/>
          <p:nvPr/>
        </p:nvSpPr>
        <p:spPr>
          <a:xfrm>
            <a:off x="3205480" y="226314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6.8.4 </a:t>
            </a:r>
            <a:r>
              <a:rPr lang="en-US" sz="1600">
                <a:solidFill>
                  <a:srgbClr val="002060"/>
                </a:solidFill>
                <a:latin typeface="微软雅黑" panose="020B0502040204020203" pitchFamily="34" charset="-122"/>
                <a:ea typeface="微软雅黑" panose="020B0502040204020203" pitchFamily="34" charset="-122"/>
              </a:rPr>
              <a:t>Cable MODEM </a:t>
            </a:r>
            <a:r>
              <a:rPr lang="zh-CN" altLang="en-US" sz="1600">
                <a:solidFill>
                  <a:srgbClr val="002060"/>
                </a:solidFill>
                <a:latin typeface="微软雅黑" panose="020B0502040204020203" pitchFamily="34" charset="-122"/>
                <a:ea typeface="微软雅黑" panose="020B0502040204020203" pitchFamily="34" charset="-122"/>
              </a:rPr>
              <a:t>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8" name="文本框 7"/>
          <p:cNvSpPr txBox="1"/>
          <p:nvPr/>
        </p:nvSpPr>
        <p:spPr>
          <a:xfrm>
            <a:off x="3205480" y="274574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6.8.5 </a:t>
            </a:r>
            <a:r>
              <a:rPr lang="zh-CN" altLang="en-US" sz="1600">
                <a:solidFill>
                  <a:srgbClr val="002060"/>
                </a:solidFill>
                <a:latin typeface="微软雅黑" panose="020B0502040204020203" pitchFamily="34" charset="-122"/>
                <a:ea typeface="微软雅黑" panose="020B0502040204020203" pitchFamily="34" charset="-122"/>
              </a:rPr>
              <a:t>局域网接入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1" name="文本框 10"/>
          <p:cNvSpPr txBox="1"/>
          <p:nvPr/>
        </p:nvSpPr>
        <p:spPr>
          <a:xfrm>
            <a:off x="3205480" y="322834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6.8.6 </a:t>
            </a:r>
            <a:r>
              <a:rPr lang="zh-CN" altLang="en-US" sz="1600">
                <a:solidFill>
                  <a:srgbClr val="002060"/>
                </a:solidFill>
                <a:latin typeface="微软雅黑" panose="020B0502040204020203" pitchFamily="34" charset="-122"/>
                <a:ea typeface="微软雅黑" panose="020B0502040204020203" pitchFamily="34" charset="-122"/>
              </a:rPr>
              <a:t>无线接入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2" name="文本框 11"/>
          <p:cNvSpPr txBox="1"/>
          <p:nvPr/>
        </p:nvSpPr>
        <p:spPr>
          <a:xfrm>
            <a:off x="3205480" y="371094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6.8.7 </a:t>
            </a:r>
            <a:r>
              <a:rPr lang="zh-CN" altLang="en-US" sz="1600">
                <a:solidFill>
                  <a:srgbClr val="002060"/>
                </a:solidFill>
                <a:latin typeface="微软雅黑" panose="020B0502040204020203" pitchFamily="34" charset="-122"/>
                <a:ea typeface="微软雅黑" panose="020B0502040204020203" pitchFamily="34" charset="-122"/>
              </a:rPr>
              <a:t>光网络接入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grpId="0"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ppt_x"/>
                                          </p:val>
                                        </p:tav>
                                      </p:tavLst>
                                    </p:anim>
                                    <p:anim calcmode="lin" valueType="num">
                                      <p:cBhvr additive="base">
                                        <p:cTn id="7" dur="500"/>
                                        <p:tgtEl>
                                          <p:spTgt spid="3"/>
                                        </p:tgtEl>
                                        <p:attrNameLst>
                                          <p:attrName>ppt_y</p:attrName>
                                        </p:attrNameLst>
                                      </p:cBhvr>
                                      <p:tavLst>
                                        <p:tav tm="0">
                                          <p:val>
                                            <p:strVal val="ppt_y"/>
                                          </p:val>
                                        </p:tav>
                                        <p:tav tm="100000">
                                          <p:val>
                                            <p:strVal val="0-ppt_h/2"/>
                                          </p:val>
                                        </p:tav>
                                      </p:tavLst>
                                    </p:anim>
                                    <p:set>
                                      <p:cBhvr>
                                        <p:cTn id="8" dur="1" fill="hold">
                                          <p:stCondLst>
                                            <p:cond delay="499"/>
                                          </p:stCondLst>
                                        </p:cTn>
                                        <p:tgtEl>
                                          <p:spTgt spid="3"/>
                                        </p:tgtEl>
                                        <p:attrNameLst>
                                          <p:attrName>style.visibility</p:attrName>
                                        </p:attrNameLst>
                                      </p:cBhvr>
                                      <p:to>
                                        <p:strVal val="hidden"/>
                                      </p:to>
                                    </p:set>
                                  </p:childTnLst>
                                </p:cTn>
                              </p:par>
                              <p:par>
                                <p:cTn id="9" presetID="64" presetClass="path" presetSubtype="0" accel="50000" decel="50000" fill="hold" grpId="0" nodeType="withEffect">
                                  <p:stCondLst>
                                    <p:cond delay="0"/>
                                  </p:stCondLst>
                                  <p:childTnLst>
                                    <p:animMotion origin="layout" path="M 0 0  L 0 -0.25  E" pathEditMode="relative" ptsTypes="">
                                      <p:cBhvr>
                                        <p:cTn id="10" dur="500" fill="hold"/>
                                        <p:tgtEl>
                                          <p:spTgt spid="4"/>
                                        </p:tgtEl>
                                        <p:attrNameLst>
                                          <p:attrName>ppt_x</p:attrName>
                                          <p:attrName>ppt_y</p:attrName>
                                        </p:attrNameLst>
                                      </p:cBhvr>
                                    </p:animMotion>
                                  </p:childTnLst>
                                </p:cTn>
                              </p:par>
                              <p:par>
                                <p:cTn id="11" presetID="2" presetClass="exit" presetSubtype="1" fill="hold" grpId="0" nodeType="with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0-ppt_h/2"/>
                                          </p:val>
                                        </p:tav>
                                      </p:tavLst>
                                    </p:anim>
                                    <p:set>
                                      <p:cBhvr>
                                        <p:cTn id="14" dur="1" fill="hold">
                                          <p:stCondLst>
                                            <p:cond delay="499"/>
                                          </p:stCondLst>
                                        </p:cTn>
                                        <p:tgtEl>
                                          <p:spTgt spid="5"/>
                                        </p:tgtEl>
                                        <p:attrNameLst>
                                          <p:attrName>style.visibility</p:attrName>
                                        </p:attrNameLst>
                                      </p:cBhvr>
                                      <p:to>
                                        <p:strVal val="hidden"/>
                                      </p:to>
                                    </p:set>
                                  </p:childTnLst>
                                </p:cTn>
                              </p:par>
                              <p:par>
                                <p:cTn id="15" presetID="2" presetClass="exit" presetSubtype="1" fill="hold" grpId="0" nodeType="withEffect">
                                  <p:stCondLst>
                                    <p:cond delay="0"/>
                                  </p:stCondLst>
                                  <p:childTnLst>
                                    <p:anim calcmode="lin" valueType="num">
                                      <p:cBhvr additive="base">
                                        <p:cTn id="16" dur="500"/>
                                        <p:tgtEl>
                                          <p:spTgt spid="6"/>
                                        </p:tgtEl>
                                        <p:attrNameLst>
                                          <p:attrName>ppt_x</p:attrName>
                                        </p:attrNameLst>
                                      </p:cBhvr>
                                      <p:tavLst>
                                        <p:tav tm="0">
                                          <p:val>
                                            <p:strVal val="ppt_x"/>
                                          </p:val>
                                        </p:tav>
                                        <p:tav tm="100000">
                                          <p:val>
                                            <p:strVal val="ppt_x"/>
                                          </p:val>
                                        </p:tav>
                                      </p:tavLst>
                                    </p:anim>
                                    <p:anim calcmode="lin" valueType="num">
                                      <p:cBhvr additive="base">
                                        <p:cTn id="17" dur="500"/>
                                        <p:tgtEl>
                                          <p:spTgt spid="6"/>
                                        </p:tgtEl>
                                        <p:attrNameLst>
                                          <p:attrName>ppt_y</p:attrName>
                                        </p:attrNameLst>
                                      </p:cBhvr>
                                      <p:tavLst>
                                        <p:tav tm="0">
                                          <p:val>
                                            <p:strVal val="ppt_y"/>
                                          </p:val>
                                        </p:tav>
                                        <p:tav tm="100000">
                                          <p:val>
                                            <p:strVal val="0-ppt_h/2"/>
                                          </p:val>
                                        </p:tav>
                                      </p:tavLst>
                                    </p:anim>
                                    <p:set>
                                      <p:cBhvr>
                                        <p:cTn id="18" dur="1" fill="hold">
                                          <p:stCondLst>
                                            <p:cond delay="499"/>
                                          </p:stCondLst>
                                        </p:cTn>
                                        <p:tgtEl>
                                          <p:spTgt spid="6"/>
                                        </p:tgtEl>
                                        <p:attrNameLst>
                                          <p:attrName>style.visibility</p:attrName>
                                        </p:attrNameLst>
                                      </p:cBhvr>
                                      <p:to>
                                        <p:strVal val="hidden"/>
                                      </p:to>
                                    </p:set>
                                  </p:childTnLst>
                                </p:cTn>
                              </p:par>
                              <p:par>
                                <p:cTn id="19" presetID="2" presetClass="exit" presetSubtype="1" fill="hold" grpId="0" nodeType="withEffect">
                                  <p:stCondLst>
                                    <p:cond delay="0"/>
                                  </p:stCondLst>
                                  <p:childTnLst>
                                    <p:anim calcmode="lin" valueType="num">
                                      <p:cBhvr additive="base">
                                        <p:cTn id="20" dur="500"/>
                                        <p:tgtEl>
                                          <p:spTgt spid="8"/>
                                        </p:tgtEl>
                                        <p:attrNameLst>
                                          <p:attrName>ppt_x</p:attrName>
                                        </p:attrNameLst>
                                      </p:cBhvr>
                                      <p:tavLst>
                                        <p:tav tm="0">
                                          <p:val>
                                            <p:strVal val="ppt_x"/>
                                          </p:val>
                                        </p:tav>
                                        <p:tav tm="100000">
                                          <p:val>
                                            <p:strVal val="ppt_x"/>
                                          </p:val>
                                        </p:tav>
                                      </p:tavLst>
                                    </p:anim>
                                    <p:anim calcmode="lin" valueType="num">
                                      <p:cBhvr additive="base">
                                        <p:cTn id="21" dur="500"/>
                                        <p:tgtEl>
                                          <p:spTgt spid="8"/>
                                        </p:tgtEl>
                                        <p:attrNameLst>
                                          <p:attrName>ppt_y</p:attrName>
                                        </p:attrNameLst>
                                      </p:cBhvr>
                                      <p:tavLst>
                                        <p:tav tm="0">
                                          <p:val>
                                            <p:strVal val="ppt_y"/>
                                          </p:val>
                                        </p:tav>
                                        <p:tav tm="100000">
                                          <p:val>
                                            <p:strVal val="0-ppt_h/2"/>
                                          </p:val>
                                        </p:tav>
                                      </p:tavLst>
                                    </p:anim>
                                    <p:set>
                                      <p:cBhvr>
                                        <p:cTn id="22" dur="1" fill="hold">
                                          <p:stCondLst>
                                            <p:cond delay="499"/>
                                          </p:stCondLst>
                                        </p:cTn>
                                        <p:tgtEl>
                                          <p:spTgt spid="8"/>
                                        </p:tgtEl>
                                        <p:attrNameLst>
                                          <p:attrName>style.visibility</p:attrName>
                                        </p:attrNameLst>
                                      </p:cBhvr>
                                      <p:to>
                                        <p:strVal val="hidden"/>
                                      </p:to>
                                    </p:set>
                                  </p:childTnLst>
                                </p:cTn>
                              </p:par>
                              <p:par>
                                <p:cTn id="23" presetID="2" presetClass="exit" presetSubtype="1" fill="hold" grpId="0" nodeType="withEffect">
                                  <p:stCondLst>
                                    <p:cond delay="0"/>
                                  </p:stCondLst>
                                  <p:childTnLst>
                                    <p:anim calcmode="lin" valueType="num">
                                      <p:cBhvr additive="base">
                                        <p:cTn id="24" dur="500"/>
                                        <p:tgtEl>
                                          <p:spTgt spid="11"/>
                                        </p:tgtEl>
                                        <p:attrNameLst>
                                          <p:attrName>ppt_x</p:attrName>
                                        </p:attrNameLst>
                                      </p:cBhvr>
                                      <p:tavLst>
                                        <p:tav tm="0">
                                          <p:val>
                                            <p:strVal val="ppt_x"/>
                                          </p:val>
                                        </p:tav>
                                        <p:tav tm="100000">
                                          <p:val>
                                            <p:strVal val="ppt_x"/>
                                          </p:val>
                                        </p:tav>
                                      </p:tavLst>
                                    </p:anim>
                                    <p:anim calcmode="lin" valueType="num">
                                      <p:cBhvr additive="base">
                                        <p:cTn id="25" dur="500"/>
                                        <p:tgtEl>
                                          <p:spTgt spid="11"/>
                                        </p:tgtEl>
                                        <p:attrNameLst>
                                          <p:attrName>ppt_y</p:attrName>
                                        </p:attrNameLst>
                                      </p:cBhvr>
                                      <p:tavLst>
                                        <p:tav tm="0">
                                          <p:val>
                                            <p:strVal val="ppt_y"/>
                                          </p:val>
                                        </p:tav>
                                        <p:tav tm="100000">
                                          <p:val>
                                            <p:strVal val="0-ppt_h/2"/>
                                          </p:val>
                                        </p:tav>
                                      </p:tavLst>
                                    </p:anim>
                                    <p:set>
                                      <p:cBhvr>
                                        <p:cTn id="26" dur="1" fill="hold">
                                          <p:stCondLst>
                                            <p:cond delay="499"/>
                                          </p:stCondLst>
                                        </p:cTn>
                                        <p:tgtEl>
                                          <p:spTgt spid="11"/>
                                        </p:tgtEl>
                                        <p:attrNameLst>
                                          <p:attrName>style.visibility</p:attrName>
                                        </p:attrNameLst>
                                      </p:cBhvr>
                                      <p:to>
                                        <p:strVal val="hidden"/>
                                      </p:to>
                                    </p:set>
                                  </p:childTnLst>
                                </p:cTn>
                              </p:par>
                              <p:par>
                                <p:cTn id="27" presetID="2" presetClass="exit" presetSubtype="1" fill="hold" grpId="0" nodeType="withEffect">
                                  <p:stCondLst>
                                    <p:cond delay="0"/>
                                  </p:stCondLst>
                                  <p:childTnLst>
                                    <p:anim calcmode="lin" valueType="num">
                                      <p:cBhvr additive="base">
                                        <p:cTn id="28" dur="500"/>
                                        <p:tgtEl>
                                          <p:spTgt spid="12"/>
                                        </p:tgtEl>
                                        <p:attrNameLst>
                                          <p:attrName>ppt_x</p:attrName>
                                        </p:attrNameLst>
                                      </p:cBhvr>
                                      <p:tavLst>
                                        <p:tav tm="0">
                                          <p:val>
                                            <p:strVal val="ppt_x"/>
                                          </p:val>
                                        </p:tav>
                                        <p:tav tm="100000">
                                          <p:val>
                                            <p:strVal val="ppt_x"/>
                                          </p:val>
                                        </p:tav>
                                      </p:tavLst>
                                    </p:anim>
                                    <p:anim calcmode="lin" valueType="num">
                                      <p:cBhvr additive="base">
                                        <p:cTn id="29" dur="500"/>
                                        <p:tgtEl>
                                          <p:spTgt spid="12"/>
                                        </p:tgtEl>
                                        <p:attrNameLst>
                                          <p:attrName>ppt_y</p:attrName>
                                        </p:attrNameLst>
                                      </p:cBhvr>
                                      <p:tavLst>
                                        <p:tav tm="0">
                                          <p:val>
                                            <p:strVal val="ppt_y"/>
                                          </p:val>
                                        </p:tav>
                                        <p:tav tm="100000">
                                          <p:val>
                                            <p:strVal val="0-ppt_h/2"/>
                                          </p:val>
                                        </p:tav>
                                      </p:tavLst>
                                    </p:anim>
                                    <p:set>
                                      <p:cBhvr>
                                        <p:cTn id="3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P spid="6" grpId="0"/>
      <p:bldP spid="8" grpId="0"/>
      <p:bldP spid="11" grpId="0"/>
      <p:bldP spid="12"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199765" y="-127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6.8.2 </a:t>
            </a:r>
            <a:r>
              <a:rPr lang="en-US" sz="1600">
                <a:solidFill>
                  <a:srgbClr val="002060"/>
                </a:solidFill>
                <a:latin typeface="微软雅黑" panose="020B0502040204020203" pitchFamily="34" charset="-122"/>
                <a:ea typeface="微软雅黑" panose="020B0502040204020203" pitchFamily="34" charset="-122"/>
              </a:rPr>
              <a:t>ISDN </a:t>
            </a:r>
            <a:r>
              <a:rPr lang="zh-CN" altLang="en-US" sz="1600">
                <a:solidFill>
                  <a:srgbClr val="002060"/>
                </a:solidFill>
                <a:latin typeface="微软雅黑" panose="020B0502040204020203" pitchFamily="34" charset="-122"/>
                <a:ea typeface="微软雅黑" panose="020B0502040204020203" pitchFamily="34" charset="-122"/>
              </a:rPr>
              <a:t>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45" name="文本框 44"/>
          <p:cNvSpPr txBox="1"/>
          <p:nvPr/>
        </p:nvSpPr>
        <p:spPr>
          <a:xfrm>
            <a:off x="1776730" y="916305"/>
            <a:ext cx="5591810" cy="706755"/>
          </a:xfrm>
          <a:prstGeom prst="rect">
            <a:avLst/>
          </a:prstGeom>
          <a:noFill/>
        </p:spPr>
        <p:txBody>
          <a:bodyPr wrap="square" rtlCol="0">
            <a:spAutoFit/>
          </a:bodyPr>
          <a:p>
            <a:pPr algn="l"/>
            <a:r>
              <a:rPr lang="zh-CN" altLang="en-US" sz="1600">
                <a:solidFill>
                  <a:srgbClr val="002060"/>
                </a:solidFill>
                <a:latin typeface="微软雅黑" panose="020B0502040204020203" pitchFamily="34" charset="-122"/>
                <a:ea typeface="微软雅黑" panose="020B0502040204020203" pitchFamily="34" charset="-122"/>
              </a:rPr>
              <a:t>窄带</a:t>
            </a:r>
            <a:r>
              <a:rPr lang="en-US" altLang="zh-CN" sz="1600">
                <a:solidFill>
                  <a:srgbClr val="002060"/>
                </a:solidFill>
                <a:latin typeface="微软雅黑" panose="020B0502040204020203" pitchFamily="34" charset="-122"/>
                <a:ea typeface="微软雅黑" panose="020B0502040204020203" pitchFamily="34" charset="-122"/>
              </a:rPr>
              <a:t>ISDN</a:t>
            </a:r>
            <a:r>
              <a:rPr lang="zh-CN" altLang="en-US" sz="1600">
                <a:solidFill>
                  <a:srgbClr val="002060"/>
                </a:solidFill>
                <a:latin typeface="微软雅黑" panose="020B0502040204020203" pitchFamily="34" charset="-122"/>
                <a:ea typeface="微软雅黑" panose="020B0502040204020203" pitchFamily="34" charset="-122"/>
              </a:rPr>
              <a:t>用户利用</a:t>
            </a:r>
            <a:r>
              <a:rPr lang="en-US" altLang="zh-CN" sz="1600">
                <a:solidFill>
                  <a:srgbClr val="002060"/>
                </a:solidFill>
                <a:latin typeface="微软雅黑" panose="020B0502040204020203" pitchFamily="34" charset="-122"/>
                <a:ea typeface="微软雅黑" panose="020B0502040204020203" pitchFamily="34" charset="-122"/>
              </a:rPr>
              <a:t>2B+D</a:t>
            </a:r>
            <a:r>
              <a:rPr lang="zh-CN" altLang="en-US" sz="1600">
                <a:solidFill>
                  <a:srgbClr val="002060"/>
                </a:solidFill>
                <a:latin typeface="微软雅黑" panose="020B0502040204020203" pitchFamily="34" charset="-122"/>
                <a:ea typeface="微软雅黑" panose="020B0502040204020203" pitchFamily="34" charset="-122"/>
              </a:rPr>
              <a:t>数字用户线拨号上网</a:t>
            </a:r>
            <a:endParaRPr lang="zh-CN" altLang="en-US" sz="1600">
              <a:solidFill>
                <a:srgbClr val="002060"/>
              </a:solidFill>
              <a:latin typeface="微软雅黑" panose="020B0502040204020203" pitchFamily="34" charset="-122"/>
              <a:ea typeface="微软雅黑" panose="020B0502040204020203" pitchFamily="34" charset="-122"/>
            </a:endParaRPr>
          </a:p>
          <a:p>
            <a:pPr marL="514350" lvl="1" indent="-171450" algn="l">
              <a:buFont typeface="Wingdings" panose="05000000000000000000" charset="0"/>
              <a:buChar char=""/>
            </a:pPr>
            <a:r>
              <a:rPr lang="zh-CN" altLang="en-US" sz="1200">
                <a:solidFill>
                  <a:srgbClr val="002060"/>
                </a:solidFill>
                <a:latin typeface="微软雅黑" panose="020B0502040204020203" pitchFamily="34" charset="-122"/>
                <a:ea typeface="微软雅黑" panose="020B0502040204020203" pitchFamily="34" charset="-122"/>
              </a:rPr>
              <a:t>一线通：一个</a:t>
            </a:r>
            <a:r>
              <a:rPr lang="en-US" altLang="zh-CN" sz="1200">
                <a:solidFill>
                  <a:srgbClr val="002060"/>
                </a:solidFill>
                <a:latin typeface="微软雅黑" panose="020B0502040204020203" pitchFamily="34" charset="-122"/>
                <a:ea typeface="微软雅黑" panose="020B0502040204020203" pitchFamily="34" charset="-122"/>
              </a:rPr>
              <a:t>B</a:t>
            </a:r>
            <a:r>
              <a:rPr lang="zh-CN" altLang="en-US" sz="1200">
                <a:solidFill>
                  <a:srgbClr val="002060"/>
                </a:solidFill>
                <a:latin typeface="微软雅黑" panose="020B0502040204020203" pitchFamily="34" charset="-122"/>
                <a:ea typeface="微软雅黑" panose="020B0502040204020203" pitchFamily="34" charset="-122"/>
              </a:rPr>
              <a:t>通道通话，另一个</a:t>
            </a:r>
            <a:r>
              <a:rPr lang="en-US" altLang="zh-CN" sz="1200">
                <a:solidFill>
                  <a:srgbClr val="002060"/>
                </a:solidFill>
                <a:latin typeface="微软雅黑" panose="020B0502040204020203" pitchFamily="34" charset="-122"/>
                <a:ea typeface="微软雅黑" panose="020B0502040204020203" pitchFamily="34" charset="-122"/>
              </a:rPr>
              <a:t>B</a:t>
            </a:r>
            <a:r>
              <a:rPr lang="zh-CN" altLang="en-US" sz="1200">
                <a:solidFill>
                  <a:srgbClr val="002060"/>
                </a:solidFill>
                <a:latin typeface="微软雅黑" panose="020B0502040204020203" pitchFamily="34" charset="-122"/>
                <a:ea typeface="微软雅黑" panose="020B0502040204020203" pitchFamily="34" charset="-122"/>
              </a:rPr>
              <a:t>通道上网</a:t>
            </a:r>
            <a:endParaRPr lang="zh-CN" altLang="en-US" sz="1200">
              <a:solidFill>
                <a:srgbClr val="002060"/>
              </a:solidFill>
              <a:latin typeface="微软雅黑" panose="020B0502040204020203" pitchFamily="34" charset="-122"/>
              <a:ea typeface="微软雅黑" panose="020B0502040204020203" pitchFamily="34" charset="-122"/>
            </a:endParaRPr>
          </a:p>
          <a:p>
            <a:pPr marL="514350" lvl="1" indent="-171450" algn="l">
              <a:buFont typeface="Wingdings" panose="05000000000000000000" charset="0"/>
              <a:buChar char=""/>
            </a:pPr>
            <a:r>
              <a:rPr lang="zh-CN" altLang="en-US" sz="1200">
                <a:solidFill>
                  <a:srgbClr val="002060"/>
                </a:solidFill>
                <a:latin typeface="微软雅黑" panose="020B0502040204020203" pitchFamily="34" charset="-122"/>
                <a:ea typeface="微软雅黑" panose="020B0502040204020203" pitchFamily="34" charset="-122"/>
              </a:rPr>
              <a:t>基本被淘汰</a:t>
            </a:r>
            <a:endParaRPr lang="zh-CN" altLang="en-US" sz="12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326765" y="1060450"/>
            <a:ext cx="4666615" cy="337185"/>
          </a:xfrm>
          <a:prstGeom prst="rect">
            <a:avLst/>
          </a:prstGeom>
          <a:solidFill>
            <a:srgbClr val="0070C0"/>
          </a:solid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6.8.1 </a:t>
            </a:r>
            <a:r>
              <a:rPr lang="zh-CN" altLang="en-US" sz="1600">
                <a:solidFill>
                  <a:srgbClr val="002060"/>
                </a:solidFill>
                <a:latin typeface="微软雅黑" panose="020B0502040204020203" pitchFamily="34" charset="-122"/>
                <a:ea typeface="微软雅黑" panose="020B0502040204020203" pitchFamily="34" charset="-122"/>
              </a:rPr>
              <a:t>电话拨号接入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4" name="文本框 3"/>
          <p:cNvSpPr txBox="1"/>
          <p:nvPr/>
        </p:nvSpPr>
        <p:spPr>
          <a:xfrm>
            <a:off x="3326765" y="1543050"/>
            <a:ext cx="4666615" cy="337185"/>
          </a:xfrm>
          <a:prstGeom prst="rect">
            <a:avLst/>
          </a:prstGeom>
          <a:solidFill>
            <a:srgbClr val="0070C0"/>
          </a:solid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6.8.2 </a:t>
            </a:r>
            <a:r>
              <a:rPr lang="en-US" sz="1600">
                <a:solidFill>
                  <a:srgbClr val="002060"/>
                </a:solidFill>
                <a:latin typeface="微软雅黑" panose="020B0502040204020203" pitchFamily="34" charset="-122"/>
                <a:ea typeface="微软雅黑" panose="020B0502040204020203" pitchFamily="34" charset="-122"/>
              </a:rPr>
              <a:t>ISDN </a:t>
            </a:r>
            <a:r>
              <a:rPr lang="zh-CN" altLang="en-US" sz="1600">
                <a:solidFill>
                  <a:srgbClr val="002060"/>
                </a:solidFill>
                <a:latin typeface="微软雅黑" panose="020B0502040204020203" pitchFamily="34" charset="-122"/>
                <a:ea typeface="微软雅黑" panose="020B0502040204020203" pitchFamily="34" charset="-122"/>
              </a:rPr>
              <a:t>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5" name="文本框 4"/>
          <p:cNvSpPr txBox="1"/>
          <p:nvPr/>
        </p:nvSpPr>
        <p:spPr>
          <a:xfrm>
            <a:off x="3326765" y="202565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6.8.3 </a:t>
            </a:r>
            <a:r>
              <a:rPr lang="en-US" sz="1600">
                <a:solidFill>
                  <a:srgbClr val="002060"/>
                </a:solidFill>
                <a:latin typeface="微软雅黑" panose="020B0502040204020203" pitchFamily="34" charset="-122"/>
                <a:ea typeface="微软雅黑" panose="020B0502040204020203" pitchFamily="34" charset="-122"/>
              </a:rPr>
              <a:t>xDSL </a:t>
            </a:r>
            <a:r>
              <a:rPr lang="zh-CN" altLang="en-US" sz="1600">
                <a:solidFill>
                  <a:srgbClr val="002060"/>
                </a:solidFill>
                <a:latin typeface="微软雅黑" panose="020B0502040204020203" pitchFamily="34" charset="-122"/>
                <a:ea typeface="微软雅黑" panose="020B0502040204020203" pitchFamily="34" charset="-122"/>
              </a:rPr>
              <a:t>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6" name="文本框 5"/>
          <p:cNvSpPr txBox="1"/>
          <p:nvPr/>
        </p:nvSpPr>
        <p:spPr>
          <a:xfrm>
            <a:off x="3326765" y="250825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6.8.4 </a:t>
            </a:r>
            <a:r>
              <a:rPr lang="en-US" sz="1600">
                <a:solidFill>
                  <a:srgbClr val="002060"/>
                </a:solidFill>
                <a:latin typeface="微软雅黑" panose="020B0502040204020203" pitchFamily="34" charset="-122"/>
                <a:ea typeface="微软雅黑" panose="020B0502040204020203" pitchFamily="34" charset="-122"/>
              </a:rPr>
              <a:t>Cable MODEM </a:t>
            </a:r>
            <a:r>
              <a:rPr lang="zh-CN" altLang="en-US" sz="1600">
                <a:solidFill>
                  <a:srgbClr val="002060"/>
                </a:solidFill>
                <a:latin typeface="微软雅黑" panose="020B0502040204020203" pitchFamily="34" charset="-122"/>
                <a:ea typeface="微软雅黑" panose="020B0502040204020203" pitchFamily="34" charset="-122"/>
              </a:rPr>
              <a:t>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8" name="文本框 7"/>
          <p:cNvSpPr txBox="1"/>
          <p:nvPr/>
        </p:nvSpPr>
        <p:spPr>
          <a:xfrm>
            <a:off x="3326765" y="299085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6.8.5 </a:t>
            </a:r>
            <a:r>
              <a:rPr lang="zh-CN" altLang="en-US" sz="1600">
                <a:solidFill>
                  <a:srgbClr val="002060"/>
                </a:solidFill>
                <a:latin typeface="微软雅黑" panose="020B0502040204020203" pitchFamily="34" charset="-122"/>
                <a:ea typeface="微软雅黑" panose="020B0502040204020203" pitchFamily="34" charset="-122"/>
              </a:rPr>
              <a:t>局域网接入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1" name="文本框 10"/>
          <p:cNvSpPr txBox="1"/>
          <p:nvPr/>
        </p:nvSpPr>
        <p:spPr>
          <a:xfrm>
            <a:off x="3326765" y="347345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6.8.6 </a:t>
            </a:r>
            <a:r>
              <a:rPr lang="zh-CN" altLang="en-US" sz="1600">
                <a:solidFill>
                  <a:srgbClr val="002060"/>
                </a:solidFill>
                <a:latin typeface="微软雅黑" panose="020B0502040204020203" pitchFamily="34" charset="-122"/>
                <a:ea typeface="微软雅黑" panose="020B0502040204020203" pitchFamily="34" charset="-122"/>
              </a:rPr>
              <a:t>无线接入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2" name="文本框 11"/>
          <p:cNvSpPr txBox="1"/>
          <p:nvPr/>
        </p:nvSpPr>
        <p:spPr>
          <a:xfrm>
            <a:off x="3326765" y="395605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6.8.7 </a:t>
            </a:r>
            <a:r>
              <a:rPr lang="zh-CN" altLang="en-US" sz="1600">
                <a:solidFill>
                  <a:srgbClr val="002060"/>
                </a:solidFill>
                <a:latin typeface="微软雅黑" panose="020B0502040204020203" pitchFamily="34" charset="-122"/>
                <a:ea typeface="微软雅黑" panose="020B0502040204020203" pitchFamily="34" charset="-122"/>
              </a:rPr>
              <a:t>光网络接入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grpId="0"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ppt_x"/>
                                          </p:val>
                                        </p:tav>
                                      </p:tavLst>
                                    </p:anim>
                                    <p:anim calcmode="lin" valueType="num">
                                      <p:cBhvr additive="base">
                                        <p:cTn id="7" dur="500"/>
                                        <p:tgtEl>
                                          <p:spTgt spid="3"/>
                                        </p:tgtEl>
                                        <p:attrNameLst>
                                          <p:attrName>ppt_y</p:attrName>
                                        </p:attrNameLst>
                                      </p:cBhvr>
                                      <p:tavLst>
                                        <p:tav tm="0">
                                          <p:val>
                                            <p:strVal val="ppt_y"/>
                                          </p:val>
                                        </p:tav>
                                        <p:tav tm="100000">
                                          <p:val>
                                            <p:strVal val="0-ppt_h/2"/>
                                          </p:val>
                                        </p:tav>
                                      </p:tavLst>
                                    </p:anim>
                                    <p:set>
                                      <p:cBhvr>
                                        <p:cTn id="8" dur="1" fill="hold">
                                          <p:stCondLst>
                                            <p:cond delay="499"/>
                                          </p:stCondLst>
                                        </p:cTn>
                                        <p:tgtEl>
                                          <p:spTgt spid="3"/>
                                        </p:tgtEl>
                                        <p:attrNameLst>
                                          <p:attrName>style.visibility</p:attrName>
                                        </p:attrNameLst>
                                      </p:cBhvr>
                                      <p:to>
                                        <p:strVal val="hidden"/>
                                      </p:to>
                                    </p:set>
                                  </p:childTnLst>
                                </p:cTn>
                              </p:par>
                              <p:par>
                                <p:cTn id="9" presetID="2" presetClass="exit" presetSubtype="1" fill="hold" grpId="0" nodeType="withEffect">
                                  <p:stCondLst>
                                    <p:cond delay="0"/>
                                  </p:stCondLst>
                                  <p:childTnLst>
                                    <p:anim calcmode="lin" valueType="num">
                                      <p:cBhvr additive="base">
                                        <p:cTn id="10" dur="500"/>
                                        <p:tgtEl>
                                          <p:spTgt spid="4"/>
                                        </p:tgtEl>
                                        <p:attrNameLst>
                                          <p:attrName>ppt_x</p:attrName>
                                        </p:attrNameLst>
                                      </p:cBhvr>
                                      <p:tavLst>
                                        <p:tav tm="0">
                                          <p:val>
                                            <p:strVal val="ppt_x"/>
                                          </p:val>
                                        </p:tav>
                                        <p:tav tm="100000">
                                          <p:val>
                                            <p:strVal val="ppt_x"/>
                                          </p:val>
                                        </p:tav>
                                      </p:tavLst>
                                    </p:anim>
                                    <p:anim calcmode="lin" valueType="num">
                                      <p:cBhvr additive="base">
                                        <p:cTn id="11" dur="500"/>
                                        <p:tgtEl>
                                          <p:spTgt spid="4"/>
                                        </p:tgtEl>
                                        <p:attrNameLst>
                                          <p:attrName>ppt_y</p:attrName>
                                        </p:attrNameLst>
                                      </p:cBhvr>
                                      <p:tavLst>
                                        <p:tav tm="0">
                                          <p:val>
                                            <p:strVal val="ppt_y"/>
                                          </p:val>
                                        </p:tav>
                                        <p:tav tm="100000">
                                          <p:val>
                                            <p:strVal val="0-ppt_h/2"/>
                                          </p:val>
                                        </p:tav>
                                      </p:tavLst>
                                    </p:anim>
                                    <p:set>
                                      <p:cBhvr>
                                        <p:cTn id="12" dur="1" fill="hold">
                                          <p:stCondLst>
                                            <p:cond delay="499"/>
                                          </p:stCondLst>
                                        </p:cTn>
                                        <p:tgtEl>
                                          <p:spTgt spid="4"/>
                                        </p:tgtEl>
                                        <p:attrNameLst>
                                          <p:attrName>style.visibility</p:attrName>
                                        </p:attrNameLst>
                                      </p:cBhvr>
                                      <p:to>
                                        <p:strVal val="hidden"/>
                                      </p:to>
                                    </p:set>
                                  </p:childTnLst>
                                </p:cTn>
                              </p:par>
                              <p:par>
                                <p:cTn id="13" presetID="64" presetClass="path" presetSubtype="0" accel="50000" decel="50000" fill="hold" grpId="0" nodeType="withEffect">
                                  <p:stCondLst>
                                    <p:cond delay="0"/>
                                  </p:stCondLst>
                                  <p:childTnLst>
                                    <p:animMotion origin="layout" path="M 0.000000 0.000000 L 0.000000 -0.376080 " pathEditMode="relative" rAng="0" ptsTypes="">
                                      <p:cBhvr>
                                        <p:cTn id="14" dur="500" fill="hold"/>
                                        <p:tgtEl>
                                          <p:spTgt spid="5"/>
                                        </p:tgtEl>
                                        <p:attrNameLst>
                                          <p:attrName>ppt_x</p:attrName>
                                          <p:attrName>ppt_y</p:attrName>
                                        </p:attrNameLst>
                                      </p:cBhvr>
                                      <p:rCtr x="0" y="-166"/>
                                    </p:animMotion>
                                  </p:childTnLst>
                                </p:cTn>
                              </p:par>
                              <p:par>
                                <p:cTn id="15" presetID="2" presetClass="exit" presetSubtype="1" fill="hold" grpId="0" nodeType="withEffect">
                                  <p:stCondLst>
                                    <p:cond delay="0"/>
                                  </p:stCondLst>
                                  <p:childTnLst>
                                    <p:anim calcmode="lin" valueType="num">
                                      <p:cBhvr additive="base">
                                        <p:cTn id="16" dur="500"/>
                                        <p:tgtEl>
                                          <p:spTgt spid="6"/>
                                        </p:tgtEl>
                                        <p:attrNameLst>
                                          <p:attrName>ppt_x</p:attrName>
                                        </p:attrNameLst>
                                      </p:cBhvr>
                                      <p:tavLst>
                                        <p:tav tm="0">
                                          <p:val>
                                            <p:strVal val="ppt_x"/>
                                          </p:val>
                                        </p:tav>
                                        <p:tav tm="100000">
                                          <p:val>
                                            <p:strVal val="ppt_x"/>
                                          </p:val>
                                        </p:tav>
                                      </p:tavLst>
                                    </p:anim>
                                    <p:anim calcmode="lin" valueType="num">
                                      <p:cBhvr additive="base">
                                        <p:cTn id="17" dur="500"/>
                                        <p:tgtEl>
                                          <p:spTgt spid="6"/>
                                        </p:tgtEl>
                                        <p:attrNameLst>
                                          <p:attrName>ppt_y</p:attrName>
                                        </p:attrNameLst>
                                      </p:cBhvr>
                                      <p:tavLst>
                                        <p:tav tm="0">
                                          <p:val>
                                            <p:strVal val="ppt_y"/>
                                          </p:val>
                                        </p:tav>
                                        <p:tav tm="100000">
                                          <p:val>
                                            <p:strVal val="0-ppt_h/2"/>
                                          </p:val>
                                        </p:tav>
                                      </p:tavLst>
                                    </p:anim>
                                    <p:set>
                                      <p:cBhvr>
                                        <p:cTn id="18" dur="1" fill="hold">
                                          <p:stCondLst>
                                            <p:cond delay="499"/>
                                          </p:stCondLst>
                                        </p:cTn>
                                        <p:tgtEl>
                                          <p:spTgt spid="6"/>
                                        </p:tgtEl>
                                        <p:attrNameLst>
                                          <p:attrName>style.visibility</p:attrName>
                                        </p:attrNameLst>
                                      </p:cBhvr>
                                      <p:to>
                                        <p:strVal val="hidden"/>
                                      </p:to>
                                    </p:set>
                                  </p:childTnLst>
                                </p:cTn>
                              </p:par>
                              <p:par>
                                <p:cTn id="19" presetID="2" presetClass="exit" presetSubtype="1" fill="hold" grpId="0" nodeType="withEffect">
                                  <p:stCondLst>
                                    <p:cond delay="0"/>
                                  </p:stCondLst>
                                  <p:childTnLst>
                                    <p:anim calcmode="lin" valueType="num">
                                      <p:cBhvr additive="base">
                                        <p:cTn id="20" dur="500"/>
                                        <p:tgtEl>
                                          <p:spTgt spid="8"/>
                                        </p:tgtEl>
                                        <p:attrNameLst>
                                          <p:attrName>ppt_x</p:attrName>
                                        </p:attrNameLst>
                                      </p:cBhvr>
                                      <p:tavLst>
                                        <p:tav tm="0">
                                          <p:val>
                                            <p:strVal val="ppt_x"/>
                                          </p:val>
                                        </p:tav>
                                        <p:tav tm="100000">
                                          <p:val>
                                            <p:strVal val="ppt_x"/>
                                          </p:val>
                                        </p:tav>
                                      </p:tavLst>
                                    </p:anim>
                                    <p:anim calcmode="lin" valueType="num">
                                      <p:cBhvr additive="base">
                                        <p:cTn id="21" dur="500"/>
                                        <p:tgtEl>
                                          <p:spTgt spid="8"/>
                                        </p:tgtEl>
                                        <p:attrNameLst>
                                          <p:attrName>ppt_y</p:attrName>
                                        </p:attrNameLst>
                                      </p:cBhvr>
                                      <p:tavLst>
                                        <p:tav tm="0">
                                          <p:val>
                                            <p:strVal val="ppt_y"/>
                                          </p:val>
                                        </p:tav>
                                        <p:tav tm="100000">
                                          <p:val>
                                            <p:strVal val="0-ppt_h/2"/>
                                          </p:val>
                                        </p:tav>
                                      </p:tavLst>
                                    </p:anim>
                                    <p:set>
                                      <p:cBhvr>
                                        <p:cTn id="22" dur="1" fill="hold">
                                          <p:stCondLst>
                                            <p:cond delay="499"/>
                                          </p:stCondLst>
                                        </p:cTn>
                                        <p:tgtEl>
                                          <p:spTgt spid="8"/>
                                        </p:tgtEl>
                                        <p:attrNameLst>
                                          <p:attrName>style.visibility</p:attrName>
                                        </p:attrNameLst>
                                      </p:cBhvr>
                                      <p:to>
                                        <p:strVal val="hidden"/>
                                      </p:to>
                                    </p:set>
                                  </p:childTnLst>
                                </p:cTn>
                              </p:par>
                              <p:par>
                                <p:cTn id="23" presetID="2" presetClass="exit" presetSubtype="1" fill="hold" grpId="0" nodeType="withEffect">
                                  <p:stCondLst>
                                    <p:cond delay="0"/>
                                  </p:stCondLst>
                                  <p:childTnLst>
                                    <p:anim calcmode="lin" valueType="num">
                                      <p:cBhvr additive="base">
                                        <p:cTn id="24" dur="500"/>
                                        <p:tgtEl>
                                          <p:spTgt spid="11"/>
                                        </p:tgtEl>
                                        <p:attrNameLst>
                                          <p:attrName>ppt_x</p:attrName>
                                        </p:attrNameLst>
                                      </p:cBhvr>
                                      <p:tavLst>
                                        <p:tav tm="0">
                                          <p:val>
                                            <p:strVal val="ppt_x"/>
                                          </p:val>
                                        </p:tav>
                                        <p:tav tm="100000">
                                          <p:val>
                                            <p:strVal val="ppt_x"/>
                                          </p:val>
                                        </p:tav>
                                      </p:tavLst>
                                    </p:anim>
                                    <p:anim calcmode="lin" valueType="num">
                                      <p:cBhvr additive="base">
                                        <p:cTn id="25" dur="500"/>
                                        <p:tgtEl>
                                          <p:spTgt spid="11"/>
                                        </p:tgtEl>
                                        <p:attrNameLst>
                                          <p:attrName>ppt_y</p:attrName>
                                        </p:attrNameLst>
                                      </p:cBhvr>
                                      <p:tavLst>
                                        <p:tav tm="0">
                                          <p:val>
                                            <p:strVal val="ppt_y"/>
                                          </p:val>
                                        </p:tav>
                                        <p:tav tm="100000">
                                          <p:val>
                                            <p:strVal val="0-ppt_h/2"/>
                                          </p:val>
                                        </p:tav>
                                      </p:tavLst>
                                    </p:anim>
                                    <p:set>
                                      <p:cBhvr>
                                        <p:cTn id="26" dur="1" fill="hold">
                                          <p:stCondLst>
                                            <p:cond delay="499"/>
                                          </p:stCondLst>
                                        </p:cTn>
                                        <p:tgtEl>
                                          <p:spTgt spid="11"/>
                                        </p:tgtEl>
                                        <p:attrNameLst>
                                          <p:attrName>style.visibility</p:attrName>
                                        </p:attrNameLst>
                                      </p:cBhvr>
                                      <p:to>
                                        <p:strVal val="hidden"/>
                                      </p:to>
                                    </p:set>
                                  </p:childTnLst>
                                </p:cTn>
                              </p:par>
                              <p:par>
                                <p:cTn id="27" presetID="2" presetClass="exit" presetSubtype="1" fill="hold" grpId="0" nodeType="withEffect">
                                  <p:stCondLst>
                                    <p:cond delay="0"/>
                                  </p:stCondLst>
                                  <p:childTnLst>
                                    <p:anim calcmode="lin" valueType="num">
                                      <p:cBhvr additive="base">
                                        <p:cTn id="28" dur="500"/>
                                        <p:tgtEl>
                                          <p:spTgt spid="12"/>
                                        </p:tgtEl>
                                        <p:attrNameLst>
                                          <p:attrName>ppt_x</p:attrName>
                                        </p:attrNameLst>
                                      </p:cBhvr>
                                      <p:tavLst>
                                        <p:tav tm="0">
                                          <p:val>
                                            <p:strVal val="ppt_x"/>
                                          </p:val>
                                        </p:tav>
                                        <p:tav tm="100000">
                                          <p:val>
                                            <p:strVal val="ppt_x"/>
                                          </p:val>
                                        </p:tav>
                                      </p:tavLst>
                                    </p:anim>
                                    <p:anim calcmode="lin" valueType="num">
                                      <p:cBhvr additive="base">
                                        <p:cTn id="29" dur="500"/>
                                        <p:tgtEl>
                                          <p:spTgt spid="12"/>
                                        </p:tgtEl>
                                        <p:attrNameLst>
                                          <p:attrName>ppt_y</p:attrName>
                                        </p:attrNameLst>
                                      </p:cBhvr>
                                      <p:tavLst>
                                        <p:tav tm="0">
                                          <p:val>
                                            <p:strVal val="ppt_y"/>
                                          </p:val>
                                        </p:tav>
                                        <p:tav tm="100000">
                                          <p:val>
                                            <p:strVal val="0-ppt_h/2"/>
                                          </p:val>
                                        </p:tav>
                                      </p:tavLst>
                                    </p:anim>
                                    <p:set>
                                      <p:cBhvr>
                                        <p:cTn id="3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p:bldP spid="6" grpId="0"/>
      <p:bldP spid="8" grpId="0"/>
      <p:bldP spid="11" grpId="0"/>
      <p:bldP spid="12"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199765" y="-254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6.8.3 </a:t>
            </a:r>
            <a:r>
              <a:rPr lang="en-US" sz="1600">
                <a:solidFill>
                  <a:srgbClr val="002060"/>
                </a:solidFill>
                <a:latin typeface="微软雅黑" panose="020B0502040204020203" pitchFamily="34" charset="-122"/>
                <a:ea typeface="微软雅黑" panose="020B0502040204020203" pitchFamily="34" charset="-122"/>
              </a:rPr>
              <a:t>xDSL </a:t>
            </a:r>
            <a:r>
              <a:rPr lang="zh-CN" altLang="en-US" sz="1600">
                <a:solidFill>
                  <a:srgbClr val="002060"/>
                </a:solidFill>
                <a:latin typeface="微软雅黑" panose="020B0502040204020203" pitchFamily="34" charset="-122"/>
                <a:ea typeface="微软雅黑" panose="020B0502040204020203" pitchFamily="34" charset="-122"/>
              </a:rPr>
              <a:t>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45" name="文本框 44"/>
          <p:cNvSpPr txBox="1"/>
          <p:nvPr/>
        </p:nvSpPr>
        <p:spPr>
          <a:xfrm>
            <a:off x="1776730" y="777875"/>
            <a:ext cx="5591810" cy="1322070"/>
          </a:xfrm>
          <a:prstGeom prst="rect">
            <a:avLst/>
          </a:prstGeom>
          <a:noFill/>
        </p:spPr>
        <p:txBody>
          <a:bodyPr wrap="square" rtlCol="0">
            <a:spAutoFit/>
          </a:bodyPr>
          <a:p>
            <a:pPr algn="l"/>
            <a:r>
              <a:rPr lang="zh-CN" altLang="en-US" sz="1600">
                <a:solidFill>
                  <a:srgbClr val="002060"/>
                </a:solidFill>
                <a:latin typeface="微软雅黑" panose="020B0502040204020203" pitchFamily="34" charset="-122"/>
                <a:ea typeface="微软雅黑" panose="020B0502040204020203" pitchFamily="34" charset="-122"/>
              </a:rPr>
              <a:t>数字用户线路</a:t>
            </a:r>
            <a:r>
              <a:rPr lang="en-US" altLang="zh-CN" sz="1600">
                <a:solidFill>
                  <a:srgbClr val="002060"/>
                </a:solidFill>
                <a:latin typeface="微软雅黑" panose="020B0502040204020203" pitchFamily="34" charset="-122"/>
                <a:ea typeface="微软雅黑" panose="020B0502040204020203" pitchFamily="34" charset="-122"/>
              </a:rPr>
              <a:t>(Digital Subscriber Lines, DSL)</a:t>
            </a:r>
            <a:r>
              <a:rPr lang="zh-CN" altLang="en-US" sz="1600">
                <a:solidFill>
                  <a:srgbClr val="002060"/>
                </a:solidFill>
                <a:latin typeface="微软雅黑" panose="020B0502040204020203" pitchFamily="34" charset="-122"/>
                <a:ea typeface="微软雅黑" panose="020B0502040204020203" pitchFamily="34" charset="-122"/>
              </a:rPr>
              <a:t>采用数据调制技术通过电话线达到非常高的吞吐量，常见类型：</a:t>
            </a:r>
            <a:endParaRPr lang="zh-CN" altLang="en-US" sz="1600">
              <a:solidFill>
                <a:srgbClr val="002060"/>
              </a:solidFill>
              <a:latin typeface="微软雅黑" panose="020B0502040204020203" pitchFamily="34" charset="-122"/>
              <a:ea typeface="微软雅黑" panose="020B0502040204020203" pitchFamily="34" charset="-122"/>
            </a:endParaRPr>
          </a:p>
          <a:p>
            <a:pPr marL="514350" lvl="1" indent="-171450" algn="l">
              <a:buFont typeface="Wingdings" panose="05000000000000000000" charset="0"/>
              <a:buChar char=""/>
            </a:pPr>
            <a:r>
              <a:rPr lang="zh-CN" altLang="en-US" sz="1200">
                <a:solidFill>
                  <a:srgbClr val="002060"/>
                </a:solidFill>
                <a:latin typeface="微软雅黑" panose="020B0502040204020203" pitchFamily="34" charset="-122"/>
                <a:ea typeface="微软雅黑" panose="020B0502040204020203" pitchFamily="34" charset="-122"/>
              </a:rPr>
              <a:t>非对称</a:t>
            </a:r>
            <a:r>
              <a:rPr lang="en-US" altLang="zh-CN" sz="1200">
                <a:solidFill>
                  <a:srgbClr val="002060"/>
                </a:solidFill>
                <a:latin typeface="微软雅黑" panose="020B0502040204020203" pitchFamily="34" charset="-122"/>
                <a:ea typeface="微软雅黑" panose="020B0502040204020203" pitchFamily="34" charset="-122"/>
              </a:rPr>
              <a:t>DSL(ADSL)</a:t>
            </a:r>
            <a:endParaRPr lang="en-US" altLang="zh-CN" sz="1200">
              <a:solidFill>
                <a:srgbClr val="002060"/>
              </a:solidFill>
              <a:latin typeface="微软雅黑" panose="020B0502040204020203" pitchFamily="34" charset="-122"/>
              <a:ea typeface="微软雅黑" panose="020B0502040204020203" pitchFamily="34" charset="-122"/>
            </a:endParaRPr>
          </a:p>
          <a:p>
            <a:pPr marL="514350" lvl="1" indent="-171450" algn="l">
              <a:buFont typeface="Wingdings" panose="05000000000000000000" charset="0"/>
              <a:buChar char=""/>
            </a:pPr>
            <a:r>
              <a:rPr lang="zh-CN" altLang="en-US" sz="1200">
                <a:solidFill>
                  <a:srgbClr val="002060"/>
                </a:solidFill>
                <a:latin typeface="微软雅黑" panose="020B0502040204020203" pitchFamily="34" charset="-122"/>
                <a:ea typeface="微软雅黑" panose="020B0502040204020203" pitchFamily="34" charset="-122"/>
              </a:rPr>
              <a:t>高比特率</a:t>
            </a:r>
            <a:r>
              <a:rPr lang="en-US" altLang="zh-CN" sz="1200">
                <a:solidFill>
                  <a:srgbClr val="002060"/>
                </a:solidFill>
                <a:latin typeface="微软雅黑" panose="020B0502040204020203" pitchFamily="34" charset="-122"/>
                <a:ea typeface="微软雅黑" panose="020B0502040204020203" pitchFamily="34" charset="-122"/>
              </a:rPr>
              <a:t>DSL(HDSL)</a:t>
            </a:r>
            <a:endParaRPr lang="en-US" altLang="zh-CN" sz="1200">
              <a:solidFill>
                <a:srgbClr val="002060"/>
              </a:solidFill>
              <a:latin typeface="微软雅黑" panose="020B0502040204020203" pitchFamily="34" charset="-122"/>
              <a:ea typeface="微软雅黑" panose="020B0502040204020203" pitchFamily="34" charset="-122"/>
            </a:endParaRPr>
          </a:p>
          <a:p>
            <a:pPr marL="514350" lvl="1" indent="-171450" algn="l">
              <a:buFont typeface="Wingdings" panose="05000000000000000000" charset="0"/>
              <a:buChar char=""/>
            </a:pPr>
            <a:r>
              <a:rPr lang="zh-CN" altLang="en-US" sz="1200">
                <a:solidFill>
                  <a:srgbClr val="002060"/>
                </a:solidFill>
                <a:latin typeface="微软雅黑" panose="020B0502040204020203" pitchFamily="34" charset="-122"/>
                <a:ea typeface="微软雅黑" panose="020B0502040204020203" pitchFamily="34" charset="-122"/>
              </a:rPr>
              <a:t>单线</a:t>
            </a:r>
            <a:r>
              <a:rPr lang="en-US" altLang="zh-CN" sz="1200">
                <a:solidFill>
                  <a:srgbClr val="002060"/>
                </a:solidFill>
                <a:latin typeface="微软雅黑" panose="020B0502040204020203" pitchFamily="34" charset="-122"/>
                <a:ea typeface="微软雅黑" panose="020B0502040204020203" pitchFamily="34" charset="-122"/>
              </a:rPr>
              <a:t>DSL(SDSL)</a:t>
            </a:r>
            <a:endParaRPr lang="en-US" altLang="zh-CN" sz="1200">
              <a:solidFill>
                <a:srgbClr val="002060"/>
              </a:solidFill>
              <a:latin typeface="微软雅黑" panose="020B0502040204020203" pitchFamily="34" charset="-122"/>
              <a:ea typeface="微软雅黑" panose="020B0502040204020203" pitchFamily="34" charset="-122"/>
            </a:endParaRPr>
          </a:p>
          <a:p>
            <a:pPr marL="514350" lvl="1" indent="-171450" algn="l">
              <a:buFont typeface="Wingdings" panose="05000000000000000000" charset="0"/>
              <a:buChar char=""/>
            </a:pPr>
            <a:r>
              <a:rPr lang="zh-CN" altLang="en-US" sz="1200">
                <a:solidFill>
                  <a:srgbClr val="002060"/>
                </a:solidFill>
                <a:latin typeface="微软雅黑" panose="020B0502040204020203" pitchFamily="34" charset="-122"/>
                <a:ea typeface="微软雅黑" panose="020B0502040204020203" pitchFamily="34" charset="-122"/>
              </a:rPr>
              <a:t>超高比特率</a:t>
            </a:r>
            <a:r>
              <a:rPr lang="en-US" altLang="zh-CN" sz="1200">
                <a:solidFill>
                  <a:srgbClr val="002060"/>
                </a:solidFill>
                <a:latin typeface="微软雅黑" panose="020B0502040204020203" pitchFamily="34" charset="-122"/>
                <a:ea typeface="微软雅黑" panose="020B0502040204020203" pitchFamily="34" charset="-122"/>
              </a:rPr>
              <a:t>DSL(VDSL)</a:t>
            </a:r>
            <a:endParaRPr lang="en-US" altLang="zh-CN" sz="1200">
              <a:solidFill>
                <a:srgbClr val="002060"/>
              </a:solidFill>
              <a:latin typeface="微软雅黑" panose="020B0502040204020203" pitchFamily="34" charset="-122"/>
              <a:ea typeface="微软雅黑" panose="020B0502040204020203" pitchFamily="34" charset="-122"/>
            </a:endParaRPr>
          </a:p>
        </p:txBody>
      </p:sp>
      <p:sp>
        <p:nvSpPr>
          <p:cNvPr id="8" name="文本框 7"/>
          <p:cNvSpPr txBox="1"/>
          <p:nvPr/>
        </p:nvSpPr>
        <p:spPr>
          <a:xfrm>
            <a:off x="2944495" y="268859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6.8.3.1 ADSL </a:t>
            </a:r>
            <a:r>
              <a:rPr lang="zh-CN" altLang="en-US" sz="1600">
                <a:solidFill>
                  <a:srgbClr val="002060"/>
                </a:solidFill>
                <a:latin typeface="微软雅黑" panose="020B0502040204020203" pitchFamily="34" charset="-122"/>
                <a:ea typeface="微软雅黑" panose="020B0502040204020203" pitchFamily="34" charset="-122"/>
              </a:rPr>
              <a:t>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1" name="文本框 10"/>
          <p:cNvSpPr txBox="1"/>
          <p:nvPr/>
        </p:nvSpPr>
        <p:spPr>
          <a:xfrm>
            <a:off x="2944495" y="317119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6.8.3.2 VDSL</a:t>
            </a:r>
            <a:r>
              <a:rPr lang="en-US" altLang="zh-CN" sz="1600">
                <a:solidFill>
                  <a:srgbClr val="002060"/>
                </a:solidFill>
                <a:latin typeface="微软雅黑" panose="020B0502040204020203" pitchFamily="34" charset="-122"/>
                <a:ea typeface="微软雅黑" panose="020B0502040204020203" pitchFamily="34" charset="-122"/>
              </a:rPr>
              <a:t> </a:t>
            </a:r>
            <a:r>
              <a:rPr lang="zh-CN" altLang="en-US" sz="1600">
                <a:solidFill>
                  <a:srgbClr val="002060"/>
                </a:solidFill>
                <a:latin typeface="微软雅黑" panose="020B0502040204020203" pitchFamily="34" charset="-122"/>
                <a:ea typeface="微软雅黑" panose="020B0502040204020203" pitchFamily="34" charset="-122"/>
              </a:rPr>
              <a:t>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2" name="文本框 11"/>
          <p:cNvSpPr txBox="1"/>
          <p:nvPr/>
        </p:nvSpPr>
        <p:spPr>
          <a:xfrm>
            <a:off x="2944495" y="365379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6.8.3.3 PPPoE </a:t>
            </a:r>
            <a:r>
              <a:rPr lang="zh-CN" altLang="en-US" sz="1600">
                <a:solidFill>
                  <a:srgbClr val="002060"/>
                </a:solidFill>
                <a:latin typeface="微软雅黑" panose="020B0502040204020203" pitchFamily="34" charset="-122"/>
                <a:ea typeface="微软雅黑" panose="020B0502040204020203" pitchFamily="34" charset="-122"/>
              </a:rPr>
              <a:t>协议</a:t>
            </a:r>
            <a:endParaRPr lang="zh-CN" altLang="en-US" sz="16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3"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ppt_y</p:attrName>
                                        </p:attrNameLst>
                                      </p:cBhvr>
                                      <p:tavLst>
                                        <p:tav tm="0">
                                          <p:val>
                                            <p:strVal val="#ppt_y+#ppt_h*1.125000"/>
                                          </p:val>
                                        </p:tav>
                                        <p:tav tm="100000">
                                          <p:val>
                                            <p:strVal val="#ppt_y"/>
                                          </p:val>
                                        </p:tav>
                                      </p:tavLst>
                                    </p:anim>
                                    <p:animEffect transition="in" filter="wipe(up)">
                                      <p:cBhvr>
                                        <p:cTn id="13" dur="500"/>
                                        <p:tgtEl>
                                          <p:spTgt spid="8"/>
                                        </p:tgtEl>
                                      </p:cBhvr>
                                    </p:animEffect>
                                  </p:childTnLst>
                                </p:cTn>
                              </p:par>
                              <p:par>
                                <p:cTn id="14" presetID="12" presetClass="entr" presetSubtype="4" fill="hold" grpId="3"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p:tgtEl>
                                          <p:spTgt spid="11"/>
                                        </p:tgtEl>
                                        <p:attrNameLst>
                                          <p:attrName>ppt_y</p:attrName>
                                        </p:attrNameLst>
                                      </p:cBhvr>
                                      <p:tavLst>
                                        <p:tav tm="0">
                                          <p:val>
                                            <p:strVal val="#ppt_y+#ppt_h*1.125000"/>
                                          </p:val>
                                        </p:tav>
                                        <p:tav tm="100000">
                                          <p:val>
                                            <p:strVal val="#ppt_y"/>
                                          </p:val>
                                        </p:tav>
                                      </p:tavLst>
                                    </p:anim>
                                    <p:animEffect transition="in" filter="wipe(up)">
                                      <p:cBhvr>
                                        <p:cTn id="17" dur="500"/>
                                        <p:tgtEl>
                                          <p:spTgt spid="11"/>
                                        </p:tgtEl>
                                      </p:cBhvr>
                                    </p:animEffect>
                                  </p:childTnLst>
                                </p:cTn>
                              </p:par>
                              <p:par>
                                <p:cTn id="18" presetID="12" presetClass="entr" presetSubtype="4" fill="hold" grpId="3"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p:tgtEl>
                                          <p:spTgt spid="12"/>
                                        </p:tgtEl>
                                        <p:attrNameLst>
                                          <p:attrName>ppt_y</p:attrName>
                                        </p:attrNameLst>
                                      </p:cBhvr>
                                      <p:tavLst>
                                        <p:tav tm="0">
                                          <p:val>
                                            <p:strVal val="#ppt_y+#ppt_h*1.125000"/>
                                          </p:val>
                                        </p:tav>
                                        <p:tav tm="100000">
                                          <p:val>
                                            <p:strVal val="#ppt_y"/>
                                          </p:val>
                                        </p:tav>
                                      </p:tavLst>
                                    </p:anim>
                                    <p:animEffect transition="in" filter="wipe(up)">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xit" presetSubtype="1" fill="hold" grpId="1" nodeType="clickEffect">
                                  <p:stCondLst>
                                    <p:cond delay="0"/>
                                  </p:stCondLst>
                                  <p:childTnLst>
                                    <p:anim calcmode="lin" valueType="num">
                                      <p:cBhvr additive="base">
                                        <p:cTn id="25" dur="500"/>
                                        <p:tgtEl>
                                          <p:spTgt spid="45"/>
                                        </p:tgtEl>
                                        <p:attrNameLst>
                                          <p:attrName>ppt_x</p:attrName>
                                        </p:attrNameLst>
                                      </p:cBhvr>
                                      <p:tavLst>
                                        <p:tav tm="0">
                                          <p:val>
                                            <p:strVal val="ppt_x"/>
                                          </p:val>
                                        </p:tav>
                                        <p:tav tm="100000">
                                          <p:val>
                                            <p:strVal val="ppt_x"/>
                                          </p:val>
                                        </p:tav>
                                      </p:tavLst>
                                    </p:anim>
                                    <p:anim calcmode="lin" valueType="num">
                                      <p:cBhvr additive="base">
                                        <p:cTn id="26" dur="500"/>
                                        <p:tgtEl>
                                          <p:spTgt spid="45"/>
                                        </p:tgtEl>
                                        <p:attrNameLst>
                                          <p:attrName>ppt_y</p:attrName>
                                        </p:attrNameLst>
                                      </p:cBhvr>
                                      <p:tavLst>
                                        <p:tav tm="0">
                                          <p:val>
                                            <p:strVal val="ppt_y"/>
                                          </p:val>
                                        </p:tav>
                                        <p:tav tm="100000">
                                          <p:val>
                                            <p:strVal val="0-ppt_h/2"/>
                                          </p:val>
                                        </p:tav>
                                      </p:tavLst>
                                    </p:anim>
                                    <p:set>
                                      <p:cBhvr>
                                        <p:cTn id="27" dur="1" fill="hold">
                                          <p:stCondLst>
                                            <p:cond delay="499"/>
                                          </p:stCondLst>
                                        </p:cTn>
                                        <p:tgtEl>
                                          <p:spTgt spid="45"/>
                                        </p:tgtEl>
                                        <p:attrNameLst>
                                          <p:attrName>style.visibility</p:attrName>
                                        </p:attrNameLst>
                                      </p:cBhvr>
                                      <p:to>
                                        <p:strVal val="hidden"/>
                                      </p:to>
                                    </p:set>
                                  </p:childTnLst>
                                </p:cTn>
                              </p:par>
                            </p:childTnLst>
                          </p:cTn>
                        </p:par>
                        <p:par>
                          <p:cTn id="28" fill="hold">
                            <p:stCondLst>
                              <p:cond delay="500"/>
                            </p:stCondLst>
                            <p:childTnLst>
                              <p:par>
                                <p:cTn id="29" presetID="35" presetClass="path" presetSubtype="0" accel="50000" decel="50000" fill="hold" grpId="1" nodeType="afterEffect">
                                  <p:stCondLst>
                                    <p:cond delay="0"/>
                                  </p:stCondLst>
                                  <p:childTnLst>
                                    <p:animMotion origin="layout" path="M 0.000000 0.000000 L -0.297389 0.000000 " pathEditMode="relative" rAng="0" ptsTypes="">
                                      <p:cBhvr>
                                        <p:cTn id="30" dur="500" fill="hold"/>
                                        <p:tgtEl>
                                          <p:spTgt spid="8"/>
                                        </p:tgtEl>
                                        <p:attrNameLst>
                                          <p:attrName>ppt_x</p:attrName>
                                          <p:attrName>ppt_y</p:attrName>
                                        </p:attrNameLst>
                                      </p:cBhvr>
                                      <p:rCtr x="-125" y="0"/>
                                    </p:animMotion>
                                  </p:childTnLst>
                                </p:cTn>
                              </p:par>
                              <p:par>
                                <p:cTn id="31" presetID="35" presetClass="path" presetSubtype="0" accel="50000" decel="50000" fill="hold" grpId="1" nodeType="withEffect">
                                  <p:stCondLst>
                                    <p:cond delay="0"/>
                                  </p:stCondLst>
                                  <p:childTnLst>
                                    <p:animMotion origin="layout" path="M 0.000000 0.000000 L -0.297389 0.000000 " pathEditMode="relative" rAng="0" ptsTypes="">
                                      <p:cBhvr>
                                        <p:cTn id="32" dur="500" fill="hold"/>
                                        <p:tgtEl>
                                          <p:spTgt spid="11"/>
                                        </p:tgtEl>
                                        <p:attrNameLst>
                                          <p:attrName>ppt_x</p:attrName>
                                          <p:attrName>ppt_y</p:attrName>
                                        </p:attrNameLst>
                                      </p:cBhvr>
                                      <p:rCtr x="-125" y="0"/>
                                    </p:animMotion>
                                  </p:childTnLst>
                                </p:cTn>
                              </p:par>
                              <p:par>
                                <p:cTn id="33" presetID="35" presetClass="path" presetSubtype="0" accel="50000" decel="50000" fill="hold" grpId="1" nodeType="withEffect">
                                  <p:stCondLst>
                                    <p:cond delay="0"/>
                                  </p:stCondLst>
                                  <p:childTnLst>
                                    <p:animMotion origin="layout" path="M 0.000000 0.000000 L -0.297389 0.000000 " pathEditMode="relative" rAng="0" ptsTypes="">
                                      <p:cBhvr>
                                        <p:cTn id="34" dur="500" fill="hold"/>
                                        <p:tgtEl>
                                          <p:spTgt spid="12"/>
                                        </p:tgtEl>
                                        <p:attrNameLst>
                                          <p:attrName>ppt_x</p:attrName>
                                          <p:attrName>ppt_y</p:attrName>
                                        </p:attrNameLst>
                                      </p:cBhvr>
                                      <p:rCtr x="-125" y="0"/>
                                    </p:animMotion>
                                  </p:childTnLst>
                                </p:cTn>
                              </p:par>
                            </p:childTnLst>
                          </p:cTn>
                        </p:par>
                        <p:par>
                          <p:cTn id="35" fill="hold">
                            <p:stCondLst>
                              <p:cond delay="1000"/>
                            </p:stCondLst>
                            <p:childTnLst>
                              <p:par>
                                <p:cTn id="36" presetID="64" presetClass="path" presetSubtype="0" accel="50000" decel="50000" fill="hold" grpId="2" nodeType="afterEffect">
                                  <p:stCondLst>
                                    <p:cond delay="0"/>
                                  </p:stCondLst>
                                  <p:childTnLst>
                                    <p:animMotion origin="layout" path="M -0.295653 0.014071 L -0.295653 -0.443594 " pathEditMode="relative" rAng="0" ptsTypes="">
                                      <p:cBhvr>
                                        <p:cTn id="37" dur="500" fill="hold"/>
                                        <p:tgtEl>
                                          <p:spTgt spid="8"/>
                                        </p:tgtEl>
                                        <p:attrNameLst>
                                          <p:attrName>ppt_x</p:attrName>
                                          <p:attrName>ppt_y</p:attrName>
                                        </p:attrNameLst>
                                      </p:cBhvr>
                                      <p:rCtr x="0" y="-228"/>
                                    </p:animMotion>
                                  </p:childTnLst>
                                </p:cTn>
                              </p:par>
                              <p:par>
                                <p:cTn id="38" presetID="64" presetClass="path" presetSubtype="0" accel="50000" decel="50000" fill="hold" grpId="2" nodeType="withEffect">
                                  <p:stCondLst>
                                    <p:cond delay="0"/>
                                  </p:stCondLst>
                                  <p:childTnLst>
                                    <p:animMotion origin="layout" path="M -0.294750 0.015922 L -0.294750 -0.480499 " pathEditMode="relative" rAng="0" ptsTypes="">
                                      <p:cBhvr>
                                        <p:cTn id="39" dur="500" fill="hold"/>
                                        <p:tgtEl>
                                          <p:spTgt spid="11"/>
                                        </p:tgtEl>
                                        <p:attrNameLst>
                                          <p:attrName>ppt_x</p:attrName>
                                          <p:attrName>ppt_y</p:attrName>
                                        </p:attrNameLst>
                                      </p:cBhvr>
                                      <p:rCtr x="0" y="-248"/>
                                    </p:animMotion>
                                  </p:childTnLst>
                                </p:cTn>
                              </p:par>
                              <p:par>
                                <p:cTn id="40" presetID="64" presetClass="path" presetSubtype="0" accel="50000" decel="50000" fill="hold" grpId="2" nodeType="withEffect">
                                  <p:stCondLst>
                                    <p:cond delay="0"/>
                                  </p:stCondLst>
                                  <p:childTnLst>
                                    <p:animMotion origin="layout" path="M -0.295792 0.000000 L -0.295792 -0.508640 " pathEditMode="relative" rAng="0" ptsTypes="">
                                      <p:cBhvr>
                                        <p:cTn id="41" dur="500" fill="hold"/>
                                        <p:tgtEl>
                                          <p:spTgt spid="12"/>
                                        </p:tgtEl>
                                        <p:attrNameLst>
                                          <p:attrName>ppt_x</p:attrName>
                                          <p:attrName>ppt_y</p:attrName>
                                        </p:attrNameLst>
                                      </p:cBhvr>
                                      <p:rCtr x="0" y="-2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5" grpId="1"/>
      <p:bldP spid="8" grpId="1"/>
      <p:bldP spid="11" grpId="1"/>
      <p:bldP spid="12" grpId="1"/>
      <p:bldP spid="8" grpId="2"/>
      <p:bldP spid="11" grpId="2"/>
      <p:bldP spid="12" grpId="2"/>
      <p:bldP spid="8" grpId="3"/>
      <p:bldP spid="11" grpId="3"/>
      <p:bldP spid="12" grpId="3"/>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199765" y="-254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6.8.3 </a:t>
            </a:r>
            <a:r>
              <a:rPr lang="en-US" sz="1600">
                <a:solidFill>
                  <a:srgbClr val="002060"/>
                </a:solidFill>
                <a:latin typeface="微软雅黑" panose="020B0502040204020203" pitchFamily="34" charset="-122"/>
                <a:ea typeface="微软雅黑" panose="020B0502040204020203" pitchFamily="34" charset="-122"/>
              </a:rPr>
              <a:t>xDSL </a:t>
            </a:r>
            <a:r>
              <a:rPr lang="zh-CN" altLang="en-US" sz="1600">
                <a:solidFill>
                  <a:srgbClr val="002060"/>
                </a:solidFill>
                <a:latin typeface="微软雅黑" panose="020B0502040204020203" pitchFamily="34" charset="-122"/>
                <a:ea typeface="微软雅黑" panose="020B0502040204020203" pitchFamily="34" charset="-122"/>
              </a:rPr>
              <a:t>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8" name="文本框 7"/>
          <p:cNvSpPr txBox="1"/>
          <p:nvPr/>
        </p:nvSpPr>
        <p:spPr>
          <a:xfrm>
            <a:off x="30480" y="334645"/>
            <a:ext cx="1879600" cy="337185"/>
          </a:xfrm>
          <a:prstGeom prst="rect">
            <a:avLst/>
          </a:prstGeom>
          <a:noFill/>
        </p:spPr>
        <p:txBody>
          <a:bodyPr wrap="square" rtlCol="0">
            <a:spAutoFit/>
          </a:bodyPr>
          <a:p>
            <a:r>
              <a:rPr lang="en-US" altLang="zh-CN" sz="1600">
                <a:solidFill>
                  <a:srgbClr val="C00000"/>
                </a:solidFill>
                <a:latin typeface="微软雅黑" panose="020B0502040204020203" pitchFamily="34" charset="-122"/>
                <a:ea typeface="微软雅黑" panose="020B0502040204020203" pitchFamily="34" charset="-122"/>
              </a:rPr>
              <a:t>6.8.3.1 ADSL </a:t>
            </a:r>
            <a:r>
              <a:rPr lang="zh-CN" altLang="en-US" sz="1600">
                <a:solidFill>
                  <a:srgbClr val="C00000"/>
                </a:solidFill>
                <a:latin typeface="微软雅黑" panose="020B0502040204020203" pitchFamily="34" charset="-122"/>
                <a:ea typeface="微软雅黑" panose="020B0502040204020203" pitchFamily="34" charset="-122"/>
              </a:rPr>
              <a:t>接入</a:t>
            </a:r>
            <a:endParaRPr lang="zh-CN" altLang="en-US" sz="1600">
              <a:solidFill>
                <a:srgbClr val="C00000"/>
              </a:solidFill>
              <a:latin typeface="微软雅黑" panose="020B0502040204020203" pitchFamily="34" charset="-122"/>
              <a:ea typeface="微软雅黑" panose="020B0502040204020203" pitchFamily="34" charset="-122"/>
            </a:endParaRPr>
          </a:p>
        </p:txBody>
      </p:sp>
      <p:sp>
        <p:nvSpPr>
          <p:cNvPr id="11" name="文本框 10"/>
          <p:cNvSpPr txBox="1"/>
          <p:nvPr/>
        </p:nvSpPr>
        <p:spPr>
          <a:xfrm>
            <a:off x="30480" y="577215"/>
            <a:ext cx="187960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6.8.3.2 VDSL </a:t>
            </a:r>
            <a:r>
              <a:rPr lang="zh-CN" altLang="en-US" sz="1600">
                <a:solidFill>
                  <a:srgbClr val="002060"/>
                </a:solidFill>
                <a:latin typeface="微软雅黑" panose="020B0502040204020203" pitchFamily="34" charset="-122"/>
                <a:ea typeface="微软雅黑" panose="020B0502040204020203" pitchFamily="34" charset="-122"/>
              </a:rPr>
              <a:t>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2" name="文本框 11"/>
          <p:cNvSpPr txBox="1"/>
          <p:nvPr/>
        </p:nvSpPr>
        <p:spPr>
          <a:xfrm>
            <a:off x="30480" y="802005"/>
            <a:ext cx="187960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6.8.3.3 PPPoE </a:t>
            </a:r>
            <a:r>
              <a:rPr lang="zh-CN" altLang="en-US" sz="1600">
                <a:solidFill>
                  <a:srgbClr val="002060"/>
                </a:solidFill>
                <a:latin typeface="微软雅黑" panose="020B0502040204020203" pitchFamily="34" charset="-122"/>
                <a:ea typeface="微软雅黑" panose="020B0502040204020203" pitchFamily="34" charset="-122"/>
              </a:rPr>
              <a:t>协议</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3" name="文本框 2"/>
          <p:cNvSpPr txBox="1"/>
          <p:nvPr/>
        </p:nvSpPr>
        <p:spPr>
          <a:xfrm>
            <a:off x="2244090" y="1059815"/>
            <a:ext cx="5862320" cy="829945"/>
          </a:xfrm>
          <a:prstGeom prst="rect">
            <a:avLst/>
          </a:prstGeom>
          <a:noFill/>
        </p:spPr>
        <p:txBody>
          <a:bodyPr wrap="square" rtlCol="0">
            <a:spAutoFit/>
          </a:bodyPr>
          <a:p>
            <a:r>
              <a:rPr lang="en-US" sz="1600">
                <a:solidFill>
                  <a:srgbClr val="002060"/>
                </a:solidFill>
                <a:latin typeface="微软雅黑" panose="020B0502040204020203" pitchFamily="34" charset="-122"/>
                <a:ea typeface="微软雅黑" panose="020B0502040204020203" pitchFamily="34" charset="-122"/>
              </a:rPr>
              <a:t>1. </a:t>
            </a:r>
            <a:r>
              <a:rPr lang="en-US" altLang="zh-CN" sz="1600">
                <a:solidFill>
                  <a:srgbClr val="002060"/>
                </a:solidFill>
                <a:latin typeface="微软雅黑" panose="020B0502040204020203" pitchFamily="34" charset="-122"/>
                <a:ea typeface="微软雅黑" panose="020B0502040204020203" pitchFamily="34" charset="-122"/>
              </a:rPr>
              <a:t>ADSL </a:t>
            </a:r>
            <a:r>
              <a:rPr lang="zh-CN" altLang="en-US" sz="1600">
                <a:solidFill>
                  <a:srgbClr val="002060"/>
                </a:solidFill>
                <a:latin typeface="微软雅黑" panose="020B0502040204020203" pitchFamily="34" charset="-122"/>
                <a:ea typeface="微软雅黑" panose="020B0502040204020203" pitchFamily="34" charset="-122"/>
              </a:rPr>
              <a:t>连接方式</a:t>
            </a:r>
            <a:endParaRPr lang="zh-CN" altLang="en-US" sz="1600">
              <a:solidFill>
                <a:srgbClr val="002060"/>
              </a:solidFill>
              <a:latin typeface="微软雅黑" panose="020B0502040204020203" pitchFamily="34" charset="-122"/>
              <a:ea typeface="微软雅黑" panose="020B0502040204020203" pitchFamily="34" charset="-122"/>
            </a:endParaRPr>
          </a:p>
          <a:p>
            <a:pPr indent="0">
              <a:buFont typeface="Wingdings" panose="05000000000000000000" charset="0"/>
              <a:buNone/>
            </a:pPr>
            <a:endParaRPr lang="zh-CN" altLang="en-US" sz="1600">
              <a:solidFill>
                <a:srgbClr val="002060"/>
              </a:solidFill>
              <a:latin typeface="微软雅黑" panose="020B0502040204020203" pitchFamily="34" charset="-122"/>
              <a:ea typeface="微软雅黑" panose="020B0502040204020203" pitchFamily="34" charset="-122"/>
              <a:sym typeface="+mn-ea"/>
            </a:endParaRPr>
          </a:p>
          <a:p>
            <a:pPr indent="0">
              <a:buFont typeface="Wingdings" panose="05000000000000000000" charset="0"/>
              <a:buNone/>
            </a:pPr>
            <a:r>
              <a:rPr lang="en-US" altLang="zh-CN" sz="1600">
                <a:solidFill>
                  <a:srgbClr val="002060"/>
                </a:solidFill>
                <a:latin typeface="微软雅黑" panose="020B0502040204020203" pitchFamily="34" charset="-122"/>
                <a:ea typeface="微软雅黑" panose="020B0502040204020203" pitchFamily="34" charset="-122"/>
                <a:sym typeface="+mn-ea"/>
              </a:rPr>
              <a:t>2. ADSL </a:t>
            </a:r>
            <a:r>
              <a:rPr lang="zh-CN" altLang="en-US" sz="1600">
                <a:solidFill>
                  <a:srgbClr val="002060"/>
                </a:solidFill>
                <a:latin typeface="微软雅黑" panose="020B0502040204020203" pitchFamily="34" charset="-122"/>
                <a:ea typeface="微软雅黑" panose="020B0502040204020203" pitchFamily="34" charset="-122"/>
                <a:sym typeface="+mn-ea"/>
              </a:rPr>
              <a:t>信号编码</a:t>
            </a:r>
            <a:endParaRPr lang="zh-CN" altLang="en-US" sz="1600">
              <a:solidFill>
                <a:srgbClr val="002060"/>
              </a:solidFill>
              <a:latin typeface="微软雅黑" panose="020B0502040204020203" pitchFamily="34" charset="-122"/>
              <a:ea typeface="微软雅黑"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199765" y="-254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6.8.3 </a:t>
            </a:r>
            <a:r>
              <a:rPr lang="en-US" sz="1600">
                <a:solidFill>
                  <a:srgbClr val="002060"/>
                </a:solidFill>
                <a:latin typeface="微软雅黑" panose="020B0502040204020203" pitchFamily="34" charset="-122"/>
                <a:ea typeface="微软雅黑" panose="020B0502040204020203" pitchFamily="34" charset="-122"/>
              </a:rPr>
              <a:t>xDSL </a:t>
            </a:r>
            <a:r>
              <a:rPr lang="zh-CN" altLang="en-US" sz="1600">
                <a:solidFill>
                  <a:srgbClr val="002060"/>
                </a:solidFill>
                <a:latin typeface="微软雅黑" panose="020B0502040204020203" pitchFamily="34" charset="-122"/>
                <a:ea typeface="微软雅黑" panose="020B0502040204020203" pitchFamily="34" charset="-122"/>
              </a:rPr>
              <a:t>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8" name="文本框 7"/>
          <p:cNvSpPr txBox="1"/>
          <p:nvPr/>
        </p:nvSpPr>
        <p:spPr>
          <a:xfrm>
            <a:off x="30480" y="334645"/>
            <a:ext cx="1879600" cy="337185"/>
          </a:xfrm>
          <a:prstGeom prst="rect">
            <a:avLst/>
          </a:prstGeom>
          <a:noFill/>
        </p:spPr>
        <p:txBody>
          <a:bodyPr wrap="square" rtlCol="0">
            <a:spAutoFit/>
          </a:bodyPr>
          <a:p>
            <a:r>
              <a:rPr lang="en-US" altLang="zh-CN" sz="1600">
                <a:solidFill>
                  <a:srgbClr val="C00000"/>
                </a:solidFill>
                <a:latin typeface="微软雅黑" panose="020B0502040204020203" pitchFamily="34" charset="-122"/>
                <a:ea typeface="微软雅黑" panose="020B0502040204020203" pitchFamily="34" charset="-122"/>
              </a:rPr>
              <a:t>6.8.3.1 ADSL </a:t>
            </a:r>
            <a:r>
              <a:rPr lang="zh-CN" altLang="en-US" sz="1600">
                <a:solidFill>
                  <a:srgbClr val="C00000"/>
                </a:solidFill>
                <a:latin typeface="微软雅黑" panose="020B0502040204020203" pitchFamily="34" charset="-122"/>
                <a:ea typeface="微软雅黑" panose="020B0502040204020203" pitchFamily="34" charset="-122"/>
              </a:rPr>
              <a:t>接入</a:t>
            </a:r>
            <a:endParaRPr lang="zh-CN" altLang="en-US" sz="1600">
              <a:solidFill>
                <a:srgbClr val="C00000"/>
              </a:solidFill>
              <a:latin typeface="微软雅黑" panose="020B0502040204020203" pitchFamily="34" charset="-122"/>
              <a:ea typeface="微软雅黑" panose="020B0502040204020203" pitchFamily="34" charset="-122"/>
            </a:endParaRPr>
          </a:p>
        </p:txBody>
      </p:sp>
      <p:sp>
        <p:nvSpPr>
          <p:cNvPr id="11" name="文本框 10"/>
          <p:cNvSpPr txBox="1"/>
          <p:nvPr/>
        </p:nvSpPr>
        <p:spPr>
          <a:xfrm>
            <a:off x="30480" y="577215"/>
            <a:ext cx="187960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6.8.3.2 VDSL </a:t>
            </a:r>
            <a:r>
              <a:rPr lang="zh-CN" altLang="en-US" sz="1600">
                <a:solidFill>
                  <a:srgbClr val="002060"/>
                </a:solidFill>
                <a:latin typeface="微软雅黑" panose="020B0502040204020203" pitchFamily="34" charset="-122"/>
                <a:ea typeface="微软雅黑" panose="020B0502040204020203" pitchFamily="34" charset="-122"/>
              </a:rPr>
              <a:t>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2" name="文本框 11"/>
          <p:cNvSpPr txBox="1"/>
          <p:nvPr/>
        </p:nvSpPr>
        <p:spPr>
          <a:xfrm>
            <a:off x="30480" y="802005"/>
            <a:ext cx="187960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6.8.3.3 PPPoE </a:t>
            </a:r>
            <a:r>
              <a:rPr lang="zh-CN" altLang="en-US" sz="1600">
                <a:solidFill>
                  <a:srgbClr val="002060"/>
                </a:solidFill>
                <a:latin typeface="微软雅黑" panose="020B0502040204020203" pitchFamily="34" charset="-122"/>
                <a:ea typeface="微软雅黑" panose="020B0502040204020203" pitchFamily="34" charset="-122"/>
              </a:rPr>
              <a:t>协议</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3" name="文本框 2"/>
          <p:cNvSpPr txBox="1"/>
          <p:nvPr/>
        </p:nvSpPr>
        <p:spPr>
          <a:xfrm>
            <a:off x="2258695" y="510540"/>
            <a:ext cx="5862320" cy="4492625"/>
          </a:xfrm>
          <a:prstGeom prst="rect">
            <a:avLst/>
          </a:prstGeom>
          <a:noFill/>
        </p:spPr>
        <p:txBody>
          <a:bodyPr wrap="square" rtlCol="0">
            <a:spAutoFit/>
          </a:bodyPr>
          <a:p>
            <a:r>
              <a:rPr lang="en-US" sz="1600">
                <a:solidFill>
                  <a:srgbClr val="002060"/>
                </a:solidFill>
                <a:latin typeface="微软雅黑" panose="020B0502040204020203" pitchFamily="34" charset="-122"/>
                <a:ea typeface="微软雅黑" panose="020B0502040204020203" pitchFamily="34" charset="-122"/>
              </a:rPr>
              <a:t>1. </a:t>
            </a:r>
            <a:r>
              <a:rPr lang="en-US" altLang="zh-CN" sz="1600">
                <a:solidFill>
                  <a:srgbClr val="002060"/>
                </a:solidFill>
                <a:latin typeface="微软雅黑" panose="020B0502040204020203" pitchFamily="34" charset="-122"/>
                <a:ea typeface="微软雅黑" panose="020B0502040204020203" pitchFamily="34" charset="-122"/>
              </a:rPr>
              <a:t>ADSL </a:t>
            </a:r>
            <a:r>
              <a:rPr lang="zh-CN" altLang="en-US" sz="1600">
                <a:solidFill>
                  <a:srgbClr val="002060"/>
                </a:solidFill>
                <a:latin typeface="微软雅黑" panose="020B0502040204020203" pitchFamily="34" charset="-122"/>
                <a:ea typeface="微软雅黑" panose="020B0502040204020203" pitchFamily="34" charset="-122"/>
              </a:rPr>
              <a:t>连接方式</a:t>
            </a:r>
            <a:endParaRPr lang="zh-CN" altLang="en-US" sz="1600">
              <a:solidFill>
                <a:srgbClr val="002060"/>
              </a:solidFill>
              <a:latin typeface="微软雅黑" panose="020B0502040204020203" pitchFamily="34" charset="-122"/>
              <a:ea typeface="微软雅黑" panose="020B0502040204020203" pitchFamily="34" charset="-122"/>
            </a:endParaRPr>
          </a:p>
          <a:p>
            <a:r>
              <a:rPr lang="zh-CN" altLang="en-US">
                <a:solidFill>
                  <a:srgbClr val="002060"/>
                </a:solidFill>
                <a:latin typeface="微软雅黑" panose="020B0502040204020203" pitchFamily="34" charset="-122"/>
                <a:ea typeface="微软雅黑" panose="020B0502040204020203" pitchFamily="34" charset="-122"/>
              </a:rPr>
              <a:t>上下行传输速率不同、同时传输模拟话音信号</a:t>
            </a:r>
            <a:endParaRPr lang="zh-CN" altLang="en-US">
              <a:solidFill>
                <a:srgbClr val="002060"/>
              </a:solidFill>
              <a:latin typeface="微软雅黑" panose="020B0502040204020203" pitchFamily="34" charset="-122"/>
              <a:ea typeface="微软雅黑" panose="020B0502040204020203" pitchFamily="34" charset="-122"/>
            </a:endParaRPr>
          </a:p>
          <a:p>
            <a:endParaRPr lang="en-US" altLang="en-US" sz="1200">
              <a:solidFill>
                <a:srgbClr val="002060"/>
              </a:solidFill>
              <a:latin typeface="微软雅黑" panose="020B0502040204020203" pitchFamily="34" charset="-122"/>
              <a:ea typeface="微软雅黑" panose="020B0502040204020203" pitchFamily="34" charset="-122"/>
              <a:sym typeface="+mn-ea"/>
            </a:endParaRPr>
          </a:p>
          <a:p>
            <a:r>
              <a:rPr lang="zh-CN" altLang="en-US" sz="1200">
                <a:solidFill>
                  <a:srgbClr val="002060"/>
                </a:solidFill>
                <a:latin typeface="微软雅黑" panose="020B0502040204020203" pitchFamily="34" charset="-122"/>
                <a:ea typeface="微软雅黑" panose="020B0502040204020203" pitchFamily="34" charset="-122"/>
                <a:sym typeface="+mn-ea"/>
              </a:rPr>
              <a:t>用户通过</a:t>
            </a:r>
            <a:r>
              <a:rPr lang="en-US" altLang="zh-CN" sz="1200">
                <a:solidFill>
                  <a:srgbClr val="002060"/>
                </a:solidFill>
                <a:latin typeface="微软雅黑" panose="020B0502040204020203" pitchFamily="34" charset="-122"/>
                <a:ea typeface="微软雅黑" panose="020B0502040204020203" pitchFamily="34" charset="-122"/>
                <a:sym typeface="+mn-ea"/>
              </a:rPr>
              <a:t>ATU-R(</a:t>
            </a:r>
            <a:r>
              <a:rPr lang="zh-CN" altLang="en-US" sz="1200">
                <a:solidFill>
                  <a:srgbClr val="002060"/>
                </a:solidFill>
                <a:latin typeface="微软雅黑" panose="020B0502040204020203" pitchFamily="34" charset="-122"/>
                <a:ea typeface="微软雅黑" panose="020B0502040204020203" pitchFamily="34" charset="-122"/>
                <a:sym typeface="+mn-ea"/>
              </a:rPr>
              <a:t>远端</a:t>
            </a:r>
            <a:r>
              <a:rPr lang="en-US" altLang="zh-CN" sz="1200">
                <a:solidFill>
                  <a:srgbClr val="002060"/>
                </a:solidFill>
                <a:latin typeface="微软雅黑" panose="020B0502040204020203" pitchFamily="34" charset="-122"/>
                <a:ea typeface="微软雅黑" panose="020B0502040204020203" pitchFamily="34" charset="-122"/>
                <a:sym typeface="+mn-ea"/>
              </a:rPr>
              <a:t>ADSL MODEM)</a:t>
            </a:r>
            <a:r>
              <a:rPr lang="zh-CN" altLang="en-US" sz="1200">
                <a:solidFill>
                  <a:srgbClr val="002060"/>
                </a:solidFill>
                <a:latin typeface="微软雅黑" panose="020B0502040204020203" pitchFamily="34" charset="-122"/>
                <a:ea typeface="微软雅黑" panose="020B0502040204020203" pitchFamily="34" charset="-122"/>
                <a:sym typeface="+mn-ea"/>
              </a:rPr>
              <a:t>和模拟话音分离器接入</a:t>
            </a:r>
            <a:endParaRPr lang="zh-CN" altLang="en-US" sz="1200">
              <a:solidFill>
                <a:srgbClr val="002060"/>
              </a:solidFill>
              <a:latin typeface="微软雅黑" panose="020B0502040204020203" pitchFamily="34" charset="-122"/>
              <a:ea typeface="微软雅黑" panose="020B0502040204020203" pitchFamily="34" charset="-122"/>
              <a:sym typeface="+mn-ea"/>
            </a:endParaRPr>
          </a:p>
          <a:p>
            <a:r>
              <a:rPr lang="zh-CN" altLang="en-US" sz="1200">
                <a:solidFill>
                  <a:srgbClr val="002060"/>
                </a:solidFill>
                <a:latin typeface="微软雅黑" panose="020B0502040204020203" pitchFamily="34" charset="-122"/>
                <a:ea typeface="微软雅黑" panose="020B0502040204020203" pitchFamily="34" charset="-122"/>
                <a:sym typeface="+mn-ea"/>
              </a:rPr>
              <a:t>局端接入</a:t>
            </a:r>
            <a:r>
              <a:rPr lang="en-US" altLang="zh-CN" sz="1200">
                <a:solidFill>
                  <a:srgbClr val="002060"/>
                </a:solidFill>
                <a:latin typeface="微软雅黑" panose="020B0502040204020203" pitchFamily="34" charset="-122"/>
                <a:ea typeface="微软雅黑" panose="020B0502040204020203" pitchFamily="34" charset="-122"/>
                <a:sym typeface="+mn-ea"/>
              </a:rPr>
              <a:t>ATU-C(</a:t>
            </a:r>
            <a:r>
              <a:rPr lang="zh-CN" altLang="en-US" sz="1200">
                <a:solidFill>
                  <a:srgbClr val="002060"/>
                </a:solidFill>
                <a:latin typeface="微软雅黑" panose="020B0502040204020203" pitchFamily="34" charset="-122"/>
                <a:ea typeface="微软雅黑" panose="020B0502040204020203" pitchFamily="34" charset="-122"/>
                <a:sym typeface="+mn-ea"/>
              </a:rPr>
              <a:t>局端</a:t>
            </a:r>
            <a:r>
              <a:rPr lang="en-US" altLang="zh-CN" sz="1200">
                <a:solidFill>
                  <a:srgbClr val="002060"/>
                </a:solidFill>
                <a:latin typeface="微软雅黑" panose="020B0502040204020203" pitchFamily="34" charset="-122"/>
                <a:ea typeface="微软雅黑" panose="020B0502040204020203" pitchFamily="34" charset="-122"/>
                <a:sym typeface="+mn-ea"/>
              </a:rPr>
              <a:t>ADSL MODEM)</a:t>
            </a:r>
            <a:r>
              <a:rPr lang="zh-CN" altLang="en-US" sz="1200">
                <a:solidFill>
                  <a:srgbClr val="002060"/>
                </a:solidFill>
                <a:latin typeface="微软雅黑" panose="020B0502040204020203" pitchFamily="34" charset="-122"/>
                <a:ea typeface="微软雅黑" panose="020B0502040204020203" pitchFamily="34" charset="-122"/>
                <a:sym typeface="+mn-ea"/>
              </a:rPr>
              <a:t>，经数字用户线路接入复用器</a:t>
            </a:r>
            <a:r>
              <a:rPr lang="en-US" altLang="zh-CN" sz="1200">
                <a:solidFill>
                  <a:srgbClr val="002060"/>
                </a:solidFill>
                <a:latin typeface="微软雅黑" panose="020B0502040204020203" pitchFamily="34" charset="-122"/>
                <a:ea typeface="微软雅黑" panose="020B0502040204020203" pitchFamily="34" charset="-122"/>
                <a:sym typeface="+mn-ea"/>
              </a:rPr>
              <a:t>DSLAM</a:t>
            </a:r>
            <a:r>
              <a:rPr lang="zh-CN" altLang="en-US" sz="1200">
                <a:solidFill>
                  <a:srgbClr val="002060"/>
                </a:solidFill>
                <a:latin typeface="微软雅黑" panose="020B0502040204020203" pitchFamily="34" charset="-122"/>
                <a:ea typeface="微软雅黑" panose="020B0502040204020203" pitchFamily="34" charset="-122"/>
                <a:sym typeface="+mn-ea"/>
              </a:rPr>
              <a:t>，经</a:t>
            </a:r>
            <a:r>
              <a:rPr lang="en-US" altLang="zh-CN" sz="1200">
                <a:solidFill>
                  <a:srgbClr val="002060"/>
                </a:solidFill>
                <a:latin typeface="微软雅黑" panose="020B0502040204020203" pitchFamily="34" charset="-122"/>
                <a:ea typeface="微软雅黑" panose="020B0502040204020203" pitchFamily="34" charset="-122"/>
                <a:sym typeface="+mn-ea"/>
              </a:rPr>
              <a:t>ISP/LAN</a:t>
            </a:r>
            <a:r>
              <a:rPr lang="zh-CN" altLang="en-US" sz="1200">
                <a:solidFill>
                  <a:srgbClr val="002060"/>
                </a:solidFill>
                <a:latin typeface="微软雅黑" panose="020B0502040204020203" pitchFamily="34" charset="-122"/>
                <a:ea typeface="微软雅黑" panose="020B0502040204020203" pitchFamily="34" charset="-122"/>
                <a:sym typeface="+mn-ea"/>
              </a:rPr>
              <a:t>和路由器连接</a:t>
            </a:r>
            <a:r>
              <a:rPr lang="en-US" altLang="zh-CN" sz="1200">
                <a:solidFill>
                  <a:srgbClr val="002060"/>
                </a:solidFill>
                <a:latin typeface="微软雅黑" panose="020B0502040204020203" pitchFamily="34" charset="-122"/>
                <a:ea typeface="微软雅黑" panose="020B0502040204020203" pitchFamily="34" charset="-122"/>
                <a:sym typeface="+mn-ea"/>
              </a:rPr>
              <a:t>internet</a:t>
            </a:r>
            <a:endParaRPr lang="en-US" altLang="zh-CN" sz="1200">
              <a:solidFill>
                <a:srgbClr val="002060"/>
              </a:solidFill>
              <a:latin typeface="微软雅黑" panose="020B0502040204020203" pitchFamily="34" charset="-122"/>
              <a:ea typeface="微软雅黑" panose="020B0502040204020203" pitchFamily="34" charset="-122"/>
              <a:sym typeface="+mn-ea"/>
            </a:endParaRPr>
          </a:p>
          <a:p>
            <a:endParaRPr lang="en-US" altLang="en-US" sz="1200">
              <a:solidFill>
                <a:srgbClr val="002060"/>
              </a:solidFill>
              <a:latin typeface="微软雅黑" panose="020B0502040204020203" pitchFamily="34" charset="-122"/>
              <a:ea typeface="微软雅黑" panose="020B0502040204020203" pitchFamily="34" charset="-122"/>
              <a:sym typeface="+mn-ea"/>
            </a:endParaRPr>
          </a:p>
          <a:p>
            <a:endParaRPr lang="en-US" altLang="en-US" sz="1200">
              <a:solidFill>
                <a:srgbClr val="002060"/>
              </a:solidFill>
              <a:latin typeface="微软雅黑" panose="020B0502040204020203" pitchFamily="34" charset="-122"/>
              <a:ea typeface="微软雅黑" panose="020B0502040204020203" pitchFamily="34" charset="-122"/>
              <a:sym typeface="+mn-ea"/>
            </a:endParaRPr>
          </a:p>
          <a:p>
            <a:endParaRPr lang="en-US" altLang="en-US" sz="1200">
              <a:solidFill>
                <a:srgbClr val="002060"/>
              </a:solidFill>
              <a:latin typeface="微软雅黑" panose="020B0502040204020203" pitchFamily="34" charset="-122"/>
              <a:ea typeface="微软雅黑" panose="020B0502040204020203" pitchFamily="34" charset="-122"/>
              <a:sym typeface="+mn-ea"/>
            </a:endParaRPr>
          </a:p>
          <a:p>
            <a:endParaRPr lang="en-US" altLang="en-US" sz="1200">
              <a:solidFill>
                <a:srgbClr val="002060"/>
              </a:solidFill>
              <a:latin typeface="微软雅黑" panose="020B0502040204020203" pitchFamily="34" charset="-122"/>
              <a:ea typeface="微软雅黑" panose="020B0502040204020203" pitchFamily="34" charset="-122"/>
              <a:sym typeface="+mn-ea"/>
            </a:endParaRPr>
          </a:p>
          <a:p>
            <a:endParaRPr lang="en-US" altLang="en-US" sz="1200">
              <a:solidFill>
                <a:srgbClr val="002060"/>
              </a:solidFill>
              <a:latin typeface="微软雅黑" panose="020B0502040204020203" pitchFamily="34" charset="-122"/>
              <a:ea typeface="微软雅黑" panose="020B0502040204020203" pitchFamily="34" charset="-122"/>
              <a:sym typeface="+mn-ea"/>
            </a:endParaRPr>
          </a:p>
          <a:p>
            <a:endParaRPr lang="en-US" altLang="en-US" sz="1200">
              <a:solidFill>
                <a:srgbClr val="002060"/>
              </a:solidFill>
              <a:latin typeface="微软雅黑" panose="020B0502040204020203" pitchFamily="34" charset="-122"/>
              <a:ea typeface="微软雅黑" panose="020B0502040204020203" pitchFamily="34" charset="-122"/>
              <a:sym typeface="+mn-ea"/>
            </a:endParaRPr>
          </a:p>
          <a:p>
            <a:endParaRPr lang="en-US" altLang="en-US" sz="1200">
              <a:solidFill>
                <a:srgbClr val="002060"/>
              </a:solidFill>
              <a:latin typeface="微软雅黑" panose="020B0502040204020203" pitchFamily="34" charset="-122"/>
              <a:ea typeface="微软雅黑" panose="020B0502040204020203" pitchFamily="34" charset="-122"/>
              <a:sym typeface="+mn-ea"/>
            </a:endParaRPr>
          </a:p>
          <a:p>
            <a:endParaRPr lang="en-US" altLang="en-US" sz="1200">
              <a:solidFill>
                <a:srgbClr val="002060"/>
              </a:solidFill>
              <a:latin typeface="微软雅黑" panose="020B0502040204020203" pitchFamily="34" charset="-122"/>
              <a:ea typeface="微软雅黑" panose="020B0502040204020203" pitchFamily="34" charset="-122"/>
              <a:sym typeface="+mn-ea"/>
            </a:endParaRPr>
          </a:p>
          <a:p>
            <a:endParaRPr lang="en-US" altLang="en-US" sz="1200">
              <a:solidFill>
                <a:srgbClr val="002060"/>
              </a:solidFill>
              <a:latin typeface="微软雅黑" panose="020B0502040204020203" pitchFamily="34" charset="-122"/>
              <a:ea typeface="微软雅黑" panose="020B0502040204020203" pitchFamily="34" charset="-122"/>
              <a:sym typeface="+mn-ea"/>
            </a:endParaRPr>
          </a:p>
          <a:p>
            <a:endParaRPr lang="en-US" altLang="en-US" sz="1200">
              <a:solidFill>
                <a:srgbClr val="002060"/>
              </a:solidFill>
              <a:latin typeface="微软雅黑" panose="020B0502040204020203" pitchFamily="34" charset="-122"/>
              <a:ea typeface="微软雅黑" panose="020B0502040204020203" pitchFamily="34" charset="-122"/>
              <a:sym typeface="+mn-ea"/>
            </a:endParaRPr>
          </a:p>
          <a:p>
            <a:endParaRPr lang="en-US" altLang="en-US" sz="1200">
              <a:solidFill>
                <a:srgbClr val="002060"/>
              </a:solidFill>
              <a:latin typeface="微软雅黑" panose="020B0502040204020203" pitchFamily="34" charset="-122"/>
              <a:ea typeface="微软雅黑" panose="020B0502040204020203" pitchFamily="34" charset="-122"/>
              <a:sym typeface="+mn-ea"/>
            </a:endParaRPr>
          </a:p>
          <a:p>
            <a:r>
              <a:rPr lang="en-US" altLang="en-US" sz="1200">
                <a:solidFill>
                  <a:srgbClr val="002060"/>
                </a:solidFill>
                <a:latin typeface="微软雅黑" panose="020B0502040204020203" pitchFamily="34" charset="-122"/>
                <a:ea typeface="微软雅黑" panose="020B0502040204020203" pitchFamily="34" charset="-122"/>
                <a:sym typeface="+mn-ea"/>
              </a:rPr>
              <a:t>PS — </a:t>
            </a:r>
            <a:r>
              <a:rPr lang="zh-CN" altLang="en-US" sz="1200">
                <a:solidFill>
                  <a:srgbClr val="002060"/>
                </a:solidFill>
                <a:latin typeface="微软雅黑" panose="020B0502040204020203" pitchFamily="34" charset="-122"/>
                <a:ea typeface="微软雅黑" panose="020B0502040204020203" pitchFamily="34" charset="-122"/>
                <a:sym typeface="+mn-ea"/>
              </a:rPr>
              <a:t>电话分离器，</a:t>
            </a:r>
            <a:r>
              <a:rPr lang="en-US" altLang="zh-CN" sz="1200">
                <a:solidFill>
                  <a:srgbClr val="002060"/>
                </a:solidFill>
                <a:latin typeface="微软雅黑" panose="020B0502040204020203" pitchFamily="34" charset="-122"/>
                <a:ea typeface="微软雅黑" panose="020B0502040204020203" pitchFamily="34" charset="-122"/>
                <a:sym typeface="+mn-ea"/>
              </a:rPr>
              <a:t>POST Splitter</a:t>
            </a:r>
            <a:endParaRPr lang="en-US" altLang="zh-CN" sz="1200">
              <a:solidFill>
                <a:srgbClr val="002060"/>
              </a:solidFill>
              <a:latin typeface="微软雅黑" panose="020B0502040204020203" pitchFamily="34" charset="-122"/>
              <a:ea typeface="微软雅黑" panose="020B0502040204020203" pitchFamily="34" charset="-122"/>
              <a:sym typeface="+mn-ea"/>
            </a:endParaRPr>
          </a:p>
          <a:p>
            <a:r>
              <a:rPr lang="en-US" altLang="en-US" sz="1200">
                <a:solidFill>
                  <a:srgbClr val="002060"/>
                </a:solidFill>
                <a:latin typeface="微软雅黑" panose="020B0502040204020203" pitchFamily="34" charset="-122"/>
                <a:ea typeface="微软雅黑" panose="020B0502040204020203" pitchFamily="34" charset="-122"/>
                <a:sym typeface="+mn-ea"/>
              </a:rPr>
              <a:t>ATU — </a:t>
            </a:r>
            <a:r>
              <a:rPr lang="zh-CN" altLang="en-US" sz="1200">
                <a:solidFill>
                  <a:srgbClr val="002060"/>
                </a:solidFill>
                <a:latin typeface="微软雅黑" panose="020B0502040204020203" pitchFamily="34" charset="-122"/>
                <a:ea typeface="微软雅黑" panose="020B0502040204020203" pitchFamily="34" charset="-122"/>
                <a:sym typeface="+mn-ea"/>
              </a:rPr>
              <a:t>接入终端部件，</a:t>
            </a:r>
            <a:r>
              <a:rPr lang="en-US" altLang="zh-CN" sz="1200">
                <a:solidFill>
                  <a:srgbClr val="002060"/>
                </a:solidFill>
                <a:latin typeface="微软雅黑" panose="020B0502040204020203" pitchFamily="34" charset="-122"/>
                <a:ea typeface="微软雅黑" panose="020B0502040204020203" pitchFamily="34" charset="-122"/>
                <a:sym typeface="+mn-ea"/>
              </a:rPr>
              <a:t>Access Termination Unit</a:t>
            </a:r>
            <a:endParaRPr lang="en-US" altLang="zh-CN" sz="1200">
              <a:solidFill>
                <a:srgbClr val="002060"/>
              </a:solidFill>
              <a:latin typeface="微软雅黑" panose="020B0502040204020203" pitchFamily="34" charset="-122"/>
              <a:ea typeface="微软雅黑" panose="020B0502040204020203" pitchFamily="34" charset="-122"/>
              <a:sym typeface="+mn-ea"/>
            </a:endParaRPr>
          </a:p>
          <a:p>
            <a:endParaRPr lang="en-US" altLang="zh-CN" sz="1200">
              <a:solidFill>
                <a:srgbClr val="002060"/>
              </a:solidFill>
              <a:latin typeface="微软雅黑" panose="020B0502040204020203" pitchFamily="34" charset="-122"/>
              <a:ea typeface="微软雅黑" panose="020B0502040204020203" pitchFamily="34" charset="-122"/>
              <a:sym typeface="+mn-ea"/>
            </a:endParaRPr>
          </a:p>
          <a:p>
            <a:r>
              <a:rPr lang="en-US" altLang="zh-CN" sz="1200">
                <a:solidFill>
                  <a:srgbClr val="002060"/>
                </a:solidFill>
                <a:latin typeface="微软雅黑" panose="020B0502040204020203" pitchFamily="34" charset="-122"/>
                <a:ea typeface="微软雅黑" panose="020B0502040204020203" pitchFamily="34" charset="-122"/>
                <a:sym typeface="+mn-ea"/>
              </a:rPr>
              <a:t>3</a:t>
            </a:r>
            <a:r>
              <a:rPr lang="zh-CN" altLang="en-US" sz="1200">
                <a:solidFill>
                  <a:srgbClr val="002060"/>
                </a:solidFill>
                <a:latin typeface="微软雅黑" panose="020B0502040204020203" pitchFamily="34" charset="-122"/>
                <a:ea typeface="微软雅黑" panose="020B0502040204020203" pitchFamily="34" charset="-122"/>
                <a:sym typeface="+mn-ea"/>
              </a:rPr>
              <a:t>个通道：普通电话业务</a:t>
            </a:r>
            <a:r>
              <a:rPr lang="en-US" altLang="zh-CN" sz="1200">
                <a:solidFill>
                  <a:srgbClr val="002060"/>
                </a:solidFill>
                <a:latin typeface="微软雅黑" panose="020B0502040204020203" pitchFamily="34" charset="-122"/>
                <a:ea typeface="微软雅黑" panose="020B0502040204020203" pitchFamily="34" charset="-122"/>
                <a:sym typeface="+mn-ea"/>
              </a:rPr>
              <a:t>(4kHz</a:t>
            </a:r>
            <a:r>
              <a:rPr lang="zh-CN" altLang="en-US" sz="1200">
                <a:solidFill>
                  <a:srgbClr val="002060"/>
                </a:solidFill>
                <a:latin typeface="微软雅黑" panose="020B0502040204020203" pitchFamily="34" charset="-122"/>
                <a:ea typeface="微软雅黑" panose="020B0502040204020203" pitchFamily="34" charset="-122"/>
                <a:sym typeface="+mn-ea"/>
              </a:rPr>
              <a:t>以下</a:t>
            </a:r>
            <a:r>
              <a:rPr lang="en-US" altLang="zh-CN" sz="1200">
                <a:solidFill>
                  <a:srgbClr val="002060"/>
                </a:solidFill>
                <a:latin typeface="微软雅黑" panose="020B0502040204020203" pitchFamily="34" charset="-122"/>
                <a:ea typeface="微软雅黑" panose="020B0502040204020203" pitchFamily="34" charset="-122"/>
                <a:sym typeface="+mn-ea"/>
              </a:rPr>
              <a:t>)</a:t>
            </a:r>
            <a:r>
              <a:rPr lang="zh-CN" altLang="en-US" sz="1200">
                <a:solidFill>
                  <a:srgbClr val="002060"/>
                </a:solidFill>
                <a:latin typeface="微软雅黑" panose="020B0502040204020203" pitchFamily="34" charset="-122"/>
                <a:ea typeface="微软雅黑" panose="020B0502040204020203" pitchFamily="34" charset="-122"/>
                <a:sym typeface="+mn-ea"/>
              </a:rPr>
              <a:t>、中速双工数据信道、高速下行数据信道</a:t>
            </a:r>
            <a:endParaRPr lang="zh-CN" altLang="en-US" sz="1200">
              <a:solidFill>
                <a:srgbClr val="002060"/>
              </a:solidFill>
              <a:latin typeface="微软雅黑" panose="020B0502040204020203" pitchFamily="34" charset="-122"/>
              <a:ea typeface="微软雅黑" panose="020B0502040204020203" pitchFamily="34" charset="-122"/>
              <a:sym typeface="+mn-ea"/>
            </a:endParaRPr>
          </a:p>
          <a:p>
            <a:endParaRPr lang="en-US" altLang="en-US" sz="1200">
              <a:solidFill>
                <a:srgbClr val="002060"/>
              </a:solidFill>
              <a:latin typeface="微软雅黑" panose="020B0502040204020203" pitchFamily="34" charset="-122"/>
              <a:ea typeface="微软雅黑" panose="020B0502040204020203" pitchFamily="34" charset="-122"/>
              <a:sym typeface="+mn-ea"/>
            </a:endParaRPr>
          </a:p>
          <a:p>
            <a:pPr indent="0">
              <a:buFont typeface="Wingdings" panose="05000000000000000000" charset="0"/>
              <a:buNone/>
            </a:pPr>
            <a:r>
              <a:rPr lang="en-US" altLang="zh-CN" sz="1600">
                <a:solidFill>
                  <a:srgbClr val="002060"/>
                </a:solidFill>
                <a:latin typeface="微软雅黑" panose="020B0502040204020203" pitchFamily="34" charset="-122"/>
                <a:ea typeface="微软雅黑" panose="020B0502040204020203" pitchFamily="34" charset="-122"/>
                <a:sym typeface="+mn-ea"/>
              </a:rPr>
              <a:t>2. ADSL </a:t>
            </a:r>
            <a:r>
              <a:rPr lang="zh-CN" altLang="en-US" sz="1600">
                <a:solidFill>
                  <a:srgbClr val="002060"/>
                </a:solidFill>
                <a:latin typeface="微软雅黑" panose="020B0502040204020203" pitchFamily="34" charset="-122"/>
                <a:ea typeface="微软雅黑" panose="020B0502040204020203" pitchFamily="34" charset="-122"/>
                <a:sym typeface="+mn-ea"/>
              </a:rPr>
              <a:t>信号编码</a:t>
            </a:r>
            <a:endParaRPr lang="zh-CN" altLang="en-US" sz="1600">
              <a:solidFill>
                <a:srgbClr val="002060"/>
              </a:solidFill>
              <a:latin typeface="微软雅黑" panose="020B0502040204020203" pitchFamily="34" charset="-122"/>
              <a:ea typeface="微软雅黑" panose="020B0502040204020203" pitchFamily="34" charset="-122"/>
              <a:sym typeface="+mn-ea"/>
            </a:endParaRPr>
          </a:p>
        </p:txBody>
      </p:sp>
      <p:grpSp>
        <p:nvGrpSpPr>
          <p:cNvPr id="38" name="组合 37"/>
          <p:cNvGrpSpPr/>
          <p:nvPr/>
        </p:nvGrpSpPr>
        <p:grpSpPr>
          <a:xfrm>
            <a:off x="2304415" y="1868805"/>
            <a:ext cx="5673090" cy="1856740"/>
            <a:chOff x="1509" y="4973"/>
            <a:chExt cx="8934" cy="2924"/>
          </a:xfrm>
        </p:grpSpPr>
        <p:grpSp>
          <p:nvGrpSpPr>
            <p:cNvPr id="20" name="组合 19"/>
            <p:cNvGrpSpPr/>
            <p:nvPr/>
          </p:nvGrpSpPr>
          <p:grpSpPr>
            <a:xfrm>
              <a:off x="1509" y="4973"/>
              <a:ext cx="4119" cy="2590"/>
              <a:chOff x="1509" y="4973"/>
              <a:chExt cx="4119" cy="2590"/>
            </a:xfrm>
          </p:grpSpPr>
          <p:sp>
            <p:nvSpPr>
              <p:cNvPr id="2" name="矩形 1"/>
              <p:cNvSpPr/>
              <p:nvPr/>
            </p:nvSpPr>
            <p:spPr>
              <a:xfrm>
                <a:off x="3611" y="5875"/>
                <a:ext cx="331" cy="1295"/>
              </a:xfrm>
              <a:prstGeom prst="rect">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4" name="矩形 3"/>
              <p:cNvSpPr/>
              <p:nvPr/>
            </p:nvSpPr>
            <p:spPr>
              <a:xfrm>
                <a:off x="4099" y="6688"/>
                <a:ext cx="1055" cy="331"/>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ATU-C</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6" name="矩形 5"/>
              <p:cNvSpPr/>
              <p:nvPr/>
            </p:nvSpPr>
            <p:spPr>
              <a:xfrm>
                <a:off x="4099" y="6026"/>
                <a:ext cx="1055" cy="331"/>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ATU-C</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7" name="矩形 6"/>
              <p:cNvSpPr/>
              <p:nvPr/>
            </p:nvSpPr>
            <p:spPr>
              <a:xfrm>
                <a:off x="4099" y="6357"/>
                <a:ext cx="1055" cy="331"/>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ATU-C</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cxnSp>
            <p:nvCxnSpPr>
              <p:cNvPr id="9" name="直接连接符 8"/>
              <p:cNvCxnSpPr/>
              <p:nvPr/>
            </p:nvCxnSpPr>
            <p:spPr>
              <a:xfrm>
                <a:off x="3942" y="6523"/>
                <a:ext cx="173" cy="0"/>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10" name="直接连接符 9"/>
              <p:cNvCxnSpPr/>
              <p:nvPr/>
            </p:nvCxnSpPr>
            <p:spPr>
              <a:xfrm>
                <a:off x="5154" y="6192"/>
                <a:ext cx="475" cy="0"/>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13" name="直接连接符 12"/>
              <p:cNvCxnSpPr/>
              <p:nvPr/>
            </p:nvCxnSpPr>
            <p:spPr>
              <a:xfrm>
                <a:off x="5154" y="6523"/>
                <a:ext cx="475" cy="0"/>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14" name="直接连接符 13"/>
              <p:cNvCxnSpPr/>
              <p:nvPr/>
            </p:nvCxnSpPr>
            <p:spPr>
              <a:xfrm>
                <a:off x="5154" y="6854"/>
                <a:ext cx="475" cy="0"/>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15" name="直接连接符 14"/>
              <p:cNvCxnSpPr/>
              <p:nvPr/>
            </p:nvCxnSpPr>
            <p:spPr>
              <a:xfrm>
                <a:off x="3136" y="6523"/>
                <a:ext cx="475" cy="0"/>
              </a:xfrm>
              <a:prstGeom prst="line">
                <a:avLst/>
              </a:prstGeom>
              <a:solidFill>
                <a:schemeClr val="accent1"/>
              </a:solidFill>
              <a:ln w="15875" cap="flat" cmpd="sng" algn="ctr">
                <a:solidFill>
                  <a:srgbClr val="1C4885"/>
                </a:solidFill>
                <a:prstDash val="solid"/>
                <a:round/>
                <a:headEnd type="none" w="med" len="med"/>
                <a:tailEnd type="none" w="med" len="med"/>
              </a:ln>
            </p:spPr>
          </p:cxnSp>
          <p:sp>
            <p:nvSpPr>
              <p:cNvPr id="16" name="云形 15"/>
              <p:cNvSpPr/>
              <p:nvPr/>
            </p:nvSpPr>
            <p:spPr>
              <a:xfrm>
                <a:off x="1553" y="6026"/>
                <a:ext cx="1597" cy="994"/>
              </a:xfrm>
              <a:prstGeom prst="cloud">
                <a:avLst/>
              </a:prstGeom>
              <a:noFill/>
              <a:ln w="12700" cap="flat" cmpd="sng" algn="ctr">
                <a:solidFill>
                  <a:srgbClr val="002060"/>
                </a:solidFill>
                <a:prstDash val="solid"/>
                <a:round/>
                <a:headEnd type="none" w="med" len="med"/>
                <a:tailEnd type="none" w="med" len="med"/>
              </a:ln>
            </p:spPr>
            <p:txBody>
              <a:bodyPr vert="horz" wrap="square" lIns="0" tIns="0" rIns="0" bIns="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区域宽带</a:t>
                </a: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ATM</a:t>
                </a:r>
                <a:r>
                  <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网</a:t>
                </a: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cxnSp>
            <p:nvCxnSpPr>
              <p:cNvPr id="17" name="直接箭头连接符 16"/>
              <p:cNvCxnSpPr/>
              <p:nvPr/>
            </p:nvCxnSpPr>
            <p:spPr>
              <a:xfrm flipV="1">
                <a:off x="2380" y="5436"/>
                <a:ext cx="0" cy="647"/>
              </a:xfrm>
              <a:prstGeom prst="straightConnector1">
                <a:avLst/>
              </a:prstGeom>
              <a:solidFill>
                <a:schemeClr val="accent1"/>
              </a:solidFill>
              <a:ln w="15875" cap="flat" cmpd="sng" algn="ctr">
                <a:solidFill>
                  <a:srgbClr val="1C4885"/>
                </a:solidFill>
                <a:prstDash val="solid"/>
                <a:round/>
                <a:headEnd type="none" w="med" len="med"/>
                <a:tailEnd type="triangle" w="med" len="med"/>
              </a:ln>
            </p:spPr>
          </p:cxnSp>
          <p:sp>
            <p:nvSpPr>
              <p:cNvPr id="18" name="文本框 17"/>
              <p:cNvSpPr txBox="1"/>
              <p:nvPr/>
            </p:nvSpPr>
            <p:spPr>
              <a:xfrm>
                <a:off x="1509" y="4973"/>
                <a:ext cx="1770" cy="434"/>
              </a:xfrm>
              <a:prstGeom prst="rect">
                <a:avLst/>
              </a:prstGeom>
              <a:noFill/>
            </p:spPr>
            <p:txBody>
              <a:bodyPr wrap="square" rtlCol="0">
                <a:spAutoFit/>
              </a:bodyPr>
              <a:p>
                <a:pPr algn="ctr"/>
                <a:r>
                  <a:rPr lang="en-US" altLang="zh-CN" sz="1200">
                    <a:solidFill>
                      <a:srgbClr val="002060"/>
                    </a:solidFill>
                    <a:latin typeface="微软雅黑" panose="020B0502040204020203" pitchFamily="34" charset="-122"/>
                    <a:ea typeface="微软雅黑" panose="020B0502040204020203" pitchFamily="34" charset="-122"/>
                  </a:rPr>
                  <a:t>ISP</a:t>
                </a:r>
                <a:endParaRPr lang="en-US" altLang="zh-CN" sz="1200">
                  <a:solidFill>
                    <a:srgbClr val="002060"/>
                  </a:solidFill>
                  <a:latin typeface="微软雅黑" panose="020B0502040204020203" pitchFamily="34" charset="-122"/>
                  <a:ea typeface="微软雅黑" panose="020B0502040204020203" pitchFamily="34" charset="-122"/>
                </a:endParaRPr>
              </a:p>
            </p:txBody>
          </p:sp>
          <p:sp>
            <p:nvSpPr>
              <p:cNvPr id="19" name="矩形 18"/>
              <p:cNvSpPr/>
              <p:nvPr/>
            </p:nvSpPr>
            <p:spPr>
              <a:xfrm>
                <a:off x="3423" y="5463"/>
                <a:ext cx="1928" cy="2101"/>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grpSp>
        <p:grpSp>
          <p:nvGrpSpPr>
            <p:cNvPr id="37" name="组合 36"/>
            <p:cNvGrpSpPr/>
            <p:nvPr/>
          </p:nvGrpSpPr>
          <p:grpSpPr>
            <a:xfrm>
              <a:off x="5629" y="5839"/>
              <a:ext cx="4814" cy="2058"/>
              <a:chOff x="5629" y="5839"/>
              <a:chExt cx="4814" cy="2058"/>
            </a:xfrm>
          </p:grpSpPr>
          <p:graphicFrame>
            <p:nvGraphicFramePr>
              <p:cNvPr id="33" name="对象 32"/>
              <p:cNvGraphicFramePr/>
              <p:nvPr/>
            </p:nvGraphicFramePr>
            <p:xfrm>
              <a:off x="9441" y="6533"/>
              <a:ext cx="564" cy="431"/>
            </p:xfrm>
            <a:graphic>
              <a:graphicData uri="http://schemas.openxmlformats.org/presentationml/2006/ole">
                <mc:AlternateContent xmlns:mc="http://schemas.openxmlformats.org/markup-compatibility/2006">
                  <mc:Choice xmlns:v="urn:schemas-microsoft-com:vml" Requires="v">
                    <p:oleObj spid="_x0000_s34" name="" r:id="rId1" imgW="2181225" imgH="1504950" progId="Paint.Picture">
                      <p:embed/>
                    </p:oleObj>
                  </mc:Choice>
                  <mc:Fallback>
                    <p:oleObj name="" r:id="rId1" imgW="2181225" imgH="1504950" progId="Paint.Picture">
                      <p:embed/>
                      <p:pic>
                        <p:nvPicPr>
                          <p:cNvPr id="0" name="图片 3"/>
                          <p:cNvPicPr/>
                          <p:nvPr/>
                        </p:nvPicPr>
                        <p:blipFill>
                          <a:blip r:embed="rId2"/>
                          <a:stretch>
                            <a:fillRect/>
                          </a:stretch>
                        </p:blipFill>
                        <p:spPr>
                          <a:xfrm>
                            <a:off x="9441" y="6533"/>
                            <a:ext cx="564" cy="431"/>
                          </a:xfrm>
                          <a:prstGeom prst="rect">
                            <a:avLst/>
                          </a:prstGeom>
                        </p:spPr>
                      </p:pic>
                    </p:oleObj>
                  </mc:Fallback>
                </mc:AlternateContent>
              </a:graphicData>
            </a:graphic>
          </p:graphicFrame>
          <p:sp>
            <p:nvSpPr>
              <p:cNvPr id="21" name="矩形 20"/>
              <p:cNvSpPr/>
              <p:nvPr/>
            </p:nvSpPr>
            <p:spPr>
              <a:xfrm>
                <a:off x="5629" y="6312"/>
                <a:ext cx="547" cy="403"/>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22" name="矩形 21"/>
              <p:cNvSpPr/>
              <p:nvPr/>
            </p:nvSpPr>
            <p:spPr>
              <a:xfrm>
                <a:off x="7383" y="6511"/>
                <a:ext cx="547" cy="403"/>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cxnSp>
            <p:nvCxnSpPr>
              <p:cNvPr id="23" name="直接连接符 22"/>
              <p:cNvCxnSpPr/>
              <p:nvPr/>
            </p:nvCxnSpPr>
            <p:spPr>
              <a:xfrm>
                <a:off x="6176" y="6513"/>
                <a:ext cx="475" cy="0"/>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24" name="直接连接符 23"/>
              <p:cNvCxnSpPr>
                <a:endCxn id="22" idx="1"/>
              </p:cNvCxnSpPr>
              <p:nvPr/>
            </p:nvCxnSpPr>
            <p:spPr>
              <a:xfrm>
                <a:off x="6376" y="6713"/>
                <a:ext cx="1007" cy="0"/>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25" name="直接连接符 24"/>
              <p:cNvCxnSpPr/>
              <p:nvPr/>
            </p:nvCxnSpPr>
            <p:spPr>
              <a:xfrm flipV="1">
                <a:off x="6416" y="6501"/>
                <a:ext cx="259" cy="216"/>
              </a:xfrm>
              <a:prstGeom prst="line">
                <a:avLst/>
              </a:prstGeom>
              <a:solidFill>
                <a:schemeClr val="accent1"/>
              </a:solidFill>
              <a:ln w="15875" cap="flat" cmpd="sng" algn="ctr">
                <a:solidFill>
                  <a:srgbClr val="1C4885"/>
                </a:solidFill>
                <a:prstDash val="solid"/>
                <a:round/>
                <a:headEnd type="none" w="med" len="med"/>
                <a:tailEnd type="none" w="med" len="med"/>
              </a:ln>
            </p:spPr>
          </p:cxnSp>
          <p:sp>
            <p:nvSpPr>
              <p:cNvPr id="26" name="文本框 25"/>
              <p:cNvSpPr txBox="1"/>
              <p:nvPr/>
            </p:nvSpPr>
            <p:spPr>
              <a:xfrm>
                <a:off x="5869" y="5955"/>
                <a:ext cx="689" cy="434"/>
              </a:xfrm>
              <a:prstGeom prst="rect">
                <a:avLst/>
              </a:prstGeom>
              <a:noFill/>
            </p:spPr>
            <p:txBody>
              <a:bodyPr wrap="square" rtlCol="0">
                <a:spAutoFit/>
              </a:bodyPr>
              <a:p>
                <a:pPr algn="ctr"/>
                <a:r>
                  <a:rPr lang="en-US" altLang="zh-CN" sz="1200">
                    <a:solidFill>
                      <a:srgbClr val="002060"/>
                    </a:solidFill>
                    <a:latin typeface="微软雅黑" panose="020B0502040204020203" pitchFamily="34" charset="-122"/>
                    <a:ea typeface="微软雅黑" panose="020B0502040204020203" pitchFamily="34" charset="-122"/>
                  </a:rPr>
                  <a:t>PS</a:t>
                </a:r>
                <a:endParaRPr lang="en-US" altLang="zh-CN" sz="1200">
                  <a:solidFill>
                    <a:srgbClr val="002060"/>
                  </a:solidFill>
                  <a:latin typeface="微软雅黑" panose="020B0502040204020203" pitchFamily="34" charset="-122"/>
                  <a:ea typeface="微软雅黑" panose="020B0502040204020203" pitchFamily="34" charset="-122"/>
                </a:endParaRPr>
              </a:p>
            </p:txBody>
          </p:sp>
          <p:sp>
            <p:nvSpPr>
              <p:cNvPr id="27" name="文本框 26"/>
              <p:cNvSpPr txBox="1"/>
              <p:nvPr/>
            </p:nvSpPr>
            <p:spPr>
              <a:xfrm>
                <a:off x="7355" y="6150"/>
                <a:ext cx="689" cy="434"/>
              </a:xfrm>
              <a:prstGeom prst="rect">
                <a:avLst/>
              </a:prstGeom>
              <a:noFill/>
            </p:spPr>
            <p:txBody>
              <a:bodyPr wrap="square" rtlCol="0">
                <a:spAutoFit/>
              </a:bodyPr>
              <a:p>
                <a:pPr algn="ctr"/>
                <a:r>
                  <a:rPr lang="en-US" altLang="zh-CN" sz="1200">
                    <a:solidFill>
                      <a:srgbClr val="002060"/>
                    </a:solidFill>
                    <a:latin typeface="微软雅黑" panose="020B0502040204020203" pitchFamily="34" charset="-122"/>
                    <a:ea typeface="微软雅黑" panose="020B0502040204020203" pitchFamily="34" charset="-122"/>
                  </a:rPr>
                  <a:t>PS</a:t>
                </a:r>
                <a:endParaRPr lang="en-US" altLang="zh-CN" sz="1200">
                  <a:solidFill>
                    <a:srgbClr val="002060"/>
                  </a:solidFill>
                  <a:latin typeface="微软雅黑" panose="020B0502040204020203" pitchFamily="34" charset="-122"/>
                  <a:ea typeface="微软雅黑" panose="020B0502040204020203" pitchFamily="34" charset="-122"/>
                </a:endParaRPr>
              </a:p>
            </p:txBody>
          </p:sp>
          <p:sp>
            <p:nvSpPr>
              <p:cNvPr id="28" name="矩形 27"/>
              <p:cNvSpPr/>
              <p:nvPr/>
            </p:nvSpPr>
            <p:spPr>
              <a:xfrm>
                <a:off x="7833" y="7287"/>
                <a:ext cx="633" cy="417"/>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电话</a:t>
                </a: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cxnSp>
            <p:nvCxnSpPr>
              <p:cNvPr id="29" name="肘形连接符 28"/>
              <p:cNvCxnSpPr/>
              <p:nvPr/>
            </p:nvCxnSpPr>
            <p:spPr>
              <a:xfrm rot="10800000">
                <a:off x="7383" y="6854"/>
                <a:ext cx="450" cy="643"/>
              </a:xfrm>
              <a:prstGeom prst="bentConnector3">
                <a:avLst>
                  <a:gd name="adj1" fmla="val 183333"/>
                </a:avLst>
              </a:prstGeom>
              <a:solidFill>
                <a:schemeClr val="accent1"/>
              </a:solidFill>
              <a:ln w="15875" cap="flat" cmpd="sng" algn="ctr">
                <a:solidFill>
                  <a:srgbClr val="1C4885"/>
                </a:solidFill>
                <a:prstDash val="solid"/>
                <a:round/>
                <a:headEnd type="none" w="med" len="med"/>
                <a:tailEnd type="none" w="med" len="med"/>
              </a:ln>
            </p:spPr>
          </p:cxnSp>
          <p:sp>
            <p:nvSpPr>
              <p:cNvPr id="30" name="矩形 29"/>
              <p:cNvSpPr/>
              <p:nvPr/>
            </p:nvSpPr>
            <p:spPr>
              <a:xfrm>
                <a:off x="8186" y="6548"/>
                <a:ext cx="1055" cy="331"/>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ATU-R</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cxnSp>
            <p:nvCxnSpPr>
              <p:cNvPr id="31" name="直接连接符 30"/>
              <p:cNvCxnSpPr>
                <a:stCxn id="22" idx="3"/>
                <a:endCxn id="30" idx="1"/>
              </p:cNvCxnSpPr>
              <p:nvPr/>
            </p:nvCxnSpPr>
            <p:spPr>
              <a:xfrm>
                <a:off x="7930" y="6713"/>
                <a:ext cx="256" cy="1"/>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32" name="直接连接符 31"/>
              <p:cNvCxnSpPr/>
              <p:nvPr/>
            </p:nvCxnSpPr>
            <p:spPr>
              <a:xfrm>
                <a:off x="9241" y="6717"/>
                <a:ext cx="256" cy="1"/>
              </a:xfrm>
              <a:prstGeom prst="line">
                <a:avLst/>
              </a:prstGeom>
              <a:solidFill>
                <a:schemeClr val="accent1"/>
              </a:solidFill>
              <a:ln w="15875" cap="flat" cmpd="sng" algn="ctr">
                <a:solidFill>
                  <a:srgbClr val="1C4885"/>
                </a:solidFill>
                <a:prstDash val="solid"/>
                <a:round/>
                <a:headEnd type="none" w="med" len="med"/>
                <a:tailEnd type="none" w="med" len="med"/>
              </a:ln>
            </p:spPr>
          </p:cxnSp>
          <p:sp>
            <p:nvSpPr>
              <p:cNvPr id="35" name="文本框 34"/>
              <p:cNvSpPr txBox="1"/>
              <p:nvPr/>
            </p:nvSpPr>
            <p:spPr>
              <a:xfrm>
                <a:off x="10027" y="6429"/>
                <a:ext cx="288" cy="1016"/>
              </a:xfrm>
              <a:prstGeom prst="rect">
                <a:avLst/>
              </a:prstGeom>
              <a:noFill/>
            </p:spPr>
            <p:txBody>
              <a:bodyPr wrap="square" rtlCol="0">
                <a:spAutoFit/>
              </a:bodyPr>
              <a:p>
                <a:pPr algn="ctr"/>
                <a:r>
                  <a:rPr lang="zh-CN" altLang="en-US" sz="1200">
                    <a:solidFill>
                      <a:srgbClr val="002060"/>
                    </a:solidFill>
                    <a:latin typeface="微软雅黑" panose="020B0502040204020203" pitchFamily="34" charset="-122"/>
                    <a:ea typeface="微软雅黑" panose="020B0502040204020203" pitchFamily="34" charset="-122"/>
                  </a:rPr>
                  <a:t>计算机</a:t>
                </a:r>
                <a:endParaRPr lang="zh-CN" altLang="en-US" sz="1200">
                  <a:solidFill>
                    <a:srgbClr val="002060"/>
                  </a:solidFill>
                  <a:latin typeface="微软雅黑" panose="020B0502040204020203" pitchFamily="34" charset="-122"/>
                  <a:ea typeface="微软雅黑" panose="020B0502040204020203" pitchFamily="34" charset="-122"/>
                </a:endParaRPr>
              </a:p>
            </p:txBody>
          </p:sp>
          <p:sp>
            <p:nvSpPr>
              <p:cNvPr id="36" name="矩形 35"/>
              <p:cNvSpPr/>
              <p:nvPr/>
            </p:nvSpPr>
            <p:spPr>
              <a:xfrm>
                <a:off x="6905" y="5839"/>
                <a:ext cx="3539" cy="2058"/>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234950" y="29210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6.1.2 </a:t>
            </a:r>
            <a:r>
              <a:rPr lang="zh-CN" altLang="en-US" sz="1600">
                <a:solidFill>
                  <a:srgbClr val="002060"/>
                </a:solidFill>
                <a:latin typeface="微软雅黑" panose="020B0502040204020203" pitchFamily="34" charset="-122"/>
                <a:ea typeface="微软雅黑" panose="020B0502040204020203" pitchFamily="34" charset="-122"/>
              </a:rPr>
              <a:t>网络互联</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9" name="文本框 8"/>
          <p:cNvSpPr txBox="1"/>
          <p:nvPr/>
        </p:nvSpPr>
        <p:spPr>
          <a:xfrm>
            <a:off x="1875155" y="1512570"/>
            <a:ext cx="5572125" cy="645160"/>
          </a:xfrm>
          <a:prstGeom prst="rect">
            <a:avLst/>
          </a:prstGeom>
          <a:noFill/>
        </p:spPr>
        <p:txBody>
          <a:bodyPr wrap="square" rtlCol="0">
            <a:spAutoFit/>
          </a:bodyPr>
          <a:p>
            <a:pPr marL="342900" indent="-342900">
              <a:buFont typeface="+mj-lt"/>
              <a:buAutoNum type="arabicPeriod"/>
            </a:pPr>
            <a:r>
              <a:rPr lang="zh-CN" altLang="en-US" sz="1800">
                <a:solidFill>
                  <a:srgbClr val="002060"/>
                </a:solidFill>
                <a:latin typeface="微软雅黑" panose="020B0502040204020203" pitchFamily="34" charset="-122"/>
                <a:ea typeface="微软雅黑" panose="020B0502040204020203" pitchFamily="34" charset="-122"/>
              </a:rPr>
              <a:t>网络互联概念</a:t>
            </a:r>
            <a:endParaRPr lang="zh-CN" altLang="en-US" sz="1800">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sz="1800">
                <a:solidFill>
                  <a:srgbClr val="002060"/>
                </a:solidFill>
                <a:latin typeface="微软雅黑" panose="020B0502040204020203" pitchFamily="34" charset="-122"/>
                <a:ea typeface="微软雅黑" panose="020B0502040204020203" pitchFamily="34" charset="-122"/>
              </a:rPr>
              <a:t>网络互联方法</a:t>
            </a:r>
            <a:endParaRPr lang="zh-CN" altLang="en-US" sz="18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199765" y="-254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6.8.3 </a:t>
            </a:r>
            <a:r>
              <a:rPr lang="en-US" sz="1600">
                <a:solidFill>
                  <a:srgbClr val="002060"/>
                </a:solidFill>
                <a:latin typeface="微软雅黑" panose="020B0502040204020203" pitchFamily="34" charset="-122"/>
                <a:ea typeface="微软雅黑" panose="020B0502040204020203" pitchFamily="34" charset="-122"/>
              </a:rPr>
              <a:t>xDSL </a:t>
            </a:r>
            <a:r>
              <a:rPr lang="zh-CN" altLang="en-US" sz="1600">
                <a:solidFill>
                  <a:srgbClr val="002060"/>
                </a:solidFill>
                <a:latin typeface="微软雅黑" panose="020B0502040204020203" pitchFamily="34" charset="-122"/>
                <a:ea typeface="微软雅黑" panose="020B0502040204020203" pitchFamily="34" charset="-122"/>
              </a:rPr>
              <a:t>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8" name="文本框 7"/>
          <p:cNvSpPr txBox="1"/>
          <p:nvPr/>
        </p:nvSpPr>
        <p:spPr>
          <a:xfrm>
            <a:off x="30480" y="334645"/>
            <a:ext cx="1879600" cy="337185"/>
          </a:xfrm>
          <a:prstGeom prst="rect">
            <a:avLst/>
          </a:prstGeom>
          <a:noFill/>
        </p:spPr>
        <p:txBody>
          <a:bodyPr wrap="square" rtlCol="0">
            <a:spAutoFit/>
          </a:bodyPr>
          <a:p>
            <a:r>
              <a:rPr lang="en-US" altLang="zh-CN" sz="1600">
                <a:solidFill>
                  <a:srgbClr val="C00000"/>
                </a:solidFill>
                <a:latin typeface="微软雅黑" panose="020B0502040204020203" pitchFamily="34" charset="-122"/>
                <a:ea typeface="微软雅黑" panose="020B0502040204020203" pitchFamily="34" charset="-122"/>
              </a:rPr>
              <a:t>6.8.3.1 ADSL </a:t>
            </a:r>
            <a:r>
              <a:rPr lang="zh-CN" altLang="en-US" sz="1600">
                <a:solidFill>
                  <a:srgbClr val="C00000"/>
                </a:solidFill>
                <a:latin typeface="微软雅黑" panose="020B0502040204020203" pitchFamily="34" charset="-122"/>
                <a:ea typeface="微软雅黑" panose="020B0502040204020203" pitchFamily="34" charset="-122"/>
              </a:rPr>
              <a:t>接入</a:t>
            </a:r>
            <a:endParaRPr lang="zh-CN" altLang="en-US" sz="1600">
              <a:solidFill>
                <a:srgbClr val="C00000"/>
              </a:solidFill>
              <a:latin typeface="微软雅黑" panose="020B0502040204020203" pitchFamily="34" charset="-122"/>
              <a:ea typeface="微软雅黑" panose="020B0502040204020203" pitchFamily="34" charset="-122"/>
            </a:endParaRPr>
          </a:p>
        </p:txBody>
      </p:sp>
      <p:sp>
        <p:nvSpPr>
          <p:cNvPr id="11" name="文本框 10"/>
          <p:cNvSpPr txBox="1"/>
          <p:nvPr/>
        </p:nvSpPr>
        <p:spPr>
          <a:xfrm>
            <a:off x="30480" y="577215"/>
            <a:ext cx="187960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6.8.3.2 VDSL </a:t>
            </a:r>
            <a:r>
              <a:rPr lang="zh-CN" altLang="en-US" sz="1600">
                <a:solidFill>
                  <a:srgbClr val="002060"/>
                </a:solidFill>
                <a:latin typeface="微软雅黑" panose="020B0502040204020203" pitchFamily="34" charset="-122"/>
                <a:ea typeface="微软雅黑" panose="020B0502040204020203" pitchFamily="34" charset="-122"/>
              </a:rPr>
              <a:t>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2" name="文本框 11"/>
          <p:cNvSpPr txBox="1"/>
          <p:nvPr/>
        </p:nvSpPr>
        <p:spPr>
          <a:xfrm>
            <a:off x="30480" y="802005"/>
            <a:ext cx="187960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6.8.3.3 PPPoE </a:t>
            </a:r>
            <a:r>
              <a:rPr lang="zh-CN" altLang="en-US" sz="1600">
                <a:solidFill>
                  <a:srgbClr val="002060"/>
                </a:solidFill>
                <a:latin typeface="微软雅黑" panose="020B0502040204020203" pitchFamily="34" charset="-122"/>
                <a:ea typeface="微软雅黑" panose="020B0502040204020203" pitchFamily="34" charset="-122"/>
              </a:rPr>
              <a:t>协议</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3" name="文本框 2"/>
          <p:cNvSpPr txBox="1"/>
          <p:nvPr/>
        </p:nvSpPr>
        <p:spPr>
          <a:xfrm>
            <a:off x="2244090" y="1059815"/>
            <a:ext cx="5862320" cy="2153285"/>
          </a:xfrm>
          <a:prstGeom prst="rect">
            <a:avLst/>
          </a:prstGeom>
          <a:noFill/>
        </p:spPr>
        <p:txBody>
          <a:bodyPr wrap="square" rtlCol="0">
            <a:spAutoFit/>
          </a:bodyPr>
          <a:p>
            <a:r>
              <a:rPr lang="en-US" sz="1600">
                <a:solidFill>
                  <a:srgbClr val="002060"/>
                </a:solidFill>
                <a:latin typeface="微软雅黑" panose="020B0502040204020203" pitchFamily="34" charset="-122"/>
                <a:ea typeface="微软雅黑" panose="020B0502040204020203" pitchFamily="34" charset="-122"/>
              </a:rPr>
              <a:t>1. </a:t>
            </a:r>
            <a:r>
              <a:rPr lang="en-US" altLang="zh-CN" sz="1600">
                <a:solidFill>
                  <a:srgbClr val="002060"/>
                </a:solidFill>
                <a:latin typeface="微软雅黑" panose="020B0502040204020203" pitchFamily="34" charset="-122"/>
                <a:ea typeface="微软雅黑" panose="020B0502040204020203" pitchFamily="34" charset="-122"/>
              </a:rPr>
              <a:t>ADSL </a:t>
            </a:r>
            <a:r>
              <a:rPr lang="zh-CN" altLang="en-US" sz="1600">
                <a:solidFill>
                  <a:srgbClr val="002060"/>
                </a:solidFill>
                <a:latin typeface="微软雅黑" panose="020B0502040204020203" pitchFamily="34" charset="-122"/>
                <a:ea typeface="微软雅黑" panose="020B0502040204020203" pitchFamily="34" charset="-122"/>
              </a:rPr>
              <a:t>连接方式</a:t>
            </a:r>
            <a:endParaRPr lang="zh-CN" altLang="en-US" sz="1600">
              <a:solidFill>
                <a:srgbClr val="002060"/>
              </a:solidFill>
              <a:latin typeface="微软雅黑" panose="020B0502040204020203" pitchFamily="34" charset="-122"/>
              <a:ea typeface="微软雅黑" panose="020B0502040204020203" pitchFamily="34" charset="-122"/>
            </a:endParaRPr>
          </a:p>
          <a:p>
            <a:r>
              <a:rPr lang="en-US" altLang="zh-CN" sz="1600">
                <a:solidFill>
                  <a:srgbClr val="002060"/>
                </a:solidFill>
                <a:latin typeface="微软雅黑" panose="020B0502040204020203" pitchFamily="34" charset="-122"/>
                <a:ea typeface="微软雅黑" panose="020B0502040204020203" pitchFamily="34" charset="-122"/>
                <a:sym typeface="+mn-ea"/>
              </a:rPr>
              <a:t>2. ADSL </a:t>
            </a:r>
            <a:r>
              <a:rPr lang="zh-CN" altLang="en-US" sz="1600">
                <a:solidFill>
                  <a:srgbClr val="002060"/>
                </a:solidFill>
                <a:latin typeface="微软雅黑" panose="020B0502040204020203" pitchFamily="34" charset="-122"/>
                <a:ea typeface="微软雅黑" panose="020B0502040204020203" pitchFamily="34" charset="-122"/>
                <a:sym typeface="+mn-ea"/>
              </a:rPr>
              <a:t>信号编码</a:t>
            </a:r>
            <a:endParaRPr lang="zh-CN" altLang="en-US" sz="1600">
              <a:solidFill>
                <a:srgbClr val="002060"/>
              </a:solidFill>
              <a:latin typeface="微软雅黑" panose="020B0502040204020203" pitchFamily="34" charset="-122"/>
              <a:ea typeface="微软雅黑" panose="020B0502040204020203" pitchFamily="34" charset="-122"/>
            </a:endParaRPr>
          </a:p>
          <a:p>
            <a:r>
              <a:rPr lang="zh-CN" altLang="en-US">
                <a:solidFill>
                  <a:srgbClr val="002060"/>
                </a:solidFill>
                <a:latin typeface="微软雅黑" panose="020B0502040204020203" pitchFamily="34" charset="-122"/>
                <a:ea typeface="微软雅黑" panose="020B0502040204020203" pitchFamily="34" charset="-122"/>
              </a:rPr>
              <a:t>三种主要的信号编码：</a:t>
            </a:r>
            <a:endParaRPr lang="zh-CN" altLang="en-US">
              <a:solidFill>
                <a:srgbClr val="002060"/>
              </a:solidFill>
              <a:latin typeface="微软雅黑" panose="020B0502040204020203" pitchFamily="34" charset="-122"/>
              <a:ea typeface="微软雅黑" panose="020B0502040204020203" pitchFamily="34" charset="-122"/>
            </a:endParaRPr>
          </a:p>
          <a:p>
            <a:r>
              <a:rPr lang="en-US" sz="1200">
                <a:solidFill>
                  <a:srgbClr val="002060"/>
                </a:solidFill>
                <a:latin typeface="微软雅黑" panose="020B0502040204020203" pitchFamily="34" charset="-122"/>
                <a:ea typeface="微软雅黑" panose="020B0502040204020203" pitchFamily="34" charset="-122"/>
              </a:rPr>
              <a:t>1) </a:t>
            </a:r>
            <a:r>
              <a:rPr lang="en-US" altLang="zh-CN" sz="1200">
                <a:solidFill>
                  <a:srgbClr val="002060"/>
                </a:solidFill>
                <a:latin typeface="微软雅黑" panose="020B0502040204020203" pitchFamily="34" charset="-122"/>
                <a:ea typeface="微软雅黑" panose="020B0502040204020203" pitchFamily="34" charset="-122"/>
              </a:rPr>
              <a:t>QAM</a:t>
            </a:r>
            <a:r>
              <a:rPr lang="zh-CN" altLang="en-US" sz="1200">
                <a:solidFill>
                  <a:srgbClr val="002060"/>
                </a:solidFill>
                <a:latin typeface="微软雅黑" panose="020B0502040204020203" pitchFamily="34" charset="-122"/>
                <a:ea typeface="微软雅黑" panose="020B0502040204020203" pitchFamily="34" charset="-122"/>
              </a:rPr>
              <a:t> </a:t>
            </a:r>
            <a:r>
              <a:rPr lang="en-US" altLang="zh-CN" sz="1200">
                <a:solidFill>
                  <a:srgbClr val="002060"/>
                </a:solidFill>
                <a:latin typeface="微软雅黑" panose="020B0502040204020203" pitchFamily="34" charset="-122"/>
                <a:ea typeface="微软雅黑" panose="020B0502040204020203" pitchFamily="34" charset="-122"/>
              </a:rPr>
              <a:t>— 16QAM, </a:t>
            </a:r>
            <a:r>
              <a:rPr lang="zh-CN" altLang="en-US" sz="1200">
                <a:solidFill>
                  <a:srgbClr val="002060"/>
                </a:solidFill>
                <a:latin typeface="微软雅黑" panose="020B0502040204020203" pitchFamily="34" charset="-122"/>
                <a:ea typeface="微软雅黑" panose="020B0502040204020203" pitchFamily="34" charset="-122"/>
              </a:rPr>
              <a:t>正弦、余弦各</a:t>
            </a:r>
            <a:r>
              <a:rPr lang="en-US" altLang="zh-CN" sz="1200">
                <a:solidFill>
                  <a:srgbClr val="002060"/>
                </a:solidFill>
                <a:latin typeface="微软雅黑" panose="020B0502040204020203" pitchFamily="34" charset="-122"/>
                <a:ea typeface="微软雅黑" panose="020B0502040204020203" pitchFamily="34" charset="-122"/>
              </a:rPr>
              <a:t>4</a:t>
            </a:r>
            <a:r>
              <a:rPr lang="zh-CN" altLang="en-US" sz="1200">
                <a:solidFill>
                  <a:srgbClr val="002060"/>
                </a:solidFill>
                <a:latin typeface="微软雅黑" panose="020B0502040204020203" pitchFamily="34" charset="-122"/>
                <a:ea typeface="微软雅黑" panose="020B0502040204020203" pitchFamily="34" charset="-122"/>
              </a:rPr>
              <a:t>种幅度值，共</a:t>
            </a:r>
            <a:r>
              <a:rPr lang="en-US" altLang="zh-CN" sz="1200">
                <a:solidFill>
                  <a:srgbClr val="002060"/>
                </a:solidFill>
                <a:latin typeface="微软雅黑" panose="020B0502040204020203" pitchFamily="34" charset="-122"/>
                <a:ea typeface="微软雅黑" panose="020B0502040204020203" pitchFamily="34" charset="-122"/>
              </a:rPr>
              <a:t>16</a:t>
            </a:r>
            <a:r>
              <a:rPr lang="zh-CN" altLang="en-US" sz="1200">
                <a:solidFill>
                  <a:srgbClr val="002060"/>
                </a:solidFill>
                <a:latin typeface="微软雅黑" panose="020B0502040204020203" pitchFamily="34" charset="-122"/>
                <a:ea typeface="微软雅黑" panose="020B0502040204020203" pitchFamily="34" charset="-122"/>
              </a:rPr>
              <a:t>种状态</a:t>
            </a:r>
            <a:endParaRPr lang="zh-CN" altLang="en-US" sz="1200">
              <a:solidFill>
                <a:srgbClr val="002060"/>
              </a:solidFill>
              <a:latin typeface="微软雅黑" panose="020B0502040204020203" pitchFamily="34" charset="-122"/>
              <a:ea typeface="微软雅黑" panose="020B0502040204020203" pitchFamily="34" charset="-122"/>
            </a:endParaRPr>
          </a:p>
          <a:p>
            <a:endParaRPr lang="zh-CN" altLang="en-US" sz="1200">
              <a:solidFill>
                <a:srgbClr val="002060"/>
              </a:solidFill>
              <a:latin typeface="微软雅黑" panose="020B0502040204020203" pitchFamily="34" charset="-122"/>
              <a:ea typeface="微软雅黑" panose="020B0502040204020203" pitchFamily="34" charset="-122"/>
              <a:sym typeface="+mn-ea"/>
            </a:endParaRPr>
          </a:p>
          <a:p>
            <a:r>
              <a:rPr lang="en-US" altLang="zh-CN" sz="1200">
                <a:solidFill>
                  <a:srgbClr val="002060"/>
                </a:solidFill>
                <a:latin typeface="微软雅黑" panose="020B0502040204020203" pitchFamily="34" charset="-122"/>
                <a:ea typeface="微软雅黑" panose="020B0502040204020203" pitchFamily="34" charset="-122"/>
              </a:rPr>
              <a:t>2) DMT(</a:t>
            </a:r>
            <a:r>
              <a:rPr lang="zh-CN" altLang="en-US" sz="1200">
                <a:solidFill>
                  <a:srgbClr val="002060"/>
                </a:solidFill>
                <a:latin typeface="微软雅黑" panose="020B0502040204020203" pitchFamily="34" charset="-122"/>
                <a:ea typeface="微软雅黑" panose="020B0502040204020203" pitchFamily="34" charset="-122"/>
              </a:rPr>
              <a:t>离散多音频，Discrete Multitone</a:t>
            </a:r>
            <a:r>
              <a:rPr lang="en-US" altLang="zh-CN" sz="1200">
                <a:solidFill>
                  <a:srgbClr val="002060"/>
                </a:solidFill>
                <a:latin typeface="微软雅黑" panose="020B0502040204020203" pitchFamily="34" charset="-122"/>
                <a:ea typeface="微软雅黑" panose="020B0502040204020203" pitchFamily="34" charset="-122"/>
              </a:rPr>
              <a:t>)</a:t>
            </a:r>
            <a:r>
              <a:rPr lang="zh-CN" altLang="en-US" sz="1200">
                <a:solidFill>
                  <a:srgbClr val="002060"/>
                </a:solidFill>
                <a:latin typeface="微软雅黑" panose="020B0502040204020203" pitchFamily="34" charset="-122"/>
                <a:ea typeface="微软雅黑" panose="020B0502040204020203" pitchFamily="34" charset="-122"/>
              </a:rPr>
              <a:t> </a:t>
            </a:r>
            <a:r>
              <a:rPr lang="en-US" altLang="zh-CN" sz="1200">
                <a:solidFill>
                  <a:srgbClr val="002060"/>
                </a:solidFill>
                <a:latin typeface="微软雅黑" panose="020B0502040204020203" pitchFamily="34" charset="-122"/>
                <a:ea typeface="微软雅黑" panose="020B0502040204020203" pitchFamily="34" charset="-122"/>
              </a:rPr>
              <a:t>— </a:t>
            </a:r>
            <a:r>
              <a:rPr lang="zh-CN" altLang="en-US" sz="1200">
                <a:solidFill>
                  <a:srgbClr val="002060"/>
                </a:solidFill>
                <a:latin typeface="微软雅黑" panose="020B0502040204020203" pitchFamily="34" charset="-122"/>
                <a:ea typeface="微软雅黑" panose="020B0502040204020203" pitchFamily="34" charset="-122"/>
              </a:rPr>
              <a:t>频分复用</a:t>
            </a:r>
            <a:r>
              <a:rPr lang="en-US" altLang="zh-CN" sz="1200">
                <a:solidFill>
                  <a:srgbClr val="002060"/>
                </a:solidFill>
                <a:latin typeface="微软雅黑" panose="020B0502040204020203" pitchFamily="34" charset="-122"/>
                <a:ea typeface="微软雅黑" panose="020B0502040204020203" pitchFamily="34" charset="-122"/>
              </a:rPr>
              <a:t>, 40kHz~1.1MHz, 4kHz</a:t>
            </a:r>
            <a:r>
              <a:rPr lang="zh-CN" altLang="en-US" sz="1200">
                <a:solidFill>
                  <a:srgbClr val="002060"/>
                </a:solidFill>
                <a:latin typeface="微软雅黑" panose="020B0502040204020203" pitchFamily="34" charset="-122"/>
                <a:ea typeface="微软雅黑" panose="020B0502040204020203" pitchFamily="34" charset="-122"/>
              </a:rPr>
              <a:t>带宽</a:t>
            </a:r>
            <a:r>
              <a:rPr lang="en-US" altLang="zh-CN" sz="1200">
                <a:solidFill>
                  <a:srgbClr val="002060"/>
                </a:solidFill>
                <a:latin typeface="微软雅黑" panose="020B0502040204020203" pitchFamily="34" charset="-122"/>
                <a:ea typeface="微软雅黑" panose="020B0502040204020203" pitchFamily="34" charset="-122"/>
              </a:rPr>
              <a:t> </a:t>
            </a:r>
            <a:endParaRPr lang="en-US" altLang="zh-CN" sz="1200">
              <a:solidFill>
                <a:srgbClr val="002060"/>
              </a:solidFill>
              <a:latin typeface="微软雅黑" panose="020B0502040204020203" pitchFamily="34" charset="-122"/>
              <a:ea typeface="微软雅黑" panose="020B0502040204020203" pitchFamily="34" charset="-122"/>
            </a:endParaRPr>
          </a:p>
          <a:p>
            <a:endParaRPr lang="zh-CN" altLang="en-US" sz="1200">
              <a:solidFill>
                <a:srgbClr val="002060"/>
              </a:solidFill>
              <a:latin typeface="微软雅黑" panose="020B0502040204020203" pitchFamily="34" charset="-122"/>
              <a:ea typeface="微软雅黑" panose="020B0502040204020203" pitchFamily="34" charset="-122"/>
            </a:endParaRPr>
          </a:p>
          <a:p>
            <a:r>
              <a:rPr lang="en-US" altLang="zh-CN" sz="1200">
                <a:solidFill>
                  <a:srgbClr val="002060"/>
                </a:solidFill>
                <a:latin typeface="微软雅黑" panose="020B0502040204020203" pitchFamily="34" charset="-122"/>
                <a:ea typeface="微软雅黑" panose="020B0502040204020203" pitchFamily="34" charset="-122"/>
              </a:rPr>
              <a:t>3) CAP(</a:t>
            </a:r>
            <a:r>
              <a:rPr lang="zh-CN" altLang="en-US" sz="1200">
                <a:solidFill>
                  <a:srgbClr val="002060"/>
                </a:solidFill>
                <a:latin typeface="微软雅黑" panose="020B0502040204020203" pitchFamily="34" charset="-122"/>
                <a:ea typeface="微软雅黑" panose="020B0502040204020203" pitchFamily="34" charset="-122"/>
              </a:rPr>
              <a:t>无载波幅度相位调制</a:t>
            </a:r>
            <a:r>
              <a:rPr lang="en-US" altLang="zh-CN" sz="1200">
                <a:solidFill>
                  <a:srgbClr val="002060"/>
                </a:solidFill>
                <a:latin typeface="微软雅黑" panose="020B0502040204020203" pitchFamily="34" charset="-122"/>
                <a:ea typeface="微软雅黑" panose="020B0502040204020203" pitchFamily="34" charset="-122"/>
              </a:rPr>
              <a:t>)</a:t>
            </a:r>
            <a:r>
              <a:rPr lang="zh-CN" altLang="en-US" sz="1200">
                <a:solidFill>
                  <a:srgbClr val="002060"/>
                </a:solidFill>
                <a:latin typeface="微软雅黑" panose="020B0502040204020203" pitchFamily="34" charset="-122"/>
                <a:ea typeface="微软雅黑" panose="020B0502040204020203" pitchFamily="34" charset="-122"/>
              </a:rPr>
              <a:t> </a:t>
            </a:r>
            <a:r>
              <a:rPr lang="en-US" altLang="zh-CN" sz="1200">
                <a:solidFill>
                  <a:srgbClr val="002060"/>
                </a:solidFill>
                <a:latin typeface="微软雅黑" panose="020B0502040204020203" pitchFamily="34" charset="-122"/>
                <a:ea typeface="微软雅黑" panose="020B0502040204020203" pitchFamily="34" charset="-122"/>
              </a:rPr>
              <a:t>— </a:t>
            </a:r>
            <a:r>
              <a:rPr lang="zh-CN" altLang="en-US" sz="1200">
                <a:solidFill>
                  <a:srgbClr val="002060"/>
                </a:solidFill>
                <a:latin typeface="微软雅黑" panose="020B0502040204020203" pitchFamily="34" charset="-122"/>
                <a:ea typeface="微软雅黑" panose="020B0502040204020203" pitchFamily="34" charset="-122"/>
              </a:rPr>
              <a:t>载波自生</a:t>
            </a:r>
            <a:endParaRPr lang="zh-CN" altLang="en-US" sz="1200">
              <a:solidFill>
                <a:srgbClr val="002060"/>
              </a:solidFill>
              <a:latin typeface="微软雅黑" panose="020B0502040204020203" pitchFamily="34" charset="-122"/>
              <a:ea typeface="微软雅黑" panose="020B0502040204020203" pitchFamily="34" charset="-122"/>
            </a:endParaRPr>
          </a:p>
          <a:p>
            <a:endParaRPr lang="zh-CN" altLang="en-US" sz="1200">
              <a:solidFill>
                <a:srgbClr val="002060"/>
              </a:solidFill>
              <a:latin typeface="微软雅黑" panose="020B0502040204020203" pitchFamily="34" charset="-122"/>
              <a:ea typeface="微软雅黑" panose="020B0502040204020203" pitchFamily="34" charset="-122"/>
              <a:sym typeface="+mn-ea"/>
            </a:endParaRPr>
          </a:p>
          <a:p>
            <a:pPr indent="0">
              <a:buFont typeface="Wingdings" panose="05000000000000000000" charset="0"/>
              <a:buNone/>
            </a:pPr>
            <a:endParaRPr lang="zh-CN" altLang="en-US" sz="1600">
              <a:solidFill>
                <a:srgbClr val="002060"/>
              </a:solidFill>
              <a:latin typeface="微软雅黑" panose="020B0502040204020203" pitchFamily="34" charset="-122"/>
              <a:ea typeface="微软雅黑" panose="020B0502040204020203" pitchFamily="34" charset="-122"/>
              <a:sym typeface="+mn-ea"/>
            </a:endParaRPr>
          </a:p>
        </p:txBody>
      </p:sp>
      <p:pic>
        <p:nvPicPr>
          <p:cNvPr id="49156" name="图片 49155" descr="C:\Users\jiche\AppData\Local\Kingsoft\WPS Cloud Files\userdata\qing\filecache\markoo的云文档\p2.pngp2"/>
          <p:cNvPicPr>
            <a:picLocks noChangeAspect="1"/>
          </p:cNvPicPr>
          <p:nvPr/>
        </p:nvPicPr>
        <p:blipFill>
          <a:blip r:embed="rId1"/>
          <a:srcRect/>
          <a:stretch>
            <a:fillRect/>
          </a:stretch>
        </p:blipFill>
        <p:spPr>
          <a:xfrm>
            <a:off x="7684135" y="671830"/>
            <a:ext cx="1031875" cy="1024255"/>
          </a:xfrm>
          <a:prstGeom prst="rect">
            <a:avLst/>
          </a:prstGeom>
          <a:noFill/>
          <a:ln w="9525">
            <a:noFill/>
          </a:ln>
        </p:spPr>
      </p:pic>
      <p:sp>
        <p:nvSpPr>
          <p:cNvPr id="2" name="文本框 1"/>
          <p:cNvSpPr txBox="1"/>
          <p:nvPr/>
        </p:nvSpPr>
        <p:spPr>
          <a:xfrm>
            <a:off x="7553325" y="1766570"/>
            <a:ext cx="1224280" cy="275590"/>
          </a:xfrm>
          <a:prstGeom prst="rect">
            <a:avLst/>
          </a:prstGeom>
          <a:noFill/>
        </p:spPr>
        <p:txBody>
          <a:bodyPr wrap="square" rtlCol="0">
            <a:spAutoFit/>
          </a:bodyPr>
          <a:p>
            <a:pPr algn="ctr"/>
            <a:r>
              <a:rPr lang="zh-CN" altLang="en-US" sz="1200">
                <a:solidFill>
                  <a:srgbClr val="002060"/>
                </a:solidFill>
                <a:latin typeface="微软雅黑" panose="020B0502040204020203" pitchFamily="34" charset="-122"/>
                <a:ea typeface="微软雅黑" panose="020B0502040204020203" pitchFamily="34" charset="-122"/>
              </a:rPr>
              <a:t>正交振幅调制</a:t>
            </a:r>
            <a:endParaRPr lang="zh-CN" altLang="en-US" sz="12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49156"/>
                                        </p:tgtEl>
                                        <p:attrNameLst>
                                          <p:attrName>style.visibility</p:attrName>
                                        </p:attrNameLst>
                                      </p:cBhvr>
                                      <p:to>
                                        <p:strVal val="visible"/>
                                      </p:to>
                                    </p:set>
                                    <p:anim calcmode="lin" valueType="num">
                                      <p:cBhvr additive="base">
                                        <p:cTn id="11" dur="500"/>
                                        <p:tgtEl>
                                          <p:spTgt spid="49156"/>
                                        </p:tgtEl>
                                        <p:attrNameLst>
                                          <p:attrName>ppt_x</p:attrName>
                                        </p:attrNameLst>
                                      </p:cBhvr>
                                      <p:tavLst>
                                        <p:tav tm="0">
                                          <p:val>
                                            <p:strVal val="#ppt_x+#ppt_w*1.125000"/>
                                          </p:val>
                                        </p:tav>
                                        <p:tav tm="100000">
                                          <p:val>
                                            <p:strVal val="#ppt_x"/>
                                          </p:val>
                                        </p:tav>
                                      </p:tavLst>
                                    </p:anim>
                                    <p:animEffect transition="in" filter="wipe(left)">
                                      <p:cBhvr>
                                        <p:cTn id="12" dur="500"/>
                                        <p:tgtEl>
                                          <p:spTgt spid="49156"/>
                                        </p:tgtEl>
                                      </p:cBhvr>
                                    </p:animEffect>
                                  </p:childTnLst>
                                </p:cTn>
                              </p:par>
                              <p:par>
                                <p:cTn id="13" presetID="12" presetClass="entr" presetSubtype="2"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p:tgtEl>
                                          <p:spTgt spid="2"/>
                                        </p:tgtEl>
                                        <p:attrNameLst>
                                          <p:attrName>ppt_x</p:attrName>
                                        </p:attrNameLst>
                                      </p:cBhvr>
                                      <p:tavLst>
                                        <p:tav tm="0">
                                          <p:val>
                                            <p:strVal val="#ppt_x+#ppt_w*1.125000"/>
                                          </p:val>
                                        </p:tav>
                                        <p:tav tm="100000">
                                          <p:val>
                                            <p:strVal val="#ppt_x"/>
                                          </p:val>
                                        </p:tav>
                                      </p:tavLst>
                                    </p:anim>
                                    <p:animEffect transition="in" filter="wipe(left)">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199765" y="-254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6.8.3 </a:t>
            </a:r>
            <a:r>
              <a:rPr lang="en-US" sz="1600">
                <a:solidFill>
                  <a:srgbClr val="002060"/>
                </a:solidFill>
                <a:latin typeface="微软雅黑" panose="020B0502040204020203" pitchFamily="34" charset="-122"/>
                <a:ea typeface="微软雅黑" panose="020B0502040204020203" pitchFamily="34" charset="-122"/>
              </a:rPr>
              <a:t>xDSL </a:t>
            </a:r>
            <a:r>
              <a:rPr lang="zh-CN" altLang="en-US" sz="1600">
                <a:solidFill>
                  <a:srgbClr val="002060"/>
                </a:solidFill>
                <a:latin typeface="微软雅黑" panose="020B0502040204020203" pitchFamily="34" charset="-122"/>
                <a:ea typeface="微软雅黑" panose="020B0502040204020203" pitchFamily="34" charset="-122"/>
              </a:rPr>
              <a:t>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8" name="文本框 7"/>
          <p:cNvSpPr txBox="1"/>
          <p:nvPr/>
        </p:nvSpPr>
        <p:spPr>
          <a:xfrm>
            <a:off x="30480" y="334645"/>
            <a:ext cx="187960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6.8.3.1 ADSL </a:t>
            </a:r>
            <a:r>
              <a:rPr lang="zh-CN" altLang="en-US" sz="1600">
                <a:solidFill>
                  <a:srgbClr val="002060"/>
                </a:solidFill>
                <a:latin typeface="微软雅黑" panose="020B0502040204020203" pitchFamily="34" charset="-122"/>
                <a:ea typeface="微软雅黑" panose="020B0502040204020203" pitchFamily="34" charset="-122"/>
              </a:rPr>
              <a:t>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1" name="文本框 10"/>
          <p:cNvSpPr txBox="1"/>
          <p:nvPr/>
        </p:nvSpPr>
        <p:spPr>
          <a:xfrm>
            <a:off x="30480" y="577215"/>
            <a:ext cx="1879600" cy="337185"/>
          </a:xfrm>
          <a:prstGeom prst="rect">
            <a:avLst/>
          </a:prstGeom>
          <a:noFill/>
        </p:spPr>
        <p:txBody>
          <a:bodyPr wrap="square" rtlCol="0">
            <a:spAutoFit/>
          </a:bodyPr>
          <a:p>
            <a:r>
              <a:rPr lang="en-US" altLang="zh-CN" sz="1600">
                <a:solidFill>
                  <a:srgbClr val="C00000"/>
                </a:solidFill>
                <a:latin typeface="微软雅黑" panose="020B0502040204020203" pitchFamily="34" charset="-122"/>
                <a:ea typeface="微软雅黑" panose="020B0502040204020203" pitchFamily="34" charset="-122"/>
              </a:rPr>
              <a:t>6.8.3.2 VDSL </a:t>
            </a:r>
            <a:r>
              <a:rPr lang="zh-CN" altLang="en-US" sz="1600">
                <a:solidFill>
                  <a:srgbClr val="C00000"/>
                </a:solidFill>
                <a:latin typeface="微软雅黑" panose="020B0502040204020203" pitchFamily="34" charset="-122"/>
                <a:ea typeface="微软雅黑" panose="020B0502040204020203" pitchFamily="34" charset="-122"/>
              </a:rPr>
              <a:t>接入</a:t>
            </a:r>
            <a:endParaRPr lang="zh-CN" altLang="en-US" sz="1600">
              <a:solidFill>
                <a:srgbClr val="C00000"/>
              </a:solidFill>
              <a:latin typeface="微软雅黑" panose="020B0502040204020203" pitchFamily="34" charset="-122"/>
              <a:ea typeface="微软雅黑" panose="020B0502040204020203" pitchFamily="34" charset="-122"/>
            </a:endParaRPr>
          </a:p>
        </p:txBody>
      </p:sp>
      <p:sp>
        <p:nvSpPr>
          <p:cNvPr id="12" name="文本框 11"/>
          <p:cNvSpPr txBox="1"/>
          <p:nvPr/>
        </p:nvSpPr>
        <p:spPr>
          <a:xfrm>
            <a:off x="30480" y="802005"/>
            <a:ext cx="187960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6.8.3.3 PPPoE </a:t>
            </a:r>
            <a:r>
              <a:rPr lang="zh-CN" altLang="en-US" sz="1600">
                <a:solidFill>
                  <a:srgbClr val="002060"/>
                </a:solidFill>
                <a:latin typeface="微软雅黑" panose="020B0502040204020203" pitchFamily="34" charset="-122"/>
                <a:ea typeface="微软雅黑" panose="020B0502040204020203" pitchFamily="34" charset="-122"/>
              </a:rPr>
              <a:t>协议</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3" name="文本框 2"/>
          <p:cNvSpPr txBox="1"/>
          <p:nvPr/>
        </p:nvSpPr>
        <p:spPr>
          <a:xfrm>
            <a:off x="2244090" y="1317625"/>
            <a:ext cx="5862320" cy="1814830"/>
          </a:xfrm>
          <a:prstGeom prst="rect">
            <a:avLst/>
          </a:prstGeom>
          <a:noFill/>
        </p:spPr>
        <p:txBody>
          <a:bodyPr wrap="square" rtlCol="0">
            <a:spAutoFit/>
          </a:bodyPr>
          <a:p>
            <a:r>
              <a:rPr lang="zh-CN" altLang="en-US" sz="1600">
                <a:solidFill>
                  <a:srgbClr val="002060"/>
                </a:solidFill>
                <a:latin typeface="微软雅黑" panose="020B0502040204020203" pitchFamily="34" charset="-122"/>
                <a:ea typeface="微软雅黑" panose="020B0502040204020203" pitchFamily="34" charset="-122"/>
              </a:rPr>
              <a:t>甚高比特数字环路 </a:t>
            </a:r>
            <a:r>
              <a:rPr lang="en-US" altLang="zh-CN" sz="1600">
                <a:solidFill>
                  <a:srgbClr val="002060"/>
                </a:solidFill>
                <a:latin typeface="微软雅黑" panose="020B0502040204020203" pitchFamily="34" charset="-122"/>
                <a:ea typeface="微软雅黑" panose="020B0502040204020203" pitchFamily="34" charset="-122"/>
              </a:rPr>
              <a:t>VDSL </a:t>
            </a:r>
            <a:r>
              <a:rPr lang="zh-CN" altLang="en-US" sz="1600">
                <a:solidFill>
                  <a:srgbClr val="002060"/>
                </a:solidFill>
                <a:latin typeface="微软雅黑" panose="020B0502040204020203" pitchFamily="34" charset="-122"/>
                <a:ea typeface="微软雅黑" panose="020B0502040204020203" pitchFamily="34" charset="-122"/>
              </a:rPr>
              <a:t>由 </a:t>
            </a:r>
            <a:r>
              <a:rPr lang="en-US" altLang="zh-CN" sz="1600">
                <a:solidFill>
                  <a:srgbClr val="002060"/>
                </a:solidFill>
                <a:latin typeface="微软雅黑" panose="020B0502040204020203" pitchFamily="34" charset="-122"/>
                <a:ea typeface="微软雅黑" panose="020B0502040204020203" pitchFamily="34" charset="-122"/>
              </a:rPr>
              <a:t>ADSL </a:t>
            </a:r>
            <a:r>
              <a:rPr lang="zh-CN" altLang="en-US" sz="1600">
                <a:solidFill>
                  <a:srgbClr val="002060"/>
                </a:solidFill>
                <a:latin typeface="微软雅黑" panose="020B0502040204020203" pitchFamily="34" charset="-122"/>
                <a:ea typeface="微软雅黑" panose="020B0502040204020203" pitchFamily="34" charset="-122"/>
              </a:rPr>
              <a:t>演变而来</a:t>
            </a:r>
            <a:endParaRPr lang="zh-CN" altLang="en-US" sz="1600">
              <a:solidFill>
                <a:srgbClr val="002060"/>
              </a:solidFill>
              <a:latin typeface="微软雅黑" panose="020B0502040204020203" pitchFamily="34" charset="-122"/>
              <a:ea typeface="微软雅黑" panose="020B0502040204020203" pitchFamily="34" charset="-122"/>
            </a:endParaRPr>
          </a:p>
          <a:p>
            <a:endParaRPr lang="zh-CN" altLang="en-US" sz="1600">
              <a:solidFill>
                <a:srgbClr val="002060"/>
              </a:solidFill>
              <a:latin typeface="微软雅黑" panose="020B0502040204020203" pitchFamily="34" charset="-122"/>
              <a:ea typeface="微软雅黑" panose="020B0502040204020203" pitchFamily="34" charset="-122"/>
            </a:endParaRPr>
          </a:p>
          <a:p>
            <a:r>
              <a:rPr lang="zh-CN" altLang="en-US" sz="1600">
                <a:solidFill>
                  <a:srgbClr val="002060"/>
                </a:solidFill>
                <a:latin typeface="微软雅黑" panose="020B0502040204020203" pitchFamily="34" charset="-122"/>
                <a:ea typeface="微软雅黑" panose="020B0502040204020203" pitchFamily="34" charset="-122"/>
              </a:rPr>
              <a:t>速率：</a:t>
            </a:r>
            <a:r>
              <a:rPr lang="en-US" altLang="zh-CN" sz="1600">
                <a:solidFill>
                  <a:srgbClr val="002060"/>
                </a:solidFill>
                <a:latin typeface="微软雅黑" panose="020B0502040204020203" pitchFamily="34" charset="-122"/>
                <a:ea typeface="微软雅黑" panose="020B0502040204020203" pitchFamily="34" charset="-122"/>
              </a:rPr>
              <a:t>300m</a:t>
            </a:r>
            <a:r>
              <a:rPr lang="zh-CN" altLang="en-US" sz="1600">
                <a:solidFill>
                  <a:srgbClr val="002060"/>
                </a:solidFill>
                <a:latin typeface="微软雅黑" panose="020B0502040204020203" pitchFamily="34" charset="-122"/>
                <a:ea typeface="微软雅黑" panose="020B0502040204020203" pitchFamily="34" charset="-122"/>
              </a:rPr>
              <a:t>下行</a:t>
            </a:r>
            <a:r>
              <a:rPr lang="en-US" altLang="zh-CN" sz="1600">
                <a:solidFill>
                  <a:srgbClr val="002060"/>
                </a:solidFill>
                <a:latin typeface="微软雅黑" panose="020B0502040204020203" pitchFamily="34" charset="-122"/>
                <a:ea typeface="微软雅黑" panose="020B0502040204020203" pitchFamily="34" charset="-122"/>
              </a:rPr>
              <a:t>52Mbps</a:t>
            </a:r>
            <a:r>
              <a:rPr lang="zh-CN" altLang="en-US" sz="1600">
                <a:solidFill>
                  <a:srgbClr val="002060"/>
                </a:solidFill>
                <a:latin typeface="微软雅黑" panose="020B0502040204020203" pitchFamily="34" charset="-122"/>
                <a:ea typeface="微软雅黑" panose="020B0502040204020203" pitchFamily="34" charset="-122"/>
              </a:rPr>
              <a:t>，</a:t>
            </a:r>
            <a:r>
              <a:rPr lang="en-US" altLang="zh-CN" sz="1600">
                <a:solidFill>
                  <a:srgbClr val="002060"/>
                </a:solidFill>
                <a:latin typeface="微软雅黑" panose="020B0502040204020203" pitchFamily="34" charset="-122"/>
                <a:ea typeface="微软雅黑" panose="020B0502040204020203" pitchFamily="34" charset="-122"/>
              </a:rPr>
              <a:t>1km</a:t>
            </a:r>
            <a:r>
              <a:rPr lang="zh-CN" altLang="en-US" sz="1600">
                <a:solidFill>
                  <a:srgbClr val="002060"/>
                </a:solidFill>
                <a:latin typeface="微软雅黑" panose="020B0502040204020203" pitchFamily="34" charset="-122"/>
                <a:ea typeface="微软雅黑" panose="020B0502040204020203" pitchFamily="34" charset="-122"/>
              </a:rPr>
              <a:t>下行</a:t>
            </a:r>
            <a:r>
              <a:rPr lang="en-US" altLang="zh-CN" sz="1600">
                <a:solidFill>
                  <a:srgbClr val="002060"/>
                </a:solidFill>
                <a:latin typeface="微软雅黑" panose="020B0502040204020203" pitchFamily="34" charset="-122"/>
                <a:ea typeface="微软雅黑" panose="020B0502040204020203" pitchFamily="34" charset="-122"/>
              </a:rPr>
              <a:t>13Mbps</a:t>
            </a:r>
            <a:endParaRPr lang="en-US" altLang="zh-CN" sz="1600">
              <a:solidFill>
                <a:srgbClr val="002060"/>
              </a:solidFill>
              <a:latin typeface="微软雅黑" panose="020B0502040204020203" pitchFamily="34" charset="-122"/>
              <a:ea typeface="微软雅黑" panose="020B0502040204020203" pitchFamily="34" charset="-122"/>
            </a:endParaRPr>
          </a:p>
          <a:p>
            <a:r>
              <a:rPr lang="zh-CN" altLang="en-US" sz="1600">
                <a:solidFill>
                  <a:srgbClr val="002060"/>
                </a:solidFill>
                <a:latin typeface="微软雅黑" panose="020B0502040204020203" pitchFamily="34" charset="-122"/>
                <a:ea typeface="微软雅黑" panose="020B0502040204020203" pitchFamily="34" charset="-122"/>
              </a:rPr>
              <a:t>上下行速率不能同时达到最大值</a:t>
            </a:r>
            <a:endParaRPr lang="zh-CN" altLang="en-US" sz="1600">
              <a:solidFill>
                <a:srgbClr val="002060"/>
              </a:solidFill>
              <a:latin typeface="微软雅黑" panose="020B0502040204020203" pitchFamily="34" charset="-122"/>
              <a:ea typeface="微软雅黑" panose="020B0502040204020203" pitchFamily="34" charset="-122"/>
            </a:endParaRPr>
          </a:p>
          <a:p>
            <a:endParaRPr lang="zh-CN" altLang="en-US" sz="1600">
              <a:solidFill>
                <a:srgbClr val="002060"/>
              </a:solidFill>
              <a:latin typeface="微软雅黑" panose="020B0502040204020203" pitchFamily="34" charset="-122"/>
              <a:ea typeface="微软雅黑" panose="020B0502040204020203" pitchFamily="34" charset="-122"/>
            </a:endParaRPr>
          </a:p>
          <a:p>
            <a:r>
              <a:rPr lang="zh-CN" altLang="en-US" sz="1600">
                <a:solidFill>
                  <a:srgbClr val="002060"/>
                </a:solidFill>
                <a:latin typeface="微软雅黑" panose="020B0502040204020203" pitchFamily="34" charset="-122"/>
                <a:ea typeface="微软雅黑" panose="020B0502040204020203" pitchFamily="34" charset="-122"/>
              </a:rPr>
              <a:t>传输距离缩短、码间干扰减少、收发器成本降低</a:t>
            </a:r>
            <a:endParaRPr lang="zh-CN" altLang="en-US" sz="1600">
              <a:solidFill>
                <a:srgbClr val="002060"/>
              </a:solidFill>
              <a:latin typeface="微软雅黑" panose="020B0502040204020203" pitchFamily="34" charset="-122"/>
              <a:ea typeface="微软雅黑" panose="020B0502040204020203" pitchFamily="34" charset="-122"/>
            </a:endParaRPr>
          </a:p>
          <a:p>
            <a:pPr indent="0">
              <a:buFont typeface="Wingdings" panose="05000000000000000000" charset="0"/>
              <a:buNone/>
            </a:pPr>
            <a:endParaRPr lang="zh-CN" altLang="en-US" sz="1600">
              <a:solidFill>
                <a:srgbClr val="002060"/>
              </a:solidFill>
              <a:latin typeface="微软雅黑" panose="020B0502040204020203" pitchFamily="34" charset="-122"/>
              <a:ea typeface="微软雅黑"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199765" y="-254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6.8.3 </a:t>
            </a:r>
            <a:r>
              <a:rPr lang="en-US" sz="1600">
                <a:solidFill>
                  <a:srgbClr val="002060"/>
                </a:solidFill>
                <a:latin typeface="微软雅黑" panose="020B0502040204020203" pitchFamily="34" charset="-122"/>
                <a:ea typeface="微软雅黑" panose="020B0502040204020203" pitchFamily="34" charset="-122"/>
              </a:rPr>
              <a:t>xDSL </a:t>
            </a:r>
            <a:r>
              <a:rPr lang="zh-CN" altLang="en-US" sz="1600">
                <a:solidFill>
                  <a:srgbClr val="002060"/>
                </a:solidFill>
                <a:latin typeface="微软雅黑" panose="020B0502040204020203" pitchFamily="34" charset="-122"/>
                <a:ea typeface="微软雅黑" panose="020B0502040204020203" pitchFamily="34" charset="-122"/>
              </a:rPr>
              <a:t>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8" name="文本框 7"/>
          <p:cNvSpPr txBox="1"/>
          <p:nvPr/>
        </p:nvSpPr>
        <p:spPr>
          <a:xfrm>
            <a:off x="30480" y="334645"/>
            <a:ext cx="187960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6.8.3.1 ADSL </a:t>
            </a:r>
            <a:r>
              <a:rPr lang="zh-CN" altLang="en-US" sz="1600">
                <a:solidFill>
                  <a:srgbClr val="002060"/>
                </a:solidFill>
                <a:latin typeface="微软雅黑" panose="020B0502040204020203" pitchFamily="34" charset="-122"/>
                <a:ea typeface="微软雅黑" panose="020B0502040204020203" pitchFamily="34" charset="-122"/>
              </a:rPr>
              <a:t>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1" name="文本框 10"/>
          <p:cNvSpPr txBox="1"/>
          <p:nvPr/>
        </p:nvSpPr>
        <p:spPr>
          <a:xfrm>
            <a:off x="30480" y="577215"/>
            <a:ext cx="187960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6.8.3.2 VDSL </a:t>
            </a:r>
            <a:r>
              <a:rPr lang="zh-CN" altLang="en-US" sz="1600">
                <a:solidFill>
                  <a:srgbClr val="002060"/>
                </a:solidFill>
                <a:latin typeface="微软雅黑" panose="020B0502040204020203" pitchFamily="34" charset="-122"/>
                <a:ea typeface="微软雅黑" panose="020B0502040204020203" pitchFamily="34" charset="-122"/>
              </a:rPr>
              <a:t>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2" name="文本框 11"/>
          <p:cNvSpPr txBox="1"/>
          <p:nvPr/>
        </p:nvSpPr>
        <p:spPr>
          <a:xfrm>
            <a:off x="30480" y="802005"/>
            <a:ext cx="1879600" cy="337185"/>
          </a:xfrm>
          <a:prstGeom prst="rect">
            <a:avLst/>
          </a:prstGeom>
          <a:noFill/>
        </p:spPr>
        <p:txBody>
          <a:bodyPr wrap="square" rtlCol="0">
            <a:spAutoFit/>
          </a:bodyPr>
          <a:p>
            <a:r>
              <a:rPr lang="en-US" altLang="zh-CN" sz="1600">
                <a:solidFill>
                  <a:srgbClr val="C00000"/>
                </a:solidFill>
                <a:latin typeface="微软雅黑" panose="020B0502040204020203" pitchFamily="34" charset="-122"/>
                <a:ea typeface="微软雅黑" panose="020B0502040204020203" pitchFamily="34" charset="-122"/>
              </a:rPr>
              <a:t>6.8.3.3 PPPoE </a:t>
            </a:r>
            <a:r>
              <a:rPr lang="zh-CN" altLang="en-US" sz="1600">
                <a:solidFill>
                  <a:srgbClr val="C00000"/>
                </a:solidFill>
                <a:latin typeface="微软雅黑" panose="020B0502040204020203" pitchFamily="34" charset="-122"/>
                <a:ea typeface="微软雅黑" panose="020B0502040204020203" pitchFamily="34" charset="-122"/>
              </a:rPr>
              <a:t>协议</a:t>
            </a:r>
            <a:endParaRPr lang="zh-CN" altLang="en-US" sz="1600">
              <a:solidFill>
                <a:srgbClr val="C00000"/>
              </a:solidFill>
              <a:latin typeface="微软雅黑" panose="020B0502040204020203" pitchFamily="34" charset="-122"/>
              <a:ea typeface="微软雅黑" panose="020B0502040204020203" pitchFamily="34" charset="-122"/>
            </a:endParaRPr>
          </a:p>
        </p:txBody>
      </p:sp>
      <p:sp>
        <p:nvSpPr>
          <p:cNvPr id="3" name="文本框 2"/>
          <p:cNvSpPr txBox="1"/>
          <p:nvPr/>
        </p:nvSpPr>
        <p:spPr>
          <a:xfrm>
            <a:off x="2244090" y="1059815"/>
            <a:ext cx="5862320" cy="2306955"/>
          </a:xfrm>
          <a:prstGeom prst="rect">
            <a:avLst/>
          </a:prstGeom>
          <a:noFill/>
        </p:spPr>
        <p:txBody>
          <a:bodyPr wrap="square" rtlCol="0">
            <a:spAutoFit/>
          </a:bodyPr>
          <a:p>
            <a:r>
              <a:rPr lang="en-US" sz="1600">
                <a:solidFill>
                  <a:srgbClr val="002060"/>
                </a:solidFill>
                <a:latin typeface="微软雅黑" panose="020B0502040204020203" pitchFamily="34" charset="-122"/>
                <a:ea typeface="微软雅黑" panose="020B0502040204020203" pitchFamily="34" charset="-122"/>
              </a:rPr>
              <a:t>x</a:t>
            </a:r>
            <a:r>
              <a:rPr lang="en-US" altLang="zh-CN" sz="1600">
                <a:solidFill>
                  <a:srgbClr val="002060"/>
                </a:solidFill>
                <a:latin typeface="微软雅黑" panose="020B0502040204020203" pitchFamily="34" charset="-122"/>
                <a:ea typeface="微软雅黑" panose="020B0502040204020203" pitchFamily="34" charset="-122"/>
              </a:rPr>
              <a:t>DSL </a:t>
            </a:r>
            <a:r>
              <a:rPr lang="zh-CN" altLang="en-US" sz="1600">
                <a:solidFill>
                  <a:srgbClr val="002060"/>
                </a:solidFill>
                <a:latin typeface="微软雅黑" panose="020B0502040204020203" pitchFamily="34" charset="-122"/>
                <a:ea typeface="微软雅黑" panose="020B0502040204020203" pitchFamily="34" charset="-122"/>
              </a:rPr>
              <a:t>使用</a:t>
            </a:r>
            <a:r>
              <a:rPr lang="en-US" altLang="zh-CN" sz="1600">
                <a:solidFill>
                  <a:srgbClr val="002060"/>
                </a:solidFill>
                <a:latin typeface="微软雅黑" panose="020B0502040204020203" pitchFamily="34" charset="-122"/>
                <a:ea typeface="微软雅黑" panose="020B0502040204020203" pitchFamily="34" charset="-122"/>
              </a:rPr>
              <a:t>PPPoE(PPP over Ethernet)</a:t>
            </a:r>
            <a:r>
              <a:rPr lang="zh-CN" altLang="en-US" sz="1600">
                <a:solidFill>
                  <a:srgbClr val="002060"/>
                </a:solidFill>
                <a:latin typeface="微软雅黑" panose="020B0502040204020203" pitchFamily="34" charset="-122"/>
                <a:ea typeface="微软雅黑" panose="020B0502040204020203" pitchFamily="34" charset="-122"/>
              </a:rPr>
              <a:t>协议</a:t>
            </a:r>
            <a:endParaRPr lang="zh-CN" altLang="en-US" sz="1600">
              <a:solidFill>
                <a:srgbClr val="002060"/>
              </a:solidFill>
              <a:latin typeface="微软雅黑" panose="020B0502040204020203" pitchFamily="34" charset="-122"/>
              <a:ea typeface="微软雅黑" panose="020B0502040204020203" pitchFamily="34" charset="-122"/>
            </a:endParaRPr>
          </a:p>
          <a:p>
            <a:pPr lvl="1"/>
            <a:r>
              <a:rPr lang="en-US" sz="1200">
                <a:solidFill>
                  <a:srgbClr val="002060"/>
                </a:solidFill>
                <a:latin typeface="微软雅黑" panose="020B0502040204020203" pitchFamily="34" charset="-122"/>
                <a:ea typeface="微软雅黑" panose="020B0502040204020203" pitchFamily="34" charset="-122"/>
              </a:rPr>
              <a:t>PPP</a:t>
            </a:r>
            <a:r>
              <a:rPr lang="zh-CN" altLang="en-US" sz="1200">
                <a:solidFill>
                  <a:srgbClr val="002060"/>
                </a:solidFill>
                <a:latin typeface="微软雅黑" panose="020B0502040204020203" pitchFamily="34" charset="-122"/>
                <a:ea typeface="微软雅黑" panose="020B0502040204020203" pitchFamily="34" charset="-122"/>
              </a:rPr>
              <a:t>点到点通信适合远距离节点连接</a:t>
            </a:r>
            <a:endParaRPr lang="zh-CN" altLang="en-US" sz="1200">
              <a:solidFill>
                <a:srgbClr val="002060"/>
              </a:solidFill>
              <a:latin typeface="微软雅黑" panose="020B0502040204020203" pitchFamily="34" charset="-122"/>
              <a:ea typeface="微软雅黑" panose="020B0502040204020203" pitchFamily="34" charset="-122"/>
            </a:endParaRPr>
          </a:p>
          <a:p>
            <a:pPr lvl="1"/>
            <a:r>
              <a:rPr lang="zh-CN" altLang="en-US" sz="1200">
                <a:solidFill>
                  <a:srgbClr val="002060"/>
                </a:solidFill>
                <a:latin typeface="微软雅黑" panose="020B0502040204020203" pitchFamily="34" charset="-122"/>
                <a:ea typeface="微软雅黑" panose="020B0502040204020203" pitchFamily="34" charset="-122"/>
              </a:rPr>
              <a:t>以太网适合局域组网</a:t>
            </a:r>
            <a:endParaRPr lang="zh-CN" altLang="en-US" sz="1200">
              <a:solidFill>
                <a:srgbClr val="002060"/>
              </a:solidFill>
              <a:latin typeface="微软雅黑" panose="020B0502040204020203" pitchFamily="34" charset="-122"/>
              <a:ea typeface="微软雅黑" panose="020B0502040204020203" pitchFamily="34" charset="-122"/>
            </a:endParaRPr>
          </a:p>
          <a:p>
            <a:r>
              <a:rPr lang="zh-CN" altLang="en-US" sz="1200">
                <a:solidFill>
                  <a:srgbClr val="002060"/>
                </a:solidFill>
                <a:latin typeface="微软雅黑" panose="020B0502040204020203" pitchFamily="34" charset="-122"/>
                <a:ea typeface="微软雅黑" panose="020B0502040204020203" pitchFamily="34" charset="-122"/>
                <a:sym typeface="+mn-ea"/>
              </a:rPr>
              <a:t>两者优点结合满足</a:t>
            </a:r>
            <a:r>
              <a:rPr lang="en-US" altLang="zh-CN" sz="1200">
                <a:solidFill>
                  <a:srgbClr val="002060"/>
                </a:solidFill>
                <a:latin typeface="微软雅黑" panose="020B0502040204020203" pitchFamily="34" charset="-122"/>
                <a:ea typeface="微软雅黑" panose="020B0502040204020203" pitchFamily="34" charset="-122"/>
                <a:sym typeface="+mn-ea"/>
              </a:rPr>
              <a:t>xDSL</a:t>
            </a:r>
            <a:r>
              <a:rPr lang="zh-CN" altLang="en-US" sz="1200">
                <a:solidFill>
                  <a:srgbClr val="002060"/>
                </a:solidFill>
                <a:latin typeface="微软雅黑" panose="020B0502040204020203" pitchFamily="34" charset="-122"/>
                <a:ea typeface="微软雅黑" panose="020B0502040204020203" pitchFamily="34" charset="-122"/>
                <a:sym typeface="+mn-ea"/>
              </a:rPr>
              <a:t>通信要求</a:t>
            </a:r>
            <a:endParaRPr lang="zh-CN" altLang="en-US" sz="1200">
              <a:solidFill>
                <a:srgbClr val="002060"/>
              </a:solidFill>
              <a:latin typeface="微软雅黑" panose="020B0502040204020203" pitchFamily="34" charset="-122"/>
              <a:ea typeface="微软雅黑" panose="020B0502040204020203" pitchFamily="34" charset="-122"/>
              <a:sym typeface="+mn-ea"/>
            </a:endParaRPr>
          </a:p>
          <a:p>
            <a:pPr indent="0">
              <a:buFont typeface="Wingdings" panose="05000000000000000000" charset="0"/>
              <a:buNone/>
            </a:pPr>
            <a:endParaRPr lang="zh-CN" altLang="en-US" sz="1600">
              <a:solidFill>
                <a:srgbClr val="002060"/>
              </a:solidFill>
              <a:latin typeface="微软雅黑" panose="020B0502040204020203" pitchFamily="34" charset="-122"/>
              <a:ea typeface="微软雅黑" panose="020B0502040204020203" pitchFamily="34" charset="-122"/>
              <a:sym typeface="+mn-ea"/>
            </a:endParaRPr>
          </a:p>
          <a:p>
            <a:pPr indent="0">
              <a:buFont typeface="Wingdings" panose="05000000000000000000" charset="0"/>
              <a:buNone/>
            </a:pPr>
            <a:r>
              <a:rPr lang="en-US" altLang="zh-CN" sz="1600">
                <a:solidFill>
                  <a:srgbClr val="002060"/>
                </a:solidFill>
                <a:latin typeface="微软雅黑" panose="020B0502040204020203" pitchFamily="34" charset="-122"/>
                <a:ea typeface="微软雅黑" panose="020B0502040204020203" pitchFamily="34" charset="-122"/>
                <a:sym typeface="+mn-ea"/>
              </a:rPr>
              <a:t>PPPoE</a:t>
            </a:r>
            <a:r>
              <a:rPr lang="zh-CN" altLang="en-US" sz="1600">
                <a:solidFill>
                  <a:srgbClr val="002060"/>
                </a:solidFill>
                <a:latin typeface="微软雅黑" panose="020B0502040204020203" pitchFamily="34" charset="-122"/>
                <a:ea typeface="微软雅黑" panose="020B0502040204020203" pitchFamily="34" charset="-122"/>
                <a:sym typeface="+mn-ea"/>
              </a:rPr>
              <a:t>在</a:t>
            </a:r>
            <a:r>
              <a:rPr lang="en-US" altLang="zh-CN" sz="1600">
                <a:solidFill>
                  <a:srgbClr val="002060"/>
                </a:solidFill>
                <a:latin typeface="微软雅黑" panose="020B0502040204020203" pitchFamily="34" charset="-122"/>
                <a:ea typeface="微软雅黑" panose="020B0502040204020203" pitchFamily="34" charset="-122"/>
                <a:sym typeface="+mn-ea"/>
              </a:rPr>
              <a:t>PPP</a:t>
            </a:r>
            <a:r>
              <a:rPr lang="zh-CN" altLang="en-US" sz="1600">
                <a:solidFill>
                  <a:srgbClr val="002060"/>
                </a:solidFill>
                <a:latin typeface="微软雅黑" panose="020B0502040204020203" pitchFamily="34" charset="-122"/>
                <a:ea typeface="微软雅黑" panose="020B0502040204020203" pitchFamily="34" charset="-122"/>
                <a:sym typeface="+mn-ea"/>
              </a:rPr>
              <a:t>报文前加上以太网报头</a:t>
            </a:r>
            <a:endParaRPr lang="zh-CN" altLang="en-US" sz="1600">
              <a:solidFill>
                <a:srgbClr val="002060"/>
              </a:solidFill>
              <a:latin typeface="微软雅黑" panose="020B0502040204020203" pitchFamily="34" charset="-122"/>
              <a:ea typeface="微软雅黑" panose="020B0502040204020203" pitchFamily="34" charset="-122"/>
              <a:sym typeface="+mn-ea"/>
            </a:endParaRPr>
          </a:p>
          <a:p>
            <a:pPr lvl="1"/>
            <a:r>
              <a:rPr lang="zh-CN" altLang="en-US" sz="1200">
                <a:solidFill>
                  <a:srgbClr val="002060"/>
                </a:solidFill>
                <a:latin typeface="微软雅黑" panose="020B0502040204020203" pitchFamily="34" charset="-122"/>
                <a:ea typeface="微软雅黑" panose="020B0502040204020203" pitchFamily="34" charset="-122"/>
                <a:sym typeface="+mn-ea"/>
              </a:rPr>
              <a:t>每个用户主机使用自身的</a:t>
            </a:r>
            <a:r>
              <a:rPr lang="en-US" altLang="zh-CN" sz="1200">
                <a:solidFill>
                  <a:srgbClr val="002060"/>
                </a:solidFill>
                <a:latin typeface="微软雅黑" panose="020B0502040204020203" pitchFamily="34" charset="-122"/>
                <a:ea typeface="微软雅黑" panose="020B0502040204020203" pitchFamily="34" charset="-122"/>
                <a:sym typeface="+mn-ea"/>
              </a:rPr>
              <a:t>PPP</a:t>
            </a:r>
            <a:r>
              <a:rPr lang="zh-CN" altLang="en-US" sz="1200">
                <a:solidFill>
                  <a:srgbClr val="002060"/>
                </a:solidFill>
                <a:latin typeface="微软雅黑" panose="020B0502040204020203" pitchFamily="34" charset="-122"/>
                <a:ea typeface="微软雅黑" panose="020B0502040204020203" pitchFamily="34" charset="-122"/>
                <a:sym typeface="+mn-ea"/>
              </a:rPr>
              <a:t>堆栈。</a:t>
            </a:r>
            <a:endParaRPr lang="zh-CN" altLang="en-US" sz="1200">
              <a:solidFill>
                <a:srgbClr val="002060"/>
              </a:solidFill>
              <a:latin typeface="微软雅黑" panose="020B0502040204020203" pitchFamily="34" charset="-122"/>
              <a:ea typeface="微软雅黑" panose="020B0502040204020203" pitchFamily="34" charset="-122"/>
              <a:sym typeface="+mn-ea"/>
            </a:endParaRPr>
          </a:p>
          <a:p>
            <a:pPr lvl="1"/>
            <a:r>
              <a:rPr lang="zh-CN" altLang="en-US" sz="1200">
                <a:solidFill>
                  <a:srgbClr val="002060"/>
                </a:solidFill>
                <a:latin typeface="微软雅黑" panose="020B0502040204020203" pitchFamily="34" charset="-122"/>
                <a:ea typeface="微软雅黑" panose="020B0502040204020203" pitchFamily="34" charset="-122"/>
                <a:sym typeface="+mn-ea"/>
              </a:rPr>
              <a:t>接入控制、计费针对单个用户进行</a:t>
            </a:r>
            <a:endParaRPr lang="zh-CN" altLang="en-US" sz="1200">
              <a:solidFill>
                <a:srgbClr val="002060"/>
              </a:solidFill>
              <a:latin typeface="微软雅黑" panose="020B0502040204020203" pitchFamily="34" charset="-122"/>
              <a:ea typeface="微软雅黑" panose="020B0502040204020203" pitchFamily="34" charset="-122"/>
              <a:sym typeface="+mn-ea"/>
            </a:endParaRPr>
          </a:p>
          <a:p>
            <a:pPr indent="0">
              <a:buFont typeface="Wingdings" panose="05000000000000000000" charset="0"/>
              <a:buNone/>
            </a:pPr>
            <a:r>
              <a:rPr lang="zh-CN" altLang="en-US" sz="1200">
                <a:solidFill>
                  <a:srgbClr val="002060"/>
                </a:solidFill>
                <a:latin typeface="微软雅黑" panose="020B0502040204020203" pitchFamily="34" charset="-122"/>
                <a:ea typeface="微软雅黑" panose="020B0502040204020203" pitchFamily="34" charset="-122"/>
                <a:sym typeface="+mn-ea"/>
              </a:rPr>
              <a:t>模型简单</a:t>
            </a:r>
            <a:endParaRPr lang="zh-CN" altLang="en-US" sz="1200">
              <a:solidFill>
                <a:srgbClr val="002060"/>
              </a:solidFill>
              <a:latin typeface="微软雅黑" panose="020B0502040204020203" pitchFamily="34" charset="-122"/>
              <a:ea typeface="微软雅黑" panose="020B0502040204020203" pitchFamily="34" charset="-122"/>
              <a:sym typeface="+mn-ea"/>
            </a:endParaRPr>
          </a:p>
          <a:p>
            <a:pPr indent="0">
              <a:buFont typeface="Wingdings" panose="05000000000000000000" charset="0"/>
              <a:buNone/>
            </a:pPr>
            <a:endParaRPr lang="zh-CN" altLang="en-US" sz="1200">
              <a:solidFill>
                <a:srgbClr val="002060"/>
              </a:solidFill>
              <a:latin typeface="微软雅黑" panose="020B0502040204020203" pitchFamily="34" charset="-122"/>
              <a:ea typeface="微软雅黑" panose="020B0502040204020203" pitchFamily="34" charset="-122"/>
              <a:sym typeface="+mn-ea"/>
            </a:endParaRPr>
          </a:p>
          <a:p>
            <a:pPr indent="0">
              <a:buFont typeface="Wingdings" panose="05000000000000000000" charset="0"/>
              <a:buNone/>
            </a:pPr>
            <a:endParaRPr lang="zh-CN" altLang="en-US" sz="1200">
              <a:solidFill>
                <a:srgbClr val="002060"/>
              </a:solidFill>
              <a:latin typeface="微软雅黑" panose="020B0502040204020203" pitchFamily="34" charset="-122"/>
              <a:ea typeface="微软雅黑"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199765" y="-254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6.8.3 </a:t>
            </a:r>
            <a:r>
              <a:rPr lang="en-US" sz="1600">
                <a:solidFill>
                  <a:srgbClr val="002060"/>
                </a:solidFill>
                <a:latin typeface="微软雅黑" panose="020B0502040204020203" pitchFamily="34" charset="-122"/>
                <a:ea typeface="微软雅黑" panose="020B0502040204020203" pitchFamily="34" charset="-122"/>
              </a:rPr>
              <a:t>xDSL </a:t>
            </a:r>
            <a:r>
              <a:rPr lang="zh-CN" altLang="en-US" sz="1600">
                <a:solidFill>
                  <a:srgbClr val="002060"/>
                </a:solidFill>
                <a:latin typeface="微软雅黑" panose="020B0502040204020203" pitchFamily="34" charset="-122"/>
                <a:ea typeface="微软雅黑" panose="020B0502040204020203" pitchFamily="34" charset="-122"/>
              </a:rPr>
              <a:t>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8" name="文本框 7"/>
          <p:cNvSpPr txBox="1"/>
          <p:nvPr/>
        </p:nvSpPr>
        <p:spPr>
          <a:xfrm>
            <a:off x="30480" y="334645"/>
            <a:ext cx="187960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6.8.3.1 ADSL </a:t>
            </a:r>
            <a:r>
              <a:rPr lang="zh-CN" altLang="en-US" sz="1600">
                <a:solidFill>
                  <a:srgbClr val="002060"/>
                </a:solidFill>
                <a:latin typeface="微软雅黑" panose="020B0502040204020203" pitchFamily="34" charset="-122"/>
                <a:ea typeface="微软雅黑" panose="020B0502040204020203" pitchFamily="34" charset="-122"/>
              </a:rPr>
              <a:t>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1" name="文本框 10"/>
          <p:cNvSpPr txBox="1"/>
          <p:nvPr/>
        </p:nvSpPr>
        <p:spPr>
          <a:xfrm>
            <a:off x="30480" y="577215"/>
            <a:ext cx="187960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6.8.3.2 VDSL </a:t>
            </a:r>
            <a:r>
              <a:rPr lang="zh-CN" altLang="en-US" sz="1600">
                <a:solidFill>
                  <a:srgbClr val="002060"/>
                </a:solidFill>
                <a:latin typeface="微软雅黑" panose="020B0502040204020203" pitchFamily="34" charset="-122"/>
                <a:ea typeface="微软雅黑" panose="020B0502040204020203" pitchFamily="34" charset="-122"/>
              </a:rPr>
              <a:t>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2" name="文本框 11"/>
          <p:cNvSpPr txBox="1"/>
          <p:nvPr/>
        </p:nvSpPr>
        <p:spPr>
          <a:xfrm>
            <a:off x="30480" y="802005"/>
            <a:ext cx="1879600" cy="337185"/>
          </a:xfrm>
          <a:prstGeom prst="rect">
            <a:avLst/>
          </a:prstGeom>
          <a:noFill/>
        </p:spPr>
        <p:txBody>
          <a:bodyPr wrap="square" rtlCol="0">
            <a:spAutoFit/>
          </a:bodyPr>
          <a:p>
            <a:r>
              <a:rPr lang="en-US" altLang="zh-CN" sz="1600">
                <a:solidFill>
                  <a:srgbClr val="C00000"/>
                </a:solidFill>
                <a:latin typeface="微软雅黑" panose="020B0502040204020203" pitchFamily="34" charset="-122"/>
                <a:ea typeface="微软雅黑" panose="020B0502040204020203" pitchFamily="34" charset="-122"/>
              </a:rPr>
              <a:t>6.8.3.3 PPPoE </a:t>
            </a:r>
            <a:r>
              <a:rPr lang="zh-CN" altLang="en-US" sz="1600">
                <a:solidFill>
                  <a:srgbClr val="C00000"/>
                </a:solidFill>
                <a:latin typeface="微软雅黑" panose="020B0502040204020203" pitchFamily="34" charset="-122"/>
                <a:ea typeface="微软雅黑" panose="020B0502040204020203" pitchFamily="34" charset="-122"/>
              </a:rPr>
              <a:t>协议</a:t>
            </a:r>
            <a:endParaRPr lang="zh-CN" altLang="en-US" sz="1600">
              <a:solidFill>
                <a:srgbClr val="C00000"/>
              </a:solidFill>
              <a:latin typeface="微软雅黑" panose="020B0502040204020203" pitchFamily="34" charset="-122"/>
              <a:ea typeface="微软雅黑" panose="020B0502040204020203" pitchFamily="34" charset="-122"/>
            </a:endParaRPr>
          </a:p>
        </p:txBody>
      </p:sp>
      <p:sp>
        <p:nvSpPr>
          <p:cNvPr id="3" name="文本框 2"/>
          <p:cNvSpPr txBox="1"/>
          <p:nvPr/>
        </p:nvSpPr>
        <p:spPr>
          <a:xfrm>
            <a:off x="2244090" y="1059815"/>
            <a:ext cx="5862320" cy="1568450"/>
          </a:xfrm>
          <a:prstGeom prst="rect">
            <a:avLst/>
          </a:prstGeom>
          <a:noFill/>
        </p:spPr>
        <p:txBody>
          <a:bodyPr wrap="square" rtlCol="0">
            <a:spAutoFit/>
          </a:bodyPr>
          <a:p>
            <a:r>
              <a:rPr lang="en-US" sz="1600">
                <a:solidFill>
                  <a:srgbClr val="002060"/>
                </a:solidFill>
                <a:latin typeface="微软雅黑" panose="020B0502040204020203" pitchFamily="34" charset="-122"/>
                <a:ea typeface="微软雅黑" panose="020B0502040204020203" pitchFamily="34" charset="-122"/>
              </a:rPr>
              <a:t>1. PPPoE </a:t>
            </a:r>
            <a:r>
              <a:rPr lang="zh-CN" altLang="en-US" sz="1600">
                <a:solidFill>
                  <a:srgbClr val="002060"/>
                </a:solidFill>
                <a:latin typeface="微软雅黑" panose="020B0502040204020203" pitchFamily="34" charset="-122"/>
                <a:ea typeface="微软雅黑" panose="020B0502040204020203" pitchFamily="34" charset="-122"/>
              </a:rPr>
              <a:t>帧格式</a:t>
            </a:r>
            <a:endParaRPr lang="zh-CN" altLang="en-US" sz="1600">
              <a:solidFill>
                <a:srgbClr val="002060"/>
              </a:solidFill>
              <a:latin typeface="微软雅黑" panose="020B0502040204020203" pitchFamily="34" charset="-122"/>
              <a:ea typeface="微软雅黑" panose="020B0502040204020203" pitchFamily="34" charset="-122"/>
            </a:endParaRPr>
          </a:p>
          <a:p>
            <a:pPr lvl="1"/>
            <a:endParaRPr lang="zh-CN" altLang="en-US" sz="1200">
              <a:solidFill>
                <a:srgbClr val="002060"/>
              </a:solidFill>
              <a:latin typeface="微软雅黑" panose="020B0502040204020203" pitchFamily="34" charset="-122"/>
              <a:ea typeface="微软雅黑" panose="020B0502040204020203" pitchFamily="34" charset="-122"/>
              <a:sym typeface="+mn-ea"/>
            </a:endParaRPr>
          </a:p>
          <a:p>
            <a:pPr indent="0">
              <a:buFont typeface="Wingdings" panose="05000000000000000000" charset="0"/>
              <a:buNone/>
            </a:pPr>
            <a:endParaRPr lang="zh-CN" altLang="en-US" sz="1600">
              <a:solidFill>
                <a:srgbClr val="002060"/>
              </a:solidFill>
              <a:latin typeface="微软雅黑" panose="020B0502040204020203" pitchFamily="34" charset="-122"/>
              <a:ea typeface="微软雅黑" panose="020B0502040204020203" pitchFamily="34" charset="-122"/>
              <a:sym typeface="+mn-ea"/>
            </a:endParaRPr>
          </a:p>
          <a:p>
            <a:pPr indent="0">
              <a:buFont typeface="Wingdings" panose="05000000000000000000" charset="0"/>
              <a:buNone/>
            </a:pPr>
            <a:r>
              <a:rPr lang="en-US" altLang="zh-CN" sz="1600">
                <a:solidFill>
                  <a:srgbClr val="002060"/>
                </a:solidFill>
                <a:latin typeface="微软雅黑" panose="020B0502040204020203" pitchFamily="34" charset="-122"/>
                <a:ea typeface="微软雅黑" panose="020B0502040204020203" pitchFamily="34" charset="-122"/>
                <a:sym typeface="+mn-ea"/>
              </a:rPr>
              <a:t>2. PPPoE </a:t>
            </a:r>
            <a:r>
              <a:rPr lang="zh-CN" altLang="en-US" sz="1600">
                <a:solidFill>
                  <a:srgbClr val="002060"/>
                </a:solidFill>
                <a:latin typeface="微软雅黑" panose="020B0502040204020203" pitchFamily="34" charset="-122"/>
                <a:ea typeface="微软雅黑" panose="020B0502040204020203" pitchFamily="34" charset="-122"/>
                <a:sym typeface="+mn-ea"/>
              </a:rPr>
              <a:t>工作过程</a:t>
            </a:r>
            <a:endParaRPr lang="zh-CN" altLang="en-US" sz="1600">
              <a:solidFill>
                <a:srgbClr val="002060"/>
              </a:solidFill>
              <a:latin typeface="微软雅黑" panose="020B0502040204020203" pitchFamily="34" charset="-122"/>
              <a:ea typeface="微软雅黑" panose="020B0502040204020203" pitchFamily="34" charset="-122"/>
              <a:sym typeface="+mn-ea"/>
            </a:endParaRPr>
          </a:p>
          <a:p>
            <a:pPr lvl="1"/>
            <a:endParaRPr lang="zh-CN" altLang="en-US" sz="1200">
              <a:solidFill>
                <a:srgbClr val="002060"/>
              </a:solidFill>
              <a:latin typeface="微软雅黑" panose="020B0502040204020203" pitchFamily="34" charset="-122"/>
              <a:ea typeface="微软雅黑" panose="020B0502040204020203" pitchFamily="34" charset="-122"/>
              <a:sym typeface="+mn-ea"/>
            </a:endParaRPr>
          </a:p>
          <a:p>
            <a:pPr indent="0">
              <a:buFont typeface="Wingdings" panose="05000000000000000000" charset="0"/>
              <a:buNone/>
            </a:pPr>
            <a:endParaRPr lang="zh-CN" altLang="en-US" sz="1200">
              <a:solidFill>
                <a:srgbClr val="002060"/>
              </a:solidFill>
              <a:latin typeface="微软雅黑" panose="020B0502040204020203" pitchFamily="34" charset="-122"/>
              <a:ea typeface="微软雅黑" panose="020B0502040204020203" pitchFamily="34" charset="-122"/>
              <a:sym typeface="+mn-ea"/>
            </a:endParaRPr>
          </a:p>
          <a:p>
            <a:pPr indent="0">
              <a:buFont typeface="Wingdings" panose="05000000000000000000" charset="0"/>
              <a:buNone/>
            </a:pPr>
            <a:endParaRPr lang="zh-CN" altLang="en-US" sz="1200">
              <a:solidFill>
                <a:srgbClr val="002060"/>
              </a:solidFill>
              <a:latin typeface="微软雅黑" panose="020B0502040204020203" pitchFamily="34" charset="-122"/>
              <a:ea typeface="微软雅黑"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199765" y="-254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6.8.3 </a:t>
            </a:r>
            <a:r>
              <a:rPr lang="en-US" sz="1600">
                <a:solidFill>
                  <a:srgbClr val="002060"/>
                </a:solidFill>
                <a:latin typeface="微软雅黑" panose="020B0502040204020203" pitchFamily="34" charset="-122"/>
                <a:ea typeface="微软雅黑" panose="020B0502040204020203" pitchFamily="34" charset="-122"/>
              </a:rPr>
              <a:t>xDSL </a:t>
            </a:r>
            <a:r>
              <a:rPr lang="zh-CN" altLang="en-US" sz="1600">
                <a:solidFill>
                  <a:srgbClr val="002060"/>
                </a:solidFill>
                <a:latin typeface="微软雅黑" panose="020B0502040204020203" pitchFamily="34" charset="-122"/>
                <a:ea typeface="微软雅黑" panose="020B0502040204020203" pitchFamily="34" charset="-122"/>
              </a:rPr>
              <a:t>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8" name="文本框 7"/>
          <p:cNvSpPr txBox="1"/>
          <p:nvPr/>
        </p:nvSpPr>
        <p:spPr>
          <a:xfrm>
            <a:off x="30480" y="334645"/>
            <a:ext cx="187960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6.8.3.1 ADSL </a:t>
            </a:r>
            <a:r>
              <a:rPr lang="zh-CN" altLang="en-US" sz="1600">
                <a:solidFill>
                  <a:srgbClr val="002060"/>
                </a:solidFill>
                <a:latin typeface="微软雅黑" panose="020B0502040204020203" pitchFamily="34" charset="-122"/>
                <a:ea typeface="微软雅黑" panose="020B0502040204020203" pitchFamily="34" charset="-122"/>
              </a:rPr>
              <a:t>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1" name="文本框 10"/>
          <p:cNvSpPr txBox="1"/>
          <p:nvPr/>
        </p:nvSpPr>
        <p:spPr>
          <a:xfrm>
            <a:off x="30480" y="577215"/>
            <a:ext cx="187960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6.8.3.2 VDSL </a:t>
            </a:r>
            <a:r>
              <a:rPr lang="zh-CN" altLang="en-US" sz="1600">
                <a:solidFill>
                  <a:srgbClr val="002060"/>
                </a:solidFill>
                <a:latin typeface="微软雅黑" panose="020B0502040204020203" pitchFamily="34" charset="-122"/>
                <a:ea typeface="微软雅黑" panose="020B0502040204020203" pitchFamily="34" charset="-122"/>
              </a:rPr>
              <a:t>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2" name="文本框 11"/>
          <p:cNvSpPr txBox="1"/>
          <p:nvPr/>
        </p:nvSpPr>
        <p:spPr>
          <a:xfrm>
            <a:off x="30480" y="802005"/>
            <a:ext cx="1879600" cy="337185"/>
          </a:xfrm>
          <a:prstGeom prst="rect">
            <a:avLst/>
          </a:prstGeom>
          <a:noFill/>
        </p:spPr>
        <p:txBody>
          <a:bodyPr wrap="square" rtlCol="0">
            <a:spAutoFit/>
          </a:bodyPr>
          <a:p>
            <a:r>
              <a:rPr lang="en-US" altLang="zh-CN" sz="1600">
                <a:solidFill>
                  <a:srgbClr val="C00000"/>
                </a:solidFill>
                <a:latin typeface="微软雅黑" panose="020B0502040204020203" pitchFamily="34" charset="-122"/>
                <a:ea typeface="微软雅黑" panose="020B0502040204020203" pitchFamily="34" charset="-122"/>
              </a:rPr>
              <a:t>6.8.3.3 PPPoE </a:t>
            </a:r>
            <a:r>
              <a:rPr lang="zh-CN" altLang="en-US" sz="1600">
                <a:solidFill>
                  <a:srgbClr val="C00000"/>
                </a:solidFill>
                <a:latin typeface="微软雅黑" panose="020B0502040204020203" pitchFamily="34" charset="-122"/>
                <a:ea typeface="微软雅黑" panose="020B0502040204020203" pitchFamily="34" charset="-122"/>
              </a:rPr>
              <a:t>协议</a:t>
            </a:r>
            <a:endParaRPr lang="zh-CN" altLang="en-US" sz="1600">
              <a:solidFill>
                <a:srgbClr val="C00000"/>
              </a:solidFill>
              <a:latin typeface="微软雅黑" panose="020B0502040204020203" pitchFamily="34" charset="-122"/>
              <a:ea typeface="微软雅黑" panose="020B0502040204020203" pitchFamily="34" charset="-122"/>
            </a:endParaRPr>
          </a:p>
        </p:txBody>
      </p:sp>
      <p:sp>
        <p:nvSpPr>
          <p:cNvPr id="3" name="文本框 2"/>
          <p:cNvSpPr txBox="1"/>
          <p:nvPr/>
        </p:nvSpPr>
        <p:spPr>
          <a:xfrm>
            <a:off x="2244090" y="1059815"/>
            <a:ext cx="5862320" cy="521970"/>
          </a:xfrm>
          <a:prstGeom prst="rect">
            <a:avLst/>
          </a:prstGeom>
          <a:noFill/>
        </p:spPr>
        <p:txBody>
          <a:bodyPr wrap="square" rtlCol="0">
            <a:spAutoFit/>
          </a:bodyPr>
          <a:p>
            <a:r>
              <a:rPr lang="en-US" sz="1600">
                <a:solidFill>
                  <a:srgbClr val="002060"/>
                </a:solidFill>
                <a:latin typeface="微软雅黑" panose="020B0502040204020203" pitchFamily="34" charset="-122"/>
                <a:ea typeface="微软雅黑" panose="020B0502040204020203" pitchFamily="34" charset="-122"/>
              </a:rPr>
              <a:t>1. PPPoE </a:t>
            </a:r>
            <a:r>
              <a:rPr lang="zh-CN" altLang="en-US" sz="1600">
                <a:solidFill>
                  <a:srgbClr val="002060"/>
                </a:solidFill>
                <a:latin typeface="微软雅黑" panose="020B0502040204020203" pitchFamily="34" charset="-122"/>
                <a:ea typeface="微软雅黑" panose="020B0502040204020203" pitchFamily="34" charset="-122"/>
              </a:rPr>
              <a:t>帧格式</a:t>
            </a:r>
            <a:endParaRPr lang="zh-CN" altLang="en-US" sz="1600">
              <a:solidFill>
                <a:srgbClr val="002060"/>
              </a:solidFill>
              <a:latin typeface="微软雅黑" panose="020B0502040204020203" pitchFamily="34" charset="-122"/>
              <a:ea typeface="微软雅黑" panose="020B0502040204020203" pitchFamily="34" charset="-122"/>
            </a:endParaRPr>
          </a:p>
          <a:p>
            <a:pPr indent="0">
              <a:buFont typeface="Wingdings" panose="05000000000000000000" charset="0"/>
              <a:buNone/>
            </a:pPr>
            <a:endParaRPr lang="zh-CN" altLang="en-US" sz="1200">
              <a:solidFill>
                <a:srgbClr val="002060"/>
              </a:solidFill>
              <a:latin typeface="微软雅黑" panose="020B0502040204020203" pitchFamily="34" charset="-122"/>
              <a:ea typeface="微软雅黑" panose="020B0502040204020203" pitchFamily="34" charset="-122"/>
              <a:sym typeface="+mn-ea"/>
            </a:endParaRPr>
          </a:p>
        </p:txBody>
      </p:sp>
      <p:grpSp>
        <p:nvGrpSpPr>
          <p:cNvPr id="24" name="组合 23"/>
          <p:cNvGrpSpPr/>
          <p:nvPr/>
        </p:nvGrpSpPr>
        <p:grpSpPr>
          <a:xfrm rot="0">
            <a:off x="2633980" y="1552575"/>
            <a:ext cx="4264025" cy="967105"/>
            <a:chOff x="6582" y="2445"/>
            <a:chExt cx="6715" cy="1523"/>
          </a:xfrm>
        </p:grpSpPr>
        <p:sp>
          <p:nvSpPr>
            <p:cNvPr id="7" name="矩形 6"/>
            <p:cNvSpPr/>
            <p:nvPr/>
          </p:nvSpPr>
          <p:spPr>
            <a:xfrm>
              <a:off x="7870" y="3515"/>
              <a:ext cx="1010" cy="351"/>
            </a:xfrm>
            <a:prstGeom prst="rect">
              <a:avLst/>
            </a:prstGeom>
            <a:noFill/>
            <a:ln w="12700" cap="flat" cmpd="sng" algn="ctr">
              <a:solidFill>
                <a:schemeClr val="tx1"/>
              </a:solidFill>
              <a:prstDash val="solid"/>
              <a:round/>
              <a:headEnd type="none" w="med" len="med"/>
              <a:tailEnd type="none" w="med" len="med"/>
            </a:ln>
          </p:spPr>
          <p:txBody>
            <a:bodyPr vert="horz" wrap="square" lIns="0" tIns="0" rIns="0" bIns="0" numCol="1" anchor="b"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目的地址</a:t>
              </a: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9" name="矩形 8"/>
            <p:cNvSpPr/>
            <p:nvPr/>
          </p:nvSpPr>
          <p:spPr>
            <a:xfrm>
              <a:off x="8880" y="3515"/>
              <a:ext cx="1010" cy="351"/>
            </a:xfrm>
            <a:prstGeom prst="rect">
              <a:avLst/>
            </a:prstGeom>
            <a:noFill/>
            <a:ln w="12700" cap="flat" cmpd="sng" algn="ctr">
              <a:solidFill>
                <a:schemeClr val="tx1"/>
              </a:solidFill>
              <a:prstDash val="solid"/>
              <a:round/>
              <a:headEnd type="none" w="med" len="med"/>
              <a:tailEnd type="none" w="med" len="med"/>
            </a:ln>
          </p:spPr>
          <p:txBody>
            <a:bodyPr vert="horz" wrap="square" lIns="0" tIns="0" rIns="0" bIns="0" numCol="1" anchor="b"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源地址</a:t>
              </a: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10" name="矩形 9"/>
            <p:cNvSpPr/>
            <p:nvPr/>
          </p:nvSpPr>
          <p:spPr>
            <a:xfrm>
              <a:off x="9890" y="3515"/>
              <a:ext cx="563" cy="351"/>
            </a:xfrm>
            <a:prstGeom prst="rect">
              <a:avLst/>
            </a:prstGeom>
            <a:noFill/>
            <a:ln w="12700" cap="flat" cmpd="sng" algn="ctr">
              <a:solidFill>
                <a:schemeClr val="tx1"/>
              </a:solidFill>
              <a:prstDash val="solid"/>
              <a:round/>
              <a:headEnd type="none" w="med" len="med"/>
              <a:tailEnd type="none" w="med" len="med"/>
            </a:ln>
          </p:spPr>
          <p:txBody>
            <a:bodyPr vert="horz" wrap="square" lIns="0" tIns="0" rIns="0" bIns="0" numCol="1" anchor="b"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类型</a:t>
              </a: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4" name="矩形 3"/>
            <p:cNvSpPr/>
            <p:nvPr/>
          </p:nvSpPr>
          <p:spPr>
            <a:xfrm>
              <a:off x="12469" y="3515"/>
              <a:ext cx="829" cy="351"/>
            </a:xfrm>
            <a:prstGeom prst="rect">
              <a:avLst/>
            </a:prstGeom>
            <a:noFill/>
            <a:ln w="12700" cap="flat" cmpd="sng" algn="ctr">
              <a:solidFill>
                <a:schemeClr val="tx1"/>
              </a:solidFill>
              <a:prstDash val="solid"/>
              <a:round/>
              <a:headEnd type="none" w="med" len="med"/>
              <a:tailEnd type="none" w="med" len="med"/>
            </a:ln>
          </p:spPr>
          <p:txBody>
            <a:bodyPr vert="horz" wrap="square" lIns="0" tIns="0" rIns="0" bIns="0" numCol="1" anchor="b"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FCS</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6" name="矩形 5"/>
            <p:cNvSpPr/>
            <p:nvPr/>
          </p:nvSpPr>
          <p:spPr>
            <a:xfrm>
              <a:off x="10453" y="3515"/>
              <a:ext cx="2016" cy="351"/>
            </a:xfrm>
            <a:prstGeom prst="rect">
              <a:avLst/>
            </a:prstGeom>
            <a:noFill/>
            <a:ln w="12700" cap="flat" cmpd="sng" algn="ctr">
              <a:solidFill>
                <a:schemeClr val="tx1"/>
              </a:solidFill>
              <a:prstDash val="solid"/>
              <a:round/>
              <a:headEnd type="none" w="med" len="med"/>
              <a:tailEnd type="none" w="med" len="med"/>
            </a:ln>
          </p:spPr>
          <p:txBody>
            <a:bodyPr vert="horz" wrap="square" lIns="0" tIns="0" rIns="0" bIns="0" numCol="1" anchor="b"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数   据</a:t>
              </a: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14" name="矩形 13"/>
            <p:cNvSpPr/>
            <p:nvPr/>
          </p:nvSpPr>
          <p:spPr>
            <a:xfrm>
              <a:off x="10453" y="2445"/>
              <a:ext cx="2016" cy="351"/>
            </a:xfrm>
            <a:prstGeom prst="rect">
              <a:avLst/>
            </a:prstGeom>
            <a:noFill/>
            <a:ln w="12700" cap="flat" cmpd="sng" algn="ctr">
              <a:solidFill>
                <a:schemeClr val="tx1"/>
              </a:solidFill>
              <a:prstDash val="solid"/>
              <a:round/>
              <a:headEnd type="none" w="med" len="med"/>
              <a:tailEnd type="none" w="med" len="med"/>
            </a:ln>
          </p:spPr>
          <p:txBody>
            <a:bodyPr vert="horz" wrap="square" lIns="0" tIns="0" rIns="0" bIns="0" numCol="1" anchor="b"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IP </a:t>
              </a:r>
              <a:r>
                <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数 据 报</a:t>
              </a: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16" name="文本框 15"/>
            <p:cNvSpPr txBox="1"/>
            <p:nvPr/>
          </p:nvSpPr>
          <p:spPr>
            <a:xfrm>
              <a:off x="8179" y="3201"/>
              <a:ext cx="392" cy="314"/>
            </a:xfrm>
            <a:prstGeom prst="rect">
              <a:avLst/>
            </a:prstGeom>
            <a:noFill/>
          </p:spPr>
          <p:txBody>
            <a:bodyPr wrap="square" bIns="0" rtlCol="0" anchor="b" anchorCtr="0">
              <a:spAutoFit/>
            </a:bodyPr>
            <a:p>
              <a:r>
                <a:rPr lang="en-US" altLang="zh-CN" sz="1000">
                  <a:latin typeface="Arial" panose="020B0604020202020204" pitchFamily="34" charset="0"/>
                  <a:ea typeface="微软雅黑" panose="020B0502040204020203" pitchFamily="34" charset="-122"/>
                </a:rPr>
                <a:t>6</a:t>
              </a:r>
              <a:endParaRPr lang="en-US" altLang="zh-CN" sz="1000">
                <a:latin typeface="Arial" panose="020B0604020202020204" pitchFamily="34" charset="0"/>
                <a:ea typeface="微软雅黑" panose="020B0502040204020203" pitchFamily="34" charset="-122"/>
              </a:endParaRPr>
            </a:p>
          </p:txBody>
        </p:sp>
        <p:sp>
          <p:nvSpPr>
            <p:cNvPr id="17" name="文本框 16"/>
            <p:cNvSpPr txBox="1"/>
            <p:nvPr/>
          </p:nvSpPr>
          <p:spPr>
            <a:xfrm>
              <a:off x="9189" y="3201"/>
              <a:ext cx="392" cy="314"/>
            </a:xfrm>
            <a:prstGeom prst="rect">
              <a:avLst/>
            </a:prstGeom>
            <a:noFill/>
          </p:spPr>
          <p:txBody>
            <a:bodyPr wrap="square" bIns="0" rtlCol="0" anchor="b" anchorCtr="0">
              <a:spAutoFit/>
            </a:bodyPr>
            <a:p>
              <a:r>
                <a:rPr lang="en-US" altLang="zh-CN" sz="1000">
                  <a:latin typeface="Arial" panose="020B0604020202020204" pitchFamily="34" charset="0"/>
                  <a:ea typeface="微软雅黑" panose="020B0502040204020203" pitchFamily="34" charset="-122"/>
                </a:rPr>
                <a:t>6</a:t>
              </a:r>
              <a:endParaRPr lang="en-US" altLang="zh-CN" sz="1000">
                <a:latin typeface="Arial" panose="020B0604020202020204" pitchFamily="34" charset="0"/>
                <a:ea typeface="微软雅黑" panose="020B0502040204020203" pitchFamily="34" charset="-122"/>
              </a:endParaRPr>
            </a:p>
          </p:txBody>
        </p:sp>
        <p:sp>
          <p:nvSpPr>
            <p:cNvPr id="18" name="文本框 17"/>
            <p:cNvSpPr txBox="1"/>
            <p:nvPr/>
          </p:nvSpPr>
          <p:spPr>
            <a:xfrm>
              <a:off x="9975" y="3201"/>
              <a:ext cx="392" cy="314"/>
            </a:xfrm>
            <a:prstGeom prst="rect">
              <a:avLst/>
            </a:prstGeom>
            <a:noFill/>
          </p:spPr>
          <p:txBody>
            <a:bodyPr wrap="square" bIns="0" rtlCol="0" anchor="b" anchorCtr="0">
              <a:spAutoFit/>
            </a:bodyPr>
            <a:p>
              <a:r>
                <a:rPr lang="en-US" altLang="zh-CN" sz="1000">
                  <a:latin typeface="Arial" panose="020B0604020202020204" pitchFamily="34" charset="0"/>
                  <a:ea typeface="微软雅黑" panose="020B0502040204020203" pitchFamily="34" charset="-122"/>
                </a:rPr>
                <a:t>2</a:t>
              </a:r>
              <a:endParaRPr lang="en-US" altLang="zh-CN" sz="1000">
                <a:latin typeface="Arial" panose="020B0604020202020204" pitchFamily="34" charset="0"/>
                <a:ea typeface="微软雅黑" panose="020B0502040204020203" pitchFamily="34" charset="-122"/>
              </a:endParaRPr>
            </a:p>
          </p:txBody>
        </p:sp>
        <p:sp>
          <p:nvSpPr>
            <p:cNvPr id="19" name="文本框 18"/>
            <p:cNvSpPr txBox="1"/>
            <p:nvPr/>
          </p:nvSpPr>
          <p:spPr>
            <a:xfrm>
              <a:off x="12687" y="3201"/>
              <a:ext cx="392" cy="314"/>
            </a:xfrm>
            <a:prstGeom prst="rect">
              <a:avLst/>
            </a:prstGeom>
            <a:noFill/>
          </p:spPr>
          <p:txBody>
            <a:bodyPr wrap="square" bIns="0" rtlCol="0" anchor="b" anchorCtr="0">
              <a:spAutoFit/>
            </a:bodyPr>
            <a:p>
              <a:r>
                <a:rPr lang="en-US" altLang="zh-CN" sz="1000">
                  <a:latin typeface="Arial" panose="020B0604020202020204" pitchFamily="34" charset="0"/>
                  <a:ea typeface="微软雅黑" panose="020B0502040204020203" pitchFamily="34" charset="-122"/>
                </a:rPr>
                <a:t>4</a:t>
              </a:r>
              <a:endParaRPr lang="en-US" altLang="zh-CN" sz="1000">
                <a:latin typeface="Arial" panose="020B0604020202020204" pitchFamily="34" charset="0"/>
                <a:ea typeface="微软雅黑" panose="020B0502040204020203" pitchFamily="34" charset="-122"/>
              </a:endParaRPr>
            </a:p>
          </p:txBody>
        </p:sp>
        <p:sp>
          <p:nvSpPr>
            <p:cNvPr id="20" name="下箭头 19"/>
            <p:cNvSpPr/>
            <p:nvPr/>
          </p:nvSpPr>
          <p:spPr>
            <a:xfrm>
              <a:off x="11280" y="2816"/>
              <a:ext cx="294" cy="671"/>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21" name="文本框 20"/>
            <p:cNvSpPr txBox="1"/>
            <p:nvPr/>
          </p:nvSpPr>
          <p:spPr>
            <a:xfrm>
              <a:off x="11487" y="2887"/>
              <a:ext cx="1344" cy="314"/>
            </a:xfrm>
            <a:prstGeom prst="rect">
              <a:avLst/>
            </a:prstGeom>
            <a:noFill/>
          </p:spPr>
          <p:txBody>
            <a:bodyPr wrap="square" bIns="0" rtlCol="0" anchor="b" anchorCtr="0">
              <a:spAutoFit/>
            </a:bodyPr>
            <a:p>
              <a:r>
                <a:rPr lang="en-US" altLang="zh-CN" sz="1000">
                  <a:latin typeface="Arial" panose="020B0604020202020204" pitchFamily="34" charset="0"/>
                  <a:ea typeface="微软雅黑" panose="020B0502040204020203" pitchFamily="34" charset="-122"/>
                </a:rPr>
                <a:t>46~1500</a:t>
              </a:r>
              <a:endParaRPr lang="en-US" altLang="zh-CN" sz="1000">
                <a:latin typeface="Arial" panose="020B0604020202020204" pitchFamily="34" charset="0"/>
                <a:ea typeface="微软雅黑" panose="020B0502040204020203" pitchFamily="34" charset="-122"/>
              </a:endParaRPr>
            </a:p>
          </p:txBody>
        </p:sp>
        <p:sp>
          <p:nvSpPr>
            <p:cNvPr id="22" name="文本框 21"/>
            <p:cNvSpPr txBox="1"/>
            <p:nvPr/>
          </p:nvSpPr>
          <p:spPr>
            <a:xfrm>
              <a:off x="6582" y="3412"/>
              <a:ext cx="733" cy="556"/>
            </a:xfrm>
            <a:prstGeom prst="rect">
              <a:avLst/>
            </a:prstGeom>
            <a:noFill/>
          </p:spPr>
          <p:txBody>
            <a:bodyPr wrap="square" lIns="0" rIns="0" bIns="0" rtlCol="0" anchor="b" anchorCtr="0">
              <a:spAutoFit/>
            </a:bodyPr>
            <a:p>
              <a:pPr algn="ctr"/>
              <a:r>
                <a:rPr lang="zh-CN" altLang="en-US" sz="1000">
                  <a:latin typeface="Arial" panose="020B0604020202020204" pitchFamily="34" charset="0"/>
                  <a:ea typeface="微软雅黑" panose="020B0502040204020203" pitchFamily="34" charset="-122"/>
                </a:rPr>
                <a:t>以太网</a:t>
              </a:r>
              <a:endParaRPr lang="zh-CN" altLang="en-US" sz="1000">
                <a:latin typeface="Arial" panose="020B0604020202020204" pitchFamily="34" charset="0"/>
                <a:ea typeface="微软雅黑" panose="020B0502040204020203" pitchFamily="34" charset="-122"/>
              </a:endParaRPr>
            </a:p>
            <a:p>
              <a:pPr algn="ctr"/>
              <a:r>
                <a:rPr lang="en-US" altLang="zh-CN" sz="1000">
                  <a:latin typeface="Arial" panose="020B0604020202020204" pitchFamily="34" charset="0"/>
                  <a:ea typeface="微软雅黑" panose="020B0502040204020203" pitchFamily="34" charset="-122"/>
                </a:rPr>
                <a:t>MAC</a:t>
              </a:r>
              <a:r>
                <a:rPr lang="zh-CN" altLang="en-US" sz="1000">
                  <a:latin typeface="Arial" panose="020B0604020202020204" pitchFamily="34" charset="0"/>
                  <a:ea typeface="微软雅黑" panose="020B0502040204020203" pitchFamily="34" charset="-122"/>
                </a:rPr>
                <a:t>帧</a:t>
              </a:r>
              <a:endParaRPr lang="zh-CN" altLang="en-US" sz="1000">
                <a:latin typeface="Arial" panose="020B0604020202020204" pitchFamily="34" charset="0"/>
                <a:ea typeface="微软雅黑" panose="020B0502040204020203" pitchFamily="34" charset="-122"/>
              </a:endParaRPr>
            </a:p>
          </p:txBody>
        </p:sp>
        <p:sp>
          <p:nvSpPr>
            <p:cNvPr id="23" name="右箭头 22"/>
            <p:cNvSpPr/>
            <p:nvPr/>
          </p:nvSpPr>
          <p:spPr>
            <a:xfrm>
              <a:off x="7312" y="3614"/>
              <a:ext cx="545" cy="168"/>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grpSp>
      <p:sp>
        <p:nvSpPr>
          <p:cNvPr id="36" name="文本框 35"/>
          <p:cNvSpPr txBox="1"/>
          <p:nvPr/>
        </p:nvSpPr>
        <p:spPr>
          <a:xfrm>
            <a:off x="7072630" y="1588770"/>
            <a:ext cx="465455" cy="199390"/>
          </a:xfrm>
          <a:prstGeom prst="rect">
            <a:avLst/>
          </a:prstGeom>
          <a:noFill/>
        </p:spPr>
        <p:txBody>
          <a:bodyPr wrap="square" lIns="0" rIns="0" bIns="0" rtlCol="0" anchor="b" anchorCtr="0">
            <a:spAutoFit/>
          </a:bodyPr>
          <a:p>
            <a:pPr algn="ctr"/>
            <a:r>
              <a:rPr lang="en-US" sz="1000">
                <a:latin typeface="Arial" panose="020B0604020202020204" pitchFamily="34" charset="0"/>
                <a:ea typeface="微软雅黑" panose="020B0502040204020203" pitchFamily="34" charset="-122"/>
              </a:rPr>
              <a:t>IP </a:t>
            </a:r>
            <a:r>
              <a:rPr lang="zh-CN" altLang="en-US" sz="1000">
                <a:latin typeface="Arial" panose="020B0604020202020204" pitchFamily="34" charset="0"/>
                <a:ea typeface="微软雅黑" panose="020B0502040204020203" pitchFamily="34" charset="-122"/>
              </a:rPr>
              <a:t>层</a:t>
            </a:r>
            <a:endParaRPr lang="zh-CN" altLang="en-US" sz="1000">
              <a:latin typeface="Arial" panose="020B0604020202020204" pitchFamily="34" charset="0"/>
              <a:ea typeface="微软雅黑" panose="020B0502040204020203" pitchFamily="34" charset="-122"/>
            </a:endParaRPr>
          </a:p>
        </p:txBody>
      </p:sp>
      <p:sp>
        <p:nvSpPr>
          <p:cNvPr id="38" name="文本框 37"/>
          <p:cNvSpPr txBox="1"/>
          <p:nvPr/>
        </p:nvSpPr>
        <p:spPr>
          <a:xfrm>
            <a:off x="7072630" y="2255520"/>
            <a:ext cx="486410" cy="199390"/>
          </a:xfrm>
          <a:prstGeom prst="rect">
            <a:avLst/>
          </a:prstGeom>
          <a:noFill/>
        </p:spPr>
        <p:txBody>
          <a:bodyPr wrap="square" lIns="0" rIns="0" bIns="0" rtlCol="0" anchor="b" anchorCtr="0">
            <a:spAutoFit/>
          </a:bodyPr>
          <a:p>
            <a:pPr algn="ctr"/>
            <a:r>
              <a:rPr lang="en-US" altLang="zh-CN" sz="1000">
                <a:latin typeface="Arial" panose="020B0604020202020204" pitchFamily="34" charset="0"/>
                <a:ea typeface="微软雅黑" panose="020B0502040204020203" pitchFamily="34" charset="-122"/>
              </a:rPr>
              <a:t>MAC </a:t>
            </a:r>
            <a:r>
              <a:rPr lang="zh-CN" altLang="en-US" sz="1000">
                <a:latin typeface="Arial" panose="020B0604020202020204" pitchFamily="34" charset="0"/>
                <a:ea typeface="微软雅黑" panose="020B0502040204020203" pitchFamily="34" charset="-122"/>
              </a:rPr>
              <a:t>层</a:t>
            </a:r>
            <a:endParaRPr lang="zh-CN" altLang="en-US" sz="1000">
              <a:latin typeface="Arial" panose="020B0604020202020204" pitchFamily="34" charset="0"/>
              <a:ea typeface="微软雅黑" panose="020B0502040204020203" pitchFamily="34" charset="-122"/>
            </a:endParaRPr>
          </a:p>
        </p:txBody>
      </p:sp>
      <p:cxnSp>
        <p:nvCxnSpPr>
          <p:cNvPr id="39" name="直接连接符 38"/>
          <p:cNvCxnSpPr/>
          <p:nvPr/>
        </p:nvCxnSpPr>
        <p:spPr>
          <a:xfrm>
            <a:off x="7031355" y="1957705"/>
            <a:ext cx="461645" cy="0"/>
          </a:xfrm>
          <a:prstGeom prst="line">
            <a:avLst/>
          </a:prstGeom>
          <a:solidFill>
            <a:schemeClr val="accent1"/>
          </a:solidFill>
          <a:ln w="12700" cap="flat" cmpd="sng" algn="ctr">
            <a:solidFill>
              <a:schemeClr val="tx1"/>
            </a:solidFill>
            <a:prstDash val="sysDash"/>
            <a:round/>
            <a:headEnd type="none" w="med" len="med"/>
            <a:tailEnd type="none" w="med" len="med"/>
          </a:ln>
        </p:spPr>
      </p:cxnSp>
      <p:sp>
        <p:nvSpPr>
          <p:cNvPr id="43" name="矩形 42"/>
          <p:cNvSpPr/>
          <p:nvPr/>
        </p:nvSpPr>
        <p:spPr>
          <a:xfrm>
            <a:off x="2949575" y="2971165"/>
            <a:ext cx="641350" cy="222885"/>
          </a:xfrm>
          <a:prstGeom prst="rect">
            <a:avLst/>
          </a:prstGeom>
          <a:noFill/>
          <a:ln w="12700" cap="flat" cmpd="sng" algn="ctr">
            <a:solidFill>
              <a:schemeClr val="tx1"/>
            </a:solidFill>
            <a:prstDash val="solid"/>
            <a:round/>
            <a:headEnd type="none" w="med" len="med"/>
            <a:tailEnd type="none" w="med" len="med"/>
          </a:ln>
        </p:spPr>
        <p:txBody>
          <a:bodyPr vert="horz" wrap="square" lIns="0" tIns="0" rIns="0" bIns="0" numCol="1" anchor="b"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VER</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44" name="矩形 43"/>
          <p:cNvSpPr/>
          <p:nvPr/>
        </p:nvSpPr>
        <p:spPr>
          <a:xfrm>
            <a:off x="3590925" y="2971165"/>
            <a:ext cx="641350" cy="222885"/>
          </a:xfrm>
          <a:prstGeom prst="rect">
            <a:avLst/>
          </a:prstGeom>
          <a:noFill/>
          <a:ln w="12700" cap="flat" cmpd="sng" algn="ctr">
            <a:solidFill>
              <a:schemeClr val="tx1"/>
            </a:solidFill>
            <a:prstDash val="solid"/>
            <a:round/>
            <a:headEnd type="none" w="med" len="med"/>
            <a:tailEnd type="none" w="med" len="med"/>
          </a:ln>
        </p:spPr>
        <p:txBody>
          <a:bodyPr vert="horz" wrap="square" lIns="0" tIns="0" rIns="0" bIns="0" numCol="1" anchor="b"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Type</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45" name="矩形 44"/>
          <p:cNvSpPr/>
          <p:nvPr/>
        </p:nvSpPr>
        <p:spPr>
          <a:xfrm>
            <a:off x="4232275" y="2971165"/>
            <a:ext cx="641350" cy="222885"/>
          </a:xfrm>
          <a:prstGeom prst="rect">
            <a:avLst/>
          </a:prstGeom>
          <a:noFill/>
          <a:ln w="12700" cap="flat" cmpd="sng" algn="ctr">
            <a:solidFill>
              <a:schemeClr val="tx1"/>
            </a:solidFill>
            <a:prstDash val="solid"/>
            <a:round/>
            <a:headEnd type="none" w="med" len="med"/>
            <a:tailEnd type="none" w="med" len="med"/>
          </a:ln>
        </p:spPr>
        <p:txBody>
          <a:bodyPr vert="horz" wrap="square" lIns="0" tIns="0" rIns="0" bIns="0" numCol="1" anchor="b"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Code</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46" name="矩形 45"/>
          <p:cNvSpPr/>
          <p:nvPr/>
        </p:nvSpPr>
        <p:spPr>
          <a:xfrm>
            <a:off x="4873625" y="2971165"/>
            <a:ext cx="805180" cy="222885"/>
          </a:xfrm>
          <a:prstGeom prst="rect">
            <a:avLst/>
          </a:prstGeom>
          <a:noFill/>
          <a:ln w="12700" cap="flat" cmpd="sng" algn="ctr">
            <a:solidFill>
              <a:schemeClr val="tx1"/>
            </a:solidFill>
            <a:prstDash val="solid"/>
            <a:round/>
            <a:headEnd type="none" w="med" len="med"/>
            <a:tailEnd type="none" w="med" len="med"/>
          </a:ln>
        </p:spPr>
        <p:txBody>
          <a:bodyPr vert="horz" wrap="square" lIns="0" tIns="0" rIns="0" bIns="0" numCol="1" anchor="b"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Session-ID</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47" name="矩形 46"/>
          <p:cNvSpPr/>
          <p:nvPr/>
        </p:nvSpPr>
        <p:spPr>
          <a:xfrm>
            <a:off x="5678805" y="2971165"/>
            <a:ext cx="641350" cy="222885"/>
          </a:xfrm>
          <a:prstGeom prst="rect">
            <a:avLst/>
          </a:prstGeom>
          <a:noFill/>
          <a:ln w="12700" cap="flat" cmpd="sng" algn="ctr">
            <a:solidFill>
              <a:schemeClr val="tx1"/>
            </a:solidFill>
            <a:prstDash val="solid"/>
            <a:round/>
            <a:headEnd type="none" w="med" len="med"/>
            <a:tailEnd type="none" w="med" len="med"/>
          </a:ln>
        </p:spPr>
        <p:txBody>
          <a:bodyPr vert="horz" wrap="square" lIns="0" tIns="0" rIns="0" bIns="0" numCol="1" anchor="b"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Length</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48" name="矩形 47"/>
          <p:cNvSpPr/>
          <p:nvPr/>
        </p:nvSpPr>
        <p:spPr>
          <a:xfrm>
            <a:off x="6320155" y="2971165"/>
            <a:ext cx="805180" cy="222885"/>
          </a:xfrm>
          <a:prstGeom prst="rect">
            <a:avLst/>
          </a:prstGeom>
          <a:noFill/>
          <a:ln w="12700" cap="flat" cmpd="sng" algn="ctr">
            <a:solidFill>
              <a:schemeClr val="tx1"/>
            </a:solidFill>
            <a:prstDash val="solid"/>
            <a:round/>
            <a:headEnd type="none" w="med" len="med"/>
            <a:tailEnd type="none" w="med" len="med"/>
          </a:ln>
        </p:spPr>
        <p:txBody>
          <a:bodyPr vert="horz" wrap="square" lIns="0" tIns="0" rIns="0" bIns="0" numCol="1" anchor="b"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PayLoad</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cxnSp>
        <p:nvCxnSpPr>
          <p:cNvPr id="49" name="直接连接符 48"/>
          <p:cNvCxnSpPr/>
          <p:nvPr/>
        </p:nvCxnSpPr>
        <p:spPr>
          <a:xfrm flipH="1">
            <a:off x="2977515" y="2474595"/>
            <a:ext cx="2110740" cy="474980"/>
          </a:xfrm>
          <a:prstGeom prst="line">
            <a:avLst/>
          </a:prstGeom>
          <a:solidFill>
            <a:schemeClr val="accent1"/>
          </a:solidFill>
          <a:ln w="15875" cap="flat" cmpd="sng" algn="ctr">
            <a:solidFill>
              <a:srgbClr val="1C4885"/>
            </a:solidFill>
            <a:prstDash val="sysDot"/>
            <a:round/>
            <a:headEnd type="none" w="med" len="med"/>
            <a:tailEnd type="none" w="med" len="med"/>
          </a:ln>
        </p:spPr>
      </p:cxnSp>
      <p:cxnSp>
        <p:nvCxnSpPr>
          <p:cNvPr id="50" name="直接连接符 49"/>
          <p:cNvCxnSpPr/>
          <p:nvPr/>
        </p:nvCxnSpPr>
        <p:spPr>
          <a:xfrm>
            <a:off x="6367145" y="2483485"/>
            <a:ext cx="730885" cy="475615"/>
          </a:xfrm>
          <a:prstGeom prst="line">
            <a:avLst/>
          </a:prstGeom>
          <a:solidFill>
            <a:schemeClr val="accent1"/>
          </a:solidFill>
          <a:ln w="15875" cap="flat" cmpd="sng" algn="ctr">
            <a:solidFill>
              <a:srgbClr val="1C4885"/>
            </a:solidFill>
            <a:prstDash val="sysDot"/>
            <a:round/>
            <a:headEnd type="none" w="med" len="med"/>
            <a:tailEnd type="none" w="med" len="med"/>
          </a:ln>
        </p:spPr>
      </p:cxnSp>
      <p:grpSp>
        <p:nvGrpSpPr>
          <p:cNvPr id="54" name="组合 53"/>
          <p:cNvGrpSpPr/>
          <p:nvPr/>
        </p:nvGrpSpPr>
        <p:grpSpPr>
          <a:xfrm>
            <a:off x="1898650" y="3755390"/>
            <a:ext cx="2415540" cy="222250"/>
            <a:chOff x="3534" y="5727"/>
            <a:chExt cx="3804" cy="350"/>
          </a:xfrm>
        </p:grpSpPr>
        <p:sp>
          <p:nvSpPr>
            <p:cNvPr id="51" name="矩形 50"/>
            <p:cNvSpPr/>
            <p:nvPr/>
          </p:nvSpPr>
          <p:spPr>
            <a:xfrm>
              <a:off x="3534" y="5727"/>
              <a:ext cx="1268" cy="351"/>
            </a:xfrm>
            <a:prstGeom prst="rect">
              <a:avLst/>
            </a:prstGeom>
            <a:noFill/>
            <a:ln w="12700" cap="flat" cmpd="sng" algn="ctr">
              <a:solidFill>
                <a:schemeClr val="tx1"/>
              </a:solidFill>
              <a:prstDash val="solid"/>
              <a:round/>
              <a:headEnd type="none" w="med" len="med"/>
              <a:tailEnd type="none" w="med" len="med"/>
            </a:ln>
          </p:spPr>
          <p:txBody>
            <a:bodyPr vert="horz" wrap="square" lIns="0" tIns="0" rIns="0" bIns="0" numCol="1" anchor="b"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Tag_type</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52" name="矩形 51"/>
            <p:cNvSpPr/>
            <p:nvPr/>
          </p:nvSpPr>
          <p:spPr>
            <a:xfrm>
              <a:off x="4802" y="5727"/>
              <a:ext cx="1268" cy="351"/>
            </a:xfrm>
            <a:prstGeom prst="rect">
              <a:avLst/>
            </a:prstGeom>
            <a:noFill/>
            <a:ln w="12700" cap="flat" cmpd="sng" algn="ctr">
              <a:solidFill>
                <a:schemeClr val="tx1"/>
              </a:solidFill>
              <a:prstDash val="solid"/>
              <a:round/>
              <a:headEnd type="none" w="med" len="med"/>
              <a:tailEnd type="none" w="med" len="med"/>
            </a:ln>
          </p:spPr>
          <p:txBody>
            <a:bodyPr vert="horz" wrap="square" lIns="0" tIns="0" rIns="0" bIns="0" numCol="1" anchor="b"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Tag_length</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53" name="矩形 52"/>
            <p:cNvSpPr/>
            <p:nvPr/>
          </p:nvSpPr>
          <p:spPr>
            <a:xfrm>
              <a:off x="6070" y="5727"/>
              <a:ext cx="1268" cy="351"/>
            </a:xfrm>
            <a:prstGeom prst="rect">
              <a:avLst/>
            </a:prstGeom>
            <a:noFill/>
            <a:ln w="12700" cap="flat" cmpd="sng" algn="ctr">
              <a:solidFill>
                <a:schemeClr val="tx1"/>
              </a:solidFill>
              <a:prstDash val="solid"/>
              <a:round/>
              <a:headEnd type="none" w="med" len="med"/>
              <a:tailEnd type="none" w="med" len="med"/>
            </a:ln>
          </p:spPr>
          <p:txBody>
            <a:bodyPr vert="horz" wrap="square" lIns="0" tIns="0" rIns="0" bIns="0" numCol="1" anchor="b"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Tag_value</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grpSp>
      <p:grpSp>
        <p:nvGrpSpPr>
          <p:cNvPr id="55" name="组合 54"/>
          <p:cNvGrpSpPr/>
          <p:nvPr/>
        </p:nvGrpSpPr>
        <p:grpSpPr>
          <a:xfrm>
            <a:off x="5302885" y="3755390"/>
            <a:ext cx="2415540" cy="222250"/>
            <a:chOff x="3534" y="5727"/>
            <a:chExt cx="3804" cy="350"/>
          </a:xfrm>
        </p:grpSpPr>
        <p:sp>
          <p:nvSpPr>
            <p:cNvPr id="56" name="矩形 55"/>
            <p:cNvSpPr/>
            <p:nvPr/>
          </p:nvSpPr>
          <p:spPr>
            <a:xfrm>
              <a:off x="3534" y="5727"/>
              <a:ext cx="1268" cy="351"/>
            </a:xfrm>
            <a:prstGeom prst="rect">
              <a:avLst/>
            </a:prstGeom>
            <a:noFill/>
            <a:ln w="12700" cap="flat" cmpd="sng" algn="ctr">
              <a:solidFill>
                <a:schemeClr val="tx1"/>
              </a:solidFill>
              <a:prstDash val="solid"/>
              <a:round/>
              <a:headEnd type="none" w="med" len="med"/>
              <a:tailEnd type="none" w="med" len="med"/>
            </a:ln>
          </p:spPr>
          <p:txBody>
            <a:bodyPr vert="horz" wrap="square" lIns="0" tIns="0" rIns="0" bIns="0" numCol="1" anchor="b"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Tag_type</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57" name="矩形 56"/>
            <p:cNvSpPr/>
            <p:nvPr/>
          </p:nvSpPr>
          <p:spPr>
            <a:xfrm>
              <a:off x="4802" y="5727"/>
              <a:ext cx="1268" cy="351"/>
            </a:xfrm>
            <a:prstGeom prst="rect">
              <a:avLst/>
            </a:prstGeom>
            <a:noFill/>
            <a:ln w="12700" cap="flat" cmpd="sng" algn="ctr">
              <a:solidFill>
                <a:schemeClr val="tx1"/>
              </a:solidFill>
              <a:prstDash val="solid"/>
              <a:round/>
              <a:headEnd type="none" w="med" len="med"/>
              <a:tailEnd type="none" w="med" len="med"/>
            </a:ln>
          </p:spPr>
          <p:txBody>
            <a:bodyPr vert="horz" wrap="square" lIns="0" tIns="0" rIns="0" bIns="0" numCol="1" anchor="b"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Tag_length</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58" name="矩形 57"/>
            <p:cNvSpPr/>
            <p:nvPr/>
          </p:nvSpPr>
          <p:spPr>
            <a:xfrm>
              <a:off x="6070" y="5727"/>
              <a:ext cx="1268" cy="351"/>
            </a:xfrm>
            <a:prstGeom prst="rect">
              <a:avLst/>
            </a:prstGeom>
            <a:noFill/>
            <a:ln w="12700" cap="flat" cmpd="sng" algn="ctr">
              <a:solidFill>
                <a:schemeClr val="tx1"/>
              </a:solidFill>
              <a:prstDash val="solid"/>
              <a:round/>
              <a:headEnd type="none" w="med" len="med"/>
              <a:tailEnd type="none" w="med" len="med"/>
            </a:ln>
          </p:spPr>
          <p:txBody>
            <a:bodyPr vert="horz" wrap="square" lIns="0" tIns="0" rIns="0" bIns="0" numCol="1" anchor="b"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Tag_value</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grpSp>
      <p:cxnSp>
        <p:nvCxnSpPr>
          <p:cNvPr id="59" name="直接连接符 58"/>
          <p:cNvCxnSpPr/>
          <p:nvPr/>
        </p:nvCxnSpPr>
        <p:spPr>
          <a:xfrm flipH="1">
            <a:off x="1881505" y="3223895"/>
            <a:ext cx="4458335" cy="511810"/>
          </a:xfrm>
          <a:prstGeom prst="line">
            <a:avLst/>
          </a:prstGeom>
          <a:solidFill>
            <a:schemeClr val="accent1"/>
          </a:solidFill>
          <a:ln w="15875" cap="flat" cmpd="sng" algn="ctr">
            <a:solidFill>
              <a:srgbClr val="1C4885"/>
            </a:solidFill>
            <a:prstDash val="sysDot"/>
            <a:round/>
            <a:headEnd type="none" w="med" len="med"/>
            <a:tailEnd type="none" w="med" len="med"/>
          </a:ln>
        </p:spPr>
      </p:cxnSp>
      <p:cxnSp>
        <p:nvCxnSpPr>
          <p:cNvPr id="60" name="直接连接符 59"/>
          <p:cNvCxnSpPr/>
          <p:nvPr/>
        </p:nvCxnSpPr>
        <p:spPr>
          <a:xfrm>
            <a:off x="7134225" y="3214370"/>
            <a:ext cx="566420" cy="539115"/>
          </a:xfrm>
          <a:prstGeom prst="line">
            <a:avLst/>
          </a:prstGeom>
          <a:solidFill>
            <a:schemeClr val="accent1"/>
          </a:solidFill>
          <a:ln w="15875" cap="flat" cmpd="sng" algn="ctr">
            <a:solidFill>
              <a:srgbClr val="1C4885"/>
            </a:solidFill>
            <a:prstDash val="sysDot"/>
            <a:round/>
            <a:headEnd type="none" w="med" len="med"/>
            <a:tailEnd type="none" w="med" len="med"/>
          </a:ln>
        </p:spPr>
      </p:cxnSp>
      <p:sp>
        <p:nvSpPr>
          <p:cNvPr id="62" name="文本框 61"/>
          <p:cNvSpPr txBox="1"/>
          <p:nvPr/>
        </p:nvSpPr>
        <p:spPr>
          <a:xfrm>
            <a:off x="4471035" y="3755390"/>
            <a:ext cx="621030" cy="275590"/>
          </a:xfrm>
          <a:prstGeom prst="rect">
            <a:avLst/>
          </a:prstGeom>
          <a:noFill/>
        </p:spPr>
        <p:txBody>
          <a:bodyPr wrap="square" rtlCol="0">
            <a:spAutoFit/>
          </a:bodyPr>
          <a:p>
            <a:pPr algn="ctr"/>
            <a:r>
              <a:rPr lang="en-US" altLang="zh-CN" sz="1200">
                <a:solidFill>
                  <a:srgbClr val="002060"/>
                </a:solidFill>
                <a:latin typeface="微软雅黑" panose="020B0502040204020203" pitchFamily="34" charset="-122"/>
                <a:ea typeface="微软雅黑" panose="020B0502040204020203" pitchFamily="34" charset="-122"/>
              </a:rPr>
              <a:t>……</a:t>
            </a:r>
            <a:endParaRPr lang="en-US" altLang="zh-CN" sz="12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199765" y="-254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6.8.3 </a:t>
            </a:r>
            <a:r>
              <a:rPr lang="en-US" sz="1600">
                <a:solidFill>
                  <a:srgbClr val="002060"/>
                </a:solidFill>
                <a:latin typeface="微软雅黑" panose="020B0502040204020203" pitchFamily="34" charset="-122"/>
                <a:ea typeface="微软雅黑" panose="020B0502040204020203" pitchFamily="34" charset="-122"/>
              </a:rPr>
              <a:t>xDSL </a:t>
            </a:r>
            <a:r>
              <a:rPr lang="zh-CN" altLang="en-US" sz="1600">
                <a:solidFill>
                  <a:srgbClr val="002060"/>
                </a:solidFill>
                <a:latin typeface="微软雅黑" panose="020B0502040204020203" pitchFamily="34" charset="-122"/>
                <a:ea typeface="微软雅黑" panose="020B0502040204020203" pitchFamily="34" charset="-122"/>
              </a:rPr>
              <a:t>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8" name="文本框 7"/>
          <p:cNvSpPr txBox="1"/>
          <p:nvPr/>
        </p:nvSpPr>
        <p:spPr>
          <a:xfrm>
            <a:off x="30480" y="334645"/>
            <a:ext cx="187960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6.8.3.1 ADSL </a:t>
            </a:r>
            <a:r>
              <a:rPr lang="zh-CN" altLang="en-US" sz="1600">
                <a:solidFill>
                  <a:srgbClr val="002060"/>
                </a:solidFill>
                <a:latin typeface="微软雅黑" panose="020B0502040204020203" pitchFamily="34" charset="-122"/>
                <a:ea typeface="微软雅黑" panose="020B0502040204020203" pitchFamily="34" charset="-122"/>
              </a:rPr>
              <a:t>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1" name="文本框 10"/>
          <p:cNvSpPr txBox="1"/>
          <p:nvPr/>
        </p:nvSpPr>
        <p:spPr>
          <a:xfrm>
            <a:off x="30480" y="577215"/>
            <a:ext cx="187960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6.8.3.2 VDSL </a:t>
            </a:r>
            <a:r>
              <a:rPr lang="zh-CN" altLang="en-US" sz="1600">
                <a:solidFill>
                  <a:srgbClr val="002060"/>
                </a:solidFill>
                <a:latin typeface="微软雅黑" panose="020B0502040204020203" pitchFamily="34" charset="-122"/>
                <a:ea typeface="微软雅黑" panose="020B0502040204020203" pitchFamily="34" charset="-122"/>
              </a:rPr>
              <a:t>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2" name="文本框 11"/>
          <p:cNvSpPr txBox="1"/>
          <p:nvPr/>
        </p:nvSpPr>
        <p:spPr>
          <a:xfrm>
            <a:off x="30480" y="802005"/>
            <a:ext cx="1879600" cy="337185"/>
          </a:xfrm>
          <a:prstGeom prst="rect">
            <a:avLst/>
          </a:prstGeom>
          <a:noFill/>
        </p:spPr>
        <p:txBody>
          <a:bodyPr wrap="square" rtlCol="0">
            <a:spAutoFit/>
          </a:bodyPr>
          <a:p>
            <a:r>
              <a:rPr lang="en-US" altLang="zh-CN" sz="1600">
                <a:solidFill>
                  <a:srgbClr val="C00000"/>
                </a:solidFill>
                <a:latin typeface="微软雅黑" panose="020B0502040204020203" pitchFamily="34" charset="-122"/>
                <a:ea typeface="微软雅黑" panose="020B0502040204020203" pitchFamily="34" charset="-122"/>
              </a:rPr>
              <a:t>6.8.3.3 PPPoE </a:t>
            </a:r>
            <a:r>
              <a:rPr lang="zh-CN" altLang="en-US" sz="1600">
                <a:solidFill>
                  <a:srgbClr val="C00000"/>
                </a:solidFill>
                <a:latin typeface="微软雅黑" panose="020B0502040204020203" pitchFamily="34" charset="-122"/>
                <a:ea typeface="微软雅黑" panose="020B0502040204020203" pitchFamily="34" charset="-122"/>
              </a:rPr>
              <a:t>协议</a:t>
            </a:r>
            <a:endParaRPr lang="zh-CN" altLang="en-US" sz="1600">
              <a:solidFill>
                <a:srgbClr val="C00000"/>
              </a:solidFill>
              <a:latin typeface="微软雅黑" panose="020B0502040204020203" pitchFamily="34" charset="-122"/>
              <a:ea typeface="微软雅黑" panose="020B0502040204020203" pitchFamily="34" charset="-122"/>
            </a:endParaRPr>
          </a:p>
        </p:txBody>
      </p:sp>
      <p:sp>
        <p:nvSpPr>
          <p:cNvPr id="3" name="文本框 2"/>
          <p:cNvSpPr txBox="1"/>
          <p:nvPr/>
        </p:nvSpPr>
        <p:spPr>
          <a:xfrm>
            <a:off x="2244090" y="1059815"/>
            <a:ext cx="5862320" cy="2061210"/>
          </a:xfrm>
          <a:prstGeom prst="rect">
            <a:avLst/>
          </a:prstGeom>
          <a:noFill/>
        </p:spPr>
        <p:txBody>
          <a:bodyPr wrap="square" rtlCol="0">
            <a:spAutoFit/>
          </a:bodyPr>
          <a:p>
            <a:r>
              <a:rPr lang="en-US" sz="1600">
                <a:solidFill>
                  <a:srgbClr val="002060"/>
                </a:solidFill>
                <a:latin typeface="微软雅黑" panose="020B0502040204020203" pitchFamily="34" charset="-122"/>
                <a:ea typeface="微软雅黑" panose="020B0502040204020203" pitchFamily="34" charset="-122"/>
              </a:rPr>
              <a:t>1. PPPoE </a:t>
            </a:r>
            <a:r>
              <a:rPr lang="zh-CN" altLang="en-US" sz="1600">
                <a:solidFill>
                  <a:srgbClr val="002060"/>
                </a:solidFill>
                <a:latin typeface="微软雅黑" panose="020B0502040204020203" pitchFamily="34" charset="-122"/>
                <a:ea typeface="微软雅黑" panose="020B0502040204020203" pitchFamily="34" charset="-122"/>
              </a:rPr>
              <a:t>帧格式</a:t>
            </a:r>
            <a:endParaRPr lang="zh-CN" altLang="en-US" sz="1600">
              <a:solidFill>
                <a:srgbClr val="002060"/>
              </a:solidFill>
              <a:latin typeface="微软雅黑" panose="020B0502040204020203" pitchFamily="34" charset="-122"/>
              <a:ea typeface="微软雅黑" panose="020B0502040204020203" pitchFamily="34" charset="-122"/>
              <a:sym typeface="+mn-ea"/>
            </a:endParaRPr>
          </a:p>
          <a:p>
            <a:pPr indent="0">
              <a:buFont typeface="Wingdings" panose="05000000000000000000" charset="0"/>
              <a:buNone/>
            </a:pPr>
            <a:r>
              <a:rPr lang="en-US" altLang="zh-CN" sz="1600">
                <a:solidFill>
                  <a:srgbClr val="002060"/>
                </a:solidFill>
                <a:latin typeface="微软雅黑" panose="020B0502040204020203" pitchFamily="34" charset="-122"/>
                <a:ea typeface="微软雅黑" panose="020B0502040204020203" pitchFamily="34" charset="-122"/>
                <a:sym typeface="+mn-ea"/>
              </a:rPr>
              <a:t>2. PPPoE </a:t>
            </a:r>
            <a:r>
              <a:rPr lang="zh-CN" altLang="en-US" sz="1600">
                <a:solidFill>
                  <a:srgbClr val="002060"/>
                </a:solidFill>
                <a:latin typeface="微软雅黑" panose="020B0502040204020203" pitchFamily="34" charset="-122"/>
                <a:ea typeface="微软雅黑" panose="020B0502040204020203" pitchFamily="34" charset="-122"/>
                <a:sym typeface="+mn-ea"/>
              </a:rPr>
              <a:t>工作过程</a:t>
            </a:r>
            <a:endParaRPr lang="zh-CN" altLang="en-US" sz="1600">
              <a:solidFill>
                <a:srgbClr val="002060"/>
              </a:solidFill>
              <a:latin typeface="微软雅黑" panose="020B0502040204020203" pitchFamily="34" charset="-122"/>
              <a:ea typeface="微软雅黑" panose="020B0502040204020203" pitchFamily="34" charset="-122"/>
              <a:sym typeface="+mn-ea"/>
            </a:endParaRPr>
          </a:p>
          <a:p>
            <a:pPr lvl="1"/>
            <a:r>
              <a:rPr lang="en-US" altLang="zh-CN" sz="1200">
                <a:solidFill>
                  <a:srgbClr val="002060"/>
                </a:solidFill>
                <a:latin typeface="微软雅黑" panose="020B0502040204020203" pitchFamily="34" charset="-122"/>
                <a:ea typeface="微软雅黑" panose="020B0502040204020203" pitchFamily="34" charset="-122"/>
                <a:sym typeface="+mn-ea"/>
              </a:rPr>
              <a:t>1</a:t>
            </a:r>
            <a:r>
              <a:rPr lang="zh-CN" altLang="en-US" sz="1200">
                <a:solidFill>
                  <a:srgbClr val="002060"/>
                </a:solidFill>
                <a:latin typeface="微软雅黑" panose="020B0502040204020203" pitchFamily="34" charset="-122"/>
                <a:ea typeface="微软雅黑" panose="020B0502040204020203" pitchFamily="34" charset="-122"/>
                <a:sym typeface="+mn-ea"/>
              </a:rPr>
              <a:t>）发现阶段，四个步骤：</a:t>
            </a:r>
            <a:endParaRPr lang="zh-CN" altLang="en-US" sz="1200">
              <a:solidFill>
                <a:srgbClr val="002060"/>
              </a:solidFill>
              <a:latin typeface="微软雅黑" panose="020B0502040204020203" pitchFamily="34" charset="-122"/>
              <a:ea typeface="微软雅黑" panose="020B0502040204020203" pitchFamily="34" charset="-122"/>
              <a:sym typeface="+mn-ea"/>
            </a:endParaRPr>
          </a:p>
          <a:p>
            <a:pPr marL="514350" lvl="1" indent="-171450">
              <a:buFont typeface="Wingdings" panose="05000000000000000000" charset="0"/>
              <a:buChar char=""/>
            </a:pPr>
            <a:r>
              <a:rPr lang="zh-CN" altLang="en-US" sz="1200">
                <a:solidFill>
                  <a:srgbClr val="002060"/>
                </a:solidFill>
                <a:latin typeface="微软雅黑" panose="020B0502040204020203" pitchFamily="34" charset="-122"/>
                <a:ea typeface="微软雅黑" panose="020B0502040204020203" pitchFamily="34" charset="-122"/>
                <a:sym typeface="+mn-ea"/>
              </a:rPr>
              <a:t>用户主机发出</a:t>
            </a:r>
            <a:r>
              <a:rPr lang="en-US" altLang="zh-CN" sz="1200">
                <a:solidFill>
                  <a:srgbClr val="002060"/>
                </a:solidFill>
                <a:latin typeface="微软雅黑" panose="020B0502040204020203" pitchFamily="34" charset="-122"/>
                <a:ea typeface="微软雅黑" panose="020B0502040204020203" pitchFamily="34" charset="-122"/>
                <a:sym typeface="+mn-ea"/>
              </a:rPr>
              <a:t>PPPoE</a:t>
            </a:r>
            <a:r>
              <a:rPr lang="zh-CN" altLang="en-US" sz="1200">
                <a:solidFill>
                  <a:srgbClr val="002060"/>
                </a:solidFill>
                <a:latin typeface="微软雅黑" panose="020B0502040204020203" pitchFamily="34" charset="-122"/>
                <a:ea typeface="微软雅黑" panose="020B0502040204020203" pitchFamily="34" charset="-122"/>
                <a:sym typeface="+mn-ea"/>
              </a:rPr>
              <a:t>有效发现初始</a:t>
            </a:r>
            <a:r>
              <a:rPr lang="en-US" altLang="zh-CN" sz="1200">
                <a:solidFill>
                  <a:srgbClr val="002060"/>
                </a:solidFill>
                <a:latin typeface="微软雅黑" panose="020B0502040204020203" pitchFamily="34" charset="-122"/>
                <a:ea typeface="微软雅黑" panose="020B0502040204020203" pitchFamily="34" charset="-122"/>
                <a:sym typeface="+mn-ea"/>
              </a:rPr>
              <a:t>(PADI)</a:t>
            </a:r>
            <a:r>
              <a:rPr lang="zh-CN" altLang="en-US" sz="1200">
                <a:solidFill>
                  <a:srgbClr val="002060"/>
                </a:solidFill>
                <a:latin typeface="微软雅黑" panose="020B0502040204020203" pitchFamily="34" charset="-122"/>
                <a:ea typeface="微软雅黑" panose="020B0502040204020203" pitchFamily="34" charset="-122"/>
                <a:sym typeface="+mn-ea"/>
              </a:rPr>
              <a:t>包</a:t>
            </a:r>
            <a:endParaRPr lang="zh-CN" altLang="en-US" sz="1200">
              <a:solidFill>
                <a:srgbClr val="002060"/>
              </a:solidFill>
              <a:latin typeface="微软雅黑" panose="020B0502040204020203" pitchFamily="34" charset="-122"/>
              <a:ea typeface="微软雅黑" panose="020B0502040204020203" pitchFamily="34" charset="-122"/>
              <a:sym typeface="+mn-ea"/>
            </a:endParaRPr>
          </a:p>
          <a:p>
            <a:pPr marL="514350" lvl="1" indent="-171450">
              <a:buFont typeface="Wingdings" panose="05000000000000000000" charset="0"/>
              <a:buChar char=""/>
            </a:pPr>
            <a:r>
              <a:rPr lang="zh-CN" altLang="en-US" sz="1200">
                <a:solidFill>
                  <a:srgbClr val="002060"/>
                </a:solidFill>
                <a:latin typeface="微软雅黑" panose="020B0502040204020203" pitchFamily="34" charset="-122"/>
                <a:ea typeface="微软雅黑" panose="020B0502040204020203" pitchFamily="34" charset="-122"/>
                <a:sym typeface="+mn-ea"/>
              </a:rPr>
              <a:t>接入设备收到</a:t>
            </a:r>
            <a:r>
              <a:rPr lang="en-US" altLang="zh-CN" sz="1200">
                <a:solidFill>
                  <a:srgbClr val="002060"/>
                </a:solidFill>
                <a:latin typeface="微软雅黑" panose="020B0502040204020203" pitchFamily="34" charset="-122"/>
                <a:ea typeface="微软雅黑" panose="020B0502040204020203" pitchFamily="34" charset="-122"/>
                <a:sym typeface="+mn-ea"/>
              </a:rPr>
              <a:t>PADI</a:t>
            </a:r>
            <a:r>
              <a:rPr lang="zh-CN" altLang="en-US" sz="1200">
                <a:solidFill>
                  <a:srgbClr val="002060"/>
                </a:solidFill>
                <a:latin typeface="微软雅黑" panose="020B0502040204020203" pitchFamily="34" charset="-122"/>
                <a:ea typeface="微软雅黑" panose="020B0502040204020203" pitchFamily="34" charset="-122"/>
                <a:sym typeface="+mn-ea"/>
              </a:rPr>
              <a:t>包，发送有效发现提供</a:t>
            </a:r>
            <a:r>
              <a:rPr lang="en-US" altLang="zh-CN" sz="1200">
                <a:solidFill>
                  <a:srgbClr val="002060"/>
                </a:solidFill>
                <a:latin typeface="微软雅黑" panose="020B0502040204020203" pitchFamily="34" charset="-122"/>
                <a:ea typeface="微软雅黑" panose="020B0502040204020203" pitchFamily="34" charset="-122"/>
                <a:sym typeface="+mn-ea"/>
              </a:rPr>
              <a:t>(PADO</a:t>
            </a:r>
            <a:r>
              <a:rPr lang="zh-CN" altLang="en-US" sz="1200">
                <a:solidFill>
                  <a:srgbClr val="002060"/>
                </a:solidFill>
                <a:latin typeface="微软雅黑" panose="020B0502040204020203" pitchFamily="34" charset="-122"/>
                <a:ea typeface="微软雅黑" panose="020B0502040204020203" pitchFamily="34" charset="-122"/>
                <a:sym typeface="+mn-ea"/>
              </a:rPr>
              <a:t>）包响应请求</a:t>
            </a:r>
            <a:endParaRPr lang="zh-CN" altLang="en-US" sz="1200">
              <a:solidFill>
                <a:srgbClr val="002060"/>
              </a:solidFill>
              <a:latin typeface="微软雅黑" panose="020B0502040204020203" pitchFamily="34" charset="-122"/>
              <a:ea typeface="微软雅黑" panose="020B0502040204020203" pitchFamily="34" charset="-122"/>
              <a:sym typeface="+mn-ea"/>
            </a:endParaRPr>
          </a:p>
          <a:p>
            <a:pPr marL="514350" lvl="1" indent="-171450">
              <a:buFont typeface="Wingdings" panose="05000000000000000000" charset="0"/>
              <a:buChar char=""/>
            </a:pPr>
            <a:r>
              <a:rPr lang="zh-CN" altLang="en-US" sz="1200">
                <a:solidFill>
                  <a:srgbClr val="002060"/>
                </a:solidFill>
                <a:latin typeface="微软雅黑" panose="020B0502040204020203" pitchFamily="34" charset="-122"/>
                <a:ea typeface="微软雅黑" panose="020B0502040204020203" pitchFamily="34" charset="-122"/>
                <a:sym typeface="+mn-ea"/>
              </a:rPr>
              <a:t>用户主机在可能收到的多个</a:t>
            </a:r>
            <a:r>
              <a:rPr lang="en-US" altLang="zh-CN" sz="1200">
                <a:solidFill>
                  <a:srgbClr val="002060"/>
                </a:solidFill>
                <a:latin typeface="微软雅黑" panose="020B0502040204020203" pitchFamily="34" charset="-122"/>
                <a:ea typeface="微软雅黑" panose="020B0502040204020203" pitchFamily="34" charset="-122"/>
                <a:sym typeface="+mn-ea"/>
              </a:rPr>
              <a:t>PADO</a:t>
            </a:r>
            <a:r>
              <a:rPr lang="zh-CN" altLang="en-US" sz="1200">
                <a:solidFill>
                  <a:srgbClr val="002060"/>
                </a:solidFill>
                <a:latin typeface="微软雅黑" panose="020B0502040204020203" pitchFamily="34" charset="-122"/>
                <a:ea typeface="微软雅黑" panose="020B0502040204020203" pitchFamily="34" charset="-122"/>
                <a:sym typeface="+mn-ea"/>
              </a:rPr>
              <a:t>包中选择一个合适的接入设备，发送有效发现请求</a:t>
            </a:r>
            <a:r>
              <a:rPr lang="en-US" altLang="zh-CN" sz="1200">
                <a:solidFill>
                  <a:srgbClr val="002060"/>
                </a:solidFill>
                <a:latin typeface="微软雅黑" panose="020B0502040204020203" pitchFamily="34" charset="-122"/>
                <a:ea typeface="微软雅黑" panose="020B0502040204020203" pitchFamily="34" charset="-122"/>
                <a:sym typeface="+mn-ea"/>
              </a:rPr>
              <a:t>(PADR)</a:t>
            </a:r>
            <a:r>
              <a:rPr lang="zh-CN" altLang="en-US" sz="1200">
                <a:solidFill>
                  <a:srgbClr val="002060"/>
                </a:solidFill>
                <a:latin typeface="微软雅黑" panose="020B0502040204020203" pitchFamily="34" charset="-122"/>
                <a:ea typeface="微软雅黑" panose="020B0502040204020203" pitchFamily="34" charset="-122"/>
                <a:sym typeface="+mn-ea"/>
              </a:rPr>
              <a:t>包</a:t>
            </a:r>
            <a:endParaRPr lang="zh-CN" altLang="en-US" sz="1200">
              <a:solidFill>
                <a:srgbClr val="002060"/>
              </a:solidFill>
              <a:latin typeface="微软雅黑" panose="020B0502040204020203" pitchFamily="34" charset="-122"/>
              <a:ea typeface="微软雅黑" panose="020B0502040204020203" pitchFamily="34" charset="-122"/>
              <a:sym typeface="+mn-ea"/>
            </a:endParaRPr>
          </a:p>
          <a:p>
            <a:pPr marL="514350" lvl="1" indent="-171450">
              <a:buFont typeface="Wingdings" panose="05000000000000000000" charset="0"/>
              <a:buChar char=""/>
            </a:pPr>
            <a:r>
              <a:rPr lang="zh-CN" altLang="en-US" sz="1200">
                <a:solidFill>
                  <a:srgbClr val="002060"/>
                </a:solidFill>
                <a:latin typeface="微软雅黑" panose="020B0502040204020203" pitchFamily="34" charset="-122"/>
                <a:ea typeface="微软雅黑" panose="020B0502040204020203" pitchFamily="34" charset="-122"/>
                <a:sym typeface="+mn-ea"/>
              </a:rPr>
              <a:t>接入设备收到</a:t>
            </a:r>
            <a:r>
              <a:rPr lang="en-US" altLang="zh-CN" sz="1200">
                <a:solidFill>
                  <a:srgbClr val="002060"/>
                </a:solidFill>
                <a:latin typeface="微软雅黑" panose="020B0502040204020203" pitchFamily="34" charset="-122"/>
                <a:ea typeface="微软雅黑" panose="020B0502040204020203" pitchFamily="34" charset="-122"/>
                <a:sym typeface="+mn-ea"/>
              </a:rPr>
              <a:t>PADR</a:t>
            </a:r>
            <a:r>
              <a:rPr lang="zh-CN" altLang="en-US" sz="1200">
                <a:solidFill>
                  <a:srgbClr val="002060"/>
                </a:solidFill>
                <a:latin typeface="微软雅黑" panose="020B0502040204020203" pitchFamily="34" charset="-122"/>
                <a:ea typeface="微软雅黑" panose="020B0502040204020203" pitchFamily="34" charset="-122"/>
                <a:sym typeface="+mn-ea"/>
              </a:rPr>
              <a:t>包后准备开始</a:t>
            </a:r>
            <a:r>
              <a:rPr lang="en-US" altLang="zh-CN" sz="1200">
                <a:solidFill>
                  <a:srgbClr val="002060"/>
                </a:solidFill>
                <a:latin typeface="微软雅黑" panose="020B0502040204020203" pitchFamily="34" charset="-122"/>
                <a:ea typeface="微软雅黑" panose="020B0502040204020203" pitchFamily="34" charset="-122"/>
                <a:sym typeface="+mn-ea"/>
              </a:rPr>
              <a:t>PPP</a:t>
            </a:r>
            <a:r>
              <a:rPr lang="zh-CN" altLang="en-US" sz="1200">
                <a:solidFill>
                  <a:srgbClr val="002060"/>
                </a:solidFill>
                <a:latin typeface="微软雅黑" panose="020B0502040204020203" pitchFamily="34" charset="-122"/>
                <a:ea typeface="微软雅黑" panose="020B0502040204020203" pitchFamily="34" charset="-122"/>
                <a:sym typeface="+mn-ea"/>
              </a:rPr>
              <a:t>会话</a:t>
            </a:r>
            <a:endParaRPr lang="zh-CN" altLang="en-US" sz="1200">
              <a:solidFill>
                <a:srgbClr val="002060"/>
              </a:solidFill>
              <a:latin typeface="微软雅黑" panose="020B0502040204020203" pitchFamily="34" charset="-122"/>
              <a:ea typeface="微软雅黑" panose="020B0502040204020203" pitchFamily="34" charset="-122"/>
              <a:sym typeface="+mn-ea"/>
            </a:endParaRPr>
          </a:p>
          <a:p>
            <a:pPr lvl="1"/>
            <a:r>
              <a:rPr lang="en-US" altLang="zh-CN" sz="1200">
                <a:solidFill>
                  <a:srgbClr val="002060"/>
                </a:solidFill>
                <a:latin typeface="微软雅黑" panose="020B0502040204020203" pitchFamily="34" charset="-122"/>
                <a:ea typeface="微软雅黑" panose="020B0502040204020203" pitchFamily="34" charset="-122"/>
                <a:sym typeface="+mn-ea"/>
              </a:rPr>
              <a:t>2</a:t>
            </a:r>
            <a:r>
              <a:rPr lang="zh-CN" altLang="en-US" sz="1200">
                <a:solidFill>
                  <a:srgbClr val="002060"/>
                </a:solidFill>
                <a:latin typeface="微软雅黑" panose="020B0502040204020203" pitchFamily="34" charset="-122"/>
                <a:ea typeface="微软雅黑" panose="020B0502040204020203" pitchFamily="34" charset="-122"/>
                <a:sym typeface="+mn-ea"/>
              </a:rPr>
              <a:t>）</a:t>
            </a:r>
            <a:r>
              <a:rPr lang="en-US" altLang="zh-CN" sz="1200">
                <a:solidFill>
                  <a:srgbClr val="002060"/>
                </a:solidFill>
                <a:latin typeface="微软雅黑" panose="020B0502040204020203" pitchFamily="34" charset="-122"/>
                <a:ea typeface="微软雅黑" panose="020B0502040204020203" pitchFamily="34" charset="-122"/>
                <a:sym typeface="+mn-ea"/>
              </a:rPr>
              <a:t>PPP</a:t>
            </a:r>
            <a:r>
              <a:rPr lang="zh-CN" altLang="en-US" sz="1200">
                <a:solidFill>
                  <a:srgbClr val="002060"/>
                </a:solidFill>
                <a:latin typeface="微软雅黑" panose="020B0502040204020203" pitchFamily="34" charset="-122"/>
                <a:ea typeface="微软雅黑" panose="020B0502040204020203" pitchFamily="34" charset="-122"/>
                <a:sym typeface="+mn-ea"/>
              </a:rPr>
              <a:t>会话阶段</a:t>
            </a:r>
            <a:endParaRPr lang="zh-CN" altLang="en-US" sz="1200">
              <a:solidFill>
                <a:srgbClr val="002060"/>
              </a:solidFill>
              <a:latin typeface="微软雅黑" panose="020B0502040204020203" pitchFamily="34" charset="-122"/>
              <a:ea typeface="微软雅黑" panose="020B0502040204020203" pitchFamily="34" charset="-122"/>
              <a:sym typeface="+mn-ea"/>
            </a:endParaRPr>
          </a:p>
          <a:p>
            <a:pPr indent="0">
              <a:buFont typeface="Wingdings" panose="05000000000000000000" charset="0"/>
              <a:buNone/>
            </a:pPr>
            <a:endParaRPr lang="zh-CN" altLang="en-US" sz="1200">
              <a:solidFill>
                <a:srgbClr val="002060"/>
              </a:solidFill>
              <a:latin typeface="微软雅黑" panose="020B0502040204020203" pitchFamily="34" charset="-122"/>
              <a:ea typeface="微软雅黑"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199765" y="1060450"/>
            <a:ext cx="4666615" cy="337185"/>
          </a:xfrm>
          <a:prstGeom prst="rect">
            <a:avLst/>
          </a:prstGeom>
          <a:solidFill>
            <a:srgbClr val="0070C0"/>
          </a:solid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6.8.1 </a:t>
            </a:r>
            <a:r>
              <a:rPr lang="zh-CN" altLang="en-US" sz="1600">
                <a:solidFill>
                  <a:srgbClr val="002060"/>
                </a:solidFill>
                <a:latin typeface="微软雅黑" panose="020B0502040204020203" pitchFamily="34" charset="-122"/>
                <a:ea typeface="微软雅黑" panose="020B0502040204020203" pitchFamily="34" charset="-122"/>
              </a:rPr>
              <a:t>电话拨号接入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4" name="文本框 3"/>
          <p:cNvSpPr txBox="1"/>
          <p:nvPr/>
        </p:nvSpPr>
        <p:spPr>
          <a:xfrm>
            <a:off x="3199765" y="1543050"/>
            <a:ext cx="4666615" cy="337185"/>
          </a:xfrm>
          <a:prstGeom prst="rect">
            <a:avLst/>
          </a:prstGeom>
          <a:solidFill>
            <a:srgbClr val="0070C0"/>
          </a:solid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6.8.2 </a:t>
            </a:r>
            <a:r>
              <a:rPr lang="en-US" sz="1600">
                <a:solidFill>
                  <a:srgbClr val="002060"/>
                </a:solidFill>
                <a:latin typeface="微软雅黑" panose="020B0502040204020203" pitchFamily="34" charset="-122"/>
                <a:ea typeface="微软雅黑" panose="020B0502040204020203" pitchFamily="34" charset="-122"/>
              </a:rPr>
              <a:t>ISDN </a:t>
            </a:r>
            <a:r>
              <a:rPr lang="zh-CN" altLang="en-US" sz="1600">
                <a:solidFill>
                  <a:srgbClr val="002060"/>
                </a:solidFill>
                <a:latin typeface="微软雅黑" panose="020B0502040204020203" pitchFamily="34" charset="-122"/>
                <a:ea typeface="微软雅黑" panose="020B0502040204020203" pitchFamily="34" charset="-122"/>
              </a:rPr>
              <a:t>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5" name="文本框 4"/>
          <p:cNvSpPr txBox="1"/>
          <p:nvPr/>
        </p:nvSpPr>
        <p:spPr>
          <a:xfrm>
            <a:off x="3199765" y="2025650"/>
            <a:ext cx="4666615" cy="337185"/>
          </a:xfrm>
          <a:prstGeom prst="rect">
            <a:avLst/>
          </a:prstGeom>
          <a:solidFill>
            <a:srgbClr val="0070C0"/>
          </a:solid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6.8.3 </a:t>
            </a:r>
            <a:r>
              <a:rPr lang="en-US" sz="1600">
                <a:solidFill>
                  <a:srgbClr val="002060"/>
                </a:solidFill>
                <a:latin typeface="微软雅黑" panose="020B0502040204020203" pitchFamily="34" charset="-122"/>
                <a:ea typeface="微软雅黑" panose="020B0502040204020203" pitchFamily="34" charset="-122"/>
              </a:rPr>
              <a:t>xDSL </a:t>
            </a:r>
            <a:r>
              <a:rPr lang="zh-CN" altLang="en-US" sz="1600">
                <a:solidFill>
                  <a:srgbClr val="002060"/>
                </a:solidFill>
                <a:latin typeface="微软雅黑" panose="020B0502040204020203" pitchFamily="34" charset="-122"/>
                <a:ea typeface="微软雅黑" panose="020B0502040204020203" pitchFamily="34" charset="-122"/>
              </a:rPr>
              <a:t>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6" name="文本框 5"/>
          <p:cNvSpPr txBox="1"/>
          <p:nvPr/>
        </p:nvSpPr>
        <p:spPr>
          <a:xfrm>
            <a:off x="3199765" y="250825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6.8.4 </a:t>
            </a:r>
            <a:r>
              <a:rPr lang="en-US" sz="1600">
                <a:solidFill>
                  <a:srgbClr val="002060"/>
                </a:solidFill>
                <a:latin typeface="微软雅黑" panose="020B0502040204020203" pitchFamily="34" charset="-122"/>
                <a:ea typeface="微软雅黑" panose="020B0502040204020203" pitchFamily="34" charset="-122"/>
              </a:rPr>
              <a:t>Cable MODEM </a:t>
            </a:r>
            <a:r>
              <a:rPr lang="zh-CN" altLang="en-US" sz="1600">
                <a:solidFill>
                  <a:srgbClr val="002060"/>
                </a:solidFill>
                <a:latin typeface="微软雅黑" panose="020B0502040204020203" pitchFamily="34" charset="-122"/>
                <a:ea typeface="微软雅黑" panose="020B0502040204020203" pitchFamily="34" charset="-122"/>
              </a:rPr>
              <a:t>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8" name="文本框 7"/>
          <p:cNvSpPr txBox="1"/>
          <p:nvPr/>
        </p:nvSpPr>
        <p:spPr>
          <a:xfrm>
            <a:off x="3199765" y="299085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6.8.5 </a:t>
            </a:r>
            <a:r>
              <a:rPr lang="zh-CN" altLang="en-US" sz="1600">
                <a:solidFill>
                  <a:srgbClr val="002060"/>
                </a:solidFill>
                <a:latin typeface="微软雅黑" panose="020B0502040204020203" pitchFamily="34" charset="-122"/>
                <a:ea typeface="微软雅黑" panose="020B0502040204020203" pitchFamily="34" charset="-122"/>
              </a:rPr>
              <a:t>局域网接入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1" name="文本框 10"/>
          <p:cNvSpPr txBox="1"/>
          <p:nvPr/>
        </p:nvSpPr>
        <p:spPr>
          <a:xfrm>
            <a:off x="3199765" y="347345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6.8.6 </a:t>
            </a:r>
            <a:r>
              <a:rPr lang="zh-CN" altLang="en-US" sz="1600">
                <a:solidFill>
                  <a:srgbClr val="002060"/>
                </a:solidFill>
                <a:latin typeface="微软雅黑" panose="020B0502040204020203" pitchFamily="34" charset="-122"/>
                <a:ea typeface="微软雅黑" panose="020B0502040204020203" pitchFamily="34" charset="-122"/>
              </a:rPr>
              <a:t>无线接入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2" name="文本框 11"/>
          <p:cNvSpPr txBox="1"/>
          <p:nvPr/>
        </p:nvSpPr>
        <p:spPr>
          <a:xfrm>
            <a:off x="3199765" y="395605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6.8.7 </a:t>
            </a:r>
            <a:r>
              <a:rPr lang="zh-CN" altLang="en-US" sz="1600">
                <a:solidFill>
                  <a:srgbClr val="002060"/>
                </a:solidFill>
                <a:latin typeface="微软雅黑" panose="020B0502040204020203" pitchFamily="34" charset="-122"/>
                <a:ea typeface="微软雅黑" panose="020B0502040204020203" pitchFamily="34" charset="-122"/>
              </a:rPr>
              <a:t>光网络接入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grpId="0"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ppt_x"/>
                                          </p:val>
                                        </p:tav>
                                      </p:tavLst>
                                    </p:anim>
                                    <p:anim calcmode="lin" valueType="num">
                                      <p:cBhvr additive="base">
                                        <p:cTn id="7" dur="500"/>
                                        <p:tgtEl>
                                          <p:spTgt spid="3"/>
                                        </p:tgtEl>
                                        <p:attrNameLst>
                                          <p:attrName>ppt_y</p:attrName>
                                        </p:attrNameLst>
                                      </p:cBhvr>
                                      <p:tavLst>
                                        <p:tav tm="0">
                                          <p:val>
                                            <p:strVal val="ppt_y"/>
                                          </p:val>
                                        </p:tav>
                                        <p:tav tm="100000">
                                          <p:val>
                                            <p:strVal val="0-ppt_h/2"/>
                                          </p:val>
                                        </p:tav>
                                      </p:tavLst>
                                    </p:anim>
                                    <p:set>
                                      <p:cBhvr>
                                        <p:cTn id="8" dur="1" fill="hold">
                                          <p:stCondLst>
                                            <p:cond delay="499"/>
                                          </p:stCondLst>
                                        </p:cTn>
                                        <p:tgtEl>
                                          <p:spTgt spid="3"/>
                                        </p:tgtEl>
                                        <p:attrNameLst>
                                          <p:attrName>style.visibility</p:attrName>
                                        </p:attrNameLst>
                                      </p:cBhvr>
                                      <p:to>
                                        <p:strVal val="hidden"/>
                                      </p:to>
                                    </p:set>
                                  </p:childTnLst>
                                </p:cTn>
                              </p:par>
                              <p:par>
                                <p:cTn id="9" presetID="2" presetClass="exit" presetSubtype="1" fill="hold" grpId="0" nodeType="withEffect">
                                  <p:stCondLst>
                                    <p:cond delay="0"/>
                                  </p:stCondLst>
                                  <p:childTnLst>
                                    <p:anim calcmode="lin" valueType="num">
                                      <p:cBhvr additive="base">
                                        <p:cTn id="10" dur="500"/>
                                        <p:tgtEl>
                                          <p:spTgt spid="4"/>
                                        </p:tgtEl>
                                        <p:attrNameLst>
                                          <p:attrName>ppt_x</p:attrName>
                                        </p:attrNameLst>
                                      </p:cBhvr>
                                      <p:tavLst>
                                        <p:tav tm="0">
                                          <p:val>
                                            <p:strVal val="ppt_x"/>
                                          </p:val>
                                        </p:tav>
                                        <p:tav tm="100000">
                                          <p:val>
                                            <p:strVal val="ppt_x"/>
                                          </p:val>
                                        </p:tav>
                                      </p:tavLst>
                                    </p:anim>
                                    <p:anim calcmode="lin" valueType="num">
                                      <p:cBhvr additive="base">
                                        <p:cTn id="11" dur="500"/>
                                        <p:tgtEl>
                                          <p:spTgt spid="4"/>
                                        </p:tgtEl>
                                        <p:attrNameLst>
                                          <p:attrName>ppt_y</p:attrName>
                                        </p:attrNameLst>
                                      </p:cBhvr>
                                      <p:tavLst>
                                        <p:tav tm="0">
                                          <p:val>
                                            <p:strVal val="ppt_y"/>
                                          </p:val>
                                        </p:tav>
                                        <p:tav tm="100000">
                                          <p:val>
                                            <p:strVal val="0-ppt_h/2"/>
                                          </p:val>
                                        </p:tav>
                                      </p:tavLst>
                                    </p:anim>
                                    <p:set>
                                      <p:cBhvr>
                                        <p:cTn id="12" dur="1" fill="hold">
                                          <p:stCondLst>
                                            <p:cond delay="499"/>
                                          </p:stCondLst>
                                        </p:cTn>
                                        <p:tgtEl>
                                          <p:spTgt spid="4"/>
                                        </p:tgtEl>
                                        <p:attrNameLst>
                                          <p:attrName>style.visibility</p:attrName>
                                        </p:attrNameLst>
                                      </p:cBhvr>
                                      <p:to>
                                        <p:strVal val="hidden"/>
                                      </p:to>
                                    </p:set>
                                  </p:childTnLst>
                                </p:cTn>
                              </p:par>
                              <p:par>
                                <p:cTn id="13" presetID="2" presetClass="exit" presetSubtype="1" fill="hold" grpId="0" nodeType="withEffect">
                                  <p:stCondLst>
                                    <p:cond delay="0"/>
                                  </p:stCondLst>
                                  <p:childTnLst>
                                    <p:anim calcmode="lin" valueType="num">
                                      <p:cBhvr additive="base">
                                        <p:cTn id="14" dur="500"/>
                                        <p:tgtEl>
                                          <p:spTgt spid="5"/>
                                        </p:tgtEl>
                                        <p:attrNameLst>
                                          <p:attrName>ppt_x</p:attrName>
                                        </p:attrNameLst>
                                      </p:cBhvr>
                                      <p:tavLst>
                                        <p:tav tm="0">
                                          <p:val>
                                            <p:strVal val="ppt_x"/>
                                          </p:val>
                                        </p:tav>
                                        <p:tav tm="100000">
                                          <p:val>
                                            <p:strVal val="ppt_x"/>
                                          </p:val>
                                        </p:tav>
                                      </p:tavLst>
                                    </p:anim>
                                    <p:anim calcmode="lin" valueType="num">
                                      <p:cBhvr additive="base">
                                        <p:cTn id="15" dur="500"/>
                                        <p:tgtEl>
                                          <p:spTgt spid="5"/>
                                        </p:tgtEl>
                                        <p:attrNameLst>
                                          <p:attrName>ppt_y</p:attrName>
                                        </p:attrNameLst>
                                      </p:cBhvr>
                                      <p:tavLst>
                                        <p:tav tm="0">
                                          <p:val>
                                            <p:strVal val="ppt_y"/>
                                          </p:val>
                                        </p:tav>
                                        <p:tav tm="100000">
                                          <p:val>
                                            <p:strVal val="0-ppt_h/2"/>
                                          </p:val>
                                        </p:tav>
                                      </p:tavLst>
                                    </p:anim>
                                    <p:set>
                                      <p:cBhvr>
                                        <p:cTn id="16" dur="1" fill="hold">
                                          <p:stCondLst>
                                            <p:cond delay="499"/>
                                          </p:stCondLst>
                                        </p:cTn>
                                        <p:tgtEl>
                                          <p:spTgt spid="5"/>
                                        </p:tgtEl>
                                        <p:attrNameLst>
                                          <p:attrName>style.visibility</p:attrName>
                                        </p:attrNameLst>
                                      </p:cBhvr>
                                      <p:to>
                                        <p:strVal val="hidden"/>
                                      </p:to>
                                    </p:set>
                                  </p:childTnLst>
                                </p:cTn>
                              </p:par>
                              <p:par>
                                <p:cTn id="17" presetID="64" presetClass="path" presetSubtype="0" accel="50000" decel="50000" fill="hold" grpId="0" nodeType="withEffect">
                                  <p:stCondLst>
                                    <p:cond delay="0"/>
                                  </p:stCondLst>
                                  <p:childTnLst>
                                    <p:animMotion origin="layout" path="M 0.000000 0.000000 L 0.000000 -0.476919 " pathEditMode="relative" rAng="0" ptsTypes="">
                                      <p:cBhvr>
                                        <p:cTn id="18" dur="500" fill="hold"/>
                                        <p:tgtEl>
                                          <p:spTgt spid="6"/>
                                        </p:tgtEl>
                                        <p:attrNameLst>
                                          <p:attrName>ppt_x</p:attrName>
                                          <p:attrName>ppt_y</p:attrName>
                                        </p:attrNameLst>
                                      </p:cBhvr>
                                      <p:rCtr x="0" y="-213"/>
                                    </p:animMotion>
                                  </p:childTnLst>
                                </p:cTn>
                              </p:par>
                              <p:par>
                                <p:cTn id="19" presetID="2" presetClass="exit" presetSubtype="1" fill="hold" grpId="0" nodeType="withEffect">
                                  <p:stCondLst>
                                    <p:cond delay="0"/>
                                  </p:stCondLst>
                                  <p:childTnLst>
                                    <p:anim calcmode="lin" valueType="num">
                                      <p:cBhvr additive="base">
                                        <p:cTn id="20" dur="500"/>
                                        <p:tgtEl>
                                          <p:spTgt spid="8"/>
                                        </p:tgtEl>
                                        <p:attrNameLst>
                                          <p:attrName>ppt_x</p:attrName>
                                        </p:attrNameLst>
                                      </p:cBhvr>
                                      <p:tavLst>
                                        <p:tav tm="0">
                                          <p:val>
                                            <p:strVal val="ppt_x"/>
                                          </p:val>
                                        </p:tav>
                                        <p:tav tm="100000">
                                          <p:val>
                                            <p:strVal val="ppt_x"/>
                                          </p:val>
                                        </p:tav>
                                      </p:tavLst>
                                    </p:anim>
                                    <p:anim calcmode="lin" valueType="num">
                                      <p:cBhvr additive="base">
                                        <p:cTn id="21" dur="500"/>
                                        <p:tgtEl>
                                          <p:spTgt spid="8"/>
                                        </p:tgtEl>
                                        <p:attrNameLst>
                                          <p:attrName>ppt_y</p:attrName>
                                        </p:attrNameLst>
                                      </p:cBhvr>
                                      <p:tavLst>
                                        <p:tav tm="0">
                                          <p:val>
                                            <p:strVal val="ppt_y"/>
                                          </p:val>
                                        </p:tav>
                                        <p:tav tm="100000">
                                          <p:val>
                                            <p:strVal val="0-ppt_h/2"/>
                                          </p:val>
                                        </p:tav>
                                      </p:tavLst>
                                    </p:anim>
                                    <p:set>
                                      <p:cBhvr>
                                        <p:cTn id="22" dur="1" fill="hold">
                                          <p:stCondLst>
                                            <p:cond delay="499"/>
                                          </p:stCondLst>
                                        </p:cTn>
                                        <p:tgtEl>
                                          <p:spTgt spid="8"/>
                                        </p:tgtEl>
                                        <p:attrNameLst>
                                          <p:attrName>style.visibility</p:attrName>
                                        </p:attrNameLst>
                                      </p:cBhvr>
                                      <p:to>
                                        <p:strVal val="hidden"/>
                                      </p:to>
                                    </p:set>
                                  </p:childTnLst>
                                </p:cTn>
                              </p:par>
                              <p:par>
                                <p:cTn id="23" presetID="2" presetClass="exit" presetSubtype="1" fill="hold" grpId="0" nodeType="withEffect">
                                  <p:stCondLst>
                                    <p:cond delay="0"/>
                                  </p:stCondLst>
                                  <p:childTnLst>
                                    <p:anim calcmode="lin" valueType="num">
                                      <p:cBhvr additive="base">
                                        <p:cTn id="24" dur="500"/>
                                        <p:tgtEl>
                                          <p:spTgt spid="11"/>
                                        </p:tgtEl>
                                        <p:attrNameLst>
                                          <p:attrName>ppt_x</p:attrName>
                                        </p:attrNameLst>
                                      </p:cBhvr>
                                      <p:tavLst>
                                        <p:tav tm="0">
                                          <p:val>
                                            <p:strVal val="ppt_x"/>
                                          </p:val>
                                        </p:tav>
                                        <p:tav tm="100000">
                                          <p:val>
                                            <p:strVal val="ppt_x"/>
                                          </p:val>
                                        </p:tav>
                                      </p:tavLst>
                                    </p:anim>
                                    <p:anim calcmode="lin" valueType="num">
                                      <p:cBhvr additive="base">
                                        <p:cTn id="25" dur="500"/>
                                        <p:tgtEl>
                                          <p:spTgt spid="11"/>
                                        </p:tgtEl>
                                        <p:attrNameLst>
                                          <p:attrName>ppt_y</p:attrName>
                                        </p:attrNameLst>
                                      </p:cBhvr>
                                      <p:tavLst>
                                        <p:tav tm="0">
                                          <p:val>
                                            <p:strVal val="ppt_y"/>
                                          </p:val>
                                        </p:tav>
                                        <p:tav tm="100000">
                                          <p:val>
                                            <p:strVal val="0-ppt_h/2"/>
                                          </p:val>
                                        </p:tav>
                                      </p:tavLst>
                                    </p:anim>
                                    <p:set>
                                      <p:cBhvr>
                                        <p:cTn id="26" dur="1" fill="hold">
                                          <p:stCondLst>
                                            <p:cond delay="499"/>
                                          </p:stCondLst>
                                        </p:cTn>
                                        <p:tgtEl>
                                          <p:spTgt spid="11"/>
                                        </p:tgtEl>
                                        <p:attrNameLst>
                                          <p:attrName>style.visibility</p:attrName>
                                        </p:attrNameLst>
                                      </p:cBhvr>
                                      <p:to>
                                        <p:strVal val="hidden"/>
                                      </p:to>
                                    </p:set>
                                  </p:childTnLst>
                                </p:cTn>
                              </p:par>
                              <p:par>
                                <p:cTn id="27" presetID="2" presetClass="exit" presetSubtype="1" fill="hold" grpId="0" nodeType="withEffect">
                                  <p:stCondLst>
                                    <p:cond delay="0"/>
                                  </p:stCondLst>
                                  <p:childTnLst>
                                    <p:anim calcmode="lin" valueType="num">
                                      <p:cBhvr additive="base">
                                        <p:cTn id="28" dur="500"/>
                                        <p:tgtEl>
                                          <p:spTgt spid="12"/>
                                        </p:tgtEl>
                                        <p:attrNameLst>
                                          <p:attrName>ppt_x</p:attrName>
                                        </p:attrNameLst>
                                      </p:cBhvr>
                                      <p:tavLst>
                                        <p:tav tm="0">
                                          <p:val>
                                            <p:strVal val="ppt_x"/>
                                          </p:val>
                                        </p:tav>
                                        <p:tav tm="100000">
                                          <p:val>
                                            <p:strVal val="ppt_x"/>
                                          </p:val>
                                        </p:tav>
                                      </p:tavLst>
                                    </p:anim>
                                    <p:anim calcmode="lin" valueType="num">
                                      <p:cBhvr additive="base">
                                        <p:cTn id="29" dur="500"/>
                                        <p:tgtEl>
                                          <p:spTgt spid="12"/>
                                        </p:tgtEl>
                                        <p:attrNameLst>
                                          <p:attrName>ppt_y</p:attrName>
                                        </p:attrNameLst>
                                      </p:cBhvr>
                                      <p:tavLst>
                                        <p:tav tm="0">
                                          <p:val>
                                            <p:strVal val="ppt_y"/>
                                          </p:val>
                                        </p:tav>
                                        <p:tav tm="100000">
                                          <p:val>
                                            <p:strVal val="0-ppt_h/2"/>
                                          </p:val>
                                        </p:tav>
                                      </p:tavLst>
                                    </p:anim>
                                    <p:set>
                                      <p:cBhvr>
                                        <p:cTn id="3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P spid="6" grpId="0"/>
      <p:bldP spid="8" grpId="0"/>
      <p:bldP spid="11" grpId="0"/>
      <p:bldP spid="12" grpId="0"/>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3199130" y="-4445"/>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6.8.4 </a:t>
            </a:r>
            <a:r>
              <a:rPr lang="en-US" sz="1600">
                <a:solidFill>
                  <a:srgbClr val="002060"/>
                </a:solidFill>
                <a:latin typeface="微软雅黑" panose="020B0502040204020203" pitchFamily="34" charset="-122"/>
                <a:ea typeface="微软雅黑" panose="020B0502040204020203" pitchFamily="34" charset="-122"/>
              </a:rPr>
              <a:t>Cable MODEM </a:t>
            </a:r>
            <a:r>
              <a:rPr lang="zh-CN" altLang="en-US" sz="1600">
                <a:solidFill>
                  <a:srgbClr val="002060"/>
                </a:solidFill>
                <a:latin typeface="微软雅黑" panose="020B0502040204020203" pitchFamily="34" charset="-122"/>
                <a:ea typeface="微软雅黑" panose="020B0502040204020203" pitchFamily="34" charset="-122"/>
              </a:rPr>
              <a:t>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3" name="文本框 2"/>
          <p:cNvSpPr txBox="1"/>
          <p:nvPr/>
        </p:nvSpPr>
        <p:spPr>
          <a:xfrm>
            <a:off x="2252980" y="895985"/>
            <a:ext cx="5862320" cy="3507740"/>
          </a:xfrm>
          <a:prstGeom prst="rect">
            <a:avLst/>
          </a:prstGeom>
          <a:noFill/>
        </p:spPr>
        <p:txBody>
          <a:bodyPr wrap="square" rtlCol="0">
            <a:spAutoFit/>
          </a:bodyPr>
          <a:p>
            <a:r>
              <a:rPr lang="zh-CN" altLang="en-US" sz="1600">
                <a:solidFill>
                  <a:srgbClr val="002060"/>
                </a:solidFill>
                <a:latin typeface="微软雅黑" panose="020B0502040204020203" pitchFamily="34" charset="-122"/>
                <a:ea typeface="微软雅黑" panose="020B0502040204020203" pitchFamily="34" charset="-122"/>
              </a:rPr>
              <a:t>利用有线电视电缆接入</a:t>
            </a:r>
            <a:endParaRPr lang="zh-CN" altLang="en-US" sz="1600">
              <a:solidFill>
                <a:srgbClr val="002060"/>
              </a:solidFill>
              <a:latin typeface="微软雅黑" panose="020B0502040204020203" pitchFamily="34" charset="-122"/>
              <a:ea typeface="微软雅黑" panose="020B0502040204020203" pitchFamily="34" charset="-122"/>
            </a:endParaRPr>
          </a:p>
          <a:p>
            <a:endParaRPr lang="zh-CN" altLang="en-US" sz="1600">
              <a:solidFill>
                <a:srgbClr val="002060"/>
              </a:solidFill>
              <a:latin typeface="微软雅黑" panose="020B0502040204020203" pitchFamily="34" charset="-122"/>
              <a:ea typeface="微软雅黑" panose="020B0502040204020203" pitchFamily="34" charset="-122"/>
            </a:endParaRPr>
          </a:p>
          <a:p>
            <a:r>
              <a:rPr lang="zh-CN" altLang="en-US" sz="1600">
                <a:solidFill>
                  <a:srgbClr val="002060"/>
                </a:solidFill>
                <a:latin typeface="微软雅黑" panose="020B0502040204020203" pitchFamily="34" charset="-122"/>
                <a:ea typeface="微软雅黑" panose="020B0502040204020203" pitchFamily="34" charset="-122"/>
              </a:rPr>
              <a:t>使用 </a:t>
            </a:r>
            <a:r>
              <a:rPr lang="en-US" altLang="zh-CN" sz="1600">
                <a:solidFill>
                  <a:srgbClr val="002060"/>
                </a:solidFill>
                <a:latin typeface="微软雅黑" panose="020B0502040204020203" pitchFamily="34" charset="-122"/>
                <a:ea typeface="微软雅黑" panose="020B0502040204020203" pitchFamily="34" charset="-122"/>
              </a:rPr>
              <a:t>802.14</a:t>
            </a:r>
            <a:r>
              <a:rPr lang="zh-CN" altLang="en-US" sz="1600">
                <a:solidFill>
                  <a:srgbClr val="002060"/>
                </a:solidFill>
                <a:latin typeface="微软雅黑" panose="020B0502040204020203" pitchFamily="34" charset="-122"/>
                <a:ea typeface="微软雅黑" panose="020B0502040204020203" pitchFamily="34" charset="-122"/>
              </a:rPr>
              <a:t>协议，上行</a:t>
            </a:r>
            <a:r>
              <a:rPr lang="en-US" altLang="zh-CN" sz="1600">
                <a:solidFill>
                  <a:srgbClr val="002060"/>
                </a:solidFill>
                <a:latin typeface="微软雅黑" panose="020B0502040204020203" pitchFamily="34" charset="-122"/>
                <a:ea typeface="微软雅黑" panose="020B0502040204020203" pitchFamily="34" charset="-122"/>
              </a:rPr>
              <a:t>16M</a:t>
            </a:r>
            <a:r>
              <a:rPr lang="zh-CN" altLang="en-US" sz="1600">
                <a:solidFill>
                  <a:srgbClr val="002060"/>
                </a:solidFill>
                <a:latin typeface="微软雅黑" panose="020B0502040204020203" pitchFamily="34" charset="-122"/>
                <a:ea typeface="微软雅黑" panose="020B0502040204020203" pitchFamily="34" charset="-122"/>
              </a:rPr>
              <a:t>，下行</a:t>
            </a:r>
            <a:r>
              <a:rPr lang="en-US" altLang="zh-CN" sz="1600">
                <a:solidFill>
                  <a:srgbClr val="002060"/>
                </a:solidFill>
                <a:latin typeface="微软雅黑" panose="020B0502040204020203" pitchFamily="34" charset="-122"/>
                <a:ea typeface="微软雅黑" panose="020B0502040204020203" pitchFamily="34" charset="-122"/>
              </a:rPr>
              <a:t>1G</a:t>
            </a:r>
            <a:endParaRPr lang="en-US" altLang="zh-CN" sz="1600">
              <a:solidFill>
                <a:srgbClr val="002060"/>
              </a:solidFill>
              <a:latin typeface="微软雅黑" panose="020B0502040204020203" pitchFamily="34" charset="-122"/>
              <a:ea typeface="微软雅黑" panose="020B0502040204020203" pitchFamily="34" charset="-122"/>
            </a:endParaRPr>
          </a:p>
          <a:p>
            <a:endParaRPr lang="en-US" sz="1600">
              <a:solidFill>
                <a:srgbClr val="002060"/>
              </a:solidFill>
              <a:latin typeface="微软雅黑" panose="020B0502040204020203" pitchFamily="34" charset="-122"/>
              <a:ea typeface="微软雅黑" panose="020B0502040204020203" pitchFamily="34" charset="-122"/>
            </a:endParaRPr>
          </a:p>
          <a:p>
            <a:r>
              <a:rPr lang="en-US" altLang="zh-CN" sz="1600">
                <a:solidFill>
                  <a:srgbClr val="002060"/>
                </a:solidFill>
                <a:latin typeface="微软雅黑" panose="020B0502040204020203" pitchFamily="34" charset="-122"/>
                <a:ea typeface="微软雅黑" panose="020B0502040204020203" pitchFamily="34" charset="-122"/>
              </a:rPr>
              <a:t>Cable MODEM </a:t>
            </a:r>
            <a:r>
              <a:rPr lang="zh-CN" altLang="en-US" sz="1600">
                <a:solidFill>
                  <a:srgbClr val="002060"/>
                </a:solidFill>
                <a:latin typeface="微软雅黑" panose="020B0502040204020203" pitchFamily="34" charset="-122"/>
                <a:ea typeface="微软雅黑" panose="020B0502040204020203" pitchFamily="34" charset="-122"/>
              </a:rPr>
              <a:t>技术具有以下特点：</a:t>
            </a:r>
            <a:endParaRPr lang="zh-CN" altLang="en-US" sz="1600">
              <a:solidFill>
                <a:srgbClr val="002060"/>
              </a:solidFill>
              <a:latin typeface="微软雅黑" panose="020B0502040204020203" pitchFamily="34" charset="-122"/>
              <a:ea typeface="微软雅黑" panose="020B0502040204020203" pitchFamily="34" charset="-122"/>
            </a:endParaRPr>
          </a:p>
          <a:p>
            <a:r>
              <a:rPr lang="en-US" sz="1200">
                <a:solidFill>
                  <a:srgbClr val="002060"/>
                </a:solidFill>
                <a:latin typeface="微软雅黑" panose="020B0502040204020203" pitchFamily="34" charset="-122"/>
                <a:ea typeface="微软雅黑" panose="020B0502040204020203" pitchFamily="34" charset="-122"/>
              </a:rPr>
              <a:t>(1) </a:t>
            </a:r>
            <a:r>
              <a:rPr lang="zh-CN" altLang="en-US" sz="1200">
                <a:solidFill>
                  <a:srgbClr val="002060"/>
                </a:solidFill>
                <a:latin typeface="微软雅黑" panose="020B0502040204020203" pitchFamily="34" charset="-122"/>
                <a:ea typeface="微软雅黑" panose="020B0502040204020203" pitchFamily="34" charset="-122"/>
              </a:rPr>
              <a:t>连接速度快 </a:t>
            </a:r>
            <a:r>
              <a:rPr lang="en-US" altLang="zh-CN" sz="1200">
                <a:solidFill>
                  <a:srgbClr val="002060"/>
                </a:solidFill>
                <a:latin typeface="微软雅黑" panose="020B0502040204020203" pitchFamily="34" charset="-122"/>
                <a:ea typeface="微软雅黑" panose="020B0502040204020203" pitchFamily="34" charset="-122"/>
              </a:rPr>
              <a:t>— </a:t>
            </a:r>
            <a:r>
              <a:rPr lang="zh-CN" altLang="en-US" sz="1200">
                <a:solidFill>
                  <a:srgbClr val="002060"/>
                </a:solidFill>
                <a:latin typeface="微软雅黑" panose="020B0502040204020203" pitchFamily="34" charset="-122"/>
                <a:ea typeface="微软雅黑" panose="020B0502040204020203" pitchFamily="34" charset="-122"/>
              </a:rPr>
              <a:t>特别是下载速度快</a:t>
            </a:r>
            <a:endParaRPr lang="zh-CN" altLang="en-US" sz="1200">
              <a:solidFill>
                <a:srgbClr val="002060"/>
              </a:solidFill>
              <a:latin typeface="微软雅黑" panose="020B0502040204020203" pitchFamily="34" charset="-122"/>
              <a:ea typeface="微软雅黑" panose="020B0502040204020203" pitchFamily="34" charset="-122"/>
            </a:endParaRPr>
          </a:p>
          <a:p>
            <a:endParaRPr lang="zh-CN" altLang="en-US" sz="1200">
              <a:solidFill>
                <a:srgbClr val="002060"/>
              </a:solidFill>
              <a:latin typeface="微软雅黑" panose="020B0502040204020203" pitchFamily="34" charset="-122"/>
              <a:ea typeface="微软雅黑" panose="020B0502040204020203" pitchFamily="34" charset="-122"/>
              <a:sym typeface="+mn-ea"/>
            </a:endParaRPr>
          </a:p>
          <a:p>
            <a:r>
              <a:rPr lang="en-US" altLang="zh-CN" sz="1200">
                <a:solidFill>
                  <a:srgbClr val="002060"/>
                </a:solidFill>
                <a:latin typeface="微软雅黑" panose="020B0502040204020203" pitchFamily="34" charset="-122"/>
                <a:ea typeface="微软雅黑" panose="020B0502040204020203" pitchFamily="34" charset="-122"/>
              </a:rPr>
              <a:t>(2) </a:t>
            </a:r>
            <a:r>
              <a:rPr lang="zh-CN" altLang="en-US" sz="1200">
                <a:solidFill>
                  <a:srgbClr val="002060"/>
                </a:solidFill>
                <a:latin typeface="微软雅黑" panose="020B0502040204020203" pitchFamily="34" charset="-122"/>
                <a:ea typeface="微软雅黑" panose="020B0502040204020203" pitchFamily="34" charset="-122"/>
              </a:rPr>
              <a:t>成本低廉 </a:t>
            </a:r>
            <a:r>
              <a:rPr lang="en-US" altLang="zh-CN" sz="1200">
                <a:solidFill>
                  <a:srgbClr val="002060"/>
                </a:solidFill>
                <a:latin typeface="微软雅黑" panose="020B0502040204020203" pitchFamily="34" charset="-122"/>
                <a:ea typeface="微软雅黑" panose="020B0502040204020203" pitchFamily="34" charset="-122"/>
              </a:rPr>
              <a:t>— </a:t>
            </a:r>
            <a:r>
              <a:rPr lang="zh-CN" altLang="en-US" sz="1200">
                <a:solidFill>
                  <a:srgbClr val="002060"/>
                </a:solidFill>
                <a:latin typeface="微软雅黑" panose="020B0502040204020203" pitchFamily="34" charset="-122"/>
                <a:ea typeface="微软雅黑" panose="020B0502040204020203" pitchFamily="34" charset="-122"/>
              </a:rPr>
              <a:t>利用有线电视网络</a:t>
            </a:r>
            <a:endParaRPr lang="zh-CN" altLang="en-US" sz="1200">
              <a:solidFill>
                <a:srgbClr val="002060"/>
              </a:solidFill>
              <a:latin typeface="微软雅黑" panose="020B0502040204020203" pitchFamily="34" charset="-122"/>
              <a:ea typeface="微软雅黑" panose="020B0502040204020203" pitchFamily="34" charset="-122"/>
            </a:endParaRPr>
          </a:p>
          <a:p>
            <a:endParaRPr lang="zh-CN" altLang="en-US" sz="1200">
              <a:solidFill>
                <a:srgbClr val="002060"/>
              </a:solidFill>
              <a:latin typeface="微软雅黑" panose="020B0502040204020203" pitchFamily="34" charset="-122"/>
              <a:ea typeface="微软雅黑" panose="020B0502040204020203" pitchFamily="34" charset="-122"/>
            </a:endParaRPr>
          </a:p>
          <a:p>
            <a:r>
              <a:rPr lang="en-US" altLang="zh-CN" sz="1200">
                <a:solidFill>
                  <a:srgbClr val="002060"/>
                </a:solidFill>
                <a:latin typeface="微软雅黑" panose="020B0502040204020203" pitchFamily="34" charset="-122"/>
                <a:ea typeface="微软雅黑" panose="020B0502040204020203" pitchFamily="34" charset="-122"/>
              </a:rPr>
              <a:t>(3) </a:t>
            </a:r>
            <a:r>
              <a:rPr lang="zh-CN" altLang="en-US" sz="1200">
                <a:solidFill>
                  <a:srgbClr val="002060"/>
                </a:solidFill>
                <a:latin typeface="微软雅黑" panose="020B0502040204020203" pitchFamily="34" charset="-122"/>
                <a:ea typeface="微软雅黑" panose="020B0502040204020203" pitchFamily="34" charset="-122"/>
              </a:rPr>
              <a:t>提供非对称专线连接 </a:t>
            </a:r>
            <a:r>
              <a:rPr lang="en-US" altLang="zh-CN" sz="1200">
                <a:solidFill>
                  <a:srgbClr val="002060"/>
                </a:solidFill>
                <a:latin typeface="微软雅黑" panose="020B0502040204020203" pitchFamily="34" charset="-122"/>
                <a:ea typeface="微软雅黑" panose="020B0502040204020203" pitchFamily="34" charset="-122"/>
              </a:rPr>
              <a:t>— </a:t>
            </a:r>
            <a:r>
              <a:rPr lang="zh-CN" altLang="en-US" sz="1200">
                <a:solidFill>
                  <a:srgbClr val="002060"/>
                </a:solidFill>
                <a:latin typeface="微软雅黑" panose="020B0502040204020203" pitchFamily="34" charset="-122"/>
                <a:ea typeface="微软雅黑" panose="020B0502040204020203" pitchFamily="34" charset="-122"/>
              </a:rPr>
              <a:t>无需拨号一直在线</a:t>
            </a:r>
            <a:endParaRPr lang="zh-CN" altLang="en-US" sz="1200">
              <a:solidFill>
                <a:srgbClr val="002060"/>
              </a:solidFill>
              <a:latin typeface="微软雅黑" panose="020B0502040204020203" pitchFamily="34" charset="-122"/>
              <a:ea typeface="微软雅黑" panose="020B0502040204020203" pitchFamily="34" charset="-122"/>
            </a:endParaRPr>
          </a:p>
          <a:p>
            <a:endParaRPr lang="zh-CN" altLang="en-US" sz="1200">
              <a:solidFill>
                <a:srgbClr val="002060"/>
              </a:solidFill>
              <a:latin typeface="微软雅黑" panose="020B0502040204020203" pitchFamily="34" charset="-122"/>
              <a:ea typeface="微软雅黑" panose="020B0502040204020203" pitchFamily="34" charset="-122"/>
              <a:sym typeface="+mn-ea"/>
            </a:endParaRPr>
          </a:p>
          <a:p>
            <a:pPr indent="0">
              <a:buFont typeface="Wingdings" panose="05000000000000000000" charset="0"/>
              <a:buNone/>
            </a:pPr>
            <a:r>
              <a:rPr lang="en-US" altLang="zh-CN" sz="1200">
                <a:solidFill>
                  <a:srgbClr val="002060"/>
                </a:solidFill>
                <a:latin typeface="微软雅黑" panose="020B0502040204020203" pitchFamily="34" charset="-122"/>
                <a:ea typeface="微软雅黑" panose="020B0502040204020203" pitchFamily="34" charset="-122"/>
                <a:sym typeface="+mn-ea"/>
              </a:rPr>
              <a:t>(4) </a:t>
            </a:r>
            <a:r>
              <a:rPr lang="zh-CN" altLang="en-US" sz="1200">
                <a:solidFill>
                  <a:srgbClr val="002060"/>
                </a:solidFill>
                <a:latin typeface="微软雅黑" panose="020B0502040204020203" pitchFamily="34" charset="-122"/>
                <a:ea typeface="微软雅黑" panose="020B0502040204020203" pitchFamily="34" charset="-122"/>
                <a:sym typeface="+mn-ea"/>
              </a:rPr>
              <a:t>不受连接距离的限制</a:t>
            </a:r>
            <a:endParaRPr lang="zh-CN" altLang="en-US" sz="1200">
              <a:solidFill>
                <a:srgbClr val="002060"/>
              </a:solidFill>
              <a:latin typeface="微软雅黑" panose="020B0502040204020203" pitchFamily="34" charset="-122"/>
              <a:ea typeface="微软雅黑" panose="020B0502040204020203" pitchFamily="34" charset="-122"/>
              <a:sym typeface="+mn-ea"/>
            </a:endParaRPr>
          </a:p>
          <a:p>
            <a:pPr indent="0">
              <a:buFont typeface="Wingdings" panose="05000000000000000000" charset="0"/>
              <a:buNone/>
            </a:pPr>
            <a:r>
              <a:rPr lang="zh-CN" altLang="en-US" sz="1600">
                <a:solidFill>
                  <a:srgbClr val="002060"/>
                </a:solidFill>
                <a:latin typeface="微软雅黑" panose="020B0502040204020203" pitchFamily="34" charset="-122"/>
                <a:ea typeface="微软雅黑" panose="020B0502040204020203" pitchFamily="34" charset="-122"/>
                <a:sym typeface="+mn-ea"/>
              </a:rPr>
              <a:t>    </a:t>
            </a:r>
            <a:endParaRPr lang="zh-CN" altLang="en-US" sz="1600">
              <a:solidFill>
                <a:srgbClr val="002060"/>
              </a:solidFill>
              <a:latin typeface="微软雅黑" panose="020B0502040204020203" pitchFamily="34" charset="-122"/>
              <a:ea typeface="微软雅黑" panose="020B0502040204020203" pitchFamily="34" charset="-122"/>
            </a:endParaRPr>
          </a:p>
          <a:p>
            <a:pPr indent="0">
              <a:buFont typeface="Wingdings" panose="05000000000000000000" charset="0"/>
              <a:buNone/>
            </a:pPr>
            <a:r>
              <a:rPr lang="zh-CN" altLang="en-US">
                <a:solidFill>
                  <a:srgbClr val="002060"/>
                </a:solidFill>
                <a:latin typeface="微软雅黑" panose="020B0502040204020203" pitchFamily="34" charset="-122"/>
                <a:ea typeface="微软雅黑" panose="020B0502040204020203" pitchFamily="34" charset="-122"/>
                <a:sym typeface="+mn-ea"/>
              </a:rPr>
              <a:t>不足：</a:t>
            </a:r>
            <a:endParaRPr lang="zh-CN" altLang="en-US">
              <a:solidFill>
                <a:srgbClr val="002060"/>
              </a:solidFill>
              <a:latin typeface="微软雅黑" panose="020B0502040204020203" pitchFamily="34" charset="-122"/>
              <a:ea typeface="微软雅黑" panose="020B0502040204020203" pitchFamily="34" charset="-122"/>
              <a:sym typeface="+mn-ea"/>
            </a:endParaRPr>
          </a:p>
          <a:p>
            <a:pPr indent="0">
              <a:buFont typeface="Wingdings" panose="05000000000000000000" charset="0"/>
              <a:buNone/>
            </a:pPr>
            <a:r>
              <a:rPr lang="zh-CN" altLang="en-US">
                <a:solidFill>
                  <a:srgbClr val="002060"/>
                </a:solidFill>
                <a:latin typeface="微软雅黑" panose="020B0502040204020203" pitchFamily="34" charset="-122"/>
                <a:ea typeface="微软雅黑" panose="020B0502040204020203" pitchFamily="34" charset="-122"/>
                <a:sym typeface="+mn-ea"/>
              </a:rPr>
              <a:t>共享带宽，用户较多时速率明显下降</a:t>
            </a:r>
            <a:endParaRPr lang="zh-CN" altLang="en-US">
              <a:solidFill>
                <a:srgbClr val="002060"/>
              </a:solidFill>
              <a:latin typeface="微软雅黑" panose="020B0502040204020203" pitchFamily="34" charset="-122"/>
              <a:ea typeface="微软雅黑" panose="020B0502040204020203" pitchFamily="34" charset="-122"/>
              <a:sym typeface="+mn-ea"/>
            </a:endParaRPr>
          </a:p>
          <a:p>
            <a:pPr indent="0">
              <a:buFont typeface="Wingdings" panose="05000000000000000000" charset="0"/>
              <a:buNone/>
            </a:pPr>
            <a:r>
              <a:rPr lang="zh-CN" altLang="en-US">
                <a:solidFill>
                  <a:srgbClr val="002060"/>
                </a:solidFill>
                <a:latin typeface="微软雅黑" panose="020B0502040204020203" pitchFamily="34" charset="-122"/>
                <a:ea typeface="微软雅黑" panose="020B0502040204020203" pitchFamily="34" charset="-122"/>
                <a:sym typeface="+mn-ea"/>
              </a:rPr>
              <a:t>广播服务的方式容易产生安全问题</a:t>
            </a:r>
            <a:endParaRPr lang="zh-CN" altLang="en-US">
              <a:solidFill>
                <a:srgbClr val="002060"/>
              </a:solidFill>
              <a:latin typeface="微软雅黑" panose="020B0502040204020203" pitchFamily="34" charset="-122"/>
              <a:ea typeface="微软雅黑"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317875" y="1060450"/>
            <a:ext cx="4666615" cy="337185"/>
          </a:xfrm>
          <a:prstGeom prst="rect">
            <a:avLst/>
          </a:prstGeom>
          <a:solidFill>
            <a:srgbClr val="0070C0"/>
          </a:solid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6.8.1 </a:t>
            </a:r>
            <a:r>
              <a:rPr lang="zh-CN" altLang="en-US" sz="1600">
                <a:solidFill>
                  <a:srgbClr val="002060"/>
                </a:solidFill>
                <a:latin typeface="微软雅黑" panose="020B0502040204020203" pitchFamily="34" charset="-122"/>
                <a:ea typeface="微软雅黑" panose="020B0502040204020203" pitchFamily="34" charset="-122"/>
              </a:rPr>
              <a:t>电话拨号接入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4" name="文本框 3"/>
          <p:cNvSpPr txBox="1"/>
          <p:nvPr/>
        </p:nvSpPr>
        <p:spPr>
          <a:xfrm>
            <a:off x="3317875" y="1543050"/>
            <a:ext cx="4666615" cy="337185"/>
          </a:xfrm>
          <a:prstGeom prst="rect">
            <a:avLst/>
          </a:prstGeom>
          <a:solidFill>
            <a:srgbClr val="0070C0"/>
          </a:solid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6.8.2 </a:t>
            </a:r>
            <a:r>
              <a:rPr lang="en-US" sz="1600">
                <a:solidFill>
                  <a:srgbClr val="002060"/>
                </a:solidFill>
                <a:latin typeface="微软雅黑" panose="020B0502040204020203" pitchFamily="34" charset="-122"/>
                <a:ea typeface="微软雅黑" panose="020B0502040204020203" pitchFamily="34" charset="-122"/>
              </a:rPr>
              <a:t>ISDN </a:t>
            </a:r>
            <a:r>
              <a:rPr lang="zh-CN" altLang="en-US" sz="1600">
                <a:solidFill>
                  <a:srgbClr val="002060"/>
                </a:solidFill>
                <a:latin typeface="微软雅黑" panose="020B0502040204020203" pitchFamily="34" charset="-122"/>
                <a:ea typeface="微软雅黑" panose="020B0502040204020203" pitchFamily="34" charset="-122"/>
              </a:rPr>
              <a:t>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5" name="文本框 4"/>
          <p:cNvSpPr txBox="1"/>
          <p:nvPr/>
        </p:nvSpPr>
        <p:spPr>
          <a:xfrm>
            <a:off x="3317875" y="2025650"/>
            <a:ext cx="4666615" cy="337185"/>
          </a:xfrm>
          <a:prstGeom prst="rect">
            <a:avLst/>
          </a:prstGeom>
          <a:solidFill>
            <a:srgbClr val="0070C0"/>
          </a:solid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6.8.3 </a:t>
            </a:r>
            <a:r>
              <a:rPr lang="en-US" sz="1600">
                <a:solidFill>
                  <a:srgbClr val="002060"/>
                </a:solidFill>
                <a:latin typeface="微软雅黑" panose="020B0502040204020203" pitchFamily="34" charset="-122"/>
                <a:ea typeface="微软雅黑" panose="020B0502040204020203" pitchFamily="34" charset="-122"/>
              </a:rPr>
              <a:t>xDSL </a:t>
            </a:r>
            <a:r>
              <a:rPr lang="zh-CN" altLang="en-US" sz="1600">
                <a:solidFill>
                  <a:srgbClr val="002060"/>
                </a:solidFill>
                <a:latin typeface="微软雅黑" panose="020B0502040204020203" pitchFamily="34" charset="-122"/>
                <a:ea typeface="微软雅黑" panose="020B0502040204020203" pitchFamily="34" charset="-122"/>
              </a:rPr>
              <a:t>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6" name="文本框 5"/>
          <p:cNvSpPr txBox="1"/>
          <p:nvPr/>
        </p:nvSpPr>
        <p:spPr>
          <a:xfrm>
            <a:off x="3317875" y="2508250"/>
            <a:ext cx="4666615" cy="337185"/>
          </a:xfrm>
          <a:prstGeom prst="rect">
            <a:avLst/>
          </a:prstGeom>
          <a:solidFill>
            <a:srgbClr val="0070C0"/>
          </a:solid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6.8.4 </a:t>
            </a:r>
            <a:r>
              <a:rPr lang="en-US" sz="1600">
                <a:solidFill>
                  <a:srgbClr val="002060"/>
                </a:solidFill>
                <a:latin typeface="微软雅黑" panose="020B0502040204020203" pitchFamily="34" charset="-122"/>
                <a:ea typeface="微软雅黑" panose="020B0502040204020203" pitchFamily="34" charset="-122"/>
              </a:rPr>
              <a:t>Cable MODEM </a:t>
            </a:r>
            <a:r>
              <a:rPr lang="zh-CN" altLang="en-US" sz="1600">
                <a:solidFill>
                  <a:srgbClr val="002060"/>
                </a:solidFill>
                <a:latin typeface="微软雅黑" panose="020B0502040204020203" pitchFamily="34" charset="-122"/>
                <a:ea typeface="微软雅黑" panose="020B0502040204020203" pitchFamily="34" charset="-122"/>
              </a:rPr>
              <a:t>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8" name="文本框 7"/>
          <p:cNvSpPr txBox="1"/>
          <p:nvPr/>
        </p:nvSpPr>
        <p:spPr>
          <a:xfrm>
            <a:off x="3317875" y="299085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6.8.5 </a:t>
            </a:r>
            <a:r>
              <a:rPr lang="zh-CN" altLang="en-US" sz="1600">
                <a:solidFill>
                  <a:srgbClr val="002060"/>
                </a:solidFill>
                <a:latin typeface="微软雅黑" panose="020B0502040204020203" pitchFamily="34" charset="-122"/>
                <a:ea typeface="微软雅黑" panose="020B0502040204020203" pitchFamily="34" charset="-122"/>
              </a:rPr>
              <a:t>局域网接入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1" name="文本框 10"/>
          <p:cNvSpPr txBox="1"/>
          <p:nvPr/>
        </p:nvSpPr>
        <p:spPr>
          <a:xfrm>
            <a:off x="3317875" y="347345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6.8.6 </a:t>
            </a:r>
            <a:r>
              <a:rPr lang="zh-CN" altLang="en-US" sz="1600">
                <a:solidFill>
                  <a:srgbClr val="002060"/>
                </a:solidFill>
                <a:latin typeface="微软雅黑" panose="020B0502040204020203" pitchFamily="34" charset="-122"/>
                <a:ea typeface="微软雅黑" panose="020B0502040204020203" pitchFamily="34" charset="-122"/>
              </a:rPr>
              <a:t>无线接入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2" name="文本框 11"/>
          <p:cNvSpPr txBox="1"/>
          <p:nvPr/>
        </p:nvSpPr>
        <p:spPr>
          <a:xfrm>
            <a:off x="3317875" y="395605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6.8.7 </a:t>
            </a:r>
            <a:r>
              <a:rPr lang="zh-CN" altLang="en-US" sz="1600">
                <a:solidFill>
                  <a:srgbClr val="002060"/>
                </a:solidFill>
                <a:latin typeface="微软雅黑" panose="020B0502040204020203" pitchFamily="34" charset="-122"/>
                <a:ea typeface="微软雅黑" panose="020B0502040204020203" pitchFamily="34" charset="-122"/>
              </a:rPr>
              <a:t>光网络接入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grpId="0"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ppt_x"/>
                                          </p:val>
                                        </p:tav>
                                      </p:tavLst>
                                    </p:anim>
                                    <p:anim calcmode="lin" valueType="num">
                                      <p:cBhvr additive="base">
                                        <p:cTn id="7" dur="500"/>
                                        <p:tgtEl>
                                          <p:spTgt spid="3"/>
                                        </p:tgtEl>
                                        <p:attrNameLst>
                                          <p:attrName>ppt_y</p:attrName>
                                        </p:attrNameLst>
                                      </p:cBhvr>
                                      <p:tavLst>
                                        <p:tav tm="0">
                                          <p:val>
                                            <p:strVal val="ppt_y"/>
                                          </p:val>
                                        </p:tav>
                                        <p:tav tm="100000">
                                          <p:val>
                                            <p:strVal val="0-ppt_h/2"/>
                                          </p:val>
                                        </p:tav>
                                      </p:tavLst>
                                    </p:anim>
                                    <p:set>
                                      <p:cBhvr>
                                        <p:cTn id="8" dur="1" fill="hold">
                                          <p:stCondLst>
                                            <p:cond delay="499"/>
                                          </p:stCondLst>
                                        </p:cTn>
                                        <p:tgtEl>
                                          <p:spTgt spid="3"/>
                                        </p:tgtEl>
                                        <p:attrNameLst>
                                          <p:attrName>style.visibility</p:attrName>
                                        </p:attrNameLst>
                                      </p:cBhvr>
                                      <p:to>
                                        <p:strVal val="hidden"/>
                                      </p:to>
                                    </p:set>
                                  </p:childTnLst>
                                </p:cTn>
                              </p:par>
                              <p:par>
                                <p:cTn id="9" presetID="2" presetClass="exit" presetSubtype="1" fill="hold" grpId="0" nodeType="withEffect">
                                  <p:stCondLst>
                                    <p:cond delay="0"/>
                                  </p:stCondLst>
                                  <p:childTnLst>
                                    <p:anim calcmode="lin" valueType="num">
                                      <p:cBhvr additive="base">
                                        <p:cTn id="10" dur="500"/>
                                        <p:tgtEl>
                                          <p:spTgt spid="4"/>
                                        </p:tgtEl>
                                        <p:attrNameLst>
                                          <p:attrName>ppt_x</p:attrName>
                                        </p:attrNameLst>
                                      </p:cBhvr>
                                      <p:tavLst>
                                        <p:tav tm="0">
                                          <p:val>
                                            <p:strVal val="ppt_x"/>
                                          </p:val>
                                        </p:tav>
                                        <p:tav tm="100000">
                                          <p:val>
                                            <p:strVal val="ppt_x"/>
                                          </p:val>
                                        </p:tav>
                                      </p:tavLst>
                                    </p:anim>
                                    <p:anim calcmode="lin" valueType="num">
                                      <p:cBhvr additive="base">
                                        <p:cTn id="11" dur="500"/>
                                        <p:tgtEl>
                                          <p:spTgt spid="4"/>
                                        </p:tgtEl>
                                        <p:attrNameLst>
                                          <p:attrName>ppt_y</p:attrName>
                                        </p:attrNameLst>
                                      </p:cBhvr>
                                      <p:tavLst>
                                        <p:tav tm="0">
                                          <p:val>
                                            <p:strVal val="ppt_y"/>
                                          </p:val>
                                        </p:tav>
                                        <p:tav tm="100000">
                                          <p:val>
                                            <p:strVal val="0-ppt_h/2"/>
                                          </p:val>
                                        </p:tav>
                                      </p:tavLst>
                                    </p:anim>
                                    <p:set>
                                      <p:cBhvr>
                                        <p:cTn id="12" dur="1" fill="hold">
                                          <p:stCondLst>
                                            <p:cond delay="499"/>
                                          </p:stCondLst>
                                        </p:cTn>
                                        <p:tgtEl>
                                          <p:spTgt spid="4"/>
                                        </p:tgtEl>
                                        <p:attrNameLst>
                                          <p:attrName>style.visibility</p:attrName>
                                        </p:attrNameLst>
                                      </p:cBhvr>
                                      <p:to>
                                        <p:strVal val="hidden"/>
                                      </p:to>
                                    </p:set>
                                  </p:childTnLst>
                                </p:cTn>
                              </p:par>
                              <p:par>
                                <p:cTn id="13" presetID="2" presetClass="exit" presetSubtype="1" fill="hold" grpId="0" nodeType="withEffect">
                                  <p:stCondLst>
                                    <p:cond delay="0"/>
                                  </p:stCondLst>
                                  <p:childTnLst>
                                    <p:anim calcmode="lin" valueType="num">
                                      <p:cBhvr additive="base">
                                        <p:cTn id="14" dur="500"/>
                                        <p:tgtEl>
                                          <p:spTgt spid="5"/>
                                        </p:tgtEl>
                                        <p:attrNameLst>
                                          <p:attrName>ppt_x</p:attrName>
                                        </p:attrNameLst>
                                      </p:cBhvr>
                                      <p:tavLst>
                                        <p:tav tm="0">
                                          <p:val>
                                            <p:strVal val="ppt_x"/>
                                          </p:val>
                                        </p:tav>
                                        <p:tav tm="100000">
                                          <p:val>
                                            <p:strVal val="ppt_x"/>
                                          </p:val>
                                        </p:tav>
                                      </p:tavLst>
                                    </p:anim>
                                    <p:anim calcmode="lin" valueType="num">
                                      <p:cBhvr additive="base">
                                        <p:cTn id="15" dur="500"/>
                                        <p:tgtEl>
                                          <p:spTgt spid="5"/>
                                        </p:tgtEl>
                                        <p:attrNameLst>
                                          <p:attrName>ppt_y</p:attrName>
                                        </p:attrNameLst>
                                      </p:cBhvr>
                                      <p:tavLst>
                                        <p:tav tm="0">
                                          <p:val>
                                            <p:strVal val="ppt_y"/>
                                          </p:val>
                                        </p:tav>
                                        <p:tav tm="100000">
                                          <p:val>
                                            <p:strVal val="0-ppt_h/2"/>
                                          </p:val>
                                        </p:tav>
                                      </p:tavLst>
                                    </p:anim>
                                    <p:set>
                                      <p:cBhvr>
                                        <p:cTn id="16" dur="1" fill="hold">
                                          <p:stCondLst>
                                            <p:cond delay="499"/>
                                          </p:stCondLst>
                                        </p:cTn>
                                        <p:tgtEl>
                                          <p:spTgt spid="5"/>
                                        </p:tgtEl>
                                        <p:attrNameLst>
                                          <p:attrName>style.visibility</p:attrName>
                                        </p:attrNameLst>
                                      </p:cBhvr>
                                      <p:to>
                                        <p:strVal val="hidden"/>
                                      </p:to>
                                    </p:set>
                                  </p:childTnLst>
                                </p:cTn>
                              </p:par>
                              <p:par>
                                <p:cTn id="17" presetID="2" presetClass="exit" presetSubtype="1" fill="hold" grpId="0" nodeType="withEffect">
                                  <p:stCondLst>
                                    <p:cond delay="0"/>
                                  </p:stCondLst>
                                  <p:childTnLst>
                                    <p:anim calcmode="lin" valueType="num">
                                      <p:cBhvr additive="base">
                                        <p:cTn id="18" dur="500"/>
                                        <p:tgtEl>
                                          <p:spTgt spid="6"/>
                                        </p:tgtEl>
                                        <p:attrNameLst>
                                          <p:attrName>ppt_x</p:attrName>
                                        </p:attrNameLst>
                                      </p:cBhvr>
                                      <p:tavLst>
                                        <p:tav tm="0">
                                          <p:val>
                                            <p:strVal val="ppt_x"/>
                                          </p:val>
                                        </p:tav>
                                        <p:tav tm="100000">
                                          <p:val>
                                            <p:strVal val="ppt_x"/>
                                          </p:val>
                                        </p:tav>
                                      </p:tavLst>
                                    </p:anim>
                                    <p:anim calcmode="lin" valueType="num">
                                      <p:cBhvr additive="base">
                                        <p:cTn id="19" dur="500"/>
                                        <p:tgtEl>
                                          <p:spTgt spid="6"/>
                                        </p:tgtEl>
                                        <p:attrNameLst>
                                          <p:attrName>ppt_y</p:attrName>
                                        </p:attrNameLst>
                                      </p:cBhvr>
                                      <p:tavLst>
                                        <p:tav tm="0">
                                          <p:val>
                                            <p:strVal val="ppt_y"/>
                                          </p:val>
                                        </p:tav>
                                        <p:tav tm="100000">
                                          <p:val>
                                            <p:strVal val="0-ppt_h/2"/>
                                          </p:val>
                                        </p:tav>
                                      </p:tavLst>
                                    </p:anim>
                                    <p:set>
                                      <p:cBhvr>
                                        <p:cTn id="20" dur="1" fill="hold">
                                          <p:stCondLst>
                                            <p:cond delay="499"/>
                                          </p:stCondLst>
                                        </p:cTn>
                                        <p:tgtEl>
                                          <p:spTgt spid="6"/>
                                        </p:tgtEl>
                                        <p:attrNameLst>
                                          <p:attrName>style.visibility</p:attrName>
                                        </p:attrNameLst>
                                      </p:cBhvr>
                                      <p:to>
                                        <p:strVal val="hidden"/>
                                      </p:to>
                                    </p:set>
                                  </p:childTnLst>
                                </p:cTn>
                              </p:par>
                              <p:par>
                                <p:cTn id="21" presetID="64" presetClass="path" presetSubtype="0" accel="50000" decel="50000" fill="hold" grpId="0" nodeType="withEffect">
                                  <p:stCondLst>
                                    <p:cond delay="0"/>
                                  </p:stCondLst>
                                  <p:childTnLst>
                                    <p:animMotion origin="layout" path="M 0.000000 0.000000 L 0.000000 -0.568995 " pathEditMode="relative" rAng="0" ptsTypes="">
                                      <p:cBhvr>
                                        <p:cTn id="22" dur="500" fill="hold"/>
                                        <p:tgtEl>
                                          <p:spTgt spid="8"/>
                                        </p:tgtEl>
                                        <p:attrNameLst>
                                          <p:attrName>ppt_x</p:attrName>
                                          <p:attrName>ppt_y</p:attrName>
                                        </p:attrNameLst>
                                      </p:cBhvr>
                                      <p:rCtr x="0" y="-260"/>
                                    </p:animMotion>
                                  </p:childTnLst>
                                </p:cTn>
                              </p:par>
                              <p:par>
                                <p:cTn id="23" presetID="2" presetClass="exit" presetSubtype="1" fill="hold" grpId="0" nodeType="withEffect">
                                  <p:stCondLst>
                                    <p:cond delay="0"/>
                                  </p:stCondLst>
                                  <p:childTnLst>
                                    <p:anim calcmode="lin" valueType="num">
                                      <p:cBhvr additive="base">
                                        <p:cTn id="24" dur="500"/>
                                        <p:tgtEl>
                                          <p:spTgt spid="11"/>
                                        </p:tgtEl>
                                        <p:attrNameLst>
                                          <p:attrName>ppt_x</p:attrName>
                                        </p:attrNameLst>
                                      </p:cBhvr>
                                      <p:tavLst>
                                        <p:tav tm="0">
                                          <p:val>
                                            <p:strVal val="ppt_x"/>
                                          </p:val>
                                        </p:tav>
                                        <p:tav tm="100000">
                                          <p:val>
                                            <p:strVal val="ppt_x"/>
                                          </p:val>
                                        </p:tav>
                                      </p:tavLst>
                                    </p:anim>
                                    <p:anim calcmode="lin" valueType="num">
                                      <p:cBhvr additive="base">
                                        <p:cTn id="25" dur="500"/>
                                        <p:tgtEl>
                                          <p:spTgt spid="11"/>
                                        </p:tgtEl>
                                        <p:attrNameLst>
                                          <p:attrName>ppt_y</p:attrName>
                                        </p:attrNameLst>
                                      </p:cBhvr>
                                      <p:tavLst>
                                        <p:tav tm="0">
                                          <p:val>
                                            <p:strVal val="ppt_y"/>
                                          </p:val>
                                        </p:tav>
                                        <p:tav tm="100000">
                                          <p:val>
                                            <p:strVal val="0-ppt_h/2"/>
                                          </p:val>
                                        </p:tav>
                                      </p:tavLst>
                                    </p:anim>
                                    <p:set>
                                      <p:cBhvr>
                                        <p:cTn id="26" dur="1" fill="hold">
                                          <p:stCondLst>
                                            <p:cond delay="499"/>
                                          </p:stCondLst>
                                        </p:cTn>
                                        <p:tgtEl>
                                          <p:spTgt spid="11"/>
                                        </p:tgtEl>
                                        <p:attrNameLst>
                                          <p:attrName>style.visibility</p:attrName>
                                        </p:attrNameLst>
                                      </p:cBhvr>
                                      <p:to>
                                        <p:strVal val="hidden"/>
                                      </p:to>
                                    </p:set>
                                  </p:childTnLst>
                                </p:cTn>
                              </p:par>
                              <p:par>
                                <p:cTn id="27" presetID="2" presetClass="exit" presetSubtype="1" fill="hold" grpId="0" nodeType="withEffect">
                                  <p:stCondLst>
                                    <p:cond delay="0"/>
                                  </p:stCondLst>
                                  <p:childTnLst>
                                    <p:anim calcmode="lin" valueType="num">
                                      <p:cBhvr additive="base">
                                        <p:cTn id="28" dur="500"/>
                                        <p:tgtEl>
                                          <p:spTgt spid="12"/>
                                        </p:tgtEl>
                                        <p:attrNameLst>
                                          <p:attrName>ppt_x</p:attrName>
                                        </p:attrNameLst>
                                      </p:cBhvr>
                                      <p:tavLst>
                                        <p:tav tm="0">
                                          <p:val>
                                            <p:strVal val="ppt_x"/>
                                          </p:val>
                                        </p:tav>
                                        <p:tav tm="100000">
                                          <p:val>
                                            <p:strVal val="ppt_x"/>
                                          </p:val>
                                        </p:tav>
                                      </p:tavLst>
                                    </p:anim>
                                    <p:anim calcmode="lin" valueType="num">
                                      <p:cBhvr additive="base">
                                        <p:cTn id="29" dur="500"/>
                                        <p:tgtEl>
                                          <p:spTgt spid="12"/>
                                        </p:tgtEl>
                                        <p:attrNameLst>
                                          <p:attrName>ppt_y</p:attrName>
                                        </p:attrNameLst>
                                      </p:cBhvr>
                                      <p:tavLst>
                                        <p:tav tm="0">
                                          <p:val>
                                            <p:strVal val="ppt_y"/>
                                          </p:val>
                                        </p:tav>
                                        <p:tav tm="100000">
                                          <p:val>
                                            <p:strVal val="0-ppt_h/2"/>
                                          </p:val>
                                        </p:tav>
                                      </p:tavLst>
                                    </p:anim>
                                    <p:set>
                                      <p:cBhvr>
                                        <p:cTn id="3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P spid="6" grpId="0" bldLvl="0" animBg="1"/>
      <p:bldP spid="8" grpId="0"/>
      <p:bldP spid="11" grpId="0"/>
      <p:bldP spid="12" grpId="0"/>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189605" y="-1524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6.8.5 </a:t>
            </a:r>
            <a:r>
              <a:rPr lang="zh-CN" altLang="en-US" sz="1600">
                <a:solidFill>
                  <a:srgbClr val="002060"/>
                </a:solidFill>
                <a:latin typeface="微软雅黑" panose="020B0502040204020203" pitchFamily="34" charset="-122"/>
                <a:ea typeface="微软雅黑" panose="020B0502040204020203" pitchFamily="34" charset="-122"/>
              </a:rPr>
              <a:t>局域网接入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3" name="文本框 2"/>
          <p:cNvSpPr txBox="1"/>
          <p:nvPr/>
        </p:nvSpPr>
        <p:spPr>
          <a:xfrm>
            <a:off x="2244090" y="1059815"/>
            <a:ext cx="5862320" cy="337185"/>
          </a:xfrm>
          <a:prstGeom prst="rect">
            <a:avLst/>
          </a:prstGeom>
          <a:noFill/>
        </p:spPr>
        <p:txBody>
          <a:bodyPr wrap="square" rtlCol="0">
            <a:spAutoFit/>
          </a:bodyPr>
          <a:p>
            <a:r>
              <a:rPr lang="zh-CN" altLang="en-US" sz="1600">
                <a:solidFill>
                  <a:srgbClr val="002060"/>
                </a:solidFill>
                <a:latin typeface="微软雅黑" panose="020B0502040204020203" pitchFamily="34" charset="-122"/>
                <a:ea typeface="微软雅黑" panose="020B0502040204020203" pitchFamily="34" charset="-122"/>
                <a:sym typeface="+mn-ea"/>
              </a:rPr>
              <a:t>主要是以太网接入，传输速率高、组网设备价格低廉</a:t>
            </a:r>
            <a:endParaRPr lang="zh-CN" altLang="en-US" sz="1600">
              <a:solidFill>
                <a:srgbClr val="002060"/>
              </a:solidFill>
              <a:latin typeface="微软雅黑" panose="020B0502040204020203" pitchFamily="34" charset="-122"/>
              <a:ea typeface="微软雅黑"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3478530" y="27305"/>
            <a:ext cx="246443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6.1.2 </a:t>
            </a:r>
            <a:r>
              <a:rPr lang="zh-CN" altLang="en-US" sz="1600">
                <a:solidFill>
                  <a:srgbClr val="002060"/>
                </a:solidFill>
                <a:latin typeface="微软雅黑" panose="020B0502040204020203" pitchFamily="34" charset="-122"/>
                <a:ea typeface="微软雅黑" panose="020B0502040204020203" pitchFamily="34" charset="-122"/>
              </a:rPr>
              <a:t>网络互联</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9" name="文本框 8"/>
          <p:cNvSpPr txBox="1"/>
          <p:nvPr/>
        </p:nvSpPr>
        <p:spPr>
          <a:xfrm>
            <a:off x="93345" y="371475"/>
            <a:ext cx="2136775" cy="553085"/>
          </a:xfrm>
          <a:prstGeom prst="rect">
            <a:avLst/>
          </a:prstGeom>
          <a:noFill/>
        </p:spPr>
        <p:txBody>
          <a:bodyPr wrap="square" rtlCol="0">
            <a:spAutoFit/>
          </a:bodyPr>
          <a:p>
            <a:pPr marL="342900" indent="-342900">
              <a:buFont typeface="+mj-lt"/>
              <a:buAutoNum type="arabicPeriod"/>
            </a:pPr>
            <a:r>
              <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网络互联概念</a:t>
            </a:r>
            <a:endPar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sz="1200">
                <a:solidFill>
                  <a:srgbClr val="002060"/>
                </a:solidFill>
                <a:latin typeface="微软雅黑" panose="020B0502040204020203" pitchFamily="34" charset="-122"/>
                <a:ea typeface="微软雅黑" panose="020B0502040204020203" pitchFamily="34" charset="-122"/>
              </a:rPr>
              <a:t>网络互联方法</a:t>
            </a:r>
            <a:endParaRPr lang="zh-CN" altLang="en-US" sz="1200">
              <a:solidFill>
                <a:srgbClr val="002060"/>
              </a:solidFill>
              <a:latin typeface="微软雅黑" panose="020B0502040204020203" pitchFamily="34" charset="-122"/>
              <a:ea typeface="微软雅黑" panose="020B0502040204020203" pitchFamily="34" charset="-122"/>
            </a:endParaRPr>
          </a:p>
        </p:txBody>
      </p:sp>
      <p:sp>
        <p:nvSpPr>
          <p:cNvPr id="14" name="文本框 13"/>
          <p:cNvSpPr txBox="1"/>
          <p:nvPr/>
        </p:nvSpPr>
        <p:spPr>
          <a:xfrm>
            <a:off x="2785745" y="1390650"/>
            <a:ext cx="5279390" cy="2738120"/>
          </a:xfrm>
          <a:prstGeom prst="rect">
            <a:avLst/>
          </a:prstGeom>
          <a:noFill/>
        </p:spPr>
        <p:txBody>
          <a:bodyPr wrap="square" rtlCol="0">
            <a:spAutoFit/>
          </a:bodyPr>
          <a:p>
            <a:r>
              <a:rPr lang="zh-CN" altLang="en-US" sz="1600">
                <a:solidFill>
                  <a:srgbClr val="002060"/>
                </a:solidFill>
                <a:latin typeface="微软雅黑" panose="020B0502040204020203" pitchFamily="34" charset="-122"/>
                <a:ea typeface="微软雅黑" panose="020B0502040204020203" pitchFamily="34" charset="-122"/>
              </a:rPr>
              <a:t>完成网络互联服务的要求</a:t>
            </a:r>
            <a:r>
              <a:rPr lang="en-US" altLang="zh-CN" sz="1600">
                <a:solidFill>
                  <a:srgbClr val="002060"/>
                </a:solidFill>
                <a:latin typeface="微软雅黑" panose="020B0502040204020203" pitchFamily="34" charset="-122"/>
                <a:ea typeface="微软雅黑" panose="020B0502040204020203" pitchFamily="34" charset="-122"/>
              </a:rPr>
              <a:t>: </a:t>
            </a:r>
            <a:endParaRPr lang="en-US" altLang="zh-CN" sz="1600">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提供网络间的链路，完成物理和数据链路层的连接</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提供不同网络中进程间的数据路由和传递</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提供记账服务，跟踪并记录网络和路由器的使用情况</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适应网络间的差异，能在连接不同体系结构的网络</a:t>
            </a:r>
            <a:endParaRPr lang="zh-CN" altLang="en-US">
              <a:solidFill>
                <a:srgbClr val="002060"/>
              </a:solidFill>
              <a:latin typeface="微软雅黑" panose="020B0502040204020203" pitchFamily="34" charset="-122"/>
              <a:ea typeface="微软雅黑" panose="020B0502040204020203" pitchFamily="34" charset="-122"/>
            </a:endParaRPr>
          </a:p>
          <a:p>
            <a:endParaRPr lang="en-US" altLang="zh-CN">
              <a:solidFill>
                <a:srgbClr val="002060"/>
              </a:solidFill>
              <a:latin typeface="微软雅黑" panose="020B0502040204020203" pitchFamily="34" charset="-122"/>
              <a:ea typeface="微软雅黑" panose="020B0502040204020203" pitchFamily="34" charset="-122"/>
            </a:endParaRPr>
          </a:p>
          <a:p>
            <a:r>
              <a:rPr lang="zh-CN" altLang="en-US" sz="1600">
                <a:solidFill>
                  <a:srgbClr val="002060"/>
                </a:solidFill>
                <a:latin typeface="微软雅黑" panose="020B0502040204020203" pitchFamily="34" charset="-122"/>
                <a:ea typeface="微软雅黑" panose="020B0502040204020203" pitchFamily="34" charset="-122"/>
              </a:rPr>
              <a:t>网络互联的优点</a:t>
            </a:r>
            <a:r>
              <a:rPr lang="en-US" altLang="zh-CN" sz="1600">
                <a:solidFill>
                  <a:srgbClr val="002060"/>
                </a:solidFill>
                <a:latin typeface="微软雅黑" panose="020B0502040204020203" pitchFamily="34" charset="-122"/>
                <a:ea typeface="微软雅黑" panose="020B0502040204020203" pitchFamily="34" charset="-122"/>
              </a:rPr>
              <a:t>: </a:t>
            </a:r>
            <a:endParaRPr lang="en-US" altLang="zh-CN" sz="1600">
              <a:solidFill>
                <a:srgbClr val="002060"/>
              </a:solidFill>
              <a:latin typeface="微软雅黑" panose="020B0502040204020203" pitchFamily="34" charset="-122"/>
              <a:ea typeface="微软雅黑" panose="020B0502040204020203" pitchFamily="34" charset="-122"/>
            </a:endParaRPr>
          </a:p>
          <a:p>
            <a:pPr marL="285750" indent="-285750" algn="l">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扩大资源共享的范围</a:t>
            </a:r>
            <a:r>
              <a:rPr lang="zh-CN" altLang="en-US">
                <a:solidFill>
                  <a:srgbClr val="002060"/>
                </a:solidFill>
                <a:latin typeface="微软雅黑" panose="020B0502040204020203" pitchFamily="34" charset="-122"/>
                <a:ea typeface="微软雅黑" panose="020B0502040204020203" pitchFamily="34" charset="-122"/>
                <a:sym typeface="+mn-ea"/>
              </a:rPr>
              <a:t> </a:t>
            </a:r>
            <a:r>
              <a:rPr lang="en-US" altLang="zh-CN">
                <a:solidFill>
                  <a:srgbClr val="002060"/>
                </a:solidFill>
                <a:latin typeface="微软雅黑" panose="020B0502040204020203" pitchFamily="34" charset="-122"/>
                <a:ea typeface="微软雅黑" panose="020B0502040204020203" pitchFamily="34" charset="-122"/>
                <a:sym typeface="+mn-ea"/>
              </a:rPr>
              <a:t>— </a:t>
            </a:r>
            <a:r>
              <a:rPr lang="zh-CN" altLang="en-US">
                <a:solidFill>
                  <a:srgbClr val="002060"/>
                </a:solidFill>
                <a:latin typeface="微软雅黑" panose="020B0502040204020203" pitchFamily="34" charset="-122"/>
                <a:ea typeface="微软雅黑" panose="020B0502040204020203" pitchFamily="34" charset="-122"/>
              </a:rPr>
              <a:t>实现资源共享</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lgn="l">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提高网络的性能 </a:t>
            </a:r>
            <a:r>
              <a:rPr lang="en-US" altLang="zh-CN">
                <a:solidFill>
                  <a:srgbClr val="002060"/>
                </a:solidFill>
                <a:latin typeface="微软雅黑" panose="020B0502040204020203" pitchFamily="34" charset="-122"/>
                <a:ea typeface="微软雅黑" panose="020B0502040204020203" pitchFamily="34" charset="-122"/>
              </a:rPr>
              <a:t>— </a:t>
            </a:r>
            <a:r>
              <a:rPr lang="zh-CN" altLang="en-US">
                <a:solidFill>
                  <a:srgbClr val="002060"/>
                </a:solidFill>
                <a:latin typeface="微软雅黑" panose="020B0502040204020203" pitchFamily="34" charset="-122"/>
                <a:ea typeface="微软雅黑" panose="020B0502040204020203" pitchFamily="34" charset="-122"/>
              </a:rPr>
              <a:t>随着节点的增多、覆盖范围的扩大而降低</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lgn="l">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降低成本</a:t>
            </a:r>
            <a:r>
              <a:rPr lang="zh-CN" altLang="en-US">
                <a:solidFill>
                  <a:srgbClr val="002060"/>
                </a:solidFill>
                <a:latin typeface="微软雅黑" panose="020B0502040204020203" pitchFamily="34" charset="-122"/>
                <a:ea typeface="微软雅黑" panose="020B0502040204020203" pitchFamily="34" charset="-122"/>
                <a:sym typeface="+mn-ea"/>
              </a:rPr>
              <a:t> </a:t>
            </a:r>
            <a:r>
              <a:rPr lang="en-US" altLang="zh-CN">
                <a:solidFill>
                  <a:srgbClr val="002060"/>
                </a:solidFill>
                <a:latin typeface="微软雅黑" panose="020B0502040204020203" pitchFamily="34" charset="-122"/>
                <a:ea typeface="微软雅黑" panose="020B0502040204020203" pitchFamily="34" charset="-122"/>
                <a:sym typeface="+mn-ea"/>
              </a:rPr>
              <a:t>— </a:t>
            </a:r>
            <a:r>
              <a:rPr lang="zh-CN" altLang="en-US">
                <a:solidFill>
                  <a:srgbClr val="002060"/>
                </a:solidFill>
                <a:latin typeface="微软雅黑" panose="020B0502040204020203" pitchFamily="34" charset="-122"/>
                <a:ea typeface="微软雅黑" panose="020B0502040204020203" pitchFamily="34" charset="-122"/>
                <a:sym typeface="+mn-ea"/>
              </a:rPr>
              <a:t>代理服务等</a:t>
            </a:r>
            <a:r>
              <a:rPr lang="en-US" altLang="zh-CN">
                <a:solidFill>
                  <a:srgbClr val="002060"/>
                </a:solidFill>
                <a:latin typeface="微软雅黑" panose="020B0502040204020203" pitchFamily="34" charset="-122"/>
                <a:ea typeface="微软雅黑" panose="020B0502040204020203" pitchFamily="34" charset="-122"/>
                <a:sym typeface="+mn-ea"/>
              </a:rPr>
              <a:t>CACHE</a:t>
            </a:r>
            <a:r>
              <a:rPr lang="zh-CN" altLang="en-US">
                <a:solidFill>
                  <a:srgbClr val="002060"/>
                </a:solidFill>
                <a:latin typeface="微软雅黑" panose="020B0502040204020203" pitchFamily="34" charset="-122"/>
                <a:ea typeface="微软雅黑" panose="020B0502040204020203" pitchFamily="34" charset="-122"/>
                <a:sym typeface="+mn-ea"/>
              </a:rPr>
              <a:t>机制、</a:t>
            </a:r>
            <a:r>
              <a:rPr lang="en-US" altLang="zh-CN">
                <a:solidFill>
                  <a:srgbClr val="002060"/>
                </a:solidFill>
                <a:latin typeface="微软雅黑" panose="020B0502040204020203" pitchFamily="34" charset="-122"/>
                <a:ea typeface="微软雅黑" panose="020B0502040204020203" pitchFamily="34" charset="-122"/>
                <a:sym typeface="+mn-ea"/>
              </a:rPr>
              <a:t>P2P</a:t>
            </a:r>
            <a:r>
              <a:rPr lang="zh-CN" altLang="en-US">
                <a:solidFill>
                  <a:srgbClr val="002060"/>
                </a:solidFill>
                <a:latin typeface="微软雅黑" panose="020B0502040204020203" pitchFamily="34" charset="-122"/>
                <a:ea typeface="微软雅黑" panose="020B0502040204020203" pitchFamily="34" charset="-122"/>
                <a:sym typeface="+mn-ea"/>
              </a:rPr>
              <a:t>机制等</a:t>
            </a:r>
            <a:endParaRPr lang="zh-CN" altLang="en-US">
              <a:solidFill>
                <a:srgbClr val="002060"/>
              </a:solidFill>
              <a:latin typeface="微软雅黑" panose="020B0502040204020203" pitchFamily="34" charset="-122"/>
              <a:ea typeface="微软雅黑" panose="020B0502040204020203" pitchFamily="34" charset="-122"/>
              <a:sym typeface="+mn-ea"/>
            </a:endParaRPr>
          </a:p>
          <a:p>
            <a:pPr marL="285750" indent="-285750" algn="l">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提高安全性</a:t>
            </a:r>
            <a:r>
              <a:rPr lang="zh-CN" altLang="en-US">
                <a:solidFill>
                  <a:srgbClr val="002060"/>
                </a:solidFill>
                <a:latin typeface="微软雅黑" panose="020B0502040204020203" pitchFamily="34" charset="-122"/>
                <a:ea typeface="微软雅黑" panose="020B0502040204020203" pitchFamily="34" charset="-122"/>
                <a:sym typeface="+mn-ea"/>
              </a:rPr>
              <a:t> </a:t>
            </a:r>
            <a:r>
              <a:rPr lang="en-US" altLang="zh-CN">
                <a:solidFill>
                  <a:srgbClr val="002060"/>
                </a:solidFill>
                <a:latin typeface="微软雅黑" panose="020B0502040204020203" pitchFamily="34" charset="-122"/>
                <a:ea typeface="微软雅黑" panose="020B0502040204020203" pitchFamily="34" charset="-122"/>
                <a:sym typeface="+mn-ea"/>
              </a:rPr>
              <a:t>— </a:t>
            </a:r>
            <a:r>
              <a:rPr lang="zh-CN" altLang="en-US">
                <a:solidFill>
                  <a:srgbClr val="002060"/>
                </a:solidFill>
                <a:latin typeface="微软雅黑" panose="020B0502040204020203" pitchFamily="34" charset="-122"/>
                <a:ea typeface="微软雅黑" panose="020B0502040204020203" pitchFamily="34" charset="-122"/>
                <a:sym typeface="+mn-ea"/>
              </a:rPr>
              <a:t>方便安全机制的部署和使用</a:t>
            </a:r>
            <a:endParaRPr lang="zh-CN" altLang="en-US">
              <a:solidFill>
                <a:srgbClr val="002060"/>
              </a:solidFill>
              <a:latin typeface="微软雅黑" panose="020B0502040204020203" pitchFamily="34" charset="-122"/>
              <a:ea typeface="微软雅黑" panose="020B0502040204020203" pitchFamily="34" charset="-122"/>
              <a:sym typeface="+mn-ea"/>
            </a:endParaRPr>
          </a:p>
          <a:p>
            <a:pPr marL="285750" indent="-285750" algn="l">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提高可靠性</a:t>
            </a:r>
            <a:r>
              <a:rPr lang="zh-CN" altLang="en-US">
                <a:solidFill>
                  <a:srgbClr val="002060"/>
                </a:solidFill>
                <a:latin typeface="微软雅黑" panose="020B0502040204020203" pitchFamily="34" charset="-122"/>
                <a:ea typeface="微软雅黑" panose="020B0502040204020203" pitchFamily="34" charset="-122"/>
                <a:sym typeface="+mn-ea"/>
              </a:rPr>
              <a:t> </a:t>
            </a:r>
            <a:r>
              <a:rPr lang="en-US" altLang="zh-CN">
                <a:solidFill>
                  <a:srgbClr val="002060"/>
                </a:solidFill>
                <a:latin typeface="微软雅黑" panose="020B0502040204020203" pitchFamily="34" charset="-122"/>
                <a:ea typeface="微软雅黑" panose="020B0502040204020203" pitchFamily="34" charset="-122"/>
                <a:sym typeface="+mn-ea"/>
              </a:rPr>
              <a:t>— </a:t>
            </a:r>
            <a:r>
              <a:rPr lang="zh-CN" altLang="en-US">
                <a:solidFill>
                  <a:srgbClr val="002060"/>
                </a:solidFill>
                <a:latin typeface="微软雅黑" panose="020B0502040204020203" pitchFamily="34" charset="-122"/>
                <a:ea typeface="微软雅黑" panose="020B0502040204020203" pitchFamily="34" charset="-122"/>
                <a:sym typeface="+mn-ea"/>
              </a:rPr>
              <a:t>降低设备故障对网络的影响范围</a:t>
            </a:r>
            <a:endParaRPr lang="zh-CN" altLang="en-US">
              <a:solidFill>
                <a:srgbClr val="002060"/>
              </a:solidFill>
              <a:latin typeface="微软雅黑" panose="020B0502040204020203" pitchFamily="34" charset="-122"/>
              <a:ea typeface="微软雅黑"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ppt_y</p:attrName>
                                        </p:attrNameLst>
                                      </p:cBhvr>
                                      <p:tavLst>
                                        <p:tav tm="0">
                                          <p:val>
                                            <p:strVal val="#ppt_y+#ppt_h*1.125000"/>
                                          </p:val>
                                        </p:tav>
                                        <p:tav tm="100000">
                                          <p:val>
                                            <p:strVal val="#ppt_y"/>
                                          </p:val>
                                        </p:tav>
                                      </p:tavLst>
                                    </p:anim>
                                    <p:animEffect transition="in" filter="wipe(up)">
                                      <p:cBhvr>
                                        <p:cTn id="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245485" y="1060450"/>
            <a:ext cx="4666615" cy="337185"/>
          </a:xfrm>
          <a:prstGeom prst="rect">
            <a:avLst/>
          </a:prstGeom>
          <a:solidFill>
            <a:srgbClr val="0070C0"/>
          </a:solid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6.8.1 </a:t>
            </a:r>
            <a:r>
              <a:rPr lang="zh-CN" altLang="en-US" sz="1600">
                <a:solidFill>
                  <a:srgbClr val="002060"/>
                </a:solidFill>
                <a:latin typeface="微软雅黑" panose="020B0502040204020203" pitchFamily="34" charset="-122"/>
                <a:ea typeface="微软雅黑" panose="020B0502040204020203" pitchFamily="34" charset="-122"/>
              </a:rPr>
              <a:t>电话拨号接入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4" name="文本框 3"/>
          <p:cNvSpPr txBox="1"/>
          <p:nvPr/>
        </p:nvSpPr>
        <p:spPr>
          <a:xfrm>
            <a:off x="3245485" y="1543050"/>
            <a:ext cx="4666615" cy="337185"/>
          </a:xfrm>
          <a:prstGeom prst="rect">
            <a:avLst/>
          </a:prstGeom>
          <a:solidFill>
            <a:srgbClr val="0070C0"/>
          </a:solid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6.8.2 </a:t>
            </a:r>
            <a:r>
              <a:rPr lang="en-US" sz="1600">
                <a:solidFill>
                  <a:srgbClr val="002060"/>
                </a:solidFill>
                <a:latin typeface="微软雅黑" panose="020B0502040204020203" pitchFamily="34" charset="-122"/>
                <a:ea typeface="微软雅黑" panose="020B0502040204020203" pitchFamily="34" charset="-122"/>
              </a:rPr>
              <a:t>ISDN </a:t>
            </a:r>
            <a:r>
              <a:rPr lang="zh-CN" altLang="en-US" sz="1600">
                <a:solidFill>
                  <a:srgbClr val="002060"/>
                </a:solidFill>
                <a:latin typeface="微软雅黑" panose="020B0502040204020203" pitchFamily="34" charset="-122"/>
                <a:ea typeface="微软雅黑" panose="020B0502040204020203" pitchFamily="34" charset="-122"/>
              </a:rPr>
              <a:t>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5" name="文本框 4"/>
          <p:cNvSpPr txBox="1"/>
          <p:nvPr/>
        </p:nvSpPr>
        <p:spPr>
          <a:xfrm>
            <a:off x="3245485" y="2025650"/>
            <a:ext cx="4666615" cy="337185"/>
          </a:xfrm>
          <a:prstGeom prst="rect">
            <a:avLst/>
          </a:prstGeom>
          <a:solidFill>
            <a:srgbClr val="0070C0"/>
          </a:solid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6.8.3 </a:t>
            </a:r>
            <a:r>
              <a:rPr lang="en-US" sz="1600">
                <a:solidFill>
                  <a:srgbClr val="002060"/>
                </a:solidFill>
                <a:latin typeface="微软雅黑" panose="020B0502040204020203" pitchFamily="34" charset="-122"/>
                <a:ea typeface="微软雅黑" panose="020B0502040204020203" pitchFamily="34" charset="-122"/>
              </a:rPr>
              <a:t>xDSL </a:t>
            </a:r>
            <a:r>
              <a:rPr lang="zh-CN" altLang="en-US" sz="1600">
                <a:solidFill>
                  <a:srgbClr val="002060"/>
                </a:solidFill>
                <a:latin typeface="微软雅黑" panose="020B0502040204020203" pitchFamily="34" charset="-122"/>
                <a:ea typeface="微软雅黑" panose="020B0502040204020203" pitchFamily="34" charset="-122"/>
              </a:rPr>
              <a:t>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6" name="文本框 5"/>
          <p:cNvSpPr txBox="1"/>
          <p:nvPr/>
        </p:nvSpPr>
        <p:spPr>
          <a:xfrm>
            <a:off x="3245485" y="2508250"/>
            <a:ext cx="4666615" cy="337185"/>
          </a:xfrm>
          <a:prstGeom prst="rect">
            <a:avLst/>
          </a:prstGeom>
          <a:solidFill>
            <a:srgbClr val="0070C0"/>
          </a:solid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6.8.4 </a:t>
            </a:r>
            <a:r>
              <a:rPr lang="en-US" sz="1600">
                <a:solidFill>
                  <a:srgbClr val="002060"/>
                </a:solidFill>
                <a:latin typeface="微软雅黑" panose="020B0502040204020203" pitchFamily="34" charset="-122"/>
                <a:ea typeface="微软雅黑" panose="020B0502040204020203" pitchFamily="34" charset="-122"/>
              </a:rPr>
              <a:t>Cable MODEM </a:t>
            </a:r>
            <a:r>
              <a:rPr lang="zh-CN" altLang="en-US" sz="1600">
                <a:solidFill>
                  <a:srgbClr val="002060"/>
                </a:solidFill>
                <a:latin typeface="微软雅黑" panose="020B0502040204020203" pitchFamily="34" charset="-122"/>
                <a:ea typeface="微软雅黑" panose="020B0502040204020203" pitchFamily="34" charset="-122"/>
              </a:rPr>
              <a:t>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8" name="文本框 7"/>
          <p:cNvSpPr txBox="1"/>
          <p:nvPr/>
        </p:nvSpPr>
        <p:spPr>
          <a:xfrm>
            <a:off x="3245485" y="299085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6.8.5 </a:t>
            </a:r>
            <a:r>
              <a:rPr lang="zh-CN" altLang="en-US" sz="1600">
                <a:solidFill>
                  <a:srgbClr val="002060"/>
                </a:solidFill>
                <a:latin typeface="微软雅黑" panose="020B0502040204020203" pitchFamily="34" charset="-122"/>
                <a:ea typeface="微软雅黑" panose="020B0502040204020203" pitchFamily="34" charset="-122"/>
              </a:rPr>
              <a:t>局域网接入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1" name="文本框 10"/>
          <p:cNvSpPr txBox="1"/>
          <p:nvPr/>
        </p:nvSpPr>
        <p:spPr>
          <a:xfrm>
            <a:off x="3245485" y="347345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6.8.6 </a:t>
            </a:r>
            <a:r>
              <a:rPr lang="zh-CN" altLang="en-US" sz="1600">
                <a:solidFill>
                  <a:srgbClr val="002060"/>
                </a:solidFill>
                <a:latin typeface="微软雅黑" panose="020B0502040204020203" pitchFamily="34" charset="-122"/>
                <a:ea typeface="微软雅黑" panose="020B0502040204020203" pitchFamily="34" charset="-122"/>
              </a:rPr>
              <a:t>无线接入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2" name="文本框 11"/>
          <p:cNvSpPr txBox="1"/>
          <p:nvPr/>
        </p:nvSpPr>
        <p:spPr>
          <a:xfrm>
            <a:off x="3245485" y="395605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6.8.7 </a:t>
            </a:r>
            <a:r>
              <a:rPr lang="zh-CN" altLang="en-US" sz="1600">
                <a:solidFill>
                  <a:srgbClr val="002060"/>
                </a:solidFill>
                <a:latin typeface="微软雅黑" panose="020B0502040204020203" pitchFamily="34" charset="-122"/>
                <a:ea typeface="微软雅黑" panose="020B0502040204020203" pitchFamily="34" charset="-122"/>
              </a:rPr>
              <a:t>光网络接入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grpId="0"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ppt_x"/>
                                          </p:val>
                                        </p:tav>
                                      </p:tavLst>
                                    </p:anim>
                                    <p:anim calcmode="lin" valueType="num">
                                      <p:cBhvr additive="base">
                                        <p:cTn id="7" dur="500"/>
                                        <p:tgtEl>
                                          <p:spTgt spid="3"/>
                                        </p:tgtEl>
                                        <p:attrNameLst>
                                          <p:attrName>ppt_y</p:attrName>
                                        </p:attrNameLst>
                                      </p:cBhvr>
                                      <p:tavLst>
                                        <p:tav tm="0">
                                          <p:val>
                                            <p:strVal val="ppt_y"/>
                                          </p:val>
                                        </p:tav>
                                        <p:tav tm="100000">
                                          <p:val>
                                            <p:strVal val="0-ppt_h/2"/>
                                          </p:val>
                                        </p:tav>
                                      </p:tavLst>
                                    </p:anim>
                                    <p:set>
                                      <p:cBhvr>
                                        <p:cTn id="8" dur="1" fill="hold">
                                          <p:stCondLst>
                                            <p:cond delay="499"/>
                                          </p:stCondLst>
                                        </p:cTn>
                                        <p:tgtEl>
                                          <p:spTgt spid="3"/>
                                        </p:tgtEl>
                                        <p:attrNameLst>
                                          <p:attrName>style.visibility</p:attrName>
                                        </p:attrNameLst>
                                      </p:cBhvr>
                                      <p:to>
                                        <p:strVal val="hidden"/>
                                      </p:to>
                                    </p:set>
                                  </p:childTnLst>
                                </p:cTn>
                              </p:par>
                              <p:par>
                                <p:cTn id="9" presetID="2" presetClass="exit" presetSubtype="1" fill="hold" grpId="0" nodeType="withEffect">
                                  <p:stCondLst>
                                    <p:cond delay="0"/>
                                  </p:stCondLst>
                                  <p:childTnLst>
                                    <p:anim calcmode="lin" valueType="num">
                                      <p:cBhvr additive="base">
                                        <p:cTn id="10" dur="500"/>
                                        <p:tgtEl>
                                          <p:spTgt spid="4"/>
                                        </p:tgtEl>
                                        <p:attrNameLst>
                                          <p:attrName>ppt_x</p:attrName>
                                        </p:attrNameLst>
                                      </p:cBhvr>
                                      <p:tavLst>
                                        <p:tav tm="0">
                                          <p:val>
                                            <p:strVal val="ppt_x"/>
                                          </p:val>
                                        </p:tav>
                                        <p:tav tm="100000">
                                          <p:val>
                                            <p:strVal val="ppt_x"/>
                                          </p:val>
                                        </p:tav>
                                      </p:tavLst>
                                    </p:anim>
                                    <p:anim calcmode="lin" valueType="num">
                                      <p:cBhvr additive="base">
                                        <p:cTn id="11" dur="500"/>
                                        <p:tgtEl>
                                          <p:spTgt spid="4"/>
                                        </p:tgtEl>
                                        <p:attrNameLst>
                                          <p:attrName>ppt_y</p:attrName>
                                        </p:attrNameLst>
                                      </p:cBhvr>
                                      <p:tavLst>
                                        <p:tav tm="0">
                                          <p:val>
                                            <p:strVal val="ppt_y"/>
                                          </p:val>
                                        </p:tav>
                                        <p:tav tm="100000">
                                          <p:val>
                                            <p:strVal val="0-ppt_h/2"/>
                                          </p:val>
                                        </p:tav>
                                      </p:tavLst>
                                    </p:anim>
                                    <p:set>
                                      <p:cBhvr>
                                        <p:cTn id="12" dur="1" fill="hold">
                                          <p:stCondLst>
                                            <p:cond delay="499"/>
                                          </p:stCondLst>
                                        </p:cTn>
                                        <p:tgtEl>
                                          <p:spTgt spid="4"/>
                                        </p:tgtEl>
                                        <p:attrNameLst>
                                          <p:attrName>style.visibility</p:attrName>
                                        </p:attrNameLst>
                                      </p:cBhvr>
                                      <p:to>
                                        <p:strVal val="hidden"/>
                                      </p:to>
                                    </p:set>
                                  </p:childTnLst>
                                </p:cTn>
                              </p:par>
                              <p:par>
                                <p:cTn id="13" presetID="2" presetClass="exit" presetSubtype="1" fill="hold" grpId="0" nodeType="withEffect">
                                  <p:stCondLst>
                                    <p:cond delay="0"/>
                                  </p:stCondLst>
                                  <p:childTnLst>
                                    <p:anim calcmode="lin" valueType="num">
                                      <p:cBhvr additive="base">
                                        <p:cTn id="14" dur="500"/>
                                        <p:tgtEl>
                                          <p:spTgt spid="5"/>
                                        </p:tgtEl>
                                        <p:attrNameLst>
                                          <p:attrName>ppt_x</p:attrName>
                                        </p:attrNameLst>
                                      </p:cBhvr>
                                      <p:tavLst>
                                        <p:tav tm="0">
                                          <p:val>
                                            <p:strVal val="ppt_x"/>
                                          </p:val>
                                        </p:tav>
                                        <p:tav tm="100000">
                                          <p:val>
                                            <p:strVal val="ppt_x"/>
                                          </p:val>
                                        </p:tav>
                                      </p:tavLst>
                                    </p:anim>
                                    <p:anim calcmode="lin" valueType="num">
                                      <p:cBhvr additive="base">
                                        <p:cTn id="15" dur="500"/>
                                        <p:tgtEl>
                                          <p:spTgt spid="5"/>
                                        </p:tgtEl>
                                        <p:attrNameLst>
                                          <p:attrName>ppt_y</p:attrName>
                                        </p:attrNameLst>
                                      </p:cBhvr>
                                      <p:tavLst>
                                        <p:tav tm="0">
                                          <p:val>
                                            <p:strVal val="ppt_y"/>
                                          </p:val>
                                        </p:tav>
                                        <p:tav tm="100000">
                                          <p:val>
                                            <p:strVal val="0-ppt_h/2"/>
                                          </p:val>
                                        </p:tav>
                                      </p:tavLst>
                                    </p:anim>
                                    <p:set>
                                      <p:cBhvr>
                                        <p:cTn id="16" dur="1" fill="hold">
                                          <p:stCondLst>
                                            <p:cond delay="499"/>
                                          </p:stCondLst>
                                        </p:cTn>
                                        <p:tgtEl>
                                          <p:spTgt spid="5"/>
                                        </p:tgtEl>
                                        <p:attrNameLst>
                                          <p:attrName>style.visibility</p:attrName>
                                        </p:attrNameLst>
                                      </p:cBhvr>
                                      <p:to>
                                        <p:strVal val="hidden"/>
                                      </p:to>
                                    </p:set>
                                  </p:childTnLst>
                                </p:cTn>
                              </p:par>
                              <p:par>
                                <p:cTn id="17" presetID="2" presetClass="exit" presetSubtype="1" fill="hold" grpId="0" nodeType="withEffect">
                                  <p:stCondLst>
                                    <p:cond delay="0"/>
                                  </p:stCondLst>
                                  <p:childTnLst>
                                    <p:anim calcmode="lin" valueType="num">
                                      <p:cBhvr additive="base">
                                        <p:cTn id="18" dur="500"/>
                                        <p:tgtEl>
                                          <p:spTgt spid="6"/>
                                        </p:tgtEl>
                                        <p:attrNameLst>
                                          <p:attrName>ppt_x</p:attrName>
                                        </p:attrNameLst>
                                      </p:cBhvr>
                                      <p:tavLst>
                                        <p:tav tm="0">
                                          <p:val>
                                            <p:strVal val="ppt_x"/>
                                          </p:val>
                                        </p:tav>
                                        <p:tav tm="100000">
                                          <p:val>
                                            <p:strVal val="ppt_x"/>
                                          </p:val>
                                        </p:tav>
                                      </p:tavLst>
                                    </p:anim>
                                    <p:anim calcmode="lin" valueType="num">
                                      <p:cBhvr additive="base">
                                        <p:cTn id="19" dur="500"/>
                                        <p:tgtEl>
                                          <p:spTgt spid="6"/>
                                        </p:tgtEl>
                                        <p:attrNameLst>
                                          <p:attrName>ppt_y</p:attrName>
                                        </p:attrNameLst>
                                      </p:cBhvr>
                                      <p:tavLst>
                                        <p:tav tm="0">
                                          <p:val>
                                            <p:strVal val="ppt_y"/>
                                          </p:val>
                                        </p:tav>
                                        <p:tav tm="100000">
                                          <p:val>
                                            <p:strVal val="0-ppt_h/2"/>
                                          </p:val>
                                        </p:tav>
                                      </p:tavLst>
                                    </p:anim>
                                    <p:set>
                                      <p:cBhvr>
                                        <p:cTn id="20" dur="1" fill="hold">
                                          <p:stCondLst>
                                            <p:cond delay="499"/>
                                          </p:stCondLst>
                                        </p:cTn>
                                        <p:tgtEl>
                                          <p:spTgt spid="6"/>
                                        </p:tgtEl>
                                        <p:attrNameLst>
                                          <p:attrName>style.visibility</p:attrName>
                                        </p:attrNameLst>
                                      </p:cBhvr>
                                      <p:to>
                                        <p:strVal val="hidden"/>
                                      </p:to>
                                    </p:set>
                                  </p:childTnLst>
                                </p:cTn>
                              </p:par>
                              <p:par>
                                <p:cTn id="21" presetID="2" presetClass="exit" presetSubtype="1" fill="hold" grpId="0" nodeType="withEffect">
                                  <p:stCondLst>
                                    <p:cond delay="0"/>
                                  </p:stCondLst>
                                  <p:childTnLst>
                                    <p:anim calcmode="lin" valueType="num">
                                      <p:cBhvr additive="base">
                                        <p:cTn id="22" dur="500"/>
                                        <p:tgtEl>
                                          <p:spTgt spid="8"/>
                                        </p:tgtEl>
                                        <p:attrNameLst>
                                          <p:attrName>ppt_x</p:attrName>
                                        </p:attrNameLst>
                                      </p:cBhvr>
                                      <p:tavLst>
                                        <p:tav tm="0">
                                          <p:val>
                                            <p:strVal val="ppt_x"/>
                                          </p:val>
                                        </p:tav>
                                        <p:tav tm="100000">
                                          <p:val>
                                            <p:strVal val="ppt_x"/>
                                          </p:val>
                                        </p:tav>
                                      </p:tavLst>
                                    </p:anim>
                                    <p:anim calcmode="lin" valueType="num">
                                      <p:cBhvr additive="base">
                                        <p:cTn id="23" dur="500"/>
                                        <p:tgtEl>
                                          <p:spTgt spid="8"/>
                                        </p:tgtEl>
                                        <p:attrNameLst>
                                          <p:attrName>ppt_y</p:attrName>
                                        </p:attrNameLst>
                                      </p:cBhvr>
                                      <p:tavLst>
                                        <p:tav tm="0">
                                          <p:val>
                                            <p:strVal val="ppt_y"/>
                                          </p:val>
                                        </p:tav>
                                        <p:tav tm="100000">
                                          <p:val>
                                            <p:strVal val="0-ppt_h/2"/>
                                          </p:val>
                                        </p:tav>
                                      </p:tavLst>
                                    </p:anim>
                                    <p:set>
                                      <p:cBhvr>
                                        <p:cTn id="24" dur="1" fill="hold">
                                          <p:stCondLst>
                                            <p:cond delay="499"/>
                                          </p:stCondLst>
                                        </p:cTn>
                                        <p:tgtEl>
                                          <p:spTgt spid="8"/>
                                        </p:tgtEl>
                                        <p:attrNameLst>
                                          <p:attrName>style.visibility</p:attrName>
                                        </p:attrNameLst>
                                      </p:cBhvr>
                                      <p:to>
                                        <p:strVal val="hidden"/>
                                      </p:to>
                                    </p:set>
                                  </p:childTnLst>
                                </p:cTn>
                              </p:par>
                              <p:par>
                                <p:cTn id="25" presetID="64" presetClass="path" presetSubtype="0" accel="50000" decel="50000" fill="hold" grpId="0" nodeType="withEffect">
                                  <p:stCondLst>
                                    <p:cond delay="0"/>
                                  </p:stCondLst>
                                  <p:childTnLst>
                                    <p:animMotion origin="layout" path="M 0.000000 0.000000 L 0.000000 -0.665391 " pathEditMode="relative" rAng="0" ptsTypes="">
                                      <p:cBhvr>
                                        <p:cTn id="26" dur="500" fill="hold"/>
                                        <p:tgtEl>
                                          <p:spTgt spid="11"/>
                                        </p:tgtEl>
                                        <p:attrNameLst>
                                          <p:attrName>ppt_x</p:attrName>
                                          <p:attrName>ppt_y</p:attrName>
                                        </p:attrNameLst>
                                      </p:cBhvr>
                                      <p:rCtr x="0" y="-308"/>
                                    </p:animMotion>
                                  </p:childTnLst>
                                </p:cTn>
                              </p:par>
                              <p:par>
                                <p:cTn id="27" presetID="2" presetClass="exit" presetSubtype="1" fill="hold" grpId="0" nodeType="withEffect">
                                  <p:stCondLst>
                                    <p:cond delay="0"/>
                                  </p:stCondLst>
                                  <p:childTnLst>
                                    <p:anim calcmode="lin" valueType="num">
                                      <p:cBhvr additive="base">
                                        <p:cTn id="28" dur="500"/>
                                        <p:tgtEl>
                                          <p:spTgt spid="12"/>
                                        </p:tgtEl>
                                        <p:attrNameLst>
                                          <p:attrName>ppt_x</p:attrName>
                                        </p:attrNameLst>
                                      </p:cBhvr>
                                      <p:tavLst>
                                        <p:tav tm="0">
                                          <p:val>
                                            <p:strVal val="ppt_x"/>
                                          </p:val>
                                        </p:tav>
                                        <p:tav tm="100000">
                                          <p:val>
                                            <p:strVal val="ppt_x"/>
                                          </p:val>
                                        </p:tav>
                                      </p:tavLst>
                                    </p:anim>
                                    <p:anim calcmode="lin" valueType="num">
                                      <p:cBhvr additive="base">
                                        <p:cTn id="29" dur="500"/>
                                        <p:tgtEl>
                                          <p:spTgt spid="12"/>
                                        </p:tgtEl>
                                        <p:attrNameLst>
                                          <p:attrName>ppt_y</p:attrName>
                                        </p:attrNameLst>
                                      </p:cBhvr>
                                      <p:tavLst>
                                        <p:tav tm="0">
                                          <p:val>
                                            <p:strVal val="ppt_y"/>
                                          </p:val>
                                        </p:tav>
                                        <p:tav tm="100000">
                                          <p:val>
                                            <p:strVal val="0-ppt_h/2"/>
                                          </p:val>
                                        </p:tav>
                                      </p:tavLst>
                                    </p:anim>
                                    <p:set>
                                      <p:cBhvr>
                                        <p:cTn id="3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P spid="6" grpId="0" bldLvl="0" animBg="1"/>
      <p:bldP spid="8" grpId="0"/>
      <p:bldP spid="11" grpId="0"/>
      <p:bldP spid="12" grpId="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文本框 10"/>
          <p:cNvSpPr txBox="1"/>
          <p:nvPr/>
        </p:nvSpPr>
        <p:spPr>
          <a:xfrm>
            <a:off x="3199130" y="-15875"/>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6.8.6 </a:t>
            </a:r>
            <a:r>
              <a:rPr lang="zh-CN" altLang="en-US" sz="1600">
                <a:solidFill>
                  <a:srgbClr val="002060"/>
                </a:solidFill>
                <a:latin typeface="微软雅黑" panose="020B0502040204020203" pitchFamily="34" charset="-122"/>
                <a:ea typeface="微软雅黑" panose="020B0502040204020203" pitchFamily="34" charset="-122"/>
              </a:rPr>
              <a:t>无线接入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3" name="文本框 2"/>
          <p:cNvSpPr txBox="1"/>
          <p:nvPr/>
        </p:nvSpPr>
        <p:spPr>
          <a:xfrm>
            <a:off x="2244090" y="1059815"/>
            <a:ext cx="5862320" cy="798830"/>
          </a:xfrm>
          <a:prstGeom prst="rect">
            <a:avLst/>
          </a:prstGeom>
          <a:noFill/>
        </p:spPr>
        <p:txBody>
          <a:bodyPr wrap="square" rtlCol="0">
            <a:spAutoFit/>
          </a:bodyPr>
          <a:p>
            <a:r>
              <a:rPr lang="en-US" sz="1600">
                <a:solidFill>
                  <a:srgbClr val="002060"/>
                </a:solidFill>
                <a:latin typeface="微软雅黑" panose="020B0502040204020203" pitchFamily="34" charset="-122"/>
                <a:ea typeface="微软雅黑" panose="020B0502040204020203" pitchFamily="34" charset="-122"/>
              </a:rPr>
              <a:t>1. </a:t>
            </a:r>
            <a:r>
              <a:rPr lang="zh-CN" altLang="en-US" sz="1600">
                <a:solidFill>
                  <a:srgbClr val="002060"/>
                </a:solidFill>
                <a:latin typeface="微软雅黑" panose="020B0502040204020203" pitchFamily="34" charset="-122"/>
                <a:ea typeface="微软雅黑" panose="020B0502040204020203" pitchFamily="34" charset="-122"/>
              </a:rPr>
              <a:t>无线接入技术</a:t>
            </a:r>
            <a:endParaRPr lang="zh-CN" altLang="en-US" sz="1600">
              <a:solidFill>
                <a:srgbClr val="002060"/>
              </a:solidFill>
              <a:latin typeface="微软雅黑" panose="020B0502040204020203" pitchFamily="34" charset="-122"/>
              <a:ea typeface="微软雅黑" panose="020B0502040204020203" pitchFamily="34" charset="-122"/>
            </a:endParaRPr>
          </a:p>
          <a:p>
            <a:pPr indent="0">
              <a:buFont typeface="Wingdings" panose="05000000000000000000" charset="0"/>
              <a:buNone/>
            </a:pPr>
            <a:endParaRPr lang="zh-CN" altLang="en-US">
              <a:solidFill>
                <a:srgbClr val="002060"/>
              </a:solidFill>
              <a:latin typeface="微软雅黑" panose="020B0502040204020203" pitchFamily="34" charset="-122"/>
              <a:ea typeface="微软雅黑" panose="020B0502040204020203" pitchFamily="34" charset="-122"/>
              <a:sym typeface="+mn-ea"/>
            </a:endParaRPr>
          </a:p>
          <a:p>
            <a:pPr indent="0">
              <a:buFont typeface="Wingdings" panose="05000000000000000000" charset="0"/>
              <a:buNone/>
            </a:pPr>
            <a:r>
              <a:rPr lang="en-US" altLang="zh-CN" sz="1600">
                <a:solidFill>
                  <a:srgbClr val="002060"/>
                </a:solidFill>
                <a:latin typeface="微软雅黑" panose="020B0502040204020203" pitchFamily="34" charset="-122"/>
                <a:ea typeface="微软雅黑" panose="020B0502040204020203" pitchFamily="34" charset="-122"/>
                <a:sym typeface="+mn-ea"/>
              </a:rPr>
              <a:t>2. </a:t>
            </a:r>
            <a:r>
              <a:rPr lang="zh-CN" altLang="en-US" sz="1600">
                <a:solidFill>
                  <a:srgbClr val="002060"/>
                </a:solidFill>
                <a:latin typeface="微软雅黑" panose="020B0502040204020203" pitchFamily="34" charset="-122"/>
                <a:ea typeface="微软雅黑" panose="020B0502040204020203" pitchFamily="34" charset="-122"/>
                <a:sym typeface="+mn-ea"/>
              </a:rPr>
              <a:t>宽带无线接入</a:t>
            </a:r>
            <a:endParaRPr lang="zh-CN" altLang="en-US" sz="1600">
              <a:solidFill>
                <a:srgbClr val="002060"/>
              </a:solidFill>
              <a:latin typeface="微软雅黑" panose="020B0502040204020203" pitchFamily="34" charset="-122"/>
              <a:ea typeface="微软雅黑"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文本框 10"/>
          <p:cNvSpPr txBox="1"/>
          <p:nvPr/>
        </p:nvSpPr>
        <p:spPr>
          <a:xfrm>
            <a:off x="3199130" y="-15875"/>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6.8.6 </a:t>
            </a:r>
            <a:r>
              <a:rPr lang="zh-CN" altLang="en-US" sz="1600">
                <a:solidFill>
                  <a:srgbClr val="002060"/>
                </a:solidFill>
                <a:latin typeface="微软雅黑" panose="020B0502040204020203" pitchFamily="34" charset="-122"/>
                <a:ea typeface="微软雅黑" panose="020B0502040204020203" pitchFamily="34" charset="-122"/>
              </a:rPr>
              <a:t>无线接入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3" name="文本框 2"/>
          <p:cNvSpPr txBox="1"/>
          <p:nvPr/>
        </p:nvSpPr>
        <p:spPr>
          <a:xfrm>
            <a:off x="2244090" y="1059815"/>
            <a:ext cx="5862320" cy="2461260"/>
          </a:xfrm>
          <a:prstGeom prst="rect">
            <a:avLst/>
          </a:prstGeom>
          <a:noFill/>
        </p:spPr>
        <p:txBody>
          <a:bodyPr wrap="square" rtlCol="0">
            <a:spAutoFit/>
          </a:bodyPr>
          <a:p>
            <a:r>
              <a:rPr lang="en-US" sz="1600">
                <a:solidFill>
                  <a:srgbClr val="002060"/>
                </a:solidFill>
                <a:latin typeface="微软雅黑" panose="020B0502040204020203" pitchFamily="34" charset="-122"/>
                <a:ea typeface="微软雅黑" panose="020B0502040204020203" pitchFamily="34" charset="-122"/>
              </a:rPr>
              <a:t>1. </a:t>
            </a:r>
            <a:r>
              <a:rPr lang="zh-CN" altLang="en-US" sz="1600">
                <a:solidFill>
                  <a:srgbClr val="002060"/>
                </a:solidFill>
                <a:latin typeface="微软雅黑" panose="020B0502040204020203" pitchFamily="34" charset="-122"/>
                <a:ea typeface="微软雅黑" panose="020B0502040204020203" pitchFamily="34" charset="-122"/>
              </a:rPr>
              <a:t>无线接入技术</a:t>
            </a:r>
            <a:endParaRPr lang="zh-CN" altLang="en-US" sz="1600">
              <a:solidFill>
                <a:srgbClr val="002060"/>
              </a:solidFill>
              <a:latin typeface="微软雅黑" panose="020B0502040204020203" pitchFamily="34" charset="-122"/>
              <a:ea typeface="微软雅黑" panose="020B0502040204020203" pitchFamily="34" charset="-122"/>
            </a:endParaRPr>
          </a:p>
          <a:p>
            <a:r>
              <a:rPr lang="zh-CN" altLang="en-US">
                <a:solidFill>
                  <a:srgbClr val="002060"/>
                </a:solidFill>
                <a:latin typeface="微软雅黑" panose="020B0502040204020203" pitchFamily="34" charset="-122"/>
                <a:ea typeface="微软雅黑" panose="020B0502040204020203" pitchFamily="34" charset="-122"/>
              </a:rPr>
              <a:t>无线接入大至分为三种：</a:t>
            </a:r>
            <a:endParaRPr lang="zh-CN" altLang="en-US">
              <a:solidFill>
                <a:srgbClr val="002060"/>
              </a:solidFill>
              <a:latin typeface="微软雅黑" panose="020B0502040204020203" pitchFamily="34" charset="-122"/>
              <a:ea typeface="微软雅黑" panose="020B0502040204020203" pitchFamily="34" charset="-122"/>
            </a:endParaRPr>
          </a:p>
          <a:p>
            <a:r>
              <a:rPr lang="en-US" sz="1200">
                <a:solidFill>
                  <a:srgbClr val="002060"/>
                </a:solidFill>
                <a:latin typeface="微软雅黑" panose="020B0502040204020203" pitchFamily="34" charset="-122"/>
                <a:ea typeface="微软雅黑" panose="020B0502040204020203" pitchFamily="34" charset="-122"/>
              </a:rPr>
              <a:t>1) </a:t>
            </a:r>
            <a:r>
              <a:rPr lang="zh-CN" altLang="en-US" sz="1200">
                <a:solidFill>
                  <a:srgbClr val="002060"/>
                </a:solidFill>
                <a:latin typeface="微软雅黑" panose="020B0502040204020203" pitchFamily="34" charset="-122"/>
                <a:ea typeface="微软雅黑" panose="020B0502040204020203" pitchFamily="34" charset="-122"/>
              </a:rPr>
              <a:t>低速无线本地环 </a:t>
            </a:r>
            <a:r>
              <a:rPr lang="en-US" altLang="zh-CN" sz="1200">
                <a:solidFill>
                  <a:srgbClr val="002060"/>
                </a:solidFill>
                <a:latin typeface="微软雅黑" panose="020B0502040204020203" pitchFamily="34" charset="-122"/>
                <a:ea typeface="微软雅黑" panose="020B0502040204020203" pitchFamily="34" charset="-122"/>
              </a:rPr>
              <a:t>— </a:t>
            </a:r>
            <a:r>
              <a:rPr lang="zh-CN" altLang="en-US" sz="1200">
                <a:solidFill>
                  <a:srgbClr val="002060"/>
                </a:solidFill>
                <a:latin typeface="微软雅黑" panose="020B0502040204020203" pitchFamily="34" charset="-122"/>
                <a:ea typeface="微软雅黑" panose="020B0502040204020203" pitchFamily="34" charset="-122"/>
              </a:rPr>
              <a:t>源于蜂窝电话和无绳电话等移动通信技术，利用模拟蜂窝移动通信技术速率较低，例如全球通仅提供</a:t>
            </a:r>
            <a:r>
              <a:rPr lang="en-US" altLang="zh-CN" sz="1200">
                <a:solidFill>
                  <a:srgbClr val="002060"/>
                </a:solidFill>
                <a:latin typeface="微软雅黑" panose="020B0502040204020203" pitchFamily="34" charset="-122"/>
                <a:ea typeface="微软雅黑" panose="020B0502040204020203" pitchFamily="34" charset="-122"/>
              </a:rPr>
              <a:t>13kbps</a:t>
            </a:r>
            <a:r>
              <a:rPr lang="zh-CN" altLang="en-US" sz="1200">
                <a:solidFill>
                  <a:srgbClr val="002060"/>
                </a:solidFill>
                <a:latin typeface="微软雅黑" panose="020B0502040204020203" pitchFamily="34" charset="-122"/>
                <a:ea typeface="微软雅黑" panose="020B0502040204020203" pitchFamily="34" charset="-122"/>
              </a:rPr>
              <a:t>语音服务和</a:t>
            </a:r>
            <a:r>
              <a:rPr lang="en-US" altLang="zh-CN" sz="1200">
                <a:solidFill>
                  <a:srgbClr val="002060"/>
                </a:solidFill>
                <a:latin typeface="微软雅黑" panose="020B0502040204020203" pitchFamily="34" charset="-122"/>
                <a:ea typeface="微软雅黑" panose="020B0502040204020203" pitchFamily="34" charset="-122"/>
              </a:rPr>
              <a:t>9.6kbps</a:t>
            </a:r>
            <a:r>
              <a:rPr lang="zh-CN" altLang="en-US" sz="1200">
                <a:solidFill>
                  <a:srgbClr val="002060"/>
                </a:solidFill>
                <a:latin typeface="微软雅黑" panose="020B0502040204020203" pitchFamily="34" charset="-122"/>
                <a:ea typeface="微软雅黑" panose="020B0502040204020203" pitchFamily="34" charset="-122"/>
              </a:rPr>
              <a:t>数据服务</a:t>
            </a:r>
            <a:endParaRPr lang="zh-CN" altLang="en-US" sz="1200">
              <a:solidFill>
                <a:srgbClr val="002060"/>
              </a:solidFill>
              <a:latin typeface="微软雅黑" panose="020B0502040204020203" pitchFamily="34" charset="-122"/>
              <a:ea typeface="微软雅黑" panose="020B0502040204020203" pitchFamily="34" charset="-122"/>
            </a:endParaRPr>
          </a:p>
          <a:p>
            <a:endParaRPr lang="zh-CN" altLang="en-US" sz="1200">
              <a:solidFill>
                <a:srgbClr val="002060"/>
              </a:solidFill>
              <a:latin typeface="微软雅黑" panose="020B0502040204020203" pitchFamily="34" charset="-122"/>
              <a:ea typeface="微软雅黑" panose="020B0502040204020203" pitchFamily="34" charset="-122"/>
              <a:sym typeface="+mn-ea"/>
            </a:endParaRPr>
          </a:p>
          <a:p>
            <a:r>
              <a:rPr lang="en-US" altLang="zh-CN" sz="1200">
                <a:solidFill>
                  <a:srgbClr val="002060"/>
                </a:solidFill>
                <a:latin typeface="微软雅黑" panose="020B0502040204020203" pitchFamily="34" charset="-122"/>
                <a:ea typeface="微软雅黑" panose="020B0502040204020203" pitchFamily="34" charset="-122"/>
              </a:rPr>
              <a:t>2) </a:t>
            </a:r>
            <a:r>
              <a:rPr lang="zh-CN" altLang="en-US" sz="1200">
                <a:solidFill>
                  <a:srgbClr val="002060"/>
                </a:solidFill>
                <a:latin typeface="微软雅黑" panose="020B0502040204020203" pitchFamily="34" charset="-122"/>
                <a:ea typeface="微软雅黑" panose="020B0502040204020203" pitchFamily="34" charset="-122"/>
              </a:rPr>
              <a:t>宽带无线接入 </a:t>
            </a:r>
            <a:r>
              <a:rPr lang="en-US" altLang="zh-CN" sz="1200">
                <a:solidFill>
                  <a:srgbClr val="002060"/>
                </a:solidFill>
                <a:latin typeface="微软雅黑" panose="020B0502040204020203" pitchFamily="34" charset="-122"/>
                <a:ea typeface="微软雅黑" panose="020B0502040204020203" pitchFamily="34" charset="-122"/>
              </a:rPr>
              <a:t>— </a:t>
            </a:r>
            <a:r>
              <a:rPr lang="zh-CN" altLang="en-US" sz="1200">
                <a:solidFill>
                  <a:srgbClr val="002060"/>
                </a:solidFill>
                <a:latin typeface="微软雅黑" panose="020B0502040204020203" pitchFamily="34" charset="-122"/>
                <a:ea typeface="微软雅黑" panose="020B0502040204020203" pitchFamily="34" charset="-122"/>
              </a:rPr>
              <a:t>基于无线电波的宽带接入系统，</a:t>
            </a:r>
            <a:r>
              <a:rPr lang="en-US" altLang="zh-CN" sz="1200">
                <a:solidFill>
                  <a:srgbClr val="002060"/>
                </a:solidFill>
                <a:latin typeface="微软雅黑" panose="020B0502040204020203" pitchFamily="34" charset="-122"/>
                <a:ea typeface="微软雅黑" panose="020B0502040204020203" pitchFamily="34" charset="-122"/>
              </a:rPr>
              <a:t>HSDPA14Mbps</a:t>
            </a:r>
            <a:r>
              <a:rPr lang="zh-CN" altLang="en-US" sz="1200">
                <a:solidFill>
                  <a:srgbClr val="002060"/>
                </a:solidFill>
                <a:latin typeface="微软雅黑" panose="020B0502040204020203" pitchFamily="34" charset="-122"/>
                <a:ea typeface="微软雅黑" panose="020B0502040204020203" pitchFamily="34" charset="-122"/>
              </a:rPr>
              <a:t>，</a:t>
            </a:r>
            <a:r>
              <a:rPr lang="en-US" altLang="zh-CN" sz="1200">
                <a:solidFill>
                  <a:srgbClr val="002060"/>
                </a:solidFill>
                <a:latin typeface="微软雅黑" panose="020B0502040204020203" pitchFamily="34" charset="-122"/>
                <a:ea typeface="微软雅黑" panose="020B0502040204020203" pitchFamily="34" charset="-122"/>
              </a:rPr>
              <a:t>WiMAX</a:t>
            </a:r>
            <a:r>
              <a:rPr lang="zh-CN" altLang="en-US" sz="1200">
                <a:solidFill>
                  <a:srgbClr val="002060"/>
                </a:solidFill>
                <a:latin typeface="微软雅黑" panose="020B0502040204020203" pitchFamily="34" charset="-122"/>
                <a:ea typeface="微软雅黑" panose="020B0502040204020203" pitchFamily="34" charset="-122"/>
              </a:rPr>
              <a:t>达</a:t>
            </a:r>
            <a:r>
              <a:rPr lang="en-US" altLang="zh-CN" sz="1200">
                <a:solidFill>
                  <a:srgbClr val="002060"/>
                </a:solidFill>
                <a:latin typeface="微软雅黑" panose="020B0502040204020203" pitchFamily="34" charset="-122"/>
                <a:ea typeface="微软雅黑" panose="020B0502040204020203" pitchFamily="34" charset="-122"/>
              </a:rPr>
              <a:t>50Mbps, LTE</a:t>
            </a:r>
            <a:r>
              <a:rPr lang="zh-CN" altLang="en-US" sz="1200">
                <a:solidFill>
                  <a:srgbClr val="002060"/>
                </a:solidFill>
                <a:latin typeface="微软雅黑" panose="020B0502040204020203" pitchFamily="34" charset="-122"/>
                <a:ea typeface="微软雅黑" panose="020B0502040204020203" pitchFamily="34" charset="-122"/>
              </a:rPr>
              <a:t>达</a:t>
            </a:r>
            <a:r>
              <a:rPr lang="en-US" altLang="zh-CN" sz="1200">
                <a:solidFill>
                  <a:srgbClr val="002060"/>
                </a:solidFill>
                <a:latin typeface="微软雅黑" panose="020B0502040204020203" pitchFamily="34" charset="-122"/>
                <a:ea typeface="微软雅黑" panose="020B0502040204020203" pitchFamily="34" charset="-122"/>
              </a:rPr>
              <a:t>100Mbps</a:t>
            </a:r>
            <a:endParaRPr lang="en-US" altLang="zh-CN" sz="1200">
              <a:solidFill>
                <a:srgbClr val="002060"/>
              </a:solidFill>
              <a:latin typeface="微软雅黑" panose="020B0502040204020203" pitchFamily="34" charset="-122"/>
              <a:ea typeface="微软雅黑" panose="020B0502040204020203" pitchFamily="34" charset="-122"/>
            </a:endParaRPr>
          </a:p>
          <a:p>
            <a:endParaRPr lang="zh-CN" altLang="en-US" sz="1200">
              <a:solidFill>
                <a:srgbClr val="002060"/>
              </a:solidFill>
              <a:latin typeface="微软雅黑" panose="020B0502040204020203" pitchFamily="34" charset="-122"/>
              <a:ea typeface="微软雅黑" panose="020B0502040204020203" pitchFamily="34" charset="-122"/>
            </a:endParaRPr>
          </a:p>
          <a:p>
            <a:r>
              <a:rPr lang="en-US" altLang="zh-CN" sz="1200">
                <a:solidFill>
                  <a:srgbClr val="002060"/>
                </a:solidFill>
                <a:latin typeface="微软雅黑" panose="020B0502040204020203" pitchFamily="34" charset="-122"/>
                <a:ea typeface="微软雅黑" panose="020B0502040204020203" pitchFamily="34" charset="-122"/>
              </a:rPr>
              <a:t>3) </a:t>
            </a:r>
            <a:r>
              <a:rPr lang="zh-CN" altLang="en-US" sz="1200">
                <a:solidFill>
                  <a:srgbClr val="002060"/>
                </a:solidFill>
                <a:latin typeface="微软雅黑" panose="020B0502040204020203" pitchFamily="34" charset="-122"/>
                <a:ea typeface="微软雅黑" panose="020B0502040204020203" pitchFamily="34" charset="-122"/>
              </a:rPr>
              <a:t>卫星接入 </a:t>
            </a:r>
            <a:r>
              <a:rPr lang="en-US" altLang="zh-CN" sz="1200">
                <a:solidFill>
                  <a:srgbClr val="002060"/>
                </a:solidFill>
                <a:latin typeface="微软雅黑" panose="020B0502040204020203" pitchFamily="34" charset="-122"/>
                <a:ea typeface="微软雅黑" panose="020B0502040204020203" pitchFamily="34" charset="-122"/>
              </a:rPr>
              <a:t>— </a:t>
            </a:r>
            <a:r>
              <a:rPr lang="zh-CN" altLang="en-US" sz="1200">
                <a:solidFill>
                  <a:srgbClr val="002060"/>
                </a:solidFill>
                <a:latin typeface="微软雅黑" panose="020B0502040204020203" pitchFamily="34" charset="-122"/>
                <a:ea typeface="微软雅黑" panose="020B0502040204020203" pitchFamily="34" charset="-122"/>
              </a:rPr>
              <a:t>利用卫星通信系统提供接入服务。由人造卫星和地面站组成，用卫星作为中转站转发传入的无线电信号。已被广泛应用。</a:t>
            </a:r>
            <a:endParaRPr lang="zh-CN" altLang="en-US" sz="1200">
              <a:solidFill>
                <a:srgbClr val="002060"/>
              </a:solidFill>
              <a:latin typeface="微软雅黑" panose="020B0502040204020203" pitchFamily="34" charset="-122"/>
              <a:ea typeface="微软雅黑" panose="020B0502040204020203" pitchFamily="34" charset="-122"/>
            </a:endParaRPr>
          </a:p>
          <a:p>
            <a:endParaRPr lang="zh-CN" altLang="en-US" sz="1200">
              <a:solidFill>
                <a:srgbClr val="002060"/>
              </a:solidFill>
              <a:latin typeface="微软雅黑" panose="020B0502040204020203" pitchFamily="34" charset="-122"/>
              <a:ea typeface="微软雅黑" panose="020B0502040204020203" pitchFamily="34" charset="-122"/>
              <a:sym typeface="+mn-ea"/>
            </a:endParaRPr>
          </a:p>
          <a:p>
            <a:pPr indent="0">
              <a:buFont typeface="Wingdings" panose="05000000000000000000" charset="0"/>
              <a:buNone/>
            </a:pPr>
            <a:r>
              <a:rPr lang="en-US" altLang="zh-CN" sz="1600">
                <a:solidFill>
                  <a:srgbClr val="002060"/>
                </a:solidFill>
                <a:latin typeface="微软雅黑" panose="020B0502040204020203" pitchFamily="34" charset="-122"/>
                <a:ea typeface="微软雅黑" panose="020B0502040204020203" pitchFamily="34" charset="-122"/>
                <a:sym typeface="+mn-ea"/>
              </a:rPr>
              <a:t>2. </a:t>
            </a:r>
            <a:r>
              <a:rPr lang="zh-CN" altLang="en-US" sz="1600">
                <a:solidFill>
                  <a:srgbClr val="002060"/>
                </a:solidFill>
                <a:latin typeface="微软雅黑" panose="020B0502040204020203" pitchFamily="34" charset="-122"/>
                <a:ea typeface="微软雅黑" panose="020B0502040204020203" pitchFamily="34" charset="-122"/>
                <a:sym typeface="+mn-ea"/>
              </a:rPr>
              <a:t>宽带无线接入</a:t>
            </a:r>
            <a:endParaRPr lang="zh-CN" altLang="en-US" sz="1600">
              <a:solidFill>
                <a:srgbClr val="002060"/>
              </a:solidFill>
              <a:latin typeface="微软雅黑" panose="020B0502040204020203" pitchFamily="34" charset="-122"/>
              <a:ea typeface="微软雅黑"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文本框 10"/>
          <p:cNvSpPr txBox="1"/>
          <p:nvPr/>
        </p:nvSpPr>
        <p:spPr>
          <a:xfrm>
            <a:off x="3199130" y="-15875"/>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6.8.6 </a:t>
            </a:r>
            <a:r>
              <a:rPr lang="zh-CN" altLang="en-US" sz="1600">
                <a:solidFill>
                  <a:srgbClr val="002060"/>
                </a:solidFill>
                <a:latin typeface="微软雅黑" panose="020B0502040204020203" pitchFamily="34" charset="-122"/>
                <a:ea typeface="微软雅黑" panose="020B0502040204020203" pitchFamily="34" charset="-122"/>
              </a:rPr>
              <a:t>无线接入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3" name="文本框 2"/>
          <p:cNvSpPr txBox="1"/>
          <p:nvPr/>
        </p:nvSpPr>
        <p:spPr>
          <a:xfrm>
            <a:off x="2244090" y="1059815"/>
            <a:ext cx="5862320" cy="2953385"/>
          </a:xfrm>
          <a:prstGeom prst="rect">
            <a:avLst/>
          </a:prstGeom>
          <a:noFill/>
        </p:spPr>
        <p:txBody>
          <a:bodyPr wrap="square" rtlCol="0">
            <a:spAutoFit/>
          </a:bodyPr>
          <a:p>
            <a:r>
              <a:rPr lang="en-US" sz="1600">
                <a:solidFill>
                  <a:srgbClr val="002060"/>
                </a:solidFill>
                <a:latin typeface="微软雅黑" panose="020B0502040204020203" pitchFamily="34" charset="-122"/>
                <a:ea typeface="微软雅黑" panose="020B0502040204020203" pitchFamily="34" charset="-122"/>
              </a:rPr>
              <a:t>1. </a:t>
            </a:r>
            <a:r>
              <a:rPr lang="zh-CN" altLang="en-US" sz="1600">
                <a:solidFill>
                  <a:srgbClr val="002060"/>
                </a:solidFill>
                <a:latin typeface="微软雅黑" panose="020B0502040204020203" pitchFamily="34" charset="-122"/>
                <a:ea typeface="微软雅黑" panose="020B0502040204020203" pitchFamily="34" charset="-122"/>
              </a:rPr>
              <a:t>无线接入技术</a:t>
            </a:r>
            <a:endParaRPr lang="zh-CN" altLang="en-US" sz="1600">
              <a:solidFill>
                <a:srgbClr val="002060"/>
              </a:solidFill>
              <a:latin typeface="微软雅黑" panose="020B0502040204020203" pitchFamily="34" charset="-122"/>
              <a:ea typeface="微软雅黑" panose="020B0502040204020203" pitchFamily="34" charset="-122"/>
            </a:endParaRPr>
          </a:p>
          <a:p>
            <a:endParaRPr lang="zh-CN" altLang="en-US" sz="1600">
              <a:solidFill>
                <a:srgbClr val="002060"/>
              </a:solidFill>
              <a:latin typeface="微软雅黑" panose="020B0502040204020203" pitchFamily="34" charset="-122"/>
              <a:ea typeface="微软雅黑" panose="020B0502040204020203" pitchFamily="34" charset="-122"/>
              <a:sym typeface="+mn-ea"/>
            </a:endParaRPr>
          </a:p>
          <a:p>
            <a:r>
              <a:rPr lang="en-US" altLang="zh-CN" sz="1600">
                <a:solidFill>
                  <a:srgbClr val="002060"/>
                </a:solidFill>
                <a:latin typeface="微软雅黑" panose="020B0502040204020203" pitchFamily="34" charset="-122"/>
                <a:ea typeface="微软雅黑" panose="020B0502040204020203" pitchFamily="34" charset="-122"/>
                <a:sym typeface="+mn-ea"/>
              </a:rPr>
              <a:t>2. </a:t>
            </a:r>
            <a:r>
              <a:rPr lang="zh-CN" altLang="en-US" sz="1600">
                <a:solidFill>
                  <a:srgbClr val="002060"/>
                </a:solidFill>
                <a:latin typeface="微软雅黑" panose="020B0502040204020203" pitchFamily="34" charset="-122"/>
                <a:ea typeface="微软雅黑" panose="020B0502040204020203" pitchFamily="34" charset="-122"/>
                <a:sym typeface="+mn-ea"/>
              </a:rPr>
              <a:t>宽带无线接入</a:t>
            </a:r>
            <a:endParaRPr lang="zh-CN" altLang="en-US" sz="1600">
              <a:solidFill>
                <a:srgbClr val="002060"/>
              </a:solidFill>
              <a:latin typeface="微软雅黑" panose="020B0502040204020203" pitchFamily="34" charset="-122"/>
              <a:ea typeface="微软雅黑" panose="020B0502040204020203" pitchFamily="34" charset="-122"/>
            </a:endParaRPr>
          </a:p>
          <a:p>
            <a:endParaRPr lang="zh-CN" altLang="en-US">
              <a:solidFill>
                <a:srgbClr val="002060"/>
              </a:solidFill>
              <a:latin typeface="微软雅黑" panose="020B0502040204020203" pitchFamily="34" charset="-122"/>
              <a:ea typeface="微软雅黑" panose="020B0502040204020203" pitchFamily="34" charset="-122"/>
            </a:endParaRPr>
          </a:p>
          <a:p>
            <a:r>
              <a:rPr lang="en-US" sz="1200">
                <a:solidFill>
                  <a:srgbClr val="002060"/>
                </a:solidFill>
                <a:latin typeface="微软雅黑" panose="020B0502040204020203" pitchFamily="34" charset="-122"/>
                <a:ea typeface="微软雅黑" panose="020B0502040204020203" pitchFamily="34" charset="-122"/>
              </a:rPr>
              <a:t>1) LMDS(</a:t>
            </a:r>
            <a:r>
              <a:rPr lang="zh-CN" altLang="en-US" sz="1200">
                <a:solidFill>
                  <a:srgbClr val="002060"/>
                </a:solidFill>
                <a:latin typeface="微软雅黑" panose="020B0502040204020203" pitchFamily="34" charset="-122"/>
                <a:ea typeface="微软雅黑" panose="020B0502040204020203" pitchFamily="34" charset="-122"/>
              </a:rPr>
              <a:t>高频宽带、</a:t>
            </a:r>
            <a:r>
              <a:rPr lang="en-US" altLang="zh-CN" sz="1200">
                <a:solidFill>
                  <a:srgbClr val="002060"/>
                </a:solidFill>
                <a:latin typeface="微软雅黑" panose="020B0502040204020203" pitchFamily="34" charset="-122"/>
                <a:ea typeface="微软雅黑" panose="020B0502040204020203" pitchFamily="34" charset="-122"/>
              </a:rPr>
              <a:t>24/26~38GHz</a:t>
            </a:r>
            <a:r>
              <a:rPr lang="en-US" sz="1200">
                <a:solidFill>
                  <a:srgbClr val="002060"/>
                </a:solidFill>
                <a:latin typeface="微软雅黑" panose="020B0502040204020203" pitchFamily="34" charset="-122"/>
                <a:ea typeface="微软雅黑" panose="020B0502040204020203" pitchFamily="34" charset="-122"/>
              </a:rPr>
              <a:t>),</a:t>
            </a:r>
            <a:r>
              <a:rPr lang="zh-CN" altLang="en-US" sz="1200">
                <a:solidFill>
                  <a:srgbClr val="002060"/>
                </a:solidFill>
                <a:latin typeface="微软雅黑" panose="020B0502040204020203" pitchFamily="34" charset="-122"/>
                <a:ea typeface="微软雅黑" panose="020B0502040204020203" pitchFamily="34" charset="-122"/>
              </a:rPr>
              <a:t>已经商业死亡，技术被</a:t>
            </a:r>
            <a:r>
              <a:rPr lang="en-US" altLang="zh-CN" sz="1200">
                <a:solidFill>
                  <a:srgbClr val="002060"/>
                </a:solidFill>
                <a:latin typeface="微软雅黑" panose="020B0502040204020203" pitchFamily="34" charset="-122"/>
                <a:ea typeface="微软雅黑" panose="020B0502040204020203" pitchFamily="34" charset="-122"/>
              </a:rPr>
              <a:t>LTE</a:t>
            </a:r>
            <a:r>
              <a:rPr lang="zh-CN" altLang="en-US" sz="1200">
                <a:solidFill>
                  <a:srgbClr val="002060"/>
                </a:solidFill>
                <a:latin typeface="微软雅黑" panose="020B0502040204020203" pitchFamily="34" charset="-122"/>
                <a:ea typeface="微软雅黑" panose="020B0502040204020203" pitchFamily="34" charset="-122"/>
              </a:rPr>
              <a:t>和</a:t>
            </a:r>
            <a:r>
              <a:rPr lang="en-US" altLang="zh-CN" sz="1200">
                <a:solidFill>
                  <a:srgbClr val="002060"/>
                </a:solidFill>
                <a:latin typeface="微软雅黑" panose="020B0502040204020203" pitchFamily="34" charset="-122"/>
                <a:ea typeface="微软雅黑" panose="020B0502040204020203" pitchFamily="34" charset="-122"/>
              </a:rPr>
              <a:t>WiMAX</a:t>
            </a:r>
            <a:r>
              <a:rPr lang="zh-CN" altLang="en-US" sz="1200">
                <a:solidFill>
                  <a:srgbClr val="002060"/>
                </a:solidFill>
                <a:latin typeface="微软雅黑" panose="020B0502040204020203" pitchFamily="34" charset="-122"/>
                <a:ea typeface="微软雅黑" panose="020B0502040204020203" pitchFamily="34" charset="-122"/>
              </a:rPr>
              <a:t>取代</a:t>
            </a:r>
            <a:endParaRPr lang="zh-CN" altLang="en-US" sz="1200">
              <a:solidFill>
                <a:srgbClr val="002060"/>
              </a:solidFill>
              <a:latin typeface="微软雅黑" panose="020B0502040204020203" pitchFamily="34" charset="-122"/>
              <a:ea typeface="微软雅黑" panose="020B0502040204020203" pitchFamily="34" charset="-122"/>
            </a:endParaRPr>
          </a:p>
          <a:p>
            <a:r>
              <a:rPr lang="zh-CN" altLang="en-US" sz="1200">
                <a:solidFill>
                  <a:srgbClr val="002060"/>
                </a:solidFill>
                <a:latin typeface="微软雅黑" panose="020B0502040204020203" pitchFamily="34" charset="-122"/>
                <a:ea typeface="微软雅黑" panose="020B0502040204020203" pitchFamily="34" charset="-122"/>
              </a:rPr>
              <a:t>参见：https://en.wikipedia.org/wiki/Local_Multipoint_Distribution_Service</a:t>
            </a:r>
            <a:endParaRPr lang="zh-CN" altLang="en-US" sz="1200">
              <a:solidFill>
                <a:srgbClr val="002060"/>
              </a:solidFill>
              <a:latin typeface="微软雅黑" panose="020B0502040204020203" pitchFamily="34" charset="-122"/>
              <a:ea typeface="微软雅黑" panose="020B0502040204020203" pitchFamily="34" charset="-122"/>
            </a:endParaRPr>
          </a:p>
          <a:p>
            <a:endParaRPr lang="zh-CN" altLang="en-US" sz="1200">
              <a:solidFill>
                <a:srgbClr val="002060"/>
              </a:solidFill>
              <a:latin typeface="微软雅黑" panose="020B0502040204020203" pitchFamily="34" charset="-122"/>
              <a:ea typeface="微软雅黑" panose="020B0502040204020203" pitchFamily="34" charset="-122"/>
              <a:sym typeface="+mn-ea"/>
            </a:endParaRPr>
          </a:p>
          <a:p>
            <a:r>
              <a:rPr lang="en-US" altLang="zh-CN" sz="1200">
                <a:solidFill>
                  <a:srgbClr val="002060"/>
                </a:solidFill>
                <a:latin typeface="微软雅黑" panose="020B0502040204020203" pitchFamily="34" charset="-122"/>
                <a:ea typeface="微软雅黑" panose="020B0502040204020203" pitchFamily="34" charset="-122"/>
              </a:rPr>
              <a:t>2) MMDS(</a:t>
            </a:r>
            <a:r>
              <a:rPr lang="zh-CN" altLang="en-US" sz="1200">
                <a:solidFill>
                  <a:srgbClr val="002060"/>
                </a:solidFill>
                <a:latin typeface="微软雅黑" panose="020B0502040204020203" pitchFamily="34" charset="-122"/>
                <a:ea typeface="微软雅黑" panose="020B0502040204020203" pitchFamily="34" charset="-122"/>
              </a:rPr>
              <a:t>中频中宽带、</a:t>
            </a:r>
            <a:r>
              <a:rPr lang="en-US" altLang="zh-CN" sz="1200">
                <a:solidFill>
                  <a:srgbClr val="002060"/>
                </a:solidFill>
                <a:latin typeface="微软雅黑" panose="020B0502040204020203" pitchFamily="34" charset="-122"/>
                <a:ea typeface="微软雅黑" panose="020B0502040204020203" pitchFamily="34" charset="-122"/>
              </a:rPr>
              <a:t>2~5GHz) </a:t>
            </a:r>
            <a:r>
              <a:rPr lang="zh-CN" altLang="en-US" sz="1200">
                <a:solidFill>
                  <a:srgbClr val="002060"/>
                </a:solidFill>
                <a:latin typeface="微软雅黑" panose="020B0502040204020203" pitchFamily="34" charset="-122"/>
                <a:ea typeface="微软雅黑" panose="020B0502040204020203" pitchFamily="34" charset="-122"/>
              </a:rPr>
              <a:t>传输性能好、覆盖范围广、技术成熟、抗雨衰性能良好、扩容性强、组网灵活且成本低，较为理想的无线接入手段</a:t>
            </a:r>
            <a:endParaRPr lang="zh-CN" altLang="en-US" sz="1200">
              <a:solidFill>
                <a:srgbClr val="002060"/>
              </a:solidFill>
              <a:latin typeface="微软雅黑" panose="020B0502040204020203" pitchFamily="34" charset="-122"/>
              <a:ea typeface="微软雅黑" panose="020B0502040204020203" pitchFamily="34" charset="-122"/>
            </a:endParaRPr>
          </a:p>
          <a:p>
            <a:endParaRPr lang="zh-CN" altLang="en-US" sz="1200">
              <a:solidFill>
                <a:srgbClr val="002060"/>
              </a:solidFill>
              <a:latin typeface="微软雅黑" panose="020B0502040204020203" pitchFamily="34" charset="-122"/>
              <a:ea typeface="微软雅黑" panose="020B0502040204020203" pitchFamily="34" charset="-122"/>
            </a:endParaRPr>
          </a:p>
          <a:p>
            <a:r>
              <a:rPr lang="en-US" altLang="zh-CN" sz="1200">
                <a:solidFill>
                  <a:srgbClr val="002060"/>
                </a:solidFill>
                <a:latin typeface="微软雅黑" panose="020B0502040204020203" pitchFamily="34" charset="-122"/>
                <a:ea typeface="微软雅黑" panose="020B0502040204020203" pitchFamily="34" charset="-122"/>
              </a:rPr>
              <a:t>3) </a:t>
            </a:r>
            <a:r>
              <a:rPr lang="zh-CN" altLang="en-US" sz="1200">
                <a:solidFill>
                  <a:srgbClr val="002060"/>
                </a:solidFill>
                <a:latin typeface="微软雅黑" panose="020B0502040204020203" pitchFamily="34" charset="-122"/>
                <a:ea typeface="微软雅黑" panose="020B0502040204020203" pitchFamily="34" charset="-122"/>
              </a:rPr>
              <a:t>无线局域网 </a:t>
            </a:r>
            <a:r>
              <a:rPr lang="en-US" altLang="zh-CN" sz="1200">
                <a:solidFill>
                  <a:srgbClr val="002060"/>
                </a:solidFill>
                <a:latin typeface="微软雅黑" panose="020B0502040204020203" pitchFamily="34" charset="-122"/>
                <a:ea typeface="微软雅黑" panose="020B0502040204020203" pitchFamily="34" charset="-122"/>
              </a:rPr>
              <a:t>WLAN — IEEE 802.11</a:t>
            </a:r>
            <a:r>
              <a:rPr lang="zh-CN" altLang="en-US" sz="1200">
                <a:solidFill>
                  <a:srgbClr val="002060"/>
                </a:solidFill>
                <a:latin typeface="微软雅黑" panose="020B0502040204020203" pitchFamily="34" charset="-122"/>
                <a:ea typeface="微软雅黑" panose="020B0502040204020203" pitchFamily="34" charset="-122"/>
              </a:rPr>
              <a:t>下，目前主流的无线接入技术</a:t>
            </a:r>
            <a:endParaRPr lang="zh-CN" altLang="en-US" sz="1200">
              <a:solidFill>
                <a:srgbClr val="002060"/>
              </a:solidFill>
              <a:latin typeface="微软雅黑" panose="020B0502040204020203" pitchFamily="34" charset="-122"/>
              <a:ea typeface="微软雅黑" panose="020B0502040204020203" pitchFamily="34" charset="-122"/>
            </a:endParaRPr>
          </a:p>
          <a:p>
            <a:endParaRPr lang="zh-CN" altLang="en-US" sz="1200">
              <a:solidFill>
                <a:srgbClr val="002060"/>
              </a:solidFill>
              <a:latin typeface="微软雅黑" panose="020B0502040204020203" pitchFamily="34" charset="-122"/>
              <a:ea typeface="微软雅黑" panose="020B0502040204020203" pitchFamily="34" charset="-122"/>
              <a:sym typeface="+mn-ea"/>
            </a:endParaRPr>
          </a:p>
          <a:p>
            <a:r>
              <a:rPr lang="en-US" altLang="zh-CN" sz="1200">
                <a:solidFill>
                  <a:srgbClr val="002060"/>
                </a:solidFill>
                <a:latin typeface="微软雅黑" panose="020B0502040204020203" pitchFamily="34" charset="-122"/>
                <a:ea typeface="微软雅黑" panose="020B0502040204020203" pitchFamily="34" charset="-122"/>
                <a:sym typeface="+mn-ea"/>
              </a:rPr>
              <a:t>4) WiMAX — </a:t>
            </a:r>
            <a:r>
              <a:rPr lang="zh-CN" altLang="en-US" sz="1200">
                <a:solidFill>
                  <a:srgbClr val="002060"/>
                </a:solidFill>
                <a:latin typeface="微软雅黑" panose="020B0502040204020203" pitchFamily="34" charset="-122"/>
                <a:ea typeface="微软雅黑" panose="020B0502040204020203" pitchFamily="34" charset="-122"/>
                <a:sym typeface="+mn-ea"/>
              </a:rPr>
              <a:t>最终目标是达到在</a:t>
            </a:r>
            <a:r>
              <a:rPr lang="en-US" altLang="zh-CN" sz="1200">
                <a:solidFill>
                  <a:srgbClr val="002060"/>
                </a:solidFill>
                <a:latin typeface="微软雅黑" panose="020B0502040204020203" pitchFamily="34" charset="-122"/>
                <a:ea typeface="微软雅黑" panose="020B0502040204020203" pitchFamily="34" charset="-122"/>
                <a:sym typeface="+mn-ea"/>
              </a:rPr>
              <a:t>250 km/h </a:t>
            </a:r>
            <a:r>
              <a:rPr lang="zh-CN" altLang="en-US" sz="1200">
                <a:solidFill>
                  <a:srgbClr val="002060"/>
                </a:solidFill>
                <a:latin typeface="微软雅黑" panose="020B0502040204020203" pitchFamily="34" charset="-122"/>
                <a:ea typeface="微软雅黑" panose="020B0502040204020203" pitchFamily="34" charset="-122"/>
                <a:sym typeface="+mn-ea"/>
              </a:rPr>
              <a:t>高速移动条件下实现</a:t>
            </a:r>
            <a:r>
              <a:rPr lang="en-US" altLang="zh-CN" sz="1200">
                <a:solidFill>
                  <a:srgbClr val="002060"/>
                </a:solidFill>
                <a:latin typeface="微软雅黑" panose="020B0502040204020203" pitchFamily="34" charset="-122"/>
                <a:ea typeface="微软雅黑" panose="020B0502040204020203" pitchFamily="34" charset="-122"/>
                <a:sym typeface="+mn-ea"/>
              </a:rPr>
              <a:t>75Mbps</a:t>
            </a:r>
            <a:r>
              <a:rPr lang="zh-CN" altLang="en-US" sz="1200">
                <a:solidFill>
                  <a:srgbClr val="002060"/>
                </a:solidFill>
                <a:latin typeface="微软雅黑" panose="020B0502040204020203" pitchFamily="34" charset="-122"/>
                <a:ea typeface="微软雅黑" panose="020B0502040204020203" pitchFamily="34" charset="-122"/>
                <a:sym typeface="+mn-ea"/>
              </a:rPr>
              <a:t>的接入速度</a:t>
            </a:r>
            <a:endParaRPr lang="zh-CN" altLang="en-US" sz="1200">
              <a:solidFill>
                <a:srgbClr val="002060"/>
              </a:solidFill>
              <a:latin typeface="微软雅黑" panose="020B0502040204020203" pitchFamily="34" charset="-122"/>
              <a:ea typeface="微软雅黑" panose="020B0502040204020203" pitchFamily="34" charset="-122"/>
              <a:sym typeface="+mn-ea"/>
            </a:endParaRPr>
          </a:p>
          <a:p>
            <a:pPr indent="0">
              <a:buFont typeface="Wingdings" panose="05000000000000000000" charset="0"/>
              <a:buNone/>
            </a:pPr>
            <a:endParaRPr lang="zh-CN" altLang="en-US" sz="1600">
              <a:solidFill>
                <a:srgbClr val="002060"/>
              </a:solidFill>
              <a:latin typeface="微软雅黑" panose="020B0502040204020203" pitchFamily="34" charset="-122"/>
              <a:ea typeface="微软雅黑"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272790" y="1060450"/>
            <a:ext cx="4666615" cy="337185"/>
          </a:xfrm>
          <a:prstGeom prst="rect">
            <a:avLst/>
          </a:prstGeom>
          <a:solidFill>
            <a:srgbClr val="0070C0"/>
          </a:solid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6.8.1 </a:t>
            </a:r>
            <a:r>
              <a:rPr lang="zh-CN" altLang="en-US" sz="1600">
                <a:solidFill>
                  <a:srgbClr val="002060"/>
                </a:solidFill>
                <a:latin typeface="微软雅黑" panose="020B0502040204020203" pitchFamily="34" charset="-122"/>
                <a:ea typeface="微软雅黑" panose="020B0502040204020203" pitchFamily="34" charset="-122"/>
              </a:rPr>
              <a:t>电话拨号接入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4" name="文本框 3"/>
          <p:cNvSpPr txBox="1"/>
          <p:nvPr/>
        </p:nvSpPr>
        <p:spPr>
          <a:xfrm>
            <a:off x="3272790" y="1543050"/>
            <a:ext cx="4666615" cy="337185"/>
          </a:xfrm>
          <a:prstGeom prst="rect">
            <a:avLst/>
          </a:prstGeom>
          <a:solidFill>
            <a:srgbClr val="0070C0"/>
          </a:solid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6.8.2 </a:t>
            </a:r>
            <a:r>
              <a:rPr lang="en-US" sz="1600">
                <a:solidFill>
                  <a:srgbClr val="002060"/>
                </a:solidFill>
                <a:latin typeface="微软雅黑" panose="020B0502040204020203" pitchFamily="34" charset="-122"/>
                <a:ea typeface="微软雅黑" panose="020B0502040204020203" pitchFamily="34" charset="-122"/>
              </a:rPr>
              <a:t>ISDN </a:t>
            </a:r>
            <a:r>
              <a:rPr lang="zh-CN" altLang="en-US" sz="1600">
                <a:solidFill>
                  <a:srgbClr val="002060"/>
                </a:solidFill>
                <a:latin typeface="微软雅黑" panose="020B0502040204020203" pitchFamily="34" charset="-122"/>
                <a:ea typeface="微软雅黑" panose="020B0502040204020203" pitchFamily="34" charset="-122"/>
              </a:rPr>
              <a:t>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5" name="文本框 4"/>
          <p:cNvSpPr txBox="1"/>
          <p:nvPr/>
        </p:nvSpPr>
        <p:spPr>
          <a:xfrm>
            <a:off x="3272790" y="2025650"/>
            <a:ext cx="4666615" cy="337185"/>
          </a:xfrm>
          <a:prstGeom prst="rect">
            <a:avLst/>
          </a:prstGeom>
          <a:solidFill>
            <a:srgbClr val="0070C0"/>
          </a:solid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6.8.3 </a:t>
            </a:r>
            <a:r>
              <a:rPr lang="en-US" sz="1600">
                <a:solidFill>
                  <a:srgbClr val="002060"/>
                </a:solidFill>
                <a:latin typeface="微软雅黑" panose="020B0502040204020203" pitchFamily="34" charset="-122"/>
                <a:ea typeface="微软雅黑" panose="020B0502040204020203" pitchFamily="34" charset="-122"/>
              </a:rPr>
              <a:t>xDSL </a:t>
            </a:r>
            <a:r>
              <a:rPr lang="zh-CN" altLang="en-US" sz="1600">
                <a:solidFill>
                  <a:srgbClr val="002060"/>
                </a:solidFill>
                <a:latin typeface="微软雅黑" panose="020B0502040204020203" pitchFamily="34" charset="-122"/>
                <a:ea typeface="微软雅黑" panose="020B0502040204020203" pitchFamily="34" charset="-122"/>
              </a:rPr>
              <a:t>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6" name="文本框 5"/>
          <p:cNvSpPr txBox="1"/>
          <p:nvPr/>
        </p:nvSpPr>
        <p:spPr>
          <a:xfrm>
            <a:off x="3272790" y="2508250"/>
            <a:ext cx="4666615" cy="337185"/>
          </a:xfrm>
          <a:prstGeom prst="rect">
            <a:avLst/>
          </a:prstGeom>
          <a:solidFill>
            <a:srgbClr val="0070C0"/>
          </a:solid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6.8.4 </a:t>
            </a:r>
            <a:r>
              <a:rPr lang="en-US" sz="1600">
                <a:solidFill>
                  <a:srgbClr val="002060"/>
                </a:solidFill>
                <a:latin typeface="微软雅黑" panose="020B0502040204020203" pitchFamily="34" charset="-122"/>
                <a:ea typeface="微软雅黑" panose="020B0502040204020203" pitchFamily="34" charset="-122"/>
              </a:rPr>
              <a:t>Cable MODEM </a:t>
            </a:r>
            <a:r>
              <a:rPr lang="zh-CN" altLang="en-US" sz="1600">
                <a:solidFill>
                  <a:srgbClr val="002060"/>
                </a:solidFill>
                <a:latin typeface="微软雅黑" panose="020B0502040204020203" pitchFamily="34" charset="-122"/>
                <a:ea typeface="微软雅黑" panose="020B0502040204020203" pitchFamily="34" charset="-122"/>
              </a:rPr>
              <a:t>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8" name="文本框 7"/>
          <p:cNvSpPr txBox="1"/>
          <p:nvPr/>
        </p:nvSpPr>
        <p:spPr>
          <a:xfrm>
            <a:off x="3272790" y="2990850"/>
            <a:ext cx="4666615" cy="337185"/>
          </a:xfrm>
          <a:prstGeom prst="rect">
            <a:avLst/>
          </a:prstGeom>
          <a:solidFill>
            <a:srgbClr val="0070C0"/>
          </a:solid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6.8.5 </a:t>
            </a:r>
            <a:r>
              <a:rPr lang="zh-CN" altLang="en-US" sz="1600">
                <a:solidFill>
                  <a:srgbClr val="002060"/>
                </a:solidFill>
                <a:latin typeface="微软雅黑" panose="020B0502040204020203" pitchFamily="34" charset="-122"/>
                <a:ea typeface="微软雅黑" panose="020B0502040204020203" pitchFamily="34" charset="-122"/>
              </a:rPr>
              <a:t>局域网接入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1" name="文本框 10"/>
          <p:cNvSpPr txBox="1"/>
          <p:nvPr/>
        </p:nvSpPr>
        <p:spPr>
          <a:xfrm>
            <a:off x="3272790" y="3473450"/>
            <a:ext cx="4666615" cy="337185"/>
          </a:xfrm>
          <a:prstGeom prst="rect">
            <a:avLst/>
          </a:prstGeom>
          <a:solidFill>
            <a:srgbClr val="0070C0"/>
          </a:solid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6.8.6 </a:t>
            </a:r>
            <a:r>
              <a:rPr lang="zh-CN" altLang="en-US" sz="1600">
                <a:solidFill>
                  <a:srgbClr val="002060"/>
                </a:solidFill>
                <a:latin typeface="微软雅黑" panose="020B0502040204020203" pitchFamily="34" charset="-122"/>
                <a:ea typeface="微软雅黑" panose="020B0502040204020203" pitchFamily="34" charset="-122"/>
              </a:rPr>
              <a:t>无线接入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2" name="文本框 11"/>
          <p:cNvSpPr txBox="1"/>
          <p:nvPr/>
        </p:nvSpPr>
        <p:spPr>
          <a:xfrm>
            <a:off x="3272790" y="395605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6.8.7 </a:t>
            </a:r>
            <a:r>
              <a:rPr lang="zh-CN" altLang="en-US" sz="1600">
                <a:solidFill>
                  <a:srgbClr val="002060"/>
                </a:solidFill>
                <a:latin typeface="微软雅黑" panose="020B0502040204020203" pitchFamily="34" charset="-122"/>
                <a:ea typeface="微软雅黑" panose="020B0502040204020203" pitchFamily="34" charset="-122"/>
              </a:rPr>
              <a:t>光网络接入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grpId="0"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ppt_x"/>
                                          </p:val>
                                        </p:tav>
                                      </p:tavLst>
                                    </p:anim>
                                    <p:anim calcmode="lin" valueType="num">
                                      <p:cBhvr additive="base">
                                        <p:cTn id="7" dur="500"/>
                                        <p:tgtEl>
                                          <p:spTgt spid="3"/>
                                        </p:tgtEl>
                                        <p:attrNameLst>
                                          <p:attrName>ppt_y</p:attrName>
                                        </p:attrNameLst>
                                      </p:cBhvr>
                                      <p:tavLst>
                                        <p:tav tm="0">
                                          <p:val>
                                            <p:strVal val="ppt_y"/>
                                          </p:val>
                                        </p:tav>
                                        <p:tav tm="100000">
                                          <p:val>
                                            <p:strVal val="0-ppt_h/2"/>
                                          </p:val>
                                        </p:tav>
                                      </p:tavLst>
                                    </p:anim>
                                    <p:set>
                                      <p:cBhvr>
                                        <p:cTn id="8" dur="1" fill="hold">
                                          <p:stCondLst>
                                            <p:cond delay="499"/>
                                          </p:stCondLst>
                                        </p:cTn>
                                        <p:tgtEl>
                                          <p:spTgt spid="3"/>
                                        </p:tgtEl>
                                        <p:attrNameLst>
                                          <p:attrName>style.visibility</p:attrName>
                                        </p:attrNameLst>
                                      </p:cBhvr>
                                      <p:to>
                                        <p:strVal val="hidden"/>
                                      </p:to>
                                    </p:set>
                                  </p:childTnLst>
                                </p:cTn>
                              </p:par>
                              <p:par>
                                <p:cTn id="9" presetID="2" presetClass="exit" presetSubtype="1" fill="hold" grpId="0" nodeType="withEffect">
                                  <p:stCondLst>
                                    <p:cond delay="0"/>
                                  </p:stCondLst>
                                  <p:childTnLst>
                                    <p:anim calcmode="lin" valueType="num">
                                      <p:cBhvr additive="base">
                                        <p:cTn id="10" dur="500"/>
                                        <p:tgtEl>
                                          <p:spTgt spid="4"/>
                                        </p:tgtEl>
                                        <p:attrNameLst>
                                          <p:attrName>ppt_x</p:attrName>
                                        </p:attrNameLst>
                                      </p:cBhvr>
                                      <p:tavLst>
                                        <p:tav tm="0">
                                          <p:val>
                                            <p:strVal val="ppt_x"/>
                                          </p:val>
                                        </p:tav>
                                        <p:tav tm="100000">
                                          <p:val>
                                            <p:strVal val="ppt_x"/>
                                          </p:val>
                                        </p:tav>
                                      </p:tavLst>
                                    </p:anim>
                                    <p:anim calcmode="lin" valueType="num">
                                      <p:cBhvr additive="base">
                                        <p:cTn id="11" dur="500"/>
                                        <p:tgtEl>
                                          <p:spTgt spid="4"/>
                                        </p:tgtEl>
                                        <p:attrNameLst>
                                          <p:attrName>ppt_y</p:attrName>
                                        </p:attrNameLst>
                                      </p:cBhvr>
                                      <p:tavLst>
                                        <p:tav tm="0">
                                          <p:val>
                                            <p:strVal val="ppt_y"/>
                                          </p:val>
                                        </p:tav>
                                        <p:tav tm="100000">
                                          <p:val>
                                            <p:strVal val="0-ppt_h/2"/>
                                          </p:val>
                                        </p:tav>
                                      </p:tavLst>
                                    </p:anim>
                                    <p:set>
                                      <p:cBhvr>
                                        <p:cTn id="12" dur="1" fill="hold">
                                          <p:stCondLst>
                                            <p:cond delay="499"/>
                                          </p:stCondLst>
                                        </p:cTn>
                                        <p:tgtEl>
                                          <p:spTgt spid="4"/>
                                        </p:tgtEl>
                                        <p:attrNameLst>
                                          <p:attrName>style.visibility</p:attrName>
                                        </p:attrNameLst>
                                      </p:cBhvr>
                                      <p:to>
                                        <p:strVal val="hidden"/>
                                      </p:to>
                                    </p:set>
                                  </p:childTnLst>
                                </p:cTn>
                              </p:par>
                              <p:par>
                                <p:cTn id="13" presetID="2" presetClass="exit" presetSubtype="1" fill="hold" grpId="0" nodeType="withEffect">
                                  <p:stCondLst>
                                    <p:cond delay="0"/>
                                  </p:stCondLst>
                                  <p:childTnLst>
                                    <p:anim calcmode="lin" valueType="num">
                                      <p:cBhvr additive="base">
                                        <p:cTn id="14" dur="500"/>
                                        <p:tgtEl>
                                          <p:spTgt spid="5"/>
                                        </p:tgtEl>
                                        <p:attrNameLst>
                                          <p:attrName>ppt_x</p:attrName>
                                        </p:attrNameLst>
                                      </p:cBhvr>
                                      <p:tavLst>
                                        <p:tav tm="0">
                                          <p:val>
                                            <p:strVal val="ppt_x"/>
                                          </p:val>
                                        </p:tav>
                                        <p:tav tm="100000">
                                          <p:val>
                                            <p:strVal val="ppt_x"/>
                                          </p:val>
                                        </p:tav>
                                      </p:tavLst>
                                    </p:anim>
                                    <p:anim calcmode="lin" valueType="num">
                                      <p:cBhvr additive="base">
                                        <p:cTn id="15" dur="500"/>
                                        <p:tgtEl>
                                          <p:spTgt spid="5"/>
                                        </p:tgtEl>
                                        <p:attrNameLst>
                                          <p:attrName>ppt_y</p:attrName>
                                        </p:attrNameLst>
                                      </p:cBhvr>
                                      <p:tavLst>
                                        <p:tav tm="0">
                                          <p:val>
                                            <p:strVal val="ppt_y"/>
                                          </p:val>
                                        </p:tav>
                                        <p:tav tm="100000">
                                          <p:val>
                                            <p:strVal val="0-ppt_h/2"/>
                                          </p:val>
                                        </p:tav>
                                      </p:tavLst>
                                    </p:anim>
                                    <p:set>
                                      <p:cBhvr>
                                        <p:cTn id="16" dur="1" fill="hold">
                                          <p:stCondLst>
                                            <p:cond delay="499"/>
                                          </p:stCondLst>
                                        </p:cTn>
                                        <p:tgtEl>
                                          <p:spTgt spid="5"/>
                                        </p:tgtEl>
                                        <p:attrNameLst>
                                          <p:attrName>style.visibility</p:attrName>
                                        </p:attrNameLst>
                                      </p:cBhvr>
                                      <p:to>
                                        <p:strVal val="hidden"/>
                                      </p:to>
                                    </p:set>
                                  </p:childTnLst>
                                </p:cTn>
                              </p:par>
                              <p:par>
                                <p:cTn id="17" presetID="2" presetClass="exit" presetSubtype="1" fill="hold" grpId="0" nodeType="withEffect">
                                  <p:stCondLst>
                                    <p:cond delay="0"/>
                                  </p:stCondLst>
                                  <p:childTnLst>
                                    <p:anim calcmode="lin" valueType="num">
                                      <p:cBhvr additive="base">
                                        <p:cTn id="18" dur="500"/>
                                        <p:tgtEl>
                                          <p:spTgt spid="6"/>
                                        </p:tgtEl>
                                        <p:attrNameLst>
                                          <p:attrName>ppt_x</p:attrName>
                                        </p:attrNameLst>
                                      </p:cBhvr>
                                      <p:tavLst>
                                        <p:tav tm="0">
                                          <p:val>
                                            <p:strVal val="ppt_x"/>
                                          </p:val>
                                        </p:tav>
                                        <p:tav tm="100000">
                                          <p:val>
                                            <p:strVal val="ppt_x"/>
                                          </p:val>
                                        </p:tav>
                                      </p:tavLst>
                                    </p:anim>
                                    <p:anim calcmode="lin" valueType="num">
                                      <p:cBhvr additive="base">
                                        <p:cTn id="19" dur="500"/>
                                        <p:tgtEl>
                                          <p:spTgt spid="6"/>
                                        </p:tgtEl>
                                        <p:attrNameLst>
                                          <p:attrName>ppt_y</p:attrName>
                                        </p:attrNameLst>
                                      </p:cBhvr>
                                      <p:tavLst>
                                        <p:tav tm="0">
                                          <p:val>
                                            <p:strVal val="ppt_y"/>
                                          </p:val>
                                        </p:tav>
                                        <p:tav tm="100000">
                                          <p:val>
                                            <p:strVal val="0-ppt_h/2"/>
                                          </p:val>
                                        </p:tav>
                                      </p:tavLst>
                                    </p:anim>
                                    <p:set>
                                      <p:cBhvr>
                                        <p:cTn id="20" dur="1" fill="hold">
                                          <p:stCondLst>
                                            <p:cond delay="499"/>
                                          </p:stCondLst>
                                        </p:cTn>
                                        <p:tgtEl>
                                          <p:spTgt spid="6"/>
                                        </p:tgtEl>
                                        <p:attrNameLst>
                                          <p:attrName>style.visibility</p:attrName>
                                        </p:attrNameLst>
                                      </p:cBhvr>
                                      <p:to>
                                        <p:strVal val="hidden"/>
                                      </p:to>
                                    </p:set>
                                  </p:childTnLst>
                                </p:cTn>
                              </p:par>
                              <p:par>
                                <p:cTn id="21" presetID="2" presetClass="exit" presetSubtype="1" fill="hold" grpId="0" nodeType="withEffect">
                                  <p:stCondLst>
                                    <p:cond delay="0"/>
                                  </p:stCondLst>
                                  <p:childTnLst>
                                    <p:anim calcmode="lin" valueType="num">
                                      <p:cBhvr additive="base">
                                        <p:cTn id="22" dur="500"/>
                                        <p:tgtEl>
                                          <p:spTgt spid="8"/>
                                        </p:tgtEl>
                                        <p:attrNameLst>
                                          <p:attrName>ppt_x</p:attrName>
                                        </p:attrNameLst>
                                      </p:cBhvr>
                                      <p:tavLst>
                                        <p:tav tm="0">
                                          <p:val>
                                            <p:strVal val="ppt_x"/>
                                          </p:val>
                                        </p:tav>
                                        <p:tav tm="100000">
                                          <p:val>
                                            <p:strVal val="ppt_x"/>
                                          </p:val>
                                        </p:tav>
                                      </p:tavLst>
                                    </p:anim>
                                    <p:anim calcmode="lin" valueType="num">
                                      <p:cBhvr additive="base">
                                        <p:cTn id="23" dur="500"/>
                                        <p:tgtEl>
                                          <p:spTgt spid="8"/>
                                        </p:tgtEl>
                                        <p:attrNameLst>
                                          <p:attrName>ppt_y</p:attrName>
                                        </p:attrNameLst>
                                      </p:cBhvr>
                                      <p:tavLst>
                                        <p:tav tm="0">
                                          <p:val>
                                            <p:strVal val="ppt_y"/>
                                          </p:val>
                                        </p:tav>
                                        <p:tav tm="100000">
                                          <p:val>
                                            <p:strVal val="0-ppt_h/2"/>
                                          </p:val>
                                        </p:tav>
                                      </p:tavLst>
                                    </p:anim>
                                    <p:set>
                                      <p:cBhvr>
                                        <p:cTn id="24" dur="1" fill="hold">
                                          <p:stCondLst>
                                            <p:cond delay="499"/>
                                          </p:stCondLst>
                                        </p:cTn>
                                        <p:tgtEl>
                                          <p:spTgt spid="8"/>
                                        </p:tgtEl>
                                        <p:attrNameLst>
                                          <p:attrName>style.visibility</p:attrName>
                                        </p:attrNameLst>
                                      </p:cBhvr>
                                      <p:to>
                                        <p:strVal val="hidden"/>
                                      </p:to>
                                    </p:set>
                                  </p:childTnLst>
                                </p:cTn>
                              </p:par>
                              <p:par>
                                <p:cTn id="25" presetID="2" presetClass="exit" presetSubtype="1" fill="hold" grpId="0" nodeType="withEffect">
                                  <p:stCondLst>
                                    <p:cond delay="0"/>
                                  </p:stCondLst>
                                  <p:childTnLst>
                                    <p:anim calcmode="lin" valueType="num">
                                      <p:cBhvr additive="base">
                                        <p:cTn id="26" dur="500"/>
                                        <p:tgtEl>
                                          <p:spTgt spid="11"/>
                                        </p:tgtEl>
                                        <p:attrNameLst>
                                          <p:attrName>ppt_x</p:attrName>
                                        </p:attrNameLst>
                                      </p:cBhvr>
                                      <p:tavLst>
                                        <p:tav tm="0">
                                          <p:val>
                                            <p:strVal val="ppt_x"/>
                                          </p:val>
                                        </p:tav>
                                        <p:tav tm="100000">
                                          <p:val>
                                            <p:strVal val="ppt_x"/>
                                          </p:val>
                                        </p:tav>
                                      </p:tavLst>
                                    </p:anim>
                                    <p:anim calcmode="lin" valueType="num">
                                      <p:cBhvr additive="base">
                                        <p:cTn id="27" dur="500"/>
                                        <p:tgtEl>
                                          <p:spTgt spid="11"/>
                                        </p:tgtEl>
                                        <p:attrNameLst>
                                          <p:attrName>ppt_y</p:attrName>
                                        </p:attrNameLst>
                                      </p:cBhvr>
                                      <p:tavLst>
                                        <p:tav tm="0">
                                          <p:val>
                                            <p:strVal val="ppt_y"/>
                                          </p:val>
                                        </p:tav>
                                        <p:tav tm="100000">
                                          <p:val>
                                            <p:strVal val="0-ppt_h/2"/>
                                          </p:val>
                                        </p:tav>
                                      </p:tavLst>
                                    </p:anim>
                                    <p:set>
                                      <p:cBhvr>
                                        <p:cTn id="28" dur="1" fill="hold">
                                          <p:stCondLst>
                                            <p:cond delay="499"/>
                                          </p:stCondLst>
                                        </p:cTn>
                                        <p:tgtEl>
                                          <p:spTgt spid="11"/>
                                        </p:tgtEl>
                                        <p:attrNameLst>
                                          <p:attrName>style.visibility</p:attrName>
                                        </p:attrNameLst>
                                      </p:cBhvr>
                                      <p:to>
                                        <p:strVal val="hidden"/>
                                      </p:to>
                                    </p:set>
                                  </p:childTnLst>
                                </p:cTn>
                              </p:par>
                              <p:par>
                                <p:cTn id="29" presetID="64" presetClass="path" presetSubtype="0" accel="50000" decel="50000" fill="hold" grpId="0" nodeType="withEffect">
                                  <p:stCondLst>
                                    <p:cond delay="0"/>
                                  </p:stCondLst>
                                  <p:childTnLst>
                                    <p:animMotion origin="layout" path="M 0.000000 0.000000 L 0.000000 -0.758455 " pathEditMode="relative" rAng="0" ptsTypes="">
                                      <p:cBhvr>
                                        <p:cTn id="30" dur="500" fill="hold"/>
                                        <p:tgtEl>
                                          <p:spTgt spid="12"/>
                                        </p:tgtEl>
                                        <p:attrNameLst>
                                          <p:attrName>ppt_x</p:attrName>
                                          <p:attrName>ppt_y</p:attrName>
                                        </p:attrNameLst>
                                      </p:cBhvr>
                                      <p:rCtr x="0" y="-3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P spid="6" grpId="0" bldLvl="0" animBg="1"/>
      <p:bldP spid="8" grpId="0" bldLvl="0" animBg="1"/>
      <p:bldP spid="11" grpId="0" bldLvl="0" animBg="1"/>
      <p:bldP spid="12" grpId="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143250" y="1855470"/>
            <a:ext cx="2859405" cy="1168400"/>
          </a:xfrm>
          <a:prstGeom prst="rect">
            <a:avLst/>
          </a:prstGeom>
          <a:noFill/>
        </p:spPr>
        <p:txBody>
          <a:bodyPr wrap="square" rtlCol="0">
            <a:spAutoFit/>
          </a:bodyPr>
          <a:p>
            <a:pPr algn="l"/>
            <a:r>
              <a:rPr lang="en-US" altLang="zh-CN">
                <a:solidFill>
                  <a:srgbClr val="002060"/>
                </a:solidFill>
                <a:latin typeface="微软雅黑" panose="020B0502040204020203" pitchFamily="34" charset="-122"/>
                <a:ea typeface="微软雅黑" panose="020B0502040204020203" pitchFamily="34" charset="-122"/>
              </a:rPr>
              <a:t>1. </a:t>
            </a:r>
            <a:r>
              <a:rPr lang="zh-CN" altLang="en-US">
                <a:solidFill>
                  <a:srgbClr val="002060"/>
                </a:solidFill>
                <a:latin typeface="微软雅黑" panose="020B0502040204020203" pitchFamily="34" charset="-122"/>
                <a:ea typeface="微软雅黑" panose="020B0502040204020203" pitchFamily="34" charset="-122"/>
              </a:rPr>
              <a:t>光纤接入技术</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2. </a:t>
            </a:r>
            <a:r>
              <a:rPr lang="zh-CN" altLang="en-US">
                <a:solidFill>
                  <a:srgbClr val="002060"/>
                </a:solidFill>
                <a:latin typeface="微软雅黑" panose="020B0502040204020203" pitchFamily="34" charset="-122"/>
                <a:ea typeface="微软雅黑" panose="020B0502040204020203" pitchFamily="34" charset="-122"/>
              </a:rPr>
              <a:t>光纤接入网的分类</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3. </a:t>
            </a:r>
            <a:r>
              <a:rPr lang="zh-CN" altLang="en-US">
                <a:solidFill>
                  <a:srgbClr val="002060"/>
                </a:solidFill>
                <a:latin typeface="微软雅黑" panose="020B0502040204020203" pitchFamily="34" charset="-122"/>
                <a:ea typeface="微软雅黑" panose="020B0502040204020203" pitchFamily="34" charset="-122"/>
              </a:rPr>
              <a:t>无源光网络简介</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4. EPON</a:t>
            </a:r>
            <a:endParaRPr lang="en-US" altLang="zh-CN">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5. GPON</a:t>
            </a:r>
            <a:endParaRPr lang="en-US" altLang="zh-CN">
              <a:solidFill>
                <a:srgbClr val="002060"/>
              </a:solidFill>
              <a:latin typeface="微软雅黑" panose="020B0502040204020203" pitchFamily="34" charset="-122"/>
              <a:ea typeface="微软雅黑" panose="020B0502040204020203" pitchFamily="34" charset="-122"/>
            </a:endParaRPr>
          </a:p>
        </p:txBody>
      </p:sp>
      <p:sp>
        <p:nvSpPr>
          <p:cNvPr id="12" name="文本框 11"/>
          <p:cNvSpPr txBox="1"/>
          <p:nvPr/>
        </p:nvSpPr>
        <p:spPr>
          <a:xfrm>
            <a:off x="3199130" y="-889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6.8.7 </a:t>
            </a:r>
            <a:r>
              <a:rPr lang="zh-CN" altLang="en-US" sz="1600">
                <a:solidFill>
                  <a:srgbClr val="002060"/>
                </a:solidFill>
                <a:latin typeface="微软雅黑" panose="020B0502040204020203" pitchFamily="34" charset="-122"/>
                <a:ea typeface="微软雅黑" panose="020B0502040204020203" pitchFamily="34" charset="-122"/>
              </a:rPr>
              <a:t>光网络接入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000000 0.000000 L -0.323219 0.000000 " pathEditMode="relative" rAng="0" ptsTypes="">
                                      <p:cBhvr>
                                        <p:cTn id="6" dur="500" fill="hold"/>
                                        <p:tgtEl>
                                          <p:spTgt spid="2"/>
                                        </p:tgtEl>
                                        <p:attrNameLst>
                                          <p:attrName>ppt_x</p:attrName>
                                          <p:attrName>ppt_y</p:attrName>
                                        </p:attrNameLst>
                                      </p:cBhvr>
                                      <p:rCtr x="-165" y="0"/>
                                    </p:animMotion>
                                  </p:childTnLst>
                                </p:cTn>
                              </p:par>
                            </p:childTnLst>
                          </p:cTn>
                        </p:par>
                        <p:par>
                          <p:cTn id="7" fill="hold">
                            <p:stCondLst>
                              <p:cond delay="500"/>
                            </p:stCondLst>
                            <p:childTnLst>
                              <p:par>
                                <p:cTn id="8" presetID="64" presetClass="path" presetSubtype="0" accel="50000" decel="50000" fill="hold" grpId="1" nodeType="afterEffect">
                                  <p:stCondLst>
                                    <p:cond delay="0"/>
                                  </p:stCondLst>
                                  <p:childTnLst>
                                    <p:animMotion origin="layout" path="M -0.314748 0.003456 L -0.314748 -0.295483 " pathEditMode="relative" rAng="0" ptsTypes="">
                                      <p:cBhvr>
                                        <p:cTn id="9" dur="500" fill="hold"/>
                                        <p:tgtEl>
                                          <p:spTgt spid="2"/>
                                        </p:tgtEl>
                                        <p:attrNameLst>
                                          <p:attrName>ppt_x</p:attrName>
                                          <p:attrName>ppt_y</p:attrName>
                                        </p:attrNameLst>
                                      </p:cBhvr>
                                      <p:rCtr x="0" y="-1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文本框 11"/>
          <p:cNvSpPr txBox="1"/>
          <p:nvPr/>
        </p:nvSpPr>
        <p:spPr>
          <a:xfrm>
            <a:off x="3199130" y="-889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6.8.7 </a:t>
            </a:r>
            <a:r>
              <a:rPr lang="zh-CN" altLang="en-US" sz="1600">
                <a:solidFill>
                  <a:srgbClr val="002060"/>
                </a:solidFill>
                <a:latin typeface="微软雅黑" panose="020B0502040204020203" pitchFamily="34" charset="-122"/>
                <a:ea typeface="微软雅黑" panose="020B0502040204020203" pitchFamily="34" charset="-122"/>
              </a:rPr>
              <a:t>光网络接入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4" name="文本框 3"/>
          <p:cNvSpPr txBox="1"/>
          <p:nvPr/>
        </p:nvSpPr>
        <p:spPr>
          <a:xfrm>
            <a:off x="273685" y="295910"/>
            <a:ext cx="2859405" cy="1229995"/>
          </a:xfrm>
          <a:prstGeom prst="rect">
            <a:avLst/>
          </a:prstGeom>
          <a:noFill/>
        </p:spPr>
        <p:txBody>
          <a:bodyPr wrap="square" rtlCol="0">
            <a:spAutoFit/>
          </a:bodyPr>
          <a:p>
            <a:pPr algn="l"/>
            <a:r>
              <a:rPr lang="en-US" altLang="zh-CN"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1. </a:t>
            </a:r>
            <a:r>
              <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光纤接入技术</a:t>
            </a:r>
            <a:endPar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2. </a:t>
            </a:r>
            <a:r>
              <a:rPr lang="zh-CN" altLang="en-US">
                <a:solidFill>
                  <a:srgbClr val="002060"/>
                </a:solidFill>
                <a:latin typeface="微软雅黑" panose="020B0502040204020203" pitchFamily="34" charset="-122"/>
                <a:ea typeface="微软雅黑" panose="020B0502040204020203" pitchFamily="34" charset="-122"/>
              </a:rPr>
              <a:t>光纤接入网的分类</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3. </a:t>
            </a:r>
            <a:r>
              <a:rPr lang="zh-CN" altLang="en-US">
                <a:solidFill>
                  <a:srgbClr val="002060"/>
                </a:solidFill>
                <a:latin typeface="微软雅黑" panose="020B0502040204020203" pitchFamily="34" charset="-122"/>
                <a:ea typeface="微软雅黑" panose="020B0502040204020203" pitchFamily="34" charset="-122"/>
              </a:rPr>
              <a:t>无源光网络简介</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4. EPON</a:t>
            </a:r>
            <a:endParaRPr lang="en-US" altLang="zh-CN">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5. GPON</a:t>
            </a:r>
            <a:endParaRPr lang="en-US" altLang="zh-CN">
              <a:solidFill>
                <a:srgbClr val="002060"/>
              </a:solidFill>
              <a:latin typeface="微软雅黑" panose="020B0502040204020203" pitchFamily="34" charset="-122"/>
              <a:ea typeface="微软雅黑" panose="020B0502040204020203" pitchFamily="34" charset="-122"/>
            </a:endParaRPr>
          </a:p>
        </p:txBody>
      </p:sp>
      <p:sp>
        <p:nvSpPr>
          <p:cNvPr id="3" name="文本框 2"/>
          <p:cNvSpPr txBox="1"/>
          <p:nvPr/>
        </p:nvSpPr>
        <p:spPr>
          <a:xfrm>
            <a:off x="2307590" y="1188085"/>
            <a:ext cx="5862320" cy="2768600"/>
          </a:xfrm>
          <a:prstGeom prst="rect">
            <a:avLst/>
          </a:prstGeom>
          <a:noFill/>
        </p:spPr>
        <p:txBody>
          <a:bodyPr wrap="square" rtlCol="0">
            <a:spAutoFit/>
          </a:bodyPr>
          <a:p>
            <a:endParaRPr lang="en-US" sz="1600">
              <a:solidFill>
                <a:srgbClr val="002060"/>
              </a:solidFill>
              <a:latin typeface="微软雅黑" panose="020B0502040204020203" pitchFamily="34" charset="-122"/>
              <a:ea typeface="微软雅黑" panose="020B0502040204020203" pitchFamily="34" charset="-122"/>
            </a:endParaRPr>
          </a:p>
          <a:p>
            <a:r>
              <a:rPr lang="zh-CN" altLang="en-US" sz="1600">
                <a:solidFill>
                  <a:srgbClr val="002060"/>
                </a:solidFill>
                <a:latin typeface="微软雅黑" panose="020B0502040204020203" pitchFamily="34" charset="-122"/>
                <a:ea typeface="微软雅黑" panose="020B0502040204020203" pitchFamily="34" charset="-122"/>
              </a:rPr>
              <a:t>光纤接入网具有以下优点：</a:t>
            </a:r>
            <a:endParaRPr lang="zh-CN" altLang="en-US" sz="1600">
              <a:solidFill>
                <a:srgbClr val="002060"/>
              </a:solidFill>
              <a:latin typeface="微软雅黑" panose="020B0502040204020203" pitchFamily="34" charset="-122"/>
              <a:ea typeface="微软雅黑" panose="020B0502040204020203" pitchFamily="34" charset="-122"/>
            </a:endParaRPr>
          </a:p>
          <a:p>
            <a:r>
              <a:rPr lang="en-US" sz="1200">
                <a:solidFill>
                  <a:srgbClr val="002060"/>
                </a:solidFill>
                <a:latin typeface="微软雅黑" panose="020B0502040204020203" pitchFamily="34" charset="-122"/>
                <a:ea typeface="微软雅黑" panose="020B0502040204020203" pitchFamily="34" charset="-122"/>
              </a:rPr>
              <a:t>(1) </a:t>
            </a:r>
            <a:r>
              <a:rPr lang="zh-CN" altLang="en-US" sz="1200">
                <a:solidFill>
                  <a:srgbClr val="002060"/>
                </a:solidFill>
                <a:latin typeface="微软雅黑" panose="020B0502040204020203" pitchFamily="34" charset="-122"/>
                <a:ea typeface="微软雅黑" panose="020B0502040204020203" pitchFamily="34" charset="-122"/>
              </a:rPr>
              <a:t>满足用户对各种高带宽业务的需求，传统铜介质难以实现</a:t>
            </a:r>
            <a:endParaRPr lang="zh-CN" altLang="en-US" sz="1200">
              <a:solidFill>
                <a:srgbClr val="002060"/>
              </a:solidFill>
              <a:latin typeface="微软雅黑" panose="020B0502040204020203" pitchFamily="34" charset="-122"/>
              <a:ea typeface="微软雅黑" panose="020B0502040204020203" pitchFamily="34" charset="-122"/>
            </a:endParaRPr>
          </a:p>
          <a:p>
            <a:endParaRPr lang="zh-CN" altLang="en-US" sz="1200">
              <a:solidFill>
                <a:srgbClr val="002060"/>
              </a:solidFill>
              <a:latin typeface="微软雅黑" panose="020B0502040204020203" pitchFamily="34" charset="-122"/>
              <a:ea typeface="微软雅黑" panose="020B0502040204020203" pitchFamily="34" charset="-122"/>
              <a:sym typeface="+mn-ea"/>
            </a:endParaRPr>
          </a:p>
          <a:p>
            <a:r>
              <a:rPr lang="en-US" altLang="zh-CN" sz="1200">
                <a:solidFill>
                  <a:srgbClr val="002060"/>
                </a:solidFill>
                <a:latin typeface="微软雅黑" panose="020B0502040204020203" pitchFamily="34" charset="-122"/>
                <a:ea typeface="微软雅黑" panose="020B0502040204020203" pitchFamily="34" charset="-122"/>
              </a:rPr>
              <a:t>(2) </a:t>
            </a:r>
            <a:r>
              <a:rPr lang="zh-CN" altLang="en-US" sz="1200">
                <a:solidFill>
                  <a:srgbClr val="002060"/>
                </a:solidFill>
                <a:latin typeface="微软雅黑" panose="020B0502040204020203" pitchFamily="34" charset="-122"/>
                <a:ea typeface="微软雅黑" panose="020B0502040204020203" pitchFamily="34" charset="-122"/>
              </a:rPr>
              <a:t>损耗低、带宽大、传输距离远，不受电磁干扰，信号传输质量高</a:t>
            </a:r>
            <a:endParaRPr lang="zh-CN" altLang="en-US" sz="1200">
              <a:solidFill>
                <a:srgbClr val="002060"/>
              </a:solidFill>
              <a:latin typeface="微软雅黑" panose="020B0502040204020203" pitchFamily="34" charset="-122"/>
              <a:ea typeface="微软雅黑" panose="020B0502040204020203" pitchFamily="34" charset="-122"/>
            </a:endParaRPr>
          </a:p>
          <a:p>
            <a:endParaRPr lang="zh-CN" altLang="en-US" sz="1200">
              <a:solidFill>
                <a:srgbClr val="002060"/>
              </a:solidFill>
              <a:latin typeface="微软雅黑" panose="020B0502040204020203" pitchFamily="34" charset="-122"/>
              <a:ea typeface="微软雅黑" panose="020B0502040204020203" pitchFamily="34" charset="-122"/>
            </a:endParaRPr>
          </a:p>
          <a:p>
            <a:r>
              <a:rPr lang="en-US" altLang="zh-CN" sz="1200">
                <a:solidFill>
                  <a:srgbClr val="002060"/>
                </a:solidFill>
                <a:latin typeface="微软雅黑" panose="020B0502040204020203" pitchFamily="34" charset="-122"/>
                <a:ea typeface="微软雅黑" panose="020B0502040204020203" pitchFamily="34" charset="-122"/>
              </a:rPr>
              <a:t>(3) </a:t>
            </a:r>
            <a:r>
              <a:rPr lang="zh-CN" altLang="en-US" sz="1200">
                <a:solidFill>
                  <a:srgbClr val="002060"/>
                </a:solidFill>
                <a:latin typeface="微软雅黑" panose="020B0502040204020203" pitchFamily="34" charset="-122"/>
                <a:ea typeface="微软雅黑" panose="020B0502040204020203" pitchFamily="34" charset="-122"/>
              </a:rPr>
              <a:t>性能高</a:t>
            </a:r>
            <a:endParaRPr lang="zh-CN" altLang="en-US" sz="1200">
              <a:solidFill>
                <a:srgbClr val="002060"/>
              </a:solidFill>
              <a:latin typeface="微软雅黑" panose="020B0502040204020203" pitchFamily="34" charset="-122"/>
              <a:ea typeface="微软雅黑" panose="020B0502040204020203" pitchFamily="34" charset="-122"/>
            </a:endParaRPr>
          </a:p>
          <a:p>
            <a:endParaRPr lang="zh-CN" altLang="en-US" sz="1200">
              <a:solidFill>
                <a:srgbClr val="002060"/>
              </a:solidFill>
              <a:latin typeface="微软雅黑" panose="020B0502040204020203" pitchFamily="34" charset="-122"/>
              <a:ea typeface="微软雅黑" panose="020B0502040204020203" pitchFamily="34" charset="-122"/>
              <a:sym typeface="+mn-ea"/>
            </a:endParaRPr>
          </a:p>
          <a:p>
            <a:pPr indent="0">
              <a:buFont typeface="Wingdings" panose="05000000000000000000" charset="0"/>
              <a:buNone/>
            </a:pPr>
            <a:r>
              <a:rPr lang="en-US" altLang="zh-CN" sz="1200">
                <a:solidFill>
                  <a:srgbClr val="002060"/>
                </a:solidFill>
                <a:latin typeface="微软雅黑" panose="020B0502040204020203" pitchFamily="34" charset="-122"/>
                <a:ea typeface="微软雅黑" panose="020B0502040204020203" pitchFamily="34" charset="-122"/>
                <a:sym typeface="+mn-ea"/>
              </a:rPr>
              <a:t>(4) </a:t>
            </a:r>
            <a:r>
              <a:rPr lang="zh-CN" altLang="en-US" sz="1200">
                <a:solidFill>
                  <a:srgbClr val="002060"/>
                </a:solidFill>
                <a:latin typeface="微软雅黑" panose="020B0502040204020203" pitchFamily="34" charset="-122"/>
                <a:ea typeface="微软雅黑" panose="020B0502040204020203" pitchFamily="34" charset="-122"/>
                <a:sym typeface="+mn-ea"/>
              </a:rPr>
              <a:t>提供数字业务，有完善的监控和管理系统</a:t>
            </a:r>
            <a:endParaRPr lang="zh-CN" altLang="en-US" sz="1200">
              <a:solidFill>
                <a:srgbClr val="002060"/>
              </a:solidFill>
              <a:latin typeface="微软雅黑" panose="020B0502040204020203" pitchFamily="34" charset="-122"/>
              <a:ea typeface="微软雅黑" panose="020B0502040204020203" pitchFamily="34" charset="-122"/>
              <a:sym typeface="+mn-ea"/>
            </a:endParaRPr>
          </a:p>
          <a:p>
            <a:pPr indent="0">
              <a:buFont typeface="Wingdings" panose="05000000000000000000" charset="0"/>
              <a:buNone/>
            </a:pPr>
            <a:r>
              <a:rPr lang="zh-CN" altLang="en-US" sz="1600">
                <a:solidFill>
                  <a:srgbClr val="002060"/>
                </a:solidFill>
                <a:latin typeface="微软雅黑" panose="020B0502040204020203" pitchFamily="34" charset="-122"/>
                <a:ea typeface="微软雅黑" panose="020B0502040204020203" pitchFamily="34" charset="-122"/>
                <a:sym typeface="+mn-ea"/>
              </a:rPr>
              <a:t>    </a:t>
            </a:r>
            <a:endParaRPr lang="zh-CN" altLang="en-US" sz="1600">
              <a:solidFill>
                <a:srgbClr val="002060"/>
              </a:solidFill>
              <a:latin typeface="微软雅黑" panose="020B0502040204020203" pitchFamily="34" charset="-122"/>
              <a:ea typeface="微软雅黑" panose="020B0502040204020203" pitchFamily="34" charset="-122"/>
            </a:endParaRPr>
          </a:p>
          <a:p>
            <a:pPr indent="0">
              <a:buFont typeface="Wingdings" panose="05000000000000000000" charset="0"/>
              <a:buNone/>
            </a:pPr>
            <a:r>
              <a:rPr lang="zh-CN" altLang="en-US">
                <a:solidFill>
                  <a:srgbClr val="002060"/>
                </a:solidFill>
                <a:latin typeface="微软雅黑" panose="020B0502040204020203" pitchFamily="34" charset="-122"/>
                <a:ea typeface="微软雅黑" panose="020B0502040204020203" pitchFamily="34" charset="-122"/>
                <a:sym typeface="+mn-ea"/>
              </a:rPr>
              <a:t>光纤接入网已经大大普及，成本大大降低</a:t>
            </a:r>
            <a:endParaRPr lang="zh-CN" altLang="en-US">
              <a:solidFill>
                <a:srgbClr val="002060"/>
              </a:solidFill>
              <a:latin typeface="微软雅黑" panose="020B0502040204020203" pitchFamily="34" charset="-122"/>
              <a:ea typeface="微软雅黑" panose="020B0502040204020203" pitchFamily="34" charset="-122"/>
              <a:sym typeface="+mn-ea"/>
            </a:endParaRPr>
          </a:p>
          <a:p>
            <a:pPr indent="0">
              <a:buFont typeface="Wingdings" panose="05000000000000000000" charset="0"/>
              <a:buNone/>
            </a:pPr>
            <a:endParaRPr lang="zh-CN" altLang="en-US">
              <a:solidFill>
                <a:srgbClr val="002060"/>
              </a:solidFill>
              <a:latin typeface="微软雅黑" panose="020B0502040204020203" pitchFamily="34" charset="-122"/>
              <a:ea typeface="微软雅黑" panose="020B0502040204020203" pitchFamily="34" charset="-122"/>
              <a:sym typeface="+mn-ea"/>
            </a:endParaRPr>
          </a:p>
          <a:p>
            <a:pPr indent="0">
              <a:buFont typeface="Wingdings" panose="05000000000000000000" charset="0"/>
              <a:buNone/>
            </a:pPr>
            <a:r>
              <a:rPr lang="en-US" altLang="zh-CN">
                <a:solidFill>
                  <a:srgbClr val="002060"/>
                </a:solidFill>
                <a:latin typeface="微软雅黑" panose="020B0502040204020203" pitchFamily="34" charset="-122"/>
                <a:ea typeface="微软雅黑" panose="020B0502040204020203" pitchFamily="34" charset="-122"/>
                <a:sym typeface="+mn-ea"/>
              </a:rPr>
              <a:t>FTTH</a:t>
            </a:r>
            <a:r>
              <a:rPr lang="zh-CN" altLang="en-US">
                <a:solidFill>
                  <a:srgbClr val="002060"/>
                </a:solidFill>
                <a:latin typeface="微软雅黑" panose="020B0502040204020203" pitchFamily="34" charset="-122"/>
                <a:ea typeface="微软雅黑" panose="020B0502040204020203" pitchFamily="34" charset="-122"/>
                <a:sym typeface="+mn-ea"/>
              </a:rPr>
              <a:t>已经成为主要接入方式</a:t>
            </a:r>
            <a:endParaRPr lang="zh-CN" altLang="en-US">
              <a:solidFill>
                <a:srgbClr val="002060"/>
              </a:solidFill>
              <a:latin typeface="微软雅黑" panose="020B0502040204020203" pitchFamily="34" charset="-122"/>
              <a:ea typeface="微软雅黑"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2379980" y="1634490"/>
            <a:ext cx="6375400" cy="2061210"/>
          </a:xfrm>
          <a:prstGeom prst="rect">
            <a:avLst/>
          </a:prstGeom>
          <a:noFill/>
        </p:spPr>
        <p:txBody>
          <a:bodyPr wrap="square" rtlCol="0">
            <a:spAutoFit/>
          </a:bodyPr>
          <a:p>
            <a:r>
              <a:rPr lang="zh-CN" altLang="en-US" sz="1600">
                <a:solidFill>
                  <a:srgbClr val="002060"/>
                </a:solidFill>
                <a:latin typeface="微软雅黑" panose="020B0502040204020203" pitchFamily="34" charset="-122"/>
                <a:ea typeface="微软雅黑" panose="020B0502040204020203" pitchFamily="34" charset="-122"/>
              </a:rPr>
              <a:t>有源接入光网络：</a:t>
            </a:r>
            <a:endParaRPr lang="zh-CN" altLang="en-US" sz="1600">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基于</a:t>
            </a:r>
            <a:r>
              <a:rPr lang="en-US" altLang="zh-CN">
                <a:solidFill>
                  <a:srgbClr val="002060"/>
                </a:solidFill>
                <a:latin typeface="微软雅黑" panose="020B0502040204020203" pitchFamily="34" charset="-122"/>
                <a:ea typeface="微软雅黑" panose="020B0502040204020203" pitchFamily="34" charset="-122"/>
              </a:rPr>
              <a:t>SDH</a:t>
            </a:r>
            <a:r>
              <a:rPr lang="zh-CN" altLang="en-US">
                <a:solidFill>
                  <a:srgbClr val="002060"/>
                </a:solidFill>
                <a:latin typeface="微软雅黑" panose="020B0502040204020203" pitchFamily="34" charset="-122"/>
                <a:ea typeface="微软雅黑" panose="020B0502040204020203" pitchFamily="34" charset="-122"/>
              </a:rPr>
              <a:t>的多业务传送平台</a:t>
            </a:r>
            <a:r>
              <a:rPr lang="en-US" altLang="zh-CN">
                <a:solidFill>
                  <a:srgbClr val="002060"/>
                </a:solidFill>
                <a:latin typeface="微软雅黑" panose="020B0502040204020203" pitchFamily="34" charset="-122"/>
                <a:ea typeface="微软雅黑" panose="020B0502040204020203" pitchFamily="34" charset="-122"/>
              </a:rPr>
              <a:t>MSTP</a:t>
            </a:r>
            <a:endParaRPr lang="en-US" altLang="zh-CN">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基于以太网或</a:t>
            </a:r>
            <a:r>
              <a:rPr lang="en-US" altLang="zh-CN">
                <a:solidFill>
                  <a:srgbClr val="002060"/>
                </a:solidFill>
                <a:latin typeface="微软雅黑" panose="020B0502040204020203" pitchFamily="34" charset="-122"/>
                <a:ea typeface="微软雅黑" panose="020B0502040204020203" pitchFamily="34" charset="-122"/>
              </a:rPr>
              <a:t>ATM</a:t>
            </a:r>
            <a:r>
              <a:rPr lang="zh-CN" altLang="en-US">
                <a:solidFill>
                  <a:srgbClr val="002060"/>
                </a:solidFill>
                <a:latin typeface="微软雅黑" panose="020B0502040204020203" pitchFamily="34" charset="-122"/>
                <a:ea typeface="微软雅黑" panose="020B0502040204020203" pitchFamily="34" charset="-122"/>
              </a:rPr>
              <a:t>的多业务接入平台</a:t>
            </a:r>
            <a:endParaRPr lang="zh-CN" altLang="en-US">
              <a:solidFill>
                <a:srgbClr val="002060"/>
              </a:solidFill>
              <a:latin typeface="微软雅黑" panose="020B0502040204020203" pitchFamily="34" charset="-122"/>
              <a:ea typeface="微软雅黑" panose="020B0502040204020203" pitchFamily="34" charset="-122"/>
            </a:endParaRPr>
          </a:p>
          <a:p>
            <a:pPr indent="0">
              <a:buFont typeface="Wingdings" panose="05000000000000000000" charset="0"/>
              <a:buNone/>
            </a:pPr>
            <a:r>
              <a:rPr lang="zh-CN" altLang="en-US">
                <a:solidFill>
                  <a:srgbClr val="002060"/>
                </a:solidFill>
                <a:latin typeface="微软雅黑" panose="020B0502040204020203" pitchFamily="34" charset="-122"/>
                <a:ea typeface="微软雅黑" panose="020B0502040204020203" pitchFamily="34" charset="-122"/>
              </a:rPr>
              <a:t>由于需要供电系统，无法摆脱电磁干扰和雷电影响，设备不易维护</a:t>
            </a:r>
            <a:endParaRPr lang="zh-CN" altLang="en-US">
              <a:solidFill>
                <a:srgbClr val="002060"/>
              </a:solidFill>
              <a:latin typeface="微软雅黑" panose="020B0502040204020203" pitchFamily="34" charset="-122"/>
              <a:ea typeface="微软雅黑" panose="020B0502040204020203" pitchFamily="34" charset="-122"/>
            </a:endParaRPr>
          </a:p>
          <a:p>
            <a:pPr indent="0">
              <a:buFont typeface="Wingdings" panose="05000000000000000000" charset="0"/>
              <a:buNone/>
            </a:pPr>
            <a:endParaRPr lang="zh-CN" altLang="en-US">
              <a:solidFill>
                <a:srgbClr val="002060"/>
              </a:solidFill>
              <a:latin typeface="微软雅黑" panose="020B0502040204020203" pitchFamily="34" charset="-122"/>
              <a:ea typeface="微软雅黑" panose="020B0502040204020203" pitchFamily="34" charset="-122"/>
            </a:endParaRPr>
          </a:p>
          <a:p>
            <a:pPr indent="0">
              <a:buFont typeface="Wingdings" panose="05000000000000000000" charset="0"/>
              <a:buNone/>
            </a:pPr>
            <a:r>
              <a:rPr lang="zh-CN" altLang="en-US">
                <a:solidFill>
                  <a:srgbClr val="002060"/>
                </a:solidFill>
                <a:latin typeface="微软雅黑" panose="020B0502040204020203" pitchFamily="34" charset="-122"/>
                <a:ea typeface="微软雅黑" panose="020B0502040204020203" pitchFamily="34" charset="-122"/>
              </a:rPr>
              <a:t>无源光网络</a:t>
            </a:r>
            <a:r>
              <a:rPr lang="en-US" altLang="zh-CN">
                <a:solidFill>
                  <a:srgbClr val="002060"/>
                </a:solidFill>
                <a:latin typeface="微软雅黑" panose="020B0502040204020203" pitchFamily="34" charset="-122"/>
                <a:ea typeface="微软雅黑" panose="020B0502040204020203" pitchFamily="34" charset="-122"/>
              </a:rPr>
              <a:t>(PON)</a:t>
            </a:r>
            <a:r>
              <a:rPr lang="zh-CN" altLang="en-US">
                <a:solidFill>
                  <a:srgbClr val="002060"/>
                </a:solidFill>
                <a:latin typeface="微软雅黑" panose="020B0502040204020203" pitchFamily="34" charset="-122"/>
                <a:ea typeface="微软雅黑" panose="020B0502040204020203" pitchFamily="34" charset="-122"/>
              </a:rPr>
              <a:t>是一种纯介质网络，不需要电源</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sym typeface="+mn-ea"/>
              </a:rPr>
              <a:t>避免了电磁干扰和雷电影响</a:t>
            </a:r>
            <a:endParaRPr lang="zh-CN" altLang="en-US">
              <a:solidFill>
                <a:srgbClr val="002060"/>
              </a:solidFill>
              <a:latin typeface="微软雅黑" panose="020B0502040204020203" pitchFamily="34" charset="-122"/>
              <a:ea typeface="微软雅黑" panose="020B0502040204020203" pitchFamily="34" charset="-122"/>
              <a:sym typeface="+mn-ea"/>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sym typeface="+mn-ea"/>
              </a:rPr>
              <a:t>减少了线路和外部设备的故障率，提高了系统可靠性</a:t>
            </a:r>
            <a:endParaRPr lang="zh-CN" altLang="en-US">
              <a:solidFill>
                <a:srgbClr val="002060"/>
              </a:solidFill>
              <a:latin typeface="微软雅黑" panose="020B0502040204020203" pitchFamily="34" charset="-122"/>
              <a:ea typeface="微软雅黑" panose="020B0502040204020203" pitchFamily="34" charset="-122"/>
              <a:sym typeface="+mn-ea"/>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sym typeface="+mn-ea"/>
              </a:rPr>
              <a:t>节省了维护成本</a:t>
            </a:r>
            <a:endParaRPr lang="zh-CN" altLang="en-US">
              <a:solidFill>
                <a:srgbClr val="002060"/>
              </a:solidFill>
              <a:latin typeface="微软雅黑" panose="020B0502040204020203" pitchFamily="34" charset="-122"/>
              <a:ea typeface="微软雅黑" panose="020B0502040204020203" pitchFamily="34" charset="-122"/>
              <a:sym typeface="+mn-ea"/>
            </a:endParaRPr>
          </a:p>
        </p:txBody>
      </p:sp>
      <p:sp>
        <p:nvSpPr>
          <p:cNvPr id="12" name="文本框 11"/>
          <p:cNvSpPr txBox="1"/>
          <p:nvPr/>
        </p:nvSpPr>
        <p:spPr>
          <a:xfrm>
            <a:off x="3199130" y="-889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6.8.7 </a:t>
            </a:r>
            <a:r>
              <a:rPr lang="zh-CN" altLang="en-US" sz="1600">
                <a:solidFill>
                  <a:srgbClr val="002060"/>
                </a:solidFill>
                <a:latin typeface="微软雅黑" panose="020B0502040204020203" pitchFamily="34" charset="-122"/>
                <a:ea typeface="微软雅黑" panose="020B0502040204020203" pitchFamily="34" charset="-122"/>
              </a:rPr>
              <a:t>光网络接入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4" name="文本框 3"/>
          <p:cNvSpPr txBox="1"/>
          <p:nvPr/>
        </p:nvSpPr>
        <p:spPr>
          <a:xfrm>
            <a:off x="273685" y="295910"/>
            <a:ext cx="2859405" cy="1229995"/>
          </a:xfrm>
          <a:prstGeom prst="rect">
            <a:avLst/>
          </a:prstGeom>
          <a:noFill/>
        </p:spPr>
        <p:txBody>
          <a:bodyPr wrap="square" rtlCol="0">
            <a:spAutoFit/>
          </a:bodyPr>
          <a:p>
            <a:pPr algn="l"/>
            <a:r>
              <a:rPr lang="en-US" altLang="zh-CN">
                <a:solidFill>
                  <a:srgbClr val="002060"/>
                </a:solidFill>
                <a:latin typeface="微软雅黑" panose="020B0502040204020203" pitchFamily="34" charset="-122"/>
                <a:ea typeface="微软雅黑" panose="020B0502040204020203" pitchFamily="34" charset="-122"/>
              </a:rPr>
              <a:t>1. </a:t>
            </a:r>
            <a:r>
              <a:rPr lang="zh-CN" altLang="en-US">
                <a:solidFill>
                  <a:srgbClr val="002060"/>
                </a:solidFill>
                <a:latin typeface="微软雅黑" panose="020B0502040204020203" pitchFamily="34" charset="-122"/>
                <a:ea typeface="微软雅黑" panose="020B0502040204020203" pitchFamily="34" charset="-122"/>
              </a:rPr>
              <a:t>光纤接入技术</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2. </a:t>
            </a:r>
            <a:r>
              <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光纤接入网的分类</a:t>
            </a:r>
            <a:endPar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3. </a:t>
            </a:r>
            <a:r>
              <a:rPr lang="zh-CN" altLang="en-US">
                <a:solidFill>
                  <a:srgbClr val="002060"/>
                </a:solidFill>
                <a:latin typeface="微软雅黑" panose="020B0502040204020203" pitchFamily="34" charset="-122"/>
                <a:ea typeface="微软雅黑" panose="020B0502040204020203" pitchFamily="34" charset="-122"/>
              </a:rPr>
              <a:t>无源光网络简介</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4. EPON</a:t>
            </a:r>
            <a:endParaRPr lang="en-US" altLang="zh-CN">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5. GPON</a:t>
            </a:r>
            <a:endParaRPr lang="en-US" altLang="zh-CN">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文本框 13"/>
          <p:cNvSpPr txBox="1"/>
          <p:nvPr/>
        </p:nvSpPr>
        <p:spPr>
          <a:xfrm>
            <a:off x="3340735" y="527685"/>
            <a:ext cx="4385310" cy="98361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PON</a:t>
            </a:r>
            <a:r>
              <a:rPr lang="zh-CN" altLang="en-US" sz="1600">
                <a:solidFill>
                  <a:srgbClr val="002060"/>
                </a:solidFill>
                <a:latin typeface="微软雅黑" panose="020B0502040204020203" pitchFamily="34" charset="-122"/>
                <a:ea typeface="微软雅黑" panose="020B0502040204020203" pitchFamily="34" charset="-122"/>
              </a:rPr>
              <a:t>是一种点到多点的光纤接入技术，组成：</a:t>
            </a:r>
            <a:r>
              <a:rPr lang="en-US" altLang="zh-CN" sz="1600">
                <a:solidFill>
                  <a:srgbClr val="002060"/>
                </a:solidFill>
                <a:latin typeface="微软雅黑" panose="020B0502040204020203" pitchFamily="34" charset="-122"/>
                <a:ea typeface="微软雅黑" panose="020B0502040204020203" pitchFamily="34" charset="-122"/>
              </a:rPr>
              <a:t> </a:t>
            </a:r>
            <a:endParaRPr lang="en-US" altLang="zh-CN" sz="1600">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sym typeface="+mn-ea"/>
              </a:rPr>
              <a:t>光线路终端 </a:t>
            </a:r>
            <a:r>
              <a:rPr lang="en-US" altLang="zh-CN">
                <a:solidFill>
                  <a:srgbClr val="002060"/>
                </a:solidFill>
                <a:latin typeface="微软雅黑" panose="020B0502040204020203" pitchFamily="34" charset="-122"/>
                <a:ea typeface="微软雅黑" panose="020B0502040204020203" pitchFamily="34" charset="-122"/>
                <a:sym typeface="+mn-ea"/>
              </a:rPr>
              <a:t>OLT</a:t>
            </a:r>
            <a:endParaRPr lang="en-US" altLang="zh-CN">
              <a:solidFill>
                <a:srgbClr val="002060"/>
              </a:solidFill>
              <a:latin typeface="微软雅黑" panose="020B0502040204020203" pitchFamily="34" charset="-122"/>
              <a:ea typeface="微软雅黑" panose="020B0502040204020203" pitchFamily="34" charset="-122"/>
              <a:sym typeface="+mn-ea"/>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sym typeface="+mn-ea"/>
              </a:rPr>
              <a:t>光网络单元 </a:t>
            </a:r>
            <a:r>
              <a:rPr lang="en-US" altLang="zh-CN">
                <a:solidFill>
                  <a:srgbClr val="002060"/>
                </a:solidFill>
                <a:latin typeface="微软雅黑" panose="020B0502040204020203" pitchFamily="34" charset="-122"/>
                <a:ea typeface="微软雅黑" panose="020B0502040204020203" pitchFamily="34" charset="-122"/>
                <a:sym typeface="+mn-ea"/>
              </a:rPr>
              <a:t>ONU</a:t>
            </a:r>
            <a:endParaRPr lang="en-US" altLang="zh-CN">
              <a:solidFill>
                <a:srgbClr val="002060"/>
              </a:solidFill>
              <a:latin typeface="微软雅黑" panose="020B0502040204020203" pitchFamily="34" charset="-122"/>
              <a:ea typeface="微软雅黑" panose="020B0502040204020203" pitchFamily="34" charset="-122"/>
              <a:sym typeface="+mn-ea"/>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sym typeface="+mn-ea"/>
              </a:rPr>
              <a:t>光分配网络 </a:t>
            </a:r>
            <a:r>
              <a:rPr lang="en-US" altLang="zh-CN">
                <a:solidFill>
                  <a:srgbClr val="002060"/>
                </a:solidFill>
                <a:latin typeface="微软雅黑" panose="020B0502040204020203" pitchFamily="34" charset="-122"/>
                <a:ea typeface="微软雅黑" panose="020B0502040204020203" pitchFamily="34" charset="-122"/>
                <a:sym typeface="+mn-ea"/>
              </a:rPr>
              <a:t>ODN</a:t>
            </a:r>
            <a:r>
              <a:rPr lang="zh-CN" altLang="en-US">
                <a:solidFill>
                  <a:srgbClr val="002060"/>
                </a:solidFill>
                <a:latin typeface="微软雅黑" panose="020B0502040204020203" pitchFamily="34" charset="-122"/>
                <a:ea typeface="微软雅黑" panose="020B0502040204020203" pitchFamily="34" charset="-122"/>
                <a:sym typeface="+mn-ea"/>
              </a:rPr>
              <a:t>：全部由无源光器件组成</a:t>
            </a:r>
            <a:endParaRPr lang="zh-CN" altLang="en-US">
              <a:solidFill>
                <a:srgbClr val="002060"/>
              </a:solidFill>
              <a:latin typeface="微软雅黑" panose="020B0502040204020203" pitchFamily="34" charset="-122"/>
              <a:ea typeface="微软雅黑" panose="020B0502040204020203" pitchFamily="34" charset="-122"/>
              <a:sym typeface="+mn-ea"/>
            </a:endParaRPr>
          </a:p>
        </p:txBody>
      </p:sp>
      <p:sp>
        <p:nvSpPr>
          <p:cNvPr id="12" name="文本框 11"/>
          <p:cNvSpPr txBox="1"/>
          <p:nvPr/>
        </p:nvSpPr>
        <p:spPr>
          <a:xfrm>
            <a:off x="3199130" y="-889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6.8.7 </a:t>
            </a:r>
            <a:r>
              <a:rPr lang="zh-CN" altLang="en-US" sz="1600">
                <a:solidFill>
                  <a:srgbClr val="002060"/>
                </a:solidFill>
                <a:latin typeface="微软雅黑" panose="020B0502040204020203" pitchFamily="34" charset="-122"/>
                <a:ea typeface="微软雅黑" panose="020B0502040204020203" pitchFamily="34" charset="-122"/>
              </a:rPr>
              <a:t>光网络接入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4" name="文本框 3"/>
          <p:cNvSpPr txBox="1"/>
          <p:nvPr/>
        </p:nvSpPr>
        <p:spPr>
          <a:xfrm>
            <a:off x="273685" y="295910"/>
            <a:ext cx="2859405" cy="1229995"/>
          </a:xfrm>
          <a:prstGeom prst="rect">
            <a:avLst/>
          </a:prstGeom>
          <a:noFill/>
        </p:spPr>
        <p:txBody>
          <a:bodyPr wrap="square" rtlCol="0">
            <a:spAutoFit/>
          </a:bodyPr>
          <a:p>
            <a:pPr algn="l"/>
            <a:r>
              <a:rPr lang="en-US" altLang="zh-CN">
                <a:solidFill>
                  <a:srgbClr val="002060"/>
                </a:solidFill>
                <a:latin typeface="微软雅黑" panose="020B0502040204020203" pitchFamily="34" charset="-122"/>
                <a:ea typeface="微软雅黑" panose="020B0502040204020203" pitchFamily="34" charset="-122"/>
              </a:rPr>
              <a:t>1. </a:t>
            </a:r>
            <a:r>
              <a:rPr lang="zh-CN" altLang="en-US">
                <a:solidFill>
                  <a:srgbClr val="002060"/>
                </a:solidFill>
                <a:latin typeface="微软雅黑" panose="020B0502040204020203" pitchFamily="34" charset="-122"/>
                <a:ea typeface="微软雅黑" panose="020B0502040204020203" pitchFamily="34" charset="-122"/>
              </a:rPr>
              <a:t>光纤接入技术</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2. </a:t>
            </a:r>
            <a:r>
              <a:rPr lang="zh-CN" altLang="en-US">
                <a:solidFill>
                  <a:srgbClr val="002060"/>
                </a:solidFill>
                <a:latin typeface="微软雅黑" panose="020B0502040204020203" pitchFamily="34" charset="-122"/>
                <a:ea typeface="微软雅黑" panose="020B0502040204020203" pitchFamily="34" charset="-122"/>
              </a:rPr>
              <a:t>光纤接入网的分类</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3. </a:t>
            </a:r>
            <a:r>
              <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无源光网络简介</a:t>
            </a:r>
            <a:endPar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4. EPON</a:t>
            </a:r>
            <a:endParaRPr lang="en-US" altLang="zh-CN">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5. GPON</a:t>
            </a:r>
            <a:endParaRPr lang="en-US" altLang="zh-CN">
              <a:solidFill>
                <a:srgbClr val="002060"/>
              </a:solidFill>
              <a:latin typeface="微软雅黑" panose="020B0502040204020203" pitchFamily="34" charset="-122"/>
              <a:ea typeface="微软雅黑" panose="020B0502040204020203" pitchFamily="34" charset="-122"/>
            </a:endParaRPr>
          </a:p>
        </p:txBody>
      </p:sp>
      <p:grpSp>
        <p:nvGrpSpPr>
          <p:cNvPr id="25" name="组合 24"/>
          <p:cNvGrpSpPr/>
          <p:nvPr/>
        </p:nvGrpSpPr>
        <p:grpSpPr>
          <a:xfrm>
            <a:off x="1866265" y="1810385"/>
            <a:ext cx="5859780" cy="2325370"/>
            <a:chOff x="829" y="2775"/>
            <a:chExt cx="9228" cy="3662"/>
          </a:xfrm>
        </p:grpSpPr>
        <p:sp>
          <p:nvSpPr>
            <p:cNvPr id="3" name="云形 2"/>
            <p:cNvSpPr/>
            <p:nvPr/>
          </p:nvSpPr>
          <p:spPr>
            <a:xfrm>
              <a:off x="829" y="4705"/>
              <a:ext cx="2115" cy="935"/>
            </a:xfrm>
            <a:prstGeom prst="cloud">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城域网</a:t>
              </a: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13" name="禁止符 12"/>
            <p:cNvSpPr/>
            <p:nvPr/>
          </p:nvSpPr>
          <p:spPr>
            <a:xfrm>
              <a:off x="2743" y="5109"/>
              <a:ext cx="662" cy="162"/>
            </a:xfrm>
            <a:prstGeom prst="noSmoking">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chemeClr val="tx1"/>
                </a:solidFill>
                <a:effectLst/>
                <a:latin typeface="微软雅黑" panose="020B0502040204020203" pitchFamily="34" charset="-122"/>
                <a:ea typeface="微软雅黑" panose="020B0502040204020203" pitchFamily="34" charset="-122"/>
              </a:endParaRPr>
            </a:p>
          </p:txBody>
        </p:sp>
        <p:sp>
          <p:nvSpPr>
            <p:cNvPr id="19" name="文本框 18"/>
            <p:cNvSpPr txBox="1"/>
            <p:nvPr/>
          </p:nvSpPr>
          <p:spPr>
            <a:xfrm>
              <a:off x="5418" y="4756"/>
              <a:ext cx="1194" cy="434"/>
            </a:xfrm>
            <a:prstGeom prst="rect">
              <a:avLst/>
            </a:prstGeom>
            <a:noFill/>
          </p:spPr>
          <p:txBody>
            <a:bodyPr wrap="square" rtlCol="0">
              <a:spAutoFit/>
            </a:bodyPr>
            <a:p>
              <a:pPr algn="ctr"/>
              <a:r>
                <a:rPr lang="en-US" altLang="zh-CN" sz="1200">
                  <a:solidFill>
                    <a:srgbClr val="002060"/>
                  </a:solidFill>
                  <a:latin typeface="微软雅黑" panose="020B0502040204020203" pitchFamily="34" charset="-122"/>
                  <a:ea typeface="微软雅黑" panose="020B0502040204020203" pitchFamily="34" charset="-122"/>
                </a:rPr>
                <a:t>5-20 km</a:t>
              </a:r>
              <a:endParaRPr lang="en-US" altLang="zh-CN" sz="1200">
                <a:solidFill>
                  <a:srgbClr val="002060"/>
                </a:solidFill>
                <a:latin typeface="微软雅黑" panose="020B0502040204020203" pitchFamily="34" charset="-122"/>
                <a:ea typeface="微软雅黑" panose="020B0502040204020203" pitchFamily="34" charset="-122"/>
              </a:endParaRPr>
            </a:p>
          </p:txBody>
        </p:sp>
        <p:sp>
          <p:nvSpPr>
            <p:cNvPr id="5" name="矩形 4"/>
            <p:cNvSpPr/>
            <p:nvPr/>
          </p:nvSpPr>
          <p:spPr>
            <a:xfrm>
              <a:off x="4311" y="4324"/>
              <a:ext cx="1036" cy="1697"/>
            </a:xfrm>
            <a:prstGeom prst="rect">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OLT</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6" name="矩形 5"/>
            <p:cNvSpPr/>
            <p:nvPr/>
          </p:nvSpPr>
          <p:spPr>
            <a:xfrm>
              <a:off x="6683" y="4324"/>
              <a:ext cx="1036" cy="1697"/>
            </a:xfrm>
            <a:prstGeom prst="rect">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ODN</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cxnSp>
          <p:nvCxnSpPr>
            <p:cNvPr id="7" name="直接箭头连接符 6"/>
            <p:cNvCxnSpPr>
              <a:stCxn id="13" idx="6"/>
              <a:endCxn id="5" idx="1"/>
            </p:cNvCxnSpPr>
            <p:nvPr/>
          </p:nvCxnSpPr>
          <p:spPr>
            <a:xfrm flipV="1">
              <a:off x="3405" y="5173"/>
              <a:ext cx="906" cy="17"/>
            </a:xfrm>
            <a:prstGeom prst="straightConnector1">
              <a:avLst/>
            </a:prstGeom>
            <a:solidFill>
              <a:schemeClr val="accent1"/>
            </a:solidFill>
            <a:ln w="15875" cap="flat" cmpd="sng" algn="ctr">
              <a:solidFill>
                <a:srgbClr val="1C4885"/>
              </a:solidFill>
              <a:prstDash val="solid"/>
              <a:round/>
              <a:headEnd type="triangle" w="med" len="med"/>
              <a:tailEnd type="triangle" w="med" len="med"/>
            </a:ln>
          </p:spPr>
        </p:cxnSp>
        <p:cxnSp>
          <p:nvCxnSpPr>
            <p:cNvPr id="9" name="直接箭头连接符 8"/>
            <p:cNvCxnSpPr>
              <a:stCxn id="5" idx="3"/>
              <a:endCxn id="6" idx="1"/>
            </p:cNvCxnSpPr>
            <p:nvPr/>
          </p:nvCxnSpPr>
          <p:spPr>
            <a:xfrm>
              <a:off x="5347" y="5173"/>
              <a:ext cx="1336" cy="0"/>
            </a:xfrm>
            <a:prstGeom prst="straightConnector1">
              <a:avLst/>
            </a:prstGeom>
            <a:solidFill>
              <a:schemeClr val="accent1"/>
            </a:solidFill>
            <a:ln w="15875" cap="flat" cmpd="sng" algn="ctr">
              <a:solidFill>
                <a:srgbClr val="1C4885"/>
              </a:solidFill>
              <a:prstDash val="solid"/>
              <a:round/>
              <a:headEnd type="none" w="med" len="med"/>
              <a:tailEnd type="none" w="med" len="med"/>
            </a:ln>
          </p:spPr>
        </p:cxnSp>
        <p:sp>
          <p:nvSpPr>
            <p:cNvPr id="10" name="矩形 9"/>
            <p:cNvSpPr/>
            <p:nvPr/>
          </p:nvSpPr>
          <p:spPr>
            <a:xfrm>
              <a:off x="8748" y="3863"/>
              <a:ext cx="1295" cy="461"/>
            </a:xfrm>
            <a:prstGeom prst="rect">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ONU</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11" name="矩形 10"/>
            <p:cNvSpPr/>
            <p:nvPr/>
          </p:nvSpPr>
          <p:spPr>
            <a:xfrm>
              <a:off x="8748" y="4579"/>
              <a:ext cx="1295" cy="461"/>
            </a:xfrm>
            <a:prstGeom prst="rect">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ONU</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15" name="矩形 14"/>
            <p:cNvSpPr/>
            <p:nvPr/>
          </p:nvSpPr>
          <p:spPr>
            <a:xfrm>
              <a:off x="8748" y="5285"/>
              <a:ext cx="1295" cy="461"/>
            </a:xfrm>
            <a:prstGeom prst="rect">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ONU</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17" name="矩形 16"/>
            <p:cNvSpPr/>
            <p:nvPr/>
          </p:nvSpPr>
          <p:spPr>
            <a:xfrm>
              <a:off x="8748" y="5977"/>
              <a:ext cx="1295" cy="461"/>
            </a:xfrm>
            <a:prstGeom prst="rect">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ONU</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cxnSp>
          <p:nvCxnSpPr>
            <p:cNvPr id="18" name="直接箭头连接符 17"/>
            <p:cNvCxnSpPr>
              <a:endCxn id="10" idx="1"/>
            </p:cNvCxnSpPr>
            <p:nvPr/>
          </p:nvCxnSpPr>
          <p:spPr>
            <a:xfrm flipV="1">
              <a:off x="7727" y="4094"/>
              <a:ext cx="1021" cy="582"/>
            </a:xfrm>
            <a:prstGeom prst="straightConnector1">
              <a:avLst/>
            </a:prstGeom>
            <a:solidFill>
              <a:schemeClr val="accent1"/>
            </a:solidFill>
            <a:ln w="15875" cap="flat" cmpd="sng" algn="ctr">
              <a:solidFill>
                <a:srgbClr val="1C4885"/>
              </a:solidFill>
              <a:prstDash val="solid"/>
              <a:round/>
              <a:headEnd type="none" w="med" len="med"/>
              <a:tailEnd type="triangle" w="med" len="med"/>
            </a:ln>
          </p:spPr>
        </p:cxnSp>
        <p:cxnSp>
          <p:nvCxnSpPr>
            <p:cNvPr id="20" name="直接箭头连接符 19"/>
            <p:cNvCxnSpPr>
              <a:endCxn id="11" idx="1"/>
            </p:cNvCxnSpPr>
            <p:nvPr/>
          </p:nvCxnSpPr>
          <p:spPr>
            <a:xfrm flipV="1">
              <a:off x="7727" y="4810"/>
              <a:ext cx="1021" cy="327"/>
            </a:xfrm>
            <a:prstGeom prst="straightConnector1">
              <a:avLst/>
            </a:prstGeom>
            <a:solidFill>
              <a:schemeClr val="accent1"/>
            </a:solidFill>
            <a:ln w="15875" cap="flat" cmpd="sng" algn="ctr">
              <a:solidFill>
                <a:srgbClr val="1C4885"/>
              </a:solidFill>
              <a:prstDash val="solid"/>
              <a:round/>
              <a:headEnd type="none" w="med" len="med"/>
              <a:tailEnd type="triangle" w="med" len="med"/>
            </a:ln>
          </p:spPr>
        </p:cxnSp>
        <p:cxnSp>
          <p:nvCxnSpPr>
            <p:cNvPr id="21" name="直接箭头连接符 20"/>
            <p:cNvCxnSpPr>
              <a:endCxn id="15" idx="1"/>
            </p:cNvCxnSpPr>
            <p:nvPr/>
          </p:nvCxnSpPr>
          <p:spPr>
            <a:xfrm>
              <a:off x="7698" y="5482"/>
              <a:ext cx="1050" cy="34"/>
            </a:xfrm>
            <a:prstGeom prst="straightConnector1">
              <a:avLst/>
            </a:prstGeom>
            <a:solidFill>
              <a:schemeClr val="accent1"/>
            </a:solidFill>
            <a:ln w="15875" cap="flat" cmpd="sng" algn="ctr">
              <a:solidFill>
                <a:srgbClr val="1C4885"/>
              </a:solidFill>
              <a:prstDash val="solid"/>
              <a:round/>
              <a:headEnd type="none" w="med" len="med"/>
              <a:tailEnd type="triangle" w="med" len="med"/>
            </a:ln>
          </p:spPr>
        </p:cxnSp>
        <p:cxnSp>
          <p:nvCxnSpPr>
            <p:cNvPr id="22" name="直接箭头连接符 21"/>
            <p:cNvCxnSpPr>
              <a:endCxn id="17" idx="1"/>
            </p:cNvCxnSpPr>
            <p:nvPr/>
          </p:nvCxnSpPr>
          <p:spPr>
            <a:xfrm>
              <a:off x="7698" y="5741"/>
              <a:ext cx="1050" cy="467"/>
            </a:xfrm>
            <a:prstGeom prst="straightConnector1">
              <a:avLst/>
            </a:prstGeom>
            <a:solidFill>
              <a:schemeClr val="accent1"/>
            </a:solidFill>
            <a:ln w="15875" cap="flat" cmpd="sng" algn="ctr">
              <a:solidFill>
                <a:srgbClr val="1C4885"/>
              </a:solidFill>
              <a:prstDash val="solid"/>
              <a:round/>
              <a:headEnd type="none" w="med" len="med"/>
              <a:tailEnd type="triangle" w="med" len="med"/>
            </a:ln>
          </p:spPr>
        </p:cxnSp>
        <p:cxnSp>
          <p:nvCxnSpPr>
            <p:cNvPr id="23" name="直接箭头连接符 22"/>
            <p:cNvCxnSpPr/>
            <p:nvPr/>
          </p:nvCxnSpPr>
          <p:spPr>
            <a:xfrm flipV="1">
              <a:off x="4311" y="3209"/>
              <a:ext cx="5747" cy="22"/>
            </a:xfrm>
            <a:prstGeom prst="straightConnector1">
              <a:avLst/>
            </a:prstGeom>
            <a:solidFill>
              <a:schemeClr val="accent1"/>
            </a:solidFill>
            <a:ln w="15875" cap="flat" cmpd="sng" algn="ctr">
              <a:solidFill>
                <a:srgbClr val="1C4885"/>
              </a:solidFill>
              <a:prstDash val="solid"/>
              <a:round/>
              <a:headEnd type="triangle" w="med" len="med"/>
              <a:tailEnd type="triangle" w="med" len="med"/>
            </a:ln>
          </p:spPr>
        </p:cxnSp>
        <p:sp>
          <p:nvSpPr>
            <p:cNvPr id="24" name="文本框 23"/>
            <p:cNvSpPr txBox="1"/>
            <p:nvPr/>
          </p:nvSpPr>
          <p:spPr>
            <a:xfrm>
              <a:off x="6409" y="2775"/>
              <a:ext cx="1194" cy="434"/>
            </a:xfrm>
            <a:prstGeom prst="rect">
              <a:avLst/>
            </a:prstGeom>
            <a:noFill/>
          </p:spPr>
          <p:txBody>
            <a:bodyPr wrap="square" rtlCol="0">
              <a:spAutoFit/>
            </a:bodyPr>
            <a:p>
              <a:pPr algn="ctr"/>
              <a:r>
                <a:rPr lang="zh-CN" altLang="en-US" sz="1200">
                  <a:solidFill>
                    <a:srgbClr val="002060"/>
                  </a:solidFill>
                  <a:latin typeface="微软雅黑" panose="020B0502040204020203" pitchFamily="34" charset="-122"/>
                  <a:ea typeface="微软雅黑" panose="020B0502040204020203" pitchFamily="34" charset="-122"/>
                </a:rPr>
                <a:t>接入网</a:t>
              </a:r>
              <a:endParaRPr lang="zh-CN" altLang="en-US" sz="1200">
                <a:solidFill>
                  <a:srgbClr val="002060"/>
                </a:solidFill>
                <a:latin typeface="微软雅黑" panose="020B0502040204020203" pitchFamily="34" charset="-122"/>
                <a:ea typeface="微软雅黑" panose="020B0502040204020203"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ppt_y</p:attrName>
                                        </p:attrNameLst>
                                      </p:cBhvr>
                                      <p:tavLst>
                                        <p:tav tm="0">
                                          <p:val>
                                            <p:strVal val="#ppt_y+#ppt_h*1.125000"/>
                                          </p:val>
                                        </p:tav>
                                        <p:tav tm="100000">
                                          <p:val>
                                            <p:strVal val="#ppt_y"/>
                                          </p:val>
                                        </p:tav>
                                      </p:tavLst>
                                    </p:anim>
                                    <p:animEffect transition="in" filter="wipe(up)">
                                      <p:cBhvr>
                                        <p:cTn id="8" dur="500"/>
                                        <p:tgtEl>
                                          <p:spTgt spid="14"/>
                                        </p:tgtEl>
                                      </p:cBhvr>
                                    </p:animEffect>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文本框 11"/>
          <p:cNvSpPr txBox="1"/>
          <p:nvPr/>
        </p:nvSpPr>
        <p:spPr>
          <a:xfrm>
            <a:off x="3199130" y="-889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6.8.7 </a:t>
            </a:r>
            <a:r>
              <a:rPr lang="zh-CN" altLang="en-US" sz="1600">
                <a:solidFill>
                  <a:srgbClr val="002060"/>
                </a:solidFill>
                <a:latin typeface="微软雅黑" panose="020B0502040204020203" pitchFamily="34" charset="-122"/>
                <a:ea typeface="微软雅黑" panose="020B0502040204020203" pitchFamily="34" charset="-122"/>
              </a:rPr>
              <a:t>光网络接入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4" name="文本框 3"/>
          <p:cNvSpPr txBox="1"/>
          <p:nvPr/>
        </p:nvSpPr>
        <p:spPr>
          <a:xfrm>
            <a:off x="273685" y="295910"/>
            <a:ext cx="2859405" cy="1229995"/>
          </a:xfrm>
          <a:prstGeom prst="rect">
            <a:avLst/>
          </a:prstGeom>
          <a:noFill/>
        </p:spPr>
        <p:txBody>
          <a:bodyPr wrap="square" rtlCol="0">
            <a:spAutoFit/>
          </a:bodyPr>
          <a:p>
            <a:pPr algn="l"/>
            <a:r>
              <a:rPr lang="en-US" altLang="zh-CN">
                <a:solidFill>
                  <a:srgbClr val="002060"/>
                </a:solidFill>
                <a:latin typeface="微软雅黑" panose="020B0502040204020203" pitchFamily="34" charset="-122"/>
                <a:ea typeface="微软雅黑" panose="020B0502040204020203" pitchFamily="34" charset="-122"/>
              </a:rPr>
              <a:t>1. </a:t>
            </a:r>
            <a:r>
              <a:rPr lang="zh-CN" altLang="en-US">
                <a:solidFill>
                  <a:srgbClr val="002060"/>
                </a:solidFill>
                <a:latin typeface="微软雅黑" panose="020B0502040204020203" pitchFamily="34" charset="-122"/>
                <a:ea typeface="微软雅黑" panose="020B0502040204020203" pitchFamily="34" charset="-122"/>
              </a:rPr>
              <a:t>光纤接入技术</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2. </a:t>
            </a:r>
            <a:r>
              <a:rPr lang="zh-CN" altLang="en-US">
                <a:solidFill>
                  <a:srgbClr val="002060"/>
                </a:solidFill>
                <a:latin typeface="微软雅黑" panose="020B0502040204020203" pitchFamily="34" charset="-122"/>
                <a:ea typeface="微软雅黑" panose="020B0502040204020203" pitchFamily="34" charset="-122"/>
              </a:rPr>
              <a:t>光纤接入网的分类</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3. </a:t>
            </a:r>
            <a:r>
              <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无源光网络简介</a:t>
            </a:r>
            <a:endPar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4. EPON</a:t>
            </a:r>
            <a:endParaRPr lang="en-US" altLang="zh-CN">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5. GPON</a:t>
            </a:r>
            <a:endParaRPr lang="en-US" altLang="zh-CN">
              <a:solidFill>
                <a:srgbClr val="002060"/>
              </a:solidFill>
              <a:latin typeface="微软雅黑" panose="020B0502040204020203" pitchFamily="34" charset="-122"/>
              <a:ea typeface="微软雅黑" panose="020B0502040204020203" pitchFamily="34" charset="-122"/>
            </a:endParaRPr>
          </a:p>
        </p:txBody>
      </p:sp>
      <p:sp>
        <p:nvSpPr>
          <p:cNvPr id="26" name="文本框 25"/>
          <p:cNvSpPr txBox="1"/>
          <p:nvPr/>
        </p:nvSpPr>
        <p:spPr>
          <a:xfrm>
            <a:off x="273050" y="2054225"/>
            <a:ext cx="2587625" cy="2799715"/>
          </a:xfrm>
          <a:prstGeom prst="rect">
            <a:avLst/>
          </a:prstGeom>
          <a:noFill/>
        </p:spPr>
        <p:txBody>
          <a:bodyPr wrap="square" rtlCol="0">
            <a:spAutoFit/>
          </a:bodyPr>
          <a:p>
            <a:r>
              <a:rPr lang="zh-CN" altLang="en-US" sz="1600">
                <a:solidFill>
                  <a:srgbClr val="002060"/>
                </a:solidFill>
                <a:latin typeface="微软雅黑" panose="020B0502040204020203" pitchFamily="34" charset="-122"/>
                <a:ea typeface="微软雅黑" panose="020B0502040204020203" pitchFamily="34" charset="-122"/>
              </a:rPr>
              <a:t>下行</a:t>
            </a:r>
            <a:r>
              <a:rPr lang="en-US" altLang="zh-CN" sz="1600">
                <a:solidFill>
                  <a:srgbClr val="002060"/>
                </a:solidFill>
                <a:latin typeface="微软雅黑" panose="020B0502040204020203" pitchFamily="34" charset="-122"/>
                <a:ea typeface="微软雅黑" panose="020B0502040204020203" pitchFamily="34" charset="-122"/>
              </a:rPr>
              <a:t>TDM</a:t>
            </a:r>
            <a:r>
              <a:rPr lang="zh-CN" altLang="en-US" sz="1600">
                <a:solidFill>
                  <a:srgbClr val="002060"/>
                </a:solidFill>
                <a:latin typeface="微软雅黑" panose="020B0502040204020203" pitchFamily="34" charset="-122"/>
                <a:ea typeface="微软雅黑" panose="020B0502040204020203" pitchFamily="34" charset="-122"/>
              </a:rPr>
              <a:t>广播方式</a:t>
            </a:r>
            <a:endParaRPr lang="zh-CN" altLang="en-US" sz="1600">
              <a:solidFill>
                <a:srgbClr val="002060"/>
              </a:solidFill>
              <a:latin typeface="微软雅黑" panose="020B0502040204020203" pitchFamily="34" charset="-122"/>
              <a:ea typeface="微软雅黑" panose="020B0502040204020203" pitchFamily="34" charset="-122"/>
            </a:endParaRPr>
          </a:p>
          <a:p>
            <a:r>
              <a:rPr lang="zh-CN" altLang="en-US" sz="1600">
                <a:solidFill>
                  <a:srgbClr val="002060"/>
                </a:solidFill>
                <a:latin typeface="微软雅黑" panose="020B0502040204020203" pitchFamily="34" charset="-122"/>
                <a:ea typeface="微软雅黑" panose="020B0502040204020203" pitchFamily="34" charset="-122"/>
              </a:rPr>
              <a:t>上行</a:t>
            </a:r>
            <a:r>
              <a:rPr lang="en-US" altLang="zh-CN" sz="1600">
                <a:solidFill>
                  <a:srgbClr val="002060"/>
                </a:solidFill>
                <a:latin typeface="微软雅黑" panose="020B0502040204020203" pitchFamily="34" charset="-122"/>
                <a:ea typeface="微软雅黑" panose="020B0502040204020203" pitchFamily="34" charset="-122"/>
              </a:rPr>
              <a:t>TDMA(</a:t>
            </a:r>
            <a:r>
              <a:rPr lang="zh-CN" altLang="en-US" sz="1600">
                <a:solidFill>
                  <a:srgbClr val="002060"/>
                </a:solidFill>
                <a:latin typeface="微软雅黑" panose="020B0502040204020203" pitchFamily="34" charset="-122"/>
                <a:ea typeface="微软雅黑" panose="020B0502040204020203" pitchFamily="34" charset="-122"/>
              </a:rPr>
              <a:t>时分多址接入</a:t>
            </a:r>
            <a:r>
              <a:rPr lang="en-US" altLang="zh-CN" sz="1600">
                <a:solidFill>
                  <a:srgbClr val="002060"/>
                </a:solidFill>
                <a:latin typeface="微软雅黑" panose="020B0502040204020203" pitchFamily="34" charset="-122"/>
                <a:ea typeface="微软雅黑" panose="020B0502040204020203" pitchFamily="34" charset="-122"/>
              </a:rPr>
              <a:t>)</a:t>
            </a:r>
            <a:endParaRPr lang="zh-CN" altLang="en-US" sz="1600">
              <a:solidFill>
                <a:srgbClr val="002060"/>
              </a:solidFill>
              <a:latin typeface="微软雅黑" panose="020B0502040204020203" pitchFamily="34" charset="-122"/>
              <a:ea typeface="微软雅黑" panose="020B0502040204020203" pitchFamily="34" charset="-122"/>
            </a:endParaRPr>
          </a:p>
          <a:p>
            <a:endParaRPr lang="zh-CN" altLang="en-US" sz="1600">
              <a:solidFill>
                <a:srgbClr val="002060"/>
              </a:solidFill>
              <a:latin typeface="微软雅黑" panose="020B0502040204020203" pitchFamily="34" charset="-122"/>
              <a:ea typeface="微软雅黑" panose="020B0502040204020203" pitchFamily="34" charset="-122"/>
            </a:endParaRPr>
          </a:p>
          <a:p>
            <a:r>
              <a:rPr lang="zh-CN" altLang="en-US" sz="1600">
                <a:solidFill>
                  <a:srgbClr val="002060"/>
                </a:solidFill>
                <a:latin typeface="微软雅黑" panose="020B0502040204020203" pitchFamily="34" charset="-122"/>
                <a:ea typeface="微软雅黑" panose="020B0502040204020203" pitchFamily="34" charset="-122"/>
              </a:rPr>
              <a:t>灵活的拓扑结构</a:t>
            </a:r>
            <a:r>
              <a:rPr lang="en-US" altLang="zh-CN" sz="1600">
                <a:solidFill>
                  <a:srgbClr val="002060"/>
                </a:solidFill>
                <a:latin typeface="微软雅黑" panose="020B0502040204020203" pitchFamily="34" charset="-122"/>
                <a:ea typeface="微软雅黑" panose="020B0502040204020203" pitchFamily="34" charset="-122"/>
              </a:rPr>
              <a:t> </a:t>
            </a:r>
            <a:endParaRPr lang="en-US" altLang="zh-CN" sz="1600">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sym typeface="+mn-ea"/>
              </a:rPr>
              <a:t>树型</a:t>
            </a:r>
            <a:endParaRPr lang="zh-CN" altLang="en-US">
              <a:solidFill>
                <a:srgbClr val="002060"/>
              </a:solidFill>
              <a:latin typeface="微软雅黑" panose="020B0502040204020203" pitchFamily="34" charset="-122"/>
              <a:ea typeface="微软雅黑" panose="020B0502040204020203" pitchFamily="34" charset="-122"/>
              <a:sym typeface="+mn-ea"/>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sym typeface="+mn-ea"/>
              </a:rPr>
              <a:t>环型</a:t>
            </a:r>
            <a:endParaRPr lang="zh-CN" altLang="en-US">
              <a:solidFill>
                <a:srgbClr val="002060"/>
              </a:solidFill>
              <a:latin typeface="微软雅黑" panose="020B0502040204020203" pitchFamily="34" charset="-122"/>
              <a:ea typeface="微软雅黑" panose="020B0502040204020203" pitchFamily="34" charset="-122"/>
              <a:sym typeface="+mn-ea"/>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sym typeface="+mn-ea"/>
              </a:rPr>
              <a:t>总线型</a:t>
            </a:r>
            <a:endParaRPr lang="zh-CN" altLang="en-US">
              <a:solidFill>
                <a:srgbClr val="002060"/>
              </a:solidFill>
              <a:latin typeface="微软雅黑" panose="020B0502040204020203" pitchFamily="34" charset="-122"/>
              <a:ea typeface="微软雅黑" panose="020B0502040204020203" pitchFamily="34" charset="-122"/>
              <a:sym typeface="+mn-ea"/>
            </a:endParaRPr>
          </a:p>
          <a:p>
            <a:pPr marL="285750" indent="-285750">
              <a:buFont typeface="Wingdings" panose="05000000000000000000" charset="0"/>
              <a:buChar char=""/>
            </a:pPr>
            <a:endParaRPr lang="zh-CN" altLang="en-US">
              <a:solidFill>
                <a:srgbClr val="002060"/>
              </a:solidFill>
              <a:latin typeface="微软雅黑" panose="020B0502040204020203" pitchFamily="34" charset="-122"/>
              <a:ea typeface="微软雅黑" panose="020B0502040204020203" pitchFamily="34" charset="-122"/>
              <a:sym typeface="+mn-ea"/>
            </a:endParaRPr>
          </a:p>
          <a:p>
            <a:pPr indent="0">
              <a:buFont typeface="Wingdings" panose="05000000000000000000" charset="0"/>
              <a:buNone/>
            </a:pPr>
            <a:endParaRPr lang="zh-CN" altLang="en-US">
              <a:solidFill>
                <a:srgbClr val="002060"/>
              </a:solidFill>
              <a:latin typeface="微软雅黑" panose="020B0502040204020203" pitchFamily="34" charset="-122"/>
              <a:ea typeface="微软雅黑" panose="020B0502040204020203" pitchFamily="34" charset="-122"/>
              <a:sym typeface="+mn-ea"/>
            </a:endParaRPr>
          </a:p>
          <a:p>
            <a:pPr indent="0">
              <a:buFont typeface="Wingdings" panose="05000000000000000000" charset="0"/>
              <a:buNone/>
            </a:pPr>
            <a:r>
              <a:rPr lang="zh-CN" altLang="en-US">
                <a:solidFill>
                  <a:srgbClr val="002060"/>
                </a:solidFill>
                <a:latin typeface="微软雅黑" panose="020B0502040204020203" pitchFamily="34" charset="-122"/>
                <a:ea typeface="微软雅黑" panose="020B0502040204020203" pitchFamily="34" charset="-122"/>
                <a:sym typeface="+mn-ea"/>
              </a:rPr>
              <a:t>基于</a:t>
            </a:r>
            <a:r>
              <a:rPr lang="en-US" altLang="zh-CN">
                <a:solidFill>
                  <a:srgbClr val="002060"/>
                </a:solidFill>
                <a:latin typeface="微软雅黑" panose="020B0502040204020203" pitchFamily="34" charset="-122"/>
                <a:ea typeface="微软雅黑" panose="020B0502040204020203" pitchFamily="34" charset="-122"/>
                <a:sym typeface="+mn-ea"/>
              </a:rPr>
              <a:t>ATM</a:t>
            </a:r>
            <a:r>
              <a:rPr lang="zh-CN" altLang="en-US">
                <a:solidFill>
                  <a:srgbClr val="002060"/>
                </a:solidFill>
                <a:latin typeface="微软雅黑" panose="020B0502040204020203" pitchFamily="34" charset="-122"/>
                <a:ea typeface="微软雅黑" panose="020B0502040204020203" pitchFamily="34" charset="-122"/>
                <a:sym typeface="+mn-ea"/>
              </a:rPr>
              <a:t>的</a:t>
            </a:r>
            <a:r>
              <a:rPr lang="en-US" altLang="zh-CN">
                <a:solidFill>
                  <a:srgbClr val="002060"/>
                </a:solidFill>
                <a:latin typeface="微软雅黑" panose="020B0502040204020203" pitchFamily="34" charset="-122"/>
                <a:ea typeface="微软雅黑" panose="020B0502040204020203" pitchFamily="34" charset="-122"/>
                <a:sym typeface="+mn-ea"/>
              </a:rPr>
              <a:t>APON</a:t>
            </a:r>
            <a:r>
              <a:rPr lang="zh-CN" altLang="en-US">
                <a:solidFill>
                  <a:srgbClr val="002060"/>
                </a:solidFill>
                <a:latin typeface="微软雅黑" panose="020B0502040204020203" pitchFamily="34" charset="-122"/>
                <a:ea typeface="微软雅黑" panose="020B0502040204020203" pitchFamily="34" charset="-122"/>
                <a:sym typeface="+mn-ea"/>
              </a:rPr>
              <a:t>，已淘汰</a:t>
            </a:r>
            <a:endParaRPr lang="zh-CN" altLang="en-US">
              <a:solidFill>
                <a:srgbClr val="002060"/>
              </a:solidFill>
              <a:latin typeface="微软雅黑" panose="020B0502040204020203" pitchFamily="34" charset="-122"/>
              <a:ea typeface="微软雅黑" panose="020B0502040204020203" pitchFamily="34" charset="-122"/>
              <a:sym typeface="+mn-ea"/>
            </a:endParaRPr>
          </a:p>
          <a:p>
            <a:pPr indent="0">
              <a:buFont typeface="Wingdings" panose="05000000000000000000" charset="0"/>
              <a:buNone/>
            </a:pPr>
            <a:r>
              <a:rPr lang="zh-CN" altLang="en-US">
                <a:solidFill>
                  <a:srgbClr val="002060"/>
                </a:solidFill>
                <a:latin typeface="微软雅黑" panose="020B0502040204020203" pitchFamily="34" charset="-122"/>
                <a:ea typeface="微软雅黑" panose="020B0502040204020203" pitchFamily="34" charset="-122"/>
                <a:sym typeface="+mn-ea"/>
              </a:rPr>
              <a:t>基于以太网的</a:t>
            </a:r>
            <a:r>
              <a:rPr lang="en-US" altLang="zh-CN">
                <a:solidFill>
                  <a:srgbClr val="002060"/>
                </a:solidFill>
                <a:latin typeface="微软雅黑" panose="020B0502040204020203" pitchFamily="34" charset="-122"/>
                <a:ea typeface="微软雅黑" panose="020B0502040204020203" pitchFamily="34" charset="-122"/>
                <a:sym typeface="+mn-ea"/>
              </a:rPr>
              <a:t>EPON</a:t>
            </a:r>
            <a:endParaRPr lang="en-US" altLang="zh-CN">
              <a:solidFill>
                <a:srgbClr val="002060"/>
              </a:solidFill>
              <a:latin typeface="微软雅黑" panose="020B0502040204020203" pitchFamily="34" charset="-122"/>
              <a:ea typeface="微软雅黑" panose="020B0502040204020203" pitchFamily="34" charset="-122"/>
              <a:sym typeface="+mn-ea"/>
            </a:endParaRPr>
          </a:p>
          <a:p>
            <a:pPr indent="0">
              <a:buFont typeface="Wingdings" panose="05000000000000000000" charset="0"/>
              <a:buNone/>
            </a:pPr>
            <a:r>
              <a:rPr lang="en-US" altLang="zh-CN">
                <a:solidFill>
                  <a:srgbClr val="002060"/>
                </a:solidFill>
                <a:latin typeface="微软雅黑" panose="020B0502040204020203" pitchFamily="34" charset="-122"/>
                <a:ea typeface="微软雅黑" panose="020B0502040204020203" pitchFamily="34" charset="-122"/>
                <a:sym typeface="+mn-ea"/>
              </a:rPr>
              <a:t>Gigabit PON, GPON</a:t>
            </a:r>
            <a:endParaRPr lang="en-US" altLang="zh-CN">
              <a:solidFill>
                <a:srgbClr val="002060"/>
              </a:solidFill>
              <a:latin typeface="微软雅黑" panose="020B0502040204020203" pitchFamily="34" charset="-122"/>
              <a:ea typeface="微软雅黑" panose="020B0502040204020203" pitchFamily="34" charset="-122"/>
              <a:sym typeface="+mn-ea"/>
            </a:endParaRPr>
          </a:p>
        </p:txBody>
      </p:sp>
      <p:pic>
        <p:nvPicPr>
          <p:cNvPr id="8" name="图片 7"/>
          <p:cNvPicPr>
            <a:picLocks noChangeAspect="1"/>
          </p:cNvPicPr>
          <p:nvPr/>
        </p:nvPicPr>
        <p:blipFill>
          <a:blip r:embed="rId1"/>
          <a:stretch>
            <a:fillRect/>
          </a:stretch>
        </p:blipFill>
        <p:spPr>
          <a:xfrm>
            <a:off x="3400425" y="1362710"/>
            <a:ext cx="4666615" cy="1504315"/>
          </a:xfrm>
          <a:prstGeom prst="rect">
            <a:avLst/>
          </a:prstGeom>
        </p:spPr>
      </p:pic>
      <p:sp>
        <p:nvSpPr>
          <p:cNvPr id="16" name="文本框 15"/>
          <p:cNvSpPr txBox="1"/>
          <p:nvPr/>
        </p:nvSpPr>
        <p:spPr>
          <a:xfrm>
            <a:off x="4220210" y="3732530"/>
            <a:ext cx="2704465" cy="275590"/>
          </a:xfrm>
          <a:prstGeom prst="rect">
            <a:avLst/>
          </a:prstGeom>
          <a:noFill/>
        </p:spPr>
        <p:txBody>
          <a:bodyPr wrap="square" rtlCol="0">
            <a:spAutoFit/>
          </a:bodyPr>
          <a:p>
            <a:pPr algn="ctr"/>
            <a:r>
              <a:rPr lang="zh-CN" altLang="en-US" sz="1200">
                <a:solidFill>
                  <a:srgbClr val="002060"/>
                </a:solidFill>
                <a:latin typeface="微软雅黑" panose="020B0502040204020203" pitchFamily="34" charset="-122"/>
                <a:ea typeface="微软雅黑" panose="020B0502040204020203" pitchFamily="34" charset="-122"/>
              </a:rPr>
              <a:t>环型</a:t>
            </a:r>
            <a:r>
              <a:rPr lang="en-US" altLang="zh-CN" sz="1200">
                <a:solidFill>
                  <a:srgbClr val="002060"/>
                </a:solidFill>
                <a:latin typeface="微软雅黑" panose="020B0502040204020203" pitchFamily="34" charset="-122"/>
                <a:ea typeface="微软雅黑" panose="020B0502040204020203" pitchFamily="34" charset="-122"/>
              </a:rPr>
              <a:t>PON</a:t>
            </a:r>
            <a:r>
              <a:rPr lang="zh-CN" altLang="en-US" sz="1200">
                <a:solidFill>
                  <a:srgbClr val="002060"/>
                </a:solidFill>
                <a:latin typeface="微软雅黑" panose="020B0502040204020203" pitchFamily="34" charset="-122"/>
                <a:ea typeface="微软雅黑" panose="020B0502040204020203" pitchFamily="34" charset="-122"/>
              </a:rPr>
              <a:t>与总线型</a:t>
            </a:r>
            <a:r>
              <a:rPr lang="en-US" altLang="zh-CN" sz="1200">
                <a:solidFill>
                  <a:srgbClr val="002060"/>
                </a:solidFill>
                <a:latin typeface="微软雅黑" panose="020B0502040204020203" pitchFamily="34" charset="-122"/>
                <a:ea typeface="微软雅黑" panose="020B0502040204020203" pitchFamily="34" charset="-122"/>
              </a:rPr>
              <a:t>PON</a:t>
            </a:r>
            <a:r>
              <a:rPr lang="zh-CN" altLang="en-US" sz="1200">
                <a:solidFill>
                  <a:srgbClr val="002060"/>
                </a:solidFill>
                <a:latin typeface="微软雅黑" panose="020B0502040204020203" pitchFamily="34" charset="-122"/>
                <a:ea typeface="微软雅黑" panose="020B0502040204020203" pitchFamily="34" charset="-122"/>
              </a:rPr>
              <a:t>示意图见课本</a:t>
            </a:r>
            <a:endParaRPr lang="zh-CN" altLang="en-US" sz="12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p:tgtEl>
                                          <p:spTgt spid="26"/>
                                        </p:tgtEl>
                                        <p:attrNameLst>
                                          <p:attrName>ppt_y</p:attrName>
                                        </p:attrNameLst>
                                      </p:cBhvr>
                                      <p:tavLst>
                                        <p:tav tm="0">
                                          <p:val>
                                            <p:strVal val="#ppt_y+#ppt_h*1.125000"/>
                                          </p:val>
                                        </p:tav>
                                        <p:tav tm="100000">
                                          <p:val>
                                            <p:strVal val="#ppt_y"/>
                                          </p:val>
                                        </p:tav>
                                      </p:tavLst>
                                    </p:anim>
                                    <p:animEffect transition="in" filter="wipe(up)">
                                      <p:cBhvr>
                                        <p:cTn id="8" dur="500"/>
                                        <p:tgtEl>
                                          <p:spTgt spid="26"/>
                                        </p:tgtEl>
                                      </p:cBhvr>
                                    </p:animEffect>
                                  </p:childTnLst>
                                </p:cTn>
                              </p:par>
                            </p:childTnLst>
                          </p:cTn>
                        </p:par>
                        <p:par>
                          <p:cTn id="9" fill="hold">
                            <p:stCondLst>
                              <p:cond delay="500"/>
                            </p:stCondLst>
                            <p:childTnLst>
                              <p:par>
                                <p:cTn id="10" presetID="12" presetClass="entr" presetSubtype="4"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ppt_y</p:attrName>
                                        </p:attrNameLst>
                                      </p:cBhvr>
                                      <p:tavLst>
                                        <p:tav tm="0">
                                          <p:val>
                                            <p:strVal val="#ppt_y+#ppt_h*1.125000"/>
                                          </p:val>
                                        </p:tav>
                                        <p:tav tm="100000">
                                          <p:val>
                                            <p:strVal val="#ppt_y"/>
                                          </p:val>
                                        </p:tav>
                                      </p:tavLst>
                                    </p:anim>
                                    <p:animEffect transition="in" filter="wipe(up)">
                                      <p:cBhvr>
                                        <p:cTn id="13" dur="500"/>
                                        <p:tgtEl>
                                          <p:spTgt spid="8"/>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p:tgtEl>
                                          <p:spTgt spid="16"/>
                                        </p:tgtEl>
                                        <p:attrNameLst>
                                          <p:attrName>ppt_y</p:attrName>
                                        </p:attrNameLst>
                                      </p:cBhvr>
                                      <p:tavLst>
                                        <p:tav tm="0">
                                          <p:val>
                                            <p:strVal val="#ppt_y+#ppt_h*1.125000"/>
                                          </p:val>
                                        </p:tav>
                                        <p:tav tm="100000">
                                          <p:val>
                                            <p:strVal val="#ppt_y"/>
                                          </p:val>
                                        </p:tav>
                                      </p:tavLst>
                                    </p:anim>
                                    <p:animEffect transition="in" filter="wipe(up)">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3478530" y="27305"/>
            <a:ext cx="246443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6.1.2 </a:t>
            </a:r>
            <a:r>
              <a:rPr lang="zh-CN" altLang="en-US" sz="1600">
                <a:solidFill>
                  <a:srgbClr val="002060"/>
                </a:solidFill>
                <a:latin typeface="微软雅黑" panose="020B0502040204020203" pitchFamily="34" charset="-122"/>
                <a:ea typeface="微软雅黑" panose="020B0502040204020203" pitchFamily="34" charset="-122"/>
              </a:rPr>
              <a:t>网络互联</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9" name="文本框 8"/>
          <p:cNvSpPr txBox="1"/>
          <p:nvPr/>
        </p:nvSpPr>
        <p:spPr>
          <a:xfrm>
            <a:off x="93345" y="371475"/>
            <a:ext cx="2136775" cy="553085"/>
          </a:xfrm>
          <a:prstGeom prst="rect">
            <a:avLst/>
          </a:prstGeom>
          <a:noFill/>
        </p:spPr>
        <p:txBody>
          <a:bodyPr wrap="square" rtlCol="0">
            <a:spAutoFit/>
          </a:bodyPr>
          <a:p>
            <a:pPr marL="342900" indent="-342900">
              <a:buFont typeface="+mj-lt"/>
              <a:buAutoNum type="arabicPeriod"/>
            </a:pPr>
            <a:r>
              <a:rPr lang="zh-CN" altLang="en-US" sz="1200">
                <a:solidFill>
                  <a:srgbClr val="002060"/>
                </a:solidFill>
                <a:latin typeface="微软雅黑" panose="020B0502040204020203" pitchFamily="34" charset="-122"/>
                <a:ea typeface="微软雅黑" panose="020B0502040204020203" pitchFamily="34" charset="-122"/>
              </a:rPr>
              <a:t>网络互联概念</a:t>
            </a:r>
            <a:endParaRPr lang="zh-CN" altLang="en-US" sz="1200">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网络互联方法</a:t>
            </a:r>
            <a:endPar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endParaRPr>
          </a:p>
        </p:txBody>
      </p:sp>
      <p:sp>
        <p:nvSpPr>
          <p:cNvPr id="14" name="文本框 13"/>
          <p:cNvSpPr txBox="1"/>
          <p:nvPr/>
        </p:nvSpPr>
        <p:spPr>
          <a:xfrm>
            <a:off x="1945640" y="1390650"/>
            <a:ext cx="6119495" cy="1660525"/>
          </a:xfrm>
          <a:prstGeom prst="rect">
            <a:avLst/>
          </a:prstGeom>
          <a:noFill/>
        </p:spPr>
        <p:txBody>
          <a:bodyPr wrap="square" rtlCol="0">
            <a:spAutoFit/>
          </a:bodyPr>
          <a:p>
            <a:r>
              <a:rPr lang="zh-CN" altLang="en-US" sz="1600">
                <a:solidFill>
                  <a:srgbClr val="002060"/>
                </a:solidFill>
                <a:latin typeface="微软雅黑" panose="020B0502040204020203" pitchFamily="34" charset="-122"/>
                <a:ea typeface="微软雅黑" panose="020B0502040204020203" pitchFamily="34" charset="-122"/>
                <a:sym typeface="+mn-ea"/>
              </a:rPr>
              <a:t>网络互联设备：</a:t>
            </a:r>
            <a:endParaRPr lang="zh-CN" altLang="en-US" sz="1600">
              <a:solidFill>
                <a:srgbClr val="002060"/>
              </a:solidFill>
              <a:latin typeface="微软雅黑" panose="020B0502040204020203" pitchFamily="34" charset="-122"/>
              <a:ea typeface="微软雅黑" panose="020B0502040204020203" pitchFamily="34" charset="-122"/>
              <a:sym typeface="+mn-ea"/>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sym typeface="+mn-ea"/>
              </a:rPr>
              <a:t>中继器 </a:t>
            </a:r>
            <a:r>
              <a:rPr lang="en-US" altLang="zh-CN">
                <a:solidFill>
                  <a:srgbClr val="002060"/>
                </a:solidFill>
                <a:latin typeface="微软雅黑" panose="020B0502040204020203" pitchFamily="34" charset="-122"/>
                <a:ea typeface="微软雅黑" panose="020B0502040204020203" pitchFamily="34" charset="-122"/>
                <a:sym typeface="+mn-ea"/>
              </a:rPr>
              <a:t>— </a:t>
            </a:r>
            <a:r>
              <a:rPr lang="zh-CN" altLang="en-US">
                <a:solidFill>
                  <a:srgbClr val="002060"/>
                </a:solidFill>
                <a:latin typeface="微软雅黑" panose="020B0502040204020203" pitchFamily="34" charset="-122"/>
                <a:ea typeface="微软雅黑" panose="020B0502040204020203" pitchFamily="34" charset="-122"/>
                <a:sym typeface="+mn-ea"/>
              </a:rPr>
              <a:t>互联多个网段，放大</a:t>
            </a:r>
            <a:r>
              <a:rPr lang="en-US" altLang="zh-CN">
                <a:solidFill>
                  <a:srgbClr val="002060"/>
                </a:solidFill>
                <a:latin typeface="微软雅黑" panose="020B0502040204020203" pitchFamily="34" charset="-122"/>
                <a:ea typeface="微软雅黑" panose="020B0502040204020203" pitchFamily="34" charset="-122"/>
                <a:sym typeface="+mn-ea"/>
              </a:rPr>
              <a:t>/</a:t>
            </a:r>
            <a:r>
              <a:rPr lang="zh-CN" altLang="en-US">
                <a:solidFill>
                  <a:srgbClr val="002060"/>
                </a:solidFill>
                <a:latin typeface="微软雅黑" panose="020B0502040204020203" pitchFamily="34" charset="-122"/>
                <a:ea typeface="微软雅黑" panose="020B0502040204020203" pitchFamily="34" charset="-122"/>
                <a:sym typeface="+mn-ea"/>
              </a:rPr>
              <a:t>再生信号，延长网络距离，物理层</a:t>
            </a:r>
            <a:endParaRPr lang="zh-CN" altLang="en-US">
              <a:solidFill>
                <a:srgbClr val="002060"/>
              </a:solidFill>
              <a:latin typeface="微软雅黑" panose="020B0502040204020203" pitchFamily="34" charset="-122"/>
              <a:ea typeface="微软雅黑" panose="020B0502040204020203" pitchFamily="34" charset="-122"/>
              <a:sym typeface="+mn-ea"/>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sym typeface="+mn-ea"/>
              </a:rPr>
              <a:t>集线器 </a:t>
            </a:r>
            <a:r>
              <a:rPr lang="en-US" altLang="zh-CN">
                <a:solidFill>
                  <a:srgbClr val="002060"/>
                </a:solidFill>
                <a:latin typeface="微软雅黑" panose="020B0502040204020203" pitchFamily="34" charset="-122"/>
                <a:ea typeface="微软雅黑" panose="020B0502040204020203" pitchFamily="34" charset="-122"/>
                <a:sym typeface="+mn-ea"/>
              </a:rPr>
              <a:t>— </a:t>
            </a:r>
            <a:r>
              <a:rPr lang="zh-CN" altLang="en-US">
                <a:solidFill>
                  <a:srgbClr val="002060"/>
                </a:solidFill>
                <a:latin typeface="微软雅黑" panose="020B0502040204020203" pitchFamily="34" charset="-122"/>
                <a:ea typeface="微软雅黑" panose="020B0502040204020203" pitchFamily="34" charset="-122"/>
                <a:sym typeface="+mn-ea"/>
              </a:rPr>
              <a:t>分隔冲突域，物理层</a:t>
            </a:r>
            <a:endParaRPr lang="zh-CN" altLang="en-US">
              <a:solidFill>
                <a:srgbClr val="002060"/>
              </a:solidFill>
              <a:latin typeface="微软雅黑" panose="020B0502040204020203" pitchFamily="34" charset="-122"/>
              <a:ea typeface="微软雅黑" panose="020B0502040204020203" pitchFamily="34" charset="-122"/>
              <a:sym typeface="+mn-ea"/>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sym typeface="+mn-ea"/>
              </a:rPr>
              <a:t>交换机 </a:t>
            </a:r>
            <a:r>
              <a:rPr lang="en-US" altLang="zh-CN">
                <a:solidFill>
                  <a:srgbClr val="002060"/>
                </a:solidFill>
                <a:latin typeface="微软雅黑" panose="020B0502040204020203" pitchFamily="34" charset="-122"/>
                <a:ea typeface="微软雅黑" panose="020B0502040204020203" pitchFamily="34" charset="-122"/>
                <a:sym typeface="+mn-ea"/>
              </a:rPr>
              <a:t>— </a:t>
            </a:r>
            <a:r>
              <a:rPr lang="zh-CN" altLang="en-US">
                <a:solidFill>
                  <a:srgbClr val="002060"/>
                </a:solidFill>
                <a:latin typeface="微软雅黑" panose="020B0502040204020203" pitchFamily="34" charset="-122"/>
                <a:ea typeface="微软雅黑" panose="020B0502040204020203" pitchFamily="34" charset="-122"/>
                <a:sym typeface="+mn-ea"/>
              </a:rPr>
              <a:t>互联多个局域网，实现</a:t>
            </a:r>
            <a:r>
              <a:rPr lang="en-US" altLang="zh-CN">
                <a:solidFill>
                  <a:srgbClr val="002060"/>
                </a:solidFill>
                <a:latin typeface="微软雅黑" panose="020B0502040204020203" pitchFamily="34" charset="-122"/>
                <a:ea typeface="微软雅黑" panose="020B0502040204020203" pitchFamily="34" charset="-122"/>
                <a:sym typeface="+mn-ea"/>
              </a:rPr>
              <a:t>VLAN</a:t>
            </a:r>
            <a:r>
              <a:rPr lang="zh-CN" altLang="en-US">
                <a:solidFill>
                  <a:srgbClr val="002060"/>
                </a:solidFill>
                <a:latin typeface="微软雅黑" panose="020B0502040204020203" pitchFamily="34" charset="-122"/>
                <a:ea typeface="微软雅黑" panose="020B0502040204020203" pitchFamily="34" charset="-122"/>
                <a:sym typeface="+mn-ea"/>
              </a:rPr>
              <a:t>、数据过滤，数据链路层</a:t>
            </a:r>
            <a:endParaRPr lang="zh-CN" altLang="en-US">
              <a:solidFill>
                <a:srgbClr val="002060"/>
              </a:solidFill>
              <a:latin typeface="微软雅黑" panose="020B0502040204020203" pitchFamily="34" charset="-122"/>
              <a:ea typeface="微软雅黑" panose="020B0502040204020203" pitchFamily="34" charset="-122"/>
              <a:sym typeface="+mn-ea"/>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sym typeface="+mn-ea"/>
              </a:rPr>
              <a:t>路由器 </a:t>
            </a:r>
            <a:r>
              <a:rPr lang="en-US" altLang="zh-CN">
                <a:solidFill>
                  <a:srgbClr val="002060"/>
                </a:solidFill>
                <a:latin typeface="微软雅黑" panose="020B0502040204020203" pitchFamily="34" charset="-122"/>
                <a:ea typeface="微软雅黑" panose="020B0502040204020203" pitchFamily="34" charset="-122"/>
                <a:sym typeface="+mn-ea"/>
              </a:rPr>
              <a:t>— </a:t>
            </a:r>
            <a:r>
              <a:rPr lang="zh-CN" altLang="en-US">
                <a:solidFill>
                  <a:srgbClr val="002060"/>
                </a:solidFill>
                <a:latin typeface="微软雅黑" panose="020B0502040204020203" pitchFamily="34" charset="-122"/>
                <a:ea typeface="微软雅黑" panose="020B0502040204020203" pitchFamily="34" charset="-122"/>
                <a:sym typeface="+mn-ea"/>
              </a:rPr>
              <a:t>格式、协议转换，路由选择、拥塞控制、差错处理，网络层</a:t>
            </a:r>
            <a:endParaRPr lang="zh-CN" altLang="en-US">
              <a:solidFill>
                <a:srgbClr val="002060"/>
              </a:solidFill>
              <a:latin typeface="微软雅黑" panose="020B0502040204020203" pitchFamily="34" charset="-122"/>
              <a:ea typeface="微软雅黑" panose="020B0502040204020203" pitchFamily="34" charset="-122"/>
              <a:sym typeface="+mn-ea"/>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sym typeface="+mn-ea"/>
              </a:rPr>
              <a:t>网关 </a:t>
            </a:r>
            <a:r>
              <a:rPr lang="en-US" altLang="zh-CN">
                <a:solidFill>
                  <a:srgbClr val="002060"/>
                </a:solidFill>
                <a:latin typeface="微软雅黑" panose="020B0502040204020203" pitchFamily="34" charset="-122"/>
                <a:ea typeface="微软雅黑" panose="020B0502040204020203" pitchFamily="34" charset="-122"/>
                <a:sym typeface="+mn-ea"/>
              </a:rPr>
              <a:t>— </a:t>
            </a:r>
            <a:r>
              <a:rPr lang="zh-CN" altLang="en-US">
                <a:solidFill>
                  <a:srgbClr val="002060"/>
                </a:solidFill>
                <a:latin typeface="微软雅黑" panose="020B0502040204020203" pitchFamily="34" charset="-122"/>
                <a:ea typeface="微软雅黑" panose="020B0502040204020203" pitchFamily="34" charset="-122"/>
                <a:sym typeface="+mn-ea"/>
              </a:rPr>
              <a:t>高层协议转换，不同协议网络的互联，包括传输网关和应用网关</a:t>
            </a:r>
            <a:endParaRPr lang="zh-CN" altLang="en-US">
              <a:solidFill>
                <a:srgbClr val="002060"/>
              </a:solidFill>
              <a:latin typeface="微软雅黑" panose="020B0502040204020203" pitchFamily="34" charset="-122"/>
              <a:ea typeface="微软雅黑" panose="020B0502040204020203" pitchFamily="34" charset="-122"/>
              <a:sym typeface="+mn-ea"/>
            </a:endParaRPr>
          </a:p>
          <a:p>
            <a:pPr indent="0" algn="l">
              <a:buFont typeface="Wingdings" panose="05000000000000000000" charset="0"/>
              <a:buNone/>
            </a:pPr>
            <a:endParaRPr lang="zh-CN" altLang="en-US" sz="1600">
              <a:solidFill>
                <a:srgbClr val="002060"/>
              </a:solidFill>
              <a:latin typeface="微软雅黑" panose="020B0502040204020203" pitchFamily="34" charset="-122"/>
              <a:ea typeface="微软雅黑"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ppt_y</p:attrName>
                                        </p:attrNameLst>
                                      </p:cBhvr>
                                      <p:tavLst>
                                        <p:tav tm="0">
                                          <p:val>
                                            <p:strVal val="#ppt_y+#ppt_h*1.125000"/>
                                          </p:val>
                                        </p:tav>
                                        <p:tav tm="100000">
                                          <p:val>
                                            <p:strVal val="#ppt_y"/>
                                          </p:val>
                                        </p:tav>
                                      </p:tavLst>
                                    </p:anim>
                                    <p:animEffect transition="in" filter="wipe(up)">
                                      <p:cBhvr>
                                        <p:cTn id="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文本框 13"/>
          <p:cNvSpPr txBox="1"/>
          <p:nvPr/>
        </p:nvSpPr>
        <p:spPr>
          <a:xfrm>
            <a:off x="2581910" y="721360"/>
            <a:ext cx="5901055" cy="3476625"/>
          </a:xfrm>
          <a:prstGeom prst="rect">
            <a:avLst/>
          </a:prstGeom>
          <a:noFill/>
        </p:spPr>
        <p:txBody>
          <a:bodyPr wrap="square" rtlCol="0">
            <a:spAutoFit/>
          </a:bodyPr>
          <a:p>
            <a:r>
              <a:rPr lang="zh-CN" altLang="en-US" sz="1600">
                <a:solidFill>
                  <a:srgbClr val="002060"/>
                </a:solidFill>
                <a:latin typeface="微软雅黑" panose="020B0502040204020203" pitchFamily="34" charset="-122"/>
                <a:ea typeface="微软雅黑" panose="020B0502040204020203" pitchFamily="34" charset="-122"/>
              </a:rPr>
              <a:t>第一英里以太网联盟</a:t>
            </a:r>
            <a:r>
              <a:rPr lang="en-US" altLang="zh-CN" sz="1600">
                <a:solidFill>
                  <a:srgbClr val="002060"/>
                </a:solidFill>
                <a:latin typeface="微软雅黑" panose="020B0502040204020203" pitchFamily="34" charset="-122"/>
                <a:ea typeface="微软雅黑" panose="020B0502040204020203" pitchFamily="34" charset="-122"/>
              </a:rPr>
              <a:t>(EFMA)</a:t>
            </a:r>
            <a:r>
              <a:rPr lang="zh-CN" altLang="en-US" sz="1600">
                <a:solidFill>
                  <a:srgbClr val="002060"/>
                </a:solidFill>
                <a:latin typeface="微软雅黑" panose="020B0502040204020203" pitchFamily="34" charset="-122"/>
                <a:ea typeface="微软雅黑" panose="020B0502040204020203" pitchFamily="34" charset="-122"/>
              </a:rPr>
              <a:t>在</a:t>
            </a:r>
            <a:r>
              <a:rPr lang="en-US" altLang="zh-CN" sz="1600">
                <a:solidFill>
                  <a:srgbClr val="002060"/>
                </a:solidFill>
                <a:latin typeface="微软雅黑" panose="020B0502040204020203" pitchFamily="34" charset="-122"/>
                <a:ea typeface="微软雅黑" panose="020B0502040204020203" pitchFamily="34" charset="-122"/>
              </a:rPr>
              <a:t>2001</a:t>
            </a:r>
            <a:r>
              <a:rPr lang="zh-CN" altLang="en-US" sz="1600">
                <a:solidFill>
                  <a:srgbClr val="002060"/>
                </a:solidFill>
                <a:latin typeface="微软雅黑" panose="020B0502040204020203" pitchFamily="34" charset="-122"/>
                <a:ea typeface="微软雅黑" panose="020B0502040204020203" pitchFamily="34" charset="-122"/>
              </a:rPr>
              <a:t>年初提出</a:t>
            </a:r>
            <a:endParaRPr lang="zh-CN" altLang="en-US" sz="1600">
              <a:solidFill>
                <a:srgbClr val="002060"/>
              </a:solidFill>
              <a:latin typeface="微软雅黑" panose="020B0502040204020203" pitchFamily="34" charset="-122"/>
              <a:ea typeface="微软雅黑" panose="020B0502040204020203" pitchFamily="34" charset="-122"/>
            </a:endParaRPr>
          </a:p>
          <a:p>
            <a:r>
              <a:rPr lang="zh-CN" altLang="en-US" sz="1600">
                <a:solidFill>
                  <a:srgbClr val="002060"/>
                </a:solidFill>
                <a:latin typeface="微软雅黑" panose="020B0502040204020203" pitchFamily="34" charset="-122"/>
                <a:ea typeface="微软雅黑" panose="020B0502040204020203" pitchFamily="34" charset="-122"/>
              </a:rPr>
              <a:t>光纤通信与以太网技术结合 </a:t>
            </a:r>
            <a:r>
              <a:rPr lang="en-US" altLang="zh-CN" sz="1600">
                <a:solidFill>
                  <a:srgbClr val="002060"/>
                </a:solidFill>
                <a:latin typeface="微软雅黑" panose="020B0502040204020203" pitchFamily="34" charset="-122"/>
                <a:ea typeface="微软雅黑" panose="020B0502040204020203" pitchFamily="34" charset="-122"/>
              </a:rPr>
              <a:t>IEEE 802.3ah</a:t>
            </a:r>
            <a:endParaRPr lang="en-US" altLang="zh-CN" sz="1600">
              <a:solidFill>
                <a:srgbClr val="002060"/>
              </a:solidFill>
              <a:latin typeface="微软雅黑" panose="020B0502040204020203" pitchFamily="34" charset="-122"/>
              <a:ea typeface="微软雅黑" panose="020B0502040204020203" pitchFamily="34" charset="-122"/>
            </a:endParaRPr>
          </a:p>
          <a:p>
            <a:r>
              <a:rPr lang="zh-CN" altLang="en-US" sz="1600">
                <a:solidFill>
                  <a:srgbClr val="002060"/>
                </a:solidFill>
                <a:latin typeface="微软雅黑" panose="020B0502040204020203" pitchFamily="34" charset="-122"/>
                <a:ea typeface="微软雅黑" panose="020B0502040204020203" pitchFamily="34" charset="-122"/>
              </a:rPr>
              <a:t>支持</a:t>
            </a:r>
            <a:r>
              <a:rPr lang="en-US" altLang="zh-CN" sz="1600">
                <a:solidFill>
                  <a:srgbClr val="002060"/>
                </a:solidFill>
                <a:latin typeface="微软雅黑" panose="020B0502040204020203" pitchFamily="34" charset="-122"/>
                <a:ea typeface="微软雅黑" panose="020B0502040204020203" pitchFamily="34" charset="-122"/>
              </a:rPr>
              <a:t>1.25Gbps</a:t>
            </a:r>
            <a:r>
              <a:rPr lang="zh-CN" altLang="en-US" sz="1600">
                <a:solidFill>
                  <a:srgbClr val="002060"/>
                </a:solidFill>
                <a:latin typeface="微软雅黑" panose="020B0502040204020203" pitchFamily="34" charset="-122"/>
                <a:ea typeface="微软雅黑" panose="020B0502040204020203" pitchFamily="34" charset="-122"/>
              </a:rPr>
              <a:t>对称速率，可升级到</a:t>
            </a:r>
            <a:r>
              <a:rPr lang="en-US" altLang="zh-CN" sz="1600">
                <a:solidFill>
                  <a:srgbClr val="002060"/>
                </a:solidFill>
                <a:latin typeface="微软雅黑" panose="020B0502040204020203" pitchFamily="34" charset="-122"/>
                <a:ea typeface="微软雅黑" panose="020B0502040204020203" pitchFamily="34" charset="-122"/>
              </a:rPr>
              <a:t>10Gbps </a:t>
            </a:r>
            <a:r>
              <a:rPr lang="zh-CN" altLang="en-US" sz="1600">
                <a:solidFill>
                  <a:srgbClr val="002060"/>
                </a:solidFill>
                <a:latin typeface="微软雅黑" panose="020B0502040204020203" pitchFamily="34" charset="-122"/>
                <a:ea typeface="微软雅黑" panose="020B0502040204020203" pitchFamily="34" charset="-122"/>
              </a:rPr>
              <a:t>（</a:t>
            </a:r>
            <a:r>
              <a:rPr lang="en-US" altLang="zh-CN" sz="1600">
                <a:solidFill>
                  <a:srgbClr val="002060"/>
                </a:solidFill>
                <a:latin typeface="微软雅黑" panose="020B0502040204020203" pitchFamily="34" charset="-122"/>
                <a:ea typeface="微软雅黑" panose="020B0502040204020203" pitchFamily="34" charset="-122"/>
              </a:rPr>
              <a:t>GE-PON</a:t>
            </a:r>
            <a:r>
              <a:rPr lang="zh-CN" altLang="en-US" sz="1600">
                <a:solidFill>
                  <a:srgbClr val="002060"/>
                </a:solidFill>
                <a:latin typeface="微软雅黑" panose="020B0502040204020203" pitchFamily="34" charset="-122"/>
                <a:ea typeface="微软雅黑" panose="020B0502040204020203" pitchFamily="34" charset="-122"/>
              </a:rPr>
              <a:t>）</a:t>
            </a:r>
            <a:endParaRPr lang="zh-CN" altLang="en-US" sz="1600">
              <a:solidFill>
                <a:srgbClr val="002060"/>
              </a:solidFill>
              <a:latin typeface="微软雅黑" panose="020B0502040204020203" pitchFamily="34" charset="-122"/>
              <a:ea typeface="微软雅黑" panose="020B0502040204020203" pitchFamily="34" charset="-122"/>
            </a:endParaRPr>
          </a:p>
          <a:p>
            <a:r>
              <a:rPr lang="en-US" altLang="zh-CN" sz="1600">
                <a:solidFill>
                  <a:srgbClr val="002060"/>
                </a:solidFill>
                <a:latin typeface="微软雅黑" panose="020B0502040204020203" pitchFamily="34" charset="-122"/>
                <a:ea typeface="微软雅黑" panose="020B0502040204020203" pitchFamily="34" charset="-122"/>
              </a:rPr>
              <a:t>1) EPON</a:t>
            </a:r>
            <a:r>
              <a:rPr lang="zh-CN" altLang="en-US" sz="1600">
                <a:solidFill>
                  <a:srgbClr val="002060"/>
                </a:solidFill>
                <a:latin typeface="微软雅黑" panose="020B0502040204020203" pitchFamily="34" charset="-122"/>
                <a:ea typeface="微软雅黑" panose="020B0502040204020203" pitchFamily="34" charset="-122"/>
              </a:rPr>
              <a:t>概览</a:t>
            </a:r>
            <a:r>
              <a:rPr lang="en-US" altLang="zh-CN" sz="1600">
                <a:solidFill>
                  <a:srgbClr val="002060"/>
                </a:solidFill>
                <a:latin typeface="微软雅黑" panose="020B0502040204020203" pitchFamily="34" charset="-122"/>
                <a:ea typeface="微软雅黑" panose="020B0502040204020203" pitchFamily="34" charset="-122"/>
              </a:rPr>
              <a:t>: </a:t>
            </a:r>
            <a:endParaRPr lang="en-US" altLang="zh-CN" sz="1600">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en-US" altLang="zh-CN">
                <a:solidFill>
                  <a:srgbClr val="002060"/>
                </a:solidFill>
                <a:latin typeface="微软雅黑" panose="020B0502040204020203" pitchFamily="34" charset="-122"/>
                <a:ea typeface="微软雅黑" panose="020B0502040204020203" pitchFamily="34" charset="-122"/>
              </a:rPr>
              <a:t>P2MP</a:t>
            </a:r>
            <a:r>
              <a:rPr lang="zh-CN" altLang="en-US">
                <a:solidFill>
                  <a:srgbClr val="002060"/>
                </a:solidFill>
                <a:latin typeface="微软雅黑" panose="020B0502040204020203" pitchFamily="34" charset="-122"/>
                <a:ea typeface="微软雅黑" panose="020B0502040204020203" pitchFamily="34" charset="-122"/>
              </a:rPr>
              <a:t>传输</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单纤双向</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树型结构，</a:t>
            </a:r>
            <a:r>
              <a:rPr lang="en-US" altLang="zh-CN">
                <a:solidFill>
                  <a:srgbClr val="002060"/>
                </a:solidFill>
                <a:latin typeface="微软雅黑" panose="020B0502040204020203" pitchFamily="34" charset="-122"/>
                <a:ea typeface="微软雅黑" panose="020B0502040204020203" pitchFamily="34" charset="-122"/>
              </a:rPr>
              <a:t>ODN</a:t>
            </a:r>
            <a:r>
              <a:rPr lang="zh-CN" altLang="en-US">
                <a:solidFill>
                  <a:srgbClr val="002060"/>
                </a:solidFill>
                <a:latin typeface="微软雅黑" panose="020B0502040204020203" pitchFamily="34" charset="-122"/>
                <a:ea typeface="微软雅黑" panose="020B0502040204020203" pitchFamily="34" charset="-122"/>
              </a:rPr>
              <a:t>可级联</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信号：下行广播；上行</a:t>
            </a:r>
            <a:r>
              <a:rPr lang="en-US" altLang="zh-CN">
                <a:solidFill>
                  <a:srgbClr val="002060"/>
                </a:solidFill>
                <a:latin typeface="微软雅黑" panose="020B0502040204020203" pitchFamily="34" charset="-122"/>
                <a:ea typeface="微软雅黑" panose="020B0502040204020203" pitchFamily="34" charset="-122"/>
              </a:rPr>
              <a:t>TDMA</a:t>
            </a:r>
            <a:r>
              <a:rPr lang="zh-CN" altLang="en-US">
                <a:solidFill>
                  <a:srgbClr val="002060"/>
                </a:solidFill>
                <a:latin typeface="微软雅黑" panose="020B0502040204020203" pitchFamily="34" charset="-122"/>
                <a:ea typeface="微软雅黑" panose="020B0502040204020203" pitchFamily="34" charset="-122"/>
              </a:rPr>
              <a:t>；到达</a:t>
            </a:r>
            <a:r>
              <a:rPr lang="en-US" altLang="zh-CN">
                <a:solidFill>
                  <a:srgbClr val="002060"/>
                </a:solidFill>
                <a:latin typeface="微软雅黑" panose="020B0502040204020203" pitchFamily="34" charset="-122"/>
                <a:ea typeface="微软雅黑" panose="020B0502040204020203" pitchFamily="34" charset="-122"/>
              </a:rPr>
              <a:t>OLD,</a:t>
            </a:r>
            <a:r>
              <a:rPr lang="zh-CN" altLang="en-US">
                <a:solidFill>
                  <a:srgbClr val="002060"/>
                </a:solidFill>
                <a:latin typeface="微软雅黑" panose="020B0502040204020203" pitchFamily="34" charset="-122"/>
                <a:ea typeface="微软雅黑" panose="020B0502040204020203" pitchFamily="34" charset="-122"/>
              </a:rPr>
              <a:t>不会到达其它的</a:t>
            </a:r>
            <a:r>
              <a:rPr lang="en-US" altLang="zh-CN">
                <a:solidFill>
                  <a:srgbClr val="002060"/>
                </a:solidFill>
                <a:latin typeface="微软雅黑" panose="020B0502040204020203" pitchFamily="34" charset="-122"/>
                <a:ea typeface="微软雅黑" panose="020B0502040204020203" pitchFamily="34" charset="-122"/>
              </a:rPr>
              <a:t>ONU</a:t>
            </a:r>
            <a:endParaRPr lang="en-US" altLang="zh-CN">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波长：下行</a:t>
            </a:r>
            <a:r>
              <a:rPr lang="en-US" altLang="zh-CN">
                <a:solidFill>
                  <a:srgbClr val="002060"/>
                </a:solidFill>
                <a:latin typeface="微软雅黑" panose="020B0502040204020203" pitchFamily="34" charset="-122"/>
                <a:ea typeface="微软雅黑" panose="020B0502040204020203" pitchFamily="34" charset="-122"/>
              </a:rPr>
              <a:t>1550 nm</a:t>
            </a:r>
            <a:r>
              <a:rPr lang="zh-CN" altLang="en-US">
                <a:solidFill>
                  <a:srgbClr val="002060"/>
                </a:solidFill>
                <a:latin typeface="微软雅黑" panose="020B0502040204020203" pitchFamily="34" charset="-122"/>
                <a:ea typeface="微软雅黑" panose="020B0502040204020203" pitchFamily="34" charset="-122"/>
              </a:rPr>
              <a:t>，上行 </a:t>
            </a:r>
            <a:r>
              <a:rPr lang="en-US" altLang="zh-CN">
                <a:solidFill>
                  <a:srgbClr val="002060"/>
                </a:solidFill>
                <a:latin typeface="微软雅黑" panose="020B0502040204020203" pitchFamily="34" charset="-122"/>
                <a:ea typeface="微软雅黑" panose="020B0502040204020203" pitchFamily="34" charset="-122"/>
              </a:rPr>
              <a:t>1310 nm</a:t>
            </a:r>
            <a:r>
              <a:rPr lang="zh-CN" altLang="en-US">
                <a:solidFill>
                  <a:srgbClr val="002060"/>
                </a:solidFill>
                <a:latin typeface="微软雅黑" panose="020B0502040204020203" pitchFamily="34" charset="-122"/>
                <a:ea typeface="微软雅黑" panose="020B0502040204020203" pitchFamily="34" charset="-122"/>
              </a:rPr>
              <a:t>，</a:t>
            </a:r>
            <a:r>
              <a:rPr lang="en-US" altLang="zh-CN">
                <a:solidFill>
                  <a:srgbClr val="002060"/>
                </a:solidFill>
                <a:latin typeface="微软雅黑" panose="020B0502040204020203" pitchFamily="34" charset="-122"/>
                <a:ea typeface="微软雅黑" panose="020B0502040204020203" pitchFamily="34" charset="-122"/>
              </a:rPr>
              <a:t>WDM</a:t>
            </a:r>
            <a:endParaRPr lang="en-US" altLang="zh-CN">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速率：</a:t>
            </a:r>
            <a:r>
              <a:rPr lang="en-US" altLang="zh-CN">
                <a:solidFill>
                  <a:srgbClr val="002060"/>
                </a:solidFill>
                <a:latin typeface="微软雅黑" panose="020B0502040204020203" pitchFamily="34" charset="-122"/>
                <a:ea typeface="微软雅黑" panose="020B0502040204020203" pitchFamily="34" charset="-122"/>
              </a:rPr>
              <a:t>1 Gbps(</a:t>
            </a:r>
            <a:r>
              <a:rPr lang="zh-CN" altLang="en-US">
                <a:solidFill>
                  <a:srgbClr val="002060"/>
                </a:solidFill>
                <a:latin typeface="微软雅黑" panose="020B0502040204020203" pitchFamily="34" charset="-122"/>
                <a:ea typeface="微软雅黑" panose="020B0502040204020203" pitchFamily="34" charset="-122"/>
              </a:rPr>
              <a:t>将来 </a:t>
            </a:r>
            <a:r>
              <a:rPr lang="en-US" altLang="zh-CN">
                <a:solidFill>
                  <a:srgbClr val="002060"/>
                </a:solidFill>
                <a:latin typeface="微软雅黑" panose="020B0502040204020203" pitchFamily="34" charset="-122"/>
                <a:ea typeface="微软雅黑" panose="020B0502040204020203" pitchFamily="34" charset="-122"/>
              </a:rPr>
              <a:t>10Gbps)</a:t>
            </a:r>
            <a:endParaRPr lang="en-US" altLang="zh-CN">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endParaRPr lang="zh-CN" altLang="en-US">
              <a:solidFill>
                <a:srgbClr val="002060"/>
              </a:solidFill>
              <a:latin typeface="微软雅黑" panose="020B0502040204020203" pitchFamily="34" charset="-122"/>
              <a:ea typeface="微软雅黑" panose="020B0502040204020203" pitchFamily="34" charset="-122"/>
            </a:endParaRPr>
          </a:p>
          <a:p>
            <a:r>
              <a:rPr lang="en-US" altLang="zh-CN" sz="1600">
                <a:solidFill>
                  <a:srgbClr val="002060"/>
                </a:solidFill>
                <a:latin typeface="微软雅黑" panose="020B0502040204020203" pitchFamily="34" charset="-122"/>
                <a:ea typeface="微软雅黑" panose="020B0502040204020203" pitchFamily="34" charset="-122"/>
              </a:rPr>
              <a:t>2) EPON</a:t>
            </a:r>
            <a:r>
              <a:rPr lang="zh-CN" altLang="en-US" sz="1600">
                <a:solidFill>
                  <a:srgbClr val="002060"/>
                </a:solidFill>
                <a:latin typeface="微软雅黑" panose="020B0502040204020203" pitchFamily="34" charset="-122"/>
                <a:ea typeface="微软雅黑" panose="020B0502040204020203" pitchFamily="34" charset="-122"/>
              </a:rPr>
              <a:t>关键技术</a:t>
            </a:r>
            <a:endParaRPr lang="en-US" altLang="zh-CN" sz="1600">
              <a:solidFill>
                <a:srgbClr val="002060"/>
              </a:solidFill>
              <a:latin typeface="微软雅黑" panose="020B0502040204020203" pitchFamily="34" charset="-122"/>
              <a:ea typeface="微软雅黑" panose="020B0502040204020203" pitchFamily="34" charset="-122"/>
            </a:endParaRPr>
          </a:p>
          <a:p>
            <a:pPr marL="285750" indent="-285750" algn="l">
              <a:buFont typeface="Wingdings" panose="05000000000000000000" charset="0"/>
              <a:buChar char=""/>
            </a:pPr>
            <a:endParaRPr lang="zh-CN" altLang="en-US">
              <a:solidFill>
                <a:srgbClr val="002060"/>
              </a:solidFill>
              <a:latin typeface="微软雅黑" panose="020B0502040204020203" pitchFamily="34" charset="-122"/>
              <a:ea typeface="微软雅黑" panose="020B0502040204020203" pitchFamily="34" charset="-122"/>
            </a:endParaRPr>
          </a:p>
          <a:p>
            <a:pPr indent="0" algn="l">
              <a:buFont typeface="Wingdings" panose="05000000000000000000" charset="0"/>
              <a:buNone/>
            </a:pPr>
            <a:endParaRPr lang="zh-CN" altLang="en-US">
              <a:solidFill>
                <a:srgbClr val="002060"/>
              </a:solidFill>
              <a:latin typeface="微软雅黑" panose="020B0502040204020203" pitchFamily="34" charset="-122"/>
              <a:ea typeface="微软雅黑" panose="020B0502040204020203" pitchFamily="34" charset="-122"/>
              <a:sym typeface="+mn-ea"/>
            </a:endParaRPr>
          </a:p>
          <a:p>
            <a:pPr marL="285750" indent="-285750" algn="l">
              <a:buFont typeface="Wingdings" panose="05000000000000000000" charset="0"/>
              <a:buChar char=""/>
            </a:pPr>
            <a:endParaRPr lang="zh-CN" altLang="en-US">
              <a:solidFill>
                <a:srgbClr val="002060"/>
              </a:solidFill>
              <a:latin typeface="微软雅黑" panose="020B0502040204020203" pitchFamily="34" charset="-122"/>
              <a:ea typeface="微软雅黑" panose="020B0502040204020203" pitchFamily="34" charset="-122"/>
              <a:sym typeface="+mn-ea"/>
            </a:endParaRPr>
          </a:p>
        </p:txBody>
      </p:sp>
      <p:sp>
        <p:nvSpPr>
          <p:cNvPr id="12" name="文本框 11"/>
          <p:cNvSpPr txBox="1"/>
          <p:nvPr/>
        </p:nvSpPr>
        <p:spPr>
          <a:xfrm>
            <a:off x="3199130" y="-889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6.8.7 </a:t>
            </a:r>
            <a:r>
              <a:rPr lang="zh-CN" altLang="en-US" sz="1600">
                <a:solidFill>
                  <a:srgbClr val="002060"/>
                </a:solidFill>
                <a:latin typeface="微软雅黑" panose="020B0502040204020203" pitchFamily="34" charset="-122"/>
                <a:ea typeface="微软雅黑" panose="020B0502040204020203" pitchFamily="34" charset="-122"/>
              </a:rPr>
              <a:t>光网络接入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4" name="文本框 3"/>
          <p:cNvSpPr txBox="1"/>
          <p:nvPr/>
        </p:nvSpPr>
        <p:spPr>
          <a:xfrm>
            <a:off x="273685" y="328295"/>
            <a:ext cx="1854200" cy="1229995"/>
          </a:xfrm>
          <a:prstGeom prst="rect">
            <a:avLst/>
          </a:prstGeom>
          <a:noFill/>
        </p:spPr>
        <p:txBody>
          <a:bodyPr wrap="square" rtlCol="0">
            <a:spAutoFit/>
          </a:bodyPr>
          <a:p>
            <a:pPr algn="l"/>
            <a:r>
              <a:rPr lang="en-US" altLang="zh-CN">
                <a:solidFill>
                  <a:srgbClr val="002060"/>
                </a:solidFill>
                <a:latin typeface="微软雅黑" panose="020B0502040204020203" pitchFamily="34" charset="-122"/>
                <a:ea typeface="微软雅黑" panose="020B0502040204020203" pitchFamily="34" charset="-122"/>
              </a:rPr>
              <a:t>1. </a:t>
            </a:r>
            <a:r>
              <a:rPr lang="zh-CN" altLang="en-US">
                <a:solidFill>
                  <a:srgbClr val="002060"/>
                </a:solidFill>
                <a:latin typeface="微软雅黑" panose="020B0502040204020203" pitchFamily="34" charset="-122"/>
                <a:ea typeface="微软雅黑" panose="020B0502040204020203" pitchFamily="34" charset="-122"/>
              </a:rPr>
              <a:t>光纤接入技术</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2. </a:t>
            </a:r>
            <a:r>
              <a:rPr lang="zh-CN" altLang="en-US">
                <a:solidFill>
                  <a:srgbClr val="002060"/>
                </a:solidFill>
                <a:latin typeface="微软雅黑" panose="020B0502040204020203" pitchFamily="34" charset="-122"/>
                <a:ea typeface="微软雅黑" panose="020B0502040204020203" pitchFamily="34" charset="-122"/>
              </a:rPr>
              <a:t>光纤接入网的分类</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3. </a:t>
            </a:r>
            <a:r>
              <a:rPr lang="zh-CN" altLang="en-US">
                <a:solidFill>
                  <a:srgbClr val="002060"/>
                </a:solidFill>
                <a:latin typeface="微软雅黑" panose="020B0502040204020203" pitchFamily="34" charset="-122"/>
                <a:ea typeface="微软雅黑" panose="020B0502040204020203" pitchFamily="34" charset="-122"/>
              </a:rPr>
              <a:t>无源光网络简介</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4. EPON</a:t>
            </a:r>
            <a:endParaRPr lang="en-US" altLang="zh-CN"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5. GPON</a:t>
            </a:r>
            <a:endParaRPr lang="en-US" altLang="zh-CN">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ppt_y</p:attrName>
                                        </p:attrNameLst>
                                      </p:cBhvr>
                                      <p:tavLst>
                                        <p:tav tm="0">
                                          <p:val>
                                            <p:strVal val="#ppt_y+#ppt_h*1.125000"/>
                                          </p:val>
                                        </p:tav>
                                        <p:tav tm="100000">
                                          <p:val>
                                            <p:strVal val="#ppt_y"/>
                                          </p:val>
                                        </p:tav>
                                      </p:tavLst>
                                    </p:anim>
                                    <p:animEffect transition="in" filter="wipe(up)">
                                      <p:cBhvr>
                                        <p:cTn id="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文本框 13"/>
          <p:cNvSpPr txBox="1"/>
          <p:nvPr/>
        </p:nvSpPr>
        <p:spPr>
          <a:xfrm>
            <a:off x="2581910" y="721360"/>
            <a:ext cx="5901055" cy="2799715"/>
          </a:xfrm>
          <a:prstGeom prst="rect">
            <a:avLst/>
          </a:prstGeom>
          <a:noFill/>
        </p:spPr>
        <p:txBody>
          <a:bodyPr wrap="square" rtlCol="0">
            <a:spAutoFit/>
          </a:bodyPr>
          <a:p>
            <a:r>
              <a:rPr lang="zh-CN" altLang="en-US" sz="1600">
                <a:solidFill>
                  <a:srgbClr val="002060"/>
                </a:solidFill>
                <a:latin typeface="微软雅黑" panose="020B0502040204020203" pitchFamily="34" charset="-122"/>
                <a:ea typeface="微软雅黑" panose="020B0502040204020203" pitchFamily="34" charset="-122"/>
              </a:rPr>
              <a:t>光纤通信与以太网技术结合 </a:t>
            </a:r>
            <a:r>
              <a:rPr lang="en-US" altLang="zh-CN" sz="1600">
                <a:solidFill>
                  <a:srgbClr val="002060"/>
                </a:solidFill>
                <a:latin typeface="微软雅黑" panose="020B0502040204020203" pitchFamily="34" charset="-122"/>
                <a:ea typeface="微软雅黑" panose="020B0502040204020203" pitchFamily="34" charset="-122"/>
              </a:rPr>
              <a:t>IEEE 802.3ah</a:t>
            </a:r>
            <a:endParaRPr lang="en-US" altLang="zh-CN" sz="1600">
              <a:solidFill>
                <a:srgbClr val="002060"/>
              </a:solidFill>
              <a:latin typeface="微软雅黑" panose="020B0502040204020203" pitchFamily="34" charset="-122"/>
              <a:ea typeface="微软雅黑" panose="020B0502040204020203" pitchFamily="34" charset="-122"/>
            </a:endParaRPr>
          </a:p>
          <a:p>
            <a:r>
              <a:rPr lang="zh-CN" altLang="en-US" sz="1600">
                <a:solidFill>
                  <a:srgbClr val="002060"/>
                </a:solidFill>
                <a:latin typeface="微软雅黑" panose="020B0502040204020203" pitchFamily="34" charset="-122"/>
                <a:ea typeface="微软雅黑" panose="020B0502040204020203" pitchFamily="34" charset="-122"/>
              </a:rPr>
              <a:t>支持</a:t>
            </a:r>
            <a:r>
              <a:rPr lang="en-US" altLang="zh-CN" sz="1600">
                <a:solidFill>
                  <a:srgbClr val="002060"/>
                </a:solidFill>
                <a:latin typeface="微软雅黑" panose="020B0502040204020203" pitchFamily="34" charset="-122"/>
                <a:ea typeface="微软雅黑" panose="020B0502040204020203" pitchFamily="34" charset="-122"/>
              </a:rPr>
              <a:t>1.25Gbps</a:t>
            </a:r>
            <a:r>
              <a:rPr lang="zh-CN" altLang="en-US" sz="1600">
                <a:solidFill>
                  <a:srgbClr val="002060"/>
                </a:solidFill>
                <a:latin typeface="微软雅黑" panose="020B0502040204020203" pitchFamily="34" charset="-122"/>
                <a:ea typeface="微软雅黑" panose="020B0502040204020203" pitchFamily="34" charset="-122"/>
              </a:rPr>
              <a:t>对称速率，可升级到</a:t>
            </a:r>
            <a:r>
              <a:rPr lang="en-US" altLang="zh-CN" sz="1600">
                <a:solidFill>
                  <a:srgbClr val="002060"/>
                </a:solidFill>
                <a:latin typeface="微软雅黑" panose="020B0502040204020203" pitchFamily="34" charset="-122"/>
                <a:ea typeface="微软雅黑" panose="020B0502040204020203" pitchFamily="34" charset="-122"/>
              </a:rPr>
              <a:t>10Gbps </a:t>
            </a:r>
            <a:r>
              <a:rPr lang="zh-CN" altLang="en-US" sz="1600">
                <a:solidFill>
                  <a:srgbClr val="002060"/>
                </a:solidFill>
                <a:latin typeface="微软雅黑" panose="020B0502040204020203" pitchFamily="34" charset="-122"/>
                <a:ea typeface="微软雅黑" panose="020B0502040204020203" pitchFamily="34" charset="-122"/>
              </a:rPr>
              <a:t>（</a:t>
            </a:r>
            <a:r>
              <a:rPr lang="en-US" altLang="zh-CN" sz="1600">
                <a:solidFill>
                  <a:srgbClr val="002060"/>
                </a:solidFill>
                <a:latin typeface="微软雅黑" panose="020B0502040204020203" pitchFamily="34" charset="-122"/>
                <a:ea typeface="微软雅黑" panose="020B0502040204020203" pitchFamily="34" charset="-122"/>
              </a:rPr>
              <a:t>GE-PON</a:t>
            </a:r>
            <a:r>
              <a:rPr lang="zh-CN" altLang="en-US" sz="1600">
                <a:solidFill>
                  <a:srgbClr val="002060"/>
                </a:solidFill>
                <a:latin typeface="微软雅黑" panose="020B0502040204020203" pitchFamily="34" charset="-122"/>
                <a:ea typeface="微软雅黑" panose="020B0502040204020203" pitchFamily="34" charset="-122"/>
              </a:rPr>
              <a:t>）</a:t>
            </a:r>
            <a:endParaRPr lang="zh-CN" altLang="en-US" sz="1600">
              <a:solidFill>
                <a:srgbClr val="002060"/>
              </a:solidFill>
              <a:latin typeface="微软雅黑" panose="020B0502040204020203" pitchFamily="34" charset="-122"/>
              <a:ea typeface="微软雅黑" panose="020B0502040204020203" pitchFamily="34" charset="-122"/>
            </a:endParaRPr>
          </a:p>
          <a:p>
            <a:r>
              <a:rPr lang="en-US" altLang="zh-CN" sz="1600">
                <a:solidFill>
                  <a:srgbClr val="002060"/>
                </a:solidFill>
                <a:latin typeface="微软雅黑" panose="020B0502040204020203" pitchFamily="34" charset="-122"/>
                <a:ea typeface="微软雅黑" panose="020B0502040204020203" pitchFamily="34" charset="-122"/>
              </a:rPr>
              <a:t>1) EPON</a:t>
            </a:r>
            <a:r>
              <a:rPr lang="zh-CN" altLang="en-US" sz="1600">
                <a:solidFill>
                  <a:srgbClr val="002060"/>
                </a:solidFill>
                <a:latin typeface="微软雅黑" panose="020B0502040204020203" pitchFamily="34" charset="-122"/>
                <a:ea typeface="微软雅黑" panose="020B0502040204020203" pitchFamily="34" charset="-122"/>
              </a:rPr>
              <a:t>概览</a:t>
            </a:r>
            <a:r>
              <a:rPr lang="en-US" altLang="zh-CN" sz="1600">
                <a:solidFill>
                  <a:srgbClr val="002060"/>
                </a:solidFill>
                <a:latin typeface="微软雅黑" panose="020B0502040204020203" pitchFamily="34" charset="-122"/>
                <a:ea typeface="微软雅黑" panose="020B0502040204020203" pitchFamily="34" charset="-122"/>
              </a:rPr>
              <a:t> </a:t>
            </a:r>
            <a:endParaRPr lang="en-US" altLang="zh-CN" sz="1600">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endParaRPr lang="zh-CN" altLang="en-US">
              <a:solidFill>
                <a:srgbClr val="002060"/>
              </a:solidFill>
              <a:latin typeface="微软雅黑" panose="020B0502040204020203" pitchFamily="34" charset="-122"/>
              <a:ea typeface="微软雅黑" panose="020B0502040204020203" pitchFamily="34" charset="-122"/>
            </a:endParaRPr>
          </a:p>
          <a:p>
            <a:r>
              <a:rPr lang="en-US" altLang="zh-CN" sz="1600">
                <a:solidFill>
                  <a:srgbClr val="002060"/>
                </a:solidFill>
                <a:latin typeface="微软雅黑" panose="020B0502040204020203" pitchFamily="34" charset="-122"/>
                <a:ea typeface="微软雅黑" panose="020B0502040204020203" pitchFamily="34" charset="-122"/>
              </a:rPr>
              <a:t>2) EPON</a:t>
            </a:r>
            <a:r>
              <a:rPr lang="zh-CN" altLang="en-US" sz="1600">
                <a:solidFill>
                  <a:srgbClr val="002060"/>
                </a:solidFill>
                <a:latin typeface="微软雅黑" panose="020B0502040204020203" pitchFamily="34" charset="-122"/>
                <a:ea typeface="微软雅黑" panose="020B0502040204020203" pitchFamily="34" charset="-122"/>
              </a:rPr>
              <a:t>关键技术</a:t>
            </a:r>
            <a:r>
              <a:rPr lang="en-US" altLang="zh-CN" sz="1600">
                <a:solidFill>
                  <a:srgbClr val="002060"/>
                </a:solidFill>
                <a:latin typeface="微软雅黑" panose="020B0502040204020203" pitchFamily="34" charset="-122"/>
                <a:ea typeface="微软雅黑" panose="020B0502040204020203" pitchFamily="34" charset="-122"/>
              </a:rPr>
              <a:t>:</a:t>
            </a:r>
            <a:endParaRPr lang="en-US" altLang="zh-CN" sz="1600">
              <a:solidFill>
                <a:srgbClr val="002060"/>
              </a:solidFill>
              <a:latin typeface="微软雅黑" panose="020B0502040204020203" pitchFamily="34" charset="-122"/>
              <a:ea typeface="微软雅黑" panose="020B0502040204020203" pitchFamily="34" charset="-122"/>
            </a:endParaRPr>
          </a:p>
          <a:p>
            <a:pPr marL="285750" indent="-285750" algn="l">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测距 </a:t>
            </a:r>
            <a:r>
              <a:rPr lang="en-US" altLang="zh-CN">
                <a:solidFill>
                  <a:srgbClr val="002060"/>
                </a:solidFill>
                <a:latin typeface="微软雅黑" panose="020B0502040204020203" pitchFamily="34" charset="-122"/>
                <a:ea typeface="微软雅黑" panose="020B0502040204020203" pitchFamily="34" charset="-122"/>
              </a:rPr>
              <a:t>— </a:t>
            </a:r>
            <a:r>
              <a:rPr lang="zh-CN" altLang="en-US">
                <a:solidFill>
                  <a:srgbClr val="002060"/>
                </a:solidFill>
                <a:latin typeface="微软雅黑" panose="020B0502040204020203" pitchFamily="34" charset="-122"/>
                <a:ea typeface="微软雅黑" panose="020B0502040204020203" pitchFamily="34" charset="-122"/>
              </a:rPr>
              <a:t>采用</a:t>
            </a:r>
            <a:r>
              <a:rPr lang="en-US" altLang="zh-CN">
                <a:solidFill>
                  <a:srgbClr val="002060"/>
                </a:solidFill>
                <a:latin typeface="微软雅黑" panose="020B0502040204020203" pitchFamily="34" charset="-122"/>
                <a:ea typeface="微软雅黑" panose="020B0502040204020203" pitchFamily="34" charset="-122"/>
              </a:rPr>
              <a:t>TDMA</a:t>
            </a:r>
            <a:r>
              <a:rPr lang="zh-CN" altLang="en-US">
                <a:solidFill>
                  <a:srgbClr val="002060"/>
                </a:solidFill>
                <a:latin typeface="微软雅黑" panose="020B0502040204020203" pitchFamily="34" charset="-122"/>
                <a:ea typeface="微软雅黑" panose="020B0502040204020203" pitchFamily="34" charset="-122"/>
              </a:rPr>
              <a:t>方式应保证每个</a:t>
            </a:r>
            <a:r>
              <a:rPr lang="en-US" altLang="zh-CN">
                <a:solidFill>
                  <a:srgbClr val="002060"/>
                </a:solidFill>
                <a:latin typeface="微软雅黑" panose="020B0502040204020203" pitchFamily="34" charset="-122"/>
                <a:ea typeface="微软雅黑" panose="020B0502040204020203" pitchFamily="34" charset="-122"/>
              </a:rPr>
              <a:t>ONU</a:t>
            </a:r>
            <a:r>
              <a:rPr lang="zh-CN" altLang="en-US">
                <a:solidFill>
                  <a:srgbClr val="002060"/>
                </a:solidFill>
                <a:latin typeface="微软雅黑" panose="020B0502040204020203" pitchFamily="34" charset="-122"/>
                <a:ea typeface="微软雅黑" panose="020B0502040204020203" pitchFamily="34" charset="-122"/>
              </a:rPr>
              <a:t>到</a:t>
            </a:r>
            <a:r>
              <a:rPr lang="en-US" altLang="zh-CN">
                <a:solidFill>
                  <a:srgbClr val="002060"/>
                </a:solidFill>
                <a:latin typeface="微软雅黑" panose="020B0502040204020203" pitchFamily="34" charset="-122"/>
                <a:ea typeface="微软雅黑" panose="020B0502040204020203" pitchFamily="34" charset="-122"/>
              </a:rPr>
              <a:t>OLT</a:t>
            </a:r>
            <a:r>
              <a:rPr lang="zh-CN" altLang="en-US">
                <a:solidFill>
                  <a:srgbClr val="002060"/>
                </a:solidFill>
                <a:latin typeface="微软雅黑" panose="020B0502040204020203" pitchFamily="34" charset="-122"/>
                <a:ea typeface="微软雅黑" panose="020B0502040204020203" pitchFamily="34" charset="-122"/>
              </a:rPr>
              <a:t>的逻辑距离相等，否则不能保证时间同步</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lgn="l">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突发接收技术 </a:t>
            </a:r>
            <a:r>
              <a:rPr lang="en-US" altLang="zh-CN">
                <a:solidFill>
                  <a:srgbClr val="002060"/>
                </a:solidFill>
                <a:latin typeface="微软雅黑" panose="020B0502040204020203" pitchFamily="34" charset="-122"/>
                <a:ea typeface="微软雅黑" panose="020B0502040204020203" pitchFamily="34" charset="-122"/>
              </a:rPr>
              <a:t>— </a:t>
            </a:r>
            <a:r>
              <a:rPr lang="zh-CN" altLang="en-US">
                <a:solidFill>
                  <a:srgbClr val="002060"/>
                </a:solidFill>
                <a:latin typeface="微软雅黑" panose="020B0502040204020203" pitchFamily="34" charset="-122"/>
                <a:ea typeface="微软雅黑" panose="020B0502040204020203" pitchFamily="34" charset="-122"/>
              </a:rPr>
              <a:t>每个时隙开始时快速调节阈值以适应不同距离</a:t>
            </a:r>
            <a:r>
              <a:rPr lang="en-US" altLang="zh-CN">
                <a:solidFill>
                  <a:srgbClr val="002060"/>
                </a:solidFill>
                <a:latin typeface="微软雅黑" panose="020B0502040204020203" pitchFamily="34" charset="-122"/>
                <a:ea typeface="微软雅黑" panose="020B0502040204020203" pitchFamily="34" charset="-122"/>
              </a:rPr>
              <a:t>ONU</a:t>
            </a:r>
            <a:r>
              <a:rPr lang="zh-CN" altLang="en-US">
                <a:solidFill>
                  <a:srgbClr val="002060"/>
                </a:solidFill>
                <a:latin typeface="微软雅黑" panose="020B0502040204020203" pitchFamily="34" charset="-122"/>
                <a:ea typeface="微软雅黑" panose="020B0502040204020203" pitchFamily="34" charset="-122"/>
              </a:rPr>
              <a:t>的信号强弱变化</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lgn="l">
              <a:buFont typeface="Wingdings" panose="05000000000000000000" charset="0"/>
              <a:buChar char=""/>
            </a:pPr>
            <a:r>
              <a:rPr lang="en-US" altLang="zh-CN">
                <a:solidFill>
                  <a:srgbClr val="002060"/>
                </a:solidFill>
                <a:latin typeface="微软雅黑" panose="020B0502040204020203" pitchFamily="34" charset="-122"/>
                <a:ea typeface="微软雅黑" panose="020B0502040204020203" pitchFamily="34" charset="-122"/>
              </a:rPr>
              <a:t>ONU</a:t>
            </a:r>
            <a:r>
              <a:rPr lang="zh-CN" altLang="en-US">
                <a:solidFill>
                  <a:srgbClr val="002060"/>
                </a:solidFill>
                <a:latin typeface="微软雅黑" panose="020B0502040204020203" pitchFamily="34" charset="-122"/>
                <a:ea typeface="微软雅黑" panose="020B0502040204020203" pitchFamily="34" charset="-122"/>
              </a:rPr>
              <a:t>自动加入 </a:t>
            </a:r>
            <a:r>
              <a:rPr lang="en-US" altLang="zh-CN">
                <a:solidFill>
                  <a:srgbClr val="002060"/>
                </a:solidFill>
                <a:latin typeface="微软雅黑" panose="020B0502040204020203" pitchFamily="34" charset="-122"/>
                <a:ea typeface="微软雅黑" panose="020B0502040204020203" pitchFamily="34" charset="-122"/>
              </a:rPr>
              <a:t>— </a:t>
            </a:r>
            <a:r>
              <a:rPr lang="zh-CN" altLang="en-US">
                <a:solidFill>
                  <a:srgbClr val="002060"/>
                </a:solidFill>
                <a:latin typeface="微软雅黑" panose="020B0502040204020203" pitchFamily="34" charset="-122"/>
                <a:ea typeface="微软雅黑" panose="020B0502040204020203" pitchFamily="34" charset="-122"/>
              </a:rPr>
              <a:t>定义了一套协议，实现</a:t>
            </a:r>
            <a:r>
              <a:rPr lang="en-US" altLang="zh-CN">
                <a:solidFill>
                  <a:srgbClr val="002060"/>
                </a:solidFill>
                <a:latin typeface="微软雅黑" panose="020B0502040204020203" pitchFamily="34" charset="-122"/>
                <a:ea typeface="微软雅黑" panose="020B0502040204020203" pitchFamily="34" charset="-122"/>
              </a:rPr>
              <a:t>ONU</a:t>
            </a:r>
            <a:r>
              <a:rPr lang="zh-CN" altLang="en-US">
                <a:solidFill>
                  <a:srgbClr val="002060"/>
                </a:solidFill>
                <a:latin typeface="微软雅黑" panose="020B0502040204020203" pitchFamily="34" charset="-122"/>
                <a:ea typeface="微软雅黑" panose="020B0502040204020203" pitchFamily="34" charset="-122"/>
              </a:rPr>
              <a:t>自动加入</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lgn="l">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带宽分配策略 </a:t>
            </a:r>
            <a:r>
              <a:rPr lang="en-US" altLang="zh-CN">
                <a:solidFill>
                  <a:srgbClr val="002060"/>
                </a:solidFill>
                <a:latin typeface="微软雅黑" panose="020B0502040204020203" pitchFamily="34" charset="-122"/>
                <a:ea typeface="微软雅黑" panose="020B0502040204020203" pitchFamily="34" charset="-122"/>
              </a:rPr>
              <a:t>— </a:t>
            </a:r>
            <a:r>
              <a:rPr lang="zh-CN" altLang="en-US">
                <a:solidFill>
                  <a:srgbClr val="002060"/>
                </a:solidFill>
                <a:latin typeface="微软雅黑" panose="020B0502040204020203" pitchFamily="34" charset="-122"/>
                <a:ea typeface="微软雅黑" panose="020B0502040204020203" pitchFamily="34" charset="-122"/>
              </a:rPr>
              <a:t>每个</a:t>
            </a:r>
            <a:r>
              <a:rPr lang="en-US" altLang="zh-CN">
                <a:solidFill>
                  <a:srgbClr val="002060"/>
                </a:solidFill>
                <a:latin typeface="微软雅黑" panose="020B0502040204020203" pitchFamily="34" charset="-122"/>
                <a:ea typeface="微软雅黑" panose="020B0502040204020203" pitchFamily="34" charset="-122"/>
              </a:rPr>
              <a:t>ONU</a:t>
            </a:r>
            <a:r>
              <a:rPr lang="zh-CN" altLang="en-US">
                <a:solidFill>
                  <a:srgbClr val="002060"/>
                </a:solidFill>
                <a:latin typeface="微软雅黑" panose="020B0502040204020203" pitchFamily="34" charset="-122"/>
                <a:ea typeface="微软雅黑" panose="020B0502040204020203" pitchFamily="34" charset="-122"/>
              </a:rPr>
              <a:t>有一个最小带宽，剩余带宽动态分配</a:t>
            </a:r>
            <a:endParaRPr lang="zh-CN" altLang="en-US">
              <a:solidFill>
                <a:srgbClr val="002060"/>
              </a:solidFill>
              <a:latin typeface="微软雅黑" panose="020B0502040204020203" pitchFamily="34" charset="-122"/>
              <a:ea typeface="微软雅黑" panose="020B0502040204020203" pitchFamily="34" charset="-122"/>
            </a:endParaRPr>
          </a:p>
          <a:p>
            <a:pPr indent="0" algn="l">
              <a:buFont typeface="Wingdings" panose="05000000000000000000" charset="0"/>
              <a:buNone/>
            </a:pPr>
            <a:endParaRPr lang="zh-CN" altLang="en-US">
              <a:solidFill>
                <a:srgbClr val="002060"/>
              </a:solidFill>
              <a:latin typeface="微软雅黑" panose="020B0502040204020203" pitchFamily="34" charset="-122"/>
              <a:ea typeface="微软雅黑" panose="020B0502040204020203" pitchFamily="34" charset="-122"/>
              <a:sym typeface="+mn-ea"/>
            </a:endParaRPr>
          </a:p>
        </p:txBody>
      </p:sp>
      <p:sp>
        <p:nvSpPr>
          <p:cNvPr id="12" name="文本框 11"/>
          <p:cNvSpPr txBox="1"/>
          <p:nvPr/>
        </p:nvSpPr>
        <p:spPr>
          <a:xfrm>
            <a:off x="3199130" y="-889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6.8.7 </a:t>
            </a:r>
            <a:r>
              <a:rPr lang="zh-CN" altLang="en-US" sz="1600">
                <a:solidFill>
                  <a:srgbClr val="002060"/>
                </a:solidFill>
                <a:latin typeface="微软雅黑" panose="020B0502040204020203" pitchFamily="34" charset="-122"/>
                <a:ea typeface="微软雅黑" panose="020B0502040204020203" pitchFamily="34" charset="-122"/>
              </a:rPr>
              <a:t>光网络接入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4" name="文本框 3"/>
          <p:cNvSpPr txBox="1"/>
          <p:nvPr/>
        </p:nvSpPr>
        <p:spPr>
          <a:xfrm>
            <a:off x="273685" y="328295"/>
            <a:ext cx="1854200" cy="1229995"/>
          </a:xfrm>
          <a:prstGeom prst="rect">
            <a:avLst/>
          </a:prstGeom>
          <a:noFill/>
        </p:spPr>
        <p:txBody>
          <a:bodyPr wrap="square" rtlCol="0">
            <a:spAutoFit/>
          </a:bodyPr>
          <a:p>
            <a:pPr algn="l"/>
            <a:r>
              <a:rPr lang="en-US" altLang="zh-CN">
                <a:solidFill>
                  <a:srgbClr val="002060"/>
                </a:solidFill>
                <a:latin typeface="微软雅黑" panose="020B0502040204020203" pitchFamily="34" charset="-122"/>
                <a:ea typeface="微软雅黑" panose="020B0502040204020203" pitchFamily="34" charset="-122"/>
              </a:rPr>
              <a:t>1. </a:t>
            </a:r>
            <a:r>
              <a:rPr lang="zh-CN" altLang="en-US">
                <a:solidFill>
                  <a:srgbClr val="002060"/>
                </a:solidFill>
                <a:latin typeface="微软雅黑" panose="020B0502040204020203" pitchFamily="34" charset="-122"/>
                <a:ea typeface="微软雅黑" panose="020B0502040204020203" pitchFamily="34" charset="-122"/>
              </a:rPr>
              <a:t>光纤接入技术</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2. </a:t>
            </a:r>
            <a:r>
              <a:rPr lang="zh-CN" altLang="en-US">
                <a:solidFill>
                  <a:srgbClr val="002060"/>
                </a:solidFill>
                <a:latin typeface="微软雅黑" panose="020B0502040204020203" pitchFamily="34" charset="-122"/>
                <a:ea typeface="微软雅黑" panose="020B0502040204020203" pitchFamily="34" charset="-122"/>
              </a:rPr>
              <a:t>光纤接入网的分类</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3. </a:t>
            </a:r>
            <a:r>
              <a:rPr lang="zh-CN" altLang="en-US">
                <a:solidFill>
                  <a:srgbClr val="002060"/>
                </a:solidFill>
                <a:latin typeface="微软雅黑" panose="020B0502040204020203" pitchFamily="34" charset="-122"/>
                <a:ea typeface="微软雅黑" panose="020B0502040204020203" pitchFamily="34" charset="-122"/>
              </a:rPr>
              <a:t>无源光网络简介</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4. EPON</a:t>
            </a:r>
            <a:endParaRPr lang="en-US" altLang="zh-CN"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5. GPON</a:t>
            </a:r>
            <a:endParaRPr lang="en-US" altLang="zh-CN">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文本框 11"/>
          <p:cNvSpPr txBox="1"/>
          <p:nvPr/>
        </p:nvSpPr>
        <p:spPr>
          <a:xfrm>
            <a:off x="3199130" y="-889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6.8.7 </a:t>
            </a:r>
            <a:r>
              <a:rPr lang="zh-CN" altLang="en-US" sz="1600">
                <a:solidFill>
                  <a:srgbClr val="002060"/>
                </a:solidFill>
                <a:latin typeface="微软雅黑" panose="020B0502040204020203" pitchFamily="34" charset="-122"/>
                <a:ea typeface="微软雅黑" panose="020B0502040204020203" pitchFamily="34" charset="-122"/>
              </a:rPr>
              <a:t>光网络接入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4" name="文本框 3"/>
          <p:cNvSpPr txBox="1"/>
          <p:nvPr/>
        </p:nvSpPr>
        <p:spPr>
          <a:xfrm>
            <a:off x="273685" y="295910"/>
            <a:ext cx="2859405" cy="1229995"/>
          </a:xfrm>
          <a:prstGeom prst="rect">
            <a:avLst/>
          </a:prstGeom>
          <a:noFill/>
        </p:spPr>
        <p:txBody>
          <a:bodyPr wrap="square" rtlCol="0">
            <a:spAutoFit/>
          </a:bodyPr>
          <a:p>
            <a:pPr algn="l"/>
            <a:r>
              <a:rPr lang="en-US" altLang="zh-CN">
                <a:solidFill>
                  <a:srgbClr val="002060"/>
                </a:solidFill>
                <a:latin typeface="微软雅黑" panose="020B0502040204020203" pitchFamily="34" charset="-122"/>
                <a:ea typeface="微软雅黑" panose="020B0502040204020203" pitchFamily="34" charset="-122"/>
              </a:rPr>
              <a:t>1. </a:t>
            </a:r>
            <a:r>
              <a:rPr lang="zh-CN" altLang="en-US">
                <a:solidFill>
                  <a:srgbClr val="002060"/>
                </a:solidFill>
                <a:latin typeface="微软雅黑" panose="020B0502040204020203" pitchFamily="34" charset="-122"/>
                <a:ea typeface="微软雅黑" panose="020B0502040204020203" pitchFamily="34" charset="-122"/>
              </a:rPr>
              <a:t>光纤接入技术</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2. </a:t>
            </a:r>
            <a:r>
              <a:rPr lang="zh-CN" altLang="en-US">
                <a:solidFill>
                  <a:srgbClr val="002060"/>
                </a:solidFill>
                <a:latin typeface="微软雅黑" panose="020B0502040204020203" pitchFamily="34" charset="-122"/>
                <a:ea typeface="微软雅黑" panose="020B0502040204020203" pitchFamily="34" charset="-122"/>
              </a:rPr>
              <a:t>光纤接入网的分类</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3. </a:t>
            </a:r>
            <a:r>
              <a:rPr lang="zh-CN" altLang="en-US">
                <a:solidFill>
                  <a:srgbClr val="002060"/>
                </a:solidFill>
                <a:latin typeface="微软雅黑" panose="020B0502040204020203" pitchFamily="34" charset="-122"/>
                <a:ea typeface="微软雅黑" panose="020B0502040204020203" pitchFamily="34" charset="-122"/>
              </a:rPr>
              <a:t>无源光网络简介</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4. EPON</a:t>
            </a:r>
            <a:endParaRPr lang="en-US" altLang="zh-CN">
              <a:solidFill>
                <a:srgbClr val="002060"/>
              </a:solidFill>
              <a:latin typeface="微软雅黑" panose="020B0502040204020203" pitchFamily="34" charset="-122"/>
              <a:ea typeface="微软雅黑" panose="020B0502040204020203" pitchFamily="34" charset="-122"/>
            </a:endParaRPr>
          </a:p>
          <a:p>
            <a:pPr algn="l"/>
            <a:r>
              <a:rPr lang="en-US" altLang="zh-CN"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5. GPON</a:t>
            </a:r>
            <a:endParaRPr lang="en-US" altLang="zh-CN"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endParaRPr>
          </a:p>
        </p:txBody>
      </p:sp>
      <p:sp>
        <p:nvSpPr>
          <p:cNvPr id="6" name="文本框 5"/>
          <p:cNvSpPr txBox="1"/>
          <p:nvPr/>
        </p:nvSpPr>
        <p:spPr>
          <a:xfrm>
            <a:off x="2628265" y="1407160"/>
            <a:ext cx="5588000" cy="2584450"/>
          </a:xfrm>
          <a:prstGeom prst="rect">
            <a:avLst/>
          </a:prstGeom>
          <a:noFill/>
        </p:spPr>
        <p:txBody>
          <a:bodyPr wrap="square" rtlCol="0">
            <a:spAutoFit/>
          </a:bodyPr>
          <a:p>
            <a:r>
              <a:rPr lang="zh-CN" altLang="en-US" sz="1600">
                <a:solidFill>
                  <a:srgbClr val="002060"/>
                </a:solidFill>
                <a:latin typeface="微软雅黑" panose="020B0502040204020203" pitchFamily="34" charset="-122"/>
                <a:ea typeface="微软雅黑" panose="020B0502040204020203" pitchFamily="34" charset="-122"/>
              </a:rPr>
              <a:t>全业务接入论坛</a:t>
            </a:r>
            <a:r>
              <a:rPr lang="en-US" altLang="zh-CN" sz="1600">
                <a:solidFill>
                  <a:srgbClr val="002060"/>
                </a:solidFill>
                <a:latin typeface="微软雅黑" panose="020B0502040204020203" pitchFamily="34" charset="-122"/>
                <a:ea typeface="微软雅黑" panose="020B0502040204020203" pitchFamily="34" charset="-122"/>
              </a:rPr>
              <a:t>(FSAN)</a:t>
            </a:r>
            <a:r>
              <a:rPr lang="zh-CN" altLang="en-US" sz="1600">
                <a:solidFill>
                  <a:srgbClr val="002060"/>
                </a:solidFill>
                <a:latin typeface="微软雅黑" panose="020B0502040204020203" pitchFamily="34" charset="-122"/>
                <a:ea typeface="微软雅黑" panose="020B0502040204020203" pitchFamily="34" charset="-122"/>
              </a:rPr>
              <a:t>提出</a:t>
            </a:r>
            <a:endParaRPr lang="zh-CN" altLang="en-US" sz="1600">
              <a:solidFill>
                <a:srgbClr val="002060"/>
              </a:solidFill>
              <a:latin typeface="微软雅黑" panose="020B0502040204020203" pitchFamily="34" charset="-122"/>
              <a:ea typeface="微软雅黑" panose="020B0502040204020203" pitchFamily="34" charset="-122"/>
            </a:endParaRPr>
          </a:p>
          <a:p>
            <a:endParaRPr lang="zh-CN" altLang="en-US" sz="1600">
              <a:solidFill>
                <a:srgbClr val="002060"/>
              </a:solidFill>
              <a:latin typeface="微软雅黑" panose="020B0502040204020203" pitchFamily="34" charset="-122"/>
              <a:ea typeface="微软雅黑" panose="020B0502040204020203" pitchFamily="34" charset="-122"/>
            </a:endParaRPr>
          </a:p>
          <a:p>
            <a:r>
              <a:rPr lang="zh-CN" altLang="en-US" sz="1600">
                <a:solidFill>
                  <a:srgbClr val="002060"/>
                </a:solidFill>
                <a:latin typeface="微软雅黑" panose="020B0502040204020203" pitchFamily="34" charset="-122"/>
                <a:ea typeface="微软雅黑" panose="020B0502040204020203" pitchFamily="34" charset="-122"/>
              </a:rPr>
              <a:t>技术特色：在二层采用</a:t>
            </a:r>
            <a:r>
              <a:rPr lang="en-US" altLang="zh-CN" sz="1600">
                <a:solidFill>
                  <a:srgbClr val="002060"/>
                </a:solidFill>
                <a:latin typeface="微软雅黑" panose="020B0502040204020203" pitchFamily="34" charset="-122"/>
                <a:ea typeface="微软雅黑" panose="020B0502040204020203" pitchFamily="34" charset="-122"/>
              </a:rPr>
              <a:t>ITU-T</a:t>
            </a:r>
            <a:r>
              <a:rPr lang="zh-CN" altLang="en-US" sz="1600">
                <a:solidFill>
                  <a:srgbClr val="002060"/>
                </a:solidFill>
                <a:latin typeface="微软雅黑" panose="020B0502040204020203" pitchFamily="34" charset="-122"/>
                <a:ea typeface="微软雅黑" panose="020B0502040204020203" pitchFamily="34" charset="-122"/>
              </a:rPr>
              <a:t>定义的</a:t>
            </a:r>
            <a:r>
              <a:rPr lang="en-US" altLang="zh-CN" sz="1600">
                <a:solidFill>
                  <a:srgbClr val="002060"/>
                </a:solidFill>
                <a:latin typeface="微软雅黑" panose="020B0502040204020203" pitchFamily="34" charset="-122"/>
                <a:ea typeface="微软雅黑" panose="020B0502040204020203" pitchFamily="34" charset="-122"/>
              </a:rPr>
              <a:t>GFP(</a:t>
            </a:r>
            <a:r>
              <a:rPr lang="zh-CN" altLang="en-US" sz="1600">
                <a:solidFill>
                  <a:srgbClr val="002060"/>
                </a:solidFill>
                <a:latin typeface="微软雅黑" panose="020B0502040204020203" pitchFamily="34" charset="-122"/>
                <a:ea typeface="微软雅黑" panose="020B0502040204020203" pitchFamily="34" charset="-122"/>
              </a:rPr>
              <a:t>通用成帧协议</a:t>
            </a:r>
            <a:r>
              <a:rPr lang="en-US" altLang="zh-CN" sz="1600">
                <a:solidFill>
                  <a:srgbClr val="002060"/>
                </a:solidFill>
                <a:latin typeface="微软雅黑" panose="020B0502040204020203" pitchFamily="34" charset="-122"/>
                <a:ea typeface="微软雅黑" panose="020B0502040204020203" pitchFamily="34" charset="-122"/>
              </a:rPr>
              <a:t>)</a:t>
            </a:r>
            <a:r>
              <a:rPr lang="zh-CN" altLang="en-US" sz="1600">
                <a:solidFill>
                  <a:srgbClr val="002060"/>
                </a:solidFill>
                <a:latin typeface="微软雅黑" panose="020B0502040204020203" pitchFamily="34" charset="-122"/>
                <a:ea typeface="微软雅黑" panose="020B0502040204020203" pitchFamily="34" charset="-122"/>
              </a:rPr>
              <a:t>对以太网、</a:t>
            </a:r>
            <a:r>
              <a:rPr lang="en-US" altLang="zh-CN" sz="1600">
                <a:solidFill>
                  <a:srgbClr val="002060"/>
                </a:solidFill>
                <a:latin typeface="微软雅黑" panose="020B0502040204020203" pitchFamily="34" charset="-122"/>
                <a:ea typeface="微软雅黑" panose="020B0502040204020203" pitchFamily="34" charset="-122"/>
              </a:rPr>
              <a:t>TDM</a:t>
            </a:r>
            <a:r>
              <a:rPr lang="zh-CN" altLang="en-US" sz="1600">
                <a:solidFill>
                  <a:srgbClr val="002060"/>
                </a:solidFill>
                <a:latin typeface="微软雅黑" panose="020B0502040204020203" pitchFamily="34" charset="-122"/>
                <a:ea typeface="微软雅黑" panose="020B0502040204020203" pitchFamily="34" charset="-122"/>
              </a:rPr>
              <a:t>、</a:t>
            </a:r>
            <a:r>
              <a:rPr lang="en-US" altLang="zh-CN" sz="1600">
                <a:solidFill>
                  <a:srgbClr val="002060"/>
                </a:solidFill>
                <a:latin typeface="微软雅黑" panose="020B0502040204020203" pitchFamily="34" charset="-122"/>
                <a:ea typeface="微软雅黑" panose="020B0502040204020203" pitchFamily="34" charset="-122"/>
              </a:rPr>
              <a:t>ATM</a:t>
            </a:r>
            <a:r>
              <a:rPr lang="zh-CN" altLang="en-US" sz="1600">
                <a:solidFill>
                  <a:srgbClr val="002060"/>
                </a:solidFill>
                <a:latin typeface="微软雅黑" panose="020B0502040204020203" pitchFamily="34" charset="-122"/>
                <a:ea typeface="微软雅黑" panose="020B0502040204020203" pitchFamily="34" charset="-122"/>
              </a:rPr>
              <a:t>等多种业务进行封装映射</a:t>
            </a:r>
            <a:endParaRPr lang="zh-CN" altLang="en-US" sz="1600">
              <a:solidFill>
                <a:srgbClr val="002060"/>
              </a:solidFill>
              <a:latin typeface="微软雅黑" panose="020B0502040204020203" pitchFamily="34" charset="-122"/>
              <a:ea typeface="微软雅黑" panose="020B0502040204020203" pitchFamily="34" charset="-122"/>
            </a:endParaRPr>
          </a:p>
          <a:p>
            <a:pPr indent="0">
              <a:buFont typeface="Wingdings" panose="05000000000000000000" charset="0"/>
              <a:buNone/>
            </a:pPr>
            <a:endParaRPr lang="zh-CN" altLang="en-US">
              <a:solidFill>
                <a:srgbClr val="002060"/>
              </a:solidFill>
              <a:latin typeface="微软雅黑" panose="020B0502040204020203" pitchFamily="34" charset="-122"/>
              <a:ea typeface="微软雅黑" panose="020B0502040204020203" pitchFamily="34" charset="-122"/>
              <a:sym typeface="+mn-ea"/>
            </a:endParaRPr>
          </a:p>
          <a:p>
            <a:pPr indent="0">
              <a:buFont typeface="Wingdings" panose="05000000000000000000" charset="0"/>
              <a:buNone/>
            </a:pPr>
            <a:r>
              <a:rPr lang="zh-CN" altLang="en-US">
                <a:solidFill>
                  <a:srgbClr val="002060"/>
                </a:solidFill>
                <a:latin typeface="微软雅黑" panose="020B0502040204020203" pitchFamily="34" charset="-122"/>
                <a:ea typeface="微软雅黑" panose="020B0502040204020203" pitchFamily="34" charset="-122"/>
                <a:sym typeface="+mn-ea"/>
              </a:rPr>
              <a:t>高达</a:t>
            </a:r>
            <a:r>
              <a:rPr lang="en-US" altLang="zh-CN">
                <a:solidFill>
                  <a:srgbClr val="002060"/>
                </a:solidFill>
                <a:latin typeface="微软雅黑" panose="020B0502040204020203" pitchFamily="34" charset="-122"/>
                <a:ea typeface="微软雅黑" panose="020B0502040204020203" pitchFamily="34" charset="-122"/>
                <a:sym typeface="+mn-ea"/>
              </a:rPr>
              <a:t>2.5Gbps</a:t>
            </a:r>
            <a:r>
              <a:rPr lang="zh-CN" altLang="en-US">
                <a:solidFill>
                  <a:srgbClr val="002060"/>
                </a:solidFill>
                <a:latin typeface="微软雅黑" panose="020B0502040204020203" pitchFamily="34" charset="-122"/>
                <a:ea typeface="微软雅黑" panose="020B0502040204020203" pitchFamily="34" charset="-122"/>
                <a:sym typeface="+mn-ea"/>
              </a:rPr>
              <a:t>上下行速率，1.24416Gbps上行 2.48832Gbps下行 是目前可支持的主要速率</a:t>
            </a:r>
            <a:endParaRPr lang="zh-CN" altLang="en-US">
              <a:solidFill>
                <a:srgbClr val="002060"/>
              </a:solidFill>
              <a:latin typeface="微软雅黑" panose="020B0502040204020203" pitchFamily="34" charset="-122"/>
              <a:ea typeface="微软雅黑" panose="020B0502040204020203" pitchFamily="34" charset="-122"/>
              <a:sym typeface="+mn-ea"/>
            </a:endParaRPr>
          </a:p>
          <a:p>
            <a:pPr indent="0">
              <a:buFont typeface="Wingdings" panose="05000000000000000000" charset="0"/>
              <a:buNone/>
            </a:pPr>
            <a:endParaRPr lang="zh-CN" altLang="en-US">
              <a:solidFill>
                <a:srgbClr val="002060"/>
              </a:solidFill>
              <a:latin typeface="微软雅黑" panose="020B0502040204020203" pitchFamily="34" charset="-122"/>
              <a:ea typeface="微软雅黑" panose="020B0502040204020203" pitchFamily="34" charset="-122"/>
              <a:sym typeface="+mn-ea"/>
            </a:endParaRPr>
          </a:p>
          <a:p>
            <a:pPr indent="0">
              <a:buFont typeface="Wingdings" panose="05000000000000000000" charset="0"/>
              <a:buNone/>
            </a:pPr>
            <a:r>
              <a:rPr lang="zh-CN" altLang="en-US">
                <a:solidFill>
                  <a:srgbClr val="002060"/>
                </a:solidFill>
                <a:latin typeface="微软雅黑" panose="020B0502040204020203" pitchFamily="34" charset="-122"/>
                <a:ea typeface="微软雅黑" panose="020B0502040204020203" pitchFamily="34" charset="-122"/>
                <a:sym typeface="+mn-ea"/>
              </a:rPr>
              <a:t>具有强大操作、管理、维护和配置</a:t>
            </a:r>
            <a:r>
              <a:rPr lang="en-US" altLang="zh-CN">
                <a:solidFill>
                  <a:srgbClr val="002060"/>
                </a:solidFill>
                <a:latin typeface="微软雅黑" panose="020B0502040204020203" pitchFamily="34" charset="-122"/>
                <a:ea typeface="微软雅黑" panose="020B0502040204020203" pitchFamily="34" charset="-122"/>
                <a:sym typeface="+mn-ea"/>
              </a:rPr>
              <a:t>(OAM&amp;P)</a:t>
            </a:r>
            <a:r>
              <a:rPr lang="zh-CN" altLang="en-US">
                <a:solidFill>
                  <a:srgbClr val="002060"/>
                </a:solidFill>
                <a:latin typeface="微软雅黑" panose="020B0502040204020203" pitchFamily="34" charset="-122"/>
                <a:ea typeface="微软雅黑" panose="020B0502040204020203" pitchFamily="34" charset="-122"/>
                <a:sym typeface="+mn-ea"/>
              </a:rPr>
              <a:t>功能</a:t>
            </a:r>
            <a:endParaRPr lang="zh-CN" altLang="en-US">
              <a:solidFill>
                <a:srgbClr val="002060"/>
              </a:solidFill>
              <a:latin typeface="微软雅黑" panose="020B0502040204020203" pitchFamily="34" charset="-122"/>
              <a:ea typeface="微软雅黑" panose="020B0502040204020203" pitchFamily="34" charset="-122"/>
              <a:sym typeface="+mn-ea"/>
            </a:endParaRPr>
          </a:p>
          <a:p>
            <a:pPr indent="0">
              <a:buFont typeface="Wingdings" panose="05000000000000000000" charset="0"/>
              <a:buNone/>
            </a:pPr>
            <a:endParaRPr lang="zh-CN" altLang="en-US">
              <a:solidFill>
                <a:srgbClr val="002060"/>
              </a:solidFill>
              <a:latin typeface="微软雅黑" panose="020B0502040204020203" pitchFamily="34" charset="-122"/>
              <a:ea typeface="微软雅黑" panose="020B0502040204020203" pitchFamily="34" charset="-122"/>
              <a:sym typeface="+mn-ea"/>
            </a:endParaRPr>
          </a:p>
          <a:p>
            <a:pPr indent="0">
              <a:buFont typeface="Wingdings" panose="05000000000000000000" charset="0"/>
              <a:buNone/>
            </a:pPr>
            <a:r>
              <a:rPr lang="zh-CN" altLang="en-US">
                <a:solidFill>
                  <a:srgbClr val="002060"/>
                </a:solidFill>
                <a:latin typeface="微软雅黑" panose="020B0502040204020203" pitchFamily="34" charset="-122"/>
                <a:ea typeface="微软雅黑" panose="020B0502040204020203" pitchFamily="34" charset="-122"/>
                <a:sym typeface="+mn-ea"/>
              </a:rPr>
              <a:t>高速率和多业务上</a:t>
            </a:r>
            <a:r>
              <a:rPr lang="en-US" altLang="zh-CN">
                <a:solidFill>
                  <a:srgbClr val="002060"/>
                </a:solidFill>
                <a:latin typeface="微软雅黑" panose="020B0502040204020203" pitchFamily="34" charset="-122"/>
                <a:ea typeface="微软雅黑" panose="020B0502040204020203" pitchFamily="34" charset="-122"/>
                <a:sym typeface="+mn-ea"/>
              </a:rPr>
              <a:t>GPON</a:t>
            </a:r>
            <a:r>
              <a:rPr lang="zh-CN" altLang="en-US">
                <a:solidFill>
                  <a:srgbClr val="002060"/>
                </a:solidFill>
                <a:latin typeface="微软雅黑" panose="020B0502040204020203" pitchFamily="34" charset="-122"/>
                <a:ea typeface="微软雅黑" panose="020B0502040204020203" pitchFamily="34" charset="-122"/>
                <a:sym typeface="+mn-ea"/>
              </a:rPr>
              <a:t>有明显的技术优势，成本高于</a:t>
            </a:r>
            <a:r>
              <a:rPr lang="en-US" altLang="zh-CN">
                <a:solidFill>
                  <a:srgbClr val="002060"/>
                </a:solidFill>
                <a:latin typeface="微软雅黑" panose="020B0502040204020203" pitchFamily="34" charset="-122"/>
                <a:ea typeface="微软雅黑" panose="020B0502040204020203" pitchFamily="34" charset="-122"/>
                <a:sym typeface="+mn-ea"/>
              </a:rPr>
              <a:t>EPON</a:t>
            </a:r>
            <a:endParaRPr lang="en-US" altLang="zh-CN">
              <a:solidFill>
                <a:srgbClr val="002060"/>
              </a:solidFill>
              <a:latin typeface="微软雅黑" panose="020B0502040204020203" pitchFamily="34" charset="-122"/>
              <a:ea typeface="微软雅黑"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3217545" y="1033145"/>
            <a:ext cx="4666615" cy="3232785"/>
            <a:chOff x="3977" y="1670"/>
            <a:chExt cx="7349" cy="5091"/>
          </a:xfrm>
          <a:solidFill>
            <a:srgbClr val="0070C0"/>
          </a:solidFill>
        </p:grpSpPr>
        <p:sp>
          <p:nvSpPr>
            <p:cNvPr id="3" name="文本框 2"/>
            <p:cNvSpPr txBox="1"/>
            <p:nvPr/>
          </p:nvSpPr>
          <p:spPr>
            <a:xfrm>
              <a:off x="3977" y="1670"/>
              <a:ext cx="7349" cy="531"/>
            </a:xfrm>
            <a:prstGeom prst="rect">
              <a:avLst/>
            </a:prstGeom>
            <a:grp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6.8.1 </a:t>
              </a:r>
              <a:r>
                <a:rPr lang="zh-CN" altLang="en-US" sz="1600">
                  <a:solidFill>
                    <a:srgbClr val="002060"/>
                  </a:solidFill>
                  <a:latin typeface="微软雅黑" panose="020B0502040204020203" pitchFamily="34" charset="-122"/>
                  <a:ea typeface="微软雅黑" panose="020B0502040204020203" pitchFamily="34" charset="-122"/>
                </a:rPr>
                <a:t>电话拨号接入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4" name="文本框 3"/>
            <p:cNvSpPr txBox="1"/>
            <p:nvPr/>
          </p:nvSpPr>
          <p:spPr>
            <a:xfrm>
              <a:off x="3977" y="2430"/>
              <a:ext cx="7349" cy="531"/>
            </a:xfrm>
            <a:prstGeom prst="rect">
              <a:avLst/>
            </a:prstGeom>
            <a:grp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6.8.2 </a:t>
              </a:r>
              <a:r>
                <a:rPr lang="en-US" sz="1600">
                  <a:solidFill>
                    <a:srgbClr val="002060"/>
                  </a:solidFill>
                  <a:latin typeface="微软雅黑" panose="020B0502040204020203" pitchFamily="34" charset="-122"/>
                  <a:ea typeface="微软雅黑" panose="020B0502040204020203" pitchFamily="34" charset="-122"/>
                </a:rPr>
                <a:t>ISDN </a:t>
              </a:r>
              <a:r>
                <a:rPr lang="zh-CN" altLang="en-US" sz="1600">
                  <a:solidFill>
                    <a:srgbClr val="002060"/>
                  </a:solidFill>
                  <a:latin typeface="微软雅黑" panose="020B0502040204020203" pitchFamily="34" charset="-122"/>
                  <a:ea typeface="微软雅黑" panose="020B0502040204020203" pitchFamily="34" charset="-122"/>
                </a:rPr>
                <a:t>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5" name="文本框 4"/>
            <p:cNvSpPr txBox="1"/>
            <p:nvPr/>
          </p:nvSpPr>
          <p:spPr>
            <a:xfrm>
              <a:off x="3977" y="3190"/>
              <a:ext cx="7349" cy="531"/>
            </a:xfrm>
            <a:prstGeom prst="rect">
              <a:avLst/>
            </a:prstGeom>
            <a:grp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6.8.3 </a:t>
              </a:r>
              <a:r>
                <a:rPr lang="en-US" sz="1600">
                  <a:solidFill>
                    <a:srgbClr val="002060"/>
                  </a:solidFill>
                  <a:latin typeface="微软雅黑" panose="020B0502040204020203" pitchFamily="34" charset="-122"/>
                  <a:ea typeface="微软雅黑" panose="020B0502040204020203" pitchFamily="34" charset="-122"/>
                </a:rPr>
                <a:t>xDSL </a:t>
              </a:r>
              <a:r>
                <a:rPr lang="zh-CN" altLang="en-US" sz="1600">
                  <a:solidFill>
                    <a:srgbClr val="002060"/>
                  </a:solidFill>
                  <a:latin typeface="微软雅黑" panose="020B0502040204020203" pitchFamily="34" charset="-122"/>
                  <a:ea typeface="微软雅黑" panose="020B0502040204020203" pitchFamily="34" charset="-122"/>
                </a:rPr>
                <a:t>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6" name="文本框 5"/>
            <p:cNvSpPr txBox="1"/>
            <p:nvPr/>
          </p:nvSpPr>
          <p:spPr>
            <a:xfrm>
              <a:off x="3977" y="3950"/>
              <a:ext cx="7349" cy="531"/>
            </a:xfrm>
            <a:prstGeom prst="rect">
              <a:avLst/>
            </a:prstGeom>
            <a:grp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6.8.4 </a:t>
              </a:r>
              <a:r>
                <a:rPr lang="en-US" sz="1600">
                  <a:solidFill>
                    <a:srgbClr val="002060"/>
                  </a:solidFill>
                  <a:latin typeface="微软雅黑" panose="020B0502040204020203" pitchFamily="34" charset="-122"/>
                  <a:ea typeface="微软雅黑" panose="020B0502040204020203" pitchFamily="34" charset="-122"/>
                </a:rPr>
                <a:t>Cable MODEM </a:t>
              </a:r>
              <a:r>
                <a:rPr lang="zh-CN" altLang="en-US" sz="1600">
                  <a:solidFill>
                    <a:srgbClr val="002060"/>
                  </a:solidFill>
                  <a:latin typeface="微软雅黑" panose="020B0502040204020203" pitchFamily="34" charset="-122"/>
                  <a:ea typeface="微软雅黑" panose="020B0502040204020203" pitchFamily="34" charset="-122"/>
                </a:rPr>
                <a:t>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8" name="文本框 7"/>
            <p:cNvSpPr txBox="1"/>
            <p:nvPr/>
          </p:nvSpPr>
          <p:spPr>
            <a:xfrm>
              <a:off x="3977" y="4710"/>
              <a:ext cx="7349" cy="531"/>
            </a:xfrm>
            <a:prstGeom prst="rect">
              <a:avLst/>
            </a:prstGeom>
            <a:grp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6.8.5 </a:t>
              </a:r>
              <a:r>
                <a:rPr lang="zh-CN" altLang="en-US" sz="1600">
                  <a:solidFill>
                    <a:srgbClr val="002060"/>
                  </a:solidFill>
                  <a:latin typeface="微软雅黑" panose="020B0502040204020203" pitchFamily="34" charset="-122"/>
                  <a:ea typeface="微软雅黑" panose="020B0502040204020203" pitchFamily="34" charset="-122"/>
                </a:rPr>
                <a:t>局域网接入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1" name="文本框 10"/>
            <p:cNvSpPr txBox="1"/>
            <p:nvPr/>
          </p:nvSpPr>
          <p:spPr>
            <a:xfrm>
              <a:off x="3977" y="5470"/>
              <a:ext cx="7349" cy="531"/>
            </a:xfrm>
            <a:prstGeom prst="rect">
              <a:avLst/>
            </a:prstGeom>
            <a:grp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6.8.6 </a:t>
              </a:r>
              <a:r>
                <a:rPr lang="zh-CN" altLang="en-US" sz="1600">
                  <a:solidFill>
                    <a:srgbClr val="002060"/>
                  </a:solidFill>
                  <a:latin typeface="微软雅黑" panose="020B0502040204020203" pitchFamily="34" charset="-122"/>
                  <a:ea typeface="微软雅黑" panose="020B0502040204020203" pitchFamily="34" charset="-122"/>
                </a:rPr>
                <a:t>无线接入</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2" name="文本框 11"/>
            <p:cNvSpPr txBox="1"/>
            <p:nvPr/>
          </p:nvSpPr>
          <p:spPr>
            <a:xfrm>
              <a:off x="3977" y="6230"/>
              <a:ext cx="7349" cy="531"/>
            </a:xfrm>
            <a:prstGeom prst="rect">
              <a:avLst/>
            </a:prstGeom>
            <a:grp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6.8.7 </a:t>
              </a:r>
              <a:r>
                <a:rPr lang="zh-CN" altLang="en-US" sz="1600">
                  <a:solidFill>
                    <a:srgbClr val="002060"/>
                  </a:solidFill>
                  <a:latin typeface="微软雅黑" panose="020B0502040204020203" pitchFamily="34" charset="-122"/>
                  <a:ea typeface="微软雅黑" panose="020B0502040204020203" pitchFamily="34" charset="-122"/>
                </a:rPr>
                <a:t>光网络接入</a:t>
              </a:r>
              <a:endParaRPr lang="zh-CN" altLang="en-US" sz="1600">
                <a:solidFill>
                  <a:srgbClr val="002060"/>
                </a:solidFill>
                <a:latin typeface="微软雅黑" panose="020B0502040204020203" pitchFamily="34" charset="-122"/>
                <a:ea typeface="微软雅黑" panose="020B0502040204020203"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3478530" y="27305"/>
            <a:ext cx="246443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6.1.2 </a:t>
            </a:r>
            <a:r>
              <a:rPr lang="zh-CN" altLang="en-US" sz="1600">
                <a:solidFill>
                  <a:srgbClr val="002060"/>
                </a:solidFill>
                <a:latin typeface="微软雅黑" panose="020B0502040204020203" pitchFamily="34" charset="-122"/>
                <a:ea typeface="微软雅黑" panose="020B0502040204020203" pitchFamily="34" charset="-122"/>
              </a:rPr>
              <a:t>网络互联</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9" name="文本框 8"/>
          <p:cNvSpPr txBox="1"/>
          <p:nvPr/>
        </p:nvSpPr>
        <p:spPr>
          <a:xfrm>
            <a:off x="93345" y="371475"/>
            <a:ext cx="2136775" cy="553085"/>
          </a:xfrm>
          <a:prstGeom prst="rect">
            <a:avLst/>
          </a:prstGeom>
          <a:noFill/>
        </p:spPr>
        <p:txBody>
          <a:bodyPr wrap="square" rtlCol="0">
            <a:spAutoFit/>
          </a:bodyPr>
          <a:p>
            <a:pPr marL="342900" indent="-342900">
              <a:buFont typeface="+mj-lt"/>
              <a:buAutoNum type="arabicPeriod"/>
            </a:pPr>
            <a:r>
              <a:rPr lang="zh-CN" altLang="en-US" sz="1200">
                <a:solidFill>
                  <a:srgbClr val="002060"/>
                </a:solidFill>
                <a:latin typeface="微软雅黑" panose="020B0502040204020203" pitchFamily="34" charset="-122"/>
                <a:ea typeface="微软雅黑" panose="020B0502040204020203" pitchFamily="34" charset="-122"/>
              </a:rPr>
              <a:t>网络互联概念</a:t>
            </a:r>
            <a:endParaRPr lang="zh-CN" altLang="en-US" sz="1200">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网络互联方法</a:t>
            </a:r>
            <a:endPar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endParaRPr>
          </a:p>
        </p:txBody>
      </p:sp>
      <p:sp>
        <p:nvSpPr>
          <p:cNvPr id="14" name="文本框 13"/>
          <p:cNvSpPr txBox="1"/>
          <p:nvPr/>
        </p:nvSpPr>
        <p:spPr>
          <a:xfrm>
            <a:off x="2785745" y="1390650"/>
            <a:ext cx="5279390" cy="150685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1) LAN-LAN </a:t>
            </a:r>
            <a:r>
              <a:rPr lang="zh-CN" altLang="en-US" sz="1600">
                <a:solidFill>
                  <a:srgbClr val="002060"/>
                </a:solidFill>
                <a:latin typeface="微软雅黑" panose="020B0502040204020203" pitchFamily="34" charset="-122"/>
                <a:ea typeface="微软雅黑" panose="020B0502040204020203" pitchFamily="34" charset="-122"/>
              </a:rPr>
              <a:t>互联</a:t>
            </a:r>
            <a:endParaRPr lang="zh-CN" altLang="en-US" sz="1600">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endParaRPr lang="zh-CN" altLang="en-US">
              <a:solidFill>
                <a:srgbClr val="002060"/>
              </a:solidFill>
              <a:latin typeface="微软雅黑" panose="020B0502040204020203" pitchFamily="34" charset="-122"/>
              <a:ea typeface="微软雅黑" panose="020B0502040204020203" pitchFamily="34" charset="-122"/>
            </a:endParaRPr>
          </a:p>
          <a:p>
            <a:r>
              <a:rPr lang="en-US" sz="1600">
                <a:solidFill>
                  <a:srgbClr val="002060"/>
                </a:solidFill>
                <a:latin typeface="微软雅黑" panose="020B0502040204020203" pitchFamily="34" charset="-122"/>
                <a:ea typeface="微软雅黑" panose="020B0502040204020203" pitchFamily="34" charset="-122"/>
              </a:rPr>
              <a:t>2) LAN-WAN </a:t>
            </a:r>
            <a:r>
              <a:rPr lang="zh-CN" altLang="en-US" sz="1600">
                <a:solidFill>
                  <a:srgbClr val="002060"/>
                </a:solidFill>
                <a:latin typeface="微软雅黑" panose="020B0502040204020203" pitchFamily="34" charset="-122"/>
                <a:ea typeface="微软雅黑" panose="020B0502040204020203" pitchFamily="34" charset="-122"/>
              </a:rPr>
              <a:t>互联</a:t>
            </a:r>
            <a:endParaRPr lang="zh-CN" altLang="en-US" sz="1600">
              <a:solidFill>
                <a:srgbClr val="002060"/>
              </a:solidFill>
              <a:latin typeface="微软雅黑" panose="020B0502040204020203" pitchFamily="34" charset="-122"/>
              <a:ea typeface="微软雅黑" panose="020B0502040204020203" pitchFamily="34" charset="-122"/>
            </a:endParaRPr>
          </a:p>
          <a:p>
            <a:pPr marL="285750" indent="-285750" algn="l">
              <a:buFont typeface="Wingdings" panose="05000000000000000000" charset="0"/>
              <a:buChar char=""/>
            </a:pPr>
            <a:endParaRPr lang="zh-CN" altLang="en-US">
              <a:solidFill>
                <a:srgbClr val="002060"/>
              </a:solidFill>
              <a:latin typeface="微软雅黑" panose="020B0502040204020203" pitchFamily="34" charset="-122"/>
              <a:ea typeface="微软雅黑" panose="020B0502040204020203" pitchFamily="34" charset="-122"/>
              <a:sym typeface="+mn-ea"/>
            </a:endParaRPr>
          </a:p>
          <a:p>
            <a:pPr indent="0" algn="l">
              <a:buFont typeface="Wingdings" panose="05000000000000000000" charset="0"/>
              <a:buNone/>
            </a:pPr>
            <a:r>
              <a:rPr lang="en-US" altLang="zh-CN" sz="1600">
                <a:solidFill>
                  <a:srgbClr val="002060"/>
                </a:solidFill>
                <a:latin typeface="微软雅黑" panose="020B0502040204020203" pitchFamily="34" charset="-122"/>
                <a:ea typeface="微软雅黑" panose="020B0502040204020203" pitchFamily="34" charset="-122"/>
                <a:sym typeface="+mn-ea"/>
              </a:rPr>
              <a:t>3) WAN-WAN </a:t>
            </a:r>
            <a:r>
              <a:rPr lang="zh-CN" altLang="en-US" sz="1600">
                <a:solidFill>
                  <a:srgbClr val="002060"/>
                </a:solidFill>
                <a:latin typeface="微软雅黑" panose="020B0502040204020203" pitchFamily="34" charset="-122"/>
                <a:ea typeface="微软雅黑" panose="020B0502040204020203" pitchFamily="34" charset="-122"/>
                <a:sym typeface="+mn-ea"/>
              </a:rPr>
              <a:t>互联</a:t>
            </a:r>
            <a:endParaRPr lang="zh-CN" altLang="en-US" sz="1600">
              <a:solidFill>
                <a:srgbClr val="002060"/>
              </a:solidFill>
              <a:latin typeface="微软雅黑" panose="020B0502040204020203" pitchFamily="34" charset="-122"/>
              <a:ea typeface="微软雅黑" panose="020B0502040204020203" pitchFamily="34" charset="-122"/>
              <a:sym typeface="+mn-ea"/>
            </a:endParaRPr>
          </a:p>
          <a:p>
            <a:pPr indent="0" algn="l">
              <a:buFont typeface="Wingdings" panose="05000000000000000000" charset="0"/>
              <a:buNone/>
            </a:pPr>
            <a:endParaRPr lang="zh-CN" altLang="en-US" sz="1600">
              <a:solidFill>
                <a:srgbClr val="002060"/>
              </a:solidFill>
              <a:latin typeface="微软雅黑" panose="020B0502040204020203" pitchFamily="34" charset="-122"/>
              <a:ea typeface="微软雅黑"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ppt_y</p:attrName>
                                        </p:attrNameLst>
                                      </p:cBhvr>
                                      <p:tavLst>
                                        <p:tav tm="0">
                                          <p:val>
                                            <p:strVal val="#ppt_y+#ppt_h*1.125000"/>
                                          </p:val>
                                        </p:tav>
                                        <p:tav tm="100000">
                                          <p:val>
                                            <p:strVal val="#ppt_y"/>
                                          </p:val>
                                        </p:tav>
                                      </p:tavLst>
                                    </p:anim>
                                    <p:animEffect transition="in" filter="wipe(up)">
                                      <p:cBhvr>
                                        <p:cTn id="8" dur="500"/>
                                        <p:tgtEl>
                                          <p:spTgt spid="14"/>
                                        </p:tgtEl>
                                      </p:cBhvr>
                                    </p:animEffect>
                                  </p:childTnLst>
                                </p:cTn>
                              </p:par>
                            </p:childTnLst>
                          </p:cTn>
                        </p:par>
                      </p:childTnLst>
                    </p:cTn>
                  </p:par>
                  <p:par>
                    <p:cTn id="9" fill="hold">
                      <p:stCondLst>
                        <p:cond delay="indefinite"/>
                      </p:stCondLst>
                      <p:childTnLst>
                        <p:par>
                          <p:cTn id="10" fill="hold">
                            <p:stCondLst>
                              <p:cond delay="0"/>
                            </p:stCondLst>
                            <p:childTnLst>
                              <p:par>
                                <p:cTn id="11" presetID="35" presetClass="path" presetSubtype="0" accel="50000" decel="50000" fill="hold" grpId="1" nodeType="clickEffect">
                                  <p:stCondLst>
                                    <p:cond delay="0"/>
                                  </p:stCondLst>
                                  <p:childTnLst>
                                    <p:animMotion origin="layout" path="M 0 0  L -0.25 0  E" pathEditMode="relative" ptsTypes="">
                                      <p:cBhvr>
                                        <p:cTn id="12" dur="500" fill="hold"/>
                                        <p:tgtEl>
                                          <p:spTgt spid="1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3478530" y="27305"/>
            <a:ext cx="246443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6.1.2 </a:t>
            </a:r>
            <a:r>
              <a:rPr lang="zh-CN" altLang="en-US" sz="1600">
                <a:solidFill>
                  <a:srgbClr val="002060"/>
                </a:solidFill>
                <a:latin typeface="微软雅黑" panose="020B0502040204020203" pitchFamily="34" charset="-122"/>
                <a:ea typeface="微软雅黑" panose="020B0502040204020203" pitchFamily="34" charset="-122"/>
              </a:rPr>
              <a:t>网络互联</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9" name="文本框 8"/>
          <p:cNvSpPr txBox="1"/>
          <p:nvPr/>
        </p:nvSpPr>
        <p:spPr>
          <a:xfrm>
            <a:off x="93345" y="371475"/>
            <a:ext cx="2136775" cy="553085"/>
          </a:xfrm>
          <a:prstGeom prst="rect">
            <a:avLst/>
          </a:prstGeom>
          <a:noFill/>
        </p:spPr>
        <p:txBody>
          <a:bodyPr wrap="square" rtlCol="0">
            <a:spAutoFit/>
          </a:bodyPr>
          <a:p>
            <a:pPr marL="342900" indent="-342900">
              <a:buFont typeface="+mj-lt"/>
              <a:buAutoNum type="arabicPeriod"/>
            </a:pPr>
            <a:r>
              <a:rPr lang="zh-CN" altLang="en-US" sz="1200">
                <a:solidFill>
                  <a:srgbClr val="002060"/>
                </a:solidFill>
                <a:latin typeface="微软雅黑" panose="020B0502040204020203" pitchFamily="34" charset="-122"/>
                <a:ea typeface="微软雅黑" panose="020B0502040204020203" pitchFamily="34" charset="-122"/>
              </a:rPr>
              <a:t>网络互联概念</a:t>
            </a:r>
            <a:endParaRPr lang="zh-CN" altLang="en-US" sz="1200">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网络互联方法</a:t>
            </a:r>
            <a:endPar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endParaRPr>
          </a:p>
        </p:txBody>
      </p:sp>
      <p:sp>
        <p:nvSpPr>
          <p:cNvPr id="14" name="文本框 13"/>
          <p:cNvSpPr txBox="1"/>
          <p:nvPr/>
        </p:nvSpPr>
        <p:spPr>
          <a:xfrm>
            <a:off x="687705" y="1390650"/>
            <a:ext cx="2292350" cy="2153285"/>
          </a:xfrm>
          <a:prstGeom prst="rect">
            <a:avLst/>
          </a:prstGeom>
          <a:noFill/>
        </p:spPr>
        <p:txBody>
          <a:bodyPr wrap="square" rtlCol="0">
            <a:spAutoFit/>
          </a:bodyPr>
          <a:p>
            <a:r>
              <a:rPr lang="en-US" altLang="zh-CN" sz="1600" b="1">
                <a:solidFill>
                  <a:srgbClr val="FF0000"/>
                </a:solidFill>
                <a:latin typeface="微软雅黑" panose="020B0502040204020203" pitchFamily="34" charset="-122"/>
                <a:ea typeface="微软雅黑" panose="020B0502040204020203" pitchFamily="34" charset="-122"/>
              </a:rPr>
              <a:t>1) LAN-LAN </a:t>
            </a:r>
            <a:r>
              <a:rPr lang="zh-CN" altLang="en-US" sz="1600" b="1">
                <a:solidFill>
                  <a:srgbClr val="FF0000"/>
                </a:solidFill>
                <a:latin typeface="微软雅黑" panose="020B0502040204020203" pitchFamily="34" charset="-122"/>
                <a:ea typeface="微软雅黑" panose="020B0502040204020203" pitchFamily="34" charset="-122"/>
              </a:rPr>
              <a:t>互联</a:t>
            </a:r>
            <a:endParaRPr lang="zh-CN" altLang="en-US" sz="1600" b="1">
              <a:solidFill>
                <a:srgbClr val="FF000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利用中继器互联</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利用集线器互联</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利用交换机互联</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利用路由器互联</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endParaRPr lang="zh-CN" altLang="en-US">
              <a:solidFill>
                <a:srgbClr val="002060"/>
              </a:solidFill>
              <a:latin typeface="微软雅黑" panose="020B0502040204020203" pitchFamily="34" charset="-122"/>
              <a:ea typeface="微软雅黑" panose="020B0502040204020203" pitchFamily="34" charset="-122"/>
            </a:endParaRPr>
          </a:p>
          <a:p>
            <a:r>
              <a:rPr lang="en-US" sz="1600">
                <a:solidFill>
                  <a:srgbClr val="002060"/>
                </a:solidFill>
                <a:latin typeface="微软雅黑" panose="020B0502040204020203" pitchFamily="34" charset="-122"/>
                <a:ea typeface="微软雅黑" panose="020B0502040204020203" pitchFamily="34" charset="-122"/>
              </a:rPr>
              <a:t>2) LAN-WAN </a:t>
            </a:r>
            <a:r>
              <a:rPr lang="zh-CN" altLang="en-US" sz="1600">
                <a:solidFill>
                  <a:srgbClr val="002060"/>
                </a:solidFill>
                <a:latin typeface="微软雅黑" panose="020B0502040204020203" pitchFamily="34" charset="-122"/>
                <a:ea typeface="微软雅黑" panose="020B0502040204020203" pitchFamily="34" charset="-122"/>
              </a:rPr>
              <a:t>互联</a:t>
            </a:r>
            <a:endParaRPr lang="zh-CN" altLang="en-US">
              <a:solidFill>
                <a:srgbClr val="002060"/>
              </a:solidFill>
              <a:latin typeface="微软雅黑" panose="020B0502040204020203" pitchFamily="34" charset="-122"/>
              <a:ea typeface="微软雅黑" panose="020B0502040204020203" pitchFamily="34" charset="-122"/>
              <a:sym typeface="+mn-ea"/>
            </a:endParaRPr>
          </a:p>
          <a:p>
            <a:pPr indent="0" algn="l">
              <a:buFont typeface="Wingdings" panose="05000000000000000000" charset="0"/>
              <a:buNone/>
            </a:pPr>
            <a:r>
              <a:rPr lang="en-US" altLang="zh-CN" sz="1600">
                <a:solidFill>
                  <a:srgbClr val="002060"/>
                </a:solidFill>
                <a:latin typeface="微软雅黑" panose="020B0502040204020203" pitchFamily="34" charset="-122"/>
                <a:ea typeface="微软雅黑" panose="020B0502040204020203" pitchFamily="34" charset="-122"/>
                <a:sym typeface="+mn-ea"/>
              </a:rPr>
              <a:t>3) WAN-WAN </a:t>
            </a:r>
            <a:r>
              <a:rPr lang="zh-CN" altLang="en-US" sz="1600">
                <a:solidFill>
                  <a:srgbClr val="002060"/>
                </a:solidFill>
                <a:latin typeface="微软雅黑" panose="020B0502040204020203" pitchFamily="34" charset="-122"/>
                <a:ea typeface="微软雅黑" panose="020B0502040204020203" pitchFamily="34" charset="-122"/>
                <a:sym typeface="+mn-ea"/>
              </a:rPr>
              <a:t>互联</a:t>
            </a:r>
            <a:endParaRPr lang="zh-CN" altLang="en-US" sz="1600">
              <a:solidFill>
                <a:srgbClr val="002060"/>
              </a:solidFill>
              <a:latin typeface="微软雅黑" panose="020B0502040204020203" pitchFamily="34" charset="-122"/>
              <a:ea typeface="微软雅黑" panose="020B0502040204020203" pitchFamily="34" charset="-122"/>
              <a:sym typeface="+mn-ea"/>
            </a:endParaRPr>
          </a:p>
          <a:p>
            <a:pPr indent="0" algn="l">
              <a:buFont typeface="Wingdings" panose="05000000000000000000" charset="0"/>
              <a:buNone/>
            </a:pPr>
            <a:endParaRPr lang="zh-CN" altLang="en-US" sz="1600">
              <a:solidFill>
                <a:srgbClr val="002060"/>
              </a:solidFill>
              <a:latin typeface="微软雅黑" panose="020B0502040204020203" pitchFamily="34" charset="-122"/>
              <a:ea typeface="微软雅黑" panose="020B0502040204020203" pitchFamily="34" charset="-122"/>
              <a:sym typeface="+mn-ea"/>
            </a:endParaRPr>
          </a:p>
        </p:txBody>
      </p:sp>
      <p:grpSp>
        <p:nvGrpSpPr>
          <p:cNvPr id="32" name="组合 31"/>
          <p:cNvGrpSpPr/>
          <p:nvPr/>
        </p:nvGrpSpPr>
        <p:grpSpPr>
          <a:xfrm>
            <a:off x="3640455" y="1536700"/>
            <a:ext cx="4987290" cy="1861185"/>
            <a:chOff x="5659" y="3568"/>
            <a:chExt cx="7854" cy="2931"/>
          </a:xfrm>
        </p:grpSpPr>
        <p:cxnSp>
          <p:nvCxnSpPr>
            <p:cNvPr id="25" name="直接连接符 24"/>
            <p:cNvCxnSpPr>
              <a:endCxn id="2" idx="0"/>
            </p:cNvCxnSpPr>
            <p:nvPr/>
          </p:nvCxnSpPr>
          <p:spPr>
            <a:xfrm>
              <a:off x="6344" y="4230"/>
              <a:ext cx="5" cy="1066"/>
            </a:xfrm>
            <a:prstGeom prst="line">
              <a:avLst/>
            </a:prstGeom>
            <a:solidFill>
              <a:schemeClr val="accent1"/>
            </a:solidFill>
            <a:ln w="25400" cap="flat" cmpd="sng" algn="ctr">
              <a:solidFill>
                <a:srgbClr val="0070C0"/>
              </a:solidFill>
              <a:prstDash val="solid"/>
              <a:round/>
              <a:headEnd type="none" w="med" len="med"/>
              <a:tailEnd type="none" w="med" len="med"/>
            </a:ln>
          </p:spPr>
        </p:cxnSp>
        <p:cxnSp>
          <p:nvCxnSpPr>
            <p:cNvPr id="23" name="直接连接符 22"/>
            <p:cNvCxnSpPr/>
            <p:nvPr/>
          </p:nvCxnSpPr>
          <p:spPr>
            <a:xfrm>
              <a:off x="5659" y="4218"/>
              <a:ext cx="7855" cy="0"/>
            </a:xfrm>
            <a:prstGeom prst="line">
              <a:avLst/>
            </a:prstGeom>
            <a:solidFill>
              <a:schemeClr val="accent1"/>
            </a:solidFill>
            <a:ln w="25400" cap="flat" cmpd="sng" algn="ctr">
              <a:solidFill>
                <a:srgbClr val="0070C0"/>
              </a:solidFill>
              <a:prstDash val="solid"/>
              <a:round/>
              <a:headEnd type="none" w="med" len="med"/>
              <a:tailEnd type="none" w="med" len="med"/>
            </a:ln>
          </p:spPr>
        </p:cxnSp>
        <p:grpSp>
          <p:nvGrpSpPr>
            <p:cNvPr id="12" name="组合 11"/>
            <p:cNvGrpSpPr/>
            <p:nvPr/>
          </p:nvGrpSpPr>
          <p:grpSpPr>
            <a:xfrm>
              <a:off x="5798" y="5296"/>
              <a:ext cx="2487" cy="1166"/>
              <a:chOff x="5798" y="5296"/>
              <a:chExt cx="2487" cy="1166"/>
            </a:xfrm>
          </p:grpSpPr>
          <p:grpSp>
            <p:nvGrpSpPr>
              <p:cNvPr id="6" name="组合 5"/>
              <p:cNvGrpSpPr/>
              <p:nvPr/>
            </p:nvGrpSpPr>
            <p:grpSpPr>
              <a:xfrm>
                <a:off x="5798" y="5296"/>
                <a:ext cx="964" cy="1166"/>
                <a:chOff x="5798" y="5296"/>
                <a:chExt cx="964" cy="1166"/>
              </a:xfrm>
            </p:grpSpPr>
            <p:pic>
              <p:nvPicPr>
                <p:cNvPr id="2" name="图片 1"/>
                <p:cNvPicPr>
                  <a:picLocks noChangeAspect="1"/>
                </p:cNvPicPr>
                <p:nvPr/>
              </p:nvPicPr>
              <p:blipFill>
                <a:blip r:embed="rId1"/>
                <a:stretch>
                  <a:fillRect/>
                </a:stretch>
              </p:blipFill>
              <p:spPr>
                <a:xfrm>
                  <a:off x="5940" y="5296"/>
                  <a:ext cx="817" cy="817"/>
                </a:xfrm>
                <a:prstGeom prst="rect">
                  <a:avLst/>
                </a:prstGeom>
              </p:spPr>
            </p:pic>
            <p:sp>
              <p:nvSpPr>
                <p:cNvPr id="5" name="文本框 4"/>
                <p:cNvSpPr txBox="1"/>
                <p:nvPr/>
              </p:nvSpPr>
              <p:spPr>
                <a:xfrm>
                  <a:off x="5798" y="6076"/>
                  <a:ext cx="964" cy="386"/>
                </a:xfrm>
                <a:prstGeom prst="rect">
                  <a:avLst/>
                </a:prstGeom>
                <a:noFill/>
              </p:spPr>
              <p:txBody>
                <a:bodyPr wrap="square" rtlCol="0">
                  <a:spAutoFit/>
                </a:bodyPr>
                <a:p>
                  <a:pPr algn="ctr"/>
                  <a:r>
                    <a:rPr lang="zh-CN" altLang="en-US" sz="1000" b="1">
                      <a:solidFill>
                        <a:srgbClr val="002060"/>
                      </a:solidFill>
                      <a:latin typeface="微软雅黑" panose="020B0502040204020203" pitchFamily="34" charset="-122"/>
                      <a:ea typeface="微软雅黑" panose="020B0502040204020203" pitchFamily="34" charset="-122"/>
                    </a:rPr>
                    <a:t>工作站</a:t>
                  </a:r>
                  <a:endParaRPr lang="zh-CN" altLang="en-US" sz="1000" b="1">
                    <a:solidFill>
                      <a:srgbClr val="002060"/>
                    </a:solidFill>
                    <a:latin typeface="微软雅黑" panose="020B0502040204020203" pitchFamily="34" charset="-122"/>
                    <a:ea typeface="微软雅黑" panose="020B0502040204020203" pitchFamily="34" charset="-122"/>
                  </a:endParaRPr>
                </a:p>
              </p:txBody>
            </p:sp>
          </p:grpSp>
          <p:grpSp>
            <p:nvGrpSpPr>
              <p:cNvPr id="8" name="组合 7"/>
              <p:cNvGrpSpPr/>
              <p:nvPr/>
            </p:nvGrpSpPr>
            <p:grpSpPr>
              <a:xfrm>
                <a:off x="7321" y="5296"/>
                <a:ext cx="964" cy="1166"/>
                <a:chOff x="5798" y="5296"/>
                <a:chExt cx="964" cy="1166"/>
              </a:xfrm>
            </p:grpSpPr>
            <p:pic>
              <p:nvPicPr>
                <p:cNvPr id="10" name="图片 9"/>
                <p:cNvPicPr>
                  <a:picLocks noChangeAspect="1"/>
                </p:cNvPicPr>
                <p:nvPr/>
              </p:nvPicPr>
              <p:blipFill>
                <a:blip r:embed="rId1"/>
                <a:stretch>
                  <a:fillRect/>
                </a:stretch>
              </p:blipFill>
              <p:spPr>
                <a:xfrm>
                  <a:off x="5940" y="5296"/>
                  <a:ext cx="817" cy="817"/>
                </a:xfrm>
                <a:prstGeom prst="rect">
                  <a:avLst/>
                </a:prstGeom>
              </p:spPr>
            </p:pic>
            <p:sp>
              <p:nvSpPr>
                <p:cNvPr id="11" name="文本框 10"/>
                <p:cNvSpPr txBox="1"/>
                <p:nvPr/>
              </p:nvSpPr>
              <p:spPr>
                <a:xfrm>
                  <a:off x="5798" y="6076"/>
                  <a:ext cx="964" cy="386"/>
                </a:xfrm>
                <a:prstGeom prst="rect">
                  <a:avLst/>
                </a:prstGeom>
                <a:noFill/>
              </p:spPr>
              <p:txBody>
                <a:bodyPr wrap="square" rtlCol="0">
                  <a:spAutoFit/>
                </a:bodyPr>
                <a:p>
                  <a:pPr algn="ctr"/>
                  <a:r>
                    <a:rPr lang="zh-CN" altLang="en-US" sz="1000" b="1">
                      <a:solidFill>
                        <a:srgbClr val="002060"/>
                      </a:solidFill>
                      <a:latin typeface="微软雅黑" panose="020B0502040204020203" pitchFamily="34" charset="-122"/>
                      <a:ea typeface="微软雅黑" panose="020B0502040204020203" pitchFamily="34" charset="-122"/>
                    </a:rPr>
                    <a:t>工作站</a:t>
                  </a:r>
                  <a:endParaRPr lang="zh-CN" altLang="en-US" sz="1000" b="1">
                    <a:solidFill>
                      <a:srgbClr val="002060"/>
                    </a:solidFill>
                    <a:latin typeface="微软雅黑" panose="020B0502040204020203" pitchFamily="34" charset="-122"/>
                    <a:ea typeface="微软雅黑" panose="020B0502040204020203" pitchFamily="34" charset="-122"/>
                  </a:endParaRPr>
                </a:p>
              </p:txBody>
            </p:sp>
          </p:grpSp>
        </p:grpSp>
        <p:grpSp>
          <p:nvGrpSpPr>
            <p:cNvPr id="13" name="组合 12"/>
            <p:cNvGrpSpPr/>
            <p:nvPr/>
          </p:nvGrpSpPr>
          <p:grpSpPr>
            <a:xfrm>
              <a:off x="10645" y="5333"/>
              <a:ext cx="2487" cy="1166"/>
              <a:chOff x="5798" y="5296"/>
              <a:chExt cx="2487" cy="1166"/>
            </a:xfrm>
          </p:grpSpPr>
          <p:grpSp>
            <p:nvGrpSpPr>
              <p:cNvPr id="15" name="组合 14"/>
              <p:cNvGrpSpPr/>
              <p:nvPr/>
            </p:nvGrpSpPr>
            <p:grpSpPr>
              <a:xfrm>
                <a:off x="5798" y="5296"/>
                <a:ext cx="964" cy="1166"/>
                <a:chOff x="5798" y="5296"/>
                <a:chExt cx="964" cy="1166"/>
              </a:xfrm>
            </p:grpSpPr>
            <p:pic>
              <p:nvPicPr>
                <p:cNvPr id="16" name="图片 15"/>
                <p:cNvPicPr>
                  <a:picLocks noChangeAspect="1"/>
                </p:cNvPicPr>
                <p:nvPr/>
              </p:nvPicPr>
              <p:blipFill>
                <a:blip r:embed="rId1"/>
                <a:stretch>
                  <a:fillRect/>
                </a:stretch>
              </p:blipFill>
              <p:spPr>
                <a:xfrm>
                  <a:off x="5940" y="5296"/>
                  <a:ext cx="817" cy="817"/>
                </a:xfrm>
                <a:prstGeom prst="rect">
                  <a:avLst/>
                </a:prstGeom>
              </p:spPr>
            </p:pic>
            <p:sp>
              <p:nvSpPr>
                <p:cNvPr id="17" name="文本框 16"/>
                <p:cNvSpPr txBox="1"/>
                <p:nvPr/>
              </p:nvSpPr>
              <p:spPr>
                <a:xfrm>
                  <a:off x="5798" y="6076"/>
                  <a:ext cx="964" cy="386"/>
                </a:xfrm>
                <a:prstGeom prst="rect">
                  <a:avLst/>
                </a:prstGeom>
                <a:noFill/>
              </p:spPr>
              <p:txBody>
                <a:bodyPr wrap="square" rtlCol="0">
                  <a:spAutoFit/>
                </a:bodyPr>
                <a:p>
                  <a:pPr algn="ctr"/>
                  <a:r>
                    <a:rPr lang="zh-CN" altLang="en-US" sz="1000" b="1">
                      <a:solidFill>
                        <a:srgbClr val="002060"/>
                      </a:solidFill>
                      <a:latin typeface="微软雅黑" panose="020B0502040204020203" pitchFamily="34" charset="-122"/>
                      <a:ea typeface="微软雅黑" panose="020B0502040204020203" pitchFamily="34" charset="-122"/>
                    </a:rPr>
                    <a:t>工作站</a:t>
                  </a:r>
                  <a:endParaRPr lang="zh-CN" altLang="en-US" sz="1000" b="1">
                    <a:solidFill>
                      <a:srgbClr val="002060"/>
                    </a:solidFill>
                    <a:latin typeface="微软雅黑" panose="020B0502040204020203" pitchFamily="34" charset="-122"/>
                    <a:ea typeface="微软雅黑" panose="020B0502040204020203" pitchFamily="34" charset="-122"/>
                  </a:endParaRPr>
                </a:p>
              </p:txBody>
            </p:sp>
          </p:grpSp>
          <p:grpSp>
            <p:nvGrpSpPr>
              <p:cNvPr id="18" name="组合 17"/>
              <p:cNvGrpSpPr/>
              <p:nvPr/>
            </p:nvGrpSpPr>
            <p:grpSpPr>
              <a:xfrm>
                <a:off x="7321" y="5296"/>
                <a:ext cx="964" cy="1166"/>
                <a:chOff x="5798" y="5296"/>
                <a:chExt cx="964" cy="1166"/>
              </a:xfrm>
            </p:grpSpPr>
            <p:pic>
              <p:nvPicPr>
                <p:cNvPr id="19" name="图片 18"/>
                <p:cNvPicPr>
                  <a:picLocks noChangeAspect="1"/>
                </p:cNvPicPr>
                <p:nvPr/>
              </p:nvPicPr>
              <p:blipFill>
                <a:blip r:embed="rId1"/>
                <a:stretch>
                  <a:fillRect/>
                </a:stretch>
              </p:blipFill>
              <p:spPr>
                <a:xfrm>
                  <a:off x="5940" y="5296"/>
                  <a:ext cx="817" cy="817"/>
                </a:xfrm>
                <a:prstGeom prst="rect">
                  <a:avLst/>
                </a:prstGeom>
              </p:spPr>
            </p:pic>
            <p:sp>
              <p:nvSpPr>
                <p:cNvPr id="20" name="文本框 19"/>
                <p:cNvSpPr txBox="1"/>
                <p:nvPr/>
              </p:nvSpPr>
              <p:spPr>
                <a:xfrm>
                  <a:off x="5798" y="6076"/>
                  <a:ext cx="964" cy="386"/>
                </a:xfrm>
                <a:prstGeom prst="rect">
                  <a:avLst/>
                </a:prstGeom>
                <a:noFill/>
              </p:spPr>
              <p:txBody>
                <a:bodyPr wrap="square" rtlCol="0">
                  <a:spAutoFit/>
                </a:bodyPr>
                <a:p>
                  <a:pPr algn="ctr"/>
                  <a:r>
                    <a:rPr lang="zh-CN" altLang="en-US" sz="1000" b="1">
                      <a:solidFill>
                        <a:srgbClr val="002060"/>
                      </a:solidFill>
                      <a:latin typeface="微软雅黑" panose="020B0502040204020203" pitchFamily="34" charset="-122"/>
                      <a:ea typeface="微软雅黑" panose="020B0502040204020203" pitchFamily="34" charset="-122"/>
                    </a:rPr>
                    <a:t>工作站</a:t>
                  </a:r>
                  <a:endParaRPr lang="zh-CN" altLang="en-US" sz="1000" b="1">
                    <a:solidFill>
                      <a:srgbClr val="002060"/>
                    </a:solidFill>
                    <a:latin typeface="微软雅黑" panose="020B0502040204020203" pitchFamily="34" charset="-122"/>
                    <a:ea typeface="微软雅黑" panose="020B0502040204020203" pitchFamily="34" charset="-122"/>
                  </a:endParaRPr>
                </a:p>
              </p:txBody>
            </p:sp>
          </p:grpSp>
        </p:grpSp>
        <p:pic>
          <p:nvPicPr>
            <p:cNvPr id="22" name="图片 21" descr="C:\Users\jiche\AppData\Local\Kingsoft\WPS Cloud Files\userdata\qing\filecache\markoo的云文档\p2.pngp2"/>
            <p:cNvPicPr>
              <a:picLocks noChangeAspect="1"/>
            </p:cNvPicPr>
            <p:nvPr/>
          </p:nvPicPr>
          <p:blipFill>
            <a:blip r:embed="rId2"/>
            <a:srcRect/>
            <a:stretch>
              <a:fillRect/>
            </a:stretch>
          </p:blipFill>
          <p:spPr>
            <a:xfrm>
              <a:off x="9115" y="3861"/>
              <a:ext cx="984" cy="836"/>
            </a:xfrm>
            <a:prstGeom prst="rect">
              <a:avLst/>
            </a:prstGeom>
          </p:spPr>
        </p:pic>
        <p:cxnSp>
          <p:nvCxnSpPr>
            <p:cNvPr id="26" name="直接连接符 25"/>
            <p:cNvCxnSpPr/>
            <p:nvPr/>
          </p:nvCxnSpPr>
          <p:spPr>
            <a:xfrm>
              <a:off x="7869" y="4230"/>
              <a:ext cx="5" cy="1066"/>
            </a:xfrm>
            <a:prstGeom prst="line">
              <a:avLst/>
            </a:prstGeom>
            <a:solidFill>
              <a:schemeClr val="accent1"/>
            </a:solidFill>
            <a:ln w="25400" cap="flat" cmpd="sng" algn="ctr">
              <a:solidFill>
                <a:srgbClr val="0070C0"/>
              </a:solidFill>
              <a:prstDash val="solid"/>
              <a:round/>
              <a:headEnd type="none" w="med" len="med"/>
              <a:tailEnd type="none" w="med" len="med"/>
            </a:ln>
          </p:spPr>
        </p:cxnSp>
        <p:cxnSp>
          <p:nvCxnSpPr>
            <p:cNvPr id="28" name="直接连接符 27"/>
            <p:cNvCxnSpPr/>
            <p:nvPr/>
          </p:nvCxnSpPr>
          <p:spPr>
            <a:xfrm>
              <a:off x="11193" y="4230"/>
              <a:ext cx="5" cy="1066"/>
            </a:xfrm>
            <a:prstGeom prst="line">
              <a:avLst/>
            </a:prstGeom>
            <a:solidFill>
              <a:schemeClr val="accent1"/>
            </a:solidFill>
            <a:ln w="25400" cap="flat" cmpd="sng" algn="ctr">
              <a:solidFill>
                <a:srgbClr val="0070C0"/>
              </a:solidFill>
              <a:prstDash val="solid"/>
              <a:round/>
              <a:headEnd type="none" w="med" len="med"/>
              <a:tailEnd type="none" w="med" len="med"/>
            </a:ln>
          </p:spPr>
        </p:cxnSp>
        <p:cxnSp>
          <p:nvCxnSpPr>
            <p:cNvPr id="29" name="直接连接符 28"/>
            <p:cNvCxnSpPr/>
            <p:nvPr/>
          </p:nvCxnSpPr>
          <p:spPr>
            <a:xfrm>
              <a:off x="12716" y="4218"/>
              <a:ext cx="5" cy="1066"/>
            </a:xfrm>
            <a:prstGeom prst="line">
              <a:avLst/>
            </a:prstGeom>
            <a:solidFill>
              <a:schemeClr val="accent1"/>
            </a:solidFill>
            <a:ln w="25400" cap="flat" cmpd="sng" algn="ctr">
              <a:solidFill>
                <a:srgbClr val="0070C0"/>
              </a:solidFill>
              <a:prstDash val="solid"/>
              <a:round/>
              <a:headEnd type="none" w="med" len="med"/>
              <a:tailEnd type="none" w="med" len="med"/>
            </a:ln>
          </p:spPr>
        </p:cxnSp>
        <p:sp>
          <p:nvSpPr>
            <p:cNvPr id="30" name="文本框 29"/>
            <p:cNvSpPr txBox="1"/>
            <p:nvPr/>
          </p:nvSpPr>
          <p:spPr>
            <a:xfrm>
              <a:off x="6502" y="3568"/>
              <a:ext cx="1205" cy="483"/>
            </a:xfrm>
            <a:prstGeom prst="rect">
              <a:avLst/>
            </a:prstGeom>
            <a:noFill/>
          </p:spPr>
          <p:txBody>
            <a:bodyPr wrap="square" rtlCol="0">
              <a:spAutoFit/>
            </a:bodyPr>
            <a:p>
              <a:pPr algn="ctr"/>
              <a:r>
                <a:rPr lang="zh-CN" altLang="en-US">
                  <a:solidFill>
                    <a:srgbClr val="002060"/>
                  </a:solidFill>
                  <a:latin typeface="微软雅黑" panose="020B0502040204020203" pitchFamily="34" charset="-122"/>
                  <a:ea typeface="微软雅黑" panose="020B0502040204020203" pitchFamily="34" charset="-122"/>
                </a:rPr>
                <a:t>网段 </a:t>
              </a:r>
              <a:r>
                <a:rPr lang="en-US" altLang="zh-CN">
                  <a:solidFill>
                    <a:srgbClr val="002060"/>
                  </a:solidFill>
                  <a:latin typeface="微软雅黑" panose="020B0502040204020203" pitchFamily="34" charset="-122"/>
                  <a:ea typeface="微软雅黑" panose="020B0502040204020203" pitchFamily="34" charset="-122"/>
                </a:rPr>
                <a:t>1</a:t>
              </a:r>
              <a:endParaRPr lang="en-US" altLang="zh-CN">
                <a:solidFill>
                  <a:srgbClr val="002060"/>
                </a:solidFill>
                <a:latin typeface="微软雅黑" panose="020B0502040204020203" pitchFamily="34" charset="-122"/>
                <a:ea typeface="微软雅黑" panose="020B0502040204020203" pitchFamily="34" charset="-122"/>
              </a:endParaRPr>
            </a:p>
          </p:txBody>
        </p:sp>
        <p:sp>
          <p:nvSpPr>
            <p:cNvPr id="31" name="文本框 30"/>
            <p:cNvSpPr txBox="1"/>
            <p:nvPr/>
          </p:nvSpPr>
          <p:spPr>
            <a:xfrm>
              <a:off x="11511" y="3644"/>
              <a:ext cx="1205" cy="483"/>
            </a:xfrm>
            <a:prstGeom prst="rect">
              <a:avLst/>
            </a:prstGeom>
            <a:noFill/>
          </p:spPr>
          <p:txBody>
            <a:bodyPr wrap="square" rtlCol="0">
              <a:spAutoFit/>
            </a:bodyPr>
            <a:p>
              <a:pPr algn="ctr"/>
              <a:r>
                <a:rPr lang="zh-CN" altLang="en-US">
                  <a:solidFill>
                    <a:srgbClr val="002060"/>
                  </a:solidFill>
                  <a:latin typeface="微软雅黑" panose="020B0502040204020203" pitchFamily="34" charset="-122"/>
                  <a:ea typeface="微软雅黑" panose="020B0502040204020203" pitchFamily="34" charset="-122"/>
                </a:rPr>
                <a:t>网段 </a:t>
              </a:r>
              <a:r>
                <a:rPr lang="en-US" altLang="zh-CN">
                  <a:solidFill>
                    <a:srgbClr val="002060"/>
                  </a:solidFill>
                  <a:latin typeface="微软雅黑" panose="020B0502040204020203" pitchFamily="34" charset="-122"/>
                  <a:ea typeface="微软雅黑" panose="020B0502040204020203" pitchFamily="34" charset="-122"/>
                </a:rPr>
                <a:t>2</a:t>
              </a:r>
              <a:endParaRPr lang="en-US" altLang="zh-CN">
                <a:solidFill>
                  <a:srgbClr val="002060"/>
                </a:solidFill>
                <a:latin typeface="微软雅黑" panose="020B0502040204020203" pitchFamily="34" charset="-122"/>
                <a:ea typeface="微软雅黑" panose="020B0502040204020203" pitchFamily="34" charset="-122"/>
              </a:endParaRPr>
            </a:p>
          </p:txBody>
        </p:sp>
      </p:grpSp>
      <p:sp>
        <p:nvSpPr>
          <p:cNvPr id="33" name="文本框 32"/>
          <p:cNvSpPr txBox="1"/>
          <p:nvPr/>
        </p:nvSpPr>
        <p:spPr>
          <a:xfrm>
            <a:off x="2001520" y="4083685"/>
            <a:ext cx="6292850" cy="306705"/>
          </a:xfrm>
          <a:prstGeom prst="rect">
            <a:avLst/>
          </a:prstGeom>
          <a:noFill/>
        </p:spPr>
        <p:txBody>
          <a:bodyPr wrap="square" rtlCol="0">
            <a:spAutoFit/>
          </a:bodyPr>
          <a:p>
            <a:r>
              <a:rPr lang="en-US" altLang="zh-CN">
                <a:solidFill>
                  <a:srgbClr val="002060"/>
                </a:solidFill>
                <a:latin typeface="微软雅黑" panose="020B0502040204020203" pitchFamily="34" charset="-122"/>
                <a:ea typeface="微软雅黑" panose="020B0502040204020203" pitchFamily="34" charset="-122"/>
              </a:rPr>
              <a:t>5-4-3</a:t>
            </a:r>
            <a:r>
              <a:rPr lang="zh-CN" altLang="en-US">
                <a:solidFill>
                  <a:srgbClr val="002060"/>
                </a:solidFill>
                <a:latin typeface="微软雅黑" panose="020B0502040204020203" pitchFamily="34" charset="-122"/>
                <a:ea typeface="微软雅黑" panose="020B0502040204020203" pitchFamily="34" charset="-122"/>
              </a:rPr>
              <a:t>规则：一个以太网最多</a:t>
            </a:r>
            <a:r>
              <a:rPr lang="en-US" altLang="zh-CN">
                <a:solidFill>
                  <a:srgbClr val="002060"/>
                </a:solidFill>
                <a:latin typeface="微软雅黑" panose="020B0502040204020203" pitchFamily="34" charset="-122"/>
                <a:ea typeface="微软雅黑" panose="020B0502040204020203" pitchFamily="34" charset="-122"/>
              </a:rPr>
              <a:t>5</a:t>
            </a:r>
            <a:r>
              <a:rPr lang="zh-CN" altLang="en-US">
                <a:solidFill>
                  <a:srgbClr val="002060"/>
                </a:solidFill>
                <a:latin typeface="微软雅黑" panose="020B0502040204020203" pitchFamily="34" charset="-122"/>
                <a:ea typeface="微软雅黑" panose="020B0502040204020203" pitchFamily="34" charset="-122"/>
              </a:rPr>
              <a:t>个网段、</a:t>
            </a:r>
            <a:r>
              <a:rPr lang="en-US" altLang="zh-CN">
                <a:solidFill>
                  <a:srgbClr val="002060"/>
                </a:solidFill>
                <a:latin typeface="微软雅黑" panose="020B0502040204020203" pitchFamily="34" charset="-122"/>
                <a:ea typeface="微软雅黑" panose="020B0502040204020203" pitchFamily="34" charset="-122"/>
              </a:rPr>
              <a:t>4</a:t>
            </a:r>
            <a:r>
              <a:rPr lang="zh-CN" altLang="en-US">
                <a:solidFill>
                  <a:srgbClr val="002060"/>
                </a:solidFill>
                <a:latin typeface="微软雅黑" panose="020B0502040204020203" pitchFamily="34" charset="-122"/>
                <a:ea typeface="微软雅黑" panose="020B0502040204020203" pitchFamily="34" charset="-122"/>
              </a:rPr>
              <a:t>个中继器、其中</a:t>
            </a:r>
            <a:r>
              <a:rPr lang="en-US" altLang="zh-CN">
                <a:solidFill>
                  <a:srgbClr val="002060"/>
                </a:solidFill>
                <a:latin typeface="微软雅黑" panose="020B0502040204020203" pitchFamily="34" charset="-122"/>
                <a:ea typeface="微软雅黑" panose="020B0502040204020203" pitchFamily="34" charset="-122"/>
              </a:rPr>
              <a:t>3</a:t>
            </a:r>
            <a:r>
              <a:rPr lang="zh-CN" altLang="en-US">
                <a:solidFill>
                  <a:srgbClr val="002060"/>
                </a:solidFill>
                <a:latin typeface="微软雅黑" panose="020B0502040204020203" pitchFamily="34" charset="-122"/>
                <a:ea typeface="微软雅黑" panose="020B0502040204020203" pitchFamily="34" charset="-122"/>
              </a:rPr>
              <a:t>个可以挂接终端</a:t>
            </a:r>
            <a:endParaRPr lang="zh-CN" altLang="en-US">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ppt_y</p:attrName>
                                        </p:attrNameLst>
                                      </p:cBhvr>
                                      <p:tavLst>
                                        <p:tav tm="0">
                                          <p:val>
                                            <p:strVal val="#ppt_y-#ppt_h*1.125000"/>
                                          </p:val>
                                        </p:tav>
                                        <p:tav tm="100000">
                                          <p:val>
                                            <p:strVal val="#ppt_y"/>
                                          </p:val>
                                        </p:tav>
                                      </p:tavLst>
                                    </p:anim>
                                    <p:animEffect transition="in" filter="wipe(down)">
                                      <p:cBhvr>
                                        <p:cTn id="8" dur="500"/>
                                        <p:tgtEl>
                                          <p:spTgt spid="14"/>
                                        </p:tgtEl>
                                      </p:cBhvr>
                                    </p:animEffect>
                                  </p:childTnLst>
                                </p:cTn>
                              </p:par>
                            </p:childTnLst>
                          </p:cTn>
                        </p:par>
                      </p:childTnLst>
                    </p:cTn>
                  </p:par>
                  <p:par>
                    <p:cTn id="9" fill="hold">
                      <p:stCondLst>
                        <p:cond delay="indefinite"/>
                      </p:stCondLst>
                      <p:childTnLst>
                        <p:par>
                          <p:cTn id="10" fill="hold">
                            <p:stCondLst>
                              <p:cond delay="0"/>
                            </p:stCondLst>
                            <p:childTnLst>
                              <p:par>
                                <p:cTn id="11" presetID="3" presetClass="emph" presetSubtype="2" fill="hold" nodeType="clickEffect">
                                  <p:stCondLst>
                                    <p:cond delay="0"/>
                                  </p:stCondLst>
                                  <p:childTnLst>
                                    <p:animClr clrSpc="rgb" dir="cw">
                                      <p:cBhvr override="childStyle">
                                        <p:cTn id="12" dur="500" fill="hold"/>
                                        <p:tgtEl>
                                          <p:spTgt spid="14">
                                            <p:txEl>
                                              <p:pRg st="1" end="1"/>
                                            </p:txEl>
                                          </p:spTgt>
                                        </p:tgtEl>
                                        <p:attrNameLst>
                                          <p:attrName>style.color</p:attrName>
                                        </p:attrNameLst>
                                      </p:cBhvr>
                                      <p:to>
                                        <a:schemeClr val="accent2"/>
                                      </p:to>
                                    </p:animClr>
                                  </p:childTnLst>
                                </p:cTn>
                              </p:par>
                            </p:childTnLst>
                          </p:cTn>
                        </p:par>
                        <p:par>
                          <p:cTn id="13" fill="hold">
                            <p:stCondLst>
                              <p:cond delay="500"/>
                            </p:stCondLst>
                            <p:childTnLst>
                              <p:par>
                                <p:cTn id="14" presetID="12" presetClass="entr" presetSubtype="2"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p:tgtEl>
                                          <p:spTgt spid="32"/>
                                        </p:tgtEl>
                                        <p:attrNameLst>
                                          <p:attrName>ppt_x</p:attrName>
                                        </p:attrNameLst>
                                      </p:cBhvr>
                                      <p:tavLst>
                                        <p:tav tm="0">
                                          <p:val>
                                            <p:strVal val="#ppt_x+#ppt_w*1.125000"/>
                                          </p:val>
                                        </p:tav>
                                        <p:tav tm="100000">
                                          <p:val>
                                            <p:strVal val="#ppt_x"/>
                                          </p:val>
                                        </p:tav>
                                      </p:tavLst>
                                    </p:anim>
                                    <p:animEffect transition="in" filter="wipe(left)">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 calcmode="lin" valueType="num">
                                      <p:cBhvr additive="base">
                                        <p:cTn id="22" dur="500"/>
                                        <p:tgtEl>
                                          <p:spTgt spid="33"/>
                                        </p:tgtEl>
                                        <p:attrNameLst>
                                          <p:attrName>ppt_y</p:attrName>
                                        </p:attrNameLst>
                                      </p:cBhvr>
                                      <p:tavLst>
                                        <p:tav tm="0">
                                          <p:val>
                                            <p:strVal val="#ppt_y+#ppt_h*1.125000"/>
                                          </p:val>
                                        </p:tav>
                                        <p:tav tm="100000">
                                          <p:val>
                                            <p:strVal val="#ppt_y"/>
                                          </p:val>
                                        </p:tav>
                                      </p:tavLst>
                                    </p:anim>
                                    <p:animEffect transition="in" filter="wipe(up)">
                                      <p:cBhvr>
                                        <p:cTn id="2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p:nvPr>
            <p:ph type="dt" sz="half" idx="4294967295"/>
          </p:nvPr>
        </p:nvSpPr>
        <p:spPr>
          <a:xfrm>
            <a:off x="0" y="4853940"/>
            <a:ext cx="1089660" cy="273685"/>
          </a:xfrm>
        </p:spPr>
        <p:txBody>
          <a:bodyPr/>
          <a:p>
            <a:pPr lvl="0"/>
            <a:r>
              <a:rPr lang="en-US" altLang="zh-CN" sz="1050" err="1">
                <a:solidFill>
                  <a:schemeClr val="accent1">
                    <a:lumMod val="40000"/>
                    <a:lumOff val="60000"/>
                  </a:schemeClr>
                </a:solidFill>
              </a:rPr>
              <a:t>FALL 2017</a:t>
            </a:r>
            <a:endParaRPr lang="en-US" altLang="zh-CN" sz="1050" b="1" err="1">
              <a:solidFill>
                <a:schemeClr val="accent1">
                  <a:lumMod val="40000"/>
                  <a:lumOff val="60000"/>
                </a:schemeClr>
              </a:solidFill>
              <a:latin typeface="Verdana" panose="020B0604030504040204" pitchFamily="34" charset="0"/>
              <a:ea typeface="宋体" panose="02010600030101010101" pitchFamily="2" charset="-122"/>
            </a:endParaRPr>
          </a:p>
        </p:txBody>
      </p:sp>
      <p:sp>
        <p:nvSpPr>
          <p:cNvPr id="25" name="文本占位符 24"/>
          <p:cNvSpPr/>
          <p:nvPr>
            <p:ph type="body" idx="4294967295"/>
          </p:nvPr>
        </p:nvSpPr>
        <p:spPr>
          <a:xfrm>
            <a:off x="1089025" y="1224280"/>
            <a:ext cx="6798945" cy="3253105"/>
          </a:xfrm>
        </p:spPr>
        <p:txBody>
          <a:bodyPr/>
          <a:p>
            <a:pPr marL="457200" indent="-457200">
              <a:buFont typeface="+mj-lt"/>
              <a:buAutoNum type="arabicPeriod"/>
            </a:pPr>
            <a:r>
              <a:rPr lang="en-US" altLang="zh-CN">
                <a:latin typeface="微软雅黑" panose="020B0502040204020203" pitchFamily="34" charset="-122"/>
                <a:ea typeface="微软雅黑" panose="020B0502040204020203" pitchFamily="34" charset="-122"/>
              </a:rPr>
              <a:t>6-01</a:t>
            </a:r>
            <a:endParaRPr lang="zh-CN" altLang="en-US">
              <a:latin typeface="微软雅黑" panose="020B0502040204020203" pitchFamily="34" charset="-122"/>
              <a:ea typeface="微软雅黑" panose="020B0502040204020203" pitchFamily="34" charset="-122"/>
            </a:endParaRPr>
          </a:p>
          <a:p>
            <a:pPr marL="457200" indent="-457200">
              <a:buFont typeface="+mj-lt"/>
              <a:buAutoNum type="arabicPeriod"/>
            </a:pPr>
            <a:r>
              <a:rPr lang="en-US">
                <a:latin typeface="微软雅黑" panose="020B0502040204020203" pitchFamily="34" charset="-122"/>
                <a:ea typeface="微软雅黑" panose="020B0502040204020203" pitchFamily="34" charset="-122"/>
              </a:rPr>
              <a:t>6-02</a:t>
            </a:r>
            <a:endParaRPr lang="en-US">
              <a:latin typeface="微软雅黑" panose="020B0502040204020203" pitchFamily="34" charset="-122"/>
              <a:ea typeface="微软雅黑" panose="020B0502040204020203" pitchFamily="34" charset="-122"/>
            </a:endParaRPr>
          </a:p>
          <a:p>
            <a:pPr marL="457200" indent="-457200">
              <a:buFont typeface="+mj-lt"/>
              <a:buAutoNum type="arabicPeriod"/>
            </a:pPr>
            <a:r>
              <a:rPr lang="en-US">
                <a:latin typeface="微软雅黑" panose="020B0502040204020203" pitchFamily="34" charset="-122"/>
                <a:ea typeface="微软雅黑" panose="020B0502040204020203" pitchFamily="34" charset="-122"/>
              </a:rPr>
              <a:t>6-04</a:t>
            </a:r>
            <a:endParaRPr lang="en-US">
              <a:latin typeface="微软雅黑" panose="020B0502040204020203" pitchFamily="34" charset="-122"/>
              <a:ea typeface="微软雅黑" panose="020B0502040204020203" pitchFamily="34" charset="-122"/>
            </a:endParaRPr>
          </a:p>
          <a:p>
            <a:pPr marL="457200" indent="-457200">
              <a:buFont typeface="+mj-lt"/>
              <a:buAutoNum type="arabicPeriod"/>
            </a:pPr>
            <a:r>
              <a:rPr lang="en-US">
                <a:latin typeface="微软雅黑" panose="020B0502040204020203" pitchFamily="34" charset="-122"/>
                <a:ea typeface="微软雅黑" panose="020B0502040204020203" pitchFamily="34" charset="-122"/>
              </a:rPr>
              <a:t>6-05</a:t>
            </a:r>
            <a:endParaRPr lang="en-US">
              <a:latin typeface="微软雅黑" panose="020B0502040204020203" pitchFamily="34" charset="-122"/>
              <a:ea typeface="微软雅黑" panose="020B0502040204020203" pitchFamily="34" charset="-122"/>
            </a:endParaRPr>
          </a:p>
          <a:p>
            <a:pPr marL="457200" indent="-457200">
              <a:buFont typeface="+mj-lt"/>
              <a:buAutoNum type="arabicPeriod"/>
            </a:pPr>
            <a:r>
              <a:rPr lang="en-US">
                <a:latin typeface="微软雅黑" panose="020B0502040204020203" pitchFamily="34" charset="-122"/>
                <a:ea typeface="微软雅黑" panose="020B0502040204020203" pitchFamily="34" charset="-122"/>
              </a:rPr>
              <a:t>6-06</a:t>
            </a:r>
            <a:endParaRPr lang="en-US">
              <a:latin typeface="微软雅黑" panose="020B0502040204020203" pitchFamily="34" charset="-122"/>
              <a:ea typeface="微软雅黑" panose="020B0502040204020203" pitchFamily="34" charset="-122"/>
            </a:endParaRPr>
          </a:p>
          <a:p>
            <a:pPr marL="457200" indent="-457200">
              <a:buFont typeface="+mj-lt"/>
              <a:buAutoNum type="arabicPeriod"/>
            </a:pPr>
            <a:r>
              <a:rPr lang="en-US">
                <a:latin typeface="微软雅黑" panose="020B0502040204020203" pitchFamily="34" charset="-122"/>
                <a:ea typeface="微软雅黑" panose="020B0502040204020203" pitchFamily="34" charset="-122"/>
              </a:rPr>
              <a:t>6-07</a:t>
            </a:r>
            <a:endParaRPr lang="en-US">
              <a:latin typeface="微软雅黑" panose="020B0502040204020203" pitchFamily="34" charset="-122"/>
              <a:ea typeface="微软雅黑" panose="020B0502040204020203" pitchFamily="34" charset="-122"/>
            </a:endParaRPr>
          </a:p>
          <a:p>
            <a:pPr marL="457200" indent="-457200">
              <a:buFont typeface="+mj-lt"/>
              <a:buAutoNum type="arabicPeriod"/>
            </a:pPr>
            <a:r>
              <a:rPr lang="en-US">
                <a:latin typeface="微软雅黑" panose="020B0502040204020203" pitchFamily="34" charset="-122"/>
                <a:ea typeface="微软雅黑" panose="020B0502040204020203" pitchFamily="34" charset="-122"/>
              </a:rPr>
              <a:t>6-08</a:t>
            </a:r>
            <a:endParaRPr lang="en-US">
              <a:latin typeface="微软雅黑" panose="020B0502040204020203" pitchFamily="34" charset="-122"/>
              <a:ea typeface="微软雅黑" panose="020B0502040204020203" pitchFamily="34" charset="-122"/>
            </a:endParaRPr>
          </a:p>
          <a:p>
            <a:pPr marL="457200" indent="-457200">
              <a:buFont typeface="+mj-lt"/>
              <a:buAutoNum type="arabicPeriod"/>
            </a:pPr>
            <a:r>
              <a:rPr lang="en-US">
                <a:latin typeface="微软雅黑" panose="020B0502040204020203" pitchFamily="34" charset="-122"/>
                <a:ea typeface="微软雅黑" panose="020B0502040204020203" pitchFamily="34" charset="-122"/>
              </a:rPr>
              <a:t>6-10</a:t>
            </a:r>
            <a:endParaRPr lang="en-US">
              <a:latin typeface="微软雅黑" panose="020B0502040204020203" pitchFamily="34" charset="-122"/>
              <a:ea typeface="微软雅黑" panose="020B0502040204020203" pitchFamily="34" charset="-122"/>
            </a:endParaRPr>
          </a:p>
        </p:txBody>
      </p:sp>
      <p:sp>
        <p:nvSpPr>
          <p:cNvPr id="6" name="标题 5"/>
          <p:cNvSpPr>
            <a:spLocks noGrp="1"/>
          </p:cNvSpPr>
          <p:nvPr>
            <p:ph type="title" idx="4294967295"/>
          </p:nvPr>
        </p:nvSpPr>
        <p:spPr>
          <a:xfrm>
            <a:off x="0" y="331470"/>
            <a:ext cx="2021840" cy="518795"/>
          </a:xfrm>
        </p:spPr>
        <p:txBody>
          <a:bodyPr>
            <a:normAutofit fontScale="90000"/>
          </a:bodyPr>
          <a:p>
            <a:r>
              <a:rPr lang="zh-CN" altLang="en-US" sz="3200" b="1">
                <a:solidFill>
                  <a:srgbClr val="1C4885"/>
                </a:solidFill>
                <a:latin typeface="微软雅黑" panose="020B0502040204020203" pitchFamily="34" charset="-122"/>
                <a:ea typeface="微软雅黑" panose="020B0502040204020203" pitchFamily="34" charset="-122"/>
              </a:rPr>
              <a:t>作业</a:t>
            </a:r>
            <a:endParaRPr lang="zh-CN" altLang="en-US" sz="3200" b="1">
              <a:solidFill>
                <a:srgbClr val="1C4885"/>
              </a:solidFill>
              <a:latin typeface="微软雅黑" panose="020B0502040204020203" pitchFamily="34" charset="-122"/>
              <a:ea typeface="微软雅黑" panose="020B0502040204020203"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3478530" y="27305"/>
            <a:ext cx="246443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6.1.2 </a:t>
            </a:r>
            <a:r>
              <a:rPr lang="zh-CN" altLang="en-US" sz="1600">
                <a:solidFill>
                  <a:srgbClr val="002060"/>
                </a:solidFill>
                <a:latin typeface="微软雅黑" panose="020B0502040204020203" pitchFamily="34" charset="-122"/>
                <a:ea typeface="微软雅黑" panose="020B0502040204020203" pitchFamily="34" charset="-122"/>
              </a:rPr>
              <a:t>网络互联</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9" name="文本框 8"/>
          <p:cNvSpPr txBox="1"/>
          <p:nvPr/>
        </p:nvSpPr>
        <p:spPr>
          <a:xfrm>
            <a:off x="93345" y="371475"/>
            <a:ext cx="2136775" cy="553085"/>
          </a:xfrm>
          <a:prstGeom prst="rect">
            <a:avLst/>
          </a:prstGeom>
          <a:noFill/>
        </p:spPr>
        <p:txBody>
          <a:bodyPr wrap="square" rtlCol="0">
            <a:spAutoFit/>
          </a:bodyPr>
          <a:p>
            <a:pPr marL="342900" indent="-342900">
              <a:buFont typeface="+mj-lt"/>
              <a:buAutoNum type="arabicPeriod"/>
            </a:pPr>
            <a:r>
              <a:rPr lang="zh-CN" altLang="en-US" sz="1200">
                <a:solidFill>
                  <a:srgbClr val="002060"/>
                </a:solidFill>
                <a:latin typeface="微软雅黑" panose="020B0502040204020203" pitchFamily="34" charset="-122"/>
                <a:ea typeface="微软雅黑" panose="020B0502040204020203" pitchFamily="34" charset="-122"/>
              </a:rPr>
              <a:t>网络互联概念</a:t>
            </a:r>
            <a:endParaRPr lang="zh-CN" altLang="en-US" sz="1200">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网络互联方法</a:t>
            </a:r>
            <a:endPar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endParaRPr>
          </a:p>
        </p:txBody>
      </p:sp>
      <p:sp>
        <p:nvSpPr>
          <p:cNvPr id="14" name="文本框 13"/>
          <p:cNvSpPr txBox="1"/>
          <p:nvPr/>
        </p:nvSpPr>
        <p:spPr>
          <a:xfrm>
            <a:off x="687705" y="1390650"/>
            <a:ext cx="2292350" cy="2153285"/>
          </a:xfrm>
          <a:prstGeom prst="rect">
            <a:avLst/>
          </a:prstGeom>
          <a:noFill/>
        </p:spPr>
        <p:txBody>
          <a:bodyPr wrap="square" rtlCol="0">
            <a:spAutoFit/>
          </a:bodyPr>
          <a:p>
            <a:r>
              <a:rPr lang="en-US" altLang="zh-CN" sz="1600" b="1">
                <a:solidFill>
                  <a:srgbClr val="FF0000"/>
                </a:solidFill>
                <a:latin typeface="微软雅黑" panose="020B0502040204020203" pitchFamily="34" charset="-122"/>
                <a:ea typeface="微软雅黑" panose="020B0502040204020203" pitchFamily="34" charset="-122"/>
              </a:rPr>
              <a:t>1) LAN-LAN </a:t>
            </a:r>
            <a:r>
              <a:rPr lang="zh-CN" altLang="en-US" sz="1600" b="1">
                <a:solidFill>
                  <a:srgbClr val="FF0000"/>
                </a:solidFill>
                <a:latin typeface="微软雅黑" panose="020B0502040204020203" pitchFamily="34" charset="-122"/>
                <a:ea typeface="微软雅黑" panose="020B0502040204020203" pitchFamily="34" charset="-122"/>
              </a:rPr>
              <a:t>互联</a:t>
            </a:r>
            <a:endParaRPr lang="zh-CN" altLang="en-US" sz="1600" b="1">
              <a:solidFill>
                <a:srgbClr val="FF000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利用中继器互联</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利用集线器互联</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利用交换机互联</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利用路由器互联</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endParaRPr lang="zh-CN" altLang="en-US">
              <a:solidFill>
                <a:srgbClr val="002060"/>
              </a:solidFill>
              <a:latin typeface="微软雅黑" panose="020B0502040204020203" pitchFamily="34" charset="-122"/>
              <a:ea typeface="微软雅黑" panose="020B0502040204020203" pitchFamily="34" charset="-122"/>
            </a:endParaRPr>
          </a:p>
          <a:p>
            <a:r>
              <a:rPr lang="en-US" sz="1600">
                <a:solidFill>
                  <a:srgbClr val="002060"/>
                </a:solidFill>
                <a:latin typeface="微软雅黑" panose="020B0502040204020203" pitchFamily="34" charset="-122"/>
                <a:ea typeface="微软雅黑" panose="020B0502040204020203" pitchFamily="34" charset="-122"/>
              </a:rPr>
              <a:t>2) LAN-WAN </a:t>
            </a:r>
            <a:r>
              <a:rPr lang="zh-CN" altLang="en-US" sz="1600">
                <a:solidFill>
                  <a:srgbClr val="002060"/>
                </a:solidFill>
                <a:latin typeface="微软雅黑" panose="020B0502040204020203" pitchFamily="34" charset="-122"/>
                <a:ea typeface="微软雅黑" panose="020B0502040204020203" pitchFamily="34" charset="-122"/>
              </a:rPr>
              <a:t>互联</a:t>
            </a:r>
            <a:endParaRPr lang="zh-CN" altLang="en-US">
              <a:solidFill>
                <a:srgbClr val="002060"/>
              </a:solidFill>
              <a:latin typeface="微软雅黑" panose="020B0502040204020203" pitchFamily="34" charset="-122"/>
              <a:ea typeface="微软雅黑" panose="020B0502040204020203" pitchFamily="34" charset="-122"/>
              <a:sym typeface="+mn-ea"/>
            </a:endParaRPr>
          </a:p>
          <a:p>
            <a:pPr indent="0" algn="l">
              <a:buFont typeface="Wingdings" panose="05000000000000000000" charset="0"/>
              <a:buNone/>
            </a:pPr>
            <a:r>
              <a:rPr lang="en-US" altLang="zh-CN" sz="1600">
                <a:solidFill>
                  <a:srgbClr val="002060"/>
                </a:solidFill>
                <a:latin typeface="微软雅黑" panose="020B0502040204020203" pitchFamily="34" charset="-122"/>
                <a:ea typeface="微软雅黑" panose="020B0502040204020203" pitchFamily="34" charset="-122"/>
                <a:sym typeface="+mn-ea"/>
              </a:rPr>
              <a:t>3) WAN-WAN </a:t>
            </a:r>
            <a:r>
              <a:rPr lang="zh-CN" altLang="en-US" sz="1600">
                <a:solidFill>
                  <a:srgbClr val="002060"/>
                </a:solidFill>
                <a:latin typeface="微软雅黑" panose="020B0502040204020203" pitchFamily="34" charset="-122"/>
                <a:ea typeface="微软雅黑" panose="020B0502040204020203" pitchFamily="34" charset="-122"/>
                <a:sym typeface="+mn-ea"/>
              </a:rPr>
              <a:t>互联</a:t>
            </a:r>
            <a:endParaRPr lang="zh-CN" altLang="en-US" sz="1600">
              <a:solidFill>
                <a:srgbClr val="002060"/>
              </a:solidFill>
              <a:latin typeface="微软雅黑" panose="020B0502040204020203" pitchFamily="34" charset="-122"/>
              <a:ea typeface="微软雅黑" panose="020B0502040204020203" pitchFamily="34" charset="-122"/>
              <a:sym typeface="+mn-ea"/>
            </a:endParaRPr>
          </a:p>
          <a:p>
            <a:pPr indent="0" algn="l">
              <a:buFont typeface="Wingdings" panose="05000000000000000000" charset="0"/>
              <a:buNone/>
            </a:pPr>
            <a:endParaRPr lang="zh-CN" altLang="en-US" sz="1600">
              <a:solidFill>
                <a:srgbClr val="002060"/>
              </a:solidFill>
              <a:latin typeface="微软雅黑" panose="020B0502040204020203" pitchFamily="34" charset="-122"/>
              <a:ea typeface="微软雅黑" panose="020B0502040204020203" pitchFamily="34" charset="-122"/>
              <a:sym typeface="+mn-ea"/>
            </a:endParaRPr>
          </a:p>
        </p:txBody>
      </p:sp>
      <p:grpSp>
        <p:nvGrpSpPr>
          <p:cNvPr id="97" name="组合 96"/>
          <p:cNvGrpSpPr/>
          <p:nvPr/>
        </p:nvGrpSpPr>
        <p:grpSpPr>
          <a:xfrm>
            <a:off x="3378200" y="2045970"/>
            <a:ext cx="4992370" cy="2183765"/>
            <a:chOff x="5320" y="3222"/>
            <a:chExt cx="7862" cy="3439"/>
          </a:xfrm>
        </p:grpSpPr>
        <p:grpSp>
          <p:nvGrpSpPr>
            <p:cNvPr id="62" name="组合 61"/>
            <p:cNvGrpSpPr/>
            <p:nvPr/>
          </p:nvGrpSpPr>
          <p:grpSpPr>
            <a:xfrm>
              <a:off x="5320" y="5281"/>
              <a:ext cx="2238" cy="1380"/>
              <a:chOff x="8859" y="5295"/>
              <a:chExt cx="2238" cy="1380"/>
            </a:xfrm>
          </p:grpSpPr>
          <p:grpSp>
            <p:nvGrpSpPr>
              <p:cNvPr id="37" name="组合 36"/>
              <p:cNvGrpSpPr/>
              <p:nvPr/>
            </p:nvGrpSpPr>
            <p:grpSpPr>
              <a:xfrm>
                <a:off x="8859" y="6245"/>
                <a:ext cx="2238" cy="430"/>
                <a:chOff x="8241" y="6403"/>
                <a:chExt cx="2238" cy="430"/>
              </a:xfrm>
            </p:grpSpPr>
            <p:graphicFrame>
              <p:nvGraphicFramePr>
                <p:cNvPr id="3" name="对象 2"/>
                <p:cNvGraphicFramePr/>
                <p:nvPr/>
              </p:nvGraphicFramePr>
              <p:xfrm>
                <a:off x="8241" y="6403"/>
                <a:ext cx="564" cy="431"/>
              </p:xfrm>
              <a:graphic>
                <a:graphicData uri="http://schemas.openxmlformats.org/presentationml/2006/ole">
                  <mc:AlternateContent xmlns:mc="http://schemas.openxmlformats.org/markup-compatibility/2006">
                    <mc:Choice xmlns:v="urn:schemas-microsoft-com:vml" Requires="v">
                      <p:oleObj spid="_x0000_s4" name="" r:id="rId1" imgW="2181225" imgH="1504950" progId="Paint.Picture">
                        <p:embed/>
                      </p:oleObj>
                    </mc:Choice>
                    <mc:Fallback>
                      <p:oleObj name="" r:id="rId1" imgW="2181225" imgH="1504950" progId="Paint.Picture">
                        <p:embed/>
                        <p:pic>
                          <p:nvPicPr>
                            <p:cNvPr id="0" name="图片 3"/>
                            <p:cNvPicPr/>
                            <p:nvPr/>
                          </p:nvPicPr>
                          <p:blipFill>
                            <a:blip r:embed="rId2"/>
                            <a:stretch>
                              <a:fillRect/>
                            </a:stretch>
                          </p:blipFill>
                          <p:spPr>
                            <a:xfrm>
                              <a:off x="8241" y="6403"/>
                              <a:ext cx="564" cy="431"/>
                            </a:xfrm>
                            <a:prstGeom prst="rect">
                              <a:avLst/>
                            </a:prstGeom>
                          </p:spPr>
                        </p:pic>
                      </p:oleObj>
                    </mc:Fallback>
                  </mc:AlternateContent>
                </a:graphicData>
              </a:graphic>
            </p:graphicFrame>
            <p:graphicFrame>
              <p:nvGraphicFramePr>
                <p:cNvPr id="21" name="对象 20"/>
                <p:cNvGraphicFramePr/>
                <p:nvPr/>
              </p:nvGraphicFramePr>
              <p:xfrm>
                <a:off x="8799" y="6403"/>
                <a:ext cx="564" cy="431"/>
              </p:xfrm>
              <a:graphic>
                <a:graphicData uri="http://schemas.openxmlformats.org/presentationml/2006/ole">
                  <mc:AlternateContent xmlns:mc="http://schemas.openxmlformats.org/markup-compatibility/2006">
                    <mc:Choice xmlns:v="urn:schemas-microsoft-com:vml" Requires="v">
                      <p:oleObj spid="_x0000_s24" name="" r:id="rId3" imgW="2181225" imgH="1504950" progId="Paint.Picture">
                        <p:embed/>
                      </p:oleObj>
                    </mc:Choice>
                    <mc:Fallback>
                      <p:oleObj name="" r:id="rId3" imgW="2181225" imgH="1504950" progId="Paint.Picture">
                        <p:embed/>
                        <p:pic>
                          <p:nvPicPr>
                            <p:cNvPr id="0" name="图片 3"/>
                            <p:cNvPicPr/>
                            <p:nvPr/>
                          </p:nvPicPr>
                          <p:blipFill>
                            <a:blip r:embed="rId2"/>
                            <a:stretch>
                              <a:fillRect/>
                            </a:stretch>
                          </p:blipFill>
                          <p:spPr>
                            <a:xfrm>
                              <a:off x="8799" y="6403"/>
                              <a:ext cx="564" cy="431"/>
                            </a:xfrm>
                            <a:prstGeom prst="rect">
                              <a:avLst/>
                            </a:prstGeom>
                          </p:spPr>
                        </p:pic>
                      </p:oleObj>
                    </mc:Fallback>
                  </mc:AlternateContent>
                </a:graphicData>
              </a:graphic>
            </p:graphicFrame>
            <p:graphicFrame>
              <p:nvGraphicFramePr>
                <p:cNvPr id="27" name="对象 26"/>
                <p:cNvGraphicFramePr/>
                <p:nvPr/>
              </p:nvGraphicFramePr>
              <p:xfrm>
                <a:off x="9357" y="6403"/>
                <a:ext cx="564" cy="431"/>
              </p:xfrm>
              <a:graphic>
                <a:graphicData uri="http://schemas.openxmlformats.org/presentationml/2006/ole">
                  <mc:AlternateContent xmlns:mc="http://schemas.openxmlformats.org/markup-compatibility/2006">
                    <mc:Choice xmlns:v="urn:schemas-microsoft-com:vml" Requires="v">
                      <p:oleObj spid="_x0000_s34" name="" r:id="rId4" imgW="2181225" imgH="1504950" progId="Paint.Picture">
                        <p:embed/>
                      </p:oleObj>
                    </mc:Choice>
                    <mc:Fallback>
                      <p:oleObj name="" r:id="rId4" imgW="2181225" imgH="1504950" progId="Paint.Picture">
                        <p:embed/>
                        <p:pic>
                          <p:nvPicPr>
                            <p:cNvPr id="0" name="图片 3"/>
                            <p:cNvPicPr/>
                            <p:nvPr/>
                          </p:nvPicPr>
                          <p:blipFill>
                            <a:blip r:embed="rId2"/>
                            <a:stretch>
                              <a:fillRect/>
                            </a:stretch>
                          </p:blipFill>
                          <p:spPr>
                            <a:xfrm>
                              <a:off x="9357" y="6403"/>
                              <a:ext cx="564" cy="431"/>
                            </a:xfrm>
                            <a:prstGeom prst="rect">
                              <a:avLst/>
                            </a:prstGeom>
                          </p:spPr>
                        </p:pic>
                      </p:oleObj>
                    </mc:Fallback>
                  </mc:AlternateContent>
                </a:graphicData>
              </a:graphic>
            </p:graphicFrame>
            <p:graphicFrame>
              <p:nvGraphicFramePr>
                <p:cNvPr id="35" name="对象 34"/>
                <p:cNvGraphicFramePr/>
                <p:nvPr/>
              </p:nvGraphicFramePr>
              <p:xfrm>
                <a:off x="9915" y="6403"/>
                <a:ext cx="564" cy="431"/>
              </p:xfrm>
              <a:graphic>
                <a:graphicData uri="http://schemas.openxmlformats.org/presentationml/2006/ole">
                  <mc:AlternateContent xmlns:mc="http://schemas.openxmlformats.org/markup-compatibility/2006">
                    <mc:Choice xmlns:v="urn:schemas-microsoft-com:vml" Requires="v">
                      <p:oleObj spid="_x0000_s36" name="" r:id="rId5" imgW="2181225" imgH="1504950" progId="Paint.Picture">
                        <p:embed/>
                      </p:oleObj>
                    </mc:Choice>
                    <mc:Fallback>
                      <p:oleObj name="" r:id="rId5" imgW="2181225" imgH="1504950" progId="Paint.Picture">
                        <p:embed/>
                        <p:pic>
                          <p:nvPicPr>
                            <p:cNvPr id="0" name="图片 3"/>
                            <p:cNvPicPr/>
                            <p:nvPr/>
                          </p:nvPicPr>
                          <p:blipFill>
                            <a:blip r:embed="rId2"/>
                            <a:stretch>
                              <a:fillRect/>
                            </a:stretch>
                          </p:blipFill>
                          <p:spPr>
                            <a:xfrm>
                              <a:off x="9915" y="6403"/>
                              <a:ext cx="564" cy="431"/>
                            </a:xfrm>
                            <a:prstGeom prst="rect">
                              <a:avLst/>
                            </a:prstGeom>
                          </p:spPr>
                        </p:pic>
                      </p:oleObj>
                    </mc:Fallback>
                  </mc:AlternateContent>
                </a:graphicData>
              </a:graphic>
            </p:graphicFrame>
          </p:grpSp>
          <p:sp>
            <p:nvSpPr>
              <p:cNvPr id="57" name="椭圆 56"/>
              <p:cNvSpPr/>
              <p:nvPr/>
            </p:nvSpPr>
            <p:spPr>
              <a:xfrm>
                <a:off x="9043" y="5295"/>
                <a:ext cx="1842" cy="460"/>
              </a:xfrm>
              <a:prstGeom prst="ellipse">
                <a:avLst/>
              </a:prstGeom>
              <a:noFill/>
              <a:ln w="15875" cap="flat" cmpd="sng" algn="ctr">
                <a:solidFill>
                  <a:srgbClr val="1C4885"/>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交换机</a:t>
                </a: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cxnSp>
            <p:nvCxnSpPr>
              <p:cNvPr id="58" name="直接连接符 57"/>
              <p:cNvCxnSpPr>
                <a:stCxn id="57" idx="3"/>
                <a:endCxn id="3" idx="0"/>
              </p:cNvCxnSpPr>
              <p:nvPr/>
            </p:nvCxnSpPr>
            <p:spPr>
              <a:xfrm flipH="1">
                <a:off x="9141" y="5688"/>
                <a:ext cx="172" cy="557"/>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59" name="直接连接符 58"/>
              <p:cNvCxnSpPr>
                <a:stCxn id="57" idx="5"/>
                <a:endCxn id="35" idx="0"/>
              </p:cNvCxnSpPr>
              <p:nvPr/>
            </p:nvCxnSpPr>
            <p:spPr>
              <a:xfrm>
                <a:off x="10615" y="5688"/>
                <a:ext cx="200" cy="557"/>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60" name="直接连接符 59"/>
              <p:cNvCxnSpPr>
                <a:endCxn id="21" idx="0"/>
              </p:cNvCxnSpPr>
              <p:nvPr/>
            </p:nvCxnSpPr>
            <p:spPr>
              <a:xfrm>
                <a:off x="9696" y="5755"/>
                <a:ext cx="3" cy="490"/>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61" name="直接连接符 60"/>
              <p:cNvCxnSpPr>
                <a:endCxn id="27" idx="0"/>
              </p:cNvCxnSpPr>
              <p:nvPr/>
            </p:nvCxnSpPr>
            <p:spPr>
              <a:xfrm>
                <a:off x="10243" y="5755"/>
                <a:ext cx="14" cy="490"/>
              </a:xfrm>
              <a:prstGeom prst="line">
                <a:avLst/>
              </a:prstGeom>
              <a:solidFill>
                <a:schemeClr val="accent1"/>
              </a:solidFill>
              <a:ln w="15875" cap="flat" cmpd="sng" algn="ctr">
                <a:solidFill>
                  <a:srgbClr val="1C4885"/>
                </a:solidFill>
                <a:prstDash val="solid"/>
                <a:round/>
                <a:headEnd type="none" w="med" len="med"/>
                <a:tailEnd type="none" w="med" len="med"/>
              </a:ln>
            </p:spPr>
          </p:cxnSp>
        </p:grpSp>
        <p:grpSp>
          <p:nvGrpSpPr>
            <p:cNvPr id="63" name="组合 62"/>
            <p:cNvGrpSpPr/>
            <p:nvPr/>
          </p:nvGrpSpPr>
          <p:grpSpPr>
            <a:xfrm>
              <a:off x="8124" y="5281"/>
              <a:ext cx="2238" cy="1380"/>
              <a:chOff x="8859" y="5295"/>
              <a:chExt cx="2238" cy="1380"/>
            </a:xfrm>
          </p:grpSpPr>
          <p:grpSp>
            <p:nvGrpSpPr>
              <p:cNvPr id="64" name="组合 63"/>
              <p:cNvGrpSpPr/>
              <p:nvPr/>
            </p:nvGrpSpPr>
            <p:grpSpPr>
              <a:xfrm>
                <a:off x="8859" y="6245"/>
                <a:ext cx="2238" cy="430"/>
                <a:chOff x="8241" y="6403"/>
                <a:chExt cx="2238" cy="430"/>
              </a:xfrm>
            </p:grpSpPr>
            <p:graphicFrame>
              <p:nvGraphicFramePr>
                <p:cNvPr id="65" name="对象 64"/>
                <p:cNvGraphicFramePr/>
                <p:nvPr/>
              </p:nvGraphicFramePr>
              <p:xfrm>
                <a:off x="8241" y="6403"/>
                <a:ext cx="564" cy="431"/>
              </p:xfrm>
              <a:graphic>
                <a:graphicData uri="http://schemas.openxmlformats.org/presentationml/2006/ole">
                  <mc:AlternateContent xmlns:mc="http://schemas.openxmlformats.org/markup-compatibility/2006">
                    <mc:Choice xmlns:v="urn:schemas-microsoft-com:vml" Requires="v">
                      <p:oleObj spid="_x0000_s66" name="" r:id="rId6" imgW="2181225" imgH="1504950" progId="Paint.Picture">
                        <p:embed/>
                      </p:oleObj>
                    </mc:Choice>
                    <mc:Fallback>
                      <p:oleObj name="" r:id="rId6" imgW="2181225" imgH="1504950" progId="Paint.Picture">
                        <p:embed/>
                        <p:pic>
                          <p:nvPicPr>
                            <p:cNvPr id="0" name="图片 3"/>
                            <p:cNvPicPr/>
                            <p:nvPr/>
                          </p:nvPicPr>
                          <p:blipFill>
                            <a:blip r:embed="rId2"/>
                            <a:stretch>
                              <a:fillRect/>
                            </a:stretch>
                          </p:blipFill>
                          <p:spPr>
                            <a:xfrm>
                              <a:off x="8241" y="6403"/>
                              <a:ext cx="564" cy="431"/>
                            </a:xfrm>
                            <a:prstGeom prst="rect">
                              <a:avLst/>
                            </a:prstGeom>
                          </p:spPr>
                        </p:pic>
                      </p:oleObj>
                    </mc:Fallback>
                  </mc:AlternateContent>
                </a:graphicData>
              </a:graphic>
            </p:graphicFrame>
            <p:graphicFrame>
              <p:nvGraphicFramePr>
                <p:cNvPr id="67" name="对象 66"/>
                <p:cNvGraphicFramePr/>
                <p:nvPr/>
              </p:nvGraphicFramePr>
              <p:xfrm>
                <a:off x="8799" y="6403"/>
                <a:ext cx="564" cy="431"/>
              </p:xfrm>
              <a:graphic>
                <a:graphicData uri="http://schemas.openxmlformats.org/presentationml/2006/ole">
                  <mc:AlternateContent xmlns:mc="http://schemas.openxmlformats.org/markup-compatibility/2006">
                    <mc:Choice xmlns:v="urn:schemas-microsoft-com:vml" Requires="v">
                      <p:oleObj spid="_x0000_s68" name="" r:id="rId7" imgW="2181225" imgH="1504950" progId="Paint.Picture">
                        <p:embed/>
                      </p:oleObj>
                    </mc:Choice>
                    <mc:Fallback>
                      <p:oleObj name="" r:id="rId7" imgW="2181225" imgH="1504950" progId="Paint.Picture">
                        <p:embed/>
                        <p:pic>
                          <p:nvPicPr>
                            <p:cNvPr id="0" name="图片 3"/>
                            <p:cNvPicPr/>
                            <p:nvPr/>
                          </p:nvPicPr>
                          <p:blipFill>
                            <a:blip r:embed="rId2"/>
                            <a:stretch>
                              <a:fillRect/>
                            </a:stretch>
                          </p:blipFill>
                          <p:spPr>
                            <a:xfrm>
                              <a:off x="8799" y="6403"/>
                              <a:ext cx="564" cy="431"/>
                            </a:xfrm>
                            <a:prstGeom prst="rect">
                              <a:avLst/>
                            </a:prstGeom>
                          </p:spPr>
                        </p:pic>
                      </p:oleObj>
                    </mc:Fallback>
                  </mc:AlternateContent>
                </a:graphicData>
              </a:graphic>
            </p:graphicFrame>
            <p:graphicFrame>
              <p:nvGraphicFramePr>
                <p:cNvPr id="69" name="对象 68"/>
                <p:cNvGraphicFramePr/>
                <p:nvPr/>
              </p:nvGraphicFramePr>
              <p:xfrm>
                <a:off x="9357" y="6403"/>
                <a:ext cx="564" cy="431"/>
              </p:xfrm>
              <a:graphic>
                <a:graphicData uri="http://schemas.openxmlformats.org/presentationml/2006/ole">
                  <mc:AlternateContent xmlns:mc="http://schemas.openxmlformats.org/markup-compatibility/2006">
                    <mc:Choice xmlns:v="urn:schemas-microsoft-com:vml" Requires="v">
                      <p:oleObj spid="_x0000_s70" name="" r:id="rId8" imgW="2181225" imgH="1504950" progId="Paint.Picture">
                        <p:embed/>
                      </p:oleObj>
                    </mc:Choice>
                    <mc:Fallback>
                      <p:oleObj name="" r:id="rId8" imgW="2181225" imgH="1504950" progId="Paint.Picture">
                        <p:embed/>
                        <p:pic>
                          <p:nvPicPr>
                            <p:cNvPr id="0" name="图片 3"/>
                            <p:cNvPicPr/>
                            <p:nvPr/>
                          </p:nvPicPr>
                          <p:blipFill>
                            <a:blip r:embed="rId2"/>
                            <a:stretch>
                              <a:fillRect/>
                            </a:stretch>
                          </p:blipFill>
                          <p:spPr>
                            <a:xfrm>
                              <a:off x="9357" y="6403"/>
                              <a:ext cx="564" cy="431"/>
                            </a:xfrm>
                            <a:prstGeom prst="rect">
                              <a:avLst/>
                            </a:prstGeom>
                          </p:spPr>
                        </p:pic>
                      </p:oleObj>
                    </mc:Fallback>
                  </mc:AlternateContent>
                </a:graphicData>
              </a:graphic>
            </p:graphicFrame>
            <p:graphicFrame>
              <p:nvGraphicFramePr>
                <p:cNvPr id="71" name="对象 70"/>
                <p:cNvGraphicFramePr/>
                <p:nvPr/>
              </p:nvGraphicFramePr>
              <p:xfrm>
                <a:off x="9915" y="6403"/>
                <a:ext cx="564" cy="431"/>
              </p:xfrm>
              <a:graphic>
                <a:graphicData uri="http://schemas.openxmlformats.org/presentationml/2006/ole">
                  <mc:AlternateContent xmlns:mc="http://schemas.openxmlformats.org/markup-compatibility/2006">
                    <mc:Choice xmlns:v="urn:schemas-microsoft-com:vml" Requires="v">
                      <p:oleObj spid="_x0000_s72" name="" r:id="rId9" imgW="2181225" imgH="1504950" progId="Paint.Picture">
                        <p:embed/>
                      </p:oleObj>
                    </mc:Choice>
                    <mc:Fallback>
                      <p:oleObj name="" r:id="rId9" imgW="2181225" imgH="1504950" progId="Paint.Picture">
                        <p:embed/>
                        <p:pic>
                          <p:nvPicPr>
                            <p:cNvPr id="0" name="图片 3"/>
                            <p:cNvPicPr/>
                            <p:nvPr/>
                          </p:nvPicPr>
                          <p:blipFill>
                            <a:blip r:embed="rId2"/>
                            <a:stretch>
                              <a:fillRect/>
                            </a:stretch>
                          </p:blipFill>
                          <p:spPr>
                            <a:xfrm>
                              <a:off x="9915" y="6403"/>
                              <a:ext cx="564" cy="431"/>
                            </a:xfrm>
                            <a:prstGeom prst="rect">
                              <a:avLst/>
                            </a:prstGeom>
                          </p:spPr>
                        </p:pic>
                      </p:oleObj>
                    </mc:Fallback>
                  </mc:AlternateContent>
                </a:graphicData>
              </a:graphic>
            </p:graphicFrame>
          </p:grpSp>
          <p:sp>
            <p:nvSpPr>
              <p:cNvPr id="73" name="椭圆 72"/>
              <p:cNvSpPr/>
              <p:nvPr/>
            </p:nvSpPr>
            <p:spPr>
              <a:xfrm>
                <a:off x="9043" y="5295"/>
                <a:ext cx="1842" cy="460"/>
              </a:xfrm>
              <a:prstGeom prst="ellipse">
                <a:avLst/>
              </a:prstGeom>
              <a:noFill/>
              <a:ln w="15875" cap="flat" cmpd="sng" algn="ctr">
                <a:solidFill>
                  <a:srgbClr val="1C4885"/>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交换机</a:t>
                </a: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cxnSp>
            <p:nvCxnSpPr>
              <p:cNvPr id="74" name="直接连接符 73"/>
              <p:cNvCxnSpPr>
                <a:stCxn id="73" idx="3"/>
                <a:endCxn id="65" idx="0"/>
              </p:cNvCxnSpPr>
              <p:nvPr/>
            </p:nvCxnSpPr>
            <p:spPr>
              <a:xfrm flipH="1">
                <a:off x="9141" y="5688"/>
                <a:ext cx="172" cy="557"/>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75" name="直接连接符 74"/>
              <p:cNvCxnSpPr>
                <a:stCxn id="73" idx="5"/>
                <a:endCxn id="71" idx="0"/>
              </p:cNvCxnSpPr>
              <p:nvPr/>
            </p:nvCxnSpPr>
            <p:spPr>
              <a:xfrm>
                <a:off x="10615" y="5688"/>
                <a:ext cx="200" cy="557"/>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76" name="直接连接符 75"/>
              <p:cNvCxnSpPr>
                <a:endCxn id="67" idx="0"/>
              </p:cNvCxnSpPr>
              <p:nvPr/>
            </p:nvCxnSpPr>
            <p:spPr>
              <a:xfrm>
                <a:off x="9696" y="5755"/>
                <a:ext cx="3" cy="490"/>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77" name="直接连接符 76"/>
              <p:cNvCxnSpPr>
                <a:endCxn id="69" idx="0"/>
              </p:cNvCxnSpPr>
              <p:nvPr/>
            </p:nvCxnSpPr>
            <p:spPr>
              <a:xfrm>
                <a:off x="10243" y="5755"/>
                <a:ext cx="14" cy="490"/>
              </a:xfrm>
              <a:prstGeom prst="line">
                <a:avLst/>
              </a:prstGeom>
              <a:solidFill>
                <a:schemeClr val="accent1"/>
              </a:solidFill>
              <a:ln w="15875" cap="flat" cmpd="sng" algn="ctr">
                <a:solidFill>
                  <a:srgbClr val="1C4885"/>
                </a:solidFill>
                <a:prstDash val="solid"/>
                <a:round/>
                <a:headEnd type="none" w="med" len="med"/>
                <a:tailEnd type="none" w="med" len="med"/>
              </a:ln>
            </p:spPr>
          </p:cxnSp>
        </p:grpSp>
        <p:grpSp>
          <p:nvGrpSpPr>
            <p:cNvPr id="78" name="组合 77"/>
            <p:cNvGrpSpPr/>
            <p:nvPr/>
          </p:nvGrpSpPr>
          <p:grpSpPr>
            <a:xfrm>
              <a:off x="10944" y="5281"/>
              <a:ext cx="2238" cy="1380"/>
              <a:chOff x="8859" y="5295"/>
              <a:chExt cx="2238" cy="1380"/>
            </a:xfrm>
          </p:grpSpPr>
          <p:grpSp>
            <p:nvGrpSpPr>
              <p:cNvPr id="79" name="组合 78"/>
              <p:cNvGrpSpPr/>
              <p:nvPr/>
            </p:nvGrpSpPr>
            <p:grpSpPr>
              <a:xfrm>
                <a:off x="8859" y="6245"/>
                <a:ext cx="2238" cy="430"/>
                <a:chOff x="8241" y="6403"/>
                <a:chExt cx="2238" cy="430"/>
              </a:xfrm>
            </p:grpSpPr>
            <p:graphicFrame>
              <p:nvGraphicFramePr>
                <p:cNvPr id="80" name="对象 79"/>
                <p:cNvGraphicFramePr/>
                <p:nvPr/>
              </p:nvGraphicFramePr>
              <p:xfrm>
                <a:off x="8241" y="6403"/>
                <a:ext cx="564" cy="431"/>
              </p:xfrm>
              <a:graphic>
                <a:graphicData uri="http://schemas.openxmlformats.org/presentationml/2006/ole">
                  <mc:AlternateContent xmlns:mc="http://schemas.openxmlformats.org/markup-compatibility/2006">
                    <mc:Choice xmlns:v="urn:schemas-microsoft-com:vml" Requires="v">
                      <p:oleObj spid="_x0000_s81" name="" r:id="rId10" imgW="2181225" imgH="1504950" progId="Paint.Picture">
                        <p:embed/>
                      </p:oleObj>
                    </mc:Choice>
                    <mc:Fallback>
                      <p:oleObj name="" r:id="rId10" imgW="2181225" imgH="1504950" progId="Paint.Picture">
                        <p:embed/>
                        <p:pic>
                          <p:nvPicPr>
                            <p:cNvPr id="0" name="图片 3"/>
                            <p:cNvPicPr/>
                            <p:nvPr/>
                          </p:nvPicPr>
                          <p:blipFill>
                            <a:blip r:embed="rId2"/>
                            <a:stretch>
                              <a:fillRect/>
                            </a:stretch>
                          </p:blipFill>
                          <p:spPr>
                            <a:xfrm>
                              <a:off x="8241" y="6403"/>
                              <a:ext cx="564" cy="431"/>
                            </a:xfrm>
                            <a:prstGeom prst="rect">
                              <a:avLst/>
                            </a:prstGeom>
                          </p:spPr>
                        </p:pic>
                      </p:oleObj>
                    </mc:Fallback>
                  </mc:AlternateContent>
                </a:graphicData>
              </a:graphic>
            </p:graphicFrame>
            <p:graphicFrame>
              <p:nvGraphicFramePr>
                <p:cNvPr id="82" name="对象 81"/>
                <p:cNvGraphicFramePr/>
                <p:nvPr/>
              </p:nvGraphicFramePr>
              <p:xfrm>
                <a:off x="8799" y="6403"/>
                <a:ext cx="564" cy="431"/>
              </p:xfrm>
              <a:graphic>
                <a:graphicData uri="http://schemas.openxmlformats.org/presentationml/2006/ole">
                  <mc:AlternateContent xmlns:mc="http://schemas.openxmlformats.org/markup-compatibility/2006">
                    <mc:Choice xmlns:v="urn:schemas-microsoft-com:vml" Requires="v">
                      <p:oleObj spid="_x0000_s83" name="" r:id="rId11" imgW="2181225" imgH="1504950" progId="Paint.Picture">
                        <p:embed/>
                      </p:oleObj>
                    </mc:Choice>
                    <mc:Fallback>
                      <p:oleObj name="" r:id="rId11" imgW="2181225" imgH="1504950" progId="Paint.Picture">
                        <p:embed/>
                        <p:pic>
                          <p:nvPicPr>
                            <p:cNvPr id="0" name="图片 3"/>
                            <p:cNvPicPr/>
                            <p:nvPr/>
                          </p:nvPicPr>
                          <p:blipFill>
                            <a:blip r:embed="rId2"/>
                            <a:stretch>
                              <a:fillRect/>
                            </a:stretch>
                          </p:blipFill>
                          <p:spPr>
                            <a:xfrm>
                              <a:off x="8799" y="6403"/>
                              <a:ext cx="564" cy="431"/>
                            </a:xfrm>
                            <a:prstGeom prst="rect">
                              <a:avLst/>
                            </a:prstGeom>
                          </p:spPr>
                        </p:pic>
                      </p:oleObj>
                    </mc:Fallback>
                  </mc:AlternateContent>
                </a:graphicData>
              </a:graphic>
            </p:graphicFrame>
            <p:graphicFrame>
              <p:nvGraphicFramePr>
                <p:cNvPr id="84" name="对象 83"/>
                <p:cNvGraphicFramePr/>
                <p:nvPr/>
              </p:nvGraphicFramePr>
              <p:xfrm>
                <a:off x="9357" y="6403"/>
                <a:ext cx="564" cy="431"/>
              </p:xfrm>
              <a:graphic>
                <a:graphicData uri="http://schemas.openxmlformats.org/presentationml/2006/ole">
                  <mc:AlternateContent xmlns:mc="http://schemas.openxmlformats.org/markup-compatibility/2006">
                    <mc:Choice xmlns:v="urn:schemas-microsoft-com:vml" Requires="v">
                      <p:oleObj spid="_x0000_s85" name="" r:id="rId12" imgW="2181225" imgH="1504950" progId="Paint.Picture">
                        <p:embed/>
                      </p:oleObj>
                    </mc:Choice>
                    <mc:Fallback>
                      <p:oleObj name="" r:id="rId12" imgW="2181225" imgH="1504950" progId="Paint.Picture">
                        <p:embed/>
                        <p:pic>
                          <p:nvPicPr>
                            <p:cNvPr id="0" name="图片 3"/>
                            <p:cNvPicPr/>
                            <p:nvPr/>
                          </p:nvPicPr>
                          <p:blipFill>
                            <a:blip r:embed="rId2"/>
                            <a:stretch>
                              <a:fillRect/>
                            </a:stretch>
                          </p:blipFill>
                          <p:spPr>
                            <a:xfrm>
                              <a:off x="9357" y="6403"/>
                              <a:ext cx="564" cy="431"/>
                            </a:xfrm>
                            <a:prstGeom prst="rect">
                              <a:avLst/>
                            </a:prstGeom>
                          </p:spPr>
                        </p:pic>
                      </p:oleObj>
                    </mc:Fallback>
                  </mc:AlternateContent>
                </a:graphicData>
              </a:graphic>
            </p:graphicFrame>
            <p:graphicFrame>
              <p:nvGraphicFramePr>
                <p:cNvPr id="86" name="对象 85"/>
                <p:cNvGraphicFramePr/>
                <p:nvPr/>
              </p:nvGraphicFramePr>
              <p:xfrm>
                <a:off x="9915" y="6403"/>
                <a:ext cx="564" cy="431"/>
              </p:xfrm>
              <a:graphic>
                <a:graphicData uri="http://schemas.openxmlformats.org/presentationml/2006/ole">
                  <mc:AlternateContent xmlns:mc="http://schemas.openxmlformats.org/markup-compatibility/2006">
                    <mc:Choice xmlns:v="urn:schemas-microsoft-com:vml" Requires="v">
                      <p:oleObj spid="_x0000_s87" name="" r:id="rId13" imgW="2181225" imgH="1504950" progId="Paint.Picture">
                        <p:embed/>
                      </p:oleObj>
                    </mc:Choice>
                    <mc:Fallback>
                      <p:oleObj name="" r:id="rId13" imgW="2181225" imgH="1504950" progId="Paint.Picture">
                        <p:embed/>
                        <p:pic>
                          <p:nvPicPr>
                            <p:cNvPr id="0" name="图片 3"/>
                            <p:cNvPicPr/>
                            <p:nvPr/>
                          </p:nvPicPr>
                          <p:blipFill>
                            <a:blip r:embed="rId2"/>
                            <a:stretch>
                              <a:fillRect/>
                            </a:stretch>
                          </p:blipFill>
                          <p:spPr>
                            <a:xfrm>
                              <a:off x="9915" y="6403"/>
                              <a:ext cx="564" cy="431"/>
                            </a:xfrm>
                            <a:prstGeom prst="rect">
                              <a:avLst/>
                            </a:prstGeom>
                          </p:spPr>
                        </p:pic>
                      </p:oleObj>
                    </mc:Fallback>
                  </mc:AlternateContent>
                </a:graphicData>
              </a:graphic>
            </p:graphicFrame>
          </p:grpSp>
          <p:sp>
            <p:nvSpPr>
              <p:cNvPr id="88" name="椭圆 87"/>
              <p:cNvSpPr/>
              <p:nvPr/>
            </p:nvSpPr>
            <p:spPr>
              <a:xfrm>
                <a:off x="9043" y="5295"/>
                <a:ext cx="1842" cy="460"/>
              </a:xfrm>
              <a:prstGeom prst="ellipse">
                <a:avLst/>
              </a:prstGeom>
              <a:noFill/>
              <a:ln w="15875" cap="flat" cmpd="sng" algn="ctr">
                <a:solidFill>
                  <a:srgbClr val="1C4885"/>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交换机</a:t>
                </a: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cxnSp>
            <p:nvCxnSpPr>
              <p:cNvPr id="89" name="直接连接符 88"/>
              <p:cNvCxnSpPr>
                <a:stCxn id="88" idx="3"/>
                <a:endCxn id="80" idx="0"/>
              </p:cNvCxnSpPr>
              <p:nvPr/>
            </p:nvCxnSpPr>
            <p:spPr>
              <a:xfrm flipH="1">
                <a:off x="9141" y="5688"/>
                <a:ext cx="172" cy="557"/>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90" name="直接连接符 89"/>
              <p:cNvCxnSpPr>
                <a:stCxn id="88" idx="5"/>
                <a:endCxn id="86" idx="0"/>
              </p:cNvCxnSpPr>
              <p:nvPr/>
            </p:nvCxnSpPr>
            <p:spPr>
              <a:xfrm>
                <a:off x="10615" y="5688"/>
                <a:ext cx="200" cy="557"/>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91" name="直接连接符 90"/>
              <p:cNvCxnSpPr>
                <a:endCxn id="82" idx="0"/>
              </p:cNvCxnSpPr>
              <p:nvPr/>
            </p:nvCxnSpPr>
            <p:spPr>
              <a:xfrm>
                <a:off x="9696" y="5755"/>
                <a:ext cx="3" cy="490"/>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92" name="直接连接符 91"/>
              <p:cNvCxnSpPr>
                <a:endCxn id="84" idx="0"/>
              </p:cNvCxnSpPr>
              <p:nvPr/>
            </p:nvCxnSpPr>
            <p:spPr>
              <a:xfrm>
                <a:off x="10243" y="5755"/>
                <a:ext cx="14" cy="490"/>
              </a:xfrm>
              <a:prstGeom prst="line">
                <a:avLst/>
              </a:prstGeom>
              <a:solidFill>
                <a:schemeClr val="accent1"/>
              </a:solidFill>
              <a:ln w="15875" cap="flat" cmpd="sng" algn="ctr">
                <a:solidFill>
                  <a:srgbClr val="1C4885"/>
                </a:solidFill>
                <a:prstDash val="solid"/>
                <a:round/>
                <a:headEnd type="none" w="med" len="med"/>
                <a:tailEnd type="none" w="med" len="med"/>
              </a:ln>
            </p:spPr>
          </p:cxnSp>
        </p:grpSp>
        <p:sp>
          <p:nvSpPr>
            <p:cNvPr id="93" name="立方体 92"/>
            <p:cNvSpPr/>
            <p:nvPr/>
          </p:nvSpPr>
          <p:spPr>
            <a:xfrm>
              <a:off x="8406" y="3222"/>
              <a:ext cx="1468" cy="705"/>
            </a:xfrm>
            <a:prstGeom prst="cube">
              <a:avLst/>
            </a:prstGeom>
            <a:noFill/>
            <a:ln w="15875" cap="flat" cmpd="sng" algn="ctr">
              <a:solidFill>
                <a:srgbClr val="1C4885"/>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交换机</a:t>
              </a: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cxnSp>
          <p:nvCxnSpPr>
            <p:cNvPr id="94" name="直接连接符 93"/>
            <p:cNvCxnSpPr>
              <a:stCxn id="93" idx="3"/>
              <a:endCxn id="73" idx="0"/>
            </p:cNvCxnSpPr>
            <p:nvPr/>
          </p:nvCxnSpPr>
          <p:spPr>
            <a:xfrm>
              <a:off x="9052" y="3927"/>
              <a:ext cx="177" cy="1354"/>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95" name="直接连接符 94"/>
            <p:cNvCxnSpPr>
              <a:stCxn id="93" idx="2"/>
              <a:endCxn id="57" idx="0"/>
            </p:cNvCxnSpPr>
            <p:nvPr/>
          </p:nvCxnSpPr>
          <p:spPr>
            <a:xfrm flipH="1">
              <a:off x="6425" y="3663"/>
              <a:ext cx="1981" cy="1618"/>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96" name="直接连接符 95"/>
            <p:cNvCxnSpPr>
              <a:stCxn id="93" idx="4"/>
              <a:endCxn id="88" idx="0"/>
            </p:cNvCxnSpPr>
            <p:nvPr/>
          </p:nvCxnSpPr>
          <p:spPr>
            <a:xfrm>
              <a:off x="9698" y="3663"/>
              <a:ext cx="2351" cy="1618"/>
            </a:xfrm>
            <a:prstGeom prst="line">
              <a:avLst/>
            </a:prstGeom>
            <a:solidFill>
              <a:schemeClr val="accent1"/>
            </a:solidFill>
            <a:ln w="15875" cap="flat" cmpd="sng" algn="ctr">
              <a:solidFill>
                <a:srgbClr val="1C4885"/>
              </a:solidFill>
              <a:prstDash val="solid"/>
              <a:round/>
              <a:headEnd type="none" w="med" len="med"/>
              <a:tailEnd type="none" w="med" len="med"/>
            </a:ln>
          </p:spPr>
        </p:cxnSp>
      </p:gr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ppt_y</p:attrName>
                                        </p:attrNameLst>
                                      </p:cBhvr>
                                      <p:tavLst>
                                        <p:tav tm="0">
                                          <p:val>
                                            <p:strVal val="#ppt_y-#ppt_h*1.125000"/>
                                          </p:val>
                                        </p:tav>
                                        <p:tav tm="100000">
                                          <p:val>
                                            <p:strVal val="#ppt_y"/>
                                          </p:val>
                                        </p:tav>
                                      </p:tavLst>
                                    </p:anim>
                                    <p:animEffect transition="in" filter="wipe(down)">
                                      <p:cBhvr>
                                        <p:cTn id="8" dur="500"/>
                                        <p:tgtEl>
                                          <p:spTgt spid="14"/>
                                        </p:tgtEl>
                                      </p:cBhvr>
                                    </p:animEffect>
                                  </p:childTnLst>
                                </p:cTn>
                              </p:par>
                            </p:childTnLst>
                          </p:cTn>
                        </p:par>
                      </p:childTnLst>
                    </p:cTn>
                  </p:par>
                  <p:par>
                    <p:cTn id="9" fill="hold">
                      <p:stCondLst>
                        <p:cond delay="indefinite"/>
                      </p:stCondLst>
                      <p:childTnLst>
                        <p:par>
                          <p:cTn id="10" fill="hold">
                            <p:stCondLst>
                              <p:cond delay="0"/>
                            </p:stCondLst>
                            <p:childTnLst>
                              <p:par>
                                <p:cTn id="11" presetID="3" presetClass="emph" presetSubtype="2" fill="hold" nodeType="clickEffect">
                                  <p:stCondLst>
                                    <p:cond delay="0"/>
                                  </p:stCondLst>
                                  <p:childTnLst>
                                    <p:animClr clrSpc="rgb" dir="cw">
                                      <p:cBhvr override="childStyle">
                                        <p:cTn id="12" dur="500" fill="hold"/>
                                        <p:tgtEl>
                                          <p:spTgt spid="14">
                                            <p:txEl>
                                              <p:pRg st="3" end="3"/>
                                            </p:txEl>
                                          </p:spTgt>
                                        </p:tgtEl>
                                        <p:attrNameLst>
                                          <p:attrName>style.color</p:attrName>
                                        </p:attrNameLst>
                                      </p:cBhvr>
                                      <p:to>
                                        <a:schemeClr val="accent2"/>
                                      </p:to>
                                    </p:animClr>
                                  </p:childTnLst>
                                </p:cTn>
                              </p:par>
                            </p:childTnLst>
                          </p:cTn>
                        </p:par>
                        <p:par>
                          <p:cTn id="13" fill="hold">
                            <p:stCondLst>
                              <p:cond delay="500"/>
                            </p:stCondLst>
                            <p:childTnLst>
                              <p:par>
                                <p:cTn id="14" presetID="12" presetClass="entr" presetSubtype="2" fill="hold" nodeType="afterEffect">
                                  <p:stCondLst>
                                    <p:cond delay="0"/>
                                  </p:stCondLst>
                                  <p:childTnLst>
                                    <p:set>
                                      <p:cBhvr>
                                        <p:cTn id="15" dur="1" fill="hold">
                                          <p:stCondLst>
                                            <p:cond delay="0"/>
                                          </p:stCondLst>
                                        </p:cTn>
                                        <p:tgtEl>
                                          <p:spTgt spid="97"/>
                                        </p:tgtEl>
                                        <p:attrNameLst>
                                          <p:attrName>style.visibility</p:attrName>
                                        </p:attrNameLst>
                                      </p:cBhvr>
                                      <p:to>
                                        <p:strVal val="visible"/>
                                      </p:to>
                                    </p:set>
                                    <p:anim calcmode="lin" valueType="num">
                                      <p:cBhvr additive="base">
                                        <p:cTn id="16" dur="500"/>
                                        <p:tgtEl>
                                          <p:spTgt spid="97"/>
                                        </p:tgtEl>
                                        <p:attrNameLst>
                                          <p:attrName>ppt_x</p:attrName>
                                        </p:attrNameLst>
                                      </p:cBhvr>
                                      <p:tavLst>
                                        <p:tav tm="0">
                                          <p:val>
                                            <p:strVal val="#ppt_x+#ppt_w*1.125000"/>
                                          </p:val>
                                        </p:tav>
                                        <p:tav tm="100000">
                                          <p:val>
                                            <p:strVal val="#ppt_x"/>
                                          </p:val>
                                        </p:tav>
                                      </p:tavLst>
                                    </p:anim>
                                    <p:animEffect transition="in" filter="wipe(left)">
                                      <p:cBhvr>
                                        <p:cTn id="1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3478530" y="27305"/>
            <a:ext cx="246443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6.1.2 </a:t>
            </a:r>
            <a:r>
              <a:rPr lang="zh-CN" altLang="en-US" sz="1600">
                <a:solidFill>
                  <a:srgbClr val="002060"/>
                </a:solidFill>
                <a:latin typeface="微软雅黑" panose="020B0502040204020203" pitchFamily="34" charset="-122"/>
                <a:ea typeface="微软雅黑" panose="020B0502040204020203" pitchFamily="34" charset="-122"/>
              </a:rPr>
              <a:t>网络互联</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9" name="文本框 8"/>
          <p:cNvSpPr txBox="1"/>
          <p:nvPr/>
        </p:nvSpPr>
        <p:spPr>
          <a:xfrm>
            <a:off x="93345" y="371475"/>
            <a:ext cx="2136775" cy="553085"/>
          </a:xfrm>
          <a:prstGeom prst="rect">
            <a:avLst/>
          </a:prstGeom>
          <a:noFill/>
        </p:spPr>
        <p:txBody>
          <a:bodyPr wrap="square" rtlCol="0">
            <a:spAutoFit/>
          </a:bodyPr>
          <a:p>
            <a:pPr marL="342900" indent="-342900">
              <a:buFont typeface="+mj-lt"/>
              <a:buAutoNum type="arabicPeriod"/>
            </a:pPr>
            <a:r>
              <a:rPr lang="zh-CN" altLang="en-US" sz="1200">
                <a:solidFill>
                  <a:srgbClr val="002060"/>
                </a:solidFill>
                <a:latin typeface="微软雅黑" panose="020B0502040204020203" pitchFamily="34" charset="-122"/>
                <a:ea typeface="微软雅黑" panose="020B0502040204020203" pitchFamily="34" charset="-122"/>
              </a:rPr>
              <a:t>网络互联概念</a:t>
            </a:r>
            <a:endParaRPr lang="zh-CN" altLang="en-US" sz="1200">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网络互联方法</a:t>
            </a:r>
            <a:endPar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endParaRPr>
          </a:p>
        </p:txBody>
      </p:sp>
      <p:sp>
        <p:nvSpPr>
          <p:cNvPr id="14" name="文本框 13"/>
          <p:cNvSpPr txBox="1"/>
          <p:nvPr/>
        </p:nvSpPr>
        <p:spPr>
          <a:xfrm>
            <a:off x="687705" y="1390650"/>
            <a:ext cx="2292350" cy="2153285"/>
          </a:xfrm>
          <a:prstGeom prst="rect">
            <a:avLst/>
          </a:prstGeom>
          <a:noFill/>
        </p:spPr>
        <p:txBody>
          <a:bodyPr wrap="square" rtlCol="0">
            <a:spAutoFit/>
          </a:bodyPr>
          <a:p>
            <a:r>
              <a:rPr lang="en-US" altLang="zh-CN" sz="1600" b="1">
                <a:solidFill>
                  <a:srgbClr val="FF0000"/>
                </a:solidFill>
                <a:latin typeface="微软雅黑" panose="020B0502040204020203" pitchFamily="34" charset="-122"/>
                <a:ea typeface="微软雅黑" panose="020B0502040204020203" pitchFamily="34" charset="-122"/>
              </a:rPr>
              <a:t>1) LAN-LAN </a:t>
            </a:r>
            <a:r>
              <a:rPr lang="zh-CN" altLang="en-US" sz="1600" b="1">
                <a:solidFill>
                  <a:srgbClr val="FF0000"/>
                </a:solidFill>
                <a:latin typeface="微软雅黑" panose="020B0502040204020203" pitchFamily="34" charset="-122"/>
                <a:ea typeface="微软雅黑" panose="020B0502040204020203" pitchFamily="34" charset="-122"/>
              </a:rPr>
              <a:t>互联</a:t>
            </a:r>
            <a:endParaRPr lang="zh-CN" altLang="en-US" sz="1600" b="1">
              <a:solidFill>
                <a:srgbClr val="FF000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利用中继器互联</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利用集线器互联</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利用交换机互联</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利用路由器互联</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endParaRPr lang="zh-CN" altLang="en-US">
              <a:solidFill>
                <a:srgbClr val="002060"/>
              </a:solidFill>
              <a:latin typeface="微软雅黑" panose="020B0502040204020203" pitchFamily="34" charset="-122"/>
              <a:ea typeface="微软雅黑" panose="020B0502040204020203" pitchFamily="34" charset="-122"/>
            </a:endParaRPr>
          </a:p>
          <a:p>
            <a:r>
              <a:rPr lang="en-US" sz="1600">
                <a:solidFill>
                  <a:srgbClr val="002060"/>
                </a:solidFill>
                <a:latin typeface="微软雅黑" panose="020B0502040204020203" pitchFamily="34" charset="-122"/>
                <a:ea typeface="微软雅黑" panose="020B0502040204020203" pitchFamily="34" charset="-122"/>
              </a:rPr>
              <a:t>2) LAN-WAN </a:t>
            </a:r>
            <a:r>
              <a:rPr lang="zh-CN" altLang="en-US" sz="1600">
                <a:solidFill>
                  <a:srgbClr val="002060"/>
                </a:solidFill>
                <a:latin typeface="微软雅黑" panose="020B0502040204020203" pitchFamily="34" charset="-122"/>
                <a:ea typeface="微软雅黑" panose="020B0502040204020203" pitchFamily="34" charset="-122"/>
              </a:rPr>
              <a:t>互联</a:t>
            </a:r>
            <a:endParaRPr lang="zh-CN" altLang="en-US">
              <a:solidFill>
                <a:srgbClr val="002060"/>
              </a:solidFill>
              <a:latin typeface="微软雅黑" panose="020B0502040204020203" pitchFamily="34" charset="-122"/>
              <a:ea typeface="微软雅黑" panose="020B0502040204020203" pitchFamily="34" charset="-122"/>
              <a:sym typeface="+mn-ea"/>
            </a:endParaRPr>
          </a:p>
          <a:p>
            <a:pPr indent="0" algn="l">
              <a:buFont typeface="Wingdings" panose="05000000000000000000" charset="0"/>
              <a:buNone/>
            </a:pPr>
            <a:r>
              <a:rPr lang="en-US" altLang="zh-CN" sz="1600">
                <a:solidFill>
                  <a:srgbClr val="002060"/>
                </a:solidFill>
                <a:latin typeface="微软雅黑" panose="020B0502040204020203" pitchFamily="34" charset="-122"/>
                <a:ea typeface="微软雅黑" panose="020B0502040204020203" pitchFamily="34" charset="-122"/>
                <a:sym typeface="+mn-ea"/>
              </a:rPr>
              <a:t>3) WAN-WAN </a:t>
            </a:r>
            <a:r>
              <a:rPr lang="zh-CN" altLang="en-US" sz="1600">
                <a:solidFill>
                  <a:srgbClr val="002060"/>
                </a:solidFill>
                <a:latin typeface="微软雅黑" panose="020B0502040204020203" pitchFamily="34" charset="-122"/>
                <a:ea typeface="微软雅黑" panose="020B0502040204020203" pitchFamily="34" charset="-122"/>
                <a:sym typeface="+mn-ea"/>
              </a:rPr>
              <a:t>互联</a:t>
            </a:r>
            <a:endParaRPr lang="zh-CN" altLang="en-US" sz="1600">
              <a:solidFill>
                <a:srgbClr val="002060"/>
              </a:solidFill>
              <a:latin typeface="微软雅黑" panose="020B0502040204020203" pitchFamily="34" charset="-122"/>
              <a:ea typeface="微软雅黑" panose="020B0502040204020203" pitchFamily="34" charset="-122"/>
              <a:sym typeface="+mn-ea"/>
            </a:endParaRPr>
          </a:p>
          <a:p>
            <a:pPr indent="0" algn="l">
              <a:buFont typeface="Wingdings" panose="05000000000000000000" charset="0"/>
              <a:buNone/>
            </a:pPr>
            <a:endParaRPr lang="zh-CN" altLang="en-US" sz="1600">
              <a:solidFill>
                <a:srgbClr val="002060"/>
              </a:solidFill>
              <a:latin typeface="微软雅黑" panose="020B0502040204020203" pitchFamily="34" charset="-122"/>
              <a:ea typeface="微软雅黑" panose="020B0502040204020203" pitchFamily="34" charset="-122"/>
              <a:sym typeface="+mn-ea"/>
            </a:endParaRPr>
          </a:p>
        </p:txBody>
      </p:sp>
      <p:grpSp>
        <p:nvGrpSpPr>
          <p:cNvPr id="5" name="组合 4"/>
          <p:cNvGrpSpPr/>
          <p:nvPr/>
        </p:nvGrpSpPr>
        <p:grpSpPr>
          <a:xfrm>
            <a:off x="3600450" y="1850390"/>
            <a:ext cx="4992370" cy="2201545"/>
            <a:chOff x="5320" y="3194"/>
            <a:chExt cx="7862" cy="3467"/>
          </a:xfrm>
        </p:grpSpPr>
        <p:grpSp>
          <p:nvGrpSpPr>
            <p:cNvPr id="62" name="组合 61"/>
            <p:cNvGrpSpPr/>
            <p:nvPr/>
          </p:nvGrpSpPr>
          <p:grpSpPr>
            <a:xfrm rot="0">
              <a:off x="5320" y="5281"/>
              <a:ext cx="2238" cy="1380"/>
              <a:chOff x="8859" y="5295"/>
              <a:chExt cx="2238" cy="1380"/>
            </a:xfrm>
          </p:grpSpPr>
          <p:grpSp>
            <p:nvGrpSpPr>
              <p:cNvPr id="37" name="组合 36"/>
              <p:cNvGrpSpPr/>
              <p:nvPr/>
            </p:nvGrpSpPr>
            <p:grpSpPr>
              <a:xfrm>
                <a:off x="8859" y="6245"/>
                <a:ext cx="2238" cy="430"/>
                <a:chOff x="8241" y="6403"/>
                <a:chExt cx="2238" cy="430"/>
              </a:xfrm>
            </p:grpSpPr>
            <p:graphicFrame>
              <p:nvGraphicFramePr>
                <p:cNvPr id="3" name="对象 2"/>
                <p:cNvGraphicFramePr/>
                <p:nvPr/>
              </p:nvGraphicFramePr>
              <p:xfrm>
                <a:off x="8241" y="6403"/>
                <a:ext cx="564" cy="431"/>
              </p:xfrm>
              <a:graphic>
                <a:graphicData uri="http://schemas.openxmlformats.org/presentationml/2006/ole">
                  <mc:AlternateContent xmlns:mc="http://schemas.openxmlformats.org/markup-compatibility/2006">
                    <mc:Choice xmlns:v="urn:schemas-microsoft-com:vml" Requires="v">
                      <p:oleObj spid="_x0000_s4" name="" r:id="rId1" imgW="2181225" imgH="1504950" progId="Paint.Picture">
                        <p:embed/>
                      </p:oleObj>
                    </mc:Choice>
                    <mc:Fallback>
                      <p:oleObj name="" r:id="rId1" imgW="2181225" imgH="1504950" progId="Paint.Picture">
                        <p:embed/>
                        <p:pic>
                          <p:nvPicPr>
                            <p:cNvPr id="0" name="图片 3"/>
                            <p:cNvPicPr/>
                            <p:nvPr/>
                          </p:nvPicPr>
                          <p:blipFill>
                            <a:blip r:embed="rId2"/>
                            <a:stretch>
                              <a:fillRect/>
                            </a:stretch>
                          </p:blipFill>
                          <p:spPr>
                            <a:xfrm>
                              <a:off x="8241" y="6403"/>
                              <a:ext cx="564" cy="431"/>
                            </a:xfrm>
                            <a:prstGeom prst="rect">
                              <a:avLst/>
                            </a:prstGeom>
                          </p:spPr>
                        </p:pic>
                      </p:oleObj>
                    </mc:Fallback>
                  </mc:AlternateContent>
                </a:graphicData>
              </a:graphic>
            </p:graphicFrame>
            <p:graphicFrame>
              <p:nvGraphicFramePr>
                <p:cNvPr id="21" name="对象 20"/>
                <p:cNvGraphicFramePr/>
                <p:nvPr/>
              </p:nvGraphicFramePr>
              <p:xfrm>
                <a:off x="8799" y="6403"/>
                <a:ext cx="564" cy="431"/>
              </p:xfrm>
              <a:graphic>
                <a:graphicData uri="http://schemas.openxmlformats.org/presentationml/2006/ole">
                  <mc:AlternateContent xmlns:mc="http://schemas.openxmlformats.org/markup-compatibility/2006">
                    <mc:Choice xmlns:v="urn:schemas-microsoft-com:vml" Requires="v">
                      <p:oleObj spid="_x0000_s24" name="" r:id="rId3" imgW="2181225" imgH="1504950" progId="Paint.Picture">
                        <p:embed/>
                      </p:oleObj>
                    </mc:Choice>
                    <mc:Fallback>
                      <p:oleObj name="" r:id="rId3" imgW="2181225" imgH="1504950" progId="Paint.Picture">
                        <p:embed/>
                        <p:pic>
                          <p:nvPicPr>
                            <p:cNvPr id="0" name="图片 3"/>
                            <p:cNvPicPr/>
                            <p:nvPr/>
                          </p:nvPicPr>
                          <p:blipFill>
                            <a:blip r:embed="rId2"/>
                            <a:stretch>
                              <a:fillRect/>
                            </a:stretch>
                          </p:blipFill>
                          <p:spPr>
                            <a:xfrm>
                              <a:off x="8799" y="6403"/>
                              <a:ext cx="564" cy="431"/>
                            </a:xfrm>
                            <a:prstGeom prst="rect">
                              <a:avLst/>
                            </a:prstGeom>
                          </p:spPr>
                        </p:pic>
                      </p:oleObj>
                    </mc:Fallback>
                  </mc:AlternateContent>
                </a:graphicData>
              </a:graphic>
            </p:graphicFrame>
            <p:graphicFrame>
              <p:nvGraphicFramePr>
                <p:cNvPr id="27" name="对象 26"/>
                <p:cNvGraphicFramePr/>
                <p:nvPr/>
              </p:nvGraphicFramePr>
              <p:xfrm>
                <a:off x="9357" y="6403"/>
                <a:ext cx="564" cy="431"/>
              </p:xfrm>
              <a:graphic>
                <a:graphicData uri="http://schemas.openxmlformats.org/presentationml/2006/ole">
                  <mc:AlternateContent xmlns:mc="http://schemas.openxmlformats.org/markup-compatibility/2006">
                    <mc:Choice xmlns:v="urn:schemas-microsoft-com:vml" Requires="v">
                      <p:oleObj spid="_x0000_s34" name="" r:id="rId4" imgW="2181225" imgH="1504950" progId="Paint.Picture">
                        <p:embed/>
                      </p:oleObj>
                    </mc:Choice>
                    <mc:Fallback>
                      <p:oleObj name="" r:id="rId4" imgW="2181225" imgH="1504950" progId="Paint.Picture">
                        <p:embed/>
                        <p:pic>
                          <p:nvPicPr>
                            <p:cNvPr id="0" name="图片 3"/>
                            <p:cNvPicPr/>
                            <p:nvPr/>
                          </p:nvPicPr>
                          <p:blipFill>
                            <a:blip r:embed="rId2"/>
                            <a:stretch>
                              <a:fillRect/>
                            </a:stretch>
                          </p:blipFill>
                          <p:spPr>
                            <a:xfrm>
                              <a:off x="9357" y="6403"/>
                              <a:ext cx="564" cy="431"/>
                            </a:xfrm>
                            <a:prstGeom prst="rect">
                              <a:avLst/>
                            </a:prstGeom>
                          </p:spPr>
                        </p:pic>
                      </p:oleObj>
                    </mc:Fallback>
                  </mc:AlternateContent>
                </a:graphicData>
              </a:graphic>
            </p:graphicFrame>
            <p:graphicFrame>
              <p:nvGraphicFramePr>
                <p:cNvPr id="35" name="对象 34"/>
                <p:cNvGraphicFramePr/>
                <p:nvPr/>
              </p:nvGraphicFramePr>
              <p:xfrm>
                <a:off x="9915" y="6403"/>
                <a:ext cx="564" cy="431"/>
              </p:xfrm>
              <a:graphic>
                <a:graphicData uri="http://schemas.openxmlformats.org/presentationml/2006/ole">
                  <mc:AlternateContent xmlns:mc="http://schemas.openxmlformats.org/markup-compatibility/2006">
                    <mc:Choice xmlns:v="urn:schemas-microsoft-com:vml" Requires="v">
                      <p:oleObj spid="_x0000_s36" name="" r:id="rId5" imgW="2181225" imgH="1504950" progId="Paint.Picture">
                        <p:embed/>
                      </p:oleObj>
                    </mc:Choice>
                    <mc:Fallback>
                      <p:oleObj name="" r:id="rId5" imgW="2181225" imgH="1504950" progId="Paint.Picture">
                        <p:embed/>
                        <p:pic>
                          <p:nvPicPr>
                            <p:cNvPr id="0" name="图片 3"/>
                            <p:cNvPicPr/>
                            <p:nvPr/>
                          </p:nvPicPr>
                          <p:blipFill>
                            <a:blip r:embed="rId2"/>
                            <a:stretch>
                              <a:fillRect/>
                            </a:stretch>
                          </p:blipFill>
                          <p:spPr>
                            <a:xfrm>
                              <a:off x="9915" y="6403"/>
                              <a:ext cx="564" cy="431"/>
                            </a:xfrm>
                            <a:prstGeom prst="rect">
                              <a:avLst/>
                            </a:prstGeom>
                          </p:spPr>
                        </p:pic>
                      </p:oleObj>
                    </mc:Fallback>
                  </mc:AlternateContent>
                </a:graphicData>
              </a:graphic>
            </p:graphicFrame>
          </p:grpSp>
          <p:sp>
            <p:nvSpPr>
              <p:cNvPr id="57" name="椭圆 56"/>
              <p:cNvSpPr/>
              <p:nvPr/>
            </p:nvSpPr>
            <p:spPr>
              <a:xfrm>
                <a:off x="9043" y="5295"/>
                <a:ext cx="1842" cy="460"/>
              </a:xfrm>
              <a:prstGeom prst="ellipse">
                <a:avLst/>
              </a:prstGeom>
              <a:noFill/>
              <a:ln w="15875" cap="flat" cmpd="sng" algn="ctr">
                <a:solidFill>
                  <a:srgbClr val="1C4885"/>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交换机</a:t>
                </a: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cxnSp>
            <p:nvCxnSpPr>
              <p:cNvPr id="58" name="直接连接符 57"/>
              <p:cNvCxnSpPr>
                <a:stCxn id="57" idx="3"/>
                <a:endCxn id="3" idx="0"/>
              </p:cNvCxnSpPr>
              <p:nvPr/>
            </p:nvCxnSpPr>
            <p:spPr>
              <a:xfrm flipH="1">
                <a:off x="9141" y="5688"/>
                <a:ext cx="172" cy="557"/>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59" name="直接连接符 58"/>
              <p:cNvCxnSpPr>
                <a:stCxn id="57" idx="5"/>
                <a:endCxn id="35" idx="0"/>
              </p:cNvCxnSpPr>
              <p:nvPr/>
            </p:nvCxnSpPr>
            <p:spPr>
              <a:xfrm>
                <a:off x="10615" y="5688"/>
                <a:ext cx="200" cy="557"/>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60" name="直接连接符 59"/>
              <p:cNvCxnSpPr>
                <a:endCxn id="21" idx="0"/>
              </p:cNvCxnSpPr>
              <p:nvPr/>
            </p:nvCxnSpPr>
            <p:spPr>
              <a:xfrm>
                <a:off x="9696" y="5755"/>
                <a:ext cx="3" cy="490"/>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61" name="直接连接符 60"/>
              <p:cNvCxnSpPr>
                <a:endCxn id="27" idx="0"/>
              </p:cNvCxnSpPr>
              <p:nvPr/>
            </p:nvCxnSpPr>
            <p:spPr>
              <a:xfrm>
                <a:off x="10243" y="5755"/>
                <a:ext cx="14" cy="490"/>
              </a:xfrm>
              <a:prstGeom prst="line">
                <a:avLst/>
              </a:prstGeom>
              <a:solidFill>
                <a:schemeClr val="accent1"/>
              </a:solidFill>
              <a:ln w="15875" cap="flat" cmpd="sng" algn="ctr">
                <a:solidFill>
                  <a:srgbClr val="1C4885"/>
                </a:solidFill>
                <a:prstDash val="solid"/>
                <a:round/>
                <a:headEnd type="none" w="med" len="med"/>
                <a:tailEnd type="none" w="med" len="med"/>
              </a:ln>
            </p:spPr>
          </p:cxnSp>
        </p:grpSp>
        <p:grpSp>
          <p:nvGrpSpPr>
            <p:cNvPr id="63" name="组合 62"/>
            <p:cNvGrpSpPr/>
            <p:nvPr/>
          </p:nvGrpSpPr>
          <p:grpSpPr>
            <a:xfrm rot="0">
              <a:off x="8124" y="5281"/>
              <a:ext cx="2238" cy="1380"/>
              <a:chOff x="8859" y="5295"/>
              <a:chExt cx="2238" cy="1380"/>
            </a:xfrm>
          </p:grpSpPr>
          <p:grpSp>
            <p:nvGrpSpPr>
              <p:cNvPr id="64" name="组合 63"/>
              <p:cNvGrpSpPr/>
              <p:nvPr/>
            </p:nvGrpSpPr>
            <p:grpSpPr>
              <a:xfrm>
                <a:off x="8859" y="6245"/>
                <a:ext cx="2238" cy="430"/>
                <a:chOff x="8241" y="6403"/>
                <a:chExt cx="2238" cy="430"/>
              </a:xfrm>
            </p:grpSpPr>
            <p:graphicFrame>
              <p:nvGraphicFramePr>
                <p:cNvPr id="65" name="对象 64"/>
                <p:cNvGraphicFramePr/>
                <p:nvPr/>
              </p:nvGraphicFramePr>
              <p:xfrm>
                <a:off x="8241" y="6403"/>
                <a:ext cx="564" cy="431"/>
              </p:xfrm>
              <a:graphic>
                <a:graphicData uri="http://schemas.openxmlformats.org/presentationml/2006/ole">
                  <mc:AlternateContent xmlns:mc="http://schemas.openxmlformats.org/markup-compatibility/2006">
                    <mc:Choice xmlns:v="urn:schemas-microsoft-com:vml" Requires="v">
                      <p:oleObj spid="_x0000_s66" name="" r:id="rId6" imgW="2181225" imgH="1504950" progId="Paint.Picture">
                        <p:embed/>
                      </p:oleObj>
                    </mc:Choice>
                    <mc:Fallback>
                      <p:oleObj name="" r:id="rId6" imgW="2181225" imgH="1504950" progId="Paint.Picture">
                        <p:embed/>
                        <p:pic>
                          <p:nvPicPr>
                            <p:cNvPr id="0" name="图片 3"/>
                            <p:cNvPicPr/>
                            <p:nvPr/>
                          </p:nvPicPr>
                          <p:blipFill>
                            <a:blip r:embed="rId2"/>
                            <a:stretch>
                              <a:fillRect/>
                            </a:stretch>
                          </p:blipFill>
                          <p:spPr>
                            <a:xfrm>
                              <a:off x="8241" y="6403"/>
                              <a:ext cx="564" cy="431"/>
                            </a:xfrm>
                            <a:prstGeom prst="rect">
                              <a:avLst/>
                            </a:prstGeom>
                          </p:spPr>
                        </p:pic>
                      </p:oleObj>
                    </mc:Fallback>
                  </mc:AlternateContent>
                </a:graphicData>
              </a:graphic>
            </p:graphicFrame>
            <p:graphicFrame>
              <p:nvGraphicFramePr>
                <p:cNvPr id="67" name="对象 66"/>
                <p:cNvGraphicFramePr/>
                <p:nvPr/>
              </p:nvGraphicFramePr>
              <p:xfrm>
                <a:off x="8799" y="6403"/>
                <a:ext cx="564" cy="431"/>
              </p:xfrm>
              <a:graphic>
                <a:graphicData uri="http://schemas.openxmlformats.org/presentationml/2006/ole">
                  <mc:AlternateContent xmlns:mc="http://schemas.openxmlformats.org/markup-compatibility/2006">
                    <mc:Choice xmlns:v="urn:schemas-microsoft-com:vml" Requires="v">
                      <p:oleObj spid="_x0000_s68" name="" r:id="rId7" imgW="2181225" imgH="1504950" progId="Paint.Picture">
                        <p:embed/>
                      </p:oleObj>
                    </mc:Choice>
                    <mc:Fallback>
                      <p:oleObj name="" r:id="rId7" imgW="2181225" imgH="1504950" progId="Paint.Picture">
                        <p:embed/>
                        <p:pic>
                          <p:nvPicPr>
                            <p:cNvPr id="0" name="图片 3"/>
                            <p:cNvPicPr/>
                            <p:nvPr/>
                          </p:nvPicPr>
                          <p:blipFill>
                            <a:blip r:embed="rId2"/>
                            <a:stretch>
                              <a:fillRect/>
                            </a:stretch>
                          </p:blipFill>
                          <p:spPr>
                            <a:xfrm>
                              <a:off x="8799" y="6403"/>
                              <a:ext cx="564" cy="431"/>
                            </a:xfrm>
                            <a:prstGeom prst="rect">
                              <a:avLst/>
                            </a:prstGeom>
                          </p:spPr>
                        </p:pic>
                      </p:oleObj>
                    </mc:Fallback>
                  </mc:AlternateContent>
                </a:graphicData>
              </a:graphic>
            </p:graphicFrame>
            <p:graphicFrame>
              <p:nvGraphicFramePr>
                <p:cNvPr id="69" name="对象 68"/>
                <p:cNvGraphicFramePr/>
                <p:nvPr/>
              </p:nvGraphicFramePr>
              <p:xfrm>
                <a:off x="9357" y="6403"/>
                <a:ext cx="564" cy="431"/>
              </p:xfrm>
              <a:graphic>
                <a:graphicData uri="http://schemas.openxmlformats.org/presentationml/2006/ole">
                  <mc:AlternateContent xmlns:mc="http://schemas.openxmlformats.org/markup-compatibility/2006">
                    <mc:Choice xmlns:v="urn:schemas-microsoft-com:vml" Requires="v">
                      <p:oleObj spid="_x0000_s70" name="" r:id="rId8" imgW="2181225" imgH="1504950" progId="Paint.Picture">
                        <p:embed/>
                      </p:oleObj>
                    </mc:Choice>
                    <mc:Fallback>
                      <p:oleObj name="" r:id="rId8" imgW="2181225" imgH="1504950" progId="Paint.Picture">
                        <p:embed/>
                        <p:pic>
                          <p:nvPicPr>
                            <p:cNvPr id="0" name="图片 3"/>
                            <p:cNvPicPr/>
                            <p:nvPr/>
                          </p:nvPicPr>
                          <p:blipFill>
                            <a:blip r:embed="rId2"/>
                            <a:stretch>
                              <a:fillRect/>
                            </a:stretch>
                          </p:blipFill>
                          <p:spPr>
                            <a:xfrm>
                              <a:off x="9357" y="6403"/>
                              <a:ext cx="564" cy="431"/>
                            </a:xfrm>
                            <a:prstGeom prst="rect">
                              <a:avLst/>
                            </a:prstGeom>
                          </p:spPr>
                        </p:pic>
                      </p:oleObj>
                    </mc:Fallback>
                  </mc:AlternateContent>
                </a:graphicData>
              </a:graphic>
            </p:graphicFrame>
            <p:graphicFrame>
              <p:nvGraphicFramePr>
                <p:cNvPr id="71" name="对象 70"/>
                <p:cNvGraphicFramePr/>
                <p:nvPr/>
              </p:nvGraphicFramePr>
              <p:xfrm>
                <a:off x="9915" y="6403"/>
                <a:ext cx="564" cy="431"/>
              </p:xfrm>
              <a:graphic>
                <a:graphicData uri="http://schemas.openxmlformats.org/presentationml/2006/ole">
                  <mc:AlternateContent xmlns:mc="http://schemas.openxmlformats.org/markup-compatibility/2006">
                    <mc:Choice xmlns:v="urn:schemas-microsoft-com:vml" Requires="v">
                      <p:oleObj spid="_x0000_s72" name="" r:id="rId9" imgW="2181225" imgH="1504950" progId="Paint.Picture">
                        <p:embed/>
                      </p:oleObj>
                    </mc:Choice>
                    <mc:Fallback>
                      <p:oleObj name="" r:id="rId9" imgW="2181225" imgH="1504950" progId="Paint.Picture">
                        <p:embed/>
                        <p:pic>
                          <p:nvPicPr>
                            <p:cNvPr id="0" name="图片 3"/>
                            <p:cNvPicPr/>
                            <p:nvPr/>
                          </p:nvPicPr>
                          <p:blipFill>
                            <a:blip r:embed="rId2"/>
                            <a:stretch>
                              <a:fillRect/>
                            </a:stretch>
                          </p:blipFill>
                          <p:spPr>
                            <a:xfrm>
                              <a:off x="9915" y="6403"/>
                              <a:ext cx="564" cy="431"/>
                            </a:xfrm>
                            <a:prstGeom prst="rect">
                              <a:avLst/>
                            </a:prstGeom>
                          </p:spPr>
                        </p:pic>
                      </p:oleObj>
                    </mc:Fallback>
                  </mc:AlternateContent>
                </a:graphicData>
              </a:graphic>
            </p:graphicFrame>
          </p:grpSp>
          <p:sp>
            <p:nvSpPr>
              <p:cNvPr id="73" name="椭圆 72"/>
              <p:cNvSpPr/>
              <p:nvPr/>
            </p:nvSpPr>
            <p:spPr>
              <a:xfrm>
                <a:off x="9043" y="5295"/>
                <a:ext cx="1842" cy="460"/>
              </a:xfrm>
              <a:prstGeom prst="ellipse">
                <a:avLst/>
              </a:prstGeom>
              <a:noFill/>
              <a:ln w="15875" cap="flat" cmpd="sng" algn="ctr">
                <a:solidFill>
                  <a:srgbClr val="1C4885"/>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交换机</a:t>
                </a: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cxnSp>
            <p:nvCxnSpPr>
              <p:cNvPr id="74" name="直接连接符 73"/>
              <p:cNvCxnSpPr>
                <a:stCxn id="73" idx="3"/>
                <a:endCxn id="65" idx="0"/>
              </p:cNvCxnSpPr>
              <p:nvPr/>
            </p:nvCxnSpPr>
            <p:spPr>
              <a:xfrm flipH="1">
                <a:off x="9141" y="5688"/>
                <a:ext cx="172" cy="557"/>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75" name="直接连接符 74"/>
              <p:cNvCxnSpPr>
                <a:stCxn id="73" idx="5"/>
                <a:endCxn id="71" idx="0"/>
              </p:cNvCxnSpPr>
              <p:nvPr/>
            </p:nvCxnSpPr>
            <p:spPr>
              <a:xfrm>
                <a:off x="10615" y="5688"/>
                <a:ext cx="200" cy="557"/>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76" name="直接连接符 75"/>
              <p:cNvCxnSpPr>
                <a:endCxn id="67" idx="0"/>
              </p:cNvCxnSpPr>
              <p:nvPr/>
            </p:nvCxnSpPr>
            <p:spPr>
              <a:xfrm>
                <a:off x="9696" y="5755"/>
                <a:ext cx="3" cy="490"/>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77" name="直接连接符 76"/>
              <p:cNvCxnSpPr>
                <a:endCxn id="69" idx="0"/>
              </p:cNvCxnSpPr>
              <p:nvPr/>
            </p:nvCxnSpPr>
            <p:spPr>
              <a:xfrm>
                <a:off x="10243" y="5755"/>
                <a:ext cx="14" cy="490"/>
              </a:xfrm>
              <a:prstGeom prst="line">
                <a:avLst/>
              </a:prstGeom>
              <a:solidFill>
                <a:schemeClr val="accent1"/>
              </a:solidFill>
              <a:ln w="15875" cap="flat" cmpd="sng" algn="ctr">
                <a:solidFill>
                  <a:srgbClr val="1C4885"/>
                </a:solidFill>
                <a:prstDash val="solid"/>
                <a:round/>
                <a:headEnd type="none" w="med" len="med"/>
                <a:tailEnd type="none" w="med" len="med"/>
              </a:ln>
            </p:spPr>
          </p:cxnSp>
        </p:grpSp>
        <p:grpSp>
          <p:nvGrpSpPr>
            <p:cNvPr id="78" name="组合 77"/>
            <p:cNvGrpSpPr/>
            <p:nvPr/>
          </p:nvGrpSpPr>
          <p:grpSpPr>
            <a:xfrm rot="0">
              <a:off x="10944" y="5281"/>
              <a:ext cx="2238" cy="1380"/>
              <a:chOff x="8859" y="5295"/>
              <a:chExt cx="2238" cy="1380"/>
            </a:xfrm>
          </p:grpSpPr>
          <p:grpSp>
            <p:nvGrpSpPr>
              <p:cNvPr id="79" name="组合 78"/>
              <p:cNvGrpSpPr/>
              <p:nvPr/>
            </p:nvGrpSpPr>
            <p:grpSpPr>
              <a:xfrm>
                <a:off x="8859" y="6245"/>
                <a:ext cx="2238" cy="430"/>
                <a:chOff x="8241" y="6403"/>
                <a:chExt cx="2238" cy="430"/>
              </a:xfrm>
            </p:grpSpPr>
            <p:graphicFrame>
              <p:nvGraphicFramePr>
                <p:cNvPr id="80" name="对象 79"/>
                <p:cNvGraphicFramePr/>
                <p:nvPr/>
              </p:nvGraphicFramePr>
              <p:xfrm>
                <a:off x="8241" y="6403"/>
                <a:ext cx="564" cy="431"/>
              </p:xfrm>
              <a:graphic>
                <a:graphicData uri="http://schemas.openxmlformats.org/presentationml/2006/ole">
                  <mc:AlternateContent xmlns:mc="http://schemas.openxmlformats.org/markup-compatibility/2006">
                    <mc:Choice xmlns:v="urn:schemas-microsoft-com:vml" Requires="v">
                      <p:oleObj spid="_x0000_s81" name="" r:id="rId10" imgW="2181225" imgH="1504950" progId="Paint.Picture">
                        <p:embed/>
                      </p:oleObj>
                    </mc:Choice>
                    <mc:Fallback>
                      <p:oleObj name="" r:id="rId10" imgW="2181225" imgH="1504950" progId="Paint.Picture">
                        <p:embed/>
                        <p:pic>
                          <p:nvPicPr>
                            <p:cNvPr id="0" name="图片 3"/>
                            <p:cNvPicPr/>
                            <p:nvPr/>
                          </p:nvPicPr>
                          <p:blipFill>
                            <a:blip r:embed="rId2"/>
                            <a:stretch>
                              <a:fillRect/>
                            </a:stretch>
                          </p:blipFill>
                          <p:spPr>
                            <a:xfrm>
                              <a:off x="8241" y="6403"/>
                              <a:ext cx="564" cy="431"/>
                            </a:xfrm>
                            <a:prstGeom prst="rect">
                              <a:avLst/>
                            </a:prstGeom>
                          </p:spPr>
                        </p:pic>
                      </p:oleObj>
                    </mc:Fallback>
                  </mc:AlternateContent>
                </a:graphicData>
              </a:graphic>
            </p:graphicFrame>
            <p:graphicFrame>
              <p:nvGraphicFramePr>
                <p:cNvPr id="82" name="对象 81"/>
                <p:cNvGraphicFramePr/>
                <p:nvPr/>
              </p:nvGraphicFramePr>
              <p:xfrm>
                <a:off x="8799" y="6403"/>
                <a:ext cx="564" cy="431"/>
              </p:xfrm>
              <a:graphic>
                <a:graphicData uri="http://schemas.openxmlformats.org/presentationml/2006/ole">
                  <mc:AlternateContent xmlns:mc="http://schemas.openxmlformats.org/markup-compatibility/2006">
                    <mc:Choice xmlns:v="urn:schemas-microsoft-com:vml" Requires="v">
                      <p:oleObj spid="_x0000_s83" name="" r:id="rId11" imgW="2181225" imgH="1504950" progId="Paint.Picture">
                        <p:embed/>
                      </p:oleObj>
                    </mc:Choice>
                    <mc:Fallback>
                      <p:oleObj name="" r:id="rId11" imgW="2181225" imgH="1504950" progId="Paint.Picture">
                        <p:embed/>
                        <p:pic>
                          <p:nvPicPr>
                            <p:cNvPr id="0" name="图片 3"/>
                            <p:cNvPicPr/>
                            <p:nvPr/>
                          </p:nvPicPr>
                          <p:blipFill>
                            <a:blip r:embed="rId2"/>
                            <a:stretch>
                              <a:fillRect/>
                            </a:stretch>
                          </p:blipFill>
                          <p:spPr>
                            <a:xfrm>
                              <a:off x="8799" y="6403"/>
                              <a:ext cx="564" cy="431"/>
                            </a:xfrm>
                            <a:prstGeom prst="rect">
                              <a:avLst/>
                            </a:prstGeom>
                          </p:spPr>
                        </p:pic>
                      </p:oleObj>
                    </mc:Fallback>
                  </mc:AlternateContent>
                </a:graphicData>
              </a:graphic>
            </p:graphicFrame>
            <p:graphicFrame>
              <p:nvGraphicFramePr>
                <p:cNvPr id="84" name="对象 83"/>
                <p:cNvGraphicFramePr/>
                <p:nvPr/>
              </p:nvGraphicFramePr>
              <p:xfrm>
                <a:off x="9357" y="6403"/>
                <a:ext cx="564" cy="431"/>
              </p:xfrm>
              <a:graphic>
                <a:graphicData uri="http://schemas.openxmlformats.org/presentationml/2006/ole">
                  <mc:AlternateContent xmlns:mc="http://schemas.openxmlformats.org/markup-compatibility/2006">
                    <mc:Choice xmlns:v="urn:schemas-microsoft-com:vml" Requires="v">
                      <p:oleObj spid="_x0000_s85" name="" r:id="rId12" imgW="2181225" imgH="1504950" progId="Paint.Picture">
                        <p:embed/>
                      </p:oleObj>
                    </mc:Choice>
                    <mc:Fallback>
                      <p:oleObj name="" r:id="rId12" imgW="2181225" imgH="1504950" progId="Paint.Picture">
                        <p:embed/>
                        <p:pic>
                          <p:nvPicPr>
                            <p:cNvPr id="0" name="图片 3"/>
                            <p:cNvPicPr/>
                            <p:nvPr/>
                          </p:nvPicPr>
                          <p:blipFill>
                            <a:blip r:embed="rId2"/>
                            <a:stretch>
                              <a:fillRect/>
                            </a:stretch>
                          </p:blipFill>
                          <p:spPr>
                            <a:xfrm>
                              <a:off x="9357" y="6403"/>
                              <a:ext cx="564" cy="431"/>
                            </a:xfrm>
                            <a:prstGeom prst="rect">
                              <a:avLst/>
                            </a:prstGeom>
                          </p:spPr>
                        </p:pic>
                      </p:oleObj>
                    </mc:Fallback>
                  </mc:AlternateContent>
                </a:graphicData>
              </a:graphic>
            </p:graphicFrame>
            <p:graphicFrame>
              <p:nvGraphicFramePr>
                <p:cNvPr id="86" name="对象 85"/>
                <p:cNvGraphicFramePr/>
                <p:nvPr/>
              </p:nvGraphicFramePr>
              <p:xfrm>
                <a:off x="9915" y="6403"/>
                <a:ext cx="564" cy="431"/>
              </p:xfrm>
              <a:graphic>
                <a:graphicData uri="http://schemas.openxmlformats.org/presentationml/2006/ole">
                  <mc:AlternateContent xmlns:mc="http://schemas.openxmlformats.org/markup-compatibility/2006">
                    <mc:Choice xmlns:v="urn:schemas-microsoft-com:vml" Requires="v">
                      <p:oleObj spid="_x0000_s87" name="" r:id="rId13" imgW="2181225" imgH="1504950" progId="Paint.Picture">
                        <p:embed/>
                      </p:oleObj>
                    </mc:Choice>
                    <mc:Fallback>
                      <p:oleObj name="" r:id="rId13" imgW="2181225" imgH="1504950" progId="Paint.Picture">
                        <p:embed/>
                        <p:pic>
                          <p:nvPicPr>
                            <p:cNvPr id="0" name="图片 3"/>
                            <p:cNvPicPr/>
                            <p:nvPr/>
                          </p:nvPicPr>
                          <p:blipFill>
                            <a:blip r:embed="rId2"/>
                            <a:stretch>
                              <a:fillRect/>
                            </a:stretch>
                          </p:blipFill>
                          <p:spPr>
                            <a:xfrm>
                              <a:off x="9915" y="6403"/>
                              <a:ext cx="564" cy="431"/>
                            </a:xfrm>
                            <a:prstGeom prst="rect">
                              <a:avLst/>
                            </a:prstGeom>
                          </p:spPr>
                        </p:pic>
                      </p:oleObj>
                    </mc:Fallback>
                  </mc:AlternateContent>
                </a:graphicData>
              </a:graphic>
            </p:graphicFrame>
          </p:grpSp>
          <p:sp>
            <p:nvSpPr>
              <p:cNvPr id="88" name="椭圆 87"/>
              <p:cNvSpPr/>
              <p:nvPr/>
            </p:nvSpPr>
            <p:spPr>
              <a:xfrm>
                <a:off x="9043" y="5295"/>
                <a:ext cx="1842" cy="460"/>
              </a:xfrm>
              <a:prstGeom prst="ellipse">
                <a:avLst/>
              </a:prstGeom>
              <a:noFill/>
              <a:ln w="15875" cap="flat" cmpd="sng" algn="ctr">
                <a:solidFill>
                  <a:srgbClr val="1C4885"/>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交换机</a:t>
                </a: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cxnSp>
            <p:nvCxnSpPr>
              <p:cNvPr id="89" name="直接连接符 88"/>
              <p:cNvCxnSpPr>
                <a:stCxn id="88" idx="3"/>
                <a:endCxn id="80" idx="0"/>
              </p:cNvCxnSpPr>
              <p:nvPr/>
            </p:nvCxnSpPr>
            <p:spPr>
              <a:xfrm flipH="1">
                <a:off x="9141" y="5688"/>
                <a:ext cx="172" cy="557"/>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90" name="直接连接符 89"/>
              <p:cNvCxnSpPr>
                <a:stCxn id="88" idx="5"/>
                <a:endCxn id="86" idx="0"/>
              </p:cNvCxnSpPr>
              <p:nvPr/>
            </p:nvCxnSpPr>
            <p:spPr>
              <a:xfrm>
                <a:off x="10615" y="5688"/>
                <a:ext cx="200" cy="557"/>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91" name="直接连接符 90"/>
              <p:cNvCxnSpPr>
                <a:endCxn id="82" idx="0"/>
              </p:cNvCxnSpPr>
              <p:nvPr/>
            </p:nvCxnSpPr>
            <p:spPr>
              <a:xfrm>
                <a:off x="9696" y="5755"/>
                <a:ext cx="3" cy="490"/>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92" name="直接连接符 91"/>
              <p:cNvCxnSpPr>
                <a:endCxn id="84" idx="0"/>
              </p:cNvCxnSpPr>
              <p:nvPr/>
            </p:nvCxnSpPr>
            <p:spPr>
              <a:xfrm>
                <a:off x="10243" y="5755"/>
                <a:ext cx="14" cy="490"/>
              </a:xfrm>
              <a:prstGeom prst="line">
                <a:avLst/>
              </a:prstGeom>
              <a:solidFill>
                <a:schemeClr val="accent1"/>
              </a:solidFill>
              <a:ln w="15875" cap="flat" cmpd="sng" algn="ctr">
                <a:solidFill>
                  <a:srgbClr val="1C4885"/>
                </a:solidFill>
                <a:prstDash val="solid"/>
                <a:round/>
                <a:headEnd type="none" w="med" len="med"/>
                <a:tailEnd type="none" w="med" len="med"/>
              </a:ln>
            </p:spPr>
          </p:cxnSp>
        </p:grpSp>
        <p:cxnSp>
          <p:nvCxnSpPr>
            <p:cNvPr id="94" name="直接连接符 93"/>
            <p:cNvCxnSpPr>
              <a:endCxn id="73" idx="0"/>
            </p:cNvCxnSpPr>
            <p:nvPr/>
          </p:nvCxnSpPr>
          <p:spPr>
            <a:xfrm>
              <a:off x="9135" y="3957"/>
              <a:ext cx="94" cy="1324"/>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95" name="直接连接符 94"/>
            <p:cNvCxnSpPr>
              <a:endCxn id="57" idx="0"/>
            </p:cNvCxnSpPr>
            <p:nvPr/>
          </p:nvCxnSpPr>
          <p:spPr>
            <a:xfrm flipH="1">
              <a:off x="6425" y="3784"/>
              <a:ext cx="2048" cy="1497"/>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96" name="直接连接符 95"/>
            <p:cNvCxnSpPr>
              <a:stCxn id="93" idx="4"/>
              <a:endCxn id="88" idx="0"/>
            </p:cNvCxnSpPr>
            <p:nvPr/>
          </p:nvCxnSpPr>
          <p:spPr>
            <a:xfrm>
              <a:off x="9698" y="3663"/>
              <a:ext cx="2351" cy="1618"/>
            </a:xfrm>
            <a:prstGeom prst="line">
              <a:avLst/>
            </a:prstGeom>
            <a:solidFill>
              <a:schemeClr val="accent1"/>
            </a:solidFill>
            <a:ln w="15875" cap="flat" cmpd="sng" algn="ctr">
              <a:solidFill>
                <a:srgbClr val="1C4885"/>
              </a:solidFill>
              <a:prstDash val="solid"/>
              <a:round/>
              <a:headEnd type="none" w="med" len="med"/>
              <a:tailEnd type="none" w="med" len="med"/>
            </a:ln>
          </p:spPr>
        </p:cxnSp>
        <p:sp>
          <p:nvSpPr>
            <p:cNvPr id="2050" name="卡带"/>
            <p:cNvSpPr/>
            <p:nvPr/>
          </p:nvSpPr>
          <p:spPr bwMode="auto">
            <a:xfrm>
              <a:off x="8418" y="3338"/>
              <a:ext cx="1329" cy="562"/>
            </a:xfrm>
            <a:custGeom>
              <a:avLst/>
              <a:gdLst>
                <a:gd name="T0" fmla="*/ 1647712 w 5287"/>
                <a:gd name="T1" fmla="*/ 1098609 h 5287"/>
                <a:gd name="T2" fmla="*/ 1572423 w 5287"/>
                <a:gd name="T3" fmla="*/ 1202741 h 5287"/>
                <a:gd name="T4" fmla="*/ 1450303 w 5287"/>
                <a:gd name="T5" fmla="*/ 1198417 h 5287"/>
                <a:gd name="T6" fmla="*/ 1223356 w 5287"/>
                <a:gd name="T7" fmla="*/ 1087799 h 5287"/>
                <a:gd name="T8" fmla="*/ 1136179 w 5287"/>
                <a:gd name="T9" fmla="*/ 978263 h 5287"/>
                <a:gd name="T10" fmla="*/ 1149868 w 5287"/>
                <a:gd name="T11" fmla="*/ 891786 h 5287"/>
                <a:gd name="T12" fmla="*/ 1302247 w 5287"/>
                <a:gd name="T13" fmla="*/ 765675 h 5287"/>
                <a:gd name="T14" fmla="*/ 1512984 w 5287"/>
                <a:gd name="T15" fmla="*/ 689648 h 5287"/>
                <a:gd name="T16" fmla="*/ 1603763 w 5287"/>
                <a:gd name="T17" fmla="*/ 726040 h 5287"/>
                <a:gd name="T18" fmla="*/ 1663202 w 5287"/>
                <a:gd name="T19" fmla="*/ 860799 h 5287"/>
                <a:gd name="T20" fmla="*/ 1005414 w 5287"/>
                <a:gd name="T21" fmla="*/ 234927 h 5287"/>
                <a:gd name="T22" fmla="*/ 1155632 w 5287"/>
                <a:gd name="T23" fmla="*/ 283570 h 5287"/>
                <a:gd name="T24" fmla="*/ 1215791 w 5287"/>
                <a:gd name="T25" fmla="*/ 373650 h 5287"/>
                <a:gd name="T26" fmla="*/ 1163197 w 5287"/>
                <a:gd name="T27" fmla="*/ 550926 h 5287"/>
                <a:gd name="T28" fmla="*/ 1030630 w 5287"/>
                <a:gd name="T29" fmla="*/ 741534 h 5287"/>
                <a:gd name="T30" fmla="*/ 945615 w 5287"/>
                <a:gd name="T31" fmla="*/ 771440 h 5287"/>
                <a:gd name="T32" fmla="*/ 850153 w 5287"/>
                <a:gd name="T33" fmla="*/ 720636 h 5287"/>
                <a:gd name="T34" fmla="*/ 721549 w 5287"/>
                <a:gd name="T35" fmla="*/ 500481 h 5287"/>
                <a:gd name="T36" fmla="*/ 693091 w 5287"/>
                <a:gd name="T37" fmla="*/ 352030 h 5287"/>
                <a:gd name="T38" fmla="*/ 775945 w 5287"/>
                <a:gd name="T39" fmla="*/ 269157 h 5287"/>
                <a:gd name="T40" fmla="*/ 938771 w 5287"/>
                <a:gd name="T41" fmla="*/ 232045 h 5287"/>
                <a:gd name="T42" fmla="*/ 250363 w 5287"/>
                <a:gd name="T43" fmla="*/ 826209 h 5287"/>
                <a:gd name="T44" fmla="*/ 320248 w 5287"/>
                <a:gd name="T45" fmla="*/ 709105 h 5287"/>
                <a:gd name="T46" fmla="*/ 427598 w 5287"/>
                <a:gd name="T47" fmla="*/ 696494 h 5287"/>
                <a:gd name="T48" fmla="*/ 652384 w 5287"/>
                <a:gd name="T49" fmla="*/ 793780 h 5287"/>
                <a:gd name="T50" fmla="*/ 764778 w 5287"/>
                <a:gd name="T51" fmla="*/ 911244 h 5287"/>
                <a:gd name="T52" fmla="*/ 762256 w 5287"/>
                <a:gd name="T53" fmla="*/ 997720 h 5287"/>
                <a:gd name="T54" fmla="*/ 636534 w 5287"/>
                <a:gd name="T55" fmla="*/ 1118787 h 5287"/>
                <a:gd name="T56" fmla="*/ 414630 w 5287"/>
                <a:gd name="T57" fmla="*/ 1208866 h 5287"/>
                <a:gd name="T58" fmla="*/ 313764 w 5287"/>
                <a:gd name="T59" fmla="*/ 1188688 h 5287"/>
                <a:gd name="T60" fmla="*/ 247481 w 5287"/>
                <a:gd name="T61" fmla="*/ 1065460 h 5287"/>
                <a:gd name="T62" fmla="*/ 691290 w 5287"/>
                <a:gd name="T63" fmla="*/ 1511893 h 5287"/>
                <a:gd name="T64" fmla="*/ 766579 w 5287"/>
                <a:gd name="T65" fmla="*/ 1300747 h 5287"/>
                <a:gd name="T66" fmla="*/ 893021 w 5287"/>
                <a:gd name="T67" fmla="*/ 1149053 h 5287"/>
                <a:gd name="T68" fmla="*/ 979477 w 5287"/>
                <a:gd name="T69" fmla="*/ 1134641 h 5287"/>
                <a:gd name="T70" fmla="*/ 1088988 w 5287"/>
                <a:gd name="T71" fmla="*/ 1221838 h 5287"/>
                <a:gd name="T72" fmla="*/ 1199941 w 5287"/>
                <a:gd name="T73" fmla="*/ 1449198 h 5287"/>
                <a:gd name="T74" fmla="*/ 1203903 w 5287"/>
                <a:gd name="T75" fmla="*/ 1570985 h 5287"/>
                <a:gd name="T76" fmla="*/ 1099435 w 5287"/>
                <a:gd name="T77" fmla="*/ 1646652 h 5287"/>
                <a:gd name="T78" fmla="*/ 938771 w 5287"/>
                <a:gd name="T79" fmla="*/ 1670433 h 5287"/>
                <a:gd name="T80" fmla="*/ 775945 w 5287"/>
                <a:gd name="T81" fmla="*/ 1634041 h 5287"/>
                <a:gd name="T82" fmla="*/ 693091 w 5287"/>
                <a:gd name="T83" fmla="*/ 1550808 h 5287"/>
                <a:gd name="T84" fmla="*/ 760455 w 5287"/>
                <a:gd name="T85" fmla="*/ 19097 h 5287"/>
                <a:gd name="T86" fmla="*/ 458578 w 5287"/>
                <a:gd name="T87" fmla="*/ 138002 h 5287"/>
                <a:gd name="T88" fmla="*/ 217221 w 5287"/>
                <a:gd name="T89" fmla="*/ 346265 h 5287"/>
                <a:gd name="T90" fmla="*/ 57998 w 5287"/>
                <a:gd name="T91" fmla="*/ 625151 h 5287"/>
                <a:gd name="T92" fmla="*/ 0 w 5287"/>
                <a:gd name="T93" fmla="*/ 952320 h 5287"/>
                <a:gd name="T94" fmla="*/ 50073 w 5287"/>
                <a:gd name="T95" fmla="*/ 1257869 h 5287"/>
                <a:gd name="T96" fmla="*/ 203172 w 5287"/>
                <a:gd name="T97" fmla="*/ 1540719 h 5287"/>
                <a:gd name="T98" fmla="*/ 439126 w 5287"/>
                <a:gd name="T99" fmla="*/ 1754747 h 5287"/>
                <a:gd name="T100" fmla="*/ 737400 w 5287"/>
                <a:gd name="T101" fmla="*/ 1880859 h 5287"/>
                <a:gd name="T102" fmla="*/ 1049723 w 5287"/>
                <a:gd name="T103" fmla="*/ 1900316 h 5287"/>
                <a:gd name="T104" fmla="*/ 1365288 w 5287"/>
                <a:gd name="T105" fmla="*/ 1810957 h 5287"/>
                <a:gd name="T106" fmla="*/ 1626098 w 5287"/>
                <a:gd name="T107" fmla="*/ 1625754 h 5287"/>
                <a:gd name="T108" fmla="*/ 1810898 w 5287"/>
                <a:gd name="T109" fmla="*/ 1365244 h 5287"/>
                <a:gd name="T110" fmla="*/ 1899876 w 5287"/>
                <a:gd name="T111" fmla="*/ 1049966 h 5287"/>
                <a:gd name="T112" fmla="*/ 1880423 w 5287"/>
                <a:gd name="T113" fmla="*/ 737210 h 5287"/>
                <a:gd name="T114" fmla="*/ 1754341 w 5287"/>
                <a:gd name="T115" fmla="*/ 439227 h 5287"/>
                <a:gd name="T116" fmla="*/ 1540362 w 5287"/>
                <a:gd name="T117" fmla="*/ 203219 h 5287"/>
                <a:gd name="T118" fmla="*/ 1257578 w 5287"/>
                <a:gd name="T119" fmla="*/ 50084 h 5287"/>
                <a:gd name="T120" fmla="*/ 952460 w 5287"/>
                <a:gd name="T121" fmla="*/ 0 h 528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287" h="5287">
                  <a:moveTo>
                    <a:pt x="4641" y="2641"/>
                  </a:moveTo>
                  <a:lnTo>
                    <a:pt x="4641" y="2641"/>
                  </a:lnTo>
                  <a:lnTo>
                    <a:pt x="4640" y="2677"/>
                  </a:lnTo>
                  <a:lnTo>
                    <a:pt x="4639" y="2715"/>
                  </a:lnTo>
                  <a:lnTo>
                    <a:pt x="4636" y="2751"/>
                  </a:lnTo>
                  <a:lnTo>
                    <a:pt x="4633" y="2788"/>
                  </a:lnTo>
                  <a:lnTo>
                    <a:pt x="4629" y="2822"/>
                  </a:lnTo>
                  <a:lnTo>
                    <a:pt x="4623" y="2858"/>
                  </a:lnTo>
                  <a:lnTo>
                    <a:pt x="4617" y="2891"/>
                  </a:lnTo>
                  <a:lnTo>
                    <a:pt x="4610" y="2924"/>
                  </a:lnTo>
                  <a:lnTo>
                    <a:pt x="4602" y="2957"/>
                  </a:lnTo>
                  <a:lnTo>
                    <a:pt x="4593" y="2989"/>
                  </a:lnTo>
                  <a:lnTo>
                    <a:pt x="4583" y="3019"/>
                  </a:lnTo>
                  <a:lnTo>
                    <a:pt x="4574" y="3049"/>
                  </a:lnTo>
                  <a:lnTo>
                    <a:pt x="4563" y="3077"/>
                  </a:lnTo>
                  <a:lnTo>
                    <a:pt x="4552" y="3105"/>
                  </a:lnTo>
                  <a:lnTo>
                    <a:pt x="4539" y="3131"/>
                  </a:lnTo>
                  <a:lnTo>
                    <a:pt x="4526" y="3157"/>
                  </a:lnTo>
                  <a:lnTo>
                    <a:pt x="4512" y="3181"/>
                  </a:lnTo>
                  <a:lnTo>
                    <a:pt x="4498" y="3203"/>
                  </a:lnTo>
                  <a:lnTo>
                    <a:pt x="4483" y="3225"/>
                  </a:lnTo>
                  <a:lnTo>
                    <a:pt x="4468" y="3246"/>
                  </a:lnTo>
                  <a:lnTo>
                    <a:pt x="4452" y="3265"/>
                  </a:lnTo>
                  <a:lnTo>
                    <a:pt x="4435" y="3283"/>
                  </a:lnTo>
                  <a:lnTo>
                    <a:pt x="4418" y="3299"/>
                  </a:lnTo>
                  <a:lnTo>
                    <a:pt x="4401" y="3314"/>
                  </a:lnTo>
                  <a:lnTo>
                    <a:pt x="4384" y="3326"/>
                  </a:lnTo>
                  <a:lnTo>
                    <a:pt x="4365" y="3338"/>
                  </a:lnTo>
                  <a:lnTo>
                    <a:pt x="4347" y="3348"/>
                  </a:lnTo>
                  <a:lnTo>
                    <a:pt x="4327" y="3355"/>
                  </a:lnTo>
                  <a:lnTo>
                    <a:pt x="4308" y="3363"/>
                  </a:lnTo>
                  <a:lnTo>
                    <a:pt x="4288" y="3368"/>
                  </a:lnTo>
                  <a:lnTo>
                    <a:pt x="4268" y="3370"/>
                  </a:lnTo>
                  <a:lnTo>
                    <a:pt x="4248" y="3371"/>
                  </a:lnTo>
                  <a:lnTo>
                    <a:pt x="4226" y="3370"/>
                  </a:lnTo>
                  <a:lnTo>
                    <a:pt x="4200" y="3368"/>
                  </a:lnTo>
                  <a:lnTo>
                    <a:pt x="4170" y="3363"/>
                  </a:lnTo>
                  <a:lnTo>
                    <a:pt x="4139" y="3355"/>
                  </a:lnTo>
                  <a:lnTo>
                    <a:pt x="4103" y="3348"/>
                  </a:lnTo>
                  <a:lnTo>
                    <a:pt x="4065" y="3338"/>
                  </a:lnTo>
                  <a:lnTo>
                    <a:pt x="4026" y="3326"/>
                  </a:lnTo>
                  <a:lnTo>
                    <a:pt x="3984" y="3314"/>
                  </a:lnTo>
                  <a:lnTo>
                    <a:pt x="3940" y="3299"/>
                  </a:lnTo>
                  <a:lnTo>
                    <a:pt x="3896" y="3283"/>
                  </a:lnTo>
                  <a:lnTo>
                    <a:pt x="3850" y="3265"/>
                  </a:lnTo>
                  <a:lnTo>
                    <a:pt x="3804" y="3246"/>
                  </a:lnTo>
                  <a:lnTo>
                    <a:pt x="3756" y="3225"/>
                  </a:lnTo>
                  <a:lnTo>
                    <a:pt x="3708" y="3203"/>
                  </a:lnTo>
                  <a:lnTo>
                    <a:pt x="3662" y="3181"/>
                  </a:lnTo>
                  <a:lnTo>
                    <a:pt x="3615" y="3157"/>
                  </a:lnTo>
                  <a:lnTo>
                    <a:pt x="3569" y="3131"/>
                  </a:lnTo>
                  <a:lnTo>
                    <a:pt x="3523" y="3105"/>
                  </a:lnTo>
                  <a:lnTo>
                    <a:pt x="3479" y="3077"/>
                  </a:lnTo>
                  <a:lnTo>
                    <a:pt x="3436" y="3049"/>
                  </a:lnTo>
                  <a:lnTo>
                    <a:pt x="3396" y="3019"/>
                  </a:lnTo>
                  <a:lnTo>
                    <a:pt x="3356" y="2989"/>
                  </a:lnTo>
                  <a:lnTo>
                    <a:pt x="3320" y="2957"/>
                  </a:lnTo>
                  <a:lnTo>
                    <a:pt x="3287" y="2924"/>
                  </a:lnTo>
                  <a:lnTo>
                    <a:pt x="3255" y="2891"/>
                  </a:lnTo>
                  <a:lnTo>
                    <a:pt x="3241" y="2875"/>
                  </a:lnTo>
                  <a:lnTo>
                    <a:pt x="3228" y="2858"/>
                  </a:lnTo>
                  <a:lnTo>
                    <a:pt x="3216" y="2840"/>
                  </a:lnTo>
                  <a:lnTo>
                    <a:pt x="3203" y="2822"/>
                  </a:lnTo>
                  <a:lnTo>
                    <a:pt x="3192" y="2805"/>
                  </a:lnTo>
                  <a:lnTo>
                    <a:pt x="3182" y="2788"/>
                  </a:lnTo>
                  <a:lnTo>
                    <a:pt x="3174" y="2769"/>
                  </a:lnTo>
                  <a:lnTo>
                    <a:pt x="3166" y="2751"/>
                  </a:lnTo>
                  <a:lnTo>
                    <a:pt x="3160" y="2733"/>
                  </a:lnTo>
                  <a:lnTo>
                    <a:pt x="3154" y="2715"/>
                  </a:lnTo>
                  <a:lnTo>
                    <a:pt x="3151" y="2696"/>
                  </a:lnTo>
                  <a:lnTo>
                    <a:pt x="3147" y="2677"/>
                  </a:lnTo>
                  <a:lnTo>
                    <a:pt x="3144" y="2659"/>
                  </a:lnTo>
                  <a:lnTo>
                    <a:pt x="3144" y="2641"/>
                  </a:lnTo>
                  <a:lnTo>
                    <a:pt x="3144" y="2621"/>
                  </a:lnTo>
                  <a:lnTo>
                    <a:pt x="3147" y="2603"/>
                  </a:lnTo>
                  <a:lnTo>
                    <a:pt x="3151" y="2584"/>
                  </a:lnTo>
                  <a:lnTo>
                    <a:pt x="3154" y="2566"/>
                  </a:lnTo>
                  <a:lnTo>
                    <a:pt x="3160" y="2547"/>
                  </a:lnTo>
                  <a:lnTo>
                    <a:pt x="3166" y="2529"/>
                  </a:lnTo>
                  <a:lnTo>
                    <a:pt x="3174" y="2511"/>
                  </a:lnTo>
                  <a:lnTo>
                    <a:pt x="3182" y="2494"/>
                  </a:lnTo>
                  <a:lnTo>
                    <a:pt x="3192" y="2475"/>
                  </a:lnTo>
                  <a:lnTo>
                    <a:pt x="3203" y="2458"/>
                  </a:lnTo>
                  <a:lnTo>
                    <a:pt x="3216" y="2441"/>
                  </a:lnTo>
                  <a:lnTo>
                    <a:pt x="3228" y="2424"/>
                  </a:lnTo>
                  <a:lnTo>
                    <a:pt x="3241" y="2407"/>
                  </a:lnTo>
                  <a:lnTo>
                    <a:pt x="3255" y="2389"/>
                  </a:lnTo>
                  <a:lnTo>
                    <a:pt x="3287" y="2356"/>
                  </a:lnTo>
                  <a:lnTo>
                    <a:pt x="3320" y="2324"/>
                  </a:lnTo>
                  <a:lnTo>
                    <a:pt x="3356" y="2293"/>
                  </a:lnTo>
                  <a:lnTo>
                    <a:pt x="3396" y="2262"/>
                  </a:lnTo>
                  <a:lnTo>
                    <a:pt x="3436" y="2232"/>
                  </a:lnTo>
                  <a:lnTo>
                    <a:pt x="3479" y="2203"/>
                  </a:lnTo>
                  <a:lnTo>
                    <a:pt x="3523" y="2176"/>
                  </a:lnTo>
                  <a:lnTo>
                    <a:pt x="3569" y="2149"/>
                  </a:lnTo>
                  <a:lnTo>
                    <a:pt x="3615" y="2125"/>
                  </a:lnTo>
                  <a:lnTo>
                    <a:pt x="3662" y="2100"/>
                  </a:lnTo>
                  <a:lnTo>
                    <a:pt x="3708" y="2077"/>
                  </a:lnTo>
                  <a:lnTo>
                    <a:pt x="3756" y="2056"/>
                  </a:lnTo>
                  <a:lnTo>
                    <a:pt x="3804" y="2035"/>
                  </a:lnTo>
                  <a:lnTo>
                    <a:pt x="3850" y="2015"/>
                  </a:lnTo>
                  <a:lnTo>
                    <a:pt x="3896" y="1998"/>
                  </a:lnTo>
                  <a:lnTo>
                    <a:pt x="3940" y="1982"/>
                  </a:lnTo>
                  <a:lnTo>
                    <a:pt x="3984" y="1968"/>
                  </a:lnTo>
                  <a:lnTo>
                    <a:pt x="4026" y="1954"/>
                  </a:lnTo>
                  <a:lnTo>
                    <a:pt x="4065" y="1943"/>
                  </a:lnTo>
                  <a:lnTo>
                    <a:pt x="4103" y="1933"/>
                  </a:lnTo>
                  <a:lnTo>
                    <a:pt x="4139" y="1925"/>
                  </a:lnTo>
                  <a:lnTo>
                    <a:pt x="4170" y="1919"/>
                  </a:lnTo>
                  <a:lnTo>
                    <a:pt x="4200" y="1914"/>
                  </a:lnTo>
                  <a:lnTo>
                    <a:pt x="4226" y="1911"/>
                  </a:lnTo>
                  <a:lnTo>
                    <a:pt x="4248" y="1910"/>
                  </a:lnTo>
                  <a:lnTo>
                    <a:pt x="4268" y="1911"/>
                  </a:lnTo>
                  <a:lnTo>
                    <a:pt x="4288" y="1914"/>
                  </a:lnTo>
                  <a:lnTo>
                    <a:pt x="4308" y="1919"/>
                  </a:lnTo>
                  <a:lnTo>
                    <a:pt x="4327" y="1925"/>
                  </a:lnTo>
                  <a:lnTo>
                    <a:pt x="4347" y="1933"/>
                  </a:lnTo>
                  <a:lnTo>
                    <a:pt x="4365" y="1943"/>
                  </a:lnTo>
                  <a:lnTo>
                    <a:pt x="4384" y="1954"/>
                  </a:lnTo>
                  <a:lnTo>
                    <a:pt x="4401" y="1968"/>
                  </a:lnTo>
                  <a:lnTo>
                    <a:pt x="4418" y="1982"/>
                  </a:lnTo>
                  <a:lnTo>
                    <a:pt x="4435" y="1998"/>
                  </a:lnTo>
                  <a:lnTo>
                    <a:pt x="4452" y="2015"/>
                  </a:lnTo>
                  <a:lnTo>
                    <a:pt x="4468" y="2035"/>
                  </a:lnTo>
                  <a:lnTo>
                    <a:pt x="4483" y="2056"/>
                  </a:lnTo>
                  <a:lnTo>
                    <a:pt x="4498" y="2077"/>
                  </a:lnTo>
                  <a:lnTo>
                    <a:pt x="4512" y="2100"/>
                  </a:lnTo>
                  <a:lnTo>
                    <a:pt x="4526" y="2125"/>
                  </a:lnTo>
                  <a:lnTo>
                    <a:pt x="4539" y="2149"/>
                  </a:lnTo>
                  <a:lnTo>
                    <a:pt x="4552" y="2176"/>
                  </a:lnTo>
                  <a:lnTo>
                    <a:pt x="4563" y="2203"/>
                  </a:lnTo>
                  <a:lnTo>
                    <a:pt x="4574" y="2232"/>
                  </a:lnTo>
                  <a:lnTo>
                    <a:pt x="4583" y="2262"/>
                  </a:lnTo>
                  <a:lnTo>
                    <a:pt x="4593" y="2293"/>
                  </a:lnTo>
                  <a:lnTo>
                    <a:pt x="4602" y="2324"/>
                  </a:lnTo>
                  <a:lnTo>
                    <a:pt x="4610" y="2356"/>
                  </a:lnTo>
                  <a:lnTo>
                    <a:pt x="4617" y="2389"/>
                  </a:lnTo>
                  <a:lnTo>
                    <a:pt x="4623" y="2424"/>
                  </a:lnTo>
                  <a:lnTo>
                    <a:pt x="4629" y="2458"/>
                  </a:lnTo>
                  <a:lnTo>
                    <a:pt x="4633" y="2494"/>
                  </a:lnTo>
                  <a:lnTo>
                    <a:pt x="4636" y="2529"/>
                  </a:lnTo>
                  <a:lnTo>
                    <a:pt x="4639" y="2566"/>
                  </a:lnTo>
                  <a:lnTo>
                    <a:pt x="4640" y="2603"/>
                  </a:lnTo>
                  <a:lnTo>
                    <a:pt x="4641" y="2641"/>
                  </a:lnTo>
                  <a:close/>
                  <a:moveTo>
                    <a:pt x="2644" y="644"/>
                  </a:moveTo>
                  <a:lnTo>
                    <a:pt x="2644" y="644"/>
                  </a:lnTo>
                  <a:lnTo>
                    <a:pt x="2681" y="644"/>
                  </a:lnTo>
                  <a:lnTo>
                    <a:pt x="2719" y="646"/>
                  </a:lnTo>
                  <a:lnTo>
                    <a:pt x="2756" y="649"/>
                  </a:lnTo>
                  <a:lnTo>
                    <a:pt x="2791" y="652"/>
                  </a:lnTo>
                  <a:lnTo>
                    <a:pt x="2827" y="656"/>
                  </a:lnTo>
                  <a:lnTo>
                    <a:pt x="2861" y="662"/>
                  </a:lnTo>
                  <a:lnTo>
                    <a:pt x="2896" y="668"/>
                  </a:lnTo>
                  <a:lnTo>
                    <a:pt x="2929" y="674"/>
                  </a:lnTo>
                  <a:lnTo>
                    <a:pt x="2961" y="683"/>
                  </a:lnTo>
                  <a:lnTo>
                    <a:pt x="2992" y="692"/>
                  </a:lnTo>
                  <a:lnTo>
                    <a:pt x="3023" y="701"/>
                  </a:lnTo>
                  <a:lnTo>
                    <a:pt x="3052" y="711"/>
                  </a:lnTo>
                  <a:lnTo>
                    <a:pt x="3081" y="722"/>
                  </a:lnTo>
                  <a:lnTo>
                    <a:pt x="3109" y="733"/>
                  </a:lnTo>
                  <a:lnTo>
                    <a:pt x="3136" y="747"/>
                  </a:lnTo>
                  <a:lnTo>
                    <a:pt x="3160" y="759"/>
                  </a:lnTo>
                  <a:lnTo>
                    <a:pt x="3185" y="773"/>
                  </a:lnTo>
                  <a:lnTo>
                    <a:pt x="3208" y="787"/>
                  </a:lnTo>
                  <a:lnTo>
                    <a:pt x="3229" y="802"/>
                  </a:lnTo>
                  <a:lnTo>
                    <a:pt x="3250" y="818"/>
                  </a:lnTo>
                  <a:lnTo>
                    <a:pt x="3268" y="834"/>
                  </a:lnTo>
                  <a:lnTo>
                    <a:pt x="3287" y="850"/>
                  </a:lnTo>
                  <a:lnTo>
                    <a:pt x="3303" y="867"/>
                  </a:lnTo>
                  <a:lnTo>
                    <a:pt x="3317" y="884"/>
                  </a:lnTo>
                  <a:lnTo>
                    <a:pt x="3331" y="902"/>
                  </a:lnTo>
                  <a:lnTo>
                    <a:pt x="3342" y="921"/>
                  </a:lnTo>
                  <a:lnTo>
                    <a:pt x="3352" y="939"/>
                  </a:lnTo>
                  <a:lnTo>
                    <a:pt x="3360" y="958"/>
                  </a:lnTo>
                  <a:lnTo>
                    <a:pt x="3366" y="977"/>
                  </a:lnTo>
                  <a:lnTo>
                    <a:pt x="3371" y="997"/>
                  </a:lnTo>
                  <a:lnTo>
                    <a:pt x="3374" y="1016"/>
                  </a:lnTo>
                  <a:lnTo>
                    <a:pt x="3375" y="1037"/>
                  </a:lnTo>
                  <a:lnTo>
                    <a:pt x="3374" y="1059"/>
                  </a:lnTo>
                  <a:lnTo>
                    <a:pt x="3371" y="1085"/>
                  </a:lnTo>
                  <a:lnTo>
                    <a:pt x="3366" y="1115"/>
                  </a:lnTo>
                  <a:lnTo>
                    <a:pt x="3360" y="1148"/>
                  </a:lnTo>
                  <a:lnTo>
                    <a:pt x="3352" y="1182"/>
                  </a:lnTo>
                  <a:lnTo>
                    <a:pt x="3342" y="1220"/>
                  </a:lnTo>
                  <a:lnTo>
                    <a:pt x="3331" y="1259"/>
                  </a:lnTo>
                  <a:lnTo>
                    <a:pt x="3317" y="1301"/>
                  </a:lnTo>
                  <a:lnTo>
                    <a:pt x="3303" y="1345"/>
                  </a:lnTo>
                  <a:lnTo>
                    <a:pt x="3287" y="1389"/>
                  </a:lnTo>
                  <a:lnTo>
                    <a:pt x="3268" y="1436"/>
                  </a:lnTo>
                  <a:lnTo>
                    <a:pt x="3250" y="1482"/>
                  </a:lnTo>
                  <a:lnTo>
                    <a:pt x="3229" y="1529"/>
                  </a:lnTo>
                  <a:lnTo>
                    <a:pt x="3208" y="1577"/>
                  </a:lnTo>
                  <a:lnTo>
                    <a:pt x="3185" y="1624"/>
                  </a:lnTo>
                  <a:lnTo>
                    <a:pt x="3160" y="1671"/>
                  </a:lnTo>
                  <a:lnTo>
                    <a:pt x="3136" y="1718"/>
                  </a:lnTo>
                  <a:lnTo>
                    <a:pt x="3109" y="1763"/>
                  </a:lnTo>
                  <a:lnTo>
                    <a:pt x="3081" y="1807"/>
                  </a:lnTo>
                  <a:lnTo>
                    <a:pt x="3052" y="1850"/>
                  </a:lnTo>
                  <a:lnTo>
                    <a:pt x="3023" y="1890"/>
                  </a:lnTo>
                  <a:lnTo>
                    <a:pt x="2992" y="1930"/>
                  </a:lnTo>
                  <a:lnTo>
                    <a:pt x="2961" y="1965"/>
                  </a:lnTo>
                  <a:lnTo>
                    <a:pt x="2929" y="2000"/>
                  </a:lnTo>
                  <a:lnTo>
                    <a:pt x="2896" y="2030"/>
                  </a:lnTo>
                  <a:lnTo>
                    <a:pt x="2878" y="2045"/>
                  </a:lnTo>
                  <a:lnTo>
                    <a:pt x="2861" y="2058"/>
                  </a:lnTo>
                  <a:lnTo>
                    <a:pt x="2844" y="2071"/>
                  </a:lnTo>
                  <a:lnTo>
                    <a:pt x="2827" y="2083"/>
                  </a:lnTo>
                  <a:lnTo>
                    <a:pt x="2809" y="2094"/>
                  </a:lnTo>
                  <a:lnTo>
                    <a:pt x="2791" y="2104"/>
                  </a:lnTo>
                  <a:lnTo>
                    <a:pt x="2773" y="2112"/>
                  </a:lnTo>
                  <a:lnTo>
                    <a:pt x="2756" y="2120"/>
                  </a:lnTo>
                  <a:lnTo>
                    <a:pt x="2737" y="2126"/>
                  </a:lnTo>
                  <a:lnTo>
                    <a:pt x="2719" y="2132"/>
                  </a:lnTo>
                  <a:lnTo>
                    <a:pt x="2701" y="2136"/>
                  </a:lnTo>
                  <a:lnTo>
                    <a:pt x="2681" y="2139"/>
                  </a:lnTo>
                  <a:lnTo>
                    <a:pt x="2663" y="2141"/>
                  </a:lnTo>
                  <a:lnTo>
                    <a:pt x="2644" y="2142"/>
                  </a:lnTo>
                  <a:lnTo>
                    <a:pt x="2625" y="2141"/>
                  </a:lnTo>
                  <a:lnTo>
                    <a:pt x="2606" y="2139"/>
                  </a:lnTo>
                  <a:lnTo>
                    <a:pt x="2588" y="2136"/>
                  </a:lnTo>
                  <a:lnTo>
                    <a:pt x="2570" y="2132"/>
                  </a:lnTo>
                  <a:lnTo>
                    <a:pt x="2551" y="2126"/>
                  </a:lnTo>
                  <a:lnTo>
                    <a:pt x="2533" y="2120"/>
                  </a:lnTo>
                  <a:lnTo>
                    <a:pt x="2514" y="2112"/>
                  </a:lnTo>
                  <a:lnTo>
                    <a:pt x="2497" y="2104"/>
                  </a:lnTo>
                  <a:lnTo>
                    <a:pt x="2479" y="2094"/>
                  </a:lnTo>
                  <a:lnTo>
                    <a:pt x="2462" y="2083"/>
                  </a:lnTo>
                  <a:lnTo>
                    <a:pt x="2444" y="2071"/>
                  </a:lnTo>
                  <a:lnTo>
                    <a:pt x="2427" y="2058"/>
                  </a:lnTo>
                  <a:lnTo>
                    <a:pt x="2410" y="2045"/>
                  </a:lnTo>
                  <a:lnTo>
                    <a:pt x="2393" y="2030"/>
                  </a:lnTo>
                  <a:lnTo>
                    <a:pt x="2360" y="2000"/>
                  </a:lnTo>
                  <a:lnTo>
                    <a:pt x="2328" y="1965"/>
                  </a:lnTo>
                  <a:lnTo>
                    <a:pt x="2296" y="1930"/>
                  </a:lnTo>
                  <a:lnTo>
                    <a:pt x="2266" y="1890"/>
                  </a:lnTo>
                  <a:lnTo>
                    <a:pt x="2236" y="1850"/>
                  </a:lnTo>
                  <a:lnTo>
                    <a:pt x="2208" y="1807"/>
                  </a:lnTo>
                  <a:lnTo>
                    <a:pt x="2180" y="1763"/>
                  </a:lnTo>
                  <a:lnTo>
                    <a:pt x="2154" y="1718"/>
                  </a:lnTo>
                  <a:lnTo>
                    <a:pt x="2128" y="1671"/>
                  </a:lnTo>
                  <a:lnTo>
                    <a:pt x="2104" y="1624"/>
                  </a:lnTo>
                  <a:lnTo>
                    <a:pt x="2082" y="1577"/>
                  </a:lnTo>
                  <a:lnTo>
                    <a:pt x="2060" y="1529"/>
                  </a:lnTo>
                  <a:lnTo>
                    <a:pt x="2039" y="1482"/>
                  </a:lnTo>
                  <a:lnTo>
                    <a:pt x="2020" y="1436"/>
                  </a:lnTo>
                  <a:lnTo>
                    <a:pt x="2003" y="1389"/>
                  </a:lnTo>
                  <a:lnTo>
                    <a:pt x="1986" y="1345"/>
                  </a:lnTo>
                  <a:lnTo>
                    <a:pt x="1973" y="1301"/>
                  </a:lnTo>
                  <a:lnTo>
                    <a:pt x="1959" y="1259"/>
                  </a:lnTo>
                  <a:lnTo>
                    <a:pt x="1948" y="1220"/>
                  </a:lnTo>
                  <a:lnTo>
                    <a:pt x="1938" y="1182"/>
                  </a:lnTo>
                  <a:lnTo>
                    <a:pt x="1930" y="1148"/>
                  </a:lnTo>
                  <a:lnTo>
                    <a:pt x="1924" y="1115"/>
                  </a:lnTo>
                  <a:lnTo>
                    <a:pt x="1919" y="1085"/>
                  </a:lnTo>
                  <a:lnTo>
                    <a:pt x="1916" y="1059"/>
                  </a:lnTo>
                  <a:lnTo>
                    <a:pt x="1915" y="1037"/>
                  </a:lnTo>
                  <a:lnTo>
                    <a:pt x="1916" y="1016"/>
                  </a:lnTo>
                  <a:lnTo>
                    <a:pt x="1919" y="997"/>
                  </a:lnTo>
                  <a:lnTo>
                    <a:pt x="1924" y="977"/>
                  </a:lnTo>
                  <a:lnTo>
                    <a:pt x="1930" y="958"/>
                  </a:lnTo>
                  <a:lnTo>
                    <a:pt x="1938" y="939"/>
                  </a:lnTo>
                  <a:lnTo>
                    <a:pt x="1948" y="921"/>
                  </a:lnTo>
                  <a:lnTo>
                    <a:pt x="1959" y="902"/>
                  </a:lnTo>
                  <a:lnTo>
                    <a:pt x="1973" y="884"/>
                  </a:lnTo>
                  <a:lnTo>
                    <a:pt x="1986" y="867"/>
                  </a:lnTo>
                  <a:lnTo>
                    <a:pt x="2003" y="850"/>
                  </a:lnTo>
                  <a:lnTo>
                    <a:pt x="2020" y="834"/>
                  </a:lnTo>
                  <a:lnTo>
                    <a:pt x="2039" y="818"/>
                  </a:lnTo>
                  <a:lnTo>
                    <a:pt x="2060" y="802"/>
                  </a:lnTo>
                  <a:lnTo>
                    <a:pt x="2082" y="787"/>
                  </a:lnTo>
                  <a:lnTo>
                    <a:pt x="2104" y="773"/>
                  </a:lnTo>
                  <a:lnTo>
                    <a:pt x="2128" y="759"/>
                  </a:lnTo>
                  <a:lnTo>
                    <a:pt x="2154" y="747"/>
                  </a:lnTo>
                  <a:lnTo>
                    <a:pt x="2180" y="733"/>
                  </a:lnTo>
                  <a:lnTo>
                    <a:pt x="2208" y="722"/>
                  </a:lnTo>
                  <a:lnTo>
                    <a:pt x="2236" y="711"/>
                  </a:lnTo>
                  <a:lnTo>
                    <a:pt x="2266" y="701"/>
                  </a:lnTo>
                  <a:lnTo>
                    <a:pt x="2296" y="692"/>
                  </a:lnTo>
                  <a:lnTo>
                    <a:pt x="2328" y="683"/>
                  </a:lnTo>
                  <a:lnTo>
                    <a:pt x="2360" y="674"/>
                  </a:lnTo>
                  <a:lnTo>
                    <a:pt x="2393" y="668"/>
                  </a:lnTo>
                  <a:lnTo>
                    <a:pt x="2427" y="662"/>
                  </a:lnTo>
                  <a:lnTo>
                    <a:pt x="2462" y="656"/>
                  </a:lnTo>
                  <a:lnTo>
                    <a:pt x="2497" y="652"/>
                  </a:lnTo>
                  <a:lnTo>
                    <a:pt x="2533" y="649"/>
                  </a:lnTo>
                  <a:lnTo>
                    <a:pt x="2570" y="646"/>
                  </a:lnTo>
                  <a:lnTo>
                    <a:pt x="2606" y="644"/>
                  </a:lnTo>
                  <a:lnTo>
                    <a:pt x="2644" y="644"/>
                  </a:lnTo>
                  <a:close/>
                  <a:moveTo>
                    <a:pt x="649" y="2641"/>
                  </a:moveTo>
                  <a:lnTo>
                    <a:pt x="649" y="2641"/>
                  </a:lnTo>
                  <a:lnTo>
                    <a:pt x="649" y="2603"/>
                  </a:lnTo>
                  <a:lnTo>
                    <a:pt x="650" y="2566"/>
                  </a:lnTo>
                  <a:lnTo>
                    <a:pt x="652" y="2529"/>
                  </a:lnTo>
                  <a:lnTo>
                    <a:pt x="656" y="2494"/>
                  </a:lnTo>
                  <a:lnTo>
                    <a:pt x="661" y="2458"/>
                  </a:lnTo>
                  <a:lnTo>
                    <a:pt x="666" y="2424"/>
                  </a:lnTo>
                  <a:lnTo>
                    <a:pt x="672" y="2389"/>
                  </a:lnTo>
                  <a:lnTo>
                    <a:pt x="679" y="2356"/>
                  </a:lnTo>
                  <a:lnTo>
                    <a:pt x="687" y="2324"/>
                  </a:lnTo>
                  <a:lnTo>
                    <a:pt x="695" y="2293"/>
                  </a:lnTo>
                  <a:lnTo>
                    <a:pt x="705" y="2262"/>
                  </a:lnTo>
                  <a:lnTo>
                    <a:pt x="715" y="2232"/>
                  </a:lnTo>
                  <a:lnTo>
                    <a:pt x="726" y="2203"/>
                  </a:lnTo>
                  <a:lnTo>
                    <a:pt x="738" y="2176"/>
                  </a:lnTo>
                  <a:lnTo>
                    <a:pt x="750" y="2149"/>
                  </a:lnTo>
                  <a:lnTo>
                    <a:pt x="764" y="2125"/>
                  </a:lnTo>
                  <a:lnTo>
                    <a:pt x="777" y="2100"/>
                  </a:lnTo>
                  <a:lnTo>
                    <a:pt x="791" y="2077"/>
                  </a:lnTo>
                  <a:lnTo>
                    <a:pt x="806" y="2056"/>
                  </a:lnTo>
                  <a:lnTo>
                    <a:pt x="822" y="2035"/>
                  </a:lnTo>
                  <a:lnTo>
                    <a:pt x="837" y="2015"/>
                  </a:lnTo>
                  <a:lnTo>
                    <a:pt x="853" y="1998"/>
                  </a:lnTo>
                  <a:lnTo>
                    <a:pt x="871" y="1982"/>
                  </a:lnTo>
                  <a:lnTo>
                    <a:pt x="889" y="1968"/>
                  </a:lnTo>
                  <a:lnTo>
                    <a:pt x="906" y="1954"/>
                  </a:lnTo>
                  <a:lnTo>
                    <a:pt x="925" y="1943"/>
                  </a:lnTo>
                  <a:lnTo>
                    <a:pt x="943" y="1933"/>
                  </a:lnTo>
                  <a:lnTo>
                    <a:pt x="963" y="1925"/>
                  </a:lnTo>
                  <a:lnTo>
                    <a:pt x="982" y="1919"/>
                  </a:lnTo>
                  <a:lnTo>
                    <a:pt x="1002" y="1914"/>
                  </a:lnTo>
                  <a:lnTo>
                    <a:pt x="1021" y="1911"/>
                  </a:lnTo>
                  <a:lnTo>
                    <a:pt x="1042" y="1910"/>
                  </a:lnTo>
                  <a:lnTo>
                    <a:pt x="1064" y="1911"/>
                  </a:lnTo>
                  <a:lnTo>
                    <a:pt x="1090" y="1914"/>
                  </a:lnTo>
                  <a:lnTo>
                    <a:pt x="1119" y="1919"/>
                  </a:lnTo>
                  <a:lnTo>
                    <a:pt x="1151" y="1925"/>
                  </a:lnTo>
                  <a:lnTo>
                    <a:pt x="1187" y="1933"/>
                  </a:lnTo>
                  <a:lnTo>
                    <a:pt x="1224" y="1943"/>
                  </a:lnTo>
                  <a:lnTo>
                    <a:pt x="1264" y="1954"/>
                  </a:lnTo>
                  <a:lnTo>
                    <a:pt x="1306" y="1968"/>
                  </a:lnTo>
                  <a:lnTo>
                    <a:pt x="1349" y="1982"/>
                  </a:lnTo>
                  <a:lnTo>
                    <a:pt x="1394" y="1998"/>
                  </a:lnTo>
                  <a:lnTo>
                    <a:pt x="1439" y="2015"/>
                  </a:lnTo>
                  <a:lnTo>
                    <a:pt x="1486" y="2035"/>
                  </a:lnTo>
                  <a:lnTo>
                    <a:pt x="1534" y="2056"/>
                  </a:lnTo>
                  <a:lnTo>
                    <a:pt x="1580" y="2077"/>
                  </a:lnTo>
                  <a:lnTo>
                    <a:pt x="1628" y="2100"/>
                  </a:lnTo>
                  <a:lnTo>
                    <a:pt x="1675" y="2125"/>
                  </a:lnTo>
                  <a:lnTo>
                    <a:pt x="1721" y="2149"/>
                  </a:lnTo>
                  <a:lnTo>
                    <a:pt x="1767" y="2176"/>
                  </a:lnTo>
                  <a:lnTo>
                    <a:pt x="1811" y="2203"/>
                  </a:lnTo>
                  <a:lnTo>
                    <a:pt x="1854" y="2232"/>
                  </a:lnTo>
                  <a:lnTo>
                    <a:pt x="1894" y="2262"/>
                  </a:lnTo>
                  <a:lnTo>
                    <a:pt x="1933" y="2293"/>
                  </a:lnTo>
                  <a:lnTo>
                    <a:pt x="1970" y="2324"/>
                  </a:lnTo>
                  <a:lnTo>
                    <a:pt x="2003" y="2356"/>
                  </a:lnTo>
                  <a:lnTo>
                    <a:pt x="2035" y="2389"/>
                  </a:lnTo>
                  <a:lnTo>
                    <a:pt x="2049" y="2407"/>
                  </a:lnTo>
                  <a:lnTo>
                    <a:pt x="2062" y="2424"/>
                  </a:lnTo>
                  <a:lnTo>
                    <a:pt x="2074" y="2441"/>
                  </a:lnTo>
                  <a:lnTo>
                    <a:pt x="2087" y="2458"/>
                  </a:lnTo>
                  <a:lnTo>
                    <a:pt x="2098" y="2475"/>
                  </a:lnTo>
                  <a:lnTo>
                    <a:pt x="2107" y="2494"/>
                  </a:lnTo>
                  <a:lnTo>
                    <a:pt x="2116" y="2511"/>
                  </a:lnTo>
                  <a:lnTo>
                    <a:pt x="2123" y="2529"/>
                  </a:lnTo>
                  <a:lnTo>
                    <a:pt x="2129" y="2547"/>
                  </a:lnTo>
                  <a:lnTo>
                    <a:pt x="2136" y="2566"/>
                  </a:lnTo>
                  <a:lnTo>
                    <a:pt x="2139" y="2584"/>
                  </a:lnTo>
                  <a:lnTo>
                    <a:pt x="2143" y="2603"/>
                  </a:lnTo>
                  <a:lnTo>
                    <a:pt x="2145" y="2621"/>
                  </a:lnTo>
                  <a:lnTo>
                    <a:pt x="2145" y="2641"/>
                  </a:lnTo>
                  <a:lnTo>
                    <a:pt x="2145" y="2659"/>
                  </a:lnTo>
                  <a:lnTo>
                    <a:pt x="2143" y="2677"/>
                  </a:lnTo>
                  <a:lnTo>
                    <a:pt x="2139" y="2696"/>
                  </a:lnTo>
                  <a:lnTo>
                    <a:pt x="2136" y="2715"/>
                  </a:lnTo>
                  <a:lnTo>
                    <a:pt x="2129" y="2733"/>
                  </a:lnTo>
                  <a:lnTo>
                    <a:pt x="2123" y="2751"/>
                  </a:lnTo>
                  <a:lnTo>
                    <a:pt x="2116" y="2769"/>
                  </a:lnTo>
                  <a:lnTo>
                    <a:pt x="2107" y="2788"/>
                  </a:lnTo>
                  <a:lnTo>
                    <a:pt x="2098" y="2805"/>
                  </a:lnTo>
                  <a:lnTo>
                    <a:pt x="2087" y="2822"/>
                  </a:lnTo>
                  <a:lnTo>
                    <a:pt x="2074" y="2840"/>
                  </a:lnTo>
                  <a:lnTo>
                    <a:pt x="2062" y="2858"/>
                  </a:lnTo>
                  <a:lnTo>
                    <a:pt x="2049" y="2875"/>
                  </a:lnTo>
                  <a:lnTo>
                    <a:pt x="2035" y="2891"/>
                  </a:lnTo>
                  <a:lnTo>
                    <a:pt x="2003" y="2924"/>
                  </a:lnTo>
                  <a:lnTo>
                    <a:pt x="1970" y="2957"/>
                  </a:lnTo>
                  <a:lnTo>
                    <a:pt x="1933" y="2989"/>
                  </a:lnTo>
                  <a:lnTo>
                    <a:pt x="1894" y="3019"/>
                  </a:lnTo>
                  <a:lnTo>
                    <a:pt x="1854" y="3049"/>
                  </a:lnTo>
                  <a:lnTo>
                    <a:pt x="1811" y="3077"/>
                  </a:lnTo>
                  <a:lnTo>
                    <a:pt x="1767" y="3105"/>
                  </a:lnTo>
                  <a:lnTo>
                    <a:pt x="1721" y="3131"/>
                  </a:lnTo>
                  <a:lnTo>
                    <a:pt x="1675" y="3157"/>
                  </a:lnTo>
                  <a:lnTo>
                    <a:pt x="1628" y="3181"/>
                  </a:lnTo>
                  <a:lnTo>
                    <a:pt x="1580" y="3203"/>
                  </a:lnTo>
                  <a:lnTo>
                    <a:pt x="1534" y="3225"/>
                  </a:lnTo>
                  <a:lnTo>
                    <a:pt x="1486" y="3246"/>
                  </a:lnTo>
                  <a:lnTo>
                    <a:pt x="1439" y="3265"/>
                  </a:lnTo>
                  <a:lnTo>
                    <a:pt x="1394" y="3283"/>
                  </a:lnTo>
                  <a:lnTo>
                    <a:pt x="1349" y="3299"/>
                  </a:lnTo>
                  <a:lnTo>
                    <a:pt x="1306" y="3314"/>
                  </a:lnTo>
                  <a:lnTo>
                    <a:pt x="1264" y="3326"/>
                  </a:lnTo>
                  <a:lnTo>
                    <a:pt x="1224" y="3338"/>
                  </a:lnTo>
                  <a:lnTo>
                    <a:pt x="1187" y="3348"/>
                  </a:lnTo>
                  <a:lnTo>
                    <a:pt x="1151" y="3355"/>
                  </a:lnTo>
                  <a:lnTo>
                    <a:pt x="1119" y="3363"/>
                  </a:lnTo>
                  <a:lnTo>
                    <a:pt x="1090" y="3368"/>
                  </a:lnTo>
                  <a:lnTo>
                    <a:pt x="1064" y="3370"/>
                  </a:lnTo>
                  <a:lnTo>
                    <a:pt x="1042" y="3371"/>
                  </a:lnTo>
                  <a:lnTo>
                    <a:pt x="1021" y="3370"/>
                  </a:lnTo>
                  <a:lnTo>
                    <a:pt x="1002" y="3368"/>
                  </a:lnTo>
                  <a:lnTo>
                    <a:pt x="982" y="3363"/>
                  </a:lnTo>
                  <a:lnTo>
                    <a:pt x="963" y="3355"/>
                  </a:lnTo>
                  <a:lnTo>
                    <a:pt x="943" y="3348"/>
                  </a:lnTo>
                  <a:lnTo>
                    <a:pt x="925" y="3338"/>
                  </a:lnTo>
                  <a:lnTo>
                    <a:pt x="906" y="3326"/>
                  </a:lnTo>
                  <a:lnTo>
                    <a:pt x="889" y="3314"/>
                  </a:lnTo>
                  <a:lnTo>
                    <a:pt x="871" y="3299"/>
                  </a:lnTo>
                  <a:lnTo>
                    <a:pt x="853" y="3283"/>
                  </a:lnTo>
                  <a:lnTo>
                    <a:pt x="837" y="3265"/>
                  </a:lnTo>
                  <a:lnTo>
                    <a:pt x="822" y="3246"/>
                  </a:lnTo>
                  <a:lnTo>
                    <a:pt x="806" y="3225"/>
                  </a:lnTo>
                  <a:lnTo>
                    <a:pt x="791" y="3203"/>
                  </a:lnTo>
                  <a:lnTo>
                    <a:pt x="777" y="3181"/>
                  </a:lnTo>
                  <a:lnTo>
                    <a:pt x="764" y="3157"/>
                  </a:lnTo>
                  <a:lnTo>
                    <a:pt x="750" y="3131"/>
                  </a:lnTo>
                  <a:lnTo>
                    <a:pt x="738" y="3105"/>
                  </a:lnTo>
                  <a:lnTo>
                    <a:pt x="726" y="3077"/>
                  </a:lnTo>
                  <a:lnTo>
                    <a:pt x="715" y="3049"/>
                  </a:lnTo>
                  <a:lnTo>
                    <a:pt x="705" y="3019"/>
                  </a:lnTo>
                  <a:lnTo>
                    <a:pt x="695" y="2989"/>
                  </a:lnTo>
                  <a:lnTo>
                    <a:pt x="687" y="2957"/>
                  </a:lnTo>
                  <a:lnTo>
                    <a:pt x="679" y="2924"/>
                  </a:lnTo>
                  <a:lnTo>
                    <a:pt x="672" y="2891"/>
                  </a:lnTo>
                  <a:lnTo>
                    <a:pt x="666" y="2858"/>
                  </a:lnTo>
                  <a:lnTo>
                    <a:pt x="661" y="2822"/>
                  </a:lnTo>
                  <a:lnTo>
                    <a:pt x="656" y="2788"/>
                  </a:lnTo>
                  <a:lnTo>
                    <a:pt x="652" y="2751"/>
                  </a:lnTo>
                  <a:lnTo>
                    <a:pt x="650" y="2715"/>
                  </a:lnTo>
                  <a:lnTo>
                    <a:pt x="649" y="2677"/>
                  </a:lnTo>
                  <a:lnTo>
                    <a:pt x="649" y="2641"/>
                  </a:lnTo>
                  <a:close/>
                  <a:moveTo>
                    <a:pt x="1915" y="4244"/>
                  </a:moveTo>
                  <a:lnTo>
                    <a:pt x="1915" y="4244"/>
                  </a:lnTo>
                  <a:lnTo>
                    <a:pt x="1916" y="4222"/>
                  </a:lnTo>
                  <a:lnTo>
                    <a:pt x="1919" y="4196"/>
                  </a:lnTo>
                  <a:lnTo>
                    <a:pt x="1924" y="4167"/>
                  </a:lnTo>
                  <a:lnTo>
                    <a:pt x="1930" y="4134"/>
                  </a:lnTo>
                  <a:lnTo>
                    <a:pt x="1938" y="4099"/>
                  </a:lnTo>
                  <a:lnTo>
                    <a:pt x="1948" y="4061"/>
                  </a:lnTo>
                  <a:lnTo>
                    <a:pt x="1959" y="4022"/>
                  </a:lnTo>
                  <a:lnTo>
                    <a:pt x="1973" y="3980"/>
                  </a:lnTo>
                  <a:lnTo>
                    <a:pt x="1986" y="3936"/>
                  </a:lnTo>
                  <a:lnTo>
                    <a:pt x="2003" y="3892"/>
                  </a:lnTo>
                  <a:lnTo>
                    <a:pt x="2020" y="3846"/>
                  </a:lnTo>
                  <a:lnTo>
                    <a:pt x="2039" y="3799"/>
                  </a:lnTo>
                  <a:lnTo>
                    <a:pt x="2060" y="3752"/>
                  </a:lnTo>
                  <a:lnTo>
                    <a:pt x="2082" y="3705"/>
                  </a:lnTo>
                  <a:lnTo>
                    <a:pt x="2104" y="3658"/>
                  </a:lnTo>
                  <a:lnTo>
                    <a:pt x="2128" y="3610"/>
                  </a:lnTo>
                  <a:lnTo>
                    <a:pt x="2154" y="3564"/>
                  </a:lnTo>
                  <a:lnTo>
                    <a:pt x="2180" y="3518"/>
                  </a:lnTo>
                  <a:lnTo>
                    <a:pt x="2208" y="3474"/>
                  </a:lnTo>
                  <a:lnTo>
                    <a:pt x="2236" y="3433"/>
                  </a:lnTo>
                  <a:lnTo>
                    <a:pt x="2266" y="3391"/>
                  </a:lnTo>
                  <a:lnTo>
                    <a:pt x="2296" y="3353"/>
                  </a:lnTo>
                  <a:lnTo>
                    <a:pt x="2328" y="3316"/>
                  </a:lnTo>
                  <a:lnTo>
                    <a:pt x="2360" y="3282"/>
                  </a:lnTo>
                  <a:lnTo>
                    <a:pt x="2393" y="3251"/>
                  </a:lnTo>
                  <a:lnTo>
                    <a:pt x="2410" y="3236"/>
                  </a:lnTo>
                  <a:lnTo>
                    <a:pt x="2427" y="3223"/>
                  </a:lnTo>
                  <a:lnTo>
                    <a:pt x="2444" y="3211"/>
                  </a:lnTo>
                  <a:lnTo>
                    <a:pt x="2462" y="3198"/>
                  </a:lnTo>
                  <a:lnTo>
                    <a:pt x="2479" y="3189"/>
                  </a:lnTo>
                  <a:lnTo>
                    <a:pt x="2497" y="3179"/>
                  </a:lnTo>
                  <a:lnTo>
                    <a:pt x="2514" y="3170"/>
                  </a:lnTo>
                  <a:lnTo>
                    <a:pt x="2533" y="3162"/>
                  </a:lnTo>
                  <a:lnTo>
                    <a:pt x="2551" y="3155"/>
                  </a:lnTo>
                  <a:lnTo>
                    <a:pt x="2570" y="3149"/>
                  </a:lnTo>
                  <a:lnTo>
                    <a:pt x="2588" y="3146"/>
                  </a:lnTo>
                  <a:lnTo>
                    <a:pt x="2606" y="3142"/>
                  </a:lnTo>
                  <a:lnTo>
                    <a:pt x="2625" y="3141"/>
                  </a:lnTo>
                  <a:lnTo>
                    <a:pt x="2644" y="3140"/>
                  </a:lnTo>
                  <a:lnTo>
                    <a:pt x="2663" y="3141"/>
                  </a:lnTo>
                  <a:lnTo>
                    <a:pt x="2681" y="3142"/>
                  </a:lnTo>
                  <a:lnTo>
                    <a:pt x="2701" y="3146"/>
                  </a:lnTo>
                  <a:lnTo>
                    <a:pt x="2719" y="3149"/>
                  </a:lnTo>
                  <a:lnTo>
                    <a:pt x="2737" y="3155"/>
                  </a:lnTo>
                  <a:lnTo>
                    <a:pt x="2756" y="3162"/>
                  </a:lnTo>
                  <a:lnTo>
                    <a:pt x="2773" y="3170"/>
                  </a:lnTo>
                  <a:lnTo>
                    <a:pt x="2791" y="3179"/>
                  </a:lnTo>
                  <a:lnTo>
                    <a:pt x="2809" y="3189"/>
                  </a:lnTo>
                  <a:lnTo>
                    <a:pt x="2827" y="3198"/>
                  </a:lnTo>
                  <a:lnTo>
                    <a:pt x="2844" y="3211"/>
                  </a:lnTo>
                  <a:lnTo>
                    <a:pt x="2861" y="3223"/>
                  </a:lnTo>
                  <a:lnTo>
                    <a:pt x="2878" y="3236"/>
                  </a:lnTo>
                  <a:lnTo>
                    <a:pt x="2896" y="3251"/>
                  </a:lnTo>
                  <a:lnTo>
                    <a:pt x="2929" y="3282"/>
                  </a:lnTo>
                  <a:lnTo>
                    <a:pt x="2961" y="3316"/>
                  </a:lnTo>
                  <a:lnTo>
                    <a:pt x="2992" y="3353"/>
                  </a:lnTo>
                  <a:lnTo>
                    <a:pt x="3023" y="3391"/>
                  </a:lnTo>
                  <a:lnTo>
                    <a:pt x="3052" y="3433"/>
                  </a:lnTo>
                  <a:lnTo>
                    <a:pt x="3081" y="3474"/>
                  </a:lnTo>
                  <a:lnTo>
                    <a:pt x="3109" y="3518"/>
                  </a:lnTo>
                  <a:lnTo>
                    <a:pt x="3136" y="3564"/>
                  </a:lnTo>
                  <a:lnTo>
                    <a:pt x="3160" y="3610"/>
                  </a:lnTo>
                  <a:lnTo>
                    <a:pt x="3185" y="3658"/>
                  </a:lnTo>
                  <a:lnTo>
                    <a:pt x="3208" y="3705"/>
                  </a:lnTo>
                  <a:lnTo>
                    <a:pt x="3229" y="3752"/>
                  </a:lnTo>
                  <a:lnTo>
                    <a:pt x="3250" y="3799"/>
                  </a:lnTo>
                  <a:lnTo>
                    <a:pt x="3268" y="3846"/>
                  </a:lnTo>
                  <a:lnTo>
                    <a:pt x="3287" y="3892"/>
                  </a:lnTo>
                  <a:lnTo>
                    <a:pt x="3303" y="3936"/>
                  </a:lnTo>
                  <a:lnTo>
                    <a:pt x="3317" y="3980"/>
                  </a:lnTo>
                  <a:lnTo>
                    <a:pt x="3331" y="4022"/>
                  </a:lnTo>
                  <a:lnTo>
                    <a:pt x="3342" y="4061"/>
                  </a:lnTo>
                  <a:lnTo>
                    <a:pt x="3352" y="4099"/>
                  </a:lnTo>
                  <a:lnTo>
                    <a:pt x="3360" y="4134"/>
                  </a:lnTo>
                  <a:lnTo>
                    <a:pt x="3366" y="4167"/>
                  </a:lnTo>
                  <a:lnTo>
                    <a:pt x="3371" y="4196"/>
                  </a:lnTo>
                  <a:lnTo>
                    <a:pt x="3374" y="4222"/>
                  </a:lnTo>
                  <a:lnTo>
                    <a:pt x="3375" y="4244"/>
                  </a:lnTo>
                  <a:lnTo>
                    <a:pt x="3374" y="4264"/>
                  </a:lnTo>
                  <a:lnTo>
                    <a:pt x="3371" y="4284"/>
                  </a:lnTo>
                  <a:lnTo>
                    <a:pt x="3366" y="4304"/>
                  </a:lnTo>
                  <a:lnTo>
                    <a:pt x="3360" y="4324"/>
                  </a:lnTo>
                  <a:lnTo>
                    <a:pt x="3352" y="4342"/>
                  </a:lnTo>
                  <a:lnTo>
                    <a:pt x="3342" y="4360"/>
                  </a:lnTo>
                  <a:lnTo>
                    <a:pt x="3331" y="4379"/>
                  </a:lnTo>
                  <a:lnTo>
                    <a:pt x="3317" y="4397"/>
                  </a:lnTo>
                  <a:lnTo>
                    <a:pt x="3303" y="4414"/>
                  </a:lnTo>
                  <a:lnTo>
                    <a:pt x="3287" y="4432"/>
                  </a:lnTo>
                  <a:lnTo>
                    <a:pt x="3268" y="4447"/>
                  </a:lnTo>
                  <a:lnTo>
                    <a:pt x="3250" y="4463"/>
                  </a:lnTo>
                  <a:lnTo>
                    <a:pt x="3229" y="4479"/>
                  </a:lnTo>
                  <a:lnTo>
                    <a:pt x="3208" y="4494"/>
                  </a:lnTo>
                  <a:lnTo>
                    <a:pt x="3185" y="4509"/>
                  </a:lnTo>
                  <a:lnTo>
                    <a:pt x="3160" y="4522"/>
                  </a:lnTo>
                  <a:lnTo>
                    <a:pt x="3136" y="4535"/>
                  </a:lnTo>
                  <a:lnTo>
                    <a:pt x="3109" y="4548"/>
                  </a:lnTo>
                  <a:lnTo>
                    <a:pt x="3081" y="4559"/>
                  </a:lnTo>
                  <a:lnTo>
                    <a:pt x="3052" y="4570"/>
                  </a:lnTo>
                  <a:lnTo>
                    <a:pt x="3023" y="4580"/>
                  </a:lnTo>
                  <a:lnTo>
                    <a:pt x="2992" y="4590"/>
                  </a:lnTo>
                  <a:lnTo>
                    <a:pt x="2961" y="4598"/>
                  </a:lnTo>
                  <a:lnTo>
                    <a:pt x="2929" y="4607"/>
                  </a:lnTo>
                  <a:lnTo>
                    <a:pt x="2896" y="4613"/>
                  </a:lnTo>
                  <a:lnTo>
                    <a:pt x="2861" y="4619"/>
                  </a:lnTo>
                  <a:lnTo>
                    <a:pt x="2827" y="4625"/>
                  </a:lnTo>
                  <a:lnTo>
                    <a:pt x="2791" y="4629"/>
                  </a:lnTo>
                  <a:lnTo>
                    <a:pt x="2756" y="4633"/>
                  </a:lnTo>
                  <a:lnTo>
                    <a:pt x="2719" y="4635"/>
                  </a:lnTo>
                  <a:lnTo>
                    <a:pt x="2681" y="4636"/>
                  </a:lnTo>
                  <a:lnTo>
                    <a:pt x="2644" y="4637"/>
                  </a:lnTo>
                  <a:lnTo>
                    <a:pt x="2606" y="4636"/>
                  </a:lnTo>
                  <a:lnTo>
                    <a:pt x="2570" y="4635"/>
                  </a:lnTo>
                  <a:lnTo>
                    <a:pt x="2533" y="4633"/>
                  </a:lnTo>
                  <a:lnTo>
                    <a:pt x="2497" y="4629"/>
                  </a:lnTo>
                  <a:lnTo>
                    <a:pt x="2462" y="4625"/>
                  </a:lnTo>
                  <a:lnTo>
                    <a:pt x="2427" y="4619"/>
                  </a:lnTo>
                  <a:lnTo>
                    <a:pt x="2393" y="4613"/>
                  </a:lnTo>
                  <a:lnTo>
                    <a:pt x="2360" y="4607"/>
                  </a:lnTo>
                  <a:lnTo>
                    <a:pt x="2328" y="4598"/>
                  </a:lnTo>
                  <a:lnTo>
                    <a:pt x="2296" y="4590"/>
                  </a:lnTo>
                  <a:lnTo>
                    <a:pt x="2266" y="4580"/>
                  </a:lnTo>
                  <a:lnTo>
                    <a:pt x="2236" y="4570"/>
                  </a:lnTo>
                  <a:lnTo>
                    <a:pt x="2208" y="4559"/>
                  </a:lnTo>
                  <a:lnTo>
                    <a:pt x="2180" y="4548"/>
                  </a:lnTo>
                  <a:lnTo>
                    <a:pt x="2154" y="4535"/>
                  </a:lnTo>
                  <a:lnTo>
                    <a:pt x="2128" y="4522"/>
                  </a:lnTo>
                  <a:lnTo>
                    <a:pt x="2104" y="4509"/>
                  </a:lnTo>
                  <a:lnTo>
                    <a:pt x="2082" y="4494"/>
                  </a:lnTo>
                  <a:lnTo>
                    <a:pt x="2060" y="4479"/>
                  </a:lnTo>
                  <a:lnTo>
                    <a:pt x="2039" y="4463"/>
                  </a:lnTo>
                  <a:lnTo>
                    <a:pt x="2020" y="4447"/>
                  </a:lnTo>
                  <a:lnTo>
                    <a:pt x="2003" y="4432"/>
                  </a:lnTo>
                  <a:lnTo>
                    <a:pt x="1986" y="4414"/>
                  </a:lnTo>
                  <a:lnTo>
                    <a:pt x="1973" y="4397"/>
                  </a:lnTo>
                  <a:lnTo>
                    <a:pt x="1959" y="4379"/>
                  </a:lnTo>
                  <a:lnTo>
                    <a:pt x="1948" y="4360"/>
                  </a:lnTo>
                  <a:lnTo>
                    <a:pt x="1938" y="4342"/>
                  </a:lnTo>
                  <a:lnTo>
                    <a:pt x="1930" y="4324"/>
                  </a:lnTo>
                  <a:lnTo>
                    <a:pt x="1924" y="4304"/>
                  </a:lnTo>
                  <a:lnTo>
                    <a:pt x="1919" y="4284"/>
                  </a:lnTo>
                  <a:lnTo>
                    <a:pt x="1916" y="4264"/>
                  </a:lnTo>
                  <a:lnTo>
                    <a:pt x="1915" y="4244"/>
                  </a:lnTo>
                  <a:close/>
                  <a:moveTo>
                    <a:pt x="2644" y="0"/>
                  </a:moveTo>
                  <a:lnTo>
                    <a:pt x="2644" y="0"/>
                  </a:lnTo>
                  <a:lnTo>
                    <a:pt x="2576" y="0"/>
                  </a:lnTo>
                  <a:lnTo>
                    <a:pt x="2508" y="3"/>
                  </a:lnTo>
                  <a:lnTo>
                    <a:pt x="2441" y="8"/>
                  </a:lnTo>
                  <a:lnTo>
                    <a:pt x="2373" y="14"/>
                  </a:lnTo>
                  <a:lnTo>
                    <a:pt x="2307" y="21"/>
                  </a:lnTo>
                  <a:lnTo>
                    <a:pt x="2241" y="30"/>
                  </a:lnTo>
                  <a:lnTo>
                    <a:pt x="2176" y="41"/>
                  </a:lnTo>
                  <a:lnTo>
                    <a:pt x="2111" y="53"/>
                  </a:lnTo>
                  <a:lnTo>
                    <a:pt x="2047" y="68"/>
                  </a:lnTo>
                  <a:lnTo>
                    <a:pt x="1984" y="84"/>
                  </a:lnTo>
                  <a:lnTo>
                    <a:pt x="1920" y="100"/>
                  </a:lnTo>
                  <a:lnTo>
                    <a:pt x="1857" y="119"/>
                  </a:lnTo>
                  <a:lnTo>
                    <a:pt x="1796" y="139"/>
                  </a:lnTo>
                  <a:lnTo>
                    <a:pt x="1735" y="161"/>
                  </a:lnTo>
                  <a:lnTo>
                    <a:pt x="1675" y="183"/>
                  </a:lnTo>
                  <a:lnTo>
                    <a:pt x="1615" y="207"/>
                  </a:lnTo>
                  <a:lnTo>
                    <a:pt x="1556" y="233"/>
                  </a:lnTo>
                  <a:lnTo>
                    <a:pt x="1498" y="260"/>
                  </a:lnTo>
                  <a:lnTo>
                    <a:pt x="1441" y="290"/>
                  </a:lnTo>
                  <a:lnTo>
                    <a:pt x="1384" y="319"/>
                  </a:lnTo>
                  <a:lnTo>
                    <a:pt x="1328" y="350"/>
                  </a:lnTo>
                  <a:lnTo>
                    <a:pt x="1273" y="383"/>
                  </a:lnTo>
                  <a:lnTo>
                    <a:pt x="1219" y="416"/>
                  </a:lnTo>
                  <a:lnTo>
                    <a:pt x="1166" y="451"/>
                  </a:lnTo>
                  <a:lnTo>
                    <a:pt x="1113" y="488"/>
                  </a:lnTo>
                  <a:lnTo>
                    <a:pt x="1062" y="525"/>
                  </a:lnTo>
                  <a:lnTo>
                    <a:pt x="1012" y="564"/>
                  </a:lnTo>
                  <a:lnTo>
                    <a:pt x="963" y="603"/>
                  </a:lnTo>
                  <a:lnTo>
                    <a:pt x="913" y="645"/>
                  </a:lnTo>
                  <a:lnTo>
                    <a:pt x="866" y="687"/>
                  </a:lnTo>
                  <a:lnTo>
                    <a:pt x="820" y="730"/>
                  </a:lnTo>
                  <a:lnTo>
                    <a:pt x="774" y="774"/>
                  </a:lnTo>
                  <a:lnTo>
                    <a:pt x="730" y="819"/>
                  </a:lnTo>
                  <a:lnTo>
                    <a:pt x="687" y="866"/>
                  </a:lnTo>
                  <a:lnTo>
                    <a:pt x="645" y="914"/>
                  </a:lnTo>
                  <a:lnTo>
                    <a:pt x="603" y="961"/>
                  </a:lnTo>
                  <a:lnTo>
                    <a:pt x="564" y="1012"/>
                  </a:lnTo>
                  <a:lnTo>
                    <a:pt x="525" y="1062"/>
                  </a:lnTo>
                  <a:lnTo>
                    <a:pt x="488" y="1113"/>
                  </a:lnTo>
                  <a:lnTo>
                    <a:pt x="451" y="1165"/>
                  </a:lnTo>
                  <a:lnTo>
                    <a:pt x="417" y="1219"/>
                  </a:lnTo>
                  <a:lnTo>
                    <a:pt x="383" y="1273"/>
                  </a:lnTo>
                  <a:lnTo>
                    <a:pt x="351" y="1328"/>
                  </a:lnTo>
                  <a:lnTo>
                    <a:pt x="319" y="1383"/>
                  </a:lnTo>
                  <a:lnTo>
                    <a:pt x="290" y="1439"/>
                  </a:lnTo>
                  <a:lnTo>
                    <a:pt x="260" y="1497"/>
                  </a:lnTo>
                  <a:lnTo>
                    <a:pt x="233" y="1556"/>
                  </a:lnTo>
                  <a:lnTo>
                    <a:pt x="207" y="1615"/>
                  </a:lnTo>
                  <a:lnTo>
                    <a:pt x="183" y="1673"/>
                  </a:lnTo>
                  <a:lnTo>
                    <a:pt x="161" y="1735"/>
                  </a:lnTo>
                  <a:lnTo>
                    <a:pt x="139" y="1796"/>
                  </a:lnTo>
                  <a:lnTo>
                    <a:pt x="119" y="1857"/>
                  </a:lnTo>
                  <a:lnTo>
                    <a:pt x="101" y="1920"/>
                  </a:lnTo>
                  <a:lnTo>
                    <a:pt x="84" y="1982"/>
                  </a:lnTo>
                  <a:lnTo>
                    <a:pt x="68" y="2046"/>
                  </a:lnTo>
                  <a:lnTo>
                    <a:pt x="54" y="2111"/>
                  </a:lnTo>
                  <a:lnTo>
                    <a:pt x="41" y="2175"/>
                  </a:lnTo>
                  <a:lnTo>
                    <a:pt x="31" y="2241"/>
                  </a:lnTo>
                  <a:lnTo>
                    <a:pt x="21" y="2306"/>
                  </a:lnTo>
                  <a:lnTo>
                    <a:pt x="14" y="2373"/>
                  </a:lnTo>
                  <a:lnTo>
                    <a:pt x="8" y="2440"/>
                  </a:lnTo>
                  <a:lnTo>
                    <a:pt x="4" y="2507"/>
                  </a:lnTo>
                  <a:lnTo>
                    <a:pt x="0" y="2574"/>
                  </a:lnTo>
                  <a:lnTo>
                    <a:pt x="0" y="2643"/>
                  </a:lnTo>
                  <a:lnTo>
                    <a:pt x="0" y="2712"/>
                  </a:lnTo>
                  <a:lnTo>
                    <a:pt x="4" y="2779"/>
                  </a:lnTo>
                  <a:lnTo>
                    <a:pt x="8" y="2847"/>
                  </a:lnTo>
                  <a:lnTo>
                    <a:pt x="14" y="2914"/>
                  </a:lnTo>
                  <a:lnTo>
                    <a:pt x="21" y="2980"/>
                  </a:lnTo>
                  <a:lnTo>
                    <a:pt x="31" y="3046"/>
                  </a:lnTo>
                  <a:lnTo>
                    <a:pt x="41" y="3111"/>
                  </a:lnTo>
                  <a:lnTo>
                    <a:pt x="54" y="3176"/>
                  </a:lnTo>
                  <a:lnTo>
                    <a:pt x="68" y="3240"/>
                  </a:lnTo>
                  <a:lnTo>
                    <a:pt x="84" y="3304"/>
                  </a:lnTo>
                  <a:lnTo>
                    <a:pt x="101" y="3368"/>
                  </a:lnTo>
                  <a:lnTo>
                    <a:pt x="119" y="3430"/>
                  </a:lnTo>
                  <a:lnTo>
                    <a:pt x="139" y="3491"/>
                  </a:lnTo>
                  <a:lnTo>
                    <a:pt x="161" y="3553"/>
                  </a:lnTo>
                  <a:lnTo>
                    <a:pt x="183" y="3613"/>
                  </a:lnTo>
                  <a:lnTo>
                    <a:pt x="207" y="3673"/>
                  </a:lnTo>
                  <a:lnTo>
                    <a:pt x="233" y="3732"/>
                  </a:lnTo>
                  <a:lnTo>
                    <a:pt x="260" y="3789"/>
                  </a:lnTo>
                  <a:lnTo>
                    <a:pt x="290" y="3847"/>
                  </a:lnTo>
                  <a:lnTo>
                    <a:pt x="319" y="3903"/>
                  </a:lnTo>
                  <a:lnTo>
                    <a:pt x="351" y="3960"/>
                  </a:lnTo>
                  <a:lnTo>
                    <a:pt x="383" y="4015"/>
                  </a:lnTo>
                  <a:lnTo>
                    <a:pt x="417" y="4069"/>
                  </a:lnTo>
                  <a:lnTo>
                    <a:pt x="451" y="4121"/>
                  </a:lnTo>
                  <a:lnTo>
                    <a:pt x="488" y="4174"/>
                  </a:lnTo>
                  <a:lnTo>
                    <a:pt x="525" y="4226"/>
                  </a:lnTo>
                  <a:lnTo>
                    <a:pt x="564" y="4276"/>
                  </a:lnTo>
                  <a:lnTo>
                    <a:pt x="603" y="4325"/>
                  </a:lnTo>
                  <a:lnTo>
                    <a:pt x="645" y="4374"/>
                  </a:lnTo>
                  <a:lnTo>
                    <a:pt x="687" y="4421"/>
                  </a:lnTo>
                  <a:lnTo>
                    <a:pt x="730" y="4467"/>
                  </a:lnTo>
                  <a:lnTo>
                    <a:pt x="774" y="4512"/>
                  </a:lnTo>
                  <a:lnTo>
                    <a:pt x="820" y="4558"/>
                  </a:lnTo>
                  <a:lnTo>
                    <a:pt x="866" y="4601"/>
                  </a:lnTo>
                  <a:lnTo>
                    <a:pt x="913" y="4642"/>
                  </a:lnTo>
                  <a:lnTo>
                    <a:pt x="963" y="4684"/>
                  </a:lnTo>
                  <a:lnTo>
                    <a:pt x="1012" y="4723"/>
                  </a:lnTo>
                  <a:lnTo>
                    <a:pt x="1062" y="4762"/>
                  </a:lnTo>
                  <a:lnTo>
                    <a:pt x="1113" y="4799"/>
                  </a:lnTo>
                  <a:lnTo>
                    <a:pt x="1166" y="4836"/>
                  </a:lnTo>
                  <a:lnTo>
                    <a:pt x="1219" y="4870"/>
                  </a:lnTo>
                  <a:lnTo>
                    <a:pt x="1273" y="4905"/>
                  </a:lnTo>
                  <a:lnTo>
                    <a:pt x="1328" y="4937"/>
                  </a:lnTo>
                  <a:lnTo>
                    <a:pt x="1384" y="4968"/>
                  </a:lnTo>
                  <a:lnTo>
                    <a:pt x="1441" y="4998"/>
                  </a:lnTo>
                  <a:lnTo>
                    <a:pt x="1498" y="5026"/>
                  </a:lnTo>
                  <a:lnTo>
                    <a:pt x="1556" y="5054"/>
                  </a:lnTo>
                  <a:lnTo>
                    <a:pt x="1615" y="5080"/>
                  </a:lnTo>
                  <a:lnTo>
                    <a:pt x="1675" y="5104"/>
                  </a:lnTo>
                  <a:lnTo>
                    <a:pt x="1735" y="5127"/>
                  </a:lnTo>
                  <a:lnTo>
                    <a:pt x="1796" y="5149"/>
                  </a:lnTo>
                  <a:lnTo>
                    <a:pt x="1857" y="5168"/>
                  </a:lnTo>
                  <a:lnTo>
                    <a:pt x="1920" y="5187"/>
                  </a:lnTo>
                  <a:lnTo>
                    <a:pt x="1984" y="5204"/>
                  </a:lnTo>
                  <a:lnTo>
                    <a:pt x="2047" y="5220"/>
                  </a:lnTo>
                  <a:lnTo>
                    <a:pt x="2111" y="5233"/>
                  </a:lnTo>
                  <a:lnTo>
                    <a:pt x="2176" y="5245"/>
                  </a:lnTo>
                  <a:lnTo>
                    <a:pt x="2241" y="5256"/>
                  </a:lnTo>
                  <a:lnTo>
                    <a:pt x="2307" y="5266"/>
                  </a:lnTo>
                  <a:lnTo>
                    <a:pt x="2373" y="5274"/>
                  </a:lnTo>
                  <a:lnTo>
                    <a:pt x="2441" y="5280"/>
                  </a:lnTo>
                  <a:lnTo>
                    <a:pt x="2508" y="5283"/>
                  </a:lnTo>
                  <a:lnTo>
                    <a:pt x="2576" y="5286"/>
                  </a:lnTo>
                  <a:lnTo>
                    <a:pt x="2644" y="5287"/>
                  </a:lnTo>
                  <a:lnTo>
                    <a:pt x="2712" y="5286"/>
                  </a:lnTo>
                  <a:lnTo>
                    <a:pt x="2780" y="5283"/>
                  </a:lnTo>
                  <a:lnTo>
                    <a:pt x="2848" y="5280"/>
                  </a:lnTo>
                  <a:lnTo>
                    <a:pt x="2914" y="5274"/>
                  </a:lnTo>
                  <a:lnTo>
                    <a:pt x="2980" y="5266"/>
                  </a:lnTo>
                  <a:lnTo>
                    <a:pt x="3046" y="5256"/>
                  </a:lnTo>
                  <a:lnTo>
                    <a:pt x="3111" y="5245"/>
                  </a:lnTo>
                  <a:lnTo>
                    <a:pt x="3176" y="5233"/>
                  </a:lnTo>
                  <a:lnTo>
                    <a:pt x="3241" y="5220"/>
                  </a:lnTo>
                  <a:lnTo>
                    <a:pt x="3305" y="5204"/>
                  </a:lnTo>
                  <a:lnTo>
                    <a:pt x="3368" y="5187"/>
                  </a:lnTo>
                  <a:lnTo>
                    <a:pt x="3430" y="5168"/>
                  </a:lnTo>
                  <a:lnTo>
                    <a:pt x="3491" y="5149"/>
                  </a:lnTo>
                  <a:lnTo>
                    <a:pt x="3553" y="5127"/>
                  </a:lnTo>
                  <a:lnTo>
                    <a:pt x="3613" y="5104"/>
                  </a:lnTo>
                  <a:lnTo>
                    <a:pt x="3673" y="5080"/>
                  </a:lnTo>
                  <a:lnTo>
                    <a:pt x="3732" y="5054"/>
                  </a:lnTo>
                  <a:lnTo>
                    <a:pt x="3790" y="5026"/>
                  </a:lnTo>
                  <a:lnTo>
                    <a:pt x="3847" y="4998"/>
                  </a:lnTo>
                  <a:lnTo>
                    <a:pt x="3904" y="4968"/>
                  </a:lnTo>
                  <a:lnTo>
                    <a:pt x="3960" y="4937"/>
                  </a:lnTo>
                  <a:lnTo>
                    <a:pt x="4015" y="4905"/>
                  </a:lnTo>
                  <a:lnTo>
                    <a:pt x="4069" y="4870"/>
                  </a:lnTo>
                  <a:lnTo>
                    <a:pt x="4121" y="4836"/>
                  </a:lnTo>
                  <a:lnTo>
                    <a:pt x="4174" y="4799"/>
                  </a:lnTo>
                  <a:lnTo>
                    <a:pt x="4226" y="4762"/>
                  </a:lnTo>
                  <a:lnTo>
                    <a:pt x="4276" y="4723"/>
                  </a:lnTo>
                  <a:lnTo>
                    <a:pt x="4325" y="4684"/>
                  </a:lnTo>
                  <a:lnTo>
                    <a:pt x="4374" y="4642"/>
                  </a:lnTo>
                  <a:lnTo>
                    <a:pt x="4422" y="4601"/>
                  </a:lnTo>
                  <a:lnTo>
                    <a:pt x="4468" y="4558"/>
                  </a:lnTo>
                  <a:lnTo>
                    <a:pt x="4514" y="4512"/>
                  </a:lnTo>
                  <a:lnTo>
                    <a:pt x="4558" y="4467"/>
                  </a:lnTo>
                  <a:lnTo>
                    <a:pt x="4601" y="4421"/>
                  </a:lnTo>
                  <a:lnTo>
                    <a:pt x="4642" y="4374"/>
                  </a:lnTo>
                  <a:lnTo>
                    <a:pt x="4684" y="4325"/>
                  </a:lnTo>
                  <a:lnTo>
                    <a:pt x="4723" y="4276"/>
                  </a:lnTo>
                  <a:lnTo>
                    <a:pt x="4762" y="4226"/>
                  </a:lnTo>
                  <a:lnTo>
                    <a:pt x="4799" y="4174"/>
                  </a:lnTo>
                  <a:lnTo>
                    <a:pt x="4836" y="4121"/>
                  </a:lnTo>
                  <a:lnTo>
                    <a:pt x="4870" y="4069"/>
                  </a:lnTo>
                  <a:lnTo>
                    <a:pt x="4905" y="4015"/>
                  </a:lnTo>
                  <a:lnTo>
                    <a:pt x="4938" y="3960"/>
                  </a:lnTo>
                  <a:lnTo>
                    <a:pt x="4968" y="3903"/>
                  </a:lnTo>
                  <a:lnTo>
                    <a:pt x="4998" y="3847"/>
                  </a:lnTo>
                  <a:lnTo>
                    <a:pt x="5027" y="3789"/>
                  </a:lnTo>
                  <a:lnTo>
                    <a:pt x="5054" y="3732"/>
                  </a:lnTo>
                  <a:lnTo>
                    <a:pt x="5080" y="3673"/>
                  </a:lnTo>
                  <a:lnTo>
                    <a:pt x="5104" y="3613"/>
                  </a:lnTo>
                  <a:lnTo>
                    <a:pt x="5126" y="3553"/>
                  </a:lnTo>
                  <a:lnTo>
                    <a:pt x="5149" y="3491"/>
                  </a:lnTo>
                  <a:lnTo>
                    <a:pt x="5168" y="3430"/>
                  </a:lnTo>
                  <a:lnTo>
                    <a:pt x="5187" y="3368"/>
                  </a:lnTo>
                  <a:lnTo>
                    <a:pt x="5204" y="3304"/>
                  </a:lnTo>
                  <a:lnTo>
                    <a:pt x="5220" y="3240"/>
                  </a:lnTo>
                  <a:lnTo>
                    <a:pt x="5233" y="3176"/>
                  </a:lnTo>
                  <a:lnTo>
                    <a:pt x="5247" y="3111"/>
                  </a:lnTo>
                  <a:lnTo>
                    <a:pt x="5256" y="3046"/>
                  </a:lnTo>
                  <a:lnTo>
                    <a:pt x="5266" y="2980"/>
                  </a:lnTo>
                  <a:lnTo>
                    <a:pt x="5274" y="2914"/>
                  </a:lnTo>
                  <a:lnTo>
                    <a:pt x="5280" y="2847"/>
                  </a:lnTo>
                  <a:lnTo>
                    <a:pt x="5283" y="2779"/>
                  </a:lnTo>
                  <a:lnTo>
                    <a:pt x="5287" y="2712"/>
                  </a:lnTo>
                  <a:lnTo>
                    <a:pt x="5287" y="2643"/>
                  </a:lnTo>
                  <a:lnTo>
                    <a:pt x="5287" y="2574"/>
                  </a:lnTo>
                  <a:lnTo>
                    <a:pt x="5283" y="2507"/>
                  </a:lnTo>
                  <a:lnTo>
                    <a:pt x="5280" y="2440"/>
                  </a:lnTo>
                  <a:lnTo>
                    <a:pt x="5274" y="2373"/>
                  </a:lnTo>
                  <a:lnTo>
                    <a:pt x="5266" y="2306"/>
                  </a:lnTo>
                  <a:lnTo>
                    <a:pt x="5256" y="2241"/>
                  </a:lnTo>
                  <a:lnTo>
                    <a:pt x="5247" y="2175"/>
                  </a:lnTo>
                  <a:lnTo>
                    <a:pt x="5233" y="2111"/>
                  </a:lnTo>
                  <a:lnTo>
                    <a:pt x="5220" y="2046"/>
                  </a:lnTo>
                  <a:lnTo>
                    <a:pt x="5204" y="1982"/>
                  </a:lnTo>
                  <a:lnTo>
                    <a:pt x="5187" y="1920"/>
                  </a:lnTo>
                  <a:lnTo>
                    <a:pt x="5168" y="1857"/>
                  </a:lnTo>
                  <a:lnTo>
                    <a:pt x="5149" y="1796"/>
                  </a:lnTo>
                  <a:lnTo>
                    <a:pt x="5126" y="1735"/>
                  </a:lnTo>
                  <a:lnTo>
                    <a:pt x="5104" y="1673"/>
                  </a:lnTo>
                  <a:lnTo>
                    <a:pt x="5080" y="1615"/>
                  </a:lnTo>
                  <a:lnTo>
                    <a:pt x="5054" y="1556"/>
                  </a:lnTo>
                  <a:lnTo>
                    <a:pt x="5027" y="1497"/>
                  </a:lnTo>
                  <a:lnTo>
                    <a:pt x="4998" y="1439"/>
                  </a:lnTo>
                  <a:lnTo>
                    <a:pt x="4968" y="1383"/>
                  </a:lnTo>
                  <a:lnTo>
                    <a:pt x="4938" y="1328"/>
                  </a:lnTo>
                  <a:lnTo>
                    <a:pt x="4905" y="1273"/>
                  </a:lnTo>
                  <a:lnTo>
                    <a:pt x="4870" y="1219"/>
                  </a:lnTo>
                  <a:lnTo>
                    <a:pt x="4836" y="1165"/>
                  </a:lnTo>
                  <a:lnTo>
                    <a:pt x="4799" y="1113"/>
                  </a:lnTo>
                  <a:lnTo>
                    <a:pt x="4762" y="1062"/>
                  </a:lnTo>
                  <a:lnTo>
                    <a:pt x="4723" y="1012"/>
                  </a:lnTo>
                  <a:lnTo>
                    <a:pt x="4684" y="961"/>
                  </a:lnTo>
                  <a:lnTo>
                    <a:pt x="4642" y="914"/>
                  </a:lnTo>
                  <a:lnTo>
                    <a:pt x="4601" y="866"/>
                  </a:lnTo>
                  <a:lnTo>
                    <a:pt x="4558" y="819"/>
                  </a:lnTo>
                  <a:lnTo>
                    <a:pt x="4514" y="774"/>
                  </a:lnTo>
                  <a:lnTo>
                    <a:pt x="4468" y="730"/>
                  </a:lnTo>
                  <a:lnTo>
                    <a:pt x="4422" y="687"/>
                  </a:lnTo>
                  <a:lnTo>
                    <a:pt x="4374" y="645"/>
                  </a:lnTo>
                  <a:lnTo>
                    <a:pt x="4325" y="603"/>
                  </a:lnTo>
                  <a:lnTo>
                    <a:pt x="4276" y="564"/>
                  </a:lnTo>
                  <a:lnTo>
                    <a:pt x="4226" y="525"/>
                  </a:lnTo>
                  <a:lnTo>
                    <a:pt x="4174" y="488"/>
                  </a:lnTo>
                  <a:lnTo>
                    <a:pt x="4121" y="451"/>
                  </a:lnTo>
                  <a:lnTo>
                    <a:pt x="4069" y="416"/>
                  </a:lnTo>
                  <a:lnTo>
                    <a:pt x="4015" y="383"/>
                  </a:lnTo>
                  <a:lnTo>
                    <a:pt x="3960" y="350"/>
                  </a:lnTo>
                  <a:lnTo>
                    <a:pt x="3904" y="319"/>
                  </a:lnTo>
                  <a:lnTo>
                    <a:pt x="3847" y="290"/>
                  </a:lnTo>
                  <a:lnTo>
                    <a:pt x="3790" y="260"/>
                  </a:lnTo>
                  <a:lnTo>
                    <a:pt x="3732" y="233"/>
                  </a:lnTo>
                  <a:lnTo>
                    <a:pt x="3673" y="207"/>
                  </a:lnTo>
                  <a:lnTo>
                    <a:pt x="3613" y="183"/>
                  </a:lnTo>
                  <a:lnTo>
                    <a:pt x="3553" y="161"/>
                  </a:lnTo>
                  <a:lnTo>
                    <a:pt x="3491" y="139"/>
                  </a:lnTo>
                  <a:lnTo>
                    <a:pt x="3430" y="119"/>
                  </a:lnTo>
                  <a:lnTo>
                    <a:pt x="3368" y="100"/>
                  </a:lnTo>
                  <a:lnTo>
                    <a:pt x="3305" y="84"/>
                  </a:lnTo>
                  <a:lnTo>
                    <a:pt x="3241" y="68"/>
                  </a:lnTo>
                  <a:lnTo>
                    <a:pt x="3176" y="53"/>
                  </a:lnTo>
                  <a:lnTo>
                    <a:pt x="3111" y="41"/>
                  </a:lnTo>
                  <a:lnTo>
                    <a:pt x="3046" y="30"/>
                  </a:lnTo>
                  <a:lnTo>
                    <a:pt x="2980" y="21"/>
                  </a:lnTo>
                  <a:lnTo>
                    <a:pt x="2914" y="14"/>
                  </a:lnTo>
                  <a:lnTo>
                    <a:pt x="2848" y="8"/>
                  </a:lnTo>
                  <a:lnTo>
                    <a:pt x="2780" y="3"/>
                  </a:lnTo>
                  <a:lnTo>
                    <a:pt x="2712" y="0"/>
                  </a:lnTo>
                  <a:lnTo>
                    <a:pt x="2644" y="0"/>
                  </a:lnTo>
                  <a:close/>
                </a:path>
              </a:pathLst>
            </a:custGeom>
            <a:solidFill>
              <a:schemeClr val="accent6">
                <a:lumMod val="75000"/>
              </a:schemeClr>
            </a:solidFill>
            <a:ln>
              <a:solidFill>
                <a:srgbClr val="002060"/>
              </a:solidFill>
            </a:ln>
            <a:effectLst>
              <a:outerShdw blurRad="50800" dist="63500" dir="5400000" algn="ctr" rotWithShape="0">
                <a:srgbClr val="000000">
                  <a:alpha val="100000"/>
                </a:srgbClr>
              </a:outerShdw>
            </a:effectLst>
            <a:scene3d>
              <a:camera prst="orthographicFront"/>
              <a:lightRig rig="threePt" dir="t"/>
            </a:scene3d>
            <a:sp3d/>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p>
              <a:pPr algn="ctr">
                <a:defRPr/>
              </a:pPr>
              <a:endParaRPr lang="zh-CN" altLang="en-US">
                <a:solidFill>
                  <a:srgbClr val="FFFFFF"/>
                </a:solidFill>
              </a:endParaRPr>
            </a:p>
          </p:txBody>
        </p:sp>
        <p:sp>
          <p:nvSpPr>
            <p:cNvPr id="2" name="文本框 1"/>
            <p:cNvSpPr txBox="1"/>
            <p:nvPr/>
          </p:nvSpPr>
          <p:spPr>
            <a:xfrm>
              <a:off x="9926" y="3194"/>
              <a:ext cx="1439" cy="483"/>
            </a:xfrm>
            <a:prstGeom prst="rect">
              <a:avLst/>
            </a:prstGeom>
            <a:noFill/>
          </p:spPr>
          <p:txBody>
            <a:bodyPr wrap="square" rtlCol="0">
              <a:spAutoFit/>
            </a:bodyPr>
            <a:p>
              <a:r>
                <a:rPr lang="zh-CN" altLang="en-US">
                  <a:solidFill>
                    <a:srgbClr val="002060"/>
                  </a:solidFill>
                  <a:latin typeface="微软雅黑" panose="020B0502040204020203" pitchFamily="34" charset="-122"/>
                  <a:ea typeface="微软雅黑" panose="020B0502040204020203" pitchFamily="34" charset="-122"/>
                </a:rPr>
                <a:t>路由器</a:t>
              </a:r>
              <a:endParaRPr lang="zh-CN" altLang="en-US">
                <a:solidFill>
                  <a:srgbClr val="002060"/>
                </a:solidFill>
                <a:latin typeface="微软雅黑" panose="020B0502040204020203" pitchFamily="34" charset="-122"/>
                <a:ea typeface="微软雅黑" panose="020B0502040204020203"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ppt_y</p:attrName>
                                        </p:attrNameLst>
                                      </p:cBhvr>
                                      <p:tavLst>
                                        <p:tav tm="0">
                                          <p:val>
                                            <p:strVal val="#ppt_y-#ppt_h*1.125000"/>
                                          </p:val>
                                        </p:tav>
                                        <p:tav tm="100000">
                                          <p:val>
                                            <p:strVal val="#ppt_y"/>
                                          </p:val>
                                        </p:tav>
                                      </p:tavLst>
                                    </p:anim>
                                    <p:animEffect transition="in" filter="wipe(down)">
                                      <p:cBhvr>
                                        <p:cTn id="8" dur="500"/>
                                        <p:tgtEl>
                                          <p:spTgt spid="14"/>
                                        </p:tgtEl>
                                      </p:cBhvr>
                                    </p:animEffect>
                                  </p:childTnLst>
                                </p:cTn>
                              </p:par>
                            </p:childTnLst>
                          </p:cTn>
                        </p:par>
                      </p:childTnLst>
                    </p:cTn>
                  </p:par>
                  <p:par>
                    <p:cTn id="9" fill="hold">
                      <p:stCondLst>
                        <p:cond delay="indefinite"/>
                      </p:stCondLst>
                      <p:childTnLst>
                        <p:par>
                          <p:cTn id="10" fill="hold">
                            <p:stCondLst>
                              <p:cond delay="0"/>
                            </p:stCondLst>
                            <p:childTnLst>
                              <p:par>
                                <p:cTn id="11" presetID="3" presetClass="emph" presetSubtype="2" fill="hold" nodeType="clickEffect">
                                  <p:stCondLst>
                                    <p:cond delay="0"/>
                                  </p:stCondLst>
                                  <p:childTnLst>
                                    <p:animClr clrSpc="rgb" dir="cw">
                                      <p:cBhvr override="childStyle">
                                        <p:cTn id="12" dur="500" fill="hold"/>
                                        <p:tgtEl>
                                          <p:spTgt spid="14">
                                            <p:txEl>
                                              <p:pRg st="4" end="4"/>
                                            </p:txEl>
                                          </p:spTgt>
                                        </p:tgtEl>
                                        <p:attrNameLst>
                                          <p:attrName>style.color</p:attrName>
                                        </p:attrNameLst>
                                      </p:cBhvr>
                                      <p:to>
                                        <a:schemeClr val="accent2"/>
                                      </p:to>
                                    </p:animClr>
                                  </p:childTnLst>
                                </p:cTn>
                              </p:par>
                            </p:childTnLst>
                          </p:cTn>
                        </p:par>
                        <p:par>
                          <p:cTn id="13" fill="hold">
                            <p:stCondLst>
                              <p:cond delay="500"/>
                            </p:stCondLst>
                            <p:childTnLst>
                              <p:par>
                                <p:cTn id="14" presetID="12" presetClass="entr" presetSubtype="2"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p:tgtEl>
                                          <p:spTgt spid="5"/>
                                        </p:tgtEl>
                                        <p:attrNameLst>
                                          <p:attrName>ppt_x</p:attrName>
                                        </p:attrNameLst>
                                      </p:cBhvr>
                                      <p:tavLst>
                                        <p:tav tm="0">
                                          <p:val>
                                            <p:strVal val="#ppt_x+#ppt_w*1.125000"/>
                                          </p:val>
                                        </p:tav>
                                        <p:tav tm="100000">
                                          <p:val>
                                            <p:strVal val="#ppt_x"/>
                                          </p:val>
                                        </p:tav>
                                      </p:tavLst>
                                    </p:anim>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3478530" y="27305"/>
            <a:ext cx="246443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6.1.2 </a:t>
            </a:r>
            <a:r>
              <a:rPr lang="zh-CN" altLang="en-US" sz="1600">
                <a:solidFill>
                  <a:srgbClr val="002060"/>
                </a:solidFill>
                <a:latin typeface="微软雅黑" panose="020B0502040204020203" pitchFamily="34" charset="-122"/>
                <a:ea typeface="微软雅黑" panose="020B0502040204020203" pitchFamily="34" charset="-122"/>
              </a:rPr>
              <a:t>网络互联</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9" name="文本框 8"/>
          <p:cNvSpPr txBox="1"/>
          <p:nvPr/>
        </p:nvSpPr>
        <p:spPr>
          <a:xfrm>
            <a:off x="93345" y="371475"/>
            <a:ext cx="2136775" cy="553085"/>
          </a:xfrm>
          <a:prstGeom prst="rect">
            <a:avLst/>
          </a:prstGeom>
          <a:noFill/>
        </p:spPr>
        <p:txBody>
          <a:bodyPr wrap="square" rtlCol="0">
            <a:spAutoFit/>
          </a:bodyPr>
          <a:p>
            <a:pPr marL="342900" indent="-342900">
              <a:buFont typeface="+mj-lt"/>
              <a:buAutoNum type="arabicPeriod"/>
            </a:pPr>
            <a:r>
              <a:rPr lang="zh-CN" altLang="en-US" sz="1200">
                <a:solidFill>
                  <a:srgbClr val="002060"/>
                </a:solidFill>
                <a:latin typeface="微软雅黑" panose="020B0502040204020203" pitchFamily="34" charset="-122"/>
                <a:ea typeface="微软雅黑" panose="020B0502040204020203" pitchFamily="34" charset="-122"/>
              </a:rPr>
              <a:t>网络互联概念</a:t>
            </a:r>
            <a:endParaRPr lang="zh-CN" altLang="en-US" sz="1200">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网络互联方法</a:t>
            </a:r>
            <a:endPar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endParaRPr>
          </a:p>
        </p:txBody>
      </p:sp>
      <p:sp>
        <p:nvSpPr>
          <p:cNvPr id="14" name="文本框 13"/>
          <p:cNvSpPr txBox="1"/>
          <p:nvPr/>
        </p:nvSpPr>
        <p:spPr>
          <a:xfrm>
            <a:off x="2785745" y="1390650"/>
            <a:ext cx="2630805" cy="150685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1) LAN-LAN </a:t>
            </a:r>
            <a:r>
              <a:rPr lang="zh-CN" altLang="en-US" sz="1600">
                <a:solidFill>
                  <a:srgbClr val="002060"/>
                </a:solidFill>
                <a:latin typeface="微软雅黑" panose="020B0502040204020203" pitchFamily="34" charset="-122"/>
                <a:ea typeface="微软雅黑" panose="020B0502040204020203" pitchFamily="34" charset="-122"/>
              </a:rPr>
              <a:t>互联</a:t>
            </a:r>
            <a:endParaRPr lang="zh-CN" altLang="en-US">
              <a:solidFill>
                <a:srgbClr val="002060"/>
              </a:solidFill>
              <a:latin typeface="微软雅黑" panose="020B0502040204020203" pitchFamily="34" charset="-122"/>
              <a:ea typeface="微软雅黑" panose="020B0502040204020203" pitchFamily="34" charset="-122"/>
            </a:endParaRPr>
          </a:p>
          <a:p>
            <a:r>
              <a:rPr lang="en-US" sz="1600">
                <a:solidFill>
                  <a:srgbClr val="002060"/>
                </a:solidFill>
                <a:latin typeface="微软雅黑" panose="020B0502040204020203" pitchFamily="34" charset="-122"/>
                <a:ea typeface="微软雅黑" panose="020B0502040204020203" pitchFamily="34" charset="-122"/>
              </a:rPr>
              <a:t>2) LAN-WAN </a:t>
            </a:r>
            <a:r>
              <a:rPr lang="zh-CN" altLang="en-US" sz="1600">
                <a:solidFill>
                  <a:srgbClr val="002060"/>
                </a:solidFill>
                <a:latin typeface="微软雅黑" panose="020B0502040204020203" pitchFamily="34" charset="-122"/>
                <a:ea typeface="微软雅黑" panose="020B0502040204020203" pitchFamily="34" charset="-122"/>
              </a:rPr>
              <a:t>互联</a:t>
            </a:r>
            <a:endParaRPr lang="zh-CN" altLang="en-US" sz="1600">
              <a:solidFill>
                <a:srgbClr val="002060"/>
              </a:solidFill>
              <a:latin typeface="微软雅黑" panose="020B0502040204020203" pitchFamily="34" charset="-122"/>
              <a:ea typeface="微软雅黑" panose="020B0502040204020203" pitchFamily="34" charset="-122"/>
            </a:endParaRPr>
          </a:p>
          <a:p>
            <a:pPr marL="285750" indent="-285750" algn="l">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sym typeface="+mn-ea"/>
              </a:rPr>
              <a:t>利用路由器</a:t>
            </a:r>
            <a:endParaRPr lang="zh-CN" altLang="en-US">
              <a:solidFill>
                <a:srgbClr val="002060"/>
              </a:solidFill>
              <a:latin typeface="微软雅黑" panose="020B0502040204020203" pitchFamily="34" charset="-122"/>
              <a:ea typeface="微软雅黑" panose="020B0502040204020203" pitchFamily="34" charset="-122"/>
              <a:sym typeface="+mn-ea"/>
            </a:endParaRPr>
          </a:p>
          <a:p>
            <a:pPr marL="285750" indent="-285750" algn="l">
              <a:buFont typeface="Wingdings" panose="05000000000000000000" charset="0"/>
              <a:buChar char=""/>
            </a:pPr>
            <a:endParaRPr lang="zh-CN" altLang="en-US">
              <a:solidFill>
                <a:srgbClr val="002060"/>
              </a:solidFill>
              <a:latin typeface="微软雅黑" panose="020B0502040204020203" pitchFamily="34" charset="-122"/>
              <a:ea typeface="微软雅黑" panose="020B0502040204020203" pitchFamily="34" charset="-122"/>
              <a:sym typeface="+mn-ea"/>
            </a:endParaRPr>
          </a:p>
          <a:p>
            <a:pPr indent="0" algn="l">
              <a:buFont typeface="Wingdings" panose="05000000000000000000" charset="0"/>
              <a:buNone/>
            </a:pPr>
            <a:r>
              <a:rPr lang="en-US" altLang="zh-CN" sz="1600">
                <a:solidFill>
                  <a:srgbClr val="002060"/>
                </a:solidFill>
                <a:latin typeface="微软雅黑" panose="020B0502040204020203" pitchFamily="34" charset="-122"/>
                <a:ea typeface="微软雅黑" panose="020B0502040204020203" pitchFamily="34" charset="-122"/>
                <a:sym typeface="+mn-ea"/>
              </a:rPr>
              <a:t>3) WAN-WAN </a:t>
            </a:r>
            <a:r>
              <a:rPr lang="zh-CN" altLang="en-US" sz="1600">
                <a:solidFill>
                  <a:srgbClr val="002060"/>
                </a:solidFill>
                <a:latin typeface="微软雅黑" panose="020B0502040204020203" pitchFamily="34" charset="-122"/>
                <a:ea typeface="微软雅黑" panose="020B0502040204020203" pitchFamily="34" charset="-122"/>
                <a:sym typeface="+mn-ea"/>
              </a:rPr>
              <a:t>互联</a:t>
            </a:r>
            <a:endParaRPr lang="zh-CN" altLang="en-US" sz="1600">
              <a:solidFill>
                <a:srgbClr val="002060"/>
              </a:solidFill>
              <a:latin typeface="微软雅黑" panose="020B0502040204020203" pitchFamily="34" charset="-122"/>
              <a:ea typeface="微软雅黑" panose="020B0502040204020203" pitchFamily="34" charset="-122"/>
              <a:sym typeface="+mn-ea"/>
            </a:endParaRPr>
          </a:p>
          <a:p>
            <a:pPr indent="0" algn="l">
              <a:buFont typeface="Wingdings" panose="05000000000000000000" charset="0"/>
              <a:buNone/>
            </a:pPr>
            <a:endParaRPr lang="zh-CN" altLang="en-US" sz="1600">
              <a:solidFill>
                <a:srgbClr val="002060"/>
              </a:solidFill>
              <a:latin typeface="微软雅黑" panose="020B0502040204020203" pitchFamily="34" charset="-122"/>
              <a:ea typeface="微软雅黑" panose="020B0502040204020203" pitchFamily="34" charset="-122"/>
              <a:sym typeface="+mn-ea"/>
            </a:endParaRPr>
          </a:p>
        </p:txBody>
      </p:sp>
      <p:grpSp>
        <p:nvGrpSpPr>
          <p:cNvPr id="16" name="组合 15"/>
          <p:cNvGrpSpPr/>
          <p:nvPr/>
        </p:nvGrpSpPr>
        <p:grpSpPr>
          <a:xfrm>
            <a:off x="3364865" y="1373505"/>
            <a:ext cx="5088890" cy="3274060"/>
            <a:chOff x="6083" y="2639"/>
            <a:chExt cx="8014" cy="5156"/>
          </a:xfrm>
        </p:grpSpPr>
        <p:grpSp>
          <p:nvGrpSpPr>
            <p:cNvPr id="13" name="组合 12"/>
            <p:cNvGrpSpPr/>
            <p:nvPr/>
          </p:nvGrpSpPr>
          <p:grpSpPr>
            <a:xfrm>
              <a:off x="6083" y="2743"/>
              <a:ext cx="7862" cy="5053"/>
              <a:chOff x="6385" y="3794"/>
              <a:chExt cx="7862" cy="5053"/>
            </a:xfrm>
          </p:grpSpPr>
          <p:grpSp>
            <p:nvGrpSpPr>
              <p:cNvPr id="62" name="组合 61"/>
              <p:cNvGrpSpPr/>
              <p:nvPr/>
            </p:nvGrpSpPr>
            <p:grpSpPr>
              <a:xfrm rot="0">
                <a:off x="6385" y="7467"/>
                <a:ext cx="2238" cy="1380"/>
                <a:chOff x="8859" y="5295"/>
                <a:chExt cx="2238" cy="1380"/>
              </a:xfrm>
            </p:grpSpPr>
            <p:grpSp>
              <p:nvGrpSpPr>
                <p:cNvPr id="37" name="组合 36"/>
                <p:cNvGrpSpPr/>
                <p:nvPr/>
              </p:nvGrpSpPr>
              <p:grpSpPr>
                <a:xfrm>
                  <a:off x="8859" y="6245"/>
                  <a:ext cx="2238" cy="430"/>
                  <a:chOff x="8241" y="6403"/>
                  <a:chExt cx="2238" cy="430"/>
                </a:xfrm>
              </p:grpSpPr>
              <p:graphicFrame>
                <p:nvGraphicFramePr>
                  <p:cNvPr id="3" name="对象 2"/>
                  <p:cNvGraphicFramePr/>
                  <p:nvPr/>
                </p:nvGraphicFramePr>
                <p:xfrm>
                  <a:off x="8241" y="6403"/>
                  <a:ext cx="564" cy="431"/>
                </p:xfrm>
                <a:graphic>
                  <a:graphicData uri="http://schemas.openxmlformats.org/presentationml/2006/ole">
                    <mc:AlternateContent xmlns:mc="http://schemas.openxmlformats.org/markup-compatibility/2006">
                      <mc:Choice xmlns:v="urn:schemas-microsoft-com:vml" Requires="v">
                        <p:oleObj spid="_x0000_s4" name="" r:id="rId1" imgW="2181225" imgH="1504950" progId="Paint.Picture">
                          <p:embed/>
                        </p:oleObj>
                      </mc:Choice>
                      <mc:Fallback>
                        <p:oleObj name="" r:id="rId1" imgW="2181225" imgH="1504950" progId="Paint.Picture">
                          <p:embed/>
                          <p:pic>
                            <p:nvPicPr>
                              <p:cNvPr id="0" name="图片 3"/>
                              <p:cNvPicPr/>
                              <p:nvPr/>
                            </p:nvPicPr>
                            <p:blipFill>
                              <a:blip r:embed="rId2"/>
                              <a:stretch>
                                <a:fillRect/>
                              </a:stretch>
                            </p:blipFill>
                            <p:spPr>
                              <a:xfrm>
                                <a:off x="8241" y="6403"/>
                                <a:ext cx="564" cy="431"/>
                              </a:xfrm>
                              <a:prstGeom prst="rect">
                                <a:avLst/>
                              </a:prstGeom>
                            </p:spPr>
                          </p:pic>
                        </p:oleObj>
                      </mc:Fallback>
                    </mc:AlternateContent>
                  </a:graphicData>
                </a:graphic>
              </p:graphicFrame>
              <p:graphicFrame>
                <p:nvGraphicFramePr>
                  <p:cNvPr id="21" name="对象 20"/>
                  <p:cNvGraphicFramePr/>
                  <p:nvPr/>
                </p:nvGraphicFramePr>
                <p:xfrm>
                  <a:off x="8799" y="6403"/>
                  <a:ext cx="564" cy="431"/>
                </p:xfrm>
                <a:graphic>
                  <a:graphicData uri="http://schemas.openxmlformats.org/presentationml/2006/ole">
                    <mc:AlternateContent xmlns:mc="http://schemas.openxmlformats.org/markup-compatibility/2006">
                      <mc:Choice xmlns:v="urn:schemas-microsoft-com:vml" Requires="v">
                        <p:oleObj spid="_x0000_s24" name="" r:id="rId3" imgW="2181225" imgH="1504950" progId="Paint.Picture">
                          <p:embed/>
                        </p:oleObj>
                      </mc:Choice>
                      <mc:Fallback>
                        <p:oleObj name="" r:id="rId3" imgW="2181225" imgH="1504950" progId="Paint.Picture">
                          <p:embed/>
                          <p:pic>
                            <p:nvPicPr>
                              <p:cNvPr id="0" name="图片 3"/>
                              <p:cNvPicPr/>
                              <p:nvPr/>
                            </p:nvPicPr>
                            <p:blipFill>
                              <a:blip r:embed="rId2"/>
                              <a:stretch>
                                <a:fillRect/>
                              </a:stretch>
                            </p:blipFill>
                            <p:spPr>
                              <a:xfrm>
                                <a:off x="8799" y="6403"/>
                                <a:ext cx="564" cy="431"/>
                              </a:xfrm>
                              <a:prstGeom prst="rect">
                                <a:avLst/>
                              </a:prstGeom>
                            </p:spPr>
                          </p:pic>
                        </p:oleObj>
                      </mc:Fallback>
                    </mc:AlternateContent>
                  </a:graphicData>
                </a:graphic>
              </p:graphicFrame>
              <p:graphicFrame>
                <p:nvGraphicFramePr>
                  <p:cNvPr id="27" name="对象 26"/>
                  <p:cNvGraphicFramePr/>
                  <p:nvPr/>
                </p:nvGraphicFramePr>
                <p:xfrm>
                  <a:off x="9357" y="6403"/>
                  <a:ext cx="564" cy="431"/>
                </p:xfrm>
                <a:graphic>
                  <a:graphicData uri="http://schemas.openxmlformats.org/presentationml/2006/ole">
                    <mc:AlternateContent xmlns:mc="http://schemas.openxmlformats.org/markup-compatibility/2006">
                      <mc:Choice xmlns:v="urn:schemas-microsoft-com:vml" Requires="v">
                        <p:oleObj spid="_x0000_s34" name="" r:id="rId4" imgW="2181225" imgH="1504950" progId="Paint.Picture">
                          <p:embed/>
                        </p:oleObj>
                      </mc:Choice>
                      <mc:Fallback>
                        <p:oleObj name="" r:id="rId4" imgW="2181225" imgH="1504950" progId="Paint.Picture">
                          <p:embed/>
                          <p:pic>
                            <p:nvPicPr>
                              <p:cNvPr id="0" name="图片 3"/>
                              <p:cNvPicPr/>
                              <p:nvPr/>
                            </p:nvPicPr>
                            <p:blipFill>
                              <a:blip r:embed="rId2"/>
                              <a:stretch>
                                <a:fillRect/>
                              </a:stretch>
                            </p:blipFill>
                            <p:spPr>
                              <a:xfrm>
                                <a:off x="9357" y="6403"/>
                                <a:ext cx="564" cy="431"/>
                              </a:xfrm>
                              <a:prstGeom prst="rect">
                                <a:avLst/>
                              </a:prstGeom>
                            </p:spPr>
                          </p:pic>
                        </p:oleObj>
                      </mc:Fallback>
                    </mc:AlternateContent>
                  </a:graphicData>
                </a:graphic>
              </p:graphicFrame>
              <p:graphicFrame>
                <p:nvGraphicFramePr>
                  <p:cNvPr id="35" name="对象 34"/>
                  <p:cNvGraphicFramePr/>
                  <p:nvPr/>
                </p:nvGraphicFramePr>
                <p:xfrm>
                  <a:off x="9915" y="6403"/>
                  <a:ext cx="564" cy="431"/>
                </p:xfrm>
                <a:graphic>
                  <a:graphicData uri="http://schemas.openxmlformats.org/presentationml/2006/ole">
                    <mc:AlternateContent xmlns:mc="http://schemas.openxmlformats.org/markup-compatibility/2006">
                      <mc:Choice xmlns:v="urn:schemas-microsoft-com:vml" Requires="v">
                        <p:oleObj spid="_x0000_s36" name="" r:id="rId5" imgW="2181225" imgH="1504950" progId="Paint.Picture">
                          <p:embed/>
                        </p:oleObj>
                      </mc:Choice>
                      <mc:Fallback>
                        <p:oleObj name="" r:id="rId5" imgW="2181225" imgH="1504950" progId="Paint.Picture">
                          <p:embed/>
                          <p:pic>
                            <p:nvPicPr>
                              <p:cNvPr id="0" name="图片 3"/>
                              <p:cNvPicPr/>
                              <p:nvPr/>
                            </p:nvPicPr>
                            <p:blipFill>
                              <a:blip r:embed="rId2"/>
                              <a:stretch>
                                <a:fillRect/>
                              </a:stretch>
                            </p:blipFill>
                            <p:spPr>
                              <a:xfrm>
                                <a:off x="9915" y="6403"/>
                                <a:ext cx="564" cy="431"/>
                              </a:xfrm>
                              <a:prstGeom prst="rect">
                                <a:avLst/>
                              </a:prstGeom>
                            </p:spPr>
                          </p:pic>
                        </p:oleObj>
                      </mc:Fallback>
                    </mc:AlternateContent>
                  </a:graphicData>
                </a:graphic>
              </p:graphicFrame>
            </p:grpSp>
            <p:sp>
              <p:nvSpPr>
                <p:cNvPr id="57" name="椭圆 56"/>
                <p:cNvSpPr/>
                <p:nvPr/>
              </p:nvSpPr>
              <p:spPr>
                <a:xfrm>
                  <a:off x="9043" y="5295"/>
                  <a:ext cx="1842" cy="460"/>
                </a:xfrm>
                <a:prstGeom prst="ellipse">
                  <a:avLst/>
                </a:prstGeom>
                <a:noFill/>
                <a:ln w="15875" cap="flat" cmpd="sng" algn="ctr">
                  <a:solidFill>
                    <a:srgbClr val="1C4885"/>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交换机</a:t>
                  </a: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cxnSp>
              <p:nvCxnSpPr>
                <p:cNvPr id="58" name="直接连接符 57"/>
                <p:cNvCxnSpPr>
                  <a:stCxn id="57" idx="3"/>
                  <a:endCxn id="3" idx="0"/>
                </p:cNvCxnSpPr>
                <p:nvPr/>
              </p:nvCxnSpPr>
              <p:spPr>
                <a:xfrm flipH="1">
                  <a:off x="9141" y="5688"/>
                  <a:ext cx="172" cy="557"/>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59" name="直接连接符 58"/>
                <p:cNvCxnSpPr>
                  <a:stCxn id="57" idx="5"/>
                  <a:endCxn id="35" idx="0"/>
                </p:cNvCxnSpPr>
                <p:nvPr/>
              </p:nvCxnSpPr>
              <p:spPr>
                <a:xfrm>
                  <a:off x="10615" y="5688"/>
                  <a:ext cx="200" cy="557"/>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60" name="直接连接符 59"/>
                <p:cNvCxnSpPr>
                  <a:endCxn id="21" idx="0"/>
                </p:cNvCxnSpPr>
                <p:nvPr/>
              </p:nvCxnSpPr>
              <p:spPr>
                <a:xfrm>
                  <a:off x="9696" y="5755"/>
                  <a:ext cx="3" cy="490"/>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61" name="直接连接符 60"/>
                <p:cNvCxnSpPr>
                  <a:endCxn id="27" idx="0"/>
                </p:cNvCxnSpPr>
                <p:nvPr/>
              </p:nvCxnSpPr>
              <p:spPr>
                <a:xfrm>
                  <a:off x="10243" y="5755"/>
                  <a:ext cx="14" cy="490"/>
                </a:xfrm>
                <a:prstGeom prst="line">
                  <a:avLst/>
                </a:prstGeom>
                <a:solidFill>
                  <a:schemeClr val="accent1"/>
                </a:solidFill>
                <a:ln w="15875" cap="flat" cmpd="sng" algn="ctr">
                  <a:solidFill>
                    <a:srgbClr val="1C4885"/>
                  </a:solidFill>
                  <a:prstDash val="solid"/>
                  <a:round/>
                  <a:headEnd type="none" w="med" len="med"/>
                  <a:tailEnd type="none" w="med" len="med"/>
                </a:ln>
              </p:spPr>
            </p:cxnSp>
          </p:grpSp>
          <p:grpSp>
            <p:nvGrpSpPr>
              <p:cNvPr id="63" name="组合 62"/>
              <p:cNvGrpSpPr/>
              <p:nvPr/>
            </p:nvGrpSpPr>
            <p:grpSpPr>
              <a:xfrm rot="0">
                <a:off x="9189" y="7467"/>
                <a:ext cx="2238" cy="1380"/>
                <a:chOff x="8859" y="5295"/>
                <a:chExt cx="2238" cy="1380"/>
              </a:xfrm>
            </p:grpSpPr>
            <p:grpSp>
              <p:nvGrpSpPr>
                <p:cNvPr id="64" name="组合 63"/>
                <p:cNvGrpSpPr/>
                <p:nvPr/>
              </p:nvGrpSpPr>
              <p:grpSpPr>
                <a:xfrm>
                  <a:off x="8859" y="6245"/>
                  <a:ext cx="2238" cy="430"/>
                  <a:chOff x="8241" y="6403"/>
                  <a:chExt cx="2238" cy="430"/>
                </a:xfrm>
              </p:grpSpPr>
              <p:graphicFrame>
                <p:nvGraphicFramePr>
                  <p:cNvPr id="65" name="对象 64"/>
                  <p:cNvGraphicFramePr/>
                  <p:nvPr/>
                </p:nvGraphicFramePr>
                <p:xfrm>
                  <a:off x="8241" y="6403"/>
                  <a:ext cx="564" cy="431"/>
                </p:xfrm>
                <a:graphic>
                  <a:graphicData uri="http://schemas.openxmlformats.org/presentationml/2006/ole">
                    <mc:AlternateContent xmlns:mc="http://schemas.openxmlformats.org/markup-compatibility/2006">
                      <mc:Choice xmlns:v="urn:schemas-microsoft-com:vml" Requires="v">
                        <p:oleObj spid="_x0000_s66" name="" r:id="rId6" imgW="2181225" imgH="1504950" progId="Paint.Picture">
                          <p:embed/>
                        </p:oleObj>
                      </mc:Choice>
                      <mc:Fallback>
                        <p:oleObj name="" r:id="rId6" imgW="2181225" imgH="1504950" progId="Paint.Picture">
                          <p:embed/>
                          <p:pic>
                            <p:nvPicPr>
                              <p:cNvPr id="0" name="图片 3"/>
                              <p:cNvPicPr/>
                              <p:nvPr/>
                            </p:nvPicPr>
                            <p:blipFill>
                              <a:blip r:embed="rId2"/>
                              <a:stretch>
                                <a:fillRect/>
                              </a:stretch>
                            </p:blipFill>
                            <p:spPr>
                              <a:xfrm>
                                <a:off x="8241" y="6403"/>
                                <a:ext cx="564" cy="431"/>
                              </a:xfrm>
                              <a:prstGeom prst="rect">
                                <a:avLst/>
                              </a:prstGeom>
                            </p:spPr>
                          </p:pic>
                        </p:oleObj>
                      </mc:Fallback>
                    </mc:AlternateContent>
                  </a:graphicData>
                </a:graphic>
              </p:graphicFrame>
              <p:graphicFrame>
                <p:nvGraphicFramePr>
                  <p:cNvPr id="67" name="对象 66"/>
                  <p:cNvGraphicFramePr/>
                  <p:nvPr/>
                </p:nvGraphicFramePr>
                <p:xfrm>
                  <a:off x="8799" y="6403"/>
                  <a:ext cx="564" cy="431"/>
                </p:xfrm>
                <a:graphic>
                  <a:graphicData uri="http://schemas.openxmlformats.org/presentationml/2006/ole">
                    <mc:AlternateContent xmlns:mc="http://schemas.openxmlformats.org/markup-compatibility/2006">
                      <mc:Choice xmlns:v="urn:schemas-microsoft-com:vml" Requires="v">
                        <p:oleObj spid="_x0000_s68" name="" r:id="rId7" imgW="2181225" imgH="1504950" progId="Paint.Picture">
                          <p:embed/>
                        </p:oleObj>
                      </mc:Choice>
                      <mc:Fallback>
                        <p:oleObj name="" r:id="rId7" imgW="2181225" imgH="1504950" progId="Paint.Picture">
                          <p:embed/>
                          <p:pic>
                            <p:nvPicPr>
                              <p:cNvPr id="0" name="图片 3"/>
                              <p:cNvPicPr/>
                              <p:nvPr/>
                            </p:nvPicPr>
                            <p:blipFill>
                              <a:blip r:embed="rId2"/>
                              <a:stretch>
                                <a:fillRect/>
                              </a:stretch>
                            </p:blipFill>
                            <p:spPr>
                              <a:xfrm>
                                <a:off x="8799" y="6403"/>
                                <a:ext cx="564" cy="431"/>
                              </a:xfrm>
                              <a:prstGeom prst="rect">
                                <a:avLst/>
                              </a:prstGeom>
                            </p:spPr>
                          </p:pic>
                        </p:oleObj>
                      </mc:Fallback>
                    </mc:AlternateContent>
                  </a:graphicData>
                </a:graphic>
              </p:graphicFrame>
              <p:graphicFrame>
                <p:nvGraphicFramePr>
                  <p:cNvPr id="69" name="对象 68"/>
                  <p:cNvGraphicFramePr/>
                  <p:nvPr/>
                </p:nvGraphicFramePr>
                <p:xfrm>
                  <a:off x="9357" y="6403"/>
                  <a:ext cx="564" cy="431"/>
                </p:xfrm>
                <a:graphic>
                  <a:graphicData uri="http://schemas.openxmlformats.org/presentationml/2006/ole">
                    <mc:AlternateContent xmlns:mc="http://schemas.openxmlformats.org/markup-compatibility/2006">
                      <mc:Choice xmlns:v="urn:schemas-microsoft-com:vml" Requires="v">
                        <p:oleObj spid="_x0000_s70" name="" r:id="rId8" imgW="2181225" imgH="1504950" progId="Paint.Picture">
                          <p:embed/>
                        </p:oleObj>
                      </mc:Choice>
                      <mc:Fallback>
                        <p:oleObj name="" r:id="rId8" imgW="2181225" imgH="1504950" progId="Paint.Picture">
                          <p:embed/>
                          <p:pic>
                            <p:nvPicPr>
                              <p:cNvPr id="0" name="图片 3"/>
                              <p:cNvPicPr/>
                              <p:nvPr/>
                            </p:nvPicPr>
                            <p:blipFill>
                              <a:blip r:embed="rId2"/>
                              <a:stretch>
                                <a:fillRect/>
                              </a:stretch>
                            </p:blipFill>
                            <p:spPr>
                              <a:xfrm>
                                <a:off x="9357" y="6403"/>
                                <a:ext cx="564" cy="431"/>
                              </a:xfrm>
                              <a:prstGeom prst="rect">
                                <a:avLst/>
                              </a:prstGeom>
                            </p:spPr>
                          </p:pic>
                        </p:oleObj>
                      </mc:Fallback>
                    </mc:AlternateContent>
                  </a:graphicData>
                </a:graphic>
              </p:graphicFrame>
              <p:graphicFrame>
                <p:nvGraphicFramePr>
                  <p:cNvPr id="71" name="对象 70"/>
                  <p:cNvGraphicFramePr/>
                  <p:nvPr/>
                </p:nvGraphicFramePr>
                <p:xfrm>
                  <a:off x="9915" y="6403"/>
                  <a:ext cx="564" cy="431"/>
                </p:xfrm>
                <a:graphic>
                  <a:graphicData uri="http://schemas.openxmlformats.org/presentationml/2006/ole">
                    <mc:AlternateContent xmlns:mc="http://schemas.openxmlformats.org/markup-compatibility/2006">
                      <mc:Choice xmlns:v="urn:schemas-microsoft-com:vml" Requires="v">
                        <p:oleObj spid="_x0000_s72" name="" r:id="rId9" imgW="2181225" imgH="1504950" progId="Paint.Picture">
                          <p:embed/>
                        </p:oleObj>
                      </mc:Choice>
                      <mc:Fallback>
                        <p:oleObj name="" r:id="rId9" imgW="2181225" imgH="1504950" progId="Paint.Picture">
                          <p:embed/>
                          <p:pic>
                            <p:nvPicPr>
                              <p:cNvPr id="0" name="图片 3"/>
                              <p:cNvPicPr/>
                              <p:nvPr/>
                            </p:nvPicPr>
                            <p:blipFill>
                              <a:blip r:embed="rId2"/>
                              <a:stretch>
                                <a:fillRect/>
                              </a:stretch>
                            </p:blipFill>
                            <p:spPr>
                              <a:xfrm>
                                <a:off x="9915" y="6403"/>
                                <a:ext cx="564" cy="431"/>
                              </a:xfrm>
                              <a:prstGeom prst="rect">
                                <a:avLst/>
                              </a:prstGeom>
                            </p:spPr>
                          </p:pic>
                        </p:oleObj>
                      </mc:Fallback>
                    </mc:AlternateContent>
                  </a:graphicData>
                </a:graphic>
              </p:graphicFrame>
            </p:grpSp>
            <p:sp>
              <p:nvSpPr>
                <p:cNvPr id="73" name="椭圆 72"/>
                <p:cNvSpPr/>
                <p:nvPr/>
              </p:nvSpPr>
              <p:spPr>
                <a:xfrm>
                  <a:off x="9043" y="5295"/>
                  <a:ext cx="1842" cy="460"/>
                </a:xfrm>
                <a:prstGeom prst="ellipse">
                  <a:avLst/>
                </a:prstGeom>
                <a:noFill/>
                <a:ln w="15875" cap="flat" cmpd="sng" algn="ctr">
                  <a:solidFill>
                    <a:srgbClr val="1C4885"/>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交换机</a:t>
                  </a: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cxnSp>
              <p:nvCxnSpPr>
                <p:cNvPr id="74" name="直接连接符 73"/>
                <p:cNvCxnSpPr>
                  <a:stCxn id="73" idx="3"/>
                  <a:endCxn id="65" idx="0"/>
                </p:cNvCxnSpPr>
                <p:nvPr/>
              </p:nvCxnSpPr>
              <p:spPr>
                <a:xfrm flipH="1">
                  <a:off x="9141" y="5688"/>
                  <a:ext cx="172" cy="557"/>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75" name="直接连接符 74"/>
                <p:cNvCxnSpPr>
                  <a:stCxn id="73" idx="5"/>
                  <a:endCxn id="71" idx="0"/>
                </p:cNvCxnSpPr>
                <p:nvPr/>
              </p:nvCxnSpPr>
              <p:spPr>
                <a:xfrm>
                  <a:off x="10615" y="5688"/>
                  <a:ext cx="200" cy="557"/>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76" name="直接连接符 75"/>
                <p:cNvCxnSpPr>
                  <a:endCxn id="67" idx="0"/>
                </p:cNvCxnSpPr>
                <p:nvPr/>
              </p:nvCxnSpPr>
              <p:spPr>
                <a:xfrm>
                  <a:off x="9696" y="5755"/>
                  <a:ext cx="3" cy="490"/>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77" name="直接连接符 76"/>
                <p:cNvCxnSpPr>
                  <a:endCxn id="69" idx="0"/>
                </p:cNvCxnSpPr>
                <p:nvPr/>
              </p:nvCxnSpPr>
              <p:spPr>
                <a:xfrm>
                  <a:off x="10243" y="5755"/>
                  <a:ext cx="14" cy="490"/>
                </a:xfrm>
                <a:prstGeom prst="line">
                  <a:avLst/>
                </a:prstGeom>
                <a:solidFill>
                  <a:schemeClr val="accent1"/>
                </a:solidFill>
                <a:ln w="15875" cap="flat" cmpd="sng" algn="ctr">
                  <a:solidFill>
                    <a:srgbClr val="1C4885"/>
                  </a:solidFill>
                  <a:prstDash val="solid"/>
                  <a:round/>
                  <a:headEnd type="none" w="med" len="med"/>
                  <a:tailEnd type="none" w="med" len="med"/>
                </a:ln>
              </p:spPr>
            </p:cxnSp>
          </p:grpSp>
          <p:grpSp>
            <p:nvGrpSpPr>
              <p:cNvPr id="78" name="组合 77"/>
              <p:cNvGrpSpPr/>
              <p:nvPr/>
            </p:nvGrpSpPr>
            <p:grpSpPr>
              <a:xfrm rot="0">
                <a:off x="12009" y="7467"/>
                <a:ext cx="2238" cy="1380"/>
                <a:chOff x="8859" y="5295"/>
                <a:chExt cx="2238" cy="1380"/>
              </a:xfrm>
            </p:grpSpPr>
            <p:grpSp>
              <p:nvGrpSpPr>
                <p:cNvPr id="79" name="组合 78"/>
                <p:cNvGrpSpPr/>
                <p:nvPr/>
              </p:nvGrpSpPr>
              <p:grpSpPr>
                <a:xfrm>
                  <a:off x="8859" y="6245"/>
                  <a:ext cx="2238" cy="430"/>
                  <a:chOff x="8241" y="6403"/>
                  <a:chExt cx="2238" cy="430"/>
                </a:xfrm>
              </p:grpSpPr>
              <p:graphicFrame>
                <p:nvGraphicFramePr>
                  <p:cNvPr id="80" name="对象 79"/>
                  <p:cNvGraphicFramePr/>
                  <p:nvPr/>
                </p:nvGraphicFramePr>
                <p:xfrm>
                  <a:off x="8241" y="6403"/>
                  <a:ext cx="564" cy="431"/>
                </p:xfrm>
                <a:graphic>
                  <a:graphicData uri="http://schemas.openxmlformats.org/presentationml/2006/ole">
                    <mc:AlternateContent xmlns:mc="http://schemas.openxmlformats.org/markup-compatibility/2006">
                      <mc:Choice xmlns:v="urn:schemas-microsoft-com:vml" Requires="v">
                        <p:oleObj spid="_x0000_s81" name="" r:id="rId10" imgW="2181225" imgH="1504950" progId="Paint.Picture">
                          <p:embed/>
                        </p:oleObj>
                      </mc:Choice>
                      <mc:Fallback>
                        <p:oleObj name="" r:id="rId10" imgW="2181225" imgH="1504950" progId="Paint.Picture">
                          <p:embed/>
                          <p:pic>
                            <p:nvPicPr>
                              <p:cNvPr id="0" name="图片 3"/>
                              <p:cNvPicPr/>
                              <p:nvPr/>
                            </p:nvPicPr>
                            <p:blipFill>
                              <a:blip r:embed="rId2"/>
                              <a:stretch>
                                <a:fillRect/>
                              </a:stretch>
                            </p:blipFill>
                            <p:spPr>
                              <a:xfrm>
                                <a:off x="8241" y="6403"/>
                                <a:ext cx="564" cy="431"/>
                              </a:xfrm>
                              <a:prstGeom prst="rect">
                                <a:avLst/>
                              </a:prstGeom>
                            </p:spPr>
                          </p:pic>
                        </p:oleObj>
                      </mc:Fallback>
                    </mc:AlternateContent>
                  </a:graphicData>
                </a:graphic>
              </p:graphicFrame>
              <p:graphicFrame>
                <p:nvGraphicFramePr>
                  <p:cNvPr id="82" name="对象 81"/>
                  <p:cNvGraphicFramePr/>
                  <p:nvPr/>
                </p:nvGraphicFramePr>
                <p:xfrm>
                  <a:off x="8799" y="6403"/>
                  <a:ext cx="564" cy="431"/>
                </p:xfrm>
                <a:graphic>
                  <a:graphicData uri="http://schemas.openxmlformats.org/presentationml/2006/ole">
                    <mc:AlternateContent xmlns:mc="http://schemas.openxmlformats.org/markup-compatibility/2006">
                      <mc:Choice xmlns:v="urn:schemas-microsoft-com:vml" Requires="v">
                        <p:oleObj spid="_x0000_s83" name="" r:id="rId11" imgW="2181225" imgH="1504950" progId="Paint.Picture">
                          <p:embed/>
                        </p:oleObj>
                      </mc:Choice>
                      <mc:Fallback>
                        <p:oleObj name="" r:id="rId11" imgW="2181225" imgH="1504950" progId="Paint.Picture">
                          <p:embed/>
                          <p:pic>
                            <p:nvPicPr>
                              <p:cNvPr id="0" name="图片 3"/>
                              <p:cNvPicPr/>
                              <p:nvPr/>
                            </p:nvPicPr>
                            <p:blipFill>
                              <a:blip r:embed="rId2"/>
                              <a:stretch>
                                <a:fillRect/>
                              </a:stretch>
                            </p:blipFill>
                            <p:spPr>
                              <a:xfrm>
                                <a:off x="8799" y="6403"/>
                                <a:ext cx="564" cy="431"/>
                              </a:xfrm>
                              <a:prstGeom prst="rect">
                                <a:avLst/>
                              </a:prstGeom>
                            </p:spPr>
                          </p:pic>
                        </p:oleObj>
                      </mc:Fallback>
                    </mc:AlternateContent>
                  </a:graphicData>
                </a:graphic>
              </p:graphicFrame>
              <p:graphicFrame>
                <p:nvGraphicFramePr>
                  <p:cNvPr id="84" name="对象 83"/>
                  <p:cNvGraphicFramePr/>
                  <p:nvPr/>
                </p:nvGraphicFramePr>
                <p:xfrm>
                  <a:off x="9357" y="6403"/>
                  <a:ext cx="564" cy="431"/>
                </p:xfrm>
                <a:graphic>
                  <a:graphicData uri="http://schemas.openxmlformats.org/presentationml/2006/ole">
                    <mc:AlternateContent xmlns:mc="http://schemas.openxmlformats.org/markup-compatibility/2006">
                      <mc:Choice xmlns:v="urn:schemas-microsoft-com:vml" Requires="v">
                        <p:oleObj spid="_x0000_s85" name="" r:id="rId12" imgW="2181225" imgH="1504950" progId="Paint.Picture">
                          <p:embed/>
                        </p:oleObj>
                      </mc:Choice>
                      <mc:Fallback>
                        <p:oleObj name="" r:id="rId12" imgW="2181225" imgH="1504950" progId="Paint.Picture">
                          <p:embed/>
                          <p:pic>
                            <p:nvPicPr>
                              <p:cNvPr id="0" name="图片 3"/>
                              <p:cNvPicPr/>
                              <p:nvPr/>
                            </p:nvPicPr>
                            <p:blipFill>
                              <a:blip r:embed="rId2"/>
                              <a:stretch>
                                <a:fillRect/>
                              </a:stretch>
                            </p:blipFill>
                            <p:spPr>
                              <a:xfrm>
                                <a:off x="9357" y="6403"/>
                                <a:ext cx="564" cy="431"/>
                              </a:xfrm>
                              <a:prstGeom prst="rect">
                                <a:avLst/>
                              </a:prstGeom>
                            </p:spPr>
                          </p:pic>
                        </p:oleObj>
                      </mc:Fallback>
                    </mc:AlternateContent>
                  </a:graphicData>
                </a:graphic>
              </p:graphicFrame>
              <p:graphicFrame>
                <p:nvGraphicFramePr>
                  <p:cNvPr id="86" name="对象 85"/>
                  <p:cNvGraphicFramePr/>
                  <p:nvPr/>
                </p:nvGraphicFramePr>
                <p:xfrm>
                  <a:off x="9915" y="6403"/>
                  <a:ext cx="564" cy="431"/>
                </p:xfrm>
                <a:graphic>
                  <a:graphicData uri="http://schemas.openxmlformats.org/presentationml/2006/ole">
                    <mc:AlternateContent xmlns:mc="http://schemas.openxmlformats.org/markup-compatibility/2006">
                      <mc:Choice xmlns:v="urn:schemas-microsoft-com:vml" Requires="v">
                        <p:oleObj spid="_x0000_s87" name="" r:id="rId13" imgW="2181225" imgH="1504950" progId="Paint.Picture">
                          <p:embed/>
                        </p:oleObj>
                      </mc:Choice>
                      <mc:Fallback>
                        <p:oleObj name="" r:id="rId13" imgW="2181225" imgH="1504950" progId="Paint.Picture">
                          <p:embed/>
                          <p:pic>
                            <p:nvPicPr>
                              <p:cNvPr id="0" name="图片 3"/>
                              <p:cNvPicPr/>
                              <p:nvPr/>
                            </p:nvPicPr>
                            <p:blipFill>
                              <a:blip r:embed="rId2"/>
                              <a:stretch>
                                <a:fillRect/>
                              </a:stretch>
                            </p:blipFill>
                            <p:spPr>
                              <a:xfrm>
                                <a:off x="9915" y="6403"/>
                                <a:ext cx="564" cy="431"/>
                              </a:xfrm>
                              <a:prstGeom prst="rect">
                                <a:avLst/>
                              </a:prstGeom>
                            </p:spPr>
                          </p:pic>
                        </p:oleObj>
                      </mc:Fallback>
                    </mc:AlternateContent>
                  </a:graphicData>
                </a:graphic>
              </p:graphicFrame>
            </p:grpSp>
            <p:sp>
              <p:nvSpPr>
                <p:cNvPr id="88" name="椭圆 87"/>
                <p:cNvSpPr/>
                <p:nvPr/>
              </p:nvSpPr>
              <p:spPr>
                <a:xfrm>
                  <a:off x="9043" y="5295"/>
                  <a:ext cx="1842" cy="460"/>
                </a:xfrm>
                <a:prstGeom prst="ellipse">
                  <a:avLst/>
                </a:prstGeom>
                <a:noFill/>
                <a:ln w="15875" cap="flat" cmpd="sng" algn="ctr">
                  <a:solidFill>
                    <a:srgbClr val="1C4885"/>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交换机</a:t>
                  </a: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cxnSp>
              <p:nvCxnSpPr>
                <p:cNvPr id="89" name="直接连接符 88"/>
                <p:cNvCxnSpPr>
                  <a:stCxn id="88" idx="3"/>
                  <a:endCxn id="80" idx="0"/>
                </p:cNvCxnSpPr>
                <p:nvPr/>
              </p:nvCxnSpPr>
              <p:spPr>
                <a:xfrm flipH="1">
                  <a:off x="9141" y="5688"/>
                  <a:ext cx="172" cy="557"/>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90" name="直接连接符 89"/>
                <p:cNvCxnSpPr>
                  <a:stCxn id="88" idx="5"/>
                  <a:endCxn id="86" idx="0"/>
                </p:cNvCxnSpPr>
                <p:nvPr/>
              </p:nvCxnSpPr>
              <p:spPr>
                <a:xfrm>
                  <a:off x="10615" y="5688"/>
                  <a:ext cx="200" cy="557"/>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91" name="直接连接符 90"/>
                <p:cNvCxnSpPr>
                  <a:endCxn id="82" idx="0"/>
                </p:cNvCxnSpPr>
                <p:nvPr/>
              </p:nvCxnSpPr>
              <p:spPr>
                <a:xfrm>
                  <a:off x="9696" y="5755"/>
                  <a:ext cx="3" cy="490"/>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92" name="直接连接符 91"/>
                <p:cNvCxnSpPr>
                  <a:endCxn id="84" idx="0"/>
                </p:cNvCxnSpPr>
                <p:nvPr/>
              </p:nvCxnSpPr>
              <p:spPr>
                <a:xfrm>
                  <a:off x="10243" y="5755"/>
                  <a:ext cx="14" cy="490"/>
                </a:xfrm>
                <a:prstGeom prst="line">
                  <a:avLst/>
                </a:prstGeom>
                <a:solidFill>
                  <a:schemeClr val="accent1"/>
                </a:solidFill>
                <a:ln w="15875" cap="flat" cmpd="sng" algn="ctr">
                  <a:solidFill>
                    <a:srgbClr val="1C4885"/>
                  </a:solidFill>
                  <a:prstDash val="solid"/>
                  <a:round/>
                  <a:headEnd type="none" w="med" len="med"/>
                  <a:tailEnd type="none" w="med" len="med"/>
                </a:ln>
              </p:spPr>
            </p:cxnSp>
          </p:grpSp>
          <p:cxnSp>
            <p:nvCxnSpPr>
              <p:cNvPr id="94" name="直接连接符 93"/>
              <p:cNvCxnSpPr>
                <a:stCxn id="93" idx="3"/>
                <a:endCxn id="73" idx="0"/>
              </p:cNvCxnSpPr>
              <p:nvPr/>
            </p:nvCxnSpPr>
            <p:spPr>
              <a:xfrm>
                <a:off x="10117" y="6113"/>
                <a:ext cx="177" cy="1354"/>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95" name="直接连接符 94"/>
              <p:cNvCxnSpPr>
                <a:stCxn id="93" idx="2"/>
                <a:endCxn id="57" idx="0"/>
              </p:cNvCxnSpPr>
              <p:nvPr/>
            </p:nvCxnSpPr>
            <p:spPr>
              <a:xfrm flipH="1">
                <a:off x="7490" y="5849"/>
                <a:ext cx="1981" cy="1618"/>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96" name="直接连接符 95"/>
              <p:cNvCxnSpPr>
                <a:stCxn id="93" idx="4"/>
                <a:endCxn id="88" idx="0"/>
              </p:cNvCxnSpPr>
              <p:nvPr/>
            </p:nvCxnSpPr>
            <p:spPr>
              <a:xfrm>
                <a:off x="10763" y="5849"/>
                <a:ext cx="2351" cy="1618"/>
              </a:xfrm>
              <a:prstGeom prst="line">
                <a:avLst/>
              </a:prstGeom>
              <a:solidFill>
                <a:schemeClr val="accent1"/>
              </a:solidFill>
              <a:ln w="15875" cap="flat" cmpd="sng" algn="ctr">
                <a:solidFill>
                  <a:srgbClr val="1C4885"/>
                </a:solidFill>
                <a:prstDash val="solid"/>
                <a:round/>
                <a:headEnd type="none" w="med" len="med"/>
                <a:tailEnd type="none" w="med" len="med"/>
              </a:ln>
            </p:spPr>
          </p:cxnSp>
          <p:grpSp>
            <p:nvGrpSpPr>
              <p:cNvPr id="12" name="组合 11"/>
              <p:cNvGrpSpPr/>
              <p:nvPr/>
            </p:nvGrpSpPr>
            <p:grpSpPr>
              <a:xfrm>
                <a:off x="6569" y="3794"/>
                <a:ext cx="6088" cy="2777"/>
                <a:chOff x="6569" y="3794"/>
                <a:chExt cx="6088" cy="2777"/>
              </a:xfrm>
            </p:grpSpPr>
            <p:sp>
              <p:nvSpPr>
                <p:cNvPr id="93" name="立方体 92"/>
                <p:cNvSpPr/>
                <p:nvPr/>
              </p:nvSpPr>
              <p:spPr>
                <a:xfrm>
                  <a:off x="9471" y="5408"/>
                  <a:ext cx="1468" cy="705"/>
                </a:xfrm>
                <a:prstGeom prst="cube">
                  <a:avLst/>
                </a:prstGeom>
                <a:noFill/>
                <a:ln w="15875" cap="flat" cmpd="sng" algn="ctr">
                  <a:solidFill>
                    <a:srgbClr val="1C4885"/>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交换机</a:t>
                  </a: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pic>
              <p:nvPicPr>
                <p:cNvPr id="2" name="图片 1"/>
                <p:cNvPicPr>
                  <a:picLocks noChangeAspect="1"/>
                </p:cNvPicPr>
                <p:nvPr/>
              </p:nvPicPr>
              <p:blipFill>
                <a:blip r:embed="rId14"/>
                <a:stretch>
                  <a:fillRect/>
                </a:stretch>
              </p:blipFill>
              <p:spPr>
                <a:xfrm>
                  <a:off x="6569" y="4277"/>
                  <a:ext cx="817" cy="817"/>
                </a:xfrm>
                <a:prstGeom prst="rect">
                  <a:avLst/>
                </a:prstGeom>
              </p:spPr>
            </p:pic>
            <p:pic>
              <p:nvPicPr>
                <p:cNvPr id="5" name="图片 4"/>
                <p:cNvPicPr>
                  <a:picLocks noChangeAspect="1"/>
                </p:cNvPicPr>
                <p:nvPr/>
              </p:nvPicPr>
              <p:blipFill>
                <a:blip r:embed="rId14"/>
                <a:stretch>
                  <a:fillRect/>
                </a:stretch>
              </p:blipFill>
              <p:spPr>
                <a:xfrm>
                  <a:off x="6569" y="5755"/>
                  <a:ext cx="817" cy="817"/>
                </a:xfrm>
                <a:prstGeom prst="rect">
                  <a:avLst/>
                </a:prstGeom>
              </p:spPr>
            </p:pic>
            <p:sp>
              <p:nvSpPr>
                <p:cNvPr id="2050" name="卡带"/>
                <p:cNvSpPr/>
                <p:nvPr/>
              </p:nvSpPr>
              <p:spPr bwMode="auto">
                <a:xfrm>
                  <a:off x="11274" y="4277"/>
                  <a:ext cx="1329" cy="562"/>
                </a:xfrm>
                <a:custGeom>
                  <a:avLst/>
                  <a:gdLst>
                    <a:gd name="T0" fmla="*/ 1647712 w 5287"/>
                    <a:gd name="T1" fmla="*/ 1098609 h 5287"/>
                    <a:gd name="T2" fmla="*/ 1572423 w 5287"/>
                    <a:gd name="T3" fmla="*/ 1202741 h 5287"/>
                    <a:gd name="T4" fmla="*/ 1450303 w 5287"/>
                    <a:gd name="T5" fmla="*/ 1198417 h 5287"/>
                    <a:gd name="T6" fmla="*/ 1223356 w 5287"/>
                    <a:gd name="T7" fmla="*/ 1087799 h 5287"/>
                    <a:gd name="T8" fmla="*/ 1136179 w 5287"/>
                    <a:gd name="T9" fmla="*/ 978263 h 5287"/>
                    <a:gd name="T10" fmla="*/ 1149868 w 5287"/>
                    <a:gd name="T11" fmla="*/ 891786 h 5287"/>
                    <a:gd name="T12" fmla="*/ 1302247 w 5287"/>
                    <a:gd name="T13" fmla="*/ 765675 h 5287"/>
                    <a:gd name="T14" fmla="*/ 1512984 w 5287"/>
                    <a:gd name="T15" fmla="*/ 689648 h 5287"/>
                    <a:gd name="T16" fmla="*/ 1603763 w 5287"/>
                    <a:gd name="T17" fmla="*/ 726040 h 5287"/>
                    <a:gd name="T18" fmla="*/ 1663202 w 5287"/>
                    <a:gd name="T19" fmla="*/ 860799 h 5287"/>
                    <a:gd name="T20" fmla="*/ 1005414 w 5287"/>
                    <a:gd name="T21" fmla="*/ 234927 h 5287"/>
                    <a:gd name="T22" fmla="*/ 1155632 w 5287"/>
                    <a:gd name="T23" fmla="*/ 283570 h 5287"/>
                    <a:gd name="T24" fmla="*/ 1215791 w 5287"/>
                    <a:gd name="T25" fmla="*/ 373650 h 5287"/>
                    <a:gd name="T26" fmla="*/ 1163197 w 5287"/>
                    <a:gd name="T27" fmla="*/ 550926 h 5287"/>
                    <a:gd name="T28" fmla="*/ 1030630 w 5287"/>
                    <a:gd name="T29" fmla="*/ 741534 h 5287"/>
                    <a:gd name="T30" fmla="*/ 945615 w 5287"/>
                    <a:gd name="T31" fmla="*/ 771440 h 5287"/>
                    <a:gd name="T32" fmla="*/ 850153 w 5287"/>
                    <a:gd name="T33" fmla="*/ 720636 h 5287"/>
                    <a:gd name="T34" fmla="*/ 721549 w 5287"/>
                    <a:gd name="T35" fmla="*/ 500481 h 5287"/>
                    <a:gd name="T36" fmla="*/ 693091 w 5287"/>
                    <a:gd name="T37" fmla="*/ 352030 h 5287"/>
                    <a:gd name="T38" fmla="*/ 775945 w 5287"/>
                    <a:gd name="T39" fmla="*/ 269157 h 5287"/>
                    <a:gd name="T40" fmla="*/ 938771 w 5287"/>
                    <a:gd name="T41" fmla="*/ 232045 h 5287"/>
                    <a:gd name="T42" fmla="*/ 250363 w 5287"/>
                    <a:gd name="T43" fmla="*/ 826209 h 5287"/>
                    <a:gd name="T44" fmla="*/ 320248 w 5287"/>
                    <a:gd name="T45" fmla="*/ 709105 h 5287"/>
                    <a:gd name="T46" fmla="*/ 427598 w 5287"/>
                    <a:gd name="T47" fmla="*/ 696494 h 5287"/>
                    <a:gd name="T48" fmla="*/ 652384 w 5287"/>
                    <a:gd name="T49" fmla="*/ 793780 h 5287"/>
                    <a:gd name="T50" fmla="*/ 764778 w 5287"/>
                    <a:gd name="T51" fmla="*/ 911244 h 5287"/>
                    <a:gd name="T52" fmla="*/ 762256 w 5287"/>
                    <a:gd name="T53" fmla="*/ 997720 h 5287"/>
                    <a:gd name="T54" fmla="*/ 636534 w 5287"/>
                    <a:gd name="T55" fmla="*/ 1118787 h 5287"/>
                    <a:gd name="T56" fmla="*/ 414630 w 5287"/>
                    <a:gd name="T57" fmla="*/ 1208866 h 5287"/>
                    <a:gd name="T58" fmla="*/ 313764 w 5287"/>
                    <a:gd name="T59" fmla="*/ 1188688 h 5287"/>
                    <a:gd name="T60" fmla="*/ 247481 w 5287"/>
                    <a:gd name="T61" fmla="*/ 1065460 h 5287"/>
                    <a:gd name="T62" fmla="*/ 691290 w 5287"/>
                    <a:gd name="T63" fmla="*/ 1511893 h 5287"/>
                    <a:gd name="T64" fmla="*/ 766579 w 5287"/>
                    <a:gd name="T65" fmla="*/ 1300747 h 5287"/>
                    <a:gd name="T66" fmla="*/ 893021 w 5287"/>
                    <a:gd name="T67" fmla="*/ 1149053 h 5287"/>
                    <a:gd name="T68" fmla="*/ 979477 w 5287"/>
                    <a:gd name="T69" fmla="*/ 1134641 h 5287"/>
                    <a:gd name="T70" fmla="*/ 1088988 w 5287"/>
                    <a:gd name="T71" fmla="*/ 1221838 h 5287"/>
                    <a:gd name="T72" fmla="*/ 1199941 w 5287"/>
                    <a:gd name="T73" fmla="*/ 1449198 h 5287"/>
                    <a:gd name="T74" fmla="*/ 1203903 w 5287"/>
                    <a:gd name="T75" fmla="*/ 1570985 h 5287"/>
                    <a:gd name="T76" fmla="*/ 1099435 w 5287"/>
                    <a:gd name="T77" fmla="*/ 1646652 h 5287"/>
                    <a:gd name="T78" fmla="*/ 938771 w 5287"/>
                    <a:gd name="T79" fmla="*/ 1670433 h 5287"/>
                    <a:gd name="T80" fmla="*/ 775945 w 5287"/>
                    <a:gd name="T81" fmla="*/ 1634041 h 5287"/>
                    <a:gd name="T82" fmla="*/ 693091 w 5287"/>
                    <a:gd name="T83" fmla="*/ 1550808 h 5287"/>
                    <a:gd name="T84" fmla="*/ 760455 w 5287"/>
                    <a:gd name="T85" fmla="*/ 19097 h 5287"/>
                    <a:gd name="T86" fmla="*/ 458578 w 5287"/>
                    <a:gd name="T87" fmla="*/ 138002 h 5287"/>
                    <a:gd name="T88" fmla="*/ 217221 w 5287"/>
                    <a:gd name="T89" fmla="*/ 346265 h 5287"/>
                    <a:gd name="T90" fmla="*/ 57998 w 5287"/>
                    <a:gd name="T91" fmla="*/ 625151 h 5287"/>
                    <a:gd name="T92" fmla="*/ 0 w 5287"/>
                    <a:gd name="T93" fmla="*/ 952320 h 5287"/>
                    <a:gd name="T94" fmla="*/ 50073 w 5287"/>
                    <a:gd name="T95" fmla="*/ 1257869 h 5287"/>
                    <a:gd name="T96" fmla="*/ 203172 w 5287"/>
                    <a:gd name="T97" fmla="*/ 1540719 h 5287"/>
                    <a:gd name="T98" fmla="*/ 439126 w 5287"/>
                    <a:gd name="T99" fmla="*/ 1754747 h 5287"/>
                    <a:gd name="T100" fmla="*/ 737400 w 5287"/>
                    <a:gd name="T101" fmla="*/ 1880859 h 5287"/>
                    <a:gd name="T102" fmla="*/ 1049723 w 5287"/>
                    <a:gd name="T103" fmla="*/ 1900316 h 5287"/>
                    <a:gd name="T104" fmla="*/ 1365288 w 5287"/>
                    <a:gd name="T105" fmla="*/ 1810957 h 5287"/>
                    <a:gd name="T106" fmla="*/ 1626098 w 5287"/>
                    <a:gd name="T107" fmla="*/ 1625754 h 5287"/>
                    <a:gd name="T108" fmla="*/ 1810898 w 5287"/>
                    <a:gd name="T109" fmla="*/ 1365244 h 5287"/>
                    <a:gd name="T110" fmla="*/ 1899876 w 5287"/>
                    <a:gd name="T111" fmla="*/ 1049966 h 5287"/>
                    <a:gd name="T112" fmla="*/ 1880423 w 5287"/>
                    <a:gd name="T113" fmla="*/ 737210 h 5287"/>
                    <a:gd name="T114" fmla="*/ 1754341 w 5287"/>
                    <a:gd name="T115" fmla="*/ 439227 h 5287"/>
                    <a:gd name="T116" fmla="*/ 1540362 w 5287"/>
                    <a:gd name="T117" fmla="*/ 203219 h 5287"/>
                    <a:gd name="T118" fmla="*/ 1257578 w 5287"/>
                    <a:gd name="T119" fmla="*/ 50084 h 5287"/>
                    <a:gd name="T120" fmla="*/ 952460 w 5287"/>
                    <a:gd name="T121" fmla="*/ 0 h 528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287" h="5287">
                      <a:moveTo>
                        <a:pt x="4641" y="2641"/>
                      </a:moveTo>
                      <a:lnTo>
                        <a:pt x="4641" y="2641"/>
                      </a:lnTo>
                      <a:lnTo>
                        <a:pt x="4640" y="2677"/>
                      </a:lnTo>
                      <a:lnTo>
                        <a:pt x="4639" y="2715"/>
                      </a:lnTo>
                      <a:lnTo>
                        <a:pt x="4636" y="2751"/>
                      </a:lnTo>
                      <a:lnTo>
                        <a:pt x="4633" y="2788"/>
                      </a:lnTo>
                      <a:lnTo>
                        <a:pt x="4629" y="2822"/>
                      </a:lnTo>
                      <a:lnTo>
                        <a:pt x="4623" y="2858"/>
                      </a:lnTo>
                      <a:lnTo>
                        <a:pt x="4617" y="2891"/>
                      </a:lnTo>
                      <a:lnTo>
                        <a:pt x="4610" y="2924"/>
                      </a:lnTo>
                      <a:lnTo>
                        <a:pt x="4602" y="2957"/>
                      </a:lnTo>
                      <a:lnTo>
                        <a:pt x="4593" y="2989"/>
                      </a:lnTo>
                      <a:lnTo>
                        <a:pt x="4583" y="3019"/>
                      </a:lnTo>
                      <a:lnTo>
                        <a:pt x="4574" y="3049"/>
                      </a:lnTo>
                      <a:lnTo>
                        <a:pt x="4563" y="3077"/>
                      </a:lnTo>
                      <a:lnTo>
                        <a:pt x="4552" y="3105"/>
                      </a:lnTo>
                      <a:lnTo>
                        <a:pt x="4539" y="3131"/>
                      </a:lnTo>
                      <a:lnTo>
                        <a:pt x="4526" y="3157"/>
                      </a:lnTo>
                      <a:lnTo>
                        <a:pt x="4512" y="3181"/>
                      </a:lnTo>
                      <a:lnTo>
                        <a:pt x="4498" y="3203"/>
                      </a:lnTo>
                      <a:lnTo>
                        <a:pt x="4483" y="3225"/>
                      </a:lnTo>
                      <a:lnTo>
                        <a:pt x="4468" y="3246"/>
                      </a:lnTo>
                      <a:lnTo>
                        <a:pt x="4452" y="3265"/>
                      </a:lnTo>
                      <a:lnTo>
                        <a:pt x="4435" y="3283"/>
                      </a:lnTo>
                      <a:lnTo>
                        <a:pt x="4418" y="3299"/>
                      </a:lnTo>
                      <a:lnTo>
                        <a:pt x="4401" y="3314"/>
                      </a:lnTo>
                      <a:lnTo>
                        <a:pt x="4384" y="3326"/>
                      </a:lnTo>
                      <a:lnTo>
                        <a:pt x="4365" y="3338"/>
                      </a:lnTo>
                      <a:lnTo>
                        <a:pt x="4347" y="3348"/>
                      </a:lnTo>
                      <a:lnTo>
                        <a:pt x="4327" y="3355"/>
                      </a:lnTo>
                      <a:lnTo>
                        <a:pt x="4308" y="3363"/>
                      </a:lnTo>
                      <a:lnTo>
                        <a:pt x="4288" y="3368"/>
                      </a:lnTo>
                      <a:lnTo>
                        <a:pt x="4268" y="3370"/>
                      </a:lnTo>
                      <a:lnTo>
                        <a:pt x="4248" y="3371"/>
                      </a:lnTo>
                      <a:lnTo>
                        <a:pt x="4226" y="3370"/>
                      </a:lnTo>
                      <a:lnTo>
                        <a:pt x="4200" y="3368"/>
                      </a:lnTo>
                      <a:lnTo>
                        <a:pt x="4170" y="3363"/>
                      </a:lnTo>
                      <a:lnTo>
                        <a:pt x="4139" y="3355"/>
                      </a:lnTo>
                      <a:lnTo>
                        <a:pt x="4103" y="3348"/>
                      </a:lnTo>
                      <a:lnTo>
                        <a:pt x="4065" y="3338"/>
                      </a:lnTo>
                      <a:lnTo>
                        <a:pt x="4026" y="3326"/>
                      </a:lnTo>
                      <a:lnTo>
                        <a:pt x="3984" y="3314"/>
                      </a:lnTo>
                      <a:lnTo>
                        <a:pt x="3940" y="3299"/>
                      </a:lnTo>
                      <a:lnTo>
                        <a:pt x="3896" y="3283"/>
                      </a:lnTo>
                      <a:lnTo>
                        <a:pt x="3850" y="3265"/>
                      </a:lnTo>
                      <a:lnTo>
                        <a:pt x="3804" y="3246"/>
                      </a:lnTo>
                      <a:lnTo>
                        <a:pt x="3756" y="3225"/>
                      </a:lnTo>
                      <a:lnTo>
                        <a:pt x="3708" y="3203"/>
                      </a:lnTo>
                      <a:lnTo>
                        <a:pt x="3662" y="3181"/>
                      </a:lnTo>
                      <a:lnTo>
                        <a:pt x="3615" y="3157"/>
                      </a:lnTo>
                      <a:lnTo>
                        <a:pt x="3569" y="3131"/>
                      </a:lnTo>
                      <a:lnTo>
                        <a:pt x="3523" y="3105"/>
                      </a:lnTo>
                      <a:lnTo>
                        <a:pt x="3479" y="3077"/>
                      </a:lnTo>
                      <a:lnTo>
                        <a:pt x="3436" y="3049"/>
                      </a:lnTo>
                      <a:lnTo>
                        <a:pt x="3396" y="3019"/>
                      </a:lnTo>
                      <a:lnTo>
                        <a:pt x="3356" y="2989"/>
                      </a:lnTo>
                      <a:lnTo>
                        <a:pt x="3320" y="2957"/>
                      </a:lnTo>
                      <a:lnTo>
                        <a:pt x="3287" y="2924"/>
                      </a:lnTo>
                      <a:lnTo>
                        <a:pt x="3255" y="2891"/>
                      </a:lnTo>
                      <a:lnTo>
                        <a:pt x="3241" y="2875"/>
                      </a:lnTo>
                      <a:lnTo>
                        <a:pt x="3228" y="2858"/>
                      </a:lnTo>
                      <a:lnTo>
                        <a:pt x="3216" y="2840"/>
                      </a:lnTo>
                      <a:lnTo>
                        <a:pt x="3203" y="2822"/>
                      </a:lnTo>
                      <a:lnTo>
                        <a:pt x="3192" y="2805"/>
                      </a:lnTo>
                      <a:lnTo>
                        <a:pt x="3182" y="2788"/>
                      </a:lnTo>
                      <a:lnTo>
                        <a:pt x="3174" y="2769"/>
                      </a:lnTo>
                      <a:lnTo>
                        <a:pt x="3166" y="2751"/>
                      </a:lnTo>
                      <a:lnTo>
                        <a:pt x="3160" y="2733"/>
                      </a:lnTo>
                      <a:lnTo>
                        <a:pt x="3154" y="2715"/>
                      </a:lnTo>
                      <a:lnTo>
                        <a:pt x="3151" y="2696"/>
                      </a:lnTo>
                      <a:lnTo>
                        <a:pt x="3147" y="2677"/>
                      </a:lnTo>
                      <a:lnTo>
                        <a:pt x="3144" y="2659"/>
                      </a:lnTo>
                      <a:lnTo>
                        <a:pt x="3144" y="2641"/>
                      </a:lnTo>
                      <a:lnTo>
                        <a:pt x="3144" y="2621"/>
                      </a:lnTo>
                      <a:lnTo>
                        <a:pt x="3147" y="2603"/>
                      </a:lnTo>
                      <a:lnTo>
                        <a:pt x="3151" y="2584"/>
                      </a:lnTo>
                      <a:lnTo>
                        <a:pt x="3154" y="2566"/>
                      </a:lnTo>
                      <a:lnTo>
                        <a:pt x="3160" y="2547"/>
                      </a:lnTo>
                      <a:lnTo>
                        <a:pt x="3166" y="2529"/>
                      </a:lnTo>
                      <a:lnTo>
                        <a:pt x="3174" y="2511"/>
                      </a:lnTo>
                      <a:lnTo>
                        <a:pt x="3182" y="2494"/>
                      </a:lnTo>
                      <a:lnTo>
                        <a:pt x="3192" y="2475"/>
                      </a:lnTo>
                      <a:lnTo>
                        <a:pt x="3203" y="2458"/>
                      </a:lnTo>
                      <a:lnTo>
                        <a:pt x="3216" y="2441"/>
                      </a:lnTo>
                      <a:lnTo>
                        <a:pt x="3228" y="2424"/>
                      </a:lnTo>
                      <a:lnTo>
                        <a:pt x="3241" y="2407"/>
                      </a:lnTo>
                      <a:lnTo>
                        <a:pt x="3255" y="2389"/>
                      </a:lnTo>
                      <a:lnTo>
                        <a:pt x="3287" y="2356"/>
                      </a:lnTo>
                      <a:lnTo>
                        <a:pt x="3320" y="2324"/>
                      </a:lnTo>
                      <a:lnTo>
                        <a:pt x="3356" y="2293"/>
                      </a:lnTo>
                      <a:lnTo>
                        <a:pt x="3396" y="2262"/>
                      </a:lnTo>
                      <a:lnTo>
                        <a:pt x="3436" y="2232"/>
                      </a:lnTo>
                      <a:lnTo>
                        <a:pt x="3479" y="2203"/>
                      </a:lnTo>
                      <a:lnTo>
                        <a:pt x="3523" y="2176"/>
                      </a:lnTo>
                      <a:lnTo>
                        <a:pt x="3569" y="2149"/>
                      </a:lnTo>
                      <a:lnTo>
                        <a:pt x="3615" y="2125"/>
                      </a:lnTo>
                      <a:lnTo>
                        <a:pt x="3662" y="2100"/>
                      </a:lnTo>
                      <a:lnTo>
                        <a:pt x="3708" y="2077"/>
                      </a:lnTo>
                      <a:lnTo>
                        <a:pt x="3756" y="2056"/>
                      </a:lnTo>
                      <a:lnTo>
                        <a:pt x="3804" y="2035"/>
                      </a:lnTo>
                      <a:lnTo>
                        <a:pt x="3850" y="2015"/>
                      </a:lnTo>
                      <a:lnTo>
                        <a:pt x="3896" y="1998"/>
                      </a:lnTo>
                      <a:lnTo>
                        <a:pt x="3940" y="1982"/>
                      </a:lnTo>
                      <a:lnTo>
                        <a:pt x="3984" y="1968"/>
                      </a:lnTo>
                      <a:lnTo>
                        <a:pt x="4026" y="1954"/>
                      </a:lnTo>
                      <a:lnTo>
                        <a:pt x="4065" y="1943"/>
                      </a:lnTo>
                      <a:lnTo>
                        <a:pt x="4103" y="1933"/>
                      </a:lnTo>
                      <a:lnTo>
                        <a:pt x="4139" y="1925"/>
                      </a:lnTo>
                      <a:lnTo>
                        <a:pt x="4170" y="1919"/>
                      </a:lnTo>
                      <a:lnTo>
                        <a:pt x="4200" y="1914"/>
                      </a:lnTo>
                      <a:lnTo>
                        <a:pt x="4226" y="1911"/>
                      </a:lnTo>
                      <a:lnTo>
                        <a:pt x="4248" y="1910"/>
                      </a:lnTo>
                      <a:lnTo>
                        <a:pt x="4268" y="1911"/>
                      </a:lnTo>
                      <a:lnTo>
                        <a:pt x="4288" y="1914"/>
                      </a:lnTo>
                      <a:lnTo>
                        <a:pt x="4308" y="1919"/>
                      </a:lnTo>
                      <a:lnTo>
                        <a:pt x="4327" y="1925"/>
                      </a:lnTo>
                      <a:lnTo>
                        <a:pt x="4347" y="1933"/>
                      </a:lnTo>
                      <a:lnTo>
                        <a:pt x="4365" y="1943"/>
                      </a:lnTo>
                      <a:lnTo>
                        <a:pt x="4384" y="1954"/>
                      </a:lnTo>
                      <a:lnTo>
                        <a:pt x="4401" y="1968"/>
                      </a:lnTo>
                      <a:lnTo>
                        <a:pt x="4418" y="1982"/>
                      </a:lnTo>
                      <a:lnTo>
                        <a:pt x="4435" y="1998"/>
                      </a:lnTo>
                      <a:lnTo>
                        <a:pt x="4452" y="2015"/>
                      </a:lnTo>
                      <a:lnTo>
                        <a:pt x="4468" y="2035"/>
                      </a:lnTo>
                      <a:lnTo>
                        <a:pt x="4483" y="2056"/>
                      </a:lnTo>
                      <a:lnTo>
                        <a:pt x="4498" y="2077"/>
                      </a:lnTo>
                      <a:lnTo>
                        <a:pt x="4512" y="2100"/>
                      </a:lnTo>
                      <a:lnTo>
                        <a:pt x="4526" y="2125"/>
                      </a:lnTo>
                      <a:lnTo>
                        <a:pt x="4539" y="2149"/>
                      </a:lnTo>
                      <a:lnTo>
                        <a:pt x="4552" y="2176"/>
                      </a:lnTo>
                      <a:lnTo>
                        <a:pt x="4563" y="2203"/>
                      </a:lnTo>
                      <a:lnTo>
                        <a:pt x="4574" y="2232"/>
                      </a:lnTo>
                      <a:lnTo>
                        <a:pt x="4583" y="2262"/>
                      </a:lnTo>
                      <a:lnTo>
                        <a:pt x="4593" y="2293"/>
                      </a:lnTo>
                      <a:lnTo>
                        <a:pt x="4602" y="2324"/>
                      </a:lnTo>
                      <a:lnTo>
                        <a:pt x="4610" y="2356"/>
                      </a:lnTo>
                      <a:lnTo>
                        <a:pt x="4617" y="2389"/>
                      </a:lnTo>
                      <a:lnTo>
                        <a:pt x="4623" y="2424"/>
                      </a:lnTo>
                      <a:lnTo>
                        <a:pt x="4629" y="2458"/>
                      </a:lnTo>
                      <a:lnTo>
                        <a:pt x="4633" y="2494"/>
                      </a:lnTo>
                      <a:lnTo>
                        <a:pt x="4636" y="2529"/>
                      </a:lnTo>
                      <a:lnTo>
                        <a:pt x="4639" y="2566"/>
                      </a:lnTo>
                      <a:lnTo>
                        <a:pt x="4640" y="2603"/>
                      </a:lnTo>
                      <a:lnTo>
                        <a:pt x="4641" y="2641"/>
                      </a:lnTo>
                      <a:close/>
                      <a:moveTo>
                        <a:pt x="2644" y="644"/>
                      </a:moveTo>
                      <a:lnTo>
                        <a:pt x="2644" y="644"/>
                      </a:lnTo>
                      <a:lnTo>
                        <a:pt x="2681" y="644"/>
                      </a:lnTo>
                      <a:lnTo>
                        <a:pt x="2719" y="646"/>
                      </a:lnTo>
                      <a:lnTo>
                        <a:pt x="2756" y="649"/>
                      </a:lnTo>
                      <a:lnTo>
                        <a:pt x="2791" y="652"/>
                      </a:lnTo>
                      <a:lnTo>
                        <a:pt x="2827" y="656"/>
                      </a:lnTo>
                      <a:lnTo>
                        <a:pt x="2861" y="662"/>
                      </a:lnTo>
                      <a:lnTo>
                        <a:pt x="2896" y="668"/>
                      </a:lnTo>
                      <a:lnTo>
                        <a:pt x="2929" y="674"/>
                      </a:lnTo>
                      <a:lnTo>
                        <a:pt x="2961" y="683"/>
                      </a:lnTo>
                      <a:lnTo>
                        <a:pt x="2992" y="692"/>
                      </a:lnTo>
                      <a:lnTo>
                        <a:pt x="3023" y="701"/>
                      </a:lnTo>
                      <a:lnTo>
                        <a:pt x="3052" y="711"/>
                      </a:lnTo>
                      <a:lnTo>
                        <a:pt x="3081" y="722"/>
                      </a:lnTo>
                      <a:lnTo>
                        <a:pt x="3109" y="733"/>
                      </a:lnTo>
                      <a:lnTo>
                        <a:pt x="3136" y="747"/>
                      </a:lnTo>
                      <a:lnTo>
                        <a:pt x="3160" y="759"/>
                      </a:lnTo>
                      <a:lnTo>
                        <a:pt x="3185" y="773"/>
                      </a:lnTo>
                      <a:lnTo>
                        <a:pt x="3208" y="787"/>
                      </a:lnTo>
                      <a:lnTo>
                        <a:pt x="3229" y="802"/>
                      </a:lnTo>
                      <a:lnTo>
                        <a:pt x="3250" y="818"/>
                      </a:lnTo>
                      <a:lnTo>
                        <a:pt x="3268" y="834"/>
                      </a:lnTo>
                      <a:lnTo>
                        <a:pt x="3287" y="850"/>
                      </a:lnTo>
                      <a:lnTo>
                        <a:pt x="3303" y="867"/>
                      </a:lnTo>
                      <a:lnTo>
                        <a:pt x="3317" y="884"/>
                      </a:lnTo>
                      <a:lnTo>
                        <a:pt x="3331" y="902"/>
                      </a:lnTo>
                      <a:lnTo>
                        <a:pt x="3342" y="921"/>
                      </a:lnTo>
                      <a:lnTo>
                        <a:pt x="3352" y="939"/>
                      </a:lnTo>
                      <a:lnTo>
                        <a:pt x="3360" y="958"/>
                      </a:lnTo>
                      <a:lnTo>
                        <a:pt x="3366" y="977"/>
                      </a:lnTo>
                      <a:lnTo>
                        <a:pt x="3371" y="997"/>
                      </a:lnTo>
                      <a:lnTo>
                        <a:pt x="3374" y="1016"/>
                      </a:lnTo>
                      <a:lnTo>
                        <a:pt x="3375" y="1037"/>
                      </a:lnTo>
                      <a:lnTo>
                        <a:pt x="3374" y="1059"/>
                      </a:lnTo>
                      <a:lnTo>
                        <a:pt x="3371" y="1085"/>
                      </a:lnTo>
                      <a:lnTo>
                        <a:pt x="3366" y="1115"/>
                      </a:lnTo>
                      <a:lnTo>
                        <a:pt x="3360" y="1148"/>
                      </a:lnTo>
                      <a:lnTo>
                        <a:pt x="3352" y="1182"/>
                      </a:lnTo>
                      <a:lnTo>
                        <a:pt x="3342" y="1220"/>
                      </a:lnTo>
                      <a:lnTo>
                        <a:pt x="3331" y="1259"/>
                      </a:lnTo>
                      <a:lnTo>
                        <a:pt x="3317" y="1301"/>
                      </a:lnTo>
                      <a:lnTo>
                        <a:pt x="3303" y="1345"/>
                      </a:lnTo>
                      <a:lnTo>
                        <a:pt x="3287" y="1389"/>
                      </a:lnTo>
                      <a:lnTo>
                        <a:pt x="3268" y="1436"/>
                      </a:lnTo>
                      <a:lnTo>
                        <a:pt x="3250" y="1482"/>
                      </a:lnTo>
                      <a:lnTo>
                        <a:pt x="3229" y="1529"/>
                      </a:lnTo>
                      <a:lnTo>
                        <a:pt x="3208" y="1577"/>
                      </a:lnTo>
                      <a:lnTo>
                        <a:pt x="3185" y="1624"/>
                      </a:lnTo>
                      <a:lnTo>
                        <a:pt x="3160" y="1671"/>
                      </a:lnTo>
                      <a:lnTo>
                        <a:pt x="3136" y="1718"/>
                      </a:lnTo>
                      <a:lnTo>
                        <a:pt x="3109" y="1763"/>
                      </a:lnTo>
                      <a:lnTo>
                        <a:pt x="3081" y="1807"/>
                      </a:lnTo>
                      <a:lnTo>
                        <a:pt x="3052" y="1850"/>
                      </a:lnTo>
                      <a:lnTo>
                        <a:pt x="3023" y="1890"/>
                      </a:lnTo>
                      <a:lnTo>
                        <a:pt x="2992" y="1930"/>
                      </a:lnTo>
                      <a:lnTo>
                        <a:pt x="2961" y="1965"/>
                      </a:lnTo>
                      <a:lnTo>
                        <a:pt x="2929" y="2000"/>
                      </a:lnTo>
                      <a:lnTo>
                        <a:pt x="2896" y="2030"/>
                      </a:lnTo>
                      <a:lnTo>
                        <a:pt x="2878" y="2045"/>
                      </a:lnTo>
                      <a:lnTo>
                        <a:pt x="2861" y="2058"/>
                      </a:lnTo>
                      <a:lnTo>
                        <a:pt x="2844" y="2071"/>
                      </a:lnTo>
                      <a:lnTo>
                        <a:pt x="2827" y="2083"/>
                      </a:lnTo>
                      <a:lnTo>
                        <a:pt x="2809" y="2094"/>
                      </a:lnTo>
                      <a:lnTo>
                        <a:pt x="2791" y="2104"/>
                      </a:lnTo>
                      <a:lnTo>
                        <a:pt x="2773" y="2112"/>
                      </a:lnTo>
                      <a:lnTo>
                        <a:pt x="2756" y="2120"/>
                      </a:lnTo>
                      <a:lnTo>
                        <a:pt x="2737" y="2126"/>
                      </a:lnTo>
                      <a:lnTo>
                        <a:pt x="2719" y="2132"/>
                      </a:lnTo>
                      <a:lnTo>
                        <a:pt x="2701" y="2136"/>
                      </a:lnTo>
                      <a:lnTo>
                        <a:pt x="2681" y="2139"/>
                      </a:lnTo>
                      <a:lnTo>
                        <a:pt x="2663" y="2141"/>
                      </a:lnTo>
                      <a:lnTo>
                        <a:pt x="2644" y="2142"/>
                      </a:lnTo>
                      <a:lnTo>
                        <a:pt x="2625" y="2141"/>
                      </a:lnTo>
                      <a:lnTo>
                        <a:pt x="2606" y="2139"/>
                      </a:lnTo>
                      <a:lnTo>
                        <a:pt x="2588" y="2136"/>
                      </a:lnTo>
                      <a:lnTo>
                        <a:pt x="2570" y="2132"/>
                      </a:lnTo>
                      <a:lnTo>
                        <a:pt x="2551" y="2126"/>
                      </a:lnTo>
                      <a:lnTo>
                        <a:pt x="2533" y="2120"/>
                      </a:lnTo>
                      <a:lnTo>
                        <a:pt x="2514" y="2112"/>
                      </a:lnTo>
                      <a:lnTo>
                        <a:pt x="2497" y="2104"/>
                      </a:lnTo>
                      <a:lnTo>
                        <a:pt x="2479" y="2094"/>
                      </a:lnTo>
                      <a:lnTo>
                        <a:pt x="2462" y="2083"/>
                      </a:lnTo>
                      <a:lnTo>
                        <a:pt x="2444" y="2071"/>
                      </a:lnTo>
                      <a:lnTo>
                        <a:pt x="2427" y="2058"/>
                      </a:lnTo>
                      <a:lnTo>
                        <a:pt x="2410" y="2045"/>
                      </a:lnTo>
                      <a:lnTo>
                        <a:pt x="2393" y="2030"/>
                      </a:lnTo>
                      <a:lnTo>
                        <a:pt x="2360" y="2000"/>
                      </a:lnTo>
                      <a:lnTo>
                        <a:pt x="2328" y="1965"/>
                      </a:lnTo>
                      <a:lnTo>
                        <a:pt x="2296" y="1930"/>
                      </a:lnTo>
                      <a:lnTo>
                        <a:pt x="2266" y="1890"/>
                      </a:lnTo>
                      <a:lnTo>
                        <a:pt x="2236" y="1850"/>
                      </a:lnTo>
                      <a:lnTo>
                        <a:pt x="2208" y="1807"/>
                      </a:lnTo>
                      <a:lnTo>
                        <a:pt x="2180" y="1763"/>
                      </a:lnTo>
                      <a:lnTo>
                        <a:pt x="2154" y="1718"/>
                      </a:lnTo>
                      <a:lnTo>
                        <a:pt x="2128" y="1671"/>
                      </a:lnTo>
                      <a:lnTo>
                        <a:pt x="2104" y="1624"/>
                      </a:lnTo>
                      <a:lnTo>
                        <a:pt x="2082" y="1577"/>
                      </a:lnTo>
                      <a:lnTo>
                        <a:pt x="2060" y="1529"/>
                      </a:lnTo>
                      <a:lnTo>
                        <a:pt x="2039" y="1482"/>
                      </a:lnTo>
                      <a:lnTo>
                        <a:pt x="2020" y="1436"/>
                      </a:lnTo>
                      <a:lnTo>
                        <a:pt x="2003" y="1389"/>
                      </a:lnTo>
                      <a:lnTo>
                        <a:pt x="1986" y="1345"/>
                      </a:lnTo>
                      <a:lnTo>
                        <a:pt x="1973" y="1301"/>
                      </a:lnTo>
                      <a:lnTo>
                        <a:pt x="1959" y="1259"/>
                      </a:lnTo>
                      <a:lnTo>
                        <a:pt x="1948" y="1220"/>
                      </a:lnTo>
                      <a:lnTo>
                        <a:pt x="1938" y="1182"/>
                      </a:lnTo>
                      <a:lnTo>
                        <a:pt x="1930" y="1148"/>
                      </a:lnTo>
                      <a:lnTo>
                        <a:pt x="1924" y="1115"/>
                      </a:lnTo>
                      <a:lnTo>
                        <a:pt x="1919" y="1085"/>
                      </a:lnTo>
                      <a:lnTo>
                        <a:pt x="1916" y="1059"/>
                      </a:lnTo>
                      <a:lnTo>
                        <a:pt x="1915" y="1037"/>
                      </a:lnTo>
                      <a:lnTo>
                        <a:pt x="1916" y="1016"/>
                      </a:lnTo>
                      <a:lnTo>
                        <a:pt x="1919" y="997"/>
                      </a:lnTo>
                      <a:lnTo>
                        <a:pt x="1924" y="977"/>
                      </a:lnTo>
                      <a:lnTo>
                        <a:pt x="1930" y="958"/>
                      </a:lnTo>
                      <a:lnTo>
                        <a:pt x="1938" y="939"/>
                      </a:lnTo>
                      <a:lnTo>
                        <a:pt x="1948" y="921"/>
                      </a:lnTo>
                      <a:lnTo>
                        <a:pt x="1959" y="902"/>
                      </a:lnTo>
                      <a:lnTo>
                        <a:pt x="1973" y="884"/>
                      </a:lnTo>
                      <a:lnTo>
                        <a:pt x="1986" y="867"/>
                      </a:lnTo>
                      <a:lnTo>
                        <a:pt x="2003" y="850"/>
                      </a:lnTo>
                      <a:lnTo>
                        <a:pt x="2020" y="834"/>
                      </a:lnTo>
                      <a:lnTo>
                        <a:pt x="2039" y="818"/>
                      </a:lnTo>
                      <a:lnTo>
                        <a:pt x="2060" y="802"/>
                      </a:lnTo>
                      <a:lnTo>
                        <a:pt x="2082" y="787"/>
                      </a:lnTo>
                      <a:lnTo>
                        <a:pt x="2104" y="773"/>
                      </a:lnTo>
                      <a:lnTo>
                        <a:pt x="2128" y="759"/>
                      </a:lnTo>
                      <a:lnTo>
                        <a:pt x="2154" y="747"/>
                      </a:lnTo>
                      <a:lnTo>
                        <a:pt x="2180" y="733"/>
                      </a:lnTo>
                      <a:lnTo>
                        <a:pt x="2208" y="722"/>
                      </a:lnTo>
                      <a:lnTo>
                        <a:pt x="2236" y="711"/>
                      </a:lnTo>
                      <a:lnTo>
                        <a:pt x="2266" y="701"/>
                      </a:lnTo>
                      <a:lnTo>
                        <a:pt x="2296" y="692"/>
                      </a:lnTo>
                      <a:lnTo>
                        <a:pt x="2328" y="683"/>
                      </a:lnTo>
                      <a:lnTo>
                        <a:pt x="2360" y="674"/>
                      </a:lnTo>
                      <a:lnTo>
                        <a:pt x="2393" y="668"/>
                      </a:lnTo>
                      <a:lnTo>
                        <a:pt x="2427" y="662"/>
                      </a:lnTo>
                      <a:lnTo>
                        <a:pt x="2462" y="656"/>
                      </a:lnTo>
                      <a:lnTo>
                        <a:pt x="2497" y="652"/>
                      </a:lnTo>
                      <a:lnTo>
                        <a:pt x="2533" y="649"/>
                      </a:lnTo>
                      <a:lnTo>
                        <a:pt x="2570" y="646"/>
                      </a:lnTo>
                      <a:lnTo>
                        <a:pt x="2606" y="644"/>
                      </a:lnTo>
                      <a:lnTo>
                        <a:pt x="2644" y="644"/>
                      </a:lnTo>
                      <a:close/>
                      <a:moveTo>
                        <a:pt x="649" y="2641"/>
                      </a:moveTo>
                      <a:lnTo>
                        <a:pt x="649" y="2641"/>
                      </a:lnTo>
                      <a:lnTo>
                        <a:pt x="649" y="2603"/>
                      </a:lnTo>
                      <a:lnTo>
                        <a:pt x="650" y="2566"/>
                      </a:lnTo>
                      <a:lnTo>
                        <a:pt x="652" y="2529"/>
                      </a:lnTo>
                      <a:lnTo>
                        <a:pt x="656" y="2494"/>
                      </a:lnTo>
                      <a:lnTo>
                        <a:pt x="661" y="2458"/>
                      </a:lnTo>
                      <a:lnTo>
                        <a:pt x="666" y="2424"/>
                      </a:lnTo>
                      <a:lnTo>
                        <a:pt x="672" y="2389"/>
                      </a:lnTo>
                      <a:lnTo>
                        <a:pt x="679" y="2356"/>
                      </a:lnTo>
                      <a:lnTo>
                        <a:pt x="687" y="2324"/>
                      </a:lnTo>
                      <a:lnTo>
                        <a:pt x="695" y="2293"/>
                      </a:lnTo>
                      <a:lnTo>
                        <a:pt x="705" y="2262"/>
                      </a:lnTo>
                      <a:lnTo>
                        <a:pt x="715" y="2232"/>
                      </a:lnTo>
                      <a:lnTo>
                        <a:pt x="726" y="2203"/>
                      </a:lnTo>
                      <a:lnTo>
                        <a:pt x="738" y="2176"/>
                      </a:lnTo>
                      <a:lnTo>
                        <a:pt x="750" y="2149"/>
                      </a:lnTo>
                      <a:lnTo>
                        <a:pt x="764" y="2125"/>
                      </a:lnTo>
                      <a:lnTo>
                        <a:pt x="777" y="2100"/>
                      </a:lnTo>
                      <a:lnTo>
                        <a:pt x="791" y="2077"/>
                      </a:lnTo>
                      <a:lnTo>
                        <a:pt x="806" y="2056"/>
                      </a:lnTo>
                      <a:lnTo>
                        <a:pt x="822" y="2035"/>
                      </a:lnTo>
                      <a:lnTo>
                        <a:pt x="837" y="2015"/>
                      </a:lnTo>
                      <a:lnTo>
                        <a:pt x="853" y="1998"/>
                      </a:lnTo>
                      <a:lnTo>
                        <a:pt x="871" y="1982"/>
                      </a:lnTo>
                      <a:lnTo>
                        <a:pt x="889" y="1968"/>
                      </a:lnTo>
                      <a:lnTo>
                        <a:pt x="906" y="1954"/>
                      </a:lnTo>
                      <a:lnTo>
                        <a:pt x="925" y="1943"/>
                      </a:lnTo>
                      <a:lnTo>
                        <a:pt x="943" y="1933"/>
                      </a:lnTo>
                      <a:lnTo>
                        <a:pt x="963" y="1925"/>
                      </a:lnTo>
                      <a:lnTo>
                        <a:pt x="982" y="1919"/>
                      </a:lnTo>
                      <a:lnTo>
                        <a:pt x="1002" y="1914"/>
                      </a:lnTo>
                      <a:lnTo>
                        <a:pt x="1021" y="1911"/>
                      </a:lnTo>
                      <a:lnTo>
                        <a:pt x="1042" y="1910"/>
                      </a:lnTo>
                      <a:lnTo>
                        <a:pt x="1064" y="1911"/>
                      </a:lnTo>
                      <a:lnTo>
                        <a:pt x="1090" y="1914"/>
                      </a:lnTo>
                      <a:lnTo>
                        <a:pt x="1119" y="1919"/>
                      </a:lnTo>
                      <a:lnTo>
                        <a:pt x="1151" y="1925"/>
                      </a:lnTo>
                      <a:lnTo>
                        <a:pt x="1187" y="1933"/>
                      </a:lnTo>
                      <a:lnTo>
                        <a:pt x="1224" y="1943"/>
                      </a:lnTo>
                      <a:lnTo>
                        <a:pt x="1264" y="1954"/>
                      </a:lnTo>
                      <a:lnTo>
                        <a:pt x="1306" y="1968"/>
                      </a:lnTo>
                      <a:lnTo>
                        <a:pt x="1349" y="1982"/>
                      </a:lnTo>
                      <a:lnTo>
                        <a:pt x="1394" y="1998"/>
                      </a:lnTo>
                      <a:lnTo>
                        <a:pt x="1439" y="2015"/>
                      </a:lnTo>
                      <a:lnTo>
                        <a:pt x="1486" y="2035"/>
                      </a:lnTo>
                      <a:lnTo>
                        <a:pt x="1534" y="2056"/>
                      </a:lnTo>
                      <a:lnTo>
                        <a:pt x="1580" y="2077"/>
                      </a:lnTo>
                      <a:lnTo>
                        <a:pt x="1628" y="2100"/>
                      </a:lnTo>
                      <a:lnTo>
                        <a:pt x="1675" y="2125"/>
                      </a:lnTo>
                      <a:lnTo>
                        <a:pt x="1721" y="2149"/>
                      </a:lnTo>
                      <a:lnTo>
                        <a:pt x="1767" y="2176"/>
                      </a:lnTo>
                      <a:lnTo>
                        <a:pt x="1811" y="2203"/>
                      </a:lnTo>
                      <a:lnTo>
                        <a:pt x="1854" y="2232"/>
                      </a:lnTo>
                      <a:lnTo>
                        <a:pt x="1894" y="2262"/>
                      </a:lnTo>
                      <a:lnTo>
                        <a:pt x="1933" y="2293"/>
                      </a:lnTo>
                      <a:lnTo>
                        <a:pt x="1970" y="2324"/>
                      </a:lnTo>
                      <a:lnTo>
                        <a:pt x="2003" y="2356"/>
                      </a:lnTo>
                      <a:lnTo>
                        <a:pt x="2035" y="2389"/>
                      </a:lnTo>
                      <a:lnTo>
                        <a:pt x="2049" y="2407"/>
                      </a:lnTo>
                      <a:lnTo>
                        <a:pt x="2062" y="2424"/>
                      </a:lnTo>
                      <a:lnTo>
                        <a:pt x="2074" y="2441"/>
                      </a:lnTo>
                      <a:lnTo>
                        <a:pt x="2087" y="2458"/>
                      </a:lnTo>
                      <a:lnTo>
                        <a:pt x="2098" y="2475"/>
                      </a:lnTo>
                      <a:lnTo>
                        <a:pt x="2107" y="2494"/>
                      </a:lnTo>
                      <a:lnTo>
                        <a:pt x="2116" y="2511"/>
                      </a:lnTo>
                      <a:lnTo>
                        <a:pt x="2123" y="2529"/>
                      </a:lnTo>
                      <a:lnTo>
                        <a:pt x="2129" y="2547"/>
                      </a:lnTo>
                      <a:lnTo>
                        <a:pt x="2136" y="2566"/>
                      </a:lnTo>
                      <a:lnTo>
                        <a:pt x="2139" y="2584"/>
                      </a:lnTo>
                      <a:lnTo>
                        <a:pt x="2143" y="2603"/>
                      </a:lnTo>
                      <a:lnTo>
                        <a:pt x="2145" y="2621"/>
                      </a:lnTo>
                      <a:lnTo>
                        <a:pt x="2145" y="2641"/>
                      </a:lnTo>
                      <a:lnTo>
                        <a:pt x="2145" y="2659"/>
                      </a:lnTo>
                      <a:lnTo>
                        <a:pt x="2143" y="2677"/>
                      </a:lnTo>
                      <a:lnTo>
                        <a:pt x="2139" y="2696"/>
                      </a:lnTo>
                      <a:lnTo>
                        <a:pt x="2136" y="2715"/>
                      </a:lnTo>
                      <a:lnTo>
                        <a:pt x="2129" y="2733"/>
                      </a:lnTo>
                      <a:lnTo>
                        <a:pt x="2123" y="2751"/>
                      </a:lnTo>
                      <a:lnTo>
                        <a:pt x="2116" y="2769"/>
                      </a:lnTo>
                      <a:lnTo>
                        <a:pt x="2107" y="2788"/>
                      </a:lnTo>
                      <a:lnTo>
                        <a:pt x="2098" y="2805"/>
                      </a:lnTo>
                      <a:lnTo>
                        <a:pt x="2087" y="2822"/>
                      </a:lnTo>
                      <a:lnTo>
                        <a:pt x="2074" y="2840"/>
                      </a:lnTo>
                      <a:lnTo>
                        <a:pt x="2062" y="2858"/>
                      </a:lnTo>
                      <a:lnTo>
                        <a:pt x="2049" y="2875"/>
                      </a:lnTo>
                      <a:lnTo>
                        <a:pt x="2035" y="2891"/>
                      </a:lnTo>
                      <a:lnTo>
                        <a:pt x="2003" y="2924"/>
                      </a:lnTo>
                      <a:lnTo>
                        <a:pt x="1970" y="2957"/>
                      </a:lnTo>
                      <a:lnTo>
                        <a:pt x="1933" y="2989"/>
                      </a:lnTo>
                      <a:lnTo>
                        <a:pt x="1894" y="3019"/>
                      </a:lnTo>
                      <a:lnTo>
                        <a:pt x="1854" y="3049"/>
                      </a:lnTo>
                      <a:lnTo>
                        <a:pt x="1811" y="3077"/>
                      </a:lnTo>
                      <a:lnTo>
                        <a:pt x="1767" y="3105"/>
                      </a:lnTo>
                      <a:lnTo>
                        <a:pt x="1721" y="3131"/>
                      </a:lnTo>
                      <a:lnTo>
                        <a:pt x="1675" y="3157"/>
                      </a:lnTo>
                      <a:lnTo>
                        <a:pt x="1628" y="3181"/>
                      </a:lnTo>
                      <a:lnTo>
                        <a:pt x="1580" y="3203"/>
                      </a:lnTo>
                      <a:lnTo>
                        <a:pt x="1534" y="3225"/>
                      </a:lnTo>
                      <a:lnTo>
                        <a:pt x="1486" y="3246"/>
                      </a:lnTo>
                      <a:lnTo>
                        <a:pt x="1439" y="3265"/>
                      </a:lnTo>
                      <a:lnTo>
                        <a:pt x="1394" y="3283"/>
                      </a:lnTo>
                      <a:lnTo>
                        <a:pt x="1349" y="3299"/>
                      </a:lnTo>
                      <a:lnTo>
                        <a:pt x="1306" y="3314"/>
                      </a:lnTo>
                      <a:lnTo>
                        <a:pt x="1264" y="3326"/>
                      </a:lnTo>
                      <a:lnTo>
                        <a:pt x="1224" y="3338"/>
                      </a:lnTo>
                      <a:lnTo>
                        <a:pt x="1187" y="3348"/>
                      </a:lnTo>
                      <a:lnTo>
                        <a:pt x="1151" y="3355"/>
                      </a:lnTo>
                      <a:lnTo>
                        <a:pt x="1119" y="3363"/>
                      </a:lnTo>
                      <a:lnTo>
                        <a:pt x="1090" y="3368"/>
                      </a:lnTo>
                      <a:lnTo>
                        <a:pt x="1064" y="3370"/>
                      </a:lnTo>
                      <a:lnTo>
                        <a:pt x="1042" y="3371"/>
                      </a:lnTo>
                      <a:lnTo>
                        <a:pt x="1021" y="3370"/>
                      </a:lnTo>
                      <a:lnTo>
                        <a:pt x="1002" y="3368"/>
                      </a:lnTo>
                      <a:lnTo>
                        <a:pt x="982" y="3363"/>
                      </a:lnTo>
                      <a:lnTo>
                        <a:pt x="963" y="3355"/>
                      </a:lnTo>
                      <a:lnTo>
                        <a:pt x="943" y="3348"/>
                      </a:lnTo>
                      <a:lnTo>
                        <a:pt x="925" y="3338"/>
                      </a:lnTo>
                      <a:lnTo>
                        <a:pt x="906" y="3326"/>
                      </a:lnTo>
                      <a:lnTo>
                        <a:pt x="889" y="3314"/>
                      </a:lnTo>
                      <a:lnTo>
                        <a:pt x="871" y="3299"/>
                      </a:lnTo>
                      <a:lnTo>
                        <a:pt x="853" y="3283"/>
                      </a:lnTo>
                      <a:lnTo>
                        <a:pt x="837" y="3265"/>
                      </a:lnTo>
                      <a:lnTo>
                        <a:pt x="822" y="3246"/>
                      </a:lnTo>
                      <a:lnTo>
                        <a:pt x="806" y="3225"/>
                      </a:lnTo>
                      <a:lnTo>
                        <a:pt x="791" y="3203"/>
                      </a:lnTo>
                      <a:lnTo>
                        <a:pt x="777" y="3181"/>
                      </a:lnTo>
                      <a:lnTo>
                        <a:pt x="764" y="3157"/>
                      </a:lnTo>
                      <a:lnTo>
                        <a:pt x="750" y="3131"/>
                      </a:lnTo>
                      <a:lnTo>
                        <a:pt x="738" y="3105"/>
                      </a:lnTo>
                      <a:lnTo>
                        <a:pt x="726" y="3077"/>
                      </a:lnTo>
                      <a:lnTo>
                        <a:pt x="715" y="3049"/>
                      </a:lnTo>
                      <a:lnTo>
                        <a:pt x="705" y="3019"/>
                      </a:lnTo>
                      <a:lnTo>
                        <a:pt x="695" y="2989"/>
                      </a:lnTo>
                      <a:lnTo>
                        <a:pt x="687" y="2957"/>
                      </a:lnTo>
                      <a:lnTo>
                        <a:pt x="679" y="2924"/>
                      </a:lnTo>
                      <a:lnTo>
                        <a:pt x="672" y="2891"/>
                      </a:lnTo>
                      <a:lnTo>
                        <a:pt x="666" y="2858"/>
                      </a:lnTo>
                      <a:lnTo>
                        <a:pt x="661" y="2822"/>
                      </a:lnTo>
                      <a:lnTo>
                        <a:pt x="656" y="2788"/>
                      </a:lnTo>
                      <a:lnTo>
                        <a:pt x="652" y="2751"/>
                      </a:lnTo>
                      <a:lnTo>
                        <a:pt x="650" y="2715"/>
                      </a:lnTo>
                      <a:lnTo>
                        <a:pt x="649" y="2677"/>
                      </a:lnTo>
                      <a:lnTo>
                        <a:pt x="649" y="2641"/>
                      </a:lnTo>
                      <a:close/>
                      <a:moveTo>
                        <a:pt x="1915" y="4244"/>
                      </a:moveTo>
                      <a:lnTo>
                        <a:pt x="1915" y="4244"/>
                      </a:lnTo>
                      <a:lnTo>
                        <a:pt x="1916" y="4222"/>
                      </a:lnTo>
                      <a:lnTo>
                        <a:pt x="1919" y="4196"/>
                      </a:lnTo>
                      <a:lnTo>
                        <a:pt x="1924" y="4167"/>
                      </a:lnTo>
                      <a:lnTo>
                        <a:pt x="1930" y="4134"/>
                      </a:lnTo>
                      <a:lnTo>
                        <a:pt x="1938" y="4099"/>
                      </a:lnTo>
                      <a:lnTo>
                        <a:pt x="1948" y="4061"/>
                      </a:lnTo>
                      <a:lnTo>
                        <a:pt x="1959" y="4022"/>
                      </a:lnTo>
                      <a:lnTo>
                        <a:pt x="1973" y="3980"/>
                      </a:lnTo>
                      <a:lnTo>
                        <a:pt x="1986" y="3936"/>
                      </a:lnTo>
                      <a:lnTo>
                        <a:pt x="2003" y="3892"/>
                      </a:lnTo>
                      <a:lnTo>
                        <a:pt x="2020" y="3846"/>
                      </a:lnTo>
                      <a:lnTo>
                        <a:pt x="2039" y="3799"/>
                      </a:lnTo>
                      <a:lnTo>
                        <a:pt x="2060" y="3752"/>
                      </a:lnTo>
                      <a:lnTo>
                        <a:pt x="2082" y="3705"/>
                      </a:lnTo>
                      <a:lnTo>
                        <a:pt x="2104" y="3658"/>
                      </a:lnTo>
                      <a:lnTo>
                        <a:pt x="2128" y="3610"/>
                      </a:lnTo>
                      <a:lnTo>
                        <a:pt x="2154" y="3564"/>
                      </a:lnTo>
                      <a:lnTo>
                        <a:pt x="2180" y="3518"/>
                      </a:lnTo>
                      <a:lnTo>
                        <a:pt x="2208" y="3474"/>
                      </a:lnTo>
                      <a:lnTo>
                        <a:pt x="2236" y="3433"/>
                      </a:lnTo>
                      <a:lnTo>
                        <a:pt x="2266" y="3391"/>
                      </a:lnTo>
                      <a:lnTo>
                        <a:pt x="2296" y="3353"/>
                      </a:lnTo>
                      <a:lnTo>
                        <a:pt x="2328" y="3316"/>
                      </a:lnTo>
                      <a:lnTo>
                        <a:pt x="2360" y="3282"/>
                      </a:lnTo>
                      <a:lnTo>
                        <a:pt x="2393" y="3251"/>
                      </a:lnTo>
                      <a:lnTo>
                        <a:pt x="2410" y="3236"/>
                      </a:lnTo>
                      <a:lnTo>
                        <a:pt x="2427" y="3223"/>
                      </a:lnTo>
                      <a:lnTo>
                        <a:pt x="2444" y="3211"/>
                      </a:lnTo>
                      <a:lnTo>
                        <a:pt x="2462" y="3198"/>
                      </a:lnTo>
                      <a:lnTo>
                        <a:pt x="2479" y="3189"/>
                      </a:lnTo>
                      <a:lnTo>
                        <a:pt x="2497" y="3179"/>
                      </a:lnTo>
                      <a:lnTo>
                        <a:pt x="2514" y="3170"/>
                      </a:lnTo>
                      <a:lnTo>
                        <a:pt x="2533" y="3162"/>
                      </a:lnTo>
                      <a:lnTo>
                        <a:pt x="2551" y="3155"/>
                      </a:lnTo>
                      <a:lnTo>
                        <a:pt x="2570" y="3149"/>
                      </a:lnTo>
                      <a:lnTo>
                        <a:pt x="2588" y="3146"/>
                      </a:lnTo>
                      <a:lnTo>
                        <a:pt x="2606" y="3142"/>
                      </a:lnTo>
                      <a:lnTo>
                        <a:pt x="2625" y="3141"/>
                      </a:lnTo>
                      <a:lnTo>
                        <a:pt x="2644" y="3140"/>
                      </a:lnTo>
                      <a:lnTo>
                        <a:pt x="2663" y="3141"/>
                      </a:lnTo>
                      <a:lnTo>
                        <a:pt x="2681" y="3142"/>
                      </a:lnTo>
                      <a:lnTo>
                        <a:pt x="2701" y="3146"/>
                      </a:lnTo>
                      <a:lnTo>
                        <a:pt x="2719" y="3149"/>
                      </a:lnTo>
                      <a:lnTo>
                        <a:pt x="2737" y="3155"/>
                      </a:lnTo>
                      <a:lnTo>
                        <a:pt x="2756" y="3162"/>
                      </a:lnTo>
                      <a:lnTo>
                        <a:pt x="2773" y="3170"/>
                      </a:lnTo>
                      <a:lnTo>
                        <a:pt x="2791" y="3179"/>
                      </a:lnTo>
                      <a:lnTo>
                        <a:pt x="2809" y="3189"/>
                      </a:lnTo>
                      <a:lnTo>
                        <a:pt x="2827" y="3198"/>
                      </a:lnTo>
                      <a:lnTo>
                        <a:pt x="2844" y="3211"/>
                      </a:lnTo>
                      <a:lnTo>
                        <a:pt x="2861" y="3223"/>
                      </a:lnTo>
                      <a:lnTo>
                        <a:pt x="2878" y="3236"/>
                      </a:lnTo>
                      <a:lnTo>
                        <a:pt x="2896" y="3251"/>
                      </a:lnTo>
                      <a:lnTo>
                        <a:pt x="2929" y="3282"/>
                      </a:lnTo>
                      <a:lnTo>
                        <a:pt x="2961" y="3316"/>
                      </a:lnTo>
                      <a:lnTo>
                        <a:pt x="2992" y="3353"/>
                      </a:lnTo>
                      <a:lnTo>
                        <a:pt x="3023" y="3391"/>
                      </a:lnTo>
                      <a:lnTo>
                        <a:pt x="3052" y="3433"/>
                      </a:lnTo>
                      <a:lnTo>
                        <a:pt x="3081" y="3474"/>
                      </a:lnTo>
                      <a:lnTo>
                        <a:pt x="3109" y="3518"/>
                      </a:lnTo>
                      <a:lnTo>
                        <a:pt x="3136" y="3564"/>
                      </a:lnTo>
                      <a:lnTo>
                        <a:pt x="3160" y="3610"/>
                      </a:lnTo>
                      <a:lnTo>
                        <a:pt x="3185" y="3658"/>
                      </a:lnTo>
                      <a:lnTo>
                        <a:pt x="3208" y="3705"/>
                      </a:lnTo>
                      <a:lnTo>
                        <a:pt x="3229" y="3752"/>
                      </a:lnTo>
                      <a:lnTo>
                        <a:pt x="3250" y="3799"/>
                      </a:lnTo>
                      <a:lnTo>
                        <a:pt x="3268" y="3846"/>
                      </a:lnTo>
                      <a:lnTo>
                        <a:pt x="3287" y="3892"/>
                      </a:lnTo>
                      <a:lnTo>
                        <a:pt x="3303" y="3936"/>
                      </a:lnTo>
                      <a:lnTo>
                        <a:pt x="3317" y="3980"/>
                      </a:lnTo>
                      <a:lnTo>
                        <a:pt x="3331" y="4022"/>
                      </a:lnTo>
                      <a:lnTo>
                        <a:pt x="3342" y="4061"/>
                      </a:lnTo>
                      <a:lnTo>
                        <a:pt x="3352" y="4099"/>
                      </a:lnTo>
                      <a:lnTo>
                        <a:pt x="3360" y="4134"/>
                      </a:lnTo>
                      <a:lnTo>
                        <a:pt x="3366" y="4167"/>
                      </a:lnTo>
                      <a:lnTo>
                        <a:pt x="3371" y="4196"/>
                      </a:lnTo>
                      <a:lnTo>
                        <a:pt x="3374" y="4222"/>
                      </a:lnTo>
                      <a:lnTo>
                        <a:pt x="3375" y="4244"/>
                      </a:lnTo>
                      <a:lnTo>
                        <a:pt x="3374" y="4264"/>
                      </a:lnTo>
                      <a:lnTo>
                        <a:pt x="3371" y="4284"/>
                      </a:lnTo>
                      <a:lnTo>
                        <a:pt x="3366" y="4304"/>
                      </a:lnTo>
                      <a:lnTo>
                        <a:pt x="3360" y="4324"/>
                      </a:lnTo>
                      <a:lnTo>
                        <a:pt x="3352" y="4342"/>
                      </a:lnTo>
                      <a:lnTo>
                        <a:pt x="3342" y="4360"/>
                      </a:lnTo>
                      <a:lnTo>
                        <a:pt x="3331" y="4379"/>
                      </a:lnTo>
                      <a:lnTo>
                        <a:pt x="3317" y="4397"/>
                      </a:lnTo>
                      <a:lnTo>
                        <a:pt x="3303" y="4414"/>
                      </a:lnTo>
                      <a:lnTo>
                        <a:pt x="3287" y="4432"/>
                      </a:lnTo>
                      <a:lnTo>
                        <a:pt x="3268" y="4447"/>
                      </a:lnTo>
                      <a:lnTo>
                        <a:pt x="3250" y="4463"/>
                      </a:lnTo>
                      <a:lnTo>
                        <a:pt x="3229" y="4479"/>
                      </a:lnTo>
                      <a:lnTo>
                        <a:pt x="3208" y="4494"/>
                      </a:lnTo>
                      <a:lnTo>
                        <a:pt x="3185" y="4509"/>
                      </a:lnTo>
                      <a:lnTo>
                        <a:pt x="3160" y="4522"/>
                      </a:lnTo>
                      <a:lnTo>
                        <a:pt x="3136" y="4535"/>
                      </a:lnTo>
                      <a:lnTo>
                        <a:pt x="3109" y="4548"/>
                      </a:lnTo>
                      <a:lnTo>
                        <a:pt x="3081" y="4559"/>
                      </a:lnTo>
                      <a:lnTo>
                        <a:pt x="3052" y="4570"/>
                      </a:lnTo>
                      <a:lnTo>
                        <a:pt x="3023" y="4580"/>
                      </a:lnTo>
                      <a:lnTo>
                        <a:pt x="2992" y="4590"/>
                      </a:lnTo>
                      <a:lnTo>
                        <a:pt x="2961" y="4598"/>
                      </a:lnTo>
                      <a:lnTo>
                        <a:pt x="2929" y="4607"/>
                      </a:lnTo>
                      <a:lnTo>
                        <a:pt x="2896" y="4613"/>
                      </a:lnTo>
                      <a:lnTo>
                        <a:pt x="2861" y="4619"/>
                      </a:lnTo>
                      <a:lnTo>
                        <a:pt x="2827" y="4625"/>
                      </a:lnTo>
                      <a:lnTo>
                        <a:pt x="2791" y="4629"/>
                      </a:lnTo>
                      <a:lnTo>
                        <a:pt x="2756" y="4633"/>
                      </a:lnTo>
                      <a:lnTo>
                        <a:pt x="2719" y="4635"/>
                      </a:lnTo>
                      <a:lnTo>
                        <a:pt x="2681" y="4636"/>
                      </a:lnTo>
                      <a:lnTo>
                        <a:pt x="2644" y="4637"/>
                      </a:lnTo>
                      <a:lnTo>
                        <a:pt x="2606" y="4636"/>
                      </a:lnTo>
                      <a:lnTo>
                        <a:pt x="2570" y="4635"/>
                      </a:lnTo>
                      <a:lnTo>
                        <a:pt x="2533" y="4633"/>
                      </a:lnTo>
                      <a:lnTo>
                        <a:pt x="2497" y="4629"/>
                      </a:lnTo>
                      <a:lnTo>
                        <a:pt x="2462" y="4625"/>
                      </a:lnTo>
                      <a:lnTo>
                        <a:pt x="2427" y="4619"/>
                      </a:lnTo>
                      <a:lnTo>
                        <a:pt x="2393" y="4613"/>
                      </a:lnTo>
                      <a:lnTo>
                        <a:pt x="2360" y="4607"/>
                      </a:lnTo>
                      <a:lnTo>
                        <a:pt x="2328" y="4598"/>
                      </a:lnTo>
                      <a:lnTo>
                        <a:pt x="2296" y="4590"/>
                      </a:lnTo>
                      <a:lnTo>
                        <a:pt x="2266" y="4580"/>
                      </a:lnTo>
                      <a:lnTo>
                        <a:pt x="2236" y="4570"/>
                      </a:lnTo>
                      <a:lnTo>
                        <a:pt x="2208" y="4559"/>
                      </a:lnTo>
                      <a:lnTo>
                        <a:pt x="2180" y="4548"/>
                      </a:lnTo>
                      <a:lnTo>
                        <a:pt x="2154" y="4535"/>
                      </a:lnTo>
                      <a:lnTo>
                        <a:pt x="2128" y="4522"/>
                      </a:lnTo>
                      <a:lnTo>
                        <a:pt x="2104" y="4509"/>
                      </a:lnTo>
                      <a:lnTo>
                        <a:pt x="2082" y="4494"/>
                      </a:lnTo>
                      <a:lnTo>
                        <a:pt x="2060" y="4479"/>
                      </a:lnTo>
                      <a:lnTo>
                        <a:pt x="2039" y="4463"/>
                      </a:lnTo>
                      <a:lnTo>
                        <a:pt x="2020" y="4447"/>
                      </a:lnTo>
                      <a:lnTo>
                        <a:pt x="2003" y="4432"/>
                      </a:lnTo>
                      <a:lnTo>
                        <a:pt x="1986" y="4414"/>
                      </a:lnTo>
                      <a:lnTo>
                        <a:pt x="1973" y="4397"/>
                      </a:lnTo>
                      <a:lnTo>
                        <a:pt x="1959" y="4379"/>
                      </a:lnTo>
                      <a:lnTo>
                        <a:pt x="1948" y="4360"/>
                      </a:lnTo>
                      <a:lnTo>
                        <a:pt x="1938" y="4342"/>
                      </a:lnTo>
                      <a:lnTo>
                        <a:pt x="1930" y="4324"/>
                      </a:lnTo>
                      <a:lnTo>
                        <a:pt x="1924" y="4304"/>
                      </a:lnTo>
                      <a:lnTo>
                        <a:pt x="1919" y="4284"/>
                      </a:lnTo>
                      <a:lnTo>
                        <a:pt x="1916" y="4264"/>
                      </a:lnTo>
                      <a:lnTo>
                        <a:pt x="1915" y="4244"/>
                      </a:lnTo>
                      <a:close/>
                      <a:moveTo>
                        <a:pt x="2644" y="0"/>
                      </a:moveTo>
                      <a:lnTo>
                        <a:pt x="2644" y="0"/>
                      </a:lnTo>
                      <a:lnTo>
                        <a:pt x="2576" y="0"/>
                      </a:lnTo>
                      <a:lnTo>
                        <a:pt x="2508" y="3"/>
                      </a:lnTo>
                      <a:lnTo>
                        <a:pt x="2441" y="8"/>
                      </a:lnTo>
                      <a:lnTo>
                        <a:pt x="2373" y="14"/>
                      </a:lnTo>
                      <a:lnTo>
                        <a:pt x="2307" y="21"/>
                      </a:lnTo>
                      <a:lnTo>
                        <a:pt x="2241" y="30"/>
                      </a:lnTo>
                      <a:lnTo>
                        <a:pt x="2176" y="41"/>
                      </a:lnTo>
                      <a:lnTo>
                        <a:pt x="2111" y="53"/>
                      </a:lnTo>
                      <a:lnTo>
                        <a:pt x="2047" y="68"/>
                      </a:lnTo>
                      <a:lnTo>
                        <a:pt x="1984" y="84"/>
                      </a:lnTo>
                      <a:lnTo>
                        <a:pt x="1920" y="100"/>
                      </a:lnTo>
                      <a:lnTo>
                        <a:pt x="1857" y="119"/>
                      </a:lnTo>
                      <a:lnTo>
                        <a:pt x="1796" y="139"/>
                      </a:lnTo>
                      <a:lnTo>
                        <a:pt x="1735" y="161"/>
                      </a:lnTo>
                      <a:lnTo>
                        <a:pt x="1675" y="183"/>
                      </a:lnTo>
                      <a:lnTo>
                        <a:pt x="1615" y="207"/>
                      </a:lnTo>
                      <a:lnTo>
                        <a:pt x="1556" y="233"/>
                      </a:lnTo>
                      <a:lnTo>
                        <a:pt x="1498" y="260"/>
                      </a:lnTo>
                      <a:lnTo>
                        <a:pt x="1441" y="290"/>
                      </a:lnTo>
                      <a:lnTo>
                        <a:pt x="1384" y="319"/>
                      </a:lnTo>
                      <a:lnTo>
                        <a:pt x="1328" y="350"/>
                      </a:lnTo>
                      <a:lnTo>
                        <a:pt x="1273" y="383"/>
                      </a:lnTo>
                      <a:lnTo>
                        <a:pt x="1219" y="416"/>
                      </a:lnTo>
                      <a:lnTo>
                        <a:pt x="1166" y="451"/>
                      </a:lnTo>
                      <a:lnTo>
                        <a:pt x="1113" y="488"/>
                      </a:lnTo>
                      <a:lnTo>
                        <a:pt x="1062" y="525"/>
                      </a:lnTo>
                      <a:lnTo>
                        <a:pt x="1012" y="564"/>
                      </a:lnTo>
                      <a:lnTo>
                        <a:pt x="963" y="603"/>
                      </a:lnTo>
                      <a:lnTo>
                        <a:pt x="913" y="645"/>
                      </a:lnTo>
                      <a:lnTo>
                        <a:pt x="866" y="687"/>
                      </a:lnTo>
                      <a:lnTo>
                        <a:pt x="820" y="730"/>
                      </a:lnTo>
                      <a:lnTo>
                        <a:pt x="774" y="774"/>
                      </a:lnTo>
                      <a:lnTo>
                        <a:pt x="730" y="819"/>
                      </a:lnTo>
                      <a:lnTo>
                        <a:pt x="687" y="866"/>
                      </a:lnTo>
                      <a:lnTo>
                        <a:pt x="645" y="914"/>
                      </a:lnTo>
                      <a:lnTo>
                        <a:pt x="603" y="961"/>
                      </a:lnTo>
                      <a:lnTo>
                        <a:pt x="564" y="1012"/>
                      </a:lnTo>
                      <a:lnTo>
                        <a:pt x="525" y="1062"/>
                      </a:lnTo>
                      <a:lnTo>
                        <a:pt x="488" y="1113"/>
                      </a:lnTo>
                      <a:lnTo>
                        <a:pt x="451" y="1165"/>
                      </a:lnTo>
                      <a:lnTo>
                        <a:pt x="417" y="1219"/>
                      </a:lnTo>
                      <a:lnTo>
                        <a:pt x="383" y="1273"/>
                      </a:lnTo>
                      <a:lnTo>
                        <a:pt x="351" y="1328"/>
                      </a:lnTo>
                      <a:lnTo>
                        <a:pt x="319" y="1383"/>
                      </a:lnTo>
                      <a:lnTo>
                        <a:pt x="290" y="1439"/>
                      </a:lnTo>
                      <a:lnTo>
                        <a:pt x="260" y="1497"/>
                      </a:lnTo>
                      <a:lnTo>
                        <a:pt x="233" y="1556"/>
                      </a:lnTo>
                      <a:lnTo>
                        <a:pt x="207" y="1615"/>
                      </a:lnTo>
                      <a:lnTo>
                        <a:pt x="183" y="1673"/>
                      </a:lnTo>
                      <a:lnTo>
                        <a:pt x="161" y="1735"/>
                      </a:lnTo>
                      <a:lnTo>
                        <a:pt x="139" y="1796"/>
                      </a:lnTo>
                      <a:lnTo>
                        <a:pt x="119" y="1857"/>
                      </a:lnTo>
                      <a:lnTo>
                        <a:pt x="101" y="1920"/>
                      </a:lnTo>
                      <a:lnTo>
                        <a:pt x="84" y="1982"/>
                      </a:lnTo>
                      <a:lnTo>
                        <a:pt x="68" y="2046"/>
                      </a:lnTo>
                      <a:lnTo>
                        <a:pt x="54" y="2111"/>
                      </a:lnTo>
                      <a:lnTo>
                        <a:pt x="41" y="2175"/>
                      </a:lnTo>
                      <a:lnTo>
                        <a:pt x="31" y="2241"/>
                      </a:lnTo>
                      <a:lnTo>
                        <a:pt x="21" y="2306"/>
                      </a:lnTo>
                      <a:lnTo>
                        <a:pt x="14" y="2373"/>
                      </a:lnTo>
                      <a:lnTo>
                        <a:pt x="8" y="2440"/>
                      </a:lnTo>
                      <a:lnTo>
                        <a:pt x="4" y="2507"/>
                      </a:lnTo>
                      <a:lnTo>
                        <a:pt x="0" y="2574"/>
                      </a:lnTo>
                      <a:lnTo>
                        <a:pt x="0" y="2643"/>
                      </a:lnTo>
                      <a:lnTo>
                        <a:pt x="0" y="2712"/>
                      </a:lnTo>
                      <a:lnTo>
                        <a:pt x="4" y="2779"/>
                      </a:lnTo>
                      <a:lnTo>
                        <a:pt x="8" y="2847"/>
                      </a:lnTo>
                      <a:lnTo>
                        <a:pt x="14" y="2914"/>
                      </a:lnTo>
                      <a:lnTo>
                        <a:pt x="21" y="2980"/>
                      </a:lnTo>
                      <a:lnTo>
                        <a:pt x="31" y="3046"/>
                      </a:lnTo>
                      <a:lnTo>
                        <a:pt x="41" y="3111"/>
                      </a:lnTo>
                      <a:lnTo>
                        <a:pt x="54" y="3176"/>
                      </a:lnTo>
                      <a:lnTo>
                        <a:pt x="68" y="3240"/>
                      </a:lnTo>
                      <a:lnTo>
                        <a:pt x="84" y="3304"/>
                      </a:lnTo>
                      <a:lnTo>
                        <a:pt x="101" y="3368"/>
                      </a:lnTo>
                      <a:lnTo>
                        <a:pt x="119" y="3430"/>
                      </a:lnTo>
                      <a:lnTo>
                        <a:pt x="139" y="3491"/>
                      </a:lnTo>
                      <a:lnTo>
                        <a:pt x="161" y="3553"/>
                      </a:lnTo>
                      <a:lnTo>
                        <a:pt x="183" y="3613"/>
                      </a:lnTo>
                      <a:lnTo>
                        <a:pt x="207" y="3673"/>
                      </a:lnTo>
                      <a:lnTo>
                        <a:pt x="233" y="3732"/>
                      </a:lnTo>
                      <a:lnTo>
                        <a:pt x="260" y="3789"/>
                      </a:lnTo>
                      <a:lnTo>
                        <a:pt x="290" y="3847"/>
                      </a:lnTo>
                      <a:lnTo>
                        <a:pt x="319" y="3903"/>
                      </a:lnTo>
                      <a:lnTo>
                        <a:pt x="351" y="3960"/>
                      </a:lnTo>
                      <a:lnTo>
                        <a:pt x="383" y="4015"/>
                      </a:lnTo>
                      <a:lnTo>
                        <a:pt x="417" y="4069"/>
                      </a:lnTo>
                      <a:lnTo>
                        <a:pt x="451" y="4121"/>
                      </a:lnTo>
                      <a:lnTo>
                        <a:pt x="488" y="4174"/>
                      </a:lnTo>
                      <a:lnTo>
                        <a:pt x="525" y="4226"/>
                      </a:lnTo>
                      <a:lnTo>
                        <a:pt x="564" y="4276"/>
                      </a:lnTo>
                      <a:lnTo>
                        <a:pt x="603" y="4325"/>
                      </a:lnTo>
                      <a:lnTo>
                        <a:pt x="645" y="4374"/>
                      </a:lnTo>
                      <a:lnTo>
                        <a:pt x="687" y="4421"/>
                      </a:lnTo>
                      <a:lnTo>
                        <a:pt x="730" y="4467"/>
                      </a:lnTo>
                      <a:lnTo>
                        <a:pt x="774" y="4512"/>
                      </a:lnTo>
                      <a:lnTo>
                        <a:pt x="820" y="4558"/>
                      </a:lnTo>
                      <a:lnTo>
                        <a:pt x="866" y="4601"/>
                      </a:lnTo>
                      <a:lnTo>
                        <a:pt x="913" y="4642"/>
                      </a:lnTo>
                      <a:lnTo>
                        <a:pt x="963" y="4684"/>
                      </a:lnTo>
                      <a:lnTo>
                        <a:pt x="1012" y="4723"/>
                      </a:lnTo>
                      <a:lnTo>
                        <a:pt x="1062" y="4762"/>
                      </a:lnTo>
                      <a:lnTo>
                        <a:pt x="1113" y="4799"/>
                      </a:lnTo>
                      <a:lnTo>
                        <a:pt x="1166" y="4836"/>
                      </a:lnTo>
                      <a:lnTo>
                        <a:pt x="1219" y="4870"/>
                      </a:lnTo>
                      <a:lnTo>
                        <a:pt x="1273" y="4905"/>
                      </a:lnTo>
                      <a:lnTo>
                        <a:pt x="1328" y="4937"/>
                      </a:lnTo>
                      <a:lnTo>
                        <a:pt x="1384" y="4968"/>
                      </a:lnTo>
                      <a:lnTo>
                        <a:pt x="1441" y="4998"/>
                      </a:lnTo>
                      <a:lnTo>
                        <a:pt x="1498" y="5026"/>
                      </a:lnTo>
                      <a:lnTo>
                        <a:pt x="1556" y="5054"/>
                      </a:lnTo>
                      <a:lnTo>
                        <a:pt x="1615" y="5080"/>
                      </a:lnTo>
                      <a:lnTo>
                        <a:pt x="1675" y="5104"/>
                      </a:lnTo>
                      <a:lnTo>
                        <a:pt x="1735" y="5127"/>
                      </a:lnTo>
                      <a:lnTo>
                        <a:pt x="1796" y="5149"/>
                      </a:lnTo>
                      <a:lnTo>
                        <a:pt x="1857" y="5168"/>
                      </a:lnTo>
                      <a:lnTo>
                        <a:pt x="1920" y="5187"/>
                      </a:lnTo>
                      <a:lnTo>
                        <a:pt x="1984" y="5204"/>
                      </a:lnTo>
                      <a:lnTo>
                        <a:pt x="2047" y="5220"/>
                      </a:lnTo>
                      <a:lnTo>
                        <a:pt x="2111" y="5233"/>
                      </a:lnTo>
                      <a:lnTo>
                        <a:pt x="2176" y="5245"/>
                      </a:lnTo>
                      <a:lnTo>
                        <a:pt x="2241" y="5256"/>
                      </a:lnTo>
                      <a:lnTo>
                        <a:pt x="2307" y="5266"/>
                      </a:lnTo>
                      <a:lnTo>
                        <a:pt x="2373" y="5274"/>
                      </a:lnTo>
                      <a:lnTo>
                        <a:pt x="2441" y="5280"/>
                      </a:lnTo>
                      <a:lnTo>
                        <a:pt x="2508" y="5283"/>
                      </a:lnTo>
                      <a:lnTo>
                        <a:pt x="2576" y="5286"/>
                      </a:lnTo>
                      <a:lnTo>
                        <a:pt x="2644" y="5287"/>
                      </a:lnTo>
                      <a:lnTo>
                        <a:pt x="2712" y="5286"/>
                      </a:lnTo>
                      <a:lnTo>
                        <a:pt x="2780" y="5283"/>
                      </a:lnTo>
                      <a:lnTo>
                        <a:pt x="2848" y="5280"/>
                      </a:lnTo>
                      <a:lnTo>
                        <a:pt x="2914" y="5274"/>
                      </a:lnTo>
                      <a:lnTo>
                        <a:pt x="2980" y="5266"/>
                      </a:lnTo>
                      <a:lnTo>
                        <a:pt x="3046" y="5256"/>
                      </a:lnTo>
                      <a:lnTo>
                        <a:pt x="3111" y="5245"/>
                      </a:lnTo>
                      <a:lnTo>
                        <a:pt x="3176" y="5233"/>
                      </a:lnTo>
                      <a:lnTo>
                        <a:pt x="3241" y="5220"/>
                      </a:lnTo>
                      <a:lnTo>
                        <a:pt x="3305" y="5204"/>
                      </a:lnTo>
                      <a:lnTo>
                        <a:pt x="3368" y="5187"/>
                      </a:lnTo>
                      <a:lnTo>
                        <a:pt x="3430" y="5168"/>
                      </a:lnTo>
                      <a:lnTo>
                        <a:pt x="3491" y="5149"/>
                      </a:lnTo>
                      <a:lnTo>
                        <a:pt x="3553" y="5127"/>
                      </a:lnTo>
                      <a:lnTo>
                        <a:pt x="3613" y="5104"/>
                      </a:lnTo>
                      <a:lnTo>
                        <a:pt x="3673" y="5080"/>
                      </a:lnTo>
                      <a:lnTo>
                        <a:pt x="3732" y="5054"/>
                      </a:lnTo>
                      <a:lnTo>
                        <a:pt x="3790" y="5026"/>
                      </a:lnTo>
                      <a:lnTo>
                        <a:pt x="3847" y="4998"/>
                      </a:lnTo>
                      <a:lnTo>
                        <a:pt x="3904" y="4968"/>
                      </a:lnTo>
                      <a:lnTo>
                        <a:pt x="3960" y="4937"/>
                      </a:lnTo>
                      <a:lnTo>
                        <a:pt x="4015" y="4905"/>
                      </a:lnTo>
                      <a:lnTo>
                        <a:pt x="4069" y="4870"/>
                      </a:lnTo>
                      <a:lnTo>
                        <a:pt x="4121" y="4836"/>
                      </a:lnTo>
                      <a:lnTo>
                        <a:pt x="4174" y="4799"/>
                      </a:lnTo>
                      <a:lnTo>
                        <a:pt x="4226" y="4762"/>
                      </a:lnTo>
                      <a:lnTo>
                        <a:pt x="4276" y="4723"/>
                      </a:lnTo>
                      <a:lnTo>
                        <a:pt x="4325" y="4684"/>
                      </a:lnTo>
                      <a:lnTo>
                        <a:pt x="4374" y="4642"/>
                      </a:lnTo>
                      <a:lnTo>
                        <a:pt x="4422" y="4601"/>
                      </a:lnTo>
                      <a:lnTo>
                        <a:pt x="4468" y="4558"/>
                      </a:lnTo>
                      <a:lnTo>
                        <a:pt x="4514" y="4512"/>
                      </a:lnTo>
                      <a:lnTo>
                        <a:pt x="4558" y="4467"/>
                      </a:lnTo>
                      <a:lnTo>
                        <a:pt x="4601" y="4421"/>
                      </a:lnTo>
                      <a:lnTo>
                        <a:pt x="4642" y="4374"/>
                      </a:lnTo>
                      <a:lnTo>
                        <a:pt x="4684" y="4325"/>
                      </a:lnTo>
                      <a:lnTo>
                        <a:pt x="4723" y="4276"/>
                      </a:lnTo>
                      <a:lnTo>
                        <a:pt x="4762" y="4226"/>
                      </a:lnTo>
                      <a:lnTo>
                        <a:pt x="4799" y="4174"/>
                      </a:lnTo>
                      <a:lnTo>
                        <a:pt x="4836" y="4121"/>
                      </a:lnTo>
                      <a:lnTo>
                        <a:pt x="4870" y="4069"/>
                      </a:lnTo>
                      <a:lnTo>
                        <a:pt x="4905" y="4015"/>
                      </a:lnTo>
                      <a:lnTo>
                        <a:pt x="4938" y="3960"/>
                      </a:lnTo>
                      <a:lnTo>
                        <a:pt x="4968" y="3903"/>
                      </a:lnTo>
                      <a:lnTo>
                        <a:pt x="4998" y="3847"/>
                      </a:lnTo>
                      <a:lnTo>
                        <a:pt x="5027" y="3789"/>
                      </a:lnTo>
                      <a:lnTo>
                        <a:pt x="5054" y="3732"/>
                      </a:lnTo>
                      <a:lnTo>
                        <a:pt x="5080" y="3673"/>
                      </a:lnTo>
                      <a:lnTo>
                        <a:pt x="5104" y="3613"/>
                      </a:lnTo>
                      <a:lnTo>
                        <a:pt x="5126" y="3553"/>
                      </a:lnTo>
                      <a:lnTo>
                        <a:pt x="5149" y="3491"/>
                      </a:lnTo>
                      <a:lnTo>
                        <a:pt x="5168" y="3430"/>
                      </a:lnTo>
                      <a:lnTo>
                        <a:pt x="5187" y="3368"/>
                      </a:lnTo>
                      <a:lnTo>
                        <a:pt x="5204" y="3304"/>
                      </a:lnTo>
                      <a:lnTo>
                        <a:pt x="5220" y="3240"/>
                      </a:lnTo>
                      <a:lnTo>
                        <a:pt x="5233" y="3176"/>
                      </a:lnTo>
                      <a:lnTo>
                        <a:pt x="5247" y="3111"/>
                      </a:lnTo>
                      <a:lnTo>
                        <a:pt x="5256" y="3046"/>
                      </a:lnTo>
                      <a:lnTo>
                        <a:pt x="5266" y="2980"/>
                      </a:lnTo>
                      <a:lnTo>
                        <a:pt x="5274" y="2914"/>
                      </a:lnTo>
                      <a:lnTo>
                        <a:pt x="5280" y="2847"/>
                      </a:lnTo>
                      <a:lnTo>
                        <a:pt x="5283" y="2779"/>
                      </a:lnTo>
                      <a:lnTo>
                        <a:pt x="5287" y="2712"/>
                      </a:lnTo>
                      <a:lnTo>
                        <a:pt x="5287" y="2643"/>
                      </a:lnTo>
                      <a:lnTo>
                        <a:pt x="5287" y="2574"/>
                      </a:lnTo>
                      <a:lnTo>
                        <a:pt x="5283" y="2507"/>
                      </a:lnTo>
                      <a:lnTo>
                        <a:pt x="5280" y="2440"/>
                      </a:lnTo>
                      <a:lnTo>
                        <a:pt x="5274" y="2373"/>
                      </a:lnTo>
                      <a:lnTo>
                        <a:pt x="5266" y="2306"/>
                      </a:lnTo>
                      <a:lnTo>
                        <a:pt x="5256" y="2241"/>
                      </a:lnTo>
                      <a:lnTo>
                        <a:pt x="5247" y="2175"/>
                      </a:lnTo>
                      <a:lnTo>
                        <a:pt x="5233" y="2111"/>
                      </a:lnTo>
                      <a:lnTo>
                        <a:pt x="5220" y="2046"/>
                      </a:lnTo>
                      <a:lnTo>
                        <a:pt x="5204" y="1982"/>
                      </a:lnTo>
                      <a:lnTo>
                        <a:pt x="5187" y="1920"/>
                      </a:lnTo>
                      <a:lnTo>
                        <a:pt x="5168" y="1857"/>
                      </a:lnTo>
                      <a:lnTo>
                        <a:pt x="5149" y="1796"/>
                      </a:lnTo>
                      <a:lnTo>
                        <a:pt x="5126" y="1735"/>
                      </a:lnTo>
                      <a:lnTo>
                        <a:pt x="5104" y="1673"/>
                      </a:lnTo>
                      <a:lnTo>
                        <a:pt x="5080" y="1615"/>
                      </a:lnTo>
                      <a:lnTo>
                        <a:pt x="5054" y="1556"/>
                      </a:lnTo>
                      <a:lnTo>
                        <a:pt x="5027" y="1497"/>
                      </a:lnTo>
                      <a:lnTo>
                        <a:pt x="4998" y="1439"/>
                      </a:lnTo>
                      <a:lnTo>
                        <a:pt x="4968" y="1383"/>
                      </a:lnTo>
                      <a:lnTo>
                        <a:pt x="4938" y="1328"/>
                      </a:lnTo>
                      <a:lnTo>
                        <a:pt x="4905" y="1273"/>
                      </a:lnTo>
                      <a:lnTo>
                        <a:pt x="4870" y="1219"/>
                      </a:lnTo>
                      <a:lnTo>
                        <a:pt x="4836" y="1165"/>
                      </a:lnTo>
                      <a:lnTo>
                        <a:pt x="4799" y="1113"/>
                      </a:lnTo>
                      <a:lnTo>
                        <a:pt x="4762" y="1062"/>
                      </a:lnTo>
                      <a:lnTo>
                        <a:pt x="4723" y="1012"/>
                      </a:lnTo>
                      <a:lnTo>
                        <a:pt x="4684" y="961"/>
                      </a:lnTo>
                      <a:lnTo>
                        <a:pt x="4642" y="914"/>
                      </a:lnTo>
                      <a:lnTo>
                        <a:pt x="4601" y="866"/>
                      </a:lnTo>
                      <a:lnTo>
                        <a:pt x="4558" y="819"/>
                      </a:lnTo>
                      <a:lnTo>
                        <a:pt x="4514" y="774"/>
                      </a:lnTo>
                      <a:lnTo>
                        <a:pt x="4468" y="730"/>
                      </a:lnTo>
                      <a:lnTo>
                        <a:pt x="4422" y="687"/>
                      </a:lnTo>
                      <a:lnTo>
                        <a:pt x="4374" y="645"/>
                      </a:lnTo>
                      <a:lnTo>
                        <a:pt x="4325" y="603"/>
                      </a:lnTo>
                      <a:lnTo>
                        <a:pt x="4276" y="564"/>
                      </a:lnTo>
                      <a:lnTo>
                        <a:pt x="4226" y="525"/>
                      </a:lnTo>
                      <a:lnTo>
                        <a:pt x="4174" y="488"/>
                      </a:lnTo>
                      <a:lnTo>
                        <a:pt x="4121" y="451"/>
                      </a:lnTo>
                      <a:lnTo>
                        <a:pt x="4069" y="416"/>
                      </a:lnTo>
                      <a:lnTo>
                        <a:pt x="4015" y="383"/>
                      </a:lnTo>
                      <a:lnTo>
                        <a:pt x="3960" y="350"/>
                      </a:lnTo>
                      <a:lnTo>
                        <a:pt x="3904" y="319"/>
                      </a:lnTo>
                      <a:lnTo>
                        <a:pt x="3847" y="290"/>
                      </a:lnTo>
                      <a:lnTo>
                        <a:pt x="3790" y="260"/>
                      </a:lnTo>
                      <a:lnTo>
                        <a:pt x="3732" y="233"/>
                      </a:lnTo>
                      <a:lnTo>
                        <a:pt x="3673" y="207"/>
                      </a:lnTo>
                      <a:lnTo>
                        <a:pt x="3613" y="183"/>
                      </a:lnTo>
                      <a:lnTo>
                        <a:pt x="3553" y="161"/>
                      </a:lnTo>
                      <a:lnTo>
                        <a:pt x="3491" y="139"/>
                      </a:lnTo>
                      <a:lnTo>
                        <a:pt x="3430" y="119"/>
                      </a:lnTo>
                      <a:lnTo>
                        <a:pt x="3368" y="100"/>
                      </a:lnTo>
                      <a:lnTo>
                        <a:pt x="3305" y="84"/>
                      </a:lnTo>
                      <a:lnTo>
                        <a:pt x="3241" y="68"/>
                      </a:lnTo>
                      <a:lnTo>
                        <a:pt x="3176" y="53"/>
                      </a:lnTo>
                      <a:lnTo>
                        <a:pt x="3111" y="41"/>
                      </a:lnTo>
                      <a:lnTo>
                        <a:pt x="3046" y="30"/>
                      </a:lnTo>
                      <a:lnTo>
                        <a:pt x="2980" y="21"/>
                      </a:lnTo>
                      <a:lnTo>
                        <a:pt x="2914" y="14"/>
                      </a:lnTo>
                      <a:lnTo>
                        <a:pt x="2848" y="8"/>
                      </a:lnTo>
                      <a:lnTo>
                        <a:pt x="2780" y="3"/>
                      </a:lnTo>
                      <a:lnTo>
                        <a:pt x="2712" y="0"/>
                      </a:lnTo>
                      <a:lnTo>
                        <a:pt x="2644" y="0"/>
                      </a:lnTo>
                      <a:close/>
                    </a:path>
                  </a:pathLst>
                </a:custGeom>
                <a:solidFill>
                  <a:schemeClr val="accent6">
                    <a:lumMod val="75000"/>
                  </a:schemeClr>
                </a:solidFill>
                <a:ln>
                  <a:solidFill>
                    <a:srgbClr val="002060"/>
                  </a:solidFill>
                </a:ln>
                <a:effectLst>
                  <a:outerShdw blurRad="50800" dist="63500" dir="5400000" algn="ctr" rotWithShape="0">
                    <a:srgbClr val="000000">
                      <a:alpha val="100000"/>
                    </a:srgbClr>
                  </a:outerShdw>
                </a:effectLst>
                <a:scene3d>
                  <a:camera prst="orthographicFront"/>
                  <a:lightRig rig="threePt" dir="t"/>
                </a:scene3d>
                <a:sp3d/>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p>
                  <a:pPr algn="ctr">
                    <a:defRPr/>
                  </a:pPr>
                  <a:endParaRPr lang="zh-CN" altLang="en-US">
                    <a:solidFill>
                      <a:srgbClr val="FFFFFF"/>
                    </a:solidFill>
                  </a:endParaRPr>
                </a:p>
              </p:txBody>
            </p:sp>
            <p:sp>
              <p:nvSpPr>
                <p:cNvPr id="6" name="文本框 5"/>
                <p:cNvSpPr txBox="1"/>
                <p:nvPr/>
              </p:nvSpPr>
              <p:spPr>
                <a:xfrm>
                  <a:off x="11219" y="3794"/>
                  <a:ext cx="1439" cy="483"/>
                </a:xfrm>
                <a:prstGeom prst="rect">
                  <a:avLst/>
                </a:prstGeom>
                <a:noFill/>
              </p:spPr>
              <p:txBody>
                <a:bodyPr wrap="square" rtlCol="0">
                  <a:spAutoFit/>
                </a:bodyPr>
                <a:p>
                  <a:pPr algn="ctr"/>
                  <a:r>
                    <a:rPr lang="zh-CN" altLang="en-US">
                      <a:solidFill>
                        <a:srgbClr val="002060"/>
                      </a:solidFill>
                      <a:latin typeface="微软雅黑" panose="020B0502040204020203" pitchFamily="34" charset="-122"/>
                      <a:ea typeface="微软雅黑" panose="020B0502040204020203" pitchFamily="34" charset="-122"/>
                    </a:rPr>
                    <a:t>路由器</a:t>
                  </a:r>
                  <a:endParaRPr lang="zh-CN" altLang="en-US">
                    <a:solidFill>
                      <a:srgbClr val="002060"/>
                    </a:solidFill>
                    <a:latin typeface="微软雅黑" panose="020B0502040204020203" pitchFamily="34" charset="-122"/>
                    <a:ea typeface="微软雅黑" panose="020B0502040204020203" pitchFamily="34" charset="-122"/>
                  </a:endParaRPr>
                </a:p>
              </p:txBody>
            </p:sp>
            <p:cxnSp>
              <p:nvCxnSpPr>
                <p:cNvPr id="8" name="直接连接符 7"/>
                <p:cNvCxnSpPr>
                  <a:endCxn id="2" idx="3"/>
                </p:cNvCxnSpPr>
                <p:nvPr/>
              </p:nvCxnSpPr>
              <p:spPr>
                <a:xfrm flipH="1" flipV="1">
                  <a:off x="7386" y="4686"/>
                  <a:ext cx="2310" cy="701"/>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10" name="直接连接符 9"/>
                <p:cNvCxnSpPr>
                  <a:endCxn id="5" idx="3"/>
                </p:cNvCxnSpPr>
                <p:nvPr/>
              </p:nvCxnSpPr>
              <p:spPr>
                <a:xfrm flipH="1">
                  <a:off x="7386" y="5589"/>
                  <a:ext cx="2094" cy="575"/>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11" name="直接连接符 10"/>
                <p:cNvCxnSpPr>
                  <a:endCxn id="93" idx="0"/>
                </p:cNvCxnSpPr>
                <p:nvPr/>
              </p:nvCxnSpPr>
              <p:spPr>
                <a:xfrm flipH="1">
                  <a:off x="10293" y="4839"/>
                  <a:ext cx="1435" cy="569"/>
                </a:xfrm>
                <a:prstGeom prst="line">
                  <a:avLst/>
                </a:prstGeom>
                <a:solidFill>
                  <a:schemeClr val="accent1"/>
                </a:solidFill>
                <a:ln w="15875" cap="flat" cmpd="sng" algn="ctr">
                  <a:solidFill>
                    <a:srgbClr val="1C4885"/>
                  </a:solidFill>
                  <a:prstDash val="solid"/>
                  <a:round/>
                  <a:headEnd type="none" w="med" len="med"/>
                  <a:tailEnd type="none" w="med" len="med"/>
                </a:ln>
              </p:spPr>
            </p:cxnSp>
          </p:grpSp>
        </p:grpSp>
        <p:cxnSp>
          <p:nvCxnSpPr>
            <p:cNvPr id="15" name="肘形连接符 14"/>
            <p:cNvCxnSpPr/>
            <p:nvPr/>
          </p:nvCxnSpPr>
          <p:spPr>
            <a:xfrm flipV="1">
              <a:off x="12113" y="2639"/>
              <a:ext cx="1985" cy="691"/>
            </a:xfrm>
            <a:prstGeom prst="bentConnector3">
              <a:avLst>
                <a:gd name="adj1" fmla="val 50025"/>
              </a:avLst>
            </a:prstGeom>
            <a:solidFill>
              <a:schemeClr val="accent1"/>
            </a:solidFill>
            <a:ln w="15875" cap="flat" cmpd="sng" algn="ctr">
              <a:solidFill>
                <a:srgbClr val="1C4885"/>
              </a:solidFill>
              <a:prstDash val="solid"/>
              <a:round/>
              <a:headEnd type="none" w="med" len="med"/>
              <a:tailEnd type="none" w="med" len="med"/>
            </a:ln>
          </p:spPr>
        </p:cxnSp>
      </p:gr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ppt_y</p:attrName>
                                        </p:attrNameLst>
                                      </p:cBhvr>
                                      <p:tavLst>
                                        <p:tav tm="0">
                                          <p:val>
                                            <p:strVal val="#ppt_y+#ppt_h*1.125000"/>
                                          </p:val>
                                        </p:tav>
                                        <p:tav tm="100000">
                                          <p:val>
                                            <p:strVal val="#ppt_y"/>
                                          </p:val>
                                        </p:tav>
                                      </p:tavLst>
                                    </p:anim>
                                    <p:animEffect transition="in" filter="wipe(up)">
                                      <p:cBhvr>
                                        <p:cTn id="8" dur="500"/>
                                        <p:tgtEl>
                                          <p:spTgt spid="14"/>
                                        </p:tgtEl>
                                      </p:cBhvr>
                                    </p:animEffect>
                                  </p:childTnLst>
                                </p:cTn>
                              </p:par>
                            </p:childTnLst>
                          </p:cTn>
                        </p:par>
                      </p:childTnLst>
                    </p:cTn>
                  </p:par>
                  <p:par>
                    <p:cTn id="9" fill="hold">
                      <p:stCondLst>
                        <p:cond delay="indefinite"/>
                      </p:stCondLst>
                      <p:childTnLst>
                        <p:par>
                          <p:cTn id="10" fill="hold">
                            <p:stCondLst>
                              <p:cond delay="0"/>
                            </p:stCondLst>
                            <p:childTnLst>
                              <p:par>
                                <p:cTn id="11" presetID="35" presetClass="path" presetSubtype="0" accel="50000" decel="50000" fill="hold" grpId="1" nodeType="clickEffect">
                                  <p:stCondLst>
                                    <p:cond delay="0"/>
                                  </p:stCondLst>
                                  <p:childTnLst>
                                    <p:animMotion origin="layout" path="M 0 0  L -0.25 0  E" pathEditMode="relative" ptsTypes="">
                                      <p:cBhvr>
                                        <p:cTn id="12" dur="500" fill="hold"/>
                                        <p:tgtEl>
                                          <p:spTgt spid="14"/>
                                        </p:tgtEl>
                                        <p:attrNameLst>
                                          <p:attrName>ppt_x</p:attrName>
                                          <p:attrName>ppt_y</p:attrName>
                                        </p:attrNameLst>
                                      </p:cBhvr>
                                    </p:animMotion>
                                  </p:childTnLst>
                                </p:cTn>
                              </p:par>
                            </p:childTnLst>
                          </p:cTn>
                        </p:par>
                        <p:par>
                          <p:cTn id="13" fill="hold">
                            <p:stCondLst>
                              <p:cond delay="500"/>
                            </p:stCondLst>
                            <p:childTnLst>
                              <p:par>
                                <p:cTn id="14" presetID="12" presetClass="entr" presetSubtype="4"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p:tgtEl>
                                          <p:spTgt spid="16"/>
                                        </p:tgtEl>
                                        <p:attrNameLst>
                                          <p:attrName>ppt_y</p:attrName>
                                        </p:attrNameLst>
                                      </p:cBhvr>
                                      <p:tavLst>
                                        <p:tav tm="0">
                                          <p:val>
                                            <p:strVal val="#ppt_y+#ppt_h*1.125000"/>
                                          </p:val>
                                        </p:tav>
                                        <p:tav tm="100000">
                                          <p:val>
                                            <p:strVal val="#ppt_y"/>
                                          </p:val>
                                        </p:tav>
                                      </p:tavLst>
                                    </p:anim>
                                    <p:animEffect transition="in" filter="wipe(up)">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3478530" y="27305"/>
            <a:ext cx="246443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6.1.2 </a:t>
            </a:r>
            <a:r>
              <a:rPr lang="zh-CN" altLang="en-US" sz="1600">
                <a:solidFill>
                  <a:srgbClr val="002060"/>
                </a:solidFill>
                <a:latin typeface="微软雅黑" panose="020B0502040204020203" pitchFamily="34" charset="-122"/>
                <a:ea typeface="微软雅黑" panose="020B0502040204020203" pitchFamily="34" charset="-122"/>
              </a:rPr>
              <a:t>网络互联</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9" name="文本框 8"/>
          <p:cNvSpPr txBox="1"/>
          <p:nvPr/>
        </p:nvSpPr>
        <p:spPr>
          <a:xfrm>
            <a:off x="93345" y="371475"/>
            <a:ext cx="2136775" cy="553085"/>
          </a:xfrm>
          <a:prstGeom prst="rect">
            <a:avLst/>
          </a:prstGeom>
          <a:noFill/>
        </p:spPr>
        <p:txBody>
          <a:bodyPr wrap="square" rtlCol="0">
            <a:spAutoFit/>
          </a:bodyPr>
          <a:p>
            <a:pPr marL="342900" indent="-342900">
              <a:buFont typeface="+mj-lt"/>
              <a:buAutoNum type="arabicPeriod"/>
            </a:pPr>
            <a:r>
              <a:rPr lang="zh-CN" altLang="en-US" sz="1200">
                <a:solidFill>
                  <a:srgbClr val="002060"/>
                </a:solidFill>
                <a:latin typeface="微软雅黑" panose="020B0502040204020203" pitchFamily="34" charset="-122"/>
                <a:ea typeface="微软雅黑" panose="020B0502040204020203" pitchFamily="34" charset="-122"/>
              </a:rPr>
              <a:t>网络互联概念</a:t>
            </a:r>
            <a:endParaRPr lang="zh-CN" altLang="en-US" sz="1200">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网络互联方法</a:t>
            </a:r>
            <a:endPar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endParaRPr>
          </a:p>
        </p:txBody>
      </p:sp>
      <p:sp>
        <p:nvSpPr>
          <p:cNvPr id="14" name="文本框 13"/>
          <p:cNvSpPr txBox="1"/>
          <p:nvPr/>
        </p:nvSpPr>
        <p:spPr>
          <a:xfrm>
            <a:off x="2785745" y="1390650"/>
            <a:ext cx="2328545" cy="1537970"/>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1) LAN-LAN </a:t>
            </a:r>
            <a:r>
              <a:rPr lang="zh-CN" altLang="en-US" sz="1600">
                <a:solidFill>
                  <a:srgbClr val="002060"/>
                </a:solidFill>
                <a:latin typeface="微软雅黑" panose="020B0502040204020203" pitchFamily="34" charset="-122"/>
                <a:ea typeface="微软雅黑" panose="020B0502040204020203" pitchFamily="34" charset="-122"/>
              </a:rPr>
              <a:t>互联</a:t>
            </a:r>
            <a:endParaRPr lang="zh-CN" altLang="en-US">
              <a:solidFill>
                <a:srgbClr val="002060"/>
              </a:solidFill>
              <a:latin typeface="微软雅黑" panose="020B0502040204020203" pitchFamily="34" charset="-122"/>
              <a:ea typeface="微软雅黑" panose="020B0502040204020203" pitchFamily="34" charset="-122"/>
            </a:endParaRPr>
          </a:p>
          <a:p>
            <a:r>
              <a:rPr lang="en-US" sz="1600">
                <a:solidFill>
                  <a:srgbClr val="002060"/>
                </a:solidFill>
                <a:latin typeface="微软雅黑" panose="020B0502040204020203" pitchFamily="34" charset="-122"/>
                <a:ea typeface="微软雅黑" panose="020B0502040204020203" pitchFamily="34" charset="-122"/>
              </a:rPr>
              <a:t>2) LAN-WAN </a:t>
            </a:r>
            <a:r>
              <a:rPr lang="zh-CN" altLang="en-US" sz="1600">
                <a:solidFill>
                  <a:srgbClr val="002060"/>
                </a:solidFill>
                <a:latin typeface="微软雅黑" panose="020B0502040204020203" pitchFamily="34" charset="-122"/>
                <a:ea typeface="微软雅黑" panose="020B0502040204020203" pitchFamily="34" charset="-122"/>
              </a:rPr>
              <a:t>互联</a:t>
            </a:r>
            <a:endParaRPr lang="zh-CN" altLang="en-US" sz="1600">
              <a:solidFill>
                <a:srgbClr val="002060"/>
              </a:solidFill>
              <a:latin typeface="微软雅黑" panose="020B0502040204020203" pitchFamily="34" charset="-122"/>
              <a:ea typeface="微软雅黑" panose="020B0502040204020203" pitchFamily="34" charset="-122"/>
            </a:endParaRPr>
          </a:p>
          <a:p>
            <a:r>
              <a:rPr lang="en-US" altLang="zh-CN" sz="1600">
                <a:solidFill>
                  <a:srgbClr val="002060"/>
                </a:solidFill>
                <a:latin typeface="微软雅黑" panose="020B0502040204020203" pitchFamily="34" charset="-122"/>
                <a:ea typeface="微软雅黑" panose="020B0502040204020203" pitchFamily="34" charset="-122"/>
                <a:sym typeface="+mn-ea"/>
              </a:rPr>
              <a:t>3) WAN-WAN </a:t>
            </a:r>
            <a:r>
              <a:rPr lang="zh-CN" altLang="en-US" sz="1600">
                <a:solidFill>
                  <a:srgbClr val="002060"/>
                </a:solidFill>
                <a:latin typeface="微软雅黑" panose="020B0502040204020203" pitchFamily="34" charset="-122"/>
                <a:ea typeface="微软雅黑" panose="020B0502040204020203" pitchFamily="34" charset="-122"/>
                <a:sym typeface="+mn-ea"/>
              </a:rPr>
              <a:t>互联</a:t>
            </a:r>
            <a:endParaRPr lang="zh-CN" altLang="en-US" sz="1600">
              <a:solidFill>
                <a:srgbClr val="002060"/>
              </a:solidFill>
              <a:latin typeface="微软雅黑" panose="020B0502040204020203" pitchFamily="34" charset="-122"/>
              <a:ea typeface="微软雅黑" panose="020B0502040204020203" pitchFamily="34" charset="-122"/>
            </a:endParaRPr>
          </a:p>
          <a:p>
            <a:pPr marL="285750" indent="-285750" algn="l">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sym typeface="+mn-ea"/>
              </a:rPr>
              <a:t>路由器、网关</a:t>
            </a:r>
            <a:endParaRPr lang="zh-CN" altLang="en-US">
              <a:solidFill>
                <a:srgbClr val="002060"/>
              </a:solidFill>
              <a:latin typeface="微软雅黑" panose="020B0502040204020203" pitchFamily="34" charset="-122"/>
              <a:ea typeface="微软雅黑" panose="020B0502040204020203" pitchFamily="34" charset="-122"/>
              <a:sym typeface="+mn-ea"/>
            </a:endParaRPr>
          </a:p>
          <a:p>
            <a:pPr indent="0" algn="l">
              <a:buFont typeface="Wingdings" panose="05000000000000000000" charset="0"/>
              <a:buNone/>
            </a:pPr>
            <a:endParaRPr lang="zh-CN" altLang="en-US" sz="1600">
              <a:solidFill>
                <a:srgbClr val="002060"/>
              </a:solidFill>
              <a:latin typeface="微软雅黑" panose="020B0502040204020203" pitchFamily="34" charset="-122"/>
              <a:ea typeface="微软雅黑" panose="020B0502040204020203" pitchFamily="34" charset="-122"/>
              <a:sym typeface="+mn-ea"/>
            </a:endParaRPr>
          </a:p>
          <a:p>
            <a:pPr indent="0" algn="l">
              <a:buFont typeface="Wingdings" panose="05000000000000000000" charset="0"/>
              <a:buNone/>
            </a:pPr>
            <a:endParaRPr lang="zh-CN" altLang="en-US" sz="1600">
              <a:solidFill>
                <a:srgbClr val="002060"/>
              </a:solidFill>
              <a:latin typeface="微软雅黑" panose="020B0502040204020203" pitchFamily="34" charset="-122"/>
              <a:ea typeface="微软雅黑"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ppt_y</p:attrName>
                                        </p:attrNameLst>
                                      </p:cBhvr>
                                      <p:tavLst>
                                        <p:tav tm="0">
                                          <p:val>
                                            <p:strVal val="#ppt_y+#ppt_h*1.125000"/>
                                          </p:val>
                                        </p:tav>
                                        <p:tav tm="100000">
                                          <p:val>
                                            <p:strVal val="#ppt_y"/>
                                          </p:val>
                                        </p:tav>
                                      </p:tavLst>
                                    </p:anim>
                                    <p:animEffect transition="in" filter="wipe(up)">
                                      <p:cBhvr>
                                        <p:cTn id="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userDrawn="1"/>
        </p:nvGrpSpPr>
        <p:grpSpPr>
          <a:xfrm>
            <a:off x="4502785" y="634365"/>
            <a:ext cx="4344669" cy="4158615"/>
            <a:chOff x="-744761" y="-143009"/>
            <a:chExt cx="7094266" cy="7094268"/>
          </a:xfrm>
        </p:grpSpPr>
        <p:pic>
          <p:nvPicPr>
            <p:cNvPr id="17" name="图片 16"/>
            <p:cNvPicPr>
              <a:picLocks noChangeAspect="1"/>
            </p:cNvPicPr>
            <p:nvPr userDrawn="1"/>
          </p:nvPicPr>
          <p:blipFill>
            <a:blip r:embed="rId1"/>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grpSp>
      <p:sp>
        <p:nvSpPr>
          <p:cNvPr id="2" name="矩形 1"/>
          <p:cNvSpPr/>
          <p:nvPr/>
        </p:nvSpPr>
        <p:spPr>
          <a:xfrm>
            <a:off x="538480" y="1818005"/>
            <a:ext cx="3590290" cy="429260"/>
          </a:xfrm>
          <a:prstGeom prst="rect">
            <a:avLst/>
          </a:prstGeom>
          <a:solidFill>
            <a:schemeClr val="accent2">
              <a:lumMod val="20000"/>
              <a:lumOff val="80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8480" y="1818005"/>
            <a:ext cx="3590290" cy="429260"/>
          </a:xfrm>
          <a:prstGeom prst="rect">
            <a:avLst/>
          </a:prstGeom>
          <a:solidFill>
            <a:schemeClr val="accent2">
              <a:lumMod val="20000"/>
              <a:lumOff val="80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9" name="组合 28"/>
          <p:cNvGrpSpPr/>
          <p:nvPr userDrawn="1"/>
        </p:nvGrpSpPr>
        <p:grpSpPr>
          <a:xfrm rot="0">
            <a:off x="794385" y="2298065"/>
            <a:ext cx="3162935" cy="257810"/>
            <a:chOff x="1268" y="3776"/>
            <a:chExt cx="4981" cy="406"/>
          </a:xfrm>
        </p:grpSpPr>
        <p:sp>
          <p:nvSpPr>
            <p:cNvPr id="30" name="Rectangle 6"/>
            <p:cNvSpPr>
              <a:spLocks noChangeArrowheads="1"/>
            </p:cNvSpPr>
            <p:nvPr/>
          </p:nvSpPr>
          <p:spPr bwMode="auto">
            <a:xfrm>
              <a:off x="2844" y="3786"/>
              <a:ext cx="3405" cy="38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0" rIns="0" bIns="0" anchor="ctr" anchorCtr="0">
              <a:spAutoFit/>
            </a:bodyPr>
            <a:p>
              <a:pPr algn="l"/>
              <a:r>
                <a:rPr lang="zh-CN" altLang="en-US" sz="1600" b="1" dirty="0">
                  <a:solidFill>
                    <a:srgbClr val="1C4885"/>
                  </a:solidFill>
                  <a:latin typeface="微软雅黑" panose="020B0502040204020203" pitchFamily="34" charset="-122"/>
                  <a:ea typeface="微软雅黑" panose="020B0502040204020203" pitchFamily="34" charset="-122"/>
                  <a:sym typeface="+mn-ea"/>
                </a:rPr>
                <a:t>ISDN/BISDN网络</a:t>
              </a:r>
              <a:endParaRPr lang="zh-CN" altLang="en-US" sz="1600" b="1" dirty="0">
                <a:solidFill>
                  <a:srgbClr val="1C4885"/>
                </a:solidFill>
                <a:latin typeface="微软雅黑" panose="020B0502040204020203" pitchFamily="34" charset="-122"/>
                <a:ea typeface="微软雅黑" panose="020B0502040204020203" pitchFamily="34" charset="-122"/>
              </a:endParaRPr>
            </a:p>
          </p:txBody>
        </p:sp>
        <p:sp>
          <p:nvSpPr>
            <p:cNvPr id="31"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p>
              <a:pPr algn="ctr"/>
              <a:r>
                <a:rPr lang="en-US" altLang="zh-CN" sz="1600" b="1">
                  <a:solidFill>
                    <a:schemeClr val="bg1"/>
                  </a:solidFill>
                  <a:latin typeface="微软雅黑" panose="020B0502040204020203" pitchFamily="34" charset="-122"/>
                  <a:ea typeface="微软雅黑" panose="020B0502040204020203" pitchFamily="34" charset="-122"/>
                </a:rPr>
                <a:t>6.2</a:t>
              </a:r>
              <a:endParaRPr lang="en-US" altLang="zh-CN" sz="1600" b="1">
                <a:solidFill>
                  <a:schemeClr val="bg1"/>
                </a:solidFill>
                <a:latin typeface="微软雅黑" panose="020B0502040204020203" pitchFamily="34" charset="-122"/>
                <a:ea typeface="微软雅黑" panose="020B0502040204020203" pitchFamily="34"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afterEffect">
                                  <p:stCondLst>
                                    <p:cond delay="0"/>
                                  </p:stCondLst>
                                  <p:childTnLst>
                                    <p:animMotion origin="layout" path="M 0.000000 0.000000 L 0.000000 -0.429030 " pathEditMode="relative" rAng="0" ptsTypes="">
                                      <p:cBhvr>
                                        <p:cTn id="6" dur="500" fill="hold"/>
                                        <p:tgtEl>
                                          <p:spTgt spid="29"/>
                                        </p:tgtEl>
                                        <p:attrNameLst>
                                          <p:attrName>ppt_x</p:attrName>
                                          <p:attrName>ppt_y</p:attrName>
                                        </p:attrNameLst>
                                      </p:cBhvr>
                                      <p:rCtr x="0" y="-1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2525395" y="1718310"/>
            <a:ext cx="4665980" cy="1377950"/>
            <a:chOff x="3977" y="2706"/>
            <a:chExt cx="7348" cy="2170"/>
          </a:xfrm>
        </p:grpSpPr>
        <p:sp>
          <p:nvSpPr>
            <p:cNvPr id="2" name="文本框 1"/>
            <p:cNvSpPr txBox="1"/>
            <p:nvPr/>
          </p:nvSpPr>
          <p:spPr>
            <a:xfrm>
              <a:off x="3977" y="2706"/>
              <a:ext cx="7349" cy="531"/>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1. ISDN </a:t>
              </a:r>
              <a:r>
                <a:rPr lang="zh-CN" altLang="en-US" sz="1600">
                  <a:solidFill>
                    <a:srgbClr val="002060"/>
                  </a:solidFill>
                  <a:latin typeface="微软雅黑" panose="020B0502040204020203" pitchFamily="34" charset="-122"/>
                  <a:ea typeface="微软雅黑" panose="020B0502040204020203" pitchFamily="34" charset="-122"/>
                </a:rPr>
                <a:t>及其特点</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7" name="文本框 6"/>
            <p:cNvSpPr txBox="1"/>
            <p:nvPr/>
          </p:nvSpPr>
          <p:spPr>
            <a:xfrm>
              <a:off x="3977" y="3526"/>
              <a:ext cx="7349" cy="531"/>
            </a:xfrm>
            <a:prstGeom prst="rect">
              <a:avLst/>
            </a:prstGeom>
            <a:noFill/>
          </p:spPr>
          <p:txBody>
            <a:bodyPr wrap="square" rtlCol="0">
              <a:spAutoFit/>
            </a:bodyPr>
            <a:p>
              <a:r>
                <a:rPr lang="en-US" sz="1600">
                  <a:solidFill>
                    <a:srgbClr val="002060"/>
                  </a:solidFill>
                  <a:latin typeface="微软雅黑" panose="020B0502040204020203" pitchFamily="34" charset="-122"/>
                  <a:ea typeface="微软雅黑" panose="020B0502040204020203" pitchFamily="34" charset="-122"/>
                </a:rPr>
                <a:t>2. ISDN </a:t>
              </a:r>
              <a:r>
                <a:rPr lang="zh-CN" altLang="en-US" sz="1600">
                  <a:solidFill>
                    <a:srgbClr val="002060"/>
                  </a:solidFill>
                  <a:latin typeface="微软雅黑" panose="020B0502040204020203" pitchFamily="34" charset="-122"/>
                  <a:ea typeface="微软雅黑" panose="020B0502040204020203" pitchFamily="34" charset="-122"/>
                </a:rPr>
                <a:t>的结构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3" name="文本框 2"/>
            <p:cNvSpPr txBox="1"/>
            <p:nvPr/>
          </p:nvSpPr>
          <p:spPr>
            <a:xfrm>
              <a:off x="3977" y="4346"/>
              <a:ext cx="7349" cy="531"/>
            </a:xfrm>
            <a:prstGeom prst="rect">
              <a:avLst/>
            </a:prstGeom>
            <a:noFill/>
          </p:spPr>
          <p:txBody>
            <a:bodyPr wrap="square" rtlCol="0">
              <a:spAutoFit/>
            </a:bodyPr>
            <a:p>
              <a:r>
                <a:rPr lang="en-US" sz="1600">
                  <a:solidFill>
                    <a:srgbClr val="002060"/>
                  </a:solidFill>
                  <a:latin typeface="微软雅黑" panose="020B0502040204020203" pitchFamily="34" charset="-122"/>
                  <a:ea typeface="微软雅黑" panose="020B0502040204020203" pitchFamily="34" charset="-122"/>
                </a:rPr>
                <a:t>3. B-ISDN </a:t>
              </a:r>
              <a:r>
                <a:rPr lang="zh-CN" altLang="en-US" sz="1600">
                  <a:solidFill>
                    <a:srgbClr val="002060"/>
                  </a:solidFill>
                  <a:latin typeface="微软雅黑" panose="020B0502040204020203" pitchFamily="34" charset="-122"/>
                  <a:ea typeface="微软雅黑" panose="020B0502040204020203" pitchFamily="34" charset="-122"/>
                </a:rPr>
                <a:t>网</a:t>
              </a:r>
              <a:endParaRPr lang="zh-CN" altLang="en-US" sz="1600">
                <a:solidFill>
                  <a:srgbClr val="002060"/>
                </a:solidFill>
                <a:latin typeface="微软雅黑" panose="020B0502040204020203" pitchFamily="34" charset="-122"/>
                <a:ea typeface="微软雅黑" panose="020B0502040204020203"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35" presetClass="path" presetSubtype="0" accel="50000" decel="50000" fill="hold" nodeType="clickEffect">
                                  <p:stCondLst>
                                    <p:cond delay="0"/>
                                  </p:stCondLst>
                                  <p:childTnLst>
                                    <p:animMotion origin="layout" path="M 0 0  L -0.25 0  E" pathEditMode="relative" ptsTypes="">
                                      <p:cBhvr>
                                        <p:cTn id="12" dur="5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34950" y="171577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sym typeface="+mn-ea"/>
              </a:rPr>
              <a:t>1. ISDN </a:t>
            </a:r>
            <a:r>
              <a:rPr lang="zh-CN" altLang="en-US" sz="1600">
                <a:solidFill>
                  <a:srgbClr val="002060"/>
                </a:solidFill>
                <a:latin typeface="微软雅黑" panose="020B0502040204020203" pitchFamily="34" charset="-122"/>
                <a:ea typeface="微软雅黑" panose="020B0502040204020203" pitchFamily="34" charset="-122"/>
                <a:sym typeface="+mn-ea"/>
              </a:rPr>
              <a:t>及其特点</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7" name="文本框 6"/>
          <p:cNvSpPr txBox="1"/>
          <p:nvPr/>
        </p:nvSpPr>
        <p:spPr>
          <a:xfrm>
            <a:off x="234950" y="2237740"/>
            <a:ext cx="4666615" cy="337185"/>
          </a:xfrm>
          <a:prstGeom prst="rect">
            <a:avLst/>
          </a:prstGeom>
          <a:noFill/>
        </p:spPr>
        <p:txBody>
          <a:bodyPr wrap="square" rtlCol="0">
            <a:spAutoFit/>
          </a:bodyPr>
          <a:p>
            <a:r>
              <a:rPr lang="en-US" sz="1600">
                <a:solidFill>
                  <a:srgbClr val="002060"/>
                </a:solidFill>
                <a:latin typeface="微软雅黑" panose="020B0502040204020203" pitchFamily="34" charset="-122"/>
                <a:ea typeface="微软雅黑" panose="020B0502040204020203" pitchFamily="34" charset="-122"/>
                <a:sym typeface="+mn-ea"/>
              </a:rPr>
              <a:t>2. ISDN </a:t>
            </a:r>
            <a:r>
              <a:rPr lang="zh-CN" altLang="en-US" sz="1600">
                <a:solidFill>
                  <a:srgbClr val="002060"/>
                </a:solidFill>
                <a:latin typeface="微软雅黑" panose="020B0502040204020203" pitchFamily="34" charset="-122"/>
                <a:ea typeface="微软雅黑" panose="020B0502040204020203" pitchFamily="34" charset="-122"/>
                <a:sym typeface="+mn-ea"/>
              </a:rPr>
              <a:t>的结构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5" name="文本框 4"/>
          <p:cNvSpPr txBox="1"/>
          <p:nvPr/>
        </p:nvSpPr>
        <p:spPr>
          <a:xfrm>
            <a:off x="234950" y="2759710"/>
            <a:ext cx="4666615" cy="337185"/>
          </a:xfrm>
          <a:prstGeom prst="rect">
            <a:avLst/>
          </a:prstGeom>
          <a:noFill/>
        </p:spPr>
        <p:txBody>
          <a:bodyPr wrap="square" rtlCol="0">
            <a:spAutoFit/>
          </a:bodyPr>
          <a:p>
            <a:r>
              <a:rPr lang="en-US" sz="1600">
                <a:solidFill>
                  <a:srgbClr val="002060"/>
                </a:solidFill>
                <a:latin typeface="微软雅黑" panose="020B0502040204020203" pitchFamily="34" charset="-122"/>
                <a:ea typeface="微软雅黑" panose="020B0502040204020203" pitchFamily="34" charset="-122"/>
              </a:rPr>
              <a:t>3. B-ISDN </a:t>
            </a:r>
            <a:r>
              <a:rPr lang="zh-CN" altLang="en-US" sz="1600">
                <a:solidFill>
                  <a:srgbClr val="002060"/>
                </a:solidFill>
                <a:latin typeface="微软雅黑" panose="020B0502040204020203" pitchFamily="34" charset="-122"/>
                <a:ea typeface="微软雅黑" panose="020B0502040204020203" pitchFamily="34" charset="-122"/>
              </a:rPr>
              <a:t>网</a:t>
            </a:r>
            <a:endParaRPr lang="zh-CN" altLang="en-US" sz="16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34950" y="171577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sym typeface="+mn-ea"/>
              </a:rPr>
              <a:t>1. ISDN </a:t>
            </a:r>
            <a:r>
              <a:rPr lang="zh-CN" altLang="en-US" sz="1600">
                <a:solidFill>
                  <a:srgbClr val="002060"/>
                </a:solidFill>
                <a:latin typeface="微软雅黑" panose="020B0502040204020203" pitchFamily="34" charset="-122"/>
                <a:ea typeface="微软雅黑" panose="020B0502040204020203" pitchFamily="34" charset="-122"/>
                <a:sym typeface="+mn-ea"/>
              </a:rPr>
              <a:t>及其特点</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7" name="文本框 6"/>
          <p:cNvSpPr txBox="1"/>
          <p:nvPr/>
        </p:nvSpPr>
        <p:spPr>
          <a:xfrm>
            <a:off x="234950" y="2237740"/>
            <a:ext cx="4666615" cy="337185"/>
          </a:xfrm>
          <a:prstGeom prst="rect">
            <a:avLst/>
          </a:prstGeom>
          <a:noFill/>
        </p:spPr>
        <p:txBody>
          <a:bodyPr wrap="square" rtlCol="0">
            <a:spAutoFit/>
          </a:bodyPr>
          <a:p>
            <a:r>
              <a:rPr lang="en-US" sz="1600">
                <a:solidFill>
                  <a:srgbClr val="002060"/>
                </a:solidFill>
                <a:latin typeface="微软雅黑" panose="020B0502040204020203" pitchFamily="34" charset="-122"/>
                <a:ea typeface="微软雅黑" panose="020B0502040204020203" pitchFamily="34" charset="-122"/>
                <a:sym typeface="+mn-ea"/>
              </a:rPr>
              <a:t>2. ISDN </a:t>
            </a:r>
            <a:r>
              <a:rPr lang="zh-CN" altLang="en-US" sz="1600">
                <a:solidFill>
                  <a:srgbClr val="002060"/>
                </a:solidFill>
                <a:latin typeface="微软雅黑" panose="020B0502040204020203" pitchFamily="34" charset="-122"/>
                <a:ea typeface="微软雅黑" panose="020B0502040204020203" pitchFamily="34" charset="-122"/>
                <a:sym typeface="+mn-ea"/>
              </a:rPr>
              <a:t>的结构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5" name="文本框 4"/>
          <p:cNvSpPr txBox="1"/>
          <p:nvPr/>
        </p:nvSpPr>
        <p:spPr>
          <a:xfrm>
            <a:off x="234950" y="2759710"/>
            <a:ext cx="4666615" cy="337185"/>
          </a:xfrm>
          <a:prstGeom prst="rect">
            <a:avLst/>
          </a:prstGeom>
          <a:noFill/>
        </p:spPr>
        <p:txBody>
          <a:bodyPr wrap="square" rtlCol="0">
            <a:spAutoFit/>
          </a:bodyPr>
          <a:p>
            <a:r>
              <a:rPr lang="en-US" sz="1600">
                <a:solidFill>
                  <a:srgbClr val="002060"/>
                </a:solidFill>
                <a:latin typeface="微软雅黑" panose="020B0502040204020203" pitchFamily="34" charset="-122"/>
                <a:ea typeface="微软雅黑" panose="020B0502040204020203" pitchFamily="34" charset="-122"/>
              </a:rPr>
              <a:t>3. B-ISDN </a:t>
            </a:r>
            <a:r>
              <a:rPr lang="zh-CN" altLang="en-US" sz="1600">
                <a:solidFill>
                  <a:srgbClr val="002060"/>
                </a:solidFill>
                <a:latin typeface="微软雅黑" panose="020B0502040204020203" pitchFamily="34" charset="-122"/>
                <a:ea typeface="微软雅黑" panose="020B0502040204020203" pitchFamily="34" charset="-122"/>
              </a:rPr>
              <a:t>网</a:t>
            </a:r>
            <a:endParaRPr lang="zh-CN" altLang="en-US" sz="16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000000 0.000000 L 0.000000 -0.275488 " pathEditMode="relative" rAng="0" ptsTypes="">
                                      <p:cBhvr>
                                        <p:cTn id="6" dur="500" fill="hold"/>
                                        <p:tgtEl>
                                          <p:spTgt spid="2"/>
                                        </p:tgtEl>
                                        <p:attrNameLst>
                                          <p:attrName>ppt_x</p:attrName>
                                          <p:attrName>ppt_y</p:attrName>
                                        </p:attrNameLst>
                                      </p:cBhvr>
                                      <p:rCtr x="0" y="-125"/>
                                    </p:animMotion>
                                  </p:childTnLst>
                                </p:cTn>
                              </p:par>
                            </p:childTnLst>
                          </p:cTn>
                        </p:par>
                        <p:par>
                          <p:cTn id="7" fill="hold">
                            <p:stCondLst>
                              <p:cond delay="500"/>
                            </p:stCondLst>
                            <p:childTnLst>
                              <p:par>
                                <p:cTn id="8" presetID="2" presetClass="exit" presetSubtype="1" fill="hold" grpId="0" nodeType="afterEffect">
                                  <p:stCondLst>
                                    <p:cond delay="0"/>
                                  </p:stCondLst>
                                  <p:childTnLst>
                                    <p:anim calcmode="lin" valueType="num">
                                      <p:cBhvr additive="base">
                                        <p:cTn id="9" dur="500"/>
                                        <p:tgtEl>
                                          <p:spTgt spid="7"/>
                                        </p:tgtEl>
                                        <p:attrNameLst>
                                          <p:attrName>ppt_x</p:attrName>
                                        </p:attrNameLst>
                                      </p:cBhvr>
                                      <p:tavLst>
                                        <p:tav tm="0">
                                          <p:val>
                                            <p:strVal val="ppt_x"/>
                                          </p:val>
                                        </p:tav>
                                        <p:tav tm="100000">
                                          <p:val>
                                            <p:strVal val="ppt_x"/>
                                          </p:val>
                                        </p:tav>
                                      </p:tavLst>
                                    </p:anim>
                                    <p:anim calcmode="lin" valueType="num">
                                      <p:cBhvr additive="base">
                                        <p:cTn id="10" dur="500"/>
                                        <p:tgtEl>
                                          <p:spTgt spid="7"/>
                                        </p:tgtEl>
                                        <p:attrNameLst>
                                          <p:attrName>ppt_y</p:attrName>
                                        </p:attrNameLst>
                                      </p:cBhvr>
                                      <p:tavLst>
                                        <p:tav tm="0">
                                          <p:val>
                                            <p:strVal val="ppt_y"/>
                                          </p:val>
                                        </p:tav>
                                        <p:tav tm="100000">
                                          <p:val>
                                            <p:strVal val="0-ppt_h/2"/>
                                          </p:val>
                                        </p:tav>
                                      </p:tavLst>
                                    </p:anim>
                                    <p:set>
                                      <p:cBhvr>
                                        <p:cTn id="11" dur="1" fill="hold">
                                          <p:stCondLst>
                                            <p:cond delay="499"/>
                                          </p:stCondLst>
                                        </p:cTn>
                                        <p:tgtEl>
                                          <p:spTgt spid="7"/>
                                        </p:tgtEl>
                                        <p:attrNameLst>
                                          <p:attrName>style.visibility</p:attrName>
                                        </p:attrNameLst>
                                      </p:cBhvr>
                                      <p:to>
                                        <p:strVal val="hidden"/>
                                      </p:to>
                                    </p:set>
                                  </p:childTnLst>
                                </p:cTn>
                              </p:par>
                            </p:childTnLst>
                          </p:cTn>
                        </p:par>
                        <p:par>
                          <p:cTn id="12" fill="hold">
                            <p:stCondLst>
                              <p:cond delay="1000"/>
                            </p:stCondLst>
                            <p:childTnLst>
                              <p:par>
                                <p:cTn id="13" presetID="12" presetClass="exit" presetSubtype="1" fill="hold" grpId="0" nodeType="afterEffect">
                                  <p:stCondLst>
                                    <p:cond delay="0"/>
                                  </p:stCondLst>
                                  <p:childTnLst>
                                    <p:anim calcmode="lin" valueType="num">
                                      <p:cBhvr additive="base">
                                        <p:cTn id="14" dur="500"/>
                                        <p:tgtEl>
                                          <p:spTgt spid="5"/>
                                        </p:tgtEl>
                                        <p:attrNameLst>
                                          <p:attrName>ppt_y</p:attrName>
                                        </p:attrNameLst>
                                      </p:cBhvr>
                                      <p:tavLst>
                                        <p:tav tm="0">
                                          <p:val>
                                            <p:strVal val="#ppt_y"/>
                                          </p:val>
                                        </p:tav>
                                        <p:tav tm="100000">
                                          <p:val>
                                            <p:strVal val="#ppt_y-#ppt_h*1.125000"/>
                                          </p:val>
                                        </p:tav>
                                      </p:tavLst>
                                    </p:anim>
                                    <p:animEffect transition="out" filter="wipe(up)">
                                      <p:cBhvr>
                                        <p:cTn id="15" dur="500"/>
                                        <p:tgtEl>
                                          <p:spTgt spid="5"/>
                                        </p:tgtEl>
                                      </p:cBhvr>
                                    </p:animEffect>
                                    <p:set>
                                      <p:cBhvr>
                                        <p:cTn id="16"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34950" y="27559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sym typeface="+mn-ea"/>
              </a:rPr>
              <a:t>1. ISDN </a:t>
            </a:r>
            <a:r>
              <a:rPr lang="zh-CN" altLang="en-US" sz="1600">
                <a:solidFill>
                  <a:srgbClr val="002060"/>
                </a:solidFill>
                <a:latin typeface="微软雅黑" panose="020B0502040204020203" pitchFamily="34" charset="-122"/>
                <a:ea typeface="微软雅黑" panose="020B0502040204020203" pitchFamily="34" charset="-122"/>
                <a:sym typeface="+mn-ea"/>
              </a:rPr>
              <a:t>及其特点</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4" name="文本框 13"/>
          <p:cNvSpPr txBox="1"/>
          <p:nvPr/>
        </p:nvSpPr>
        <p:spPr>
          <a:xfrm>
            <a:off x="1594485" y="1212850"/>
            <a:ext cx="6375400" cy="2984500"/>
          </a:xfrm>
          <a:prstGeom prst="rect">
            <a:avLst/>
          </a:prstGeom>
          <a:noFill/>
        </p:spPr>
        <p:txBody>
          <a:bodyPr wrap="square" rtlCol="0">
            <a:spAutoFit/>
          </a:bodyPr>
          <a:p>
            <a:r>
              <a:rPr lang="zh-CN" altLang="en-US" sz="1600">
                <a:solidFill>
                  <a:srgbClr val="002060"/>
                </a:solidFill>
                <a:latin typeface="微软雅黑" panose="020B0502040204020203" pitchFamily="34" charset="-122"/>
                <a:ea typeface="微软雅黑" panose="020B0502040204020203" pitchFamily="34" charset="-122"/>
              </a:rPr>
              <a:t>综合业务数字网</a:t>
            </a:r>
            <a:r>
              <a:rPr lang="en-US" altLang="zh-CN" sz="1600">
                <a:solidFill>
                  <a:srgbClr val="002060"/>
                </a:solidFill>
                <a:latin typeface="微软雅黑" panose="020B0502040204020203" pitchFamily="34" charset="-122"/>
                <a:ea typeface="微软雅黑" panose="020B0502040204020203" pitchFamily="34" charset="-122"/>
              </a:rPr>
              <a:t>(Integrated Service Digital Network)</a:t>
            </a:r>
            <a:r>
              <a:rPr lang="zh-CN" altLang="en-US" sz="1600">
                <a:solidFill>
                  <a:srgbClr val="002060"/>
                </a:solidFill>
                <a:latin typeface="微软雅黑" panose="020B0502040204020203" pitchFamily="34" charset="-122"/>
                <a:ea typeface="微软雅黑" panose="020B0502040204020203" pitchFamily="34" charset="-122"/>
              </a:rPr>
              <a:t>是在公共电话交换网</a:t>
            </a:r>
            <a:r>
              <a:rPr lang="en-US" altLang="zh-CN" sz="1600">
                <a:solidFill>
                  <a:srgbClr val="002060"/>
                </a:solidFill>
                <a:latin typeface="微软雅黑" panose="020B0502040204020203" pitchFamily="34" charset="-122"/>
                <a:ea typeface="微软雅黑" panose="020B0502040204020203" pitchFamily="34" charset="-122"/>
              </a:rPr>
              <a:t>PSTN</a:t>
            </a:r>
            <a:r>
              <a:rPr lang="zh-CN" altLang="en-US" sz="1600">
                <a:solidFill>
                  <a:srgbClr val="002060"/>
                </a:solidFill>
                <a:latin typeface="微软雅黑" panose="020B0502040204020203" pitchFamily="34" charset="-122"/>
                <a:ea typeface="微软雅黑" panose="020B0502040204020203" pitchFamily="34" charset="-122"/>
              </a:rPr>
              <a:t>的网络基础上发展而来</a:t>
            </a:r>
            <a:r>
              <a:rPr lang="en-US" altLang="zh-CN" sz="1600">
                <a:solidFill>
                  <a:srgbClr val="002060"/>
                </a:solidFill>
                <a:latin typeface="微软雅黑" panose="020B0502040204020203" pitchFamily="34" charset="-122"/>
                <a:ea typeface="微软雅黑" panose="020B0502040204020203" pitchFamily="34" charset="-122"/>
              </a:rPr>
              <a:t>: </a:t>
            </a:r>
            <a:endParaRPr lang="en-US" altLang="zh-CN" sz="1600">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同时进行高速数据传输和语音传送</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端到端数字连接的全数字式信道</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通过一组标准的多用途接口联网</a:t>
            </a:r>
            <a:endParaRPr lang="zh-CN" altLang="en-US">
              <a:solidFill>
                <a:srgbClr val="002060"/>
              </a:solidFill>
              <a:latin typeface="微软雅黑" panose="020B0502040204020203" pitchFamily="34" charset="-122"/>
              <a:ea typeface="微软雅黑" panose="020B0502040204020203" pitchFamily="34" charset="-122"/>
            </a:endParaRPr>
          </a:p>
          <a:p>
            <a:endParaRPr lang="en-US" altLang="zh-CN">
              <a:solidFill>
                <a:srgbClr val="002060"/>
              </a:solidFill>
              <a:latin typeface="微软雅黑" panose="020B0502040204020203" pitchFamily="34" charset="-122"/>
              <a:ea typeface="微软雅黑" panose="020B0502040204020203" pitchFamily="34" charset="-122"/>
            </a:endParaRPr>
          </a:p>
          <a:p>
            <a:r>
              <a:rPr lang="en-US" altLang="zh-CN" sz="1600">
                <a:solidFill>
                  <a:srgbClr val="002060"/>
                </a:solidFill>
                <a:latin typeface="微软雅黑" panose="020B0502040204020203" pitchFamily="34" charset="-122"/>
                <a:ea typeface="微软雅黑" panose="020B0502040204020203" pitchFamily="34" charset="-122"/>
              </a:rPr>
              <a:t>ISDN</a:t>
            </a:r>
            <a:r>
              <a:rPr lang="zh-CN" altLang="en-US" sz="1600">
                <a:solidFill>
                  <a:srgbClr val="002060"/>
                </a:solidFill>
                <a:latin typeface="微软雅黑" panose="020B0502040204020203" pitchFamily="34" charset="-122"/>
                <a:ea typeface="微软雅黑" panose="020B0502040204020203" pitchFamily="34" charset="-122"/>
              </a:rPr>
              <a:t>定义的信道</a:t>
            </a:r>
            <a:r>
              <a:rPr lang="en-US" altLang="zh-CN" sz="1600">
                <a:solidFill>
                  <a:srgbClr val="002060"/>
                </a:solidFill>
                <a:latin typeface="微软雅黑" panose="020B0502040204020203" pitchFamily="34" charset="-122"/>
                <a:ea typeface="微软雅黑" panose="020B0502040204020203" pitchFamily="34" charset="-122"/>
              </a:rPr>
              <a:t>: </a:t>
            </a:r>
            <a:endParaRPr lang="en-US" altLang="zh-CN" sz="1600">
              <a:solidFill>
                <a:srgbClr val="002060"/>
              </a:solidFill>
              <a:latin typeface="微软雅黑" panose="020B0502040204020203" pitchFamily="34" charset="-122"/>
              <a:ea typeface="微软雅黑" panose="020B0502040204020203" pitchFamily="34" charset="-122"/>
            </a:endParaRPr>
          </a:p>
          <a:p>
            <a:pPr marL="285750" indent="-285750" algn="l">
              <a:buFont typeface="Wingdings" panose="05000000000000000000" charset="0"/>
              <a:buChar char=""/>
            </a:pPr>
            <a:r>
              <a:rPr lang="en-US">
                <a:solidFill>
                  <a:srgbClr val="002060"/>
                </a:solidFill>
                <a:latin typeface="微软雅黑" panose="020B0502040204020203" pitchFamily="34" charset="-122"/>
                <a:ea typeface="微软雅黑" panose="020B0502040204020203" pitchFamily="34" charset="-122"/>
              </a:rPr>
              <a:t>A</a:t>
            </a:r>
            <a:r>
              <a:rPr lang="zh-CN" altLang="en-US">
                <a:solidFill>
                  <a:srgbClr val="002060"/>
                </a:solidFill>
                <a:latin typeface="微软雅黑" panose="020B0502040204020203" pitchFamily="34" charset="-122"/>
                <a:ea typeface="微软雅黑" panose="020B0502040204020203" pitchFamily="34" charset="-122"/>
              </a:rPr>
              <a:t>信道 </a:t>
            </a:r>
            <a:r>
              <a:rPr lang="en-US" altLang="zh-CN">
                <a:solidFill>
                  <a:srgbClr val="002060"/>
                </a:solidFill>
                <a:latin typeface="微软雅黑" panose="020B0502040204020203" pitchFamily="34" charset="-122"/>
                <a:ea typeface="微软雅黑" panose="020B0502040204020203" pitchFamily="34" charset="-122"/>
              </a:rPr>
              <a:t>— 4 kHz </a:t>
            </a:r>
            <a:r>
              <a:rPr lang="zh-CN" altLang="en-US">
                <a:solidFill>
                  <a:srgbClr val="002060"/>
                </a:solidFill>
                <a:latin typeface="微软雅黑" panose="020B0502040204020203" pitchFamily="34" charset="-122"/>
                <a:ea typeface="微软雅黑" panose="020B0502040204020203" pitchFamily="34" charset="-122"/>
              </a:rPr>
              <a:t>模拟电话信道</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lgn="l">
              <a:buFont typeface="Wingdings" panose="05000000000000000000" charset="0"/>
              <a:buChar char=""/>
            </a:pPr>
            <a:r>
              <a:rPr lang="en-US" altLang="zh-CN">
                <a:solidFill>
                  <a:srgbClr val="002060"/>
                </a:solidFill>
                <a:latin typeface="微软雅黑" panose="020B0502040204020203" pitchFamily="34" charset="-122"/>
                <a:ea typeface="微软雅黑" panose="020B0502040204020203" pitchFamily="34" charset="-122"/>
              </a:rPr>
              <a:t>B</a:t>
            </a:r>
            <a:r>
              <a:rPr lang="zh-CN" altLang="en-US">
                <a:solidFill>
                  <a:srgbClr val="002060"/>
                </a:solidFill>
                <a:latin typeface="微软雅黑" panose="020B0502040204020203" pitchFamily="34" charset="-122"/>
                <a:ea typeface="微软雅黑" panose="020B0502040204020203" pitchFamily="34" charset="-122"/>
              </a:rPr>
              <a:t>信道</a:t>
            </a:r>
            <a:r>
              <a:rPr lang="zh-CN" altLang="en-US">
                <a:solidFill>
                  <a:srgbClr val="002060"/>
                </a:solidFill>
                <a:latin typeface="微软雅黑" panose="020B0502040204020203" pitchFamily="34" charset="-122"/>
                <a:ea typeface="微软雅黑" panose="020B0502040204020203" pitchFamily="34" charset="-122"/>
                <a:sym typeface="+mn-ea"/>
              </a:rPr>
              <a:t> </a:t>
            </a:r>
            <a:r>
              <a:rPr lang="en-US" altLang="zh-CN">
                <a:solidFill>
                  <a:srgbClr val="002060"/>
                </a:solidFill>
                <a:latin typeface="微软雅黑" panose="020B0502040204020203" pitchFamily="34" charset="-122"/>
                <a:ea typeface="微软雅黑" panose="020B0502040204020203" pitchFamily="34" charset="-122"/>
                <a:sym typeface="+mn-ea"/>
              </a:rPr>
              <a:t>— 64 kpbs </a:t>
            </a:r>
            <a:r>
              <a:rPr lang="zh-CN" altLang="en-US">
                <a:solidFill>
                  <a:srgbClr val="002060"/>
                </a:solidFill>
                <a:latin typeface="微软雅黑" panose="020B0502040204020203" pitchFamily="34" charset="-122"/>
                <a:ea typeface="微软雅黑" panose="020B0502040204020203" pitchFamily="34" charset="-122"/>
                <a:sym typeface="+mn-ea"/>
              </a:rPr>
              <a:t>数字</a:t>
            </a:r>
            <a:r>
              <a:rPr lang="en-US" altLang="zh-CN">
                <a:solidFill>
                  <a:srgbClr val="002060"/>
                </a:solidFill>
                <a:latin typeface="微软雅黑" panose="020B0502040204020203" pitchFamily="34" charset="-122"/>
                <a:ea typeface="微软雅黑" panose="020B0502040204020203" pitchFamily="34" charset="-122"/>
                <a:sym typeface="+mn-ea"/>
              </a:rPr>
              <a:t>PCM </a:t>
            </a:r>
            <a:r>
              <a:rPr lang="zh-CN" altLang="en-US">
                <a:solidFill>
                  <a:srgbClr val="002060"/>
                </a:solidFill>
                <a:latin typeface="微软雅黑" panose="020B0502040204020203" pitchFamily="34" charset="-122"/>
                <a:ea typeface="微软雅黑" panose="020B0502040204020203" pitchFamily="34" charset="-122"/>
                <a:sym typeface="+mn-ea"/>
              </a:rPr>
              <a:t>话音或数据信道</a:t>
            </a:r>
            <a:endParaRPr lang="zh-CN" altLang="en-US">
              <a:solidFill>
                <a:srgbClr val="002060"/>
              </a:solidFill>
              <a:latin typeface="微软雅黑" panose="020B0502040204020203" pitchFamily="34" charset="-122"/>
              <a:ea typeface="微软雅黑" panose="020B0502040204020203" pitchFamily="34" charset="-122"/>
              <a:sym typeface="+mn-ea"/>
            </a:endParaRPr>
          </a:p>
          <a:p>
            <a:pPr marL="285750" indent="-285750" algn="l">
              <a:buFont typeface="Wingdings" panose="05000000000000000000" charset="0"/>
              <a:buChar char=""/>
            </a:pPr>
            <a:r>
              <a:rPr lang="en-US" altLang="zh-CN">
                <a:solidFill>
                  <a:srgbClr val="002060"/>
                </a:solidFill>
                <a:latin typeface="微软雅黑" panose="020B0502040204020203" pitchFamily="34" charset="-122"/>
                <a:ea typeface="微软雅黑" panose="020B0502040204020203" pitchFamily="34" charset="-122"/>
                <a:sym typeface="+mn-ea"/>
              </a:rPr>
              <a:t>C</a:t>
            </a:r>
            <a:r>
              <a:rPr lang="zh-CN" altLang="en-US">
                <a:solidFill>
                  <a:srgbClr val="002060"/>
                </a:solidFill>
                <a:latin typeface="微软雅黑" panose="020B0502040204020203" pitchFamily="34" charset="-122"/>
                <a:ea typeface="微软雅黑" panose="020B0502040204020203" pitchFamily="34" charset="-122"/>
                <a:sym typeface="+mn-ea"/>
              </a:rPr>
              <a:t>信道 </a:t>
            </a:r>
            <a:r>
              <a:rPr lang="en-US" altLang="zh-CN">
                <a:solidFill>
                  <a:srgbClr val="002060"/>
                </a:solidFill>
                <a:latin typeface="微软雅黑" panose="020B0502040204020203" pitchFamily="34" charset="-122"/>
                <a:ea typeface="微软雅黑" panose="020B0502040204020203" pitchFamily="34" charset="-122"/>
                <a:sym typeface="+mn-ea"/>
              </a:rPr>
              <a:t>— 8 kpbs </a:t>
            </a:r>
            <a:r>
              <a:rPr lang="zh-CN" altLang="en-US">
                <a:solidFill>
                  <a:srgbClr val="002060"/>
                </a:solidFill>
                <a:latin typeface="微软雅黑" panose="020B0502040204020203" pitchFamily="34" charset="-122"/>
                <a:ea typeface="微软雅黑" panose="020B0502040204020203" pitchFamily="34" charset="-122"/>
                <a:sym typeface="+mn-ea"/>
              </a:rPr>
              <a:t>或 </a:t>
            </a:r>
            <a:r>
              <a:rPr lang="en-US" altLang="zh-CN">
                <a:solidFill>
                  <a:srgbClr val="002060"/>
                </a:solidFill>
                <a:latin typeface="微软雅黑" panose="020B0502040204020203" pitchFamily="34" charset="-122"/>
                <a:ea typeface="微软雅黑" panose="020B0502040204020203" pitchFamily="34" charset="-122"/>
                <a:sym typeface="+mn-ea"/>
              </a:rPr>
              <a:t>16 kpbs </a:t>
            </a:r>
            <a:r>
              <a:rPr lang="zh-CN" altLang="en-US">
                <a:solidFill>
                  <a:srgbClr val="002060"/>
                </a:solidFill>
                <a:latin typeface="微软雅黑" panose="020B0502040204020203" pitchFamily="34" charset="-122"/>
                <a:ea typeface="微软雅黑" panose="020B0502040204020203" pitchFamily="34" charset="-122"/>
                <a:sym typeface="+mn-ea"/>
              </a:rPr>
              <a:t>数字信道</a:t>
            </a:r>
            <a:endParaRPr lang="zh-CN" altLang="en-US">
              <a:solidFill>
                <a:srgbClr val="002060"/>
              </a:solidFill>
              <a:latin typeface="微软雅黑" panose="020B0502040204020203" pitchFamily="34" charset="-122"/>
              <a:ea typeface="微软雅黑" panose="020B0502040204020203" pitchFamily="34" charset="-122"/>
              <a:sym typeface="+mn-ea"/>
            </a:endParaRPr>
          </a:p>
          <a:p>
            <a:pPr marL="285750" indent="-285750" algn="l">
              <a:buFont typeface="Wingdings" panose="05000000000000000000" charset="0"/>
              <a:buChar char=""/>
            </a:pPr>
            <a:r>
              <a:rPr lang="en-US" altLang="zh-CN">
                <a:solidFill>
                  <a:srgbClr val="002060"/>
                </a:solidFill>
                <a:latin typeface="微软雅黑" panose="020B0502040204020203" pitchFamily="34" charset="-122"/>
                <a:ea typeface="微软雅黑" panose="020B0502040204020203" pitchFamily="34" charset="-122"/>
                <a:sym typeface="+mn-ea"/>
              </a:rPr>
              <a:t>D</a:t>
            </a:r>
            <a:r>
              <a:rPr lang="zh-CN" altLang="en-US">
                <a:solidFill>
                  <a:srgbClr val="002060"/>
                </a:solidFill>
                <a:latin typeface="微软雅黑" panose="020B0502040204020203" pitchFamily="34" charset="-122"/>
                <a:ea typeface="微软雅黑" panose="020B0502040204020203" pitchFamily="34" charset="-122"/>
                <a:sym typeface="+mn-ea"/>
              </a:rPr>
              <a:t>信道 </a:t>
            </a:r>
            <a:r>
              <a:rPr lang="en-US" altLang="zh-CN">
                <a:solidFill>
                  <a:srgbClr val="002060"/>
                </a:solidFill>
                <a:latin typeface="微软雅黑" panose="020B0502040204020203" pitchFamily="34" charset="-122"/>
                <a:ea typeface="微软雅黑" panose="020B0502040204020203" pitchFamily="34" charset="-122"/>
                <a:sym typeface="+mn-ea"/>
              </a:rPr>
              <a:t>— 16 kpbs </a:t>
            </a:r>
            <a:r>
              <a:rPr lang="zh-CN" altLang="en-US">
                <a:solidFill>
                  <a:srgbClr val="002060"/>
                </a:solidFill>
                <a:latin typeface="微软雅黑" panose="020B0502040204020203" pitchFamily="34" charset="-122"/>
                <a:ea typeface="微软雅黑" panose="020B0502040204020203" pitchFamily="34" charset="-122"/>
                <a:sym typeface="+mn-ea"/>
              </a:rPr>
              <a:t>信令数字信道</a:t>
            </a:r>
            <a:endParaRPr lang="zh-CN" altLang="en-US">
              <a:solidFill>
                <a:srgbClr val="002060"/>
              </a:solidFill>
              <a:latin typeface="微软雅黑" panose="020B0502040204020203" pitchFamily="34" charset="-122"/>
              <a:ea typeface="微软雅黑" panose="020B0502040204020203" pitchFamily="34" charset="-122"/>
              <a:sym typeface="+mn-ea"/>
            </a:endParaRPr>
          </a:p>
          <a:p>
            <a:pPr marL="285750" indent="-285750" algn="l">
              <a:buFont typeface="Wingdings" panose="05000000000000000000" charset="0"/>
              <a:buChar char=""/>
            </a:pPr>
            <a:r>
              <a:rPr lang="en-US" altLang="zh-CN">
                <a:solidFill>
                  <a:srgbClr val="002060"/>
                </a:solidFill>
                <a:latin typeface="微软雅黑" panose="020B0502040204020203" pitchFamily="34" charset="-122"/>
                <a:ea typeface="微软雅黑" panose="020B0502040204020203" pitchFamily="34" charset="-122"/>
                <a:sym typeface="+mn-ea"/>
              </a:rPr>
              <a:t>E</a:t>
            </a:r>
            <a:r>
              <a:rPr lang="zh-CN" altLang="en-US">
                <a:solidFill>
                  <a:srgbClr val="002060"/>
                </a:solidFill>
                <a:latin typeface="微软雅黑" panose="020B0502040204020203" pitchFamily="34" charset="-122"/>
                <a:ea typeface="微软雅黑" panose="020B0502040204020203" pitchFamily="34" charset="-122"/>
                <a:sym typeface="+mn-ea"/>
              </a:rPr>
              <a:t>信道 </a:t>
            </a:r>
            <a:r>
              <a:rPr lang="en-US" altLang="zh-CN">
                <a:solidFill>
                  <a:srgbClr val="002060"/>
                </a:solidFill>
                <a:latin typeface="微软雅黑" panose="020B0502040204020203" pitchFamily="34" charset="-122"/>
                <a:ea typeface="微软雅黑" panose="020B0502040204020203" pitchFamily="34" charset="-122"/>
                <a:sym typeface="+mn-ea"/>
              </a:rPr>
              <a:t>— 64 kpbs </a:t>
            </a:r>
            <a:r>
              <a:rPr lang="zh-CN" altLang="en-US">
                <a:solidFill>
                  <a:srgbClr val="002060"/>
                </a:solidFill>
                <a:latin typeface="微软雅黑" panose="020B0502040204020203" pitchFamily="34" charset="-122"/>
                <a:ea typeface="微软雅黑" panose="020B0502040204020203" pitchFamily="34" charset="-122"/>
                <a:sym typeface="+mn-ea"/>
              </a:rPr>
              <a:t>内部 </a:t>
            </a:r>
            <a:r>
              <a:rPr lang="en-US" altLang="zh-CN">
                <a:solidFill>
                  <a:srgbClr val="002060"/>
                </a:solidFill>
                <a:latin typeface="微软雅黑" panose="020B0502040204020203" pitchFamily="34" charset="-122"/>
                <a:ea typeface="微软雅黑" panose="020B0502040204020203" pitchFamily="34" charset="-122"/>
                <a:sym typeface="+mn-ea"/>
              </a:rPr>
              <a:t>ISDN </a:t>
            </a:r>
            <a:r>
              <a:rPr lang="zh-CN" altLang="en-US">
                <a:solidFill>
                  <a:srgbClr val="002060"/>
                </a:solidFill>
                <a:latin typeface="微软雅黑" panose="020B0502040204020203" pitchFamily="34" charset="-122"/>
                <a:ea typeface="微软雅黑" panose="020B0502040204020203" pitchFamily="34" charset="-122"/>
                <a:sym typeface="+mn-ea"/>
              </a:rPr>
              <a:t>信令使用的数字信道</a:t>
            </a:r>
            <a:endParaRPr lang="zh-CN" altLang="en-US">
              <a:solidFill>
                <a:srgbClr val="002060"/>
              </a:solidFill>
              <a:latin typeface="微软雅黑" panose="020B0502040204020203" pitchFamily="34" charset="-122"/>
              <a:ea typeface="微软雅黑" panose="020B0502040204020203" pitchFamily="34" charset="-122"/>
              <a:sym typeface="+mn-ea"/>
            </a:endParaRPr>
          </a:p>
          <a:p>
            <a:pPr marL="285750" indent="-285750" algn="l">
              <a:buFont typeface="Wingdings" panose="05000000000000000000" charset="0"/>
              <a:buChar char=""/>
            </a:pPr>
            <a:r>
              <a:rPr lang="en-US" altLang="zh-CN">
                <a:solidFill>
                  <a:srgbClr val="002060"/>
                </a:solidFill>
                <a:latin typeface="微软雅黑" panose="020B0502040204020203" pitchFamily="34" charset="-122"/>
                <a:ea typeface="微软雅黑" panose="020B0502040204020203" pitchFamily="34" charset="-122"/>
                <a:sym typeface="+mn-ea"/>
              </a:rPr>
              <a:t>H</a:t>
            </a:r>
            <a:r>
              <a:rPr lang="zh-CN" altLang="en-US">
                <a:solidFill>
                  <a:srgbClr val="002060"/>
                </a:solidFill>
                <a:latin typeface="微软雅黑" panose="020B0502040204020203" pitchFamily="34" charset="-122"/>
                <a:ea typeface="微软雅黑" panose="020B0502040204020203" pitchFamily="34" charset="-122"/>
                <a:sym typeface="+mn-ea"/>
              </a:rPr>
              <a:t>信道 </a:t>
            </a:r>
            <a:r>
              <a:rPr lang="en-US" altLang="zh-CN">
                <a:solidFill>
                  <a:srgbClr val="002060"/>
                </a:solidFill>
                <a:latin typeface="微软雅黑" panose="020B0502040204020203" pitchFamily="34" charset="-122"/>
                <a:ea typeface="微软雅黑" panose="020B0502040204020203" pitchFamily="34" charset="-122"/>
                <a:sym typeface="+mn-ea"/>
              </a:rPr>
              <a:t>— 384 kpbs </a:t>
            </a:r>
            <a:r>
              <a:rPr lang="zh-CN" altLang="en-US">
                <a:solidFill>
                  <a:srgbClr val="002060"/>
                </a:solidFill>
                <a:latin typeface="微软雅黑" panose="020B0502040204020203" pitchFamily="34" charset="-122"/>
                <a:ea typeface="微软雅黑" panose="020B0502040204020203" pitchFamily="34" charset="-122"/>
                <a:sym typeface="+mn-ea"/>
              </a:rPr>
              <a:t>数字信道</a:t>
            </a:r>
            <a:endParaRPr lang="zh-CN" altLang="en-US">
              <a:solidFill>
                <a:srgbClr val="002060"/>
              </a:solidFill>
              <a:latin typeface="微软雅黑" panose="020B0502040204020203" pitchFamily="34" charset="-122"/>
              <a:ea typeface="微软雅黑" panose="020B0502040204020203" pitchFamily="34" charset="-122"/>
              <a:sym typeface="+mn-ea"/>
            </a:endParaRPr>
          </a:p>
        </p:txBody>
      </p:sp>
      <p:pic>
        <p:nvPicPr>
          <p:cNvPr id="6152" name="Picture 7" descr="D:\lectures\access\centra1b.gif"/>
          <p:cNvPicPr>
            <a:picLocks noChangeAspect="1"/>
          </p:cNvPicPr>
          <p:nvPr/>
        </p:nvPicPr>
        <p:blipFill>
          <a:blip r:embed="rId1"/>
          <a:stretch>
            <a:fillRect/>
          </a:stretch>
        </p:blipFill>
        <p:spPr>
          <a:xfrm>
            <a:off x="6313170" y="1577975"/>
            <a:ext cx="2408555" cy="1731010"/>
          </a:xfrm>
          <a:prstGeom prst="rect">
            <a:avLst/>
          </a:prstGeom>
          <a:noFill/>
          <a:ln w="9525">
            <a:noFill/>
          </a:ln>
        </p:spPr>
      </p:pic>
      <p:sp>
        <p:nvSpPr>
          <p:cNvPr id="3" name="Text Box 9"/>
          <p:cNvSpPr txBox="1"/>
          <p:nvPr/>
        </p:nvSpPr>
        <p:spPr>
          <a:xfrm>
            <a:off x="6313170" y="3302000"/>
            <a:ext cx="2408555" cy="245110"/>
          </a:xfrm>
          <a:prstGeom prst="rect">
            <a:avLst/>
          </a:prstGeom>
          <a:noFill/>
          <a:ln w="12700">
            <a:noFill/>
          </a:ln>
        </p:spPr>
        <p:txBody>
          <a:bodyPr wrap="square">
            <a:spAutoFit/>
          </a:bodyPr>
          <a:p>
            <a:pPr algn="ctr" eaLnBrk="0" hangingPunct="0">
              <a:spcBef>
                <a:spcPct val="50000"/>
              </a:spcBef>
            </a:pPr>
            <a:r>
              <a:rPr lang="en-US" altLang="zh-CN" sz="1000" dirty="0">
                <a:solidFill>
                  <a:srgbClr val="1C4885"/>
                </a:solidFill>
                <a:latin typeface="Arial" panose="020B0604020202020204" pitchFamily="34" charset="0"/>
                <a:cs typeface="Times New Roman (Hebrew)" charset="0"/>
              </a:rPr>
              <a:t>manual routing at local exchange office</a:t>
            </a:r>
            <a:endParaRPr lang="en-US" altLang="zh-CN" sz="1000" dirty="0">
              <a:solidFill>
                <a:srgbClr val="1C4885"/>
              </a:solidFill>
              <a:latin typeface="Arial" panose="020B0604020202020204" pitchFamily="34" charset="0"/>
              <a:ea typeface="Times New Roman (Hebrew)" charset="0"/>
              <a:cs typeface="Times New Roman (Hebrew)"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ppt_y</p:attrName>
                                        </p:attrNameLst>
                                      </p:cBhvr>
                                      <p:tavLst>
                                        <p:tav tm="0">
                                          <p:val>
                                            <p:strVal val="#ppt_y+#ppt_h*1.125000"/>
                                          </p:val>
                                        </p:tav>
                                        <p:tav tm="100000">
                                          <p:val>
                                            <p:strVal val="#ppt_y"/>
                                          </p:val>
                                        </p:tav>
                                      </p:tavLst>
                                    </p:anim>
                                    <p:animEffect transition="in" filter="wipe(up)">
                                      <p:cBhvr>
                                        <p:cTn id="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p:sp>
        <p:nvSpPr>
          <p:cNvPr id="2" name="文本框 1"/>
          <p:cNvSpPr txBox="1"/>
          <p:nvPr/>
        </p:nvSpPr>
        <p:spPr>
          <a:xfrm>
            <a:off x="685800" y="2028190"/>
            <a:ext cx="3910330" cy="2799715"/>
          </a:xfrm>
          <a:prstGeom prst="rect">
            <a:avLst/>
          </a:prstGeom>
          <a:noFill/>
        </p:spPr>
        <p:txBody>
          <a:bodyPr wrap="square" rtlCol="0">
            <a:spAutoFit/>
          </a:bodyPr>
          <a:p>
            <a:r>
              <a:rPr lang="zh-CN" altLang="en-US" sz="1800">
                <a:solidFill>
                  <a:srgbClr val="002060"/>
                </a:solidFill>
                <a:latin typeface="微软雅黑" panose="020B0502040204020203" pitchFamily="34" charset="-122"/>
                <a:ea typeface="微软雅黑" panose="020B0502040204020203" pitchFamily="34" charset="-122"/>
              </a:rPr>
              <a:t>广域网</a:t>
            </a:r>
            <a:r>
              <a:rPr lang="en-US" altLang="zh-CN" sz="1800">
                <a:solidFill>
                  <a:srgbClr val="002060"/>
                </a:solidFill>
                <a:latin typeface="微软雅黑" panose="020B0502040204020203" pitchFamily="34" charset="-122"/>
                <a:ea typeface="微软雅黑" panose="020B0502040204020203" pitchFamily="34" charset="-122"/>
              </a:rPr>
              <a:t>(</a:t>
            </a:r>
            <a:r>
              <a:rPr lang="zh-CN" altLang="en-US" sz="1800">
                <a:solidFill>
                  <a:srgbClr val="002060"/>
                </a:solidFill>
                <a:latin typeface="微软雅黑" panose="020B0502040204020203" pitchFamily="34" charset="-122"/>
                <a:ea typeface="微软雅黑" panose="020B0502040204020203" pitchFamily="34" charset="-122"/>
              </a:rPr>
              <a:t>WAN，Wide Area Network</a:t>
            </a:r>
            <a:r>
              <a:rPr lang="en-US" altLang="zh-CN" sz="1800">
                <a:solidFill>
                  <a:srgbClr val="002060"/>
                </a:solidFill>
                <a:latin typeface="微软雅黑" panose="020B0502040204020203" pitchFamily="34" charset="-122"/>
                <a:ea typeface="微软雅黑" panose="020B0502040204020203" pitchFamily="34" charset="-122"/>
              </a:rPr>
              <a:t>)</a:t>
            </a:r>
            <a:endParaRPr lang="zh-CN" altLang="en-US" sz="1800">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也称远程网（</a:t>
            </a:r>
            <a:r>
              <a:rPr lang="en-US" altLang="zh-CN">
                <a:solidFill>
                  <a:srgbClr val="002060"/>
                </a:solidFill>
                <a:latin typeface="微软雅黑" panose="020B0502040204020203" pitchFamily="34" charset="-122"/>
                <a:ea typeface="微软雅黑" panose="020B0502040204020203" pitchFamily="34" charset="-122"/>
              </a:rPr>
              <a:t>L</a:t>
            </a:r>
            <a:r>
              <a:rPr lang="zh-CN" altLang="en-US">
                <a:solidFill>
                  <a:srgbClr val="002060"/>
                </a:solidFill>
                <a:latin typeface="微软雅黑" panose="020B0502040204020203" pitchFamily="34" charset="-122"/>
                <a:ea typeface="微软雅黑" panose="020B0502040204020203" pitchFamily="34" charset="-122"/>
              </a:rPr>
              <a:t>ong </a:t>
            </a:r>
            <a:r>
              <a:rPr lang="en-US" altLang="zh-CN">
                <a:solidFill>
                  <a:srgbClr val="002060"/>
                </a:solidFill>
                <a:latin typeface="微软雅黑" panose="020B0502040204020203" pitchFamily="34" charset="-122"/>
                <a:ea typeface="微软雅黑" panose="020B0502040204020203" pitchFamily="34" charset="-122"/>
              </a:rPr>
              <a:t>H</a:t>
            </a:r>
            <a:r>
              <a:rPr lang="zh-CN" altLang="en-US">
                <a:solidFill>
                  <a:srgbClr val="002060"/>
                </a:solidFill>
                <a:latin typeface="微软雅黑" panose="020B0502040204020203" pitchFamily="34" charset="-122"/>
                <a:ea typeface="微软雅黑" panose="020B0502040204020203" pitchFamily="34" charset="-122"/>
              </a:rPr>
              <a:t>aul </a:t>
            </a:r>
            <a:r>
              <a:rPr lang="en-US" altLang="zh-CN">
                <a:solidFill>
                  <a:srgbClr val="002060"/>
                </a:solidFill>
                <a:latin typeface="微软雅黑" panose="020B0502040204020203" pitchFamily="34" charset="-122"/>
                <a:ea typeface="微软雅黑" panose="020B0502040204020203" pitchFamily="34" charset="-122"/>
              </a:rPr>
              <a:t>N</a:t>
            </a:r>
            <a:r>
              <a:rPr lang="zh-CN" altLang="en-US">
                <a:solidFill>
                  <a:srgbClr val="002060"/>
                </a:solidFill>
                <a:latin typeface="微软雅黑" panose="020B0502040204020203" pitchFamily="34" charset="-122"/>
                <a:ea typeface="微软雅黑" panose="020B0502040204020203" pitchFamily="34" charset="-122"/>
              </a:rPr>
              <a:t>etwork ） </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覆盖</a:t>
            </a:r>
            <a:r>
              <a:rPr lang="zh-CN" altLang="en-US">
                <a:solidFill>
                  <a:srgbClr val="002060"/>
                </a:solidFill>
                <a:latin typeface="微软雅黑" panose="020B0502040204020203" pitchFamily="34" charset="-122"/>
                <a:ea typeface="微软雅黑" panose="020B0502040204020203" pitchFamily="34" charset="-122"/>
                <a:sym typeface="+mn-ea"/>
              </a:rPr>
              <a:t>范围</a:t>
            </a:r>
            <a:r>
              <a:rPr lang="zh-CN" altLang="en-US">
                <a:solidFill>
                  <a:srgbClr val="002060"/>
                </a:solidFill>
                <a:latin typeface="微软雅黑" panose="020B0502040204020203" pitchFamily="34" charset="-122"/>
                <a:ea typeface="微软雅黑" panose="020B0502040204020203" pitchFamily="34" charset="-122"/>
              </a:rPr>
              <a:t>很大，从几十公里到几千公里</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连接城市或国家，提供远距离通信</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形成国际性的远程网络</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endParaRPr lang="zh-CN" altLang="en-US">
              <a:solidFill>
                <a:srgbClr val="002060"/>
              </a:solidFill>
              <a:latin typeface="微软雅黑" panose="020B0502040204020203" pitchFamily="34" charset="-122"/>
              <a:ea typeface="微软雅黑" panose="020B0502040204020203" pitchFamily="34" charset="-122"/>
            </a:endParaRPr>
          </a:p>
          <a:p>
            <a:r>
              <a:rPr lang="zh-CN" altLang="en-US" sz="1800">
                <a:solidFill>
                  <a:srgbClr val="002060"/>
                </a:solidFill>
                <a:latin typeface="微软雅黑" panose="020B0502040204020203" pitchFamily="34" charset="-122"/>
                <a:ea typeface="微软雅黑" panose="020B0502040204020203" pitchFamily="34" charset="-122"/>
              </a:rPr>
              <a:t>接入网</a:t>
            </a:r>
            <a:r>
              <a:rPr lang="en-US" altLang="zh-CN" sz="1800">
                <a:solidFill>
                  <a:srgbClr val="002060"/>
                </a:solidFill>
                <a:latin typeface="微软雅黑" panose="020B0502040204020203" pitchFamily="34" charset="-122"/>
                <a:ea typeface="微软雅黑" panose="020B0502040204020203" pitchFamily="34" charset="-122"/>
              </a:rPr>
              <a:t>(AN</a:t>
            </a:r>
            <a:r>
              <a:rPr lang="zh-CN" altLang="en-US" sz="1800">
                <a:solidFill>
                  <a:srgbClr val="002060"/>
                </a:solidFill>
                <a:latin typeface="微软雅黑" panose="020B0502040204020203" pitchFamily="34" charset="-122"/>
                <a:ea typeface="微软雅黑" panose="020B0502040204020203" pitchFamily="34" charset="-122"/>
              </a:rPr>
              <a:t>，</a:t>
            </a:r>
            <a:r>
              <a:rPr lang="en-US" altLang="zh-CN" sz="1800">
                <a:solidFill>
                  <a:srgbClr val="002060"/>
                </a:solidFill>
                <a:latin typeface="微软雅黑" panose="020B0502040204020203" pitchFamily="34" charset="-122"/>
                <a:ea typeface="微软雅黑" panose="020B0502040204020203" pitchFamily="34" charset="-122"/>
              </a:rPr>
              <a:t>Access Network)</a:t>
            </a:r>
            <a:endParaRPr lang="zh-CN" altLang="en-US" sz="1400">
              <a:solidFill>
                <a:srgbClr val="002060"/>
              </a:solidFill>
              <a:latin typeface="微软雅黑" panose="020B0502040204020203" pitchFamily="34" charset="-122"/>
              <a:ea typeface="微软雅黑" panose="020B0502040204020203" pitchFamily="34" charset="-122"/>
            </a:endParaRPr>
          </a:p>
          <a:p>
            <a:pPr marL="285750" indent="-285750" algn="l">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sym typeface="+mn-ea"/>
              </a:rPr>
              <a:t>将本地计算机接入广域网，广域网的一部分</a:t>
            </a:r>
            <a:endParaRPr lang="zh-CN" altLang="en-US">
              <a:solidFill>
                <a:srgbClr val="002060"/>
              </a:solidFill>
              <a:latin typeface="微软雅黑" panose="020B0502040204020203" pitchFamily="34" charset="-122"/>
              <a:ea typeface="微软雅黑" panose="020B0502040204020203" pitchFamily="34" charset="-122"/>
              <a:sym typeface="+mn-ea"/>
            </a:endParaRPr>
          </a:p>
          <a:p>
            <a:pPr marL="285750" indent="-285750" algn="l">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骨干网络到用户终端之间的所有设备</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lgn="l">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长度通常几百米到几公里</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lgn="l">
              <a:buFont typeface="Wingdings" panose="05000000000000000000" charset="0"/>
              <a:buChar char=""/>
            </a:pPr>
            <a:endParaRPr lang="zh-CN" altLang="en-US">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34950" y="27559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sym typeface="+mn-ea"/>
              </a:rPr>
              <a:t>1. ISDN </a:t>
            </a:r>
            <a:r>
              <a:rPr lang="zh-CN" altLang="en-US" sz="1600">
                <a:solidFill>
                  <a:srgbClr val="002060"/>
                </a:solidFill>
                <a:latin typeface="微软雅黑" panose="020B0502040204020203" pitchFamily="34" charset="-122"/>
                <a:ea typeface="微软雅黑" panose="020B0502040204020203" pitchFamily="34" charset="-122"/>
                <a:sym typeface="+mn-ea"/>
              </a:rPr>
              <a:t>及其特点</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4" name="文本框 13"/>
          <p:cNvSpPr txBox="1"/>
          <p:nvPr/>
        </p:nvSpPr>
        <p:spPr>
          <a:xfrm>
            <a:off x="1238885" y="1212850"/>
            <a:ext cx="6731000" cy="3384550"/>
          </a:xfrm>
          <a:prstGeom prst="rect">
            <a:avLst/>
          </a:prstGeom>
          <a:noFill/>
        </p:spPr>
        <p:txBody>
          <a:bodyPr wrap="square" rtlCol="0">
            <a:spAutoFit/>
          </a:bodyPr>
          <a:p>
            <a:r>
              <a:rPr lang="en-US" sz="1600">
                <a:solidFill>
                  <a:srgbClr val="002060"/>
                </a:solidFill>
                <a:latin typeface="微软雅黑" panose="020B0502040204020203" pitchFamily="34" charset="-122"/>
                <a:ea typeface="微软雅黑" panose="020B0502040204020203" pitchFamily="34" charset="-122"/>
              </a:rPr>
              <a:t>ISDN </a:t>
            </a:r>
            <a:r>
              <a:rPr lang="zh-CN" altLang="en-US" sz="1600">
                <a:solidFill>
                  <a:srgbClr val="002060"/>
                </a:solidFill>
                <a:latin typeface="微软雅黑" panose="020B0502040204020203" pitchFamily="34" charset="-122"/>
                <a:ea typeface="微软雅黑" panose="020B0502040204020203" pitchFamily="34" charset="-122"/>
              </a:rPr>
              <a:t>技术的发展</a:t>
            </a:r>
            <a:r>
              <a:rPr lang="en-US" altLang="zh-CN" sz="1600">
                <a:solidFill>
                  <a:srgbClr val="002060"/>
                </a:solidFill>
                <a:latin typeface="微软雅黑" panose="020B0502040204020203" pitchFamily="34" charset="-122"/>
                <a:ea typeface="微软雅黑" panose="020B0502040204020203" pitchFamily="34" charset="-122"/>
              </a:rPr>
              <a:t>: </a:t>
            </a:r>
            <a:endParaRPr lang="en-US" altLang="zh-CN" sz="1600">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第一代技术窄带</a:t>
            </a:r>
            <a:r>
              <a:rPr lang="en-US" altLang="zh-CN">
                <a:solidFill>
                  <a:srgbClr val="002060"/>
                </a:solidFill>
                <a:latin typeface="微软雅黑" panose="020B0502040204020203" pitchFamily="34" charset="-122"/>
                <a:ea typeface="微软雅黑" panose="020B0502040204020203" pitchFamily="34" charset="-122"/>
              </a:rPr>
              <a:t>ISDN(N-ISDN) — </a:t>
            </a:r>
            <a:r>
              <a:rPr lang="zh-CN" altLang="en-US">
                <a:solidFill>
                  <a:srgbClr val="002060"/>
                </a:solidFill>
                <a:latin typeface="微软雅黑" panose="020B0502040204020203" pitchFamily="34" charset="-122"/>
                <a:ea typeface="微软雅黑" panose="020B0502040204020203" pitchFamily="34" charset="-122"/>
              </a:rPr>
              <a:t>利用 </a:t>
            </a:r>
            <a:r>
              <a:rPr lang="en-US" altLang="zh-CN">
                <a:solidFill>
                  <a:srgbClr val="002060"/>
                </a:solidFill>
                <a:latin typeface="微软雅黑" panose="020B0502040204020203" pitchFamily="34" charset="-122"/>
                <a:ea typeface="微软雅黑" panose="020B0502040204020203" pitchFamily="34" charset="-122"/>
              </a:rPr>
              <a:t>64 kpbs </a:t>
            </a:r>
            <a:r>
              <a:rPr lang="zh-CN" altLang="en-US">
                <a:solidFill>
                  <a:srgbClr val="002060"/>
                </a:solidFill>
                <a:latin typeface="微软雅黑" panose="020B0502040204020203" pitchFamily="34" charset="-122"/>
                <a:ea typeface="微软雅黑" panose="020B0502040204020203" pitchFamily="34" charset="-122"/>
              </a:rPr>
              <a:t>的信道作为基本交换单位，采用电路交换技术</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第二代技术宽带</a:t>
            </a:r>
            <a:r>
              <a:rPr lang="en-US" altLang="zh-CN">
                <a:solidFill>
                  <a:srgbClr val="002060"/>
                </a:solidFill>
                <a:latin typeface="微软雅黑" panose="020B0502040204020203" pitchFamily="34" charset="-122"/>
                <a:ea typeface="微软雅黑" panose="020B0502040204020203" pitchFamily="34" charset="-122"/>
              </a:rPr>
              <a:t>ISDN(B-ISDN)</a:t>
            </a:r>
            <a:r>
              <a:rPr lang="en-US" altLang="zh-CN">
                <a:solidFill>
                  <a:srgbClr val="002060"/>
                </a:solidFill>
                <a:latin typeface="微软雅黑" panose="020B0502040204020203" pitchFamily="34" charset="-122"/>
                <a:ea typeface="微软雅黑" panose="020B0502040204020203" pitchFamily="34" charset="-122"/>
                <a:sym typeface="+mn-ea"/>
              </a:rPr>
              <a:t> — </a:t>
            </a:r>
            <a:r>
              <a:rPr lang="zh-CN" altLang="en-US">
                <a:solidFill>
                  <a:srgbClr val="002060"/>
                </a:solidFill>
                <a:latin typeface="微软雅黑" panose="020B0502040204020203" pitchFamily="34" charset="-122"/>
                <a:ea typeface="微软雅黑" panose="020B0502040204020203" pitchFamily="34" charset="-122"/>
                <a:sym typeface="+mn-ea"/>
              </a:rPr>
              <a:t>支持更高的数据传输速率，采用分组交换技术</a:t>
            </a:r>
            <a:endParaRPr lang="en-US" altLang="zh-CN">
              <a:solidFill>
                <a:srgbClr val="002060"/>
              </a:solidFill>
              <a:latin typeface="微软雅黑" panose="020B0502040204020203" pitchFamily="34" charset="-122"/>
              <a:ea typeface="微软雅黑" panose="020B0502040204020203" pitchFamily="34" charset="-122"/>
            </a:endParaRPr>
          </a:p>
          <a:p>
            <a:endParaRPr lang="en-US" altLang="zh-CN">
              <a:solidFill>
                <a:srgbClr val="002060"/>
              </a:solidFill>
              <a:latin typeface="微软雅黑" panose="020B0502040204020203" pitchFamily="34" charset="-122"/>
              <a:ea typeface="微软雅黑" panose="020B0502040204020203" pitchFamily="34" charset="-122"/>
            </a:endParaRPr>
          </a:p>
          <a:p>
            <a:r>
              <a:rPr lang="en-US" sz="1600">
                <a:solidFill>
                  <a:srgbClr val="002060"/>
                </a:solidFill>
                <a:latin typeface="微软雅黑" panose="020B0502040204020203" pitchFamily="34" charset="-122"/>
                <a:ea typeface="微软雅黑" panose="020B0502040204020203" pitchFamily="34" charset="-122"/>
              </a:rPr>
              <a:t>N-ISDN </a:t>
            </a:r>
            <a:r>
              <a:rPr lang="zh-CN" altLang="en-US" sz="1600">
                <a:solidFill>
                  <a:srgbClr val="002060"/>
                </a:solidFill>
                <a:latin typeface="微软雅黑" panose="020B0502040204020203" pitchFamily="34" charset="-122"/>
                <a:ea typeface="微软雅黑" panose="020B0502040204020203" pitchFamily="34" charset="-122"/>
              </a:rPr>
              <a:t>定义两种用户访问速率</a:t>
            </a:r>
            <a:r>
              <a:rPr lang="en-US" altLang="zh-CN" sz="1600">
                <a:solidFill>
                  <a:srgbClr val="002060"/>
                </a:solidFill>
                <a:latin typeface="微软雅黑" panose="020B0502040204020203" pitchFamily="34" charset="-122"/>
                <a:ea typeface="微软雅黑" panose="020B0502040204020203" pitchFamily="34" charset="-122"/>
              </a:rPr>
              <a:t>: </a:t>
            </a:r>
            <a:endParaRPr lang="en-US" altLang="zh-CN" sz="1600">
              <a:solidFill>
                <a:srgbClr val="002060"/>
              </a:solidFill>
              <a:latin typeface="微软雅黑" panose="020B0502040204020203" pitchFamily="34" charset="-122"/>
              <a:ea typeface="微软雅黑" panose="020B0502040204020203" pitchFamily="34" charset="-122"/>
            </a:endParaRPr>
          </a:p>
          <a:p>
            <a:pPr marL="285750" indent="-285750" algn="l">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基本访问速率</a:t>
            </a:r>
            <a:r>
              <a:rPr lang="en-US" altLang="zh-CN">
                <a:solidFill>
                  <a:srgbClr val="002060"/>
                </a:solidFill>
                <a:latin typeface="微软雅黑" panose="020B0502040204020203" pitchFamily="34" charset="-122"/>
                <a:ea typeface="微软雅黑" panose="020B0502040204020203" pitchFamily="34" charset="-122"/>
              </a:rPr>
              <a:t>(BRI)</a:t>
            </a:r>
            <a:r>
              <a:rPr lang="zh-CN" altLang="en-US">
                <a:solidFill>
                  <a:srgbClr val="002060"/>
                </a:solidFill>
                <a:latin typeface="微软雅黑" panose="020B0502040204020203" pitchFamily="34" charset="-122"/>
                <a:ea typeface="微软雅黑" panose="020B0502040204020203" pitchFamily="34" charset="-122"/>
              </a:rPr>
              <a:t> </a:t>
            </a:r>
            <a:r>
              <a:rPr lang="en-US" altLang="zh-CN">
                <a:solidFill>
                  <a:srgbClr val="002060"/>
                </a:solidFill>
                <a:latin typeface="微软雅黑" panose="020B0502040204020203" pitchFamily="34" charset="-122"/>
                <a:ea typeface="微软雅黑" panose="020B0502040204020203" pitchFamily="34" charset="-122"/>
              </a:rPr>
              <a:t>— 2</a:t>
            </a:r>
            <a:r>
              <a:rPr lang="zh-CN" altLang="en-US">
                <a:solidFill>
                  <a:srgbClr val="002060"/>
                </a:solidFill>
                <a:latin typeface="微软雅黑" panose="020B0502040204020203" pitchFamily="34" charset="-122"/>
                <a:ea typeface="微软雅黑" panose="020B0502040204020203" pitchFamily="34" charset="-122"/>
              </a:rPr>
              <a:t>个</a:t>
            </a:r>
            <a:r>
              <a:rPr lang="en-US" altLang="zh-CN">
                <a:solidFill>
                  <a:srgbClr val="002060"/>
                </a:solidFill>
                <a:latin typeface="微软雅黑" panose="020B0502040204020203" pitchFamily="34" charset="-122"/>
                <a:ea typeface="微软雅黑" panose="020B0502040204020203" pitchFamily="34" charset="-122"/>
              </a:rPr>
              <a:t>B</a:t>
            </a:r>
            <a:r>
              <a:rPr lang="zh-CN" altLang="en-US">
                <a:solidFill>
                  <a:srgbClr val="002060"/>
                </a:solidFill>
                <a:latin typeface="微软雅黑" panose="020B0502040204020203" pitchFamily="34" charset="-122"/>
                <a:ea typeface="微软雅黑" panose="020B0502040204020203" pitchFamily="34" charset="-122"/>
              </a:rPr>
              <a:t>信道</a:t>
            </a:r>
            <a:r>
              <a:rPr lang="en-US" altLang="zh-CN">
                <a:solidFill>
                  <a:srgbClr val="002060"/>
                </a:solidFill>
                <a:latin typeface="微软雅黑" panose="020B0502040204020203" pitchFamily="34" charset="-122"/>
                <a:ea typeface="微软雅黑" panose="020B0502040204020203" pitchFamily="34" charset="-122"/>
              </a:rPr>
              <a:t>1</a:t>
            </a:r>
            <a:r>
              <a:rPr lang="zh-CN" altLang="en-US">
                <a:solidFill>
                  <a:srgbClr val="002060"/>
                </a:solidFill>
                <a:latin typeface="微软雅黑" panose="020B0502040204020203" pitchFamily="34" charset="-122"/>
                <a:ea typeface="微软雅黑" panose="020B0502040204020203" pitchFamily="34" charset="-122"/>
              </a:rPr>
              <a:t>个</a:t>
            </a:r>
            <a:r>
              <a:rPr lang="en-US" altLang="zh-CN">
                <a:solidFill>
                  <a:srgbClr val="002060"/>
                </a:solidFill>
                <a:latin typeface="微软雅黑" panose="020B0502040204020203" pitchFamily="34" charset="-122"/>
                <a:ea typeface="微软雅黑" panose="020B0502040204020203" pitchFamily="34" charset="-122"/>
              </a:rPr>
              <a:t>D</a:t>
            </a:r>
            <a:r>
              <a:rPr lang="zh-CN" altLang="en-US">
                <a:solidFill>
                  <a:srgbClr val="002060"/>
                </a:solidFill>
                <a:latin typeface="微软雅黑" panose="020B0502040204020203" pitchFamily="34" charset="-122"/>
                <a:ea typeface="微软雅黑" panose="020B0502040204020203" pitchFamily="34" charset="-122"/>
              </a:rPr>
              <a:t>信道</a:t>
            </a:r>
            <a:r>
              <a:rPr lang="en-US" altLang="zh-CN">
                <a:solidFill>
                  <a:srgbClr val="002060"/>
                </a:solidFill>
                <a:latin typeface="微软雅黑" panose="020B0502040204020203" pitchFamily="34" charset="-122"/>
                <a:ea typeface="微软雅黑" panose="020B0502040204020203" pitchFamily="34" charset="-122"/>
              </a:rPr>
              <a:t>(2B+D)</a:t>
            </a:r>
            <a:r>
              <a:rPr lang="zh-CN" altLang="en-US">
                <a:solidFill>
                  <a:srgbClr val="002060"/>
                </a:solidFill>
                <a:latin typeface="微软雅黑" panose="020B0502040204020203" pitchFamily="34" charset="-122"/>
                <a:ea typeface="微软雅黑" panose="020B0502040204020203" pitchFamily="34" charset="-122"/>
              </a:rPr>
              <a:t>组成。</a:t>
            </a:r>
            <a:r>
              <a:rPr lang="en-US" altLang="zh-CN">
                <a:solidFill>
                  <a:srgbClr val="002060"/>
                </a:solidFill>
                <a:latin typeface="微软雅黑" panose="020B0502040204020203" pitchFamily="34" charset="-122"/>
                <a:ea typeface="微软雅黑" panose="020B0502040204020203" pitchFamily="34" charset="-122"/>
              </a:rPr>
              <a:t>B</a:t>
            </a:r>
            <a:r>
              <a:rPr lang="zh-CN" altLang="en-US">
                <a:solidFill>
                  <a:srgbClr val="002060"/>
                </a:solidFill>
                <a:latin typeface="微软雅黑" panose="020B0502040204020203" pitchFamily="34" charset="-122"/>
                <a:ea typeface="微软雅黑" panose="020B0502040204020203" pitchFamily="34" charset="-122"/>
              </a:rPr>
              <a:t>信道用于传送用户数据；</a:t>
            </a:r>
            <a:r>
              <a:rPr lang="en-US" altLang="zh-CN">
                <a:solidFill>
                  <a:srgbClr val="002060"/>
                </a:solidFill>
                <a:latin typeface="微软雅黑" panose="020B0502040204020203" pitchFamily="34" charset="-122"/>
                <a:ea typeface="微软雅黑" panose="020B0502040204020203" pitchFamily="34" charset="-122"/>
              </a:rPr>
              <a:t>D</a:t>
            </a:r>
            <a:r>
              <a:rPr lang="zh-CN" altLang="en-US">
                <a:solidFill>
                  <a:srgbClr val="002060"/>
                </a:solidFill>
                <a:latin typeface="微软雅黑" panose="020B0502040204020203" pitchFamily="34" charset="-122"/>
                <a:ea typeface="微软雅黑" panose="020B0502040204020203" pitchFamily="34" charset="-122"/>
              </a:rPr>
              <a:t>信道用于传送控制信息，总速率</a:t>
            </a:r>
            <a:r>
              <a:rPr lang="en-US" altLang="zh-CN">
                <a:solidFill>
                  <a:srgbClr val="002060"/>
                </a:solidFill>
                <a:latin typeface="微软雅黑" panose="020B0502040204020203" pitchFamily="34" charset="-122"/>
                <a:ea typeface="微软雅黑" panose="020B0502040204020203" pitchFamily="34" charset="-122"/>
              </a:rPr>
              <a:t>144 kbps</a:t>
            </a:r>
            <a:r>
              <a:rPr lang="zh-CN" altLang="en-US">
                <a:solidFill>
                  <a:srgbClr val="002060"/>
                </a:solidFill>
                <a:latin typeface="微软雅黑" panose="020B0502040204020203" pitchFamily="34" charset="-122"/>
                <a:ea typeface="微软雅黑" panose="020B0502040204020203" pitchFamily="34" charset="-122"/>
              </a:rPr>
              <a:t>。</a:t>
            </a:r>
            <a:r>
              <a:rPr lang="en-US" altLang="zh-CN">
                <a:solidFill>
                  <a:srgbClr val="002060"/>
                </a:solidFill>
                <a:latin typeface="微软雅黑" panose="020B0502040204020203" pitchFamily="34" charset="-122"/>
                <a:ea typeface="微软雅黑" panose="020B0502040204020203" pitchFamily="34" charset="-122"/>
              </a:rPr>
              <a:t>2</a:t>
            </a:r>
            <a:r>
              <a:rPr lang="zh-CN" altLang="en-US">
                <a:solidFill>
                  <a:srgbClr val="002060"/>
                </a:solidFill>
                <a:latin typeface="微软雅黑" panose="020B0502040204020203" pitchFamily="34" charset="-122"/>
                <a:ea typeface="微软雅黑" panose="020B0502040204020203" pitchFamily="34" charset="-122"/>
              </a:rPr>
              <a:t>个</a:t>
            </a:r>
            <a:r>
              <a:rPr lang="en-US" altLang="zh-CN">
                <a:solidFill>
                  <a:srgbClr val="002060"/>
                </a:solidFill>
                <a:latin typeface="微软雅黑" panose="020B0502040204020203" pitchFamily="34" charset="-122"/>
                <a:ea typeface="微软雅黑" panose="020B0502040204020203" pitchFamily="34" charset="-122"/>
              </a:rPr>
              <a:t>B</a:t>
            </a:r>
            <a:r>
              <a:rPr lang="zh-CN" altLang="en-US">
                <a:solidFill>
                  <a:srgbClr val="002060"/>
                </a:solidFill>
                <a:latin typeface="微软雅黑" panose="020B0502040204020203" pitchFamily="34" charset="-122"/>
                <a:ea typeface="微软雅黑" panose="020B0502040204020203" pitchFamily="34" charset="-122"/>
              </a:rPr>
              <a:t>信道一个用于数据传输，一个用于语音传输</a:t>
            </a:r>
            <a:r>
              <a:rPr lang="en-US" altLang="zh-CN">
                <a:solidFill>
                  <a:srgbClr val="002060"/>
                </a:solidFill>
                <a:latin typeface="微软雅黑" panose="020B0502040204020203" pitchFamily="34" charset="-122"/>
                <a:ea typeface="微软雅黑" panose="020B0502040204020203" pitchFamily="34" charset="-122"/>
              </a:rPr>
              <a:t>(</a:t>
            </a:r>
            <a:r>
              <a:rPr lang="zh-CN" altLang="en-US">
                <a:solidFill>
                  <a:srgbClr val="002060"/>
                </a:solidFill>
                <a:latin typeface="微软雅黑" panose="020B0502040204020203" pitchFamily="34" charset="-122"/>
                <a:ea typeface="微软雅黑" panose="020B0502040204020203" pitchFamily="34" charset="-122"/>
              </a:rPr>
              <a:t>不打电话时亦可用于数据传输</a:t>
            </a:r>
            <a:r>
              <a:rPr lang="en-US" altLang="zh-CN">
                <a:solidFill>
                  <a:srgbClr val="002060"/>
                </a:solidFill>
                <a:latin typeface="微软雅黑" panose="020B0502040204020203" pitchFamily="34" charset="-122"/>
                <a:ea typeface="微软雅黑" panose="020B0502040204020203" pitchFamily="34" charset="-122"/>
              </a:rPr>
              <a:t>)</a:t>
            </a:r>
            <a:endParaRPr lang="en-US" altLang="zh-CN">
              <a:solidFill>
                <a:srgbClr val="002060"/>
              </a:solidFill>
              <a:latin typeface="微软雅黑" panose="020B0502040204020203" pitchFamily="34" charset="-122"/>
              <a:ea typeface="微软雅黑" panose="020B0502040204020203" pitchFamily="34" charset="-122"/>
            </a:endParaRPr>
          </a:p>
          <a:p>
            <a:pPr marL="285750" indent="-285750" algn="l">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sym typeface="+mn-ea"/>
              </a:rPr>
              <a:t>基群访问速率</a:t>
            </a:r>
            <a:r>
              <a:rPr lang="en-US" altLang="zh-CN">
                <a:solidFill>
                  <a:srgbClr val="002060"/>
                </a:solidFill>
                <a:latin typeface="微软雅黑" panose="020B0502040204020203" pitchFamily="34" charset="-122"/>
                <a:ea typeface="微软雅黑" panose="020B0502040204020203" pitchFamily="34" charset="-122"/>
                <a:sym typeface="+mn-ea"/>
              </a:rPr>
              <a:t>(PRI)</a:t>
            </a:r>
            <a:r>
              <a:rPr lang="zh-CN" altLang="en-US">
                <a:solidFill>
                  <a:srgbClr val="002060"/>
                </a:solidFill>
                <a:latin typeface="微软雅黑" panose="020B0502040204020203" pitchFamily="34" charset="-122"/>
                <a:ea typeface="微软雅黑" panose="020B0502040204020203" pitchFamily="34" charset="-122"/>
                <a:sym typeface="+mn-ea"/>
              </a:rPr>
              <a:t> </a:t>
            </a:r>
            <a:r>
              <a:rPr lang="en-US" altLang="zh-CN">
                <a:solidFill>
                  <a:srgbClr val="002060"/>
                </a:solidFill>
                <a:latin typeface="微软雅黑" panose="020B0502040204020203" pitchFamily="34" charset="-122"/>
                <a:ea typeface="微软雅黑" panose="020B0502040204020203" pitchFamily="34" charset="-122"/>
                <a:sym typeface="+mn-ea"/>
              </a:rPr>
              <a:t>— </a:t>
            </a:r>
            <a:r>
              <a:rPr lang="zh-CN" altLang="en-US">
                <a:solidFill>
                  <a:srgbClr val="002060"/>
                </a:solidFill>
                <a:latin typeface="微软雅黑" panose="020B0502040204020203" pitchFamily="34" charset="-122"/>
                <a:ea typeface="微软雅黑" panose="020B0502040204020203" pitchFamily="34" charset="-122"/>
                <a:sym typeface="+mn-ea"/>
              </a:rPr>
              <a:t>多种信道混合而成。北美和日本使用</a:t>
            </a:r>
            <a:r>
              <a:rPr lang="en-US" altLang="zh-CN">
                <a:solidFill>
                  <a:srgbClr val="002060"/>
                </a:solidFill>
                <a:latin typeface="微软雅黑" panose="020B0502040204020203" pitchFamily="34" charset="-122"/>
                <a:ea typeface="微软雅黑" panose="020B0502040204020203" pitchFamily="34" charset="-122"/>
                <a:sym typeface="+mn-ea"/>
              </a:rPr>
              <a:t>(23B+D)</a:t>
            </a:r>
            <a:r>
              <a:rPr lang="zh-CN" altLang="en-US">
                <a:solidFill>
                  <a:srgbClr val="002060"/>
                </a:solidFill>
                <a:latin typeface="微软雅黑" panose="020B0502040204020203" pitchFamily="34" charset="-122"/>
                <a:ea typeface="微软雅黑" panose="020B0502040204020203" pitchFamily="34" charset="-122"/>
                <a:sym typeface="+mn-ea"/>
              </a:rPr>
              <a:t>，速率</a:t>
            </a:r>
            <a:r>
              <a:rPr lang="en-US" altLang="zh-CN">
                <a:solidFill>
                  <a:srgbClr val="002060"/>
                </a:solidFill>
                <a:latin typeface="微软雅黑" panose="020B0502040204020203" pitchFamily="34" charset="-122"/>
                <a:ea typeface="微软雅黑" panose="020B0502040204020203" pitchFamily="34" charset="-122"/>
                <a:sym typeface="+mn-ea"/>
              </a:rPr>
              <a:t>1.544 Mbps</a:t>
            </a:r>
            <a:r>
              <a:rPr lang="zh-CN" altLang="en-US">
                <a:solidFill>
                  <a:srgbClr val="002060"/>
                </a:solidFill>
                <a:latin typeface="微软雅黑" panose="020B0502040204020203" pitchFamily="34" charset="-122"/>
                <a:ea typeface="微软雅黑" panose="020B0502040204020203" pitchFamily="34" charset="-122"/>
                <a:sym typeface="+mn-ea"/>
              </a:rPr>
              <a:t>；中欧使用</a:t>
            </a:r>
            <a:r>
              <a:rPr lang="en-US" altLang="zh-CN">
                <a:solidFill>
                  <a:srgbClr val="002060"/>
                </a:solidFill>
                <a:latin typeface="微软雅黑" panose="020B0502040204020203" pitchFamily="34" charset="-122"/>
                <a:ea typeface="微软雅黑" panose="020B0502040204020203" pitchFamily="34" charset="-122"/>
                <a:sym typeface="+mn-ea"/>
              </a:rPr>
              <a:t>(30B + D)</a:t>
            </a:r>
            <a:endParaRPr lang="en-US" altLang="zh-CN">
              <a:solidFill>
                <a:srgbClr val="002060"/>
              </a:solidFill>
              <a:latin typeface="微软雅黑" panose="020B0502040204020203" pitchFamily="34" charset="-122"/>
              <a:ea typeface="微软雅黑" panose="020B0502040204020203" pitchFamily="34" charset="-122"/>
              <a:sym typeface="+mn-ea"/>
            </a:endParaRPr>
          </a:p>
          <a:p>
            <a:pPr marL="285750" indent="-285750" algn="l">
              <a:buFont typeface="Wingdings" panose="05000000000000000000" charset="0"/>
              <a:buChar char=""/>
            </a:pPr>
            <a:endParaRPr lang="en-US" altLang="zh-CN">
              <a:solidFill>
                <a:srgbClr val="002060"/>
              </a:solidFill>
              <a:latin typeface="微软雅黑" panose="020B0502040204020203" pitchFamily="34" charset="-122"/>
              <a:ea typeface="微软雅黑" panose="020B0502040204020203" pitchFamily="34" charset="-122"/>
              <a:sym typeface="+mn-ea"/>
            </a:endParaRPr>
          </a:p>
          <a:p>
            <a:pPr marL="285750" indent="-285750" algn="l">
              <a:buFont typeface="Wingdings" panose="05000000000000000000" charset="0"/>
              <a:buChar char=""/>
            </a:pPr>
            <a:endParaRPr lang="en-US" altLang="zh-CN">
              <a:solidFill>
                <a:srgbClr val="002060"/>
              </a:solidFill>
              <a:latin typeface="微软雅黑" panose="020B0502040204020203" pitchFamily="34" charset="-122"/>
              <a:ea typeface="微软雅黑" panose="020B0502040204020203" pitchFamily="34" charset="-122"/>
              <a:sym typeface="+mn-ea"/>
            </a:endParaRPr>
          </a:p>
          <a:p>
            <a:pPr marL="285750" indent="-285750" algn="l">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sym typeface="+mn-ea"/>
              </a:rPr>
              <a:t>基本访问速率利用已有用户电话线，提供电话、传真等常规业务</a:t>
            </a:r>
            <a:endParaRPr lang="zh-CN" altLang="en-US">
              <a:solidFill>
                <a:srgbClr val="002060"/>
              </a:solidFill>
              <a:latin typeface="微软雅黑" panose="020B0502040204020203" pitchFamily="34" charset="-122"/>
              <a:ea typeface="微软雅黑" panose="020B0502040204020203" pitchFamily="34" charset="-122"/>
              <a:sym typeface="+mn-ea"/>
            </a:endParaRPr>
          </a:p>
          <a:p>
            <a:pPr marL="285750" indent="-285750" algn="l">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sym typeface="+mn-ea"/>
              </a:rPr>
              <a:t>基群访问速率针对小型电话交换机</a:t>
            </a:r>
            <a:r>
              <a:rPr lang="en-US" altLang="zh-CN">
                <a:solidFill>
                  <a:srgbClr val="002060"/>
                </a:solidFill>
                <a:latin typeface="微软雅黑" panose="020B0502040204020203" pitchFamily="34" charset="-122"/>
                <a:ea typeface="微软雅黑" panose="020B0502040204020203" pitchFamily="34" charset="-122"/>
                <a:sym typeface="+mn-ea"/>
              </a:rPr>
              <a:t>(PBX)</a:t>
            </a:r>
            <a:r>
              <a:rPr lang="zh-CN" altLang="en-US">
                <a:solidFill>
                  <a:srgbClr val="002060"/>
                </a:solidFill>
                <a:latin typeface="微软雅黑" panose="020B0502040204020203" pitchFamily="34" charset="-122"/>
                <a:ea typeface="微软雅黑" panose="020B0502040204020203" pitchFamily="34" charset="-122"/>
                <a:sym typeface="+mn-ea"/>
              </a:rPr>
              <a:t>或</a:t>
            </a:r>
            <a:r>
              <a:rPr lang="en-US" altLang="zh-CN">
                <a:solidFill>
                  <a:srgbClr val="002060"/>
                </a:solidFill>
                <a:latin typeface="微软雅黑" panose="020B0502040204020203" pitchFamily="34" charset="-122"/>
                <a:ea typeface="微软雅黑" panose="020B0502040204020203" pitchFamily="34" charset="-122"/>
                <a:sym typeface="+mn-ea"/>
              </a:rPr>
              <a:t>LAN</a:t>
            </a:r>
            <a:r>
              <a:rPr lang="zh-CN" altLang="en-US">
                <a:solidFill>
                  <a:srgbClr val="002060"/>
                </a:solidFill>
                <a:latin typeface="微软雅黑" panose="020B0502040204020203" pitchFamily="34" charset="-122"/>
                <a:ea typeface="微软雅黑" panose="020B0502040204020203" pitchFamily="34" charset="-122"/>
                <a:sym typeface="+mn-ea"/>
              </a:rPr>
              <a:t>等业务量大的单位用户</a:t>
            </a:r>
            <a:endParaRPr lang="zh-CN" altLang="en-US">
              <a:solidFill>
                <a:srgbClr val="002060"/>
              </a:solidFill>
              <a:latin typeface="微软雅黑" panose="020B0502040204020203" pitchFamily="34" charset="-122"/>
              <a:ea typeface="微软雅黑"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ppt_y</p:attrName>
                                        </p:attrNameLst>
                                      </p:cBhvr>
                                      <p:tavLst>
                                        <p:tav tm="0">
                                          <p:val>
                                            <p:strVal val="#ppt_y+#ppt_h*1.125000"/>
                                          </p:val>
                                        </p:tav>
                                        <p:tav tm="100000">
                                          <p:val>
                                            <p:strVal val="#ppt_y"/>
                                          </p:val>
                                        </p:tav>
                                      </p:tavLst>
                                    </p:anim>
                                    <p:animEffect transition="in" filter="wipe(up)">
                                      <p:cBhvr>
                                        <p:cTn id="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34950" y="1715770"/>
            <a:ext cx="4666615" cy="337185"/>
          </a:xfrm>
          <a:prstGeom prst="rect">
            <a:avLst/>
          </a:prstGeom>
          <a:noFill/>
        </p:spPr>
        <p:txBody>
          <a:bodyPr wrap="square" rtlCol="0">
            <a:spAutoFit/>
            <a:scene3d>
              <a:camera prst="orthographicFront"/>
              <a:lightRig rig="threePt" dir="t"/>
            </a:scene3d>
          </a:bodyPr>
          <a:p>
            <a:r>
              <a:rPr lang="en-US" altLang="zh-CN" sz="1600">
                <a:solidFill>
                  <a:schemeClr val="accent1"/>
                </a:solidFill>
                <a:effectLst>
                  <a:outerShdw blurRad="38100" dist="25400" dir="5400000" algn="ctr" rotWithShape="0">
                    <a:srgbClr val="6E747A">
                      <a:alpha val="43000"/>
                    </a:srgbClr>
                  </a:outerShdw>
                </a:effectLst>
                <a:latin typeface="微软雅黑" panose="020B0502040204020203" pitchFamily="34" charset="-122"/>
                <a:ea typeface="微软雅黑" panose="020B0502040204020203" pitchFamily="34" charset="-122"/>
                <a:sym typeface="+mn-ea"/>
              </a:rPr>
              <a:t>1. ISDN </a:t>
            </a:r>
            <a:r>
              <a:rPr lang="zh-CN" altLang="en-US" sz="1600">
                <a:solidFill>
                  <a:schemeClr val="accent1"/>
                </a:solidFill>
                <a:effectLst>
                  <a:outerShdw blurRad="38100" dist="25400" dir="5400000" algn="ctr" rotWithShape="0">
                    <a:srgbClr val="6E747A">
                      <a:alpha val="43000"/>
                    </a:srgbClr>
                  </a:outerShdw>
                </a:effectLst>
                <a:latin typeface="微软雅黑" panose="020B0502040204020203" pitchFamily="34" charset="-122"/>
                <a:ea typeface="微软雅黑" panose="020B0502040204020203" pitchFamily="34" charset="-122"/>
                <a:sym typeface="+mn-ea"/>
              </a:rPr>
              <a:t>及其特点</a:t>
            </a:r>
            <a:endParaRPr lang="zh-CN" altLang="en-US" sz="1600">
              <a:solidFill>
                <a:schemeClr val="accent1"/>
              </a:solidFill>
              <a:effectLst>
                <a:outerShdw blurRad="38100" dist="25400" dir="5400000" algn="ctr" rotWithShape="0">
                  <a:srgbClr val="6E747A">
                    <a:alpha val="43000"/>
                  </a:srgbClr>
                </a:outerShdw>
              </a:effectLst>
              <a:latin typeface="微软雅黑" panose="020B0502040204020203" pitchFamily="34" charset="-122"/>
              <a:ea typeface="微软雅黑" panose="020B0502040204020203" pitchFamily="34" charset="-122"/>
              <a:sym typeface="+mn-ea"/>
            </a:endParaRPr>
          </a:p>
        </p:txBody>
      </p:sp>
      <p:sp>
        <p:nvSpPr>
          <p:cNvPr id="7" name="文本框 6"/>
          <p:cNvSpPr txBox="1"/>
          <p:nvPr/>
        </p:nvSpPr>
        <p:spPr>
          <a:xfrm>
            <a:off x="234950" y="2237740"/>
            <a:ext cx="4666615" cy="337185"/>
          </a:xfrm>
          <a:prstGeom prst="rect">
            <a:avLst/>
          </a:prstGeom>
          <a:noFill/>
        </p:spPr>
        <p:txBody>
          <a:bodyPr wrap="square" rtlCol="0">
            <a:spAutoFit/>
          </a:bodyPr>
          <a:p>
            <a:r>
              <a:rPr lang="en-US" sz="1600">
                <a:solidFill>
                  <a:srgbClr val="002060"/>
                </a:solidFill>
                <a:latin typeface="微软雅黑" panose="020B0502040204020203" pitchFamily="34" charset="-122"/>
                <a:ea typeface="微软雅黑" panose="020B0502040204020203" pitchFamily="34" charset="-122"/>
                <a:sym typeface="+mn-ea"/>
              </a:rPr>
              <a:t>2. ISDN </a:t>
            </a:r>
            <a:r>
              <a:rPr lang="zh-CN" altLang="en-US" sz="1600">
                <a:solidFill>
                  <a:srgbClr val="002060"/>
                </a:solidFill>
                <a:latin typeface="微软雅黑" panose="020B0502040204020203" pitchFamily="34" charset="-122"/>
                <a:ea typeface="微软雅黑" panose="020B0502040204020203" pitchFamily="34" charset="-122"/>
                <a:sym typeface="+mn-ea"/>
              </a:rPr>
              <a:t>的结构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5" name="文本框 4"/>
          <p:cNvSpPr txBox="1"/>
          <p:nvPr/>
        </p:nvSpPr>
        <p:spPr>
          <a:xfrm>
            <a:off x="234950" y="2759710"/>
            <a:ext cx="4666615" cy="337185"/>
          </a:xfrm>
          <a:prstGeom prst="rect">
            <a:avLst/>
          </a:prstGeom>
          <a:noFill/>
        </p:spPr>
        <p:txBody>
          <a:bodyPr wrap="square" rtlCol="0">
            <a:spAutoFit/>
          </a:bodyPr>
          <a:p>
            <a:r>
              <a:rPr lang="en-US" sz="1600">
                <a:solidFill>
                  <a:srgbClr val="002060"/>
                </a:solidFill>
                <a:latin typeface="微软雅黑" panose="020B0502040204020203" pitchFamily="34" charset="-122"/>
                <a:ea typeface="微软雅黑" panose="020B0502040204020203" pitchFamily="34" charset="-122"/>
              </a:rPr>
              <a:t>3. B-ISDN </a:t>
            </a:r>
            <a:r>
              <a:rPr lang="zh-CN" altLang="en-US" sz="1600">
                <a:solidFill>
                  <a:srgbClr val="002060"/>
                </a:solidFill>
                <a:latin typeface="微软雅黑" panose="020B0502040204020203" pitchFamily="34" charset="-122"/>
                <a:ea typeface="微软雅黑" panose="020B0502040204020203" pitchFamily="34" charset="-122"/>
              </a:rPr>
              <a:t>网</a:t>
            </a:r>
            <a:endParaRPr lang="zh-CN" altLang="en-US" sz="16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34950" y="1715770"/>
            <a:ext cx="4666615" cy="337185"/>
          </a:xfrm>
          <a:prstGeom prst="rect">
            <a:avLst/>
          </a:prstGeom>
          <a:noFill/>
        </p:spPr>
        <p:txBody>
          <a:bodyPr wrap="square" rtlCol="0">
            <a:spAutoFit/>
            <a:scene3d>
              <a:camera prst="orthographicFront"/>
              <a:lightRig rig="threePt" dir="t"/>
            </a:scene3d>
          </a:bodyPr>
          <a:p>
            <a:r>
              <a:rPr lang="en-US" altLang="zh-CN" sz="1600">
                <a:solidFill>
                  <a:schemeClr val="accent1"/>
                </a:solidFill>
                <a:effectLst>
                  <a:outerShdw blurRad="38100" dist="25400" dir="5400000" algn="ctr" rotWithShape="0">
                    <a:srgbClr val="6E747A">
                      <a:alpha val="43000"/>
                    </a:srgbClr>
                  </a:outerShdw>
                </a:effectLst>
                <a:latin typeface="微软雅黑" panose="020B0502040204020203" pitchFamily="34" charset="-122"/>
                <a:ea typeface="微软雅黑" panose="020B0502040204020203" pitchFamily="34" charset="-122"/>
                <a:sym typeface="+mn-ea"/>
              </a:rPr>
              <a:t>1. ISDN </a:t>
            </a:r>
            <a:r>
              <a:rPr lang="zh-CN" altLang="en-US" sz="1600">
                <a:solidFill>
                  <a:schemeClr val="accent1"/>
                </a:solidFill>
                <a:effectLst>
                  <a:outerShdw blurRad="38100" dist="25400" dir="5400000" algn="ctr" rotWithShape="0">
                    <a:srgbClr val="6E747A">
                      <a:alpha val="43000"/>
                    </a:srgbClr>
                  </a:outerShdw>
                </a:effectLst>
                <a:latin typeface="微软雅黑" panose="020B0502040204020203" pitchFamily="34" charset="-122"/>
                <a:ea typeface="微软雅黑" panose="020B0502040204020203" pitchFamily="34" charset="-122"/>
                <a:sym typeface="+mn-ea"/>
              </a:rPr>
              <a:t>及其特点</a:t>
            </a:r>
            <a:endParaRPr lang="zh-CN" altLang="en-US" sz="1600">
              <a:solidFill>
                <a:schemeClr val="accent1"/>
              </a:solidFill>
              <a:effectLst>
                <a:outerShdw blurRad="38100" dist="25400" dir="5400000" algn="ctr" rotWithShape="0">
                  <a:srgbClr val="6E747A">
                    <a:alpha val="43000"/>
                  </a:srgbClr>
                </a:outerShdw>
              </a:effectLst>
              <a:latin typeface="微软雅黑" panose="020B0502040204020203" pitchFamily="34" charset="-122"/>
              <a:ea typeface="微软雅黑" panose="020B0502040204020203" pitchFamily="34" charset="-122"/>
              <a:sym typeface="+mn-ea"/>
            </a:endParaRPr>
          </a:p>
        </p:txBody>
      </p:sp>
      <p:sp>
        <p:nvSpPr>
          <p:cNvPr id="7" name="文本框 6"/>
          <p:cNvSpPr txBox="1"/>
          <p:nvPr/>
        </p:nvSpPr>
        <p:spPr>
          <a:xfrm>
            <a:off x="234950" y="2237740"/>
            <a:ext cx="4666615" cy="337185"/>
          </a:xfrm>
          <a:prstGeom prst="rect">
            <a:avLst/>
          </a:prstGeom>
          <a:noFill/>
        </p:spPr>
        <p:txBody>
          <a:bodyPr wrap="square" rtlCol="0">
            <a:spAutoFit/>
          </a:bodyPr>
          <a:p>
            <a:r>
              <a:rPr lang="en-US" sz="1600">
                <a:solidFill>
                  <a:srgbClr val="002060"/>
                </a:solidFill>
                <a:latin typeface="微软雅黑" panose="020B0502040204020203" pitchFamily="34" charset="-122"/>
                <a:ea typeface="微软雅黑" panose="020B0502040204020203" pitchFamily="34" charset="-122"/>
                <a:sym typeface="+mn-ea"/>
              </a:rPr>
              <a:t>2. ISDN </a:t>
            </a:r>
            <a:r>
              <a:rPr lang="zh-CN" altLang="en-US" sz="1600">
                <a:solidFill>
                  <a:srgbClr val="002060"/>
                </a:solidFill>
                <a:latin typeface="微软雅黑" panose="020B0502040204020203" pitchFamily="34" charset="-122"/>
                <a:ea typeface="微软雅黑" panose="020B0502040204020203" pitchFamily="34" charset="-122"/>
                <a:sym typeface="+mn-ea"/>
              </a:rPr>
              <a:t>的结构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5" name="文本框 4"/>
          <p:cNvSpPr txBox="1"/>
          <p:nvPr/>
        </p:nvSpPr>
        <p:spPr>
          <a:xfrm>
            <a:off x="234950" y="2759710"/>
            <a:ext cx="4666615" cy="337185"/>
          </a:xfrm>
          <a:prstGeom prst="rect">
            <a:avLst/>
          </a:prstGeom>
          <a:noFill/>
        </p:spPr>
        <p:txBody>
          <a:bodyPr wrap="square" rtlCol="0">
            <a:spAutoFit/>
          </a:bodyPr>
          <a:p>
            <a:r>
              <a:rPr lang="en-US" sz="1600">
                <a:solidFill>
                  <a:srgbClr val="002060"/>
                </a:solidFill>
                <a:latin typeface="微软雅黑" panose="020B0502040204020203" pitchFamily="34" charset="-122"/>
                <a:ea typeface="微软雅黑" panose="020B0502040204020203" pitchFamily="34" charset="-122"/>
              </a:rPr>
              <a:t>3. B-ISDN </a:t>
            </a:r>
            <a:r>
              <a:rPr lang="zh-CN" altLang="en-US" sz="1600">
                <a:solidFill>
                  <a:srgbClr val="002060"/>
                </a:solidFill>
                <a:latin typeface="微软雅黑" panose="020B0502040204020203" pitchFamily="34" charset="-122"/>
                <a:ea typeface="微软雅黑" panose="020B0502040204020203" pitchFamily="34" charset="-122"/>
              </a:rPr>
              <a:t>网</a:t>
            </a:r>
            <a:endParaRPr lang="zh-CN" altLang="en-US" sz="16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0-ppt_h/2"/>
                                          </p:val>
                                        </p:tav>
                                      </p:tavLst>
                                    </p:anim>
                                    <p:set>
                                      <p:cBhvr>
                                        <p:cTn id="8" dur="1" fill="hold">
                                          <p:stCondLst>
                                            <p:cond delay="499"/>
                                          </p:stCondLst>
                                        </p:cTn>
                                        <p:tgtEl>
                                          <p:spTgt spid="2"/>
                                        </p:tgtEl>
                                        <p:attrNameLst>
                                          <p:attrName>style.visibility</p:attrName>
                                        </p:attrNameLst>
                                      </p:cBhvr>
                                      <p:to>
                                        <p:strVal val="hidden"/>
                                      </p:to>
                                    </p:set>
                                  </p:childTnLst>
                                </p:cTn>
                              </p:par>
                            </p:childTnLst>
                          </p:cTn>
                        </p:par>
                        <p:par>
                          <p:cTn id="9" fill="hold">
                            <p:stCondLst>
                              <p:cond delay="500"/>
                            </p:stCondLst>
                            <p:childTnLst>
                              <p:par>
                                <p:cTn id="10" presetID="64" presetClass="path" presetSubtype="0" accel="50000" decel="50000" fill="hold" grpId="0" nodeType="afterEffect">
                                  <p:stCondLst>
                                    <p:cond delay="0"/>
                                  </p:stCondLst>
                                  <p:childTnLst>
                                    <p:animMotion origin="layout" path="M 0.000000 0.000000 L 0.000000 -0.379042 " pathEditMode="relative" rAng="0" ptsTypes="">
                                      <p:cBhvr>
                                        <p:cTn id="11" dur="500" fill="hold"/>
                                        <p:tgtEl>
                                          <p:spTgt spid="7"/>
                                        </p:tgtEl>
                                        <p:attrNameLst>
                                          <p:attrName>ppt_x</p:attrName>
                                          <p:attrName>ppt_y</p:attrName>
                                        </p:attrNameLst>
                                      </p:cBhvr>
                                      <p:rCtr x="0" y="-125"/>
                                    </p:animMotion>
                                  </p:childTnLst>
                                </p:cTn>
                              </p:par>
                            </p:childTnLst>
                          </p:cTn>
                        </p:par>
                        <p:par>
                          <p:cTn id="12" fill="hold">
                            <p:stCondLst>
                              <p:cond delay="1000"/>
                            </p:stCondLst>
                            <p:childTnLst>
                              <p:par>
                                <p:cTn id="13" presetID="2" presetClass="exit" presetSubtype="1" fill="hold" grpId="0" nodeType="afterEffect">
                                  <p:stCondLst>
                                    <p:cond delay="0"/>
                                  </p:stCondLst>
                                  <p:childTnLst>
                                    <p:anim calcmode="lin" valueType="num">
                                      <p:cBhvr additive="base">
                                        <p:cTn id="14" dur="500"/>
                                        <p:tgtEl>
                                          <p:spTgt spid="5"/>
                                        </p:tgtEl>
                                        <p:attrNameLst>
                                          <p:attrName>ppt_x</p:attrName>
                                        </p:attrNameLst>
                                      </p:cBhvr>
                                      <p:tavLst>
                                        <p:tav tm="0">
                                          <p:val>
                                            <p:strVal val="ppt_x"/>
                                          </p:val>
                                        </p:tav>
                                        <p:tav tm="100000">
                                          <p:val>
                                            <p:strVal val="ppt_x"/>
                                          </p:val>
                                        </p:tav>
                                      </p:tavLst>
                                    </p:anim>
                                    <p:anim calcmode="lin" valueType="num">
                                      <p:cBhvr additive="base">
                                        <p:cTn id="15" dur="500"/>
                                        <p:tgtEl>
                                          <p:spTgt spid="5"/>
                                        </p:tgtEl>
                                        <p:attrNameLst>
                                          <p:attrName>ppt_y</p:attrName>
                                        </p:attrNameLst>
                                      </p:cBhvr>
                                      <p:tavLst>
                                        <p:tav tm="0">
                                          <p:val>
                                            <p:strVal val="ppt_y"/>
                                          </p:val>
                                        </p:tav>
                                        <p:tav tm="100000">
                                          <p:val>
                                            <p:strVal val="0-ppt_h/2"/>
                                          </p:val>
                                        </p:tav>
                                      </p:tavLst>
                                    </p:anim>
                                    <p:set>
                                      <p:cBhvr>
                                        <p:cTn id="16"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34950" y="275590"/>
            <a:ext cx="4666615" cy="337185"/>
          </a:xfrm>
          <a:prstGeom prst="rect">
            <a:avLst/>
          </a:prstGeom>
          <a:noFill/>
        </p:spPr>
        <p:txBody>
          <a:bodyPr wrap="square" rtlCol="0">
            <a:spAutoFit/>
          </a:bodyPr>
          <a:p>
            <a:r>
              <a:rPr lang="en-US" sz="1600">
                <a:solidFill>
                  <a:srgbClr val="002060"/>
                </a:solidFill>
                <a:latin typeface="微软雅黑" panose="020B0502040204020203" pitchFamily="34" charset="-122"/>
                <a:ea typeface="微软雅黑" panose="020B0502040204020203" pitchFamily="34" charset="-122"/>
                <a:sym typeface="+mn-ea"/>
              </a:rPr>
              <a:t>2. ISDN </a:t>
            </a:r>
            <a:r>
              <a:rPr lang="zh-CN" altLang="en-US" sz="1600">
                <a:solidFill>
                  <a:srgbClr val="002060"/>
                </a:solidFill>
                <a:latin typeface="微软雅黑" panose="020B0502040204020203" pitchFamily="34" charset="-122"/>
                <a:ea typeface="微软雅黑" panose="020B0502040204020203" pitchFamily="34" charset="-122"/>
                <a:sym typeface="+mn-ea"/>
              </a:rPr>
              <a:t>的结构</a:t>
            </a:r>
            <a:endParaRPr lang="zh-CN" altLang="en-US" sz="1600">
              <a:solidFill>
                <a:srgbClr val="002060"/>
              </a:solidFill>
              <a:latin typeface="微软雅黑" panose="020B0502040204020203" pitchFamily="34" charset="-122"/>
              <a:ea typeface="微软雅黑" panose="020B0502040204020203" pitchFamily="34" charset="-122"/>
            </a:endParaRPr>
          </a:p>
        </p:txBody>
      </p:sp>
      <p:grpSp>
        <p:nvGrpSpPr>
          <p:cNvPr id="47" name="组合 46"/>
          <p:cNvGrpSpPr/>
          <p:nvPr/>
        </p:nvGrpSpPr>
        <p:grpSpPr>
          <a:xfrm>
            <a:off x="2254885" y="586105"/>
            <a:ext cx="6494780" cy="4225290"/>
            <a:chOff x="2087" y="739"/>
            <a:chExt cx="10228" cy="6654"/>
          </a:xfrm>
        </p:grpSpPr>
        <p:grpSp>
          <p:nvGrpSpPr>
            <p:cNvPr id="25" name="组合 24"/>
            <p:cNvGrpSpPr/>
            <p:nvPr/>
          </p:nvGrpSpPr>
          <p:grpSpPr>
            <a:xfrm>
              <a:off x="2087" y="739"/>
              <a:ext cx="10228" cy="5533"/>
              <a:chOff x="2098" y="1847"/>
              <a:chExt cx="10228" cy="5533"/>
            </a:xfrm>
          </p:grpSpPr>
          <p:grpSp>
            <p:nvGrpSpPr>
              <p:cNvPr id="12" name="组合 11"/>
              <p:cNvGrpSpPr/>
              <p:nvPr/>
            </p:nvGrpSpPr>
            <p:grpSpPr>
              <a:xfrm>
                <a:off x="2098" y="2658"/>
                <a:ext cx="10228" cy="4486"/>
                <a:chOff x="2098" y="1190"/>
                <a:chExt cx="10228" cy="4486"/>
              </a:xfrm>
            </p:grpSpPr>
            <p:grpSp>
              <p:nvGrpSpPr>
                <p:cNvPr id="11" name="组合 10"/>
                <p:cNvGrpSpPr/>
                <p:nvPr/>
              </p:nvGrpSpPr>
              <p:grpSpPr>
                <a:xfrm>
                  <a:off x="6171" y="1190"/>
                  <a:ext cx="2057" cy="4487"/>
                  <a:chOff x="6172" y="2244"/>
                  <a:chExt cx="2057" cy="4487"/>
                </a:xfrm>
              </p:grpSpPr>
              <p:sp>
                <p:nvSpPr>
                  <p:cNvPr id="3" name="椭圆 2"/>
                  <p:cNvSpPr/>
                  <p:nvPr/>
                </p:nvSpPr>
                <p:spPr>
                  <a:xfrm>
                    <a:off x="6172" y="2244"/>
                    <a:ext cx="2057" cy="835"/>
                  </a:xfrm>
                  <a:prstGeom prst="ellipse">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分组交换能力</a:t>
                    </a: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4" name="椭圆 3"/>
                  <p:cNvSpPr/>
                  <p:nvPr/>
                </p:nvSpPr>
                <p:spPr>
                  <a:xfrm>
                    <a:off x="6173" y="3465"/>
                    <a:ext cx="2057" cy="835"/>
                  </a:xfrm>
                  <a:prstGeom prst="ellipse">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电路交换能力</a:t>
                    </a: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5" name="椭圆 4"/>
                  <p:cNvSpPr/>
                  <p:nvPr/>
                </p:nvSpPr>
                <p:spPr>
                  <a:xfrm>
                    <a:off x="6173" y="4688"/>
                    <a:ext cx="2057" cy="835"/>
                  </a:xfrm>
                  <a:prstGeom prst="ellipse">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无交换连接能力</a:t>
                    </a: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6" name="椭圆 5"/>
                  <p:cNvSpPr/>
                  <p:nvPr/>
                </p:nvSpPr>
                <p:spPr>
                  <a:xfrm>
                    <a:off x="6173" y="5897"/>
                    <a:ext cx="2057" cy="835"/>
                  </a:xfrm>
                  <a:prstGeom prst="ellipse">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公共信道信令能力</a:t>
                    </a: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grpSp>
            <p:sp>
              <p:nvSpPr>
                <p:cNvPr id="7" name="矩形 6"/>
                <p:cNvSpPr/>
                <p:nvPr/>
              </p:nvSpPr>
              <p:spPr>
                <a:xfrm>
                  <a:off x="4128" y="2827"/>
                  <a:ext cx="1021" cy="1239"/>
                </a:xfrm>
                <a:prstGeom prst="rect">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ISDN</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交换机</a:t>
                  </a: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8" name="矩形 7"/>
                <p:cNvSpPr/>
                <p:nvPr/>
              </p:nvSpPr>
              <p:spPr>
                <a:xfrm>
                  <a:off x="9263" y="2827"/>
                  <a:ext cx="1021" cy="1239"/>
                </a:xfrm>
                <a:prstGeom prst="rect">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ISDN</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交换机</a:t>
                  </a: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9" name="矩形 8"/>
                <p:cNvSpPr/>
                <p:nvPr/>
              </p:nvSpPr>
              <p:spPr>
                <a:xfrm>
                  <a:off x="2098" y="2827"/>
                  <a:ext cx="1021" cy="1239"/>
                </a:xfrm>
                <a:prstGeom prst="rect">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TE</a:t>
                  </a:r>
                  <a:endParaRPr kumimoji="0" 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10" name="矩形 9"/>
                <p:cNvSpPr/>
                <p:nvPr/>
              </p:nvSpPr>
              <p:spPr>
                <a:xfrm>
                  <a:off x="11306" y="2827"/>
                  <a:ext cx="1021" cy="1239"/>
                </a:xfrm>
                <a:prstGeom prst="rect">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TE</a:t>
                  </a:r>
                  <a:endParaRPr kumimoji="0" 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grpSp>
          <p:cxnSp>
            <p:nvCxnSpPr>
              <p:cNvPr id="13" name="直接连接符 12"/>
              <p:cNvCxnSpPr>
                <a:endCxn id="3" idx="2"/>
              </p:cNvCxnSpPr>
              <p:nvPr/>
            </p:nvCxnSpPr>
            <p:spPr>
              <a:xfrm flipV="1">
                <a:off x="5164" y="3076"/>
                <a:ext cx="1007" cy="1370"/>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14" name="直接连接符 13"/>
              <p:cNvCxnSpPr>
                <a:endCxn id="3" idx="6"/>
              </p:cNvCxnSpPr>
              <p:nvPr/>
            </p:nvCxnSpPr>
            <p:spPr>
              <a:xfrm flipH="1" flipV="1">
                <a:off x="8228" y="3076"/>
                <a:ext cx="1036" cy="1341"/>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15" name="直接连接符 14"/>
              <p:cNvCxnSpPr>
                <a:endCxn id="6" idx="2"/>
              </p:cNvCxnSpPr>
              <p:nvPr/>
            </p:nvCxnSpPr>
            <p:spPr>
              <a:xfrm>
                <a:off x="5164" y="5410"/>
                <a:ext cx="1008" cy="1319"/>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16" name="直接连接符 15"/>
              <p:cNvCxnSpPr>
                <a:endCxn id="6" idx="6"/>
              </p:cNvCxnSpPr>
              <p:nvPr/>
            </p:nvCxnSpPr>
            <p:spPr>
              <a:xfrm flipH="1">
                <a:off x="8229" y="5395"/>
                <a:ext cx="1035" cy="1334"/>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17" name="直接连接符 16"/>
              <p:cNvCxnSpPr>
                <a:endCxn id="4" idx="2"/>
              </p:cNvCxnSpPr>
              <p:nvPr/>
            </p:nvCxnSpPr>
            <p:spPr>
              <a:xfrm flipV="1">
                <a:off x="5164" y="4297"/>
                <a:ext cx="1008" cy="408"/>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18" name="直接连接符 17"/>
              <p:cNvCxnSpPr>
                <a:endCxn id="4" idx="6"/>
              </p:cNvCxnSpPr>
              <p:nvPr/>
            </p:nvCxnSpPr>
            <p:spPr>
              <a:xfrm flipH="1" flipV="1">
                <a:off x="8229" y="4297"/>
                <a:ext cx="1035" cy="393"/>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19" name="直接连接符 18"/>
              <p:cNvCxnSpPr>
                <a:endCxn id="5" idx="2"/>
              </p:cNvCxnSpPr>
              <p:nvPr/>
            </p:nvCxnSpPr>
            <p:spPr>
              <a:xfrm>
                <a:off x="5164" y="5165"/>
                <a:ext cx="1008" cy="355"/>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20" name="直接连接符 19"/>
              <p:cNvCxnSpPr>
                <a:endCxn id="5" idx="6"/>
              </p:cNvCxnSpPr>
              <p:nvPr/>
            </p:nvCxnSpPr>
            <p:spPr>
              <a:xfrm flipH="1">
                <a:off x="8229" y="5165"/>
                <a:ext cx="1035" cy="355"/>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21" name="直接连接符 20"/>
              <p:cNvCxnSpPr>
                <a:stCxn id="9" idx="3"/>
                <a:endCxn id="7" idx="1"/>
              </p:cNvCxnSpPr>
              <p:nvPr/>
            </p:nvCxnSpPr>
            <p:spPr>
              <a:xfrm>
                <a:off x="3119" y="4915"/>
                <a:ext cx="1009" cy="0"/>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22" name="直接连接符 21"/>
              <p:cNvCxnSpPr/>
              <p:nvPr/>
            </p:nvCxnSpPr>
            <p:spPr>
              <a:xfrm>
                <a:off x="10284" y="4915"/>
                <a:ext cx="1009" cy="0"/>
              </a:xfrm>
              <a:prstGeom prst="line">
                <a:avLst/>
              </a:prstGeom>
              <a:solidFill>
                <a:schemeClr val="accent1"/>
              </a:solidFill>
              <a:ln w="15875" cap="flat" cmpd="sng" algn="ctr">
                <a:solidFill>
                  <a:srgbClr val="1C4885"/>
                </a:solidFill>
                <a:prstDash val="solid"/>
                <a:round/>
                <a:headEnd type="none" w="med" len="med"/>
                <a:tailEnd type="none" w="med" len="med"/>
              </a:ln>
            </p:spPr>
          </p:cxnSp>
          <p:sp>
            <p:nvSpPr>
              <p:cNvPr id="23" name="文本框 22"/>
              <p:cNvSpPr txBox="1"/>
              <p:nvPr/>
            </p:nvSpPr>
            <p:spPr>
              <a:xfrm>
                <a:off x="6327" y="1847"/>
                <a:ext cx="1770" cy="483"/>
              </a:xfrm>
              <a:prstGeom prst="rect">
                <a:avLst/>
              </a:prstGeom>
              <a:noFill/>
            </p:spPr>
            <p:txBody>
              <a:bodyPr wrap="square" rtlCol="0">
                <a:spAutoFit/>
              </a:bodyPr>
              <a:p>
                <a:pPr algn="ctr"/>
                <a:r>
                  <a:rPr lang="en-US" altLang="zh-CN">
                    <a:solidFill>
                      <a:srgbClr val="002060"/>
                    </a:solidFill>
                    <a:latin typeface="微软雅黑" panose="020B0502040204020203" pitchFamily="34" charset="-122"/>
                    <a:ea typeface="微软雅黑" panose="020B0502040204020203" pitchFamily="34" charset="-122"/>
                  </a:rPr>
                  <a:t>ISDN</a:t>
                </a:r>
                <a:r>
                  <a:rPr lang="zh-CN" altLang="en-US">
                    <a:solidFill>
                      <a:srgbClr val="002060"/>
                    </a:solidFill>
                    <a:latin typeface="微软雅黑" panose="020B0502040204020203" pitchFamily="34" charset="-122"/>
                    <a:ea typeface="微软雅黑" panose="020B0502040204020203" pitchFamily="34" charset="-122"/>
                  </a:rPr>
                  <a:t>网络</a:t>
                </a:r>
                <a:endParaRPr lang="zh-CN" altLang="en-US">
                  <a:solidFill>
                    <a:srgbClr val="002060"/>
                  </a:solidFill>
                  <a:latin typeface="微软雅黑" panose="020B0502040204020203" pitchFamily="34" charset="-122"/>
                  <a:ea typeface="微软雅黑" panose="020B0502040204020203" pitchFamily="34" charset="-122"/>
                </a:endParaRPr>
              </a:p>
            </p:txBody>
          </p:sp>
          <p:sp>
            <p:nvSpPr>
              <p:cNvPr id="24" name="矩形 23"/>
              <p:cNvSpPr/>
              <p:nvPr/>
            </p:nvSpPr>
            <p:spPr>
              <a:xfrm>
                <a:off x="3850" y="2330"/>
                <a:ext cx="6724" cy="5051"/>
              </a:xfrm>
              <a:prstGeom prst="rect">
                <a:avLst/>
              </a:prstGeom>
              <a:noFill/>
              <a:ln w="12700" cap="flat" cmpd="sng" algn="ctr">
                <a:solidFill>
                  <a:srgbClr val="002060"/>
                </a:solidFill>
                <a:prstDash val="lgDashDot"/>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grpSp>
        <p:grpSp>
          <p:nvGrpSpPr>
            <p:cNvPr id="29" name="组合 28"/>
            <p:cNvGrpSpPr/>
            <p:nvPr/>
          </p:nvGrpSpPr>
          <p:grpSpPr>
            <a:xfrm>
              <a:off x="2819" y="4431"/>
              <a:ext cx="1582" cy="604"/>
              <a:chOff x="2819" y="4431"/>
              <a:chExt cx="1582" cy="604"/>
            </a:xfrm>
          </p:grpSpPr>
          <p:cxnSp>
            <p:nvCxnSpPr>
              <p:cNvPr id="26" name="直接连接符 25"/>
              <p:cNvCxnSpPr/>
              <p:nvPr/>
            </p:nvCxnSpPr>
            <p:spPr>
              <a:xfrm>
                <a:off x="2819" y="4431"/>
                <a:ext cx="0" cy="605"/>
              </a:xfrm>
              <a:prstGeom prst="line">
                <a:avLst/>
              </a:prstGeom>
              <a:solidFill>
                <a:schemeClr val="accent1"/>
              </a:solidFill>
              <a:ln w="15875" cap="flat" cmpd="sng" algn="ctr">
                <a:solidFill>
                  <a:srgbClr val="1C4885"/>
                </a:solidFill>
                <a:prstDash val="sysDot"/>
                <a:round/>
                <a:headEnd type="none" w="med" len="med"/>
                <a:tailEnd type="none" w="med" len="med"/>
              </a:ln>
            </p:spPr>
          </p:cxnSp>
          <p:cxnSp>
            <p:nvCxnSpPr>
              <p:cNvPr id="27" name="直接连接符 26"/>
              <p:cNvCxnSpPr/>
              <p:nvPr/>
            </p:nvCxnSpPr>
            <p:spPr>
              <a:xfrm>
                <a:off x="4386" y="4431"/>
                <a:ext cx="0" cy="605"/>
              </a:xfrm>
              <a:prstGeom prst="line">
                <a:avLst/>
              </a:prstGeom>
              <a:solidFill>
                <a:schemeClr val="accent1"/>
              </a:solidFill>
              <a:ln w="15875" cap="flat" cmpd="sng" algn="ctr">
                <a:solidFill>
                  <a:srgbClr val="1C4885"/>
                </a:solidFill>
                <a:prstDash val="sysDot"/>
                <a:round/>
                <a:headEnd type="none" w="med" len="med"/>
                <a:tailEnd type="none" w="med" len="med"/>
              </a:ln>
            </p:spPr>
          </p:cxnSp>
          <p:cxnSp>
            <p:nvCxnSpPr>
              <p:cNvPr id="28" name="直接连接符 27"/>
              <p:cNvCxnSpPr/>
              <p:nvPr/>
            </p:nvCxnSpPr>
            <p:spPr>
              <a:xfrm>
                <a:off x="2819" y="5021"/>
                <a:ext cx="1582" cy="0"/>
              </a:xfrm>
              <a:prstGeom prst="line">
                <a:avLst/>
              </a:prstGeom>
              <a:solidFill>
                <a:schemeClr val="accent1"/>
              </a:solidFill>
              <a:ln w="15875" cap="flat" cmpd="sng" algn="ctr">
                <a:solidFill>
                  <a:srgbClr val="1C4885"/>
                </a:solidFill>
                <a:prstDash val="sysDot"/>
                <a:round/>
                <a:headEnd type="none" w="med" len="med"/>
                <a:tailEnd type="none" w="med" len="med"/>
              </a:ln>
            </p:spPr>
          </p:cxnSp>
        </p:grpSp>
        <p:sp>
          <p:nvSpPr>
            <p:cNvPr id="30" name="文本框 29"/>
            <p:cNvSpPr txBox="1"/>
            <p:nvPr/>
          </p:nvSpPr>
          <p:spPr>
            <a:xfrm>
              <a:off x="2322" y="5012"/>
              <a:ext cx="1640" cy="386"/>
            </a:xfrm>
            <a:prstGeom prst="rect">
              <a:avLst/>
            </a:prstGeom>
            <a:noFill/>
          </p:spPr>
          <p:txBody>
            <a:bodyPr wrap="square" rtlCol="0">
              <a:spAutoFit/>
            </a:bodyPr>
            <a:p>
              <a:pPr algn="ctr"/>
              <a:r>
                <a:rPr lang="zh-CN" altLang="en-US" sz="1000">
                  <a:solidFill>
                    <a:srgbClr val="002060"/>
                  </a:solidFill>
                  <a:latin typeface="微软雅黑" panose="020B0502040204020203" pitchFamily="34" charset="-122"/>
                  <a:ea typeface="微软雅黑" panose="020B0502040204020203" pitchFamily="34" charset="-122"/>
                </a:rPr>
                <a:t>用户</a:t>
              </a:r>
              <a:r>
                <a:rPr lang="en-US" altLang="zh-CN" sz="1000">
                  <a:solidFill>
                    <a:srgbClr val="002060"/>
                  </a:solidFill>
                  <a:latin typeface="微软雅黑" panose="020B0502040204020203" pitchFamily="34" charset="-122"/>
                  <a:ea typeface="微软雅黑" panose="020B0502040204020203" pitchFamily="34" charset="-122"/>
                </a:rPr>
                <a:t>-</a:t>
              </a:r>
              <a:r>
                <a:rPr lang="zh-CN" altLang="en-US" sz="1000">
                  <a:solidFill>
                    <a:srgbClr val="002060"/>
                  </a:solidFill>
                  <a:latin typeface="微软雅黑" panose="020B0502040204020203" pitchFamily="34" charset="-122"/>
                  <a:ea typeface="微软雅黑" panose="020B0502040204020203" pitchFamily="34" charset="-122"/>
                </a:rPr>
                <a:t>网络信令</a:t>
              </a:r>
              <a:endParaRPr lang="zh-CN" altLang="en-US" sz="1000">
                <a:solidFill>
                  <a:srgbClr val="002060"/>
                </a:solidFill>
                <a:latin typeface="微软雅黑" panose="020B0502040204020203" pitchFamily="34" charset="-122"/>
                <a:ea typeface="微软雅黑" panose="020B0502040204020203" pitchFamily="34" charset="-122"/>
              </a:endParaRPr>
            </a:p>
          </p:txBody>
        </p:sp>
        <p:grpSp>
          <p:nvGrpSpPr>
            <p:cNvPr id="31" name="组合 30"/>
            <p:cNvGrpSpPr/>
            <p:nvPr/>
          </p:nvGrpSpPr>
          <p:grpSpPr>
            <a:xfrm>
              <a:off x="9986" y="4432"/>
              <a:ext cx="1582" cy="604"/>
              <a:chOff x="2819" y="4431"/>
              <a:chExt cx="1582" cy="604"/>
            </a:xfrm>
          </p:grpSpPr>
          <p:cxnSp>
            <p:nvCxnSpPr>
              <p:cNvPr id="32" name="直接连接符 31"/>
              <p:cNvCxnSpPr/>
              <p:nvPr/>
            </p:nvCxnSpPr>
            <p:spPr>
              <a:xfrm>
                <a:off x="2819" y="4431"/>
                <a:ext cx="0" cy="605"/>
              </a:xfrm>
              <a:prstGeom prst="line">
                <a:avLst/>
              </a:prstGeom>
              <a:solidFill>
                <a:schemeClr val="accent1"/>
              </a:solidFill>
              <a:ln w="15875" cap="flat" cmpd="sng" algn="ctr">
                <a:solidFill>
                  <a:srgbClr val="1C4885"/>
                </a:solidFill>
                <a:prstDash val="sysDot"/>
                <a:round/>
                <a:headEnd type="none" w="med" len="med"/>
                <a:tailEnd type="none" w="med" len="med"/>
              </a:ln>
            </p:spPr>
          </p:cxnSp>
          <p:cxnSp>
            <p:nvCxnSpPr>
              <p:cNvPr id="33" name="直接连接符 32"/>
              <p:cNvCxnSpPr/>
              <p:nvPr/>
            </p:nvCxnSpPr>
            <p:spPr>
              <a:xfrm>
                <a:off x="4386" y="4431"/>
                <a:ext cx="0" cy="605"/>
              </a:xfrm>
              <a:prstGeom prst="line">
                <a:avLst/>
              </a:prstGeom>
              <a:solidFill>
                <a:schemeClr val="accent1"/>
              </a:solidFill>
              <a:ln w="15875" cap="flat" cmpd="sng" algn="ctr">
                <a:solidFill>
                  <a:srgbClr val="1C4885"/>
                </a:solidFill>
                <a:prstDash val="sysDot"/>
                <a:round/>
                <a:headEnd type="none" w="med" len="med"/>
                <a:tailEnd type="none" w="med" len="med"/>
              </a:ln>
            </p:spPr>
          </p:cxnSp>
          <p:cxnSp>
            <p:nvCxnSpPr>
              <p:cNvPr id="34" name="直接连接符 33"/>
              <p:cNvCxnSpPr/>
              <p:nvPr/>
            </p:nvCxnSpPr>
            <p:spPr>
              <a:xfrm>
                <a:off x="2819" y="5021"/>
                <a:ext cx="1582" cy="0"/>
              </a:xfrm>
              <a:prstGeom prst="line">
                <a:avLst/>
              </a:prstGeom>
              <a:solidFill>
                <a:schemeClr val="accent1"/>
              </a:solidFill>
              <a:ln w="15875" cap="flat" cmpd="sng" algn="ctr">
                <a:solidFill>
                  <a:srgbClr val="1C4885"/>
                </a:solidFill>
                <a:prstDash val="sysDot"/>
                <a:round/>
                <a:headEnd type="none" w="med" len="med"/>
                <a:tailEnd type="none" w="med" len="med"/>
              </a:ln>
            </p:spPr>
          </p:cxnSp>
        </p:grpSp>
        <p:sp>
          <p:nvSpPr>
            <p:cNvPr id="35" name="文本框 34"/>
            <p:cNvSpPr txBox="1"/>
            <p:nvPr/>
          </p:nvSpPr>
          <p:spPr>
            <a:xfrm>
              <a:off x="10408" y="5022"/>
              <a:ext cx="1667" cy="386"/>
            </a:xfrm>
            <a:prstGeom prst="rect">
              <a:avLst/>
            </a:prstGeom>
            <a:noFill/>
          </p:spPr>
          <p:txBody>
            <a:bodyPr wrap="square" rtlCol="0">
              <a:spAutoFit/>
            </a:bodyPr>
            <a:p>
              <a:pPr algn="ctr"/>
              <a:r>
                <a:rPr lang="zh-CN" altLang="en-US" sz="1000">
                  <a:solidFill>
                    <a:srgbClr val="002060"/>
                  </a:solidFill>
                  <a:latin typeface="微软雅黑" panose="020B0502040204020203" pitchFamily="34" charset="-122"/>
                  <a:ea typeface="微软雅黑" panose="020B0502040204020203" pitchFamily="34" charset="-122"/>
                </a:rPr>
                <a:t>用户</a:t>
              </a:r>
              <a:r>
                <a:rPr lang="en-US" altLang="zh-CN" sz="1000">
                  <a:solidFill>
                    <a:srgbClr val="002060"/>
                  </a:solidFill>
                  <a:latin typeface="微软雅黑" panose="020B0502040204020203" pitchFamily="34" charset="-122"/>
                  <a:ea typeface="微软雅黑" panose="020B0502040204020203" pitchFamily="34" charset="-122"/>
                </a:rPr>
                <a:t>-</a:t>
              </a:r>
              <a:r>
                <a:rPr lang="zh-CN" altLang="en-US" sz="1000">
                  <a:solidFill>
                    <a:srgbClr val="002060"/>
                  </a:solidFill>
                  <a:latin typeface="微软雅黑" panose="020B0502040204020203" pitchFamily="34" charset="-122"/>
                  <a:ea typeface="微软雅黑" panose="020B0502040204020203" pitchFamily="34" charset="-122"/>
                </a:rPr>
                <a:t>网络信令</a:t>
              </a:r>
              <a:endParaRPr lang="zh-CN" altLang="en-US" sz="1000">
                <a:solidFill>
                  <a:srgbClr val="002060"/>
                </a:solidFill>
                <a:latin typeface="微软雅黑" panose="020B0502040204020203" pitchFamily="34" charset="-122"/>
                <a:ea typeface="微软雅黑" panose="020B0502040204020203" pitchFamily="34" charset="-122"/>
              </a:endParaRPr>
            </a:p>
          </p:txBody>
        </p:sp>
        <p:grpSp>
          <p:nvGrpSpPr>
            <p:cNvPr id="43" name="组合 42"/>
            <p:cNvGrpSpPr/>
            <p:nvPr/>
          </p:nvGrpSpPr>
          <p:grpSpPr>
            <a:xfrm>
              <a:off x="2214" y="4446"/>
              <a:ext cx="9970" cy="2546"/>
              <a:chOff x="2214" y="4446"/>
              <a:chExt cx="9970" cy="2546"/>
            </a:xfrm>
          </p:grpSpPr>
          <p:cxnSp>
            <p:nvCxnSpPr>
              <p:cNvPr id="36" name="直接连接符 35"/>
              <p:cNvCxnSpPr/>
              <p:nvPr/>
            </p:nvCxnSpPr>
            <p:spPr>
              <a:xfrm>
                <a:off x="2214" y="4446"/>
                <a:ext cx="0" cy="2546"/>
              </a:xfrm>
              <a:prstGeom prst="line">
                <a:avLst/>
              </a:prstGeom>
              <a:solidFill>
                <a:schemeClr val="accent1"/>
              </a:solidFill>
              <a:ln w="15875" cap="flat" cmpd="sng" algn="ctr">
                <a:solidFill>
                  <a:srgbClr val="1C4885"/>
                </a:solidFill>
                <a:prstDash val="sysDot"/>
                <a:round/>
                <a:headEnd type="none" w="med" len="med"/>
                <a:tailEnd type="none" w="med" len="med"/>
              </a:ln>
            </p:spPr>
          </p:cxnSp>
          <p:cxnSp>
            <p:nvCxnSpPr>
              <p:cNvPr id="37" name="直接连接符 36"/>
              <p:cNvCxnSpPr/>
              <p:nvPr/>
            </p:nvCxnSpPr>
            <p:spPr>
              <a:xfrm>
                <a:off x="12184" y="4446"/>
                <a:ext cx="0" cy="2546"/>
              </a:xfrm>
              <a:prstGeom prst="line">
                <a:avLst/>
              </a:prstGeom>
              <a:solidFill>
                <a:schemeClr val="accent1"/>
              </a:solidFill>
              <a:ln w="15875" cap="flat" cmpd="sng" algn="ctr">
                <a:solidFill>
                  <a:srgbClr val="1C4885"/>
                </a:solidFill>
                <a:prstDash val="sysDot"/>
                <a:round/>
                <a:headEnd type="none" w="med" len="med"/>
                <a:tailEnd type="none" w="med" len="med"/>
              </a:ln>
            </p:spPr>
          </p:cxnSp>
          <p:cxnSp>
            <p:nvCxnSpPr>
              <p:cNvPr id="38" name="直接连接符 37"/>
              <p:cNvCxnSpPr/>
              <p:nvPr/>
            </p:nvCxnSpPr>
            <p:spPr>
              <a:xfrm>
                <a:off x="2214" y="6992"/>
                <a:ext cx="2835" cy="0"/>
              </a:xfrm>
              <a:prstGeom prst="line">
                <a:avLst/>
              </a:prstGeom>
              <a:solidFill>
                <a:schemeClr val="accent1"/>
              </a:solidFill>
              <a:ln w="15875" cap="flat" cmpd="sng" algn="ctr">
                <a:solidFill>
                  <a:srgbClr val="1C4885"/>
                </a:solidFill>
                <a:prstDash val="sysDot"/>
                <a:round/>
                <a:headEnd type="none" w="med" len="med"/>
                <a:tailEnd type="none" w="med" len="med"/>
              </a:ln>
            </p:spPr>
          </p:cxnSp>
          <p:cxnSp>
            <p:nvCxnSpPr>
              <p:cNvPr id="39" name="直接连接符 38"/>
              <p:cNvCxnSpPr/>
              <p:nvPr/>
            </p:nvCxnSpPr>
            <p:spPr>
              <a:xfrm>
                <a:off x="9349" y="6992"/>
                <a:ext cx="2835" cy="0"/>
              </a:xfrm>
              <a:prstGeom prst="line">
                <a:avLst/>
              </a:prstGeom>
              <a:solidFill>
                <a:schemeClr val="accent1"/>
              </a:solidFill>
              <a:ln w="15875" cap="flat" cmpd="sng" algn="ctr">
                <a:solidFill>
                  <a:srgbClr val="1C4885"/>
                </a:solidFill>
                <a:prstDash val="sysDot"/>
                <a:round/>
                <a:headEnd type="none" w="med" len="med"/>
                <a:tailEnd type="none" w="med" len="med"/>
              </a:ln>
            </p:spPr>
          </p:cxnSp>
          <p:sp>
            <p:nvSpPr>
              <p:cNvPr id="42" name="任意多边形 41"/>
              <p:cNvSpPr/>
              <p:nvPr/>
            </p:nvSpPr>
            <p:spPr>
              <a:xfrm>
                <a:off x="5020" y="5561"/>
                <a:ext cx="4345" cy="1431"/>
              </a:xfrm>
              <a:custGeom>
                <a:avLst/>
                <a:gdLst>
                  <a:gd name="connisteX0" fmla="*/ 0 w 2759075"/>
                  <a:gd name="connsiteY0" fmla="*/ 908538 h 908538"/>
                  <a:gd name="connisteX1" fmla="*/ 630555 w 2759075"/>
                  <a:gd name="connsiteY1" fmla="*/ 269093 h 908538"/>
                  <a:gd name="connisteX2" fmla="*/ 1288415 w 2759075"/>
                  <a:gd name="connsiteY2" fmla="*/ 31603 h 908538"/>
                  <a:gd name="connisteX3" fmla="*/ 1982470 w 2759075"/>
                  <a:gd name="connsiteY3" fmla="*/ 123043 h 908538"/>
                  <a:gd name="connisteX4" fmla="*/ 2759075 w 2759075"/>
                  <a:gd name="connsiteY4" fmla="*/ 908538 h 908538"/>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2759075" h="908539">
                    <a:moveTo>
                      <a:pt x="0" y="908539"/>
                    </a:moveTo>
                    <a:cubicBezTo>
                      <a:pt x="113030" y="785349"/>
                      <a:pt x="372745" y="444354"/>
                      <a:pt x="630555" y="269094"/>
                    </a:cubicBezTo>
                    <a:cubicBezTo>
                      <a:pt x="888365" y="93834"/>
                      <a:pt x="1017905" y="60814"/>
                      <a:pt x="1288415" y="31604"/>
                    </a:cubicBezTo>
                    <a:cubicBezTo>
                      <a:pt x="1558925" y="2394"/>
                      <a:pt x="1688465" y="-52216"/>
                      <a:pt x="1982470" y="123044"/>
                    </a:cubicBezTo>
                    <a:cubicBezTo>
                      <a:pt x="2276475" y="298304"/>
                      <a:pt x="2617470" y="752964"/>
                      <a:pt x="2759075" y="908539"/>
                    </a:cubicBezTo>
                  </a:path>
                </a:pathLst>
              </a:custGeom>
              <a:noFill/>
              <a:ln w="12700" cap="flat" cmpd="sng" algn="ctr">
                <a:solidFill>
                  <a:srgbClr val="002060"/>
                </a:solidFill>
                <a:prstDash val="sysDot"/>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grpSp>
        <p:sp>
          <p:nvSpPr>
            <p:cNvPr id="44" name="文本框 43"/>
            <p:cNvSpPr txBox="1"/>
            <p:nvPr/>
          </p:nvSpPr>
          <p:spPr>
            <a:xfrm>
              <a:off x="2473" y="7007"/>
              <a:ext cx="1856" cy="386"/>
            </a:xfrm>
            <a:prstGeom prst="rect">
              <a:avLst/>
            </a:prstGeom>
            <a:noFill/>
          </p:spPr>
          <p:txBody>
            <a:bodyPr wrap="square" rtlCol="0">
              <a:spAutoFit/>
            </a:bodyPr>
            <a:p>
              <a:pPr algn="ctr"/>
              <a:r>
                <a:rPr lang="zh-CN" altLang="en-US" sz="1000">
                  <a:solidFill>
                    <a:srgbClr val="002060"/>
                  </a:solidFill>
                  <a:latin typeface="微软雅黑" panose="020B0502040204020203" pitchFamily="34" charset="-122"/>
                  <a:ea typeface="微软雅黑" panose="020B0502040204020203" pitchFamily="34" charset="-122"/>
                </a:rPr>
                <a:t>用户</a:t>
              </a:r>
              <a:r>
                <a:rPr lang="en-US" altLang="zh-CN" sz="1000">
                  <a:solidFill>
                    <a:srgbClr val="002060"/>
                  </a:solidFill>
                  <a:latin typeface="微软雅黑" panose="020B0502040204020203" pitchFamily="34" charset="-122"/>
                  <a:ea typeface="微软雅黑" panose="020B0502040204020203" pitchFamily="34" charset="-122"/>
                </a:rPr>
                <a:t>-</a:t>
              </a:r>
              <a:r>
                <a:rPr lang="zh-CN" altLang="en-US" sz="1000">
                  <a:solidFill>
                    <a:srgbClr val="002060"/>
                  </a:solidFill>
                  <a:latin typeface="微软雅黑" panose="020B0502040204020203" pitchFamily="34" charset="-122"/>
                  <a:ea typeface="微软雅黑" panose="020B0502040204020203" pitchFamily="34" charset="-122"/>
                </a:rPr>
                <a:t>用户信令</a:t>
              </a:r>
              <a:endParaRPr lang="zh-CN" altLang="en-US" sz="1000">
                <a:solidFill>
                  <a:srgbClr val="002060"/>
                </a:solidFill>
                <a:latin typeface="微软雅黑" panose="020B0502040204020203" pitchFamily="34" charset="-122"/>
                <a:ea typeface="微软雅黑" panose="020B0502040204020203" pitchFamily="34" charset="-122"/>
              </a:endParaRPr>
            </a:p>
          </p:txBody>
        </p:sp>
        <p:sp>
          <p:nvSpPr>
            <p:cNvPr id="45" name="文本框 44"/>
            <p:cNvSpPr txBox="1"/>
            <p:nvPr/>
          </p:nvSpPr>
          <p:spPr>
            <a:xfrm>
              <a:off x="10272" y="3421"/>
              <a:ext cx="1208" cy="386"/>
            </a:xfrm>
            <a:prstGeom prst="rect">
              <a:avLst/>
            </a:prstGeom>
            <a:noFill/>
          </p:spPr>
          <p:txBody>
            <a:bodyPr wrap="square" rtlCol="0">
              <a:spAutoFit/>
            </a:bodyPr>
            <a:p>
              <a:pPr algn="ctr"/>
              <a:r>
                <a:rPr lang="zh-CN" altLang="en-US" sz="1000">
                  <a:solidFill>
                    <a:srgbClr val="002060"/>
                  </a:solidFill>
                  <a:latin typeface="微软雅黑" panose="020B0502040204020203" pitchFamily="34" charset="-122"/>
                  <a:ea typeface="微软雅黑" panose="020B0502040204020203" pitchFamily="34" charset="-122"/>
                </a:rPr>
                <a:t>用户信息</a:t>
              </a:r>
              <a:endParaRPr lang="zh-CN" altLang="en-US" sz="1000">
                <a:solidFill>
                  <a:srgbClr val="002060"/>
                </a:solidFill>
                <a:latin typeface="微软雅黑" panose="020B0502040204020203" pitchFamily="34" charset="-122"/>
                <a:ea typeface="微软雅黑" panose="020B0502040204020203" pitchFamily="34" charset="-122"/>
              </a:endParaRPr>
            </a:p>
          </p:txBody>
        </p:sp>
        <p:sp>
          <p:nvSpPr>
            <p:cNvPr id="46" name="文本框 45"/>
            <p:cNvSpPr txBox="1"/>
            <p:nvPr/>
          </p:nvSpPr>
          <p:spPr>
            <a:xfrm>
              <a:off x="2950" y="3421"/>
              <a:ext cx="1208" cy="386"/>
            </a:xfrm>
            <a:prstGeom prst="rect">
              <a:avLst/>
            </a:prstGeom>
            <a:noFill/>
          </p:spPr>
          <p:txBody>
            <a:bodyPr wrap="square" rtlCol="0">
              <a:spAutoFit/>
            </a:bodyPr>
            <a:p>
              <a:pPr algn="ctr"/>
              <a:r>
                <a:rPr lang="zh-CN" altLang="en-US" sz="1000">
                  <a:solidFill>
                    <a:srgbClr val="002060"/>
                  </a:solidFill>
                  <a:latin typeface="微软雅黑" panose="020B0502040204020203" pitchFamily="34" charset="-122"/>
                  <a:ea typeface="微软雅黑" panose="020B0502040204020203" pitchFamily="34" charset="-122"/>
                </a:rPr>
                <a:t>用户信息</a:t>
              </a:r>
              <a:endParaRPr lang="zh-CN" altLang="en-US" sz="1000">
                <a:solidFill>
                  <a:srgbClr val="002060"/>
                </a:solidFill>
                <a:latin typeface="微软雅黑" panose="020B0502040204020203" pitchFamily="34" charset="-122"/>
                <a:ea typeface="微软雅黑" panose="020B0502040204020203" pitchFamily="34" charset="-122"/>
              </a:endParaRPr>
            </a:p>
          </p:txBody>
        </p:sp>
      </p:grpSp>
      <p:sp>
        <p:nvSpPr>
          <p:cNvPr id="40" name="文本框 39"/>
          <p:cNvSpPr txBox="1"/>
          <p:nvPr/>
        </p:nvSpPr>
        <p:spPr>
          <a:xfrm>
            <a:off x="306070" y="1111250"/>
            <a:ext cx="2748280" cy="1291590"/>
          </a:xfrm>
          <a:prstGeom prst="rect">
            <a:avLst/>
          </a:prstGeom>
          <a:noFill/>
        </p:spPr>
        <p:txBody>
          <a:bodyPr wrap="square" rtlCol="0">
            <a:spAutoFit/>
          </a:bodyPr>
          <a:p>
            <a:r>
              <a:rPr lang="en-US" sz="1600">
                <a:solidFill>
                  <a:srgbClr val="002060"/>
                </a:solidFill>
                <a:latin typeface="微软雅黑" panose="020B0502040204020203" pitchFamily="34" charset="-122"/>
                <a:ea typeface="微软雅黑" panose="020B0502040204020203" pitchFamily="34" charset="-122"/>
              </a:rPr>
              <a:t>ISDN </a:t>
            </a:r>
            <a:r>
              <a:rPr lang="zh-CN" altLang="en-US" sz="1600">
                <a:solidFill>
                  <a:srgbClr val="002060"/>
                </a:solidFill>
                <a:latin typeface="微软雅黑" panose="020B0502040204020203" pitchFamily="34" charset="-122"/>
                <a:ea typeface="微软雅黑" panose="020B0502040204020203" pitchFamily="34" charset="-122"/>
              </a:rPr>
              <a:t>包括：</a:t>
            </a:r>
            <a:endParaRPr lang="zh-CN" altLang="en-US" sz="1600">
              <a:solidFill>
                <a:srgbClr val="002060"/>
              </a:solidFill>
              <a:latin typeface="微软雅黑" panose="020B0502040204020203" pitchFamily="34" charset="-122"/>
              <a:ea typeface="微软雅黑" panose="020B0502040204020203" pitchFamily="34" charset="-122"/>
            </a:endParaRPr>
          </a:p>
          <a:p>
            <a:r>
              <a:rPr lang="en-US" sz="1600">
                <a:solidFill>
                  <a:srgbClr val="002060"/>
                </a:solidFill>
                <a:latin typeface="微软雅黑" panose="020B0502040204020203" pitchFamily="34" charset="-122"/>
                <a:ea typeface="微软雅黑" panose="020B0502040204020203" pitchFamily="34" charset="-122"/>
              </a:rPr>
              <a:t>1) ISDN </a:t>
            </a:r>
            <a:r>
              <a:rPr lang="zh-CN" altLang="en-US" sz="1600">
                <a:solidFill>
                  <a:srgbClr val="002060"/>
                </a:solidFill>
                <a:latin typeface="微软雅黑" panose="020B0502040204020203" pitchFamily="34" charset="-122"/>
                <a:ea typeface="微软雅黑" panose="020B0502040204020203" pitchFamily="34" charset="-122"/>
              </a:rPr>
              <a:t>用户</a:t>
            </a:r>
            <a:r>
              <a:rPr lang="en-US" altLang="zh-CN" sz="1600">
                <a:solidFill>
                  <a:srgbClr val="002060"/>
                </a:solidFill>
                <a:latin typeface="微软雅黑" panose="020B0502040204020203" pitchFamily="34" charset="-122"/>
                <a:ea typeface="微软雅黑" panose="020B0502040204020203" pitchFamily="34" charset="-122"/>
              </a:rPr>
              <a:t>-</a:t>
            </a:r>
            <a:r>
              <a:rPr lang="zh-CN" altLang="en-US" sz="1600">
                <a:solidFill>
                  <a:srgbClr val="002060"/>
                </a:solidFill>
                <a:latin typeface="微软雅黑" panose="020B0502040204020203" pitchFamily="34" charset="-122"/>
                <a:ea typeface="微软雅黑" panose="020B0502040204020203" pitchFamily="34" charset="-122"/>
              </a:rPr>
              <a:t>网络接口</a:t>
            </a:r>
            <a:endParaRPr lang="zh-CN" altLang="en-US" sz="1600">
              <a:solidFill>
                <a:srgbClr val="002060"/>
              </a:solidFill>
              <a:latin typeface="微软雅黑" panose="020B0502040204020203" pitchFamily="34" charset="-122"/>
              <a:ea typeface="微软雅黑" panose="020B0502040204020203" pitchFamily="34" charset="-122"/>
            </a:endParaRPr>
          </a:p>
          <a:p>
            <a:r>
              <a:rPr lang="en-US" altLang="zh-CN" sz="1600">
                <a:solidFill>
                  <a:srgbClr val="002060"/>
                </a:solidFill>
                <a:latin typeface="微软雅黑" panose="020B0502040204020203" pitchFamily="34" charset="-122"/>
                <a:ea typeface="微软雅黑" panose="020B0502040204020203" pitchFamily="34" charset="-122"/>
              </a:rPr>
              <a:t>2) ISDN </a:t>
            </a:r>
            <a:r>
              <a:rPr lang="zh-CN" altLang="en-US" sz="1600">
                <a:solidFill>
                  <a:srgbClr val="002060"/>
                </a:solidFill>
                <a:latin typeface="微软雅黑" panose="020B0502040204020203" pitchFamily="34" charset="-122"/>
                <a:ea typeface="微软雅黑" panose="020B0502040204020203" pitchFamily="34" charset="-122"/>
              </a:rPr>
              <a:t>网络功能</a:t>
            </a:r>
            <a:endParaRPr lang="zh-CN" altLang="en-US" sz="1600">
              <a:solidFill>
                <a:srgbClr val="002060"/>
              </a:solidFill>
              <a:latin typeface="微软雅黑" panose="020B0502040204020203" pitchFamily="34" charset="-122"/>
              <a:ea typeface="微软雅黑" panose="020B0502040204020203" pitchFamily="34" charset="-122"/>
            </a:endParaRPr>
          </a:p>
          <a:p>
            <a:r>
              <a:rPr lang="en-US" altLang="zh-CN" sz="1600">
                <a:solidFill>
                  <a:srgbClr val="002060"/>
                </a:solidFill>
                <a:latin typeface="微软雅黑" panose="020B0502040204020203" pitchFamily="34" charset="-122"/>
                <a:ea typeface="微软雅黑" panose="020B0502040204020203" pitchFamily="34" charset="-122"/>
              </a:rPr>
              <a:t>3) ISDN </a:t>
            </a:r>
            <a:r>
              <a:rPr lang="zh-CN" altLang="en-US" sz="1600">
                <a:solidFill>
                  <a:srgbClr val="002060"/>
                </a:solidFill>
                <a:latin typeface="微软雅黑" panose="020B0502040204020203" pitchFamily="34" charset="-122"/>
                <a:ea typeface="微软雅黑" panose="020B0502040204020203" pitchFamily="34" charset="-122"/>
              </a:rPr>
              <a:t>信令系统</a:t>
            </a:r>
            <a:r>
              <a:rPr lang="en-US" altLang="zh-CN" sz="1600">
                <a:solidFill>
                  <a:srgbClr val="002060"/>
                </a:solidFill>
                <a:latin typeface="微软雅黑" panose="020B0502040204020203" pitchFamily="34" charset="-122"/>
                <a:ea typeface="微软雅黑" panose="020B0502040204020203" pitchFamily="34" charset="-122"/>
              </a:rPr>
              <a:t> </a:t>
            </a:r>
            <a:endParaRPr lang="en-US" altLang="zh-CN" sz="1600">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endParaRPr lang="zh-CN" altLang="en-US">
              <a:solidFill>
                <a:srgbClr val="002060"/>
              </a:solidFill>
              <a:latin typeface="微软雅黑" panose="020B0502040204020203" pitchFamily="34" charset="-122"/>
              <a:ea typeface="微软雅黑"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p:tgtEl>
                                          <p:spTgt spid="47"/>
                                        </p:tgtEl>
                                        <p:attrNameLst>
                                          <p:attrName>ppt_y</p:attrName>
                                        </p:attrNameLst>
                                      </p:cBhvr>
                                      <p:tavLst>
                                        <p:tav tm="0">
                                          <p:val>
                                            <p:strVal val="#ppt_y+#ppt_h*1.125000"/>
                                          </p:val>
                                        </p:tav>
                                        <p:tav tm="100000">
                                          <p:val>
                                            <p:strVal val="#ppt_y"/>
                                          </p:val>
                                        </p:tav>
                                      </p:tavLst>
                                    </p:anim>
                                    <p:animEffect transition="in" filter="wipe(up)">
                                      <p:cBhvr>
                                        <p:cTn id="8" dur="500"/>
                                        <p:tgtEl>
                                          <p:spTgt spid="47"/>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additive="base">
                                        <p:cTn id="12" dur="500"/>
                                        <p:tgtEl>
                                          <p:spTgt spid="40"/>
                                        </p:tgtEl>
                                        <p:attrNameLst>
                                          <p:attrName>ppt_y</p:attrName>
                                        </p:attrNameLst>
                                      </p:cBhvr>
                                      <p:tavLst>
                                        <p:tav tm="0">
                                          <p:val>
                                            <p:strVal val="#ppt_y+#ppt_h*1.125000"/>
                                          </p:val>
                                        </p:tav>
                                        <p:tav tm="100000">
                                          <p:val>
                                            <p:strVal val="#ppt_y"/>
                                          </p:val>
                                        </p:tav>
                                      </p:tavLst>
                                    </p:anim>
                                    <p:animEffect transition="in" filter="wipe(up)">
                                      <p:cBhvr>
                                        <p:cTn id="1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34950" y="275590"/>
            <a:ext cx="4666615" cy="337185"/>
          </a:xfrm>
          <a:prstGeom prst="rect">
            <a:avLst/>
          </a:prstGeom>
          <a:noFill/>
        </p:spPr>
        <p:txBody>
          <a:bodyPr wrap="square" rtlCol="0">
            <a:spAutoFit/>
          </a:bodyPr>
          <a:p>
            <a:r>
              <a:rPr lang="en-US" sz="1600">
                <a:solidFill>
                  <a:srgbClr val="002060"/>
                </a:solidFill>
                <a:latin typeface="微软雅黑" panose="020B0502040204020203" pitchFamily="34" charset="-122"/>
                <a:ea typeface="微软雅黑" panose="020B0502040204020203" pitchFamily="34" charset="-122"/>
                <a:sym typeface="+mn-ea"/>
              </a:rPr>
              <a:t>2. ISDN </a:t>
            </a:r>
            <a:r>
              <a:rPr lang="zh-CN" altLang="en-US" sz="1600">
                <a:solidFill>
                  <a:srgbClr val="002060"/>
                </a:solidFill>
                <a:latin typeface="微软雅黑" panose="020B0502040204020203" pitchFamily="34" charset="-122"/>
                <a:ea typeface="微软雅黑" panose="020B0502040204020203" pitchFamily="34" charset="-122"/>
                <a:sym typeface="+mn-ea"/>
              </a:rPr>
              <a:t>的结构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4" name="文本框 13"/>
          <p:cNvSpPr txBox="1"/>
          <p:nvPr/>
        </p:nvSpPr>
        <p:spPr>
          <a:xfrm>
            <a:off x="1211580" y="1075690"/>
            <a:ext cx="6894830" cy="3907790"/>
          </a:xfrm>
          <a:prstGeom prst="rect">
            <a:avLst/>
          </a:prstGeom>
          <a:noFill/>
        </p:spPr>
        <p:txBody>
          <a:bodyPr wrap="square" rtlCol="0">
            <a:spAutoFit/>
          </a:bodyPr>
          <a:p>
            <a:r>
              <a:rPr lang="en-US" sz="1600">
                <a:solidFill>
                  <a:srgbClr val="002060"/>
                </a:solidFill>
                <a:latin typeface="微软雅黑" panose="020B0502040204020203" pitchFamily="34" charset="-122"/>
                <a:ea typeface="微软雅黑" panose="020B0502040204020203" pitchFamily="34" charset="-122"/>
              </a:rPr>
              <a:t>1) ISDN </a:t>
            </a:r>
            <a:r>
              <a:rPr lang="zh-CN" altLang="en-US" sz="1600">
                <a:solidFill>
                  <a:srgbClr val="002060"/>
                </a:solidFill>
                <a:latin typeface="微软雅黑" panose="020B0502040204020203" pitchFamily="34" charset="-122"/>
                <a:ea typeface="微软雅黑" panose="020B0502040204020203" pitchFamily="34" charset="-122"/>
              </a:rPr>
              <a:t>用户</a:t>
            </a:r>
            <a:r>
              <a:rPr lang="en-US" altLang="zh-CN" sz="1600">
                <a:solidFill>
                  <a:srgbClr val="002060"/>
                </a:solidFill>
                <a:latin typeface="微软雅黑" panose="020B0502040204020203" pitchFamily="34" charset="-122"/>
                <a:ea typeface="微软雅黑" panose="020B0502040204020203" pitchFamily="34" charset="-122"/>
              </a:rPr>
              <a:t>-</a:t>
            </a:r>
            <a:r>
              <a:rPr lang="zh-CN" altLang="en-US" sz="1600">
                <a:solidFill>
                  <a:srgbClr val="002060"/>
                </a:solidFill>
                <a:latin typeface="微软雅黑" panose="020B0502040204020203" pitchFamily="34" charset="-122"/>
                <a:ea typeface="微软雅黑" panose="020B0502040204020203" pitchFamily="34" charset="-122"/>
              </a:rPr>
              <a:t>网络接口</a:t>
            </a:r>
            <a:endParaRPr lang="zh-CN" altLang="en-US" sz="1600">
              <a:solidFill>
                <a:srgbClr val="002060"/>
              </a:solidFill>
              <a:latin typeface="微软雅黑" panose="020B0502040204020203" pitchFamily="34" charset="-122"/>
              <a:ea typeface="微软雅黑" panose="020B0502040204020203" pitchFamily="34" charset="-122"/>
            </a:endParaRPr>
          </a:p>
          <a:p>
            <a:r>
              <a:rPr lang="en-US" altLang="zh-CN" sz="1600">
                <a:solidFill>
                  <a:srgbClr val="002060"/>
                </a:solidFill>
                <a:latin typeface="微软雅黑" panose="020B0502040204020203" pitchFamily="34" charset="-122"/>
                <a:ea typeface="微软雅黑" panose="020B0502040204020203" pitchFamily="34" charset="-122"/>
              </a:rPr>
              <a:t>    </a:t>
            </a:r>
            <a:r>
              <a:rPr lang="zh-CN" altLang="en-US" sz="1600">
                <a:solidFill>
                  <a:srgbClr val="002060"/>
                </a:solidFill>
                <a:latin typeface="微软雅黑" panose="020B0502040204020203" pitchFamily="34" charset="-122"/>
                <a:ea typeface="微软雅黑" panose="020B0502040204020203" pitchFamily="34" charset="-122"/>
              </a:rPr>
              <a:t>作用：用户终端与</a:t>
            </a:r>
            <a:r>
              <a:rPr lang="en-US" altLang="zh-CN" sz="1600">
                <a:solidFill>
                  <a:srgbClr val="002060"/>
                </a:solidFill>
                <a:latin typeface="微软雅黑" panose="020B0502040204020203" pitchFamily="34" charset="-122"/>
                <a:ea typeface="微软雅黑" panose="020B0502040204020203" pitchFamily="34" charset="-122"/>
              </a:rPr>
              <a:t>ISDN</a:t>
            </a:r>
            <a:r>
              <a:rPr lang="zh-CN" altLang="en-US" sz="1600">
                <a:solidFill>
                  <a:srgbClr val="002060"/>
                </a:solidFill>
                <a:latin typeface="微软雅黑" panose="020B0502040204020203" pitchFamily="34" charset="-122"/>
                <a:ea typeface="微软雅黑" panose="020B0502040204020203" pitchFamily="34" charset="-122"/>
              </a:rPr>
              <a:t>网络之间、网络与用户之间相互交换信息</a:t>
            </a:r>
            <a:endParaRPr lang="zh-CN" altLang="en-US" sz="1600">
              <a:solidFill>
                <a:srgbClr val="002060"/>
              </a:solidFill>
              <a:latin typeface="微软雅黑" panose="020B0502040204020203" pitchFamily="34" charset="-122"/>
              <a:ea typeface="微软雅黑" panose="020B0502040204020203" pitchFamily="34" charset="-122"/>
            </a:endParaRPr>
          </a:p>
          <a:p>
            <a:pPr marL="342900" indent="-342900" algn="l">
              <a:buFont typeface="+mj-ea"/>
              <a:buAutoNum type="circleNumDbPlain"/>
            </a:pPr>
            <a:r>
              <a:rPr lang="zh-CN" altLang="en-US" sz="1400">
                <a:solidFill>
                  <a:srgbClr val="002060"/>
                </a:solidFill>
                <a:latin typeface="微软雅黑" panose="020B0502040204020203" pitchFamily="34" charset="-122"/>
                <a:ea typeface="微软雅黑" panose="020B0502040204020203" pitchFamily="34" charset="-122"/>
              </a:rPr>
              <a:t>利用接口提供多种业务 </a:t>
            </a:r>
            <a:r>
              <a:rPr lang="en-US" altLang="zh-CN" sz="1400">
                <a:solidFill>
                  <a:srgbClr val="002060"/>
                </a:solidFill>
                <a:latin typeface="微软雅黑" panose="020B0502040204020203" pitchFamily="34" charset="-122"/>
                <a:ea typeface="微软雅黑" panose="020B0502040204020203" pitchFamily="34" charset="-122"/>
              </a:rPr>
              <a:t>— </a:t>
            </a:r>
            <a:r>
              <a:rPr lang="zh-CN" altLang="en-US" sz="1400">
                <a:solidFill>
                  <a:srgbClr val="002060"/>
                </a:solidFill>
                <a:latin typeface="微软雅黑" panose="020B0502040204020203" pitchFamily="34" charset="-122"/>
                <a:ea typeface="微软雅黑" panose="020B0502040204020203" pitchFamily="34" charset="-122"/>
              </a:rPr>
              <a:t>选择比特率、交换方式或编码</a:t>
            </a:r>
            <a:endParaRPr lang="zh-CN" altLang="en-US" sz="1400">
              <a:solidFill>
                <a:srgbClr val="002060"/>
              </a:solidFill>
              <a:latin typeface="微软雅黑" panose="020B0502040204020203" pitchFamily="34" charset="-122"/>
              <a:ea typeface="微软雅黑" panose="020B0502040204020203" pitchFamily="34" charset="-122"/>
            </a:endParaRPr>
          </a:p>
          <a:p>
            <a:pPr marL="342900" indent="-342900" algn="l">
              <a:buFont typeface="+mj-ea"/>
              <a:buAutoNum type="circleNumDbPlain"/>
            </a:pPr>
            <a:r>
              <a:rPr lang="zh-CN" altLang="en-US" sz="1400">
                <a:solidFill>
                  <a:srgbClr val="002060"/>
                </a:solidFill>
                <a:latin typeface="微软雅黑" panose="020B0502040204020203" pitchFamily="34" charset="-122"/>
                <a:ea typeface="微软雅黑" panose="020B0502040204020203" pitchFamily="34" charset="-122"/>
              </a:rPr>
              <a:t>多终端配置</a:t>
            </a:r>
            <a:r>
              <a:rPr lang="zh-CN" altLang="en-US">
                <a:solidFill>
                  <a:srgbClr val="002060"/>
                </a:solidFill>
                <a:latin typeface="微软雅黑" panose="020B0502040204020203" pitchFamily="34" charset="-122"/>
                <a:ea typeface="微软雅黑" panose="020B0502040204020203" pitchFamily="34" charset="-122"/>
                <a:sym typeface="+mn-ea"/>
              </a:rPr>
              <a:t> </a:t>
            </a:r>
            <a:r>
              <a:rPr lang="en-US" altLang="zh-CN">
                <a:solidFill>
                  <a:srgbClr val="002060"/>
                </a:solidFill>
                <a:latin typeface="微软雅黑" panose="020B0502040204020203" pitchFamily="34" charset="-122"/>
                <a:ea typeface="微软雅黑" panose="020B0502040204020203" pitchFamily="34" charset="-122"/>
                <a:sym typeface="+mn-ea"/>
              </a:rPr>
              <a:t>— </a:t>
            </a:r>
            <a:r>
              <a:rPr lang="zh-CN" altLang="en-US">
                <a:solidFill>
                  <a:srgbClr val="002060"/>
                </a:solidFill>
                <a:latin typeface="微软雅黑" panose="020B0502040204020203" pitchFamily="34" charset="-122"/>
                <a:ea typeface="微软雅黑" panose="020B0502040204020203" pitchFamily="34" charset="-122"/>
                <a:sym typeface="+mn-ea"/>
              </a:rPr>
              <a:t>多终端连接在同一接口上</a:t>
            </a:r>
            <a:endParaRPr lang="zh-CN" altLang="en-US">
              <a:solidFill>
                <a:srgbClr val="002060"/>
              </a:solidFill>
              <a:latin typeface="微软雅黑" panose="020B0502040204020203" pitchFamily="34" charset="-122"/>
              <a:ea typeface="微软雅黑" panose="020B0502040204020203" pitchFamily="34" charset="-122"/>
              <a:sym typeface="+mn-ea"/>
            </a:endParaRPr>
          </a:p>
          <a:p>
            <a:pPr marL="342900" indent="-342900" algn="l">
              <a:buFont typeface="+mj-ea"/>
              <a:buAutoNum type="circleNumDbPlain"/>
            </a:pPr>
            <a:r>
              <a:rPr lang="zh-CN" altLang="en-US">
                <a:solidFill>
                  <a:srgbClr val="002060"/>
                </a:solidFill>
                <a:latin typeface="微软雅黑" panose="020B0502040204020203" pitchFamily="34" charset="-122"/>
                <a:ea typeface="微软雅黑" panose="020B0502040204020203" pitchFamily="34" charset="-122"/>
                <a:sym typeface="+mn-ea"/>
              </a:rPr>
              <a:t>终端移动性 </a:t>
            </a:r>
            <a:r>
              <a:rPr lang="en-US" altLang="zh-CN">
                <a:solidFill>
                  <a:srgbClr val="002060"/>
                </a:solidFill>
                <a:latin typeface="微软雅黑" panose="020B0502040204020203" pitchFamily="34" charset="-122"/>
                <a:ea typeface="微软雅黑" panose="020B0502040204020203" pitchFamily="34" charset="-122"/>
                <a:sym typeface="+mn-ea"/>
              </a:rPr>
              <a:t>— </a:t>
            </a:r>
            <a:r>
              <a:rPr lang="zh-CN" altLang="en-US">
                <a:solidFill>
                  <a:srgbClr val="002060"/>
                </a:solidFill>
                <a:latin typeface="微软雅黑" panose="020B0502040204020203" pitchFamily="34" charset="-122"/>
                <a:ea typeface="微软雅黑" panose="020B0502040204020203" pitchFamily="34" charset="-122"/>
                <a:sym typeface="+mn-ea"/>
              </a:rPr>
              <a:t>利用标准插座，使终端能在通信过程中移动和重新恢复通信连接</a:t>
            </a:r>
            <a:endParaRPr lang="zh-CN" altLang="en-US">
              <a:solidFill>
                <a:srgbClr val="002060"/>
              </a:solidFill>
              <a:latin typeface="微软雅黑" panose="020B0502040204020203" pitchFamily="34" charset="-122"/>
              <a:ea typeface="微软雅黑" panose="020B0502040204020203" pitchFamily="34" charset="-122"/>
              <a:sym typeface="+mn-ea"/>
            </a:endParaRPr>
          </a:p>
          <a:p>
            <a:pPr marL="342900" indent="-342900" algn="l">
              <a:buFont typeface="+mj-ea"/>
              <a:buAutoNum type="circleNumDbPlain"/>
            </a:pPr>
            <a:endParaRPr lang="zh-CN" altLang="en-US">
              <a:solidFill>
                <a:srgbClr val="002060"/>
              </a:solidFill>
              <a:latin typeface="微软雅黑" panose="020B0502040204020203" pitchFamily="34" charset="-122"/>
              <a:ea typeface="微软雅黑" panose="020B0502040204020203" pitchFamily="34" charset="-122"/>
              <a:sym typeface="+mn-ea"/>
            </a:endParaRPr>
          </a:p>
          <a:p>
            <a:r>
              <a:rPr lang="en-US" altLang="zh-CN" sz="1600">
                <a:solidFill>
                  <a:srgbClr val="002060"/>
                </a:solidFill>
                <a:latin typeface="微软雅黑" panose="020B0502040204020203" pitchFamily="34" charset="-122"/>
                <a:ea typeface="微软雅黑" panose="020B0502040204020203" pitchFamily="34" charset="-122"/>
              </a:rPr>
              <a:t>2) ISDN </a:t>
            </a:r>
            <a:r>
              <a:rPr lang="zh-CN" altLang="en-US" sz="1600">
                <a:solidFill>
                  <a:srgbClr val="002060"/>
                </a:solidFill>
                <a:latin typeface="微软雅黑" panose="020B0502040204020203" pitchFamily="34" charset="-122"/>
                <a:ea typeface="微软雅黑" panose="020B0502040204020203" pitchFamily="34" charset="-122"/>
              </a:rPr>
              <a:t>网络功能</a:t>
            </a:r>
            <a:endParaRPr lang="zh-CN" altLang="en-US" sz="1600">
              <a:solidFill>
                <a:srgbClr val="002060"/>
              </a:solidFill>
              <a:latin typeface="微软雅黑" panose="020B0502040204020203" pitchFamily="34" charset="-122"/>
              <a:ea typeface="微软雅黑" panose="020B0502040204020203" pitchFamily="34" charset="-122"/>
            </a:endParaRPr>
          </a:p>
          <a:p>
            <a:r>
              <a:rPr lang="zh-CN" altLang="en-US" sz="1600">
                <a:solidFill>
                  <a:srgbClr val="002060"/>
                </a:solidFill>
                <a:latin typeface="微软雅黑" panose="020B0502040204020203" pitchFamily="34" charset="-122"/>
                <a:ea typeface="微软雅黑" panose="020B0502040204020203" pitchFamily="34" charset="-122"/>
              </a:rPr>
              <a:t>    提供</a:t>
            </a:r>
            <a:r>
              <a:rPr lang="en-US" altLang="zh-CN" sz="1600">
                <a:solidFill>
                  <a:srgbClr val="002060"/>
                </a:solidFill>
                <a:latin typeface="微软雅黑" panose="020B0502040204020203" pitchFamily="34" charset="-122"/>
                <a:ea typeface="微软雅黑" panose="020B0502040204020203" pitchFamily="34" charset="-122"/>
              </a:rPr>
              <a:t>OSI</a:t>
            </a:r>
            <a:r>
              <a:rPr lang="zh-CN" altLang="en-US" sz="1600">
                <a:solidFill>
                  <a:srgbClr val="002060"/>
                </a:solidFill>
                <a:latin typeface="微软雅黑" panose="020B0502040204020203" pitchFamily="34" charset="-122"/>
                <a:ea typeface="微软雅黑" panose="020B0502040204020203" pitchFamily="34" charset="-122"/>
              </a:rPr>
              <a:t>模型</a:t>
            </a:r>
            <a:r>
              <a:rPr lang="en-US" altLang="zh-CN" sz="1600">
                <a:solidFill>
                  <a:srgbClr val="002060"/>
                </a:solidFill>
                <a:latin typeface="微软雅黑" panose="020B0502040204020203" pitchFamily="34" charset="-122"/>
                <a:ea typeface="微软雅黑" panose="020B0502040204020203" pitchFamily="34" charset="-122"/>
              </a:rPr>
              <a:t>1~3</a:t>
            </a:r>
            <a:r>
              <a:rPr lang="zh-CN" altLang="en-US" sz="1600">
                <a:solidFill>
                  <a:srgbClr val="002060"/>
                </a:solidFill>
                <a:latin typeface="微软雅黑" panose="020B0502040204020203" pitchFamily="34" charset="-122"/>
                <a:ea typeface="微软雅黑" panose="020B0502040204020203" pitchFamily="34" charset="-122"/>
              </a:rPr>
              <a:t>层功能</a:t>
            </a:r>
            <a:endParaRPr lang="zh-CN" altLang="en-US" sz="1600">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电路交换能力</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分组交换能力（存储转发、包交换）</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无交换连接能力（非交换连接能力）</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公用信道信令能力（</a:t>
            </a:r>
            <a:r>
              <a:rPr lang="en-US" altLang="zh-CN">
                <a:solidFill>
                  <a:srgbClr val="002060"/>
                </a:solidFill>
                <a:latin typeface="微软雅黑" panose="020B0502040204020203" pitchFamily="34" charset="-122"/>
                <a:ea typeface="微软雅黑" panose="020B0502040204020203" pitchFamily="34" charset="-122"/>
              </a:rPr>
              <a:t>7</a:t>
            </a:r>
            <a:r>
              <a:rPr lang="zh-CN" altLang="en-US">
                <a:solidFill>
                  <a:srgbClr val="002060"/>
                </a:solidFill>
                <a:latin typeface="微软雅黑" panose="020B0502040204020203" pitchFamily="34" charset="-122"/>
                <a:ea typeface="微软雅黑" panose="020B0502040204020203" pitchFamily="34" charset="-122"/>
              </a:rPr>
              <a:t>号信令网，分时共用）</a:t>
            </a:r>
            <a:endParaRPr lang="zh-CN" altLang="en-US">
              <a:solidFill>
                <a:srgbClr val="002060"/>
              </a:solidFill>
              <a:latin typeface="微软雅黑" panose="020B0502040204020203" pitchFamily="34" charset="-122"/>
              <a:ea typeface="微软雅黑" panose="020B0502040204020203" pitchFamily="34" charset="-122"/>
            </a:endParaRPr>
          </a:p>
          <a:p>
            <a:endParaRPr lang="zh-CN" altLang="en-US">
              <a:solidFill>
                <a:srgbClr val="002060"/>
              </a:solidFill>
              <a:latin typeface="微软雅黑" panose="020B0502040204020203" pitchFamily="34" charset="-122"/>
              <a:ea typeface="微软雅黑" panose="020B0502040204020203" pitchFamily="34" charset="-122"/>
            </a:endParaRPr>
          </a:p>
          <a:p>
            <a:r>
              <a:rPr lang="en-US" altLang="zh-CN" sz="1600">
                <a:solidFill>
                  <a:srgbClr val="002060"/>
                </a:solidFill>
                <a:latin typeface="微软雅黑" panose="020B0502040204020203" pitchFamily="34" charset="-122"/>
                <a:ea typeface="微软雅黑" panose="020B0502040204020203" pitchFamily="34" charset="-122"/>
              </a:rPr>
              <a:t>3) ISDN </a:t>
            </a:r>
            <a:r>
              <a:rPr lang="zh-CN" altLang="en-US" sz="1600">
                <a:solidFill>
                  <a:srgbClr val="002060"/>
                </a:solidFill>
                <a:latin typeface="微软雅黑" panose="020B0502040204020203" pitchFamily="34" charset="-122"/>
                <a:ea typeface="微软雅黑" panose="020B0502040204020203" pitchFamily="34" charset="-122"/>
              </a:rPr>
              <a:t>信令系统（全部采用公共信道信令）</a:t>
            </a:r>
            <a:endParaRPr lang="en-US" altLang="zh-CN" sz="1600">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sym typeface="+mn-ea"/>
              </a:rPr>
              <a:t>用户</a:t>
            </a:r>
            <a:r>
              <a:rPr lang="en-US" altLang="zh-CN">
                <a:solidFill>
                  <a:srgbClr val="002060"/>
                </a:solidFill>
                <a:latin typeface="微软雅黑" panose="020B0502040204020203" pitchFamily="34" charset="-122"/>
                <a:ea typeface="微软雅黑" panose="020B0502040204020203" pitchFamily="34" charset="-122"/>
                <a:sym typeface="+mn-ea"/>
              </a:rPr>
              <a:t>-</a:t>
            </a:r>
            <a:r>
              <a:rPr lang="zh-CN" altLang="en-US">
                <a:solidFill>
                  <a:srgbClr val="002060"/>
                </a:solidFill>
                <a:latin typeface="微软雅黑" panose="020B0502040204020203" pitchFamily="34" charset="-122"/>
                <a:ea typeface="微软雅黑" panose="020B0502040204020203" pitchFamily="34" charset="-122"/>
                <a:sym typeface="+mn-ea"/>
              </a:rPr>
              <a:t>网络信令：用户终端与网络之间的控制信号</a:t>
            </a:r>
            <a:endParaRPr lang="zh-CN" altLang="en-US">
              <a:solidFill>
                <a:srgbClr val="002060"/>
              </a:solidFill>
              <a:latin typeface="微软雅黑" panose="020B0502040204020203" pitchFamily="34" charset="-122"/>
              <a:ea typeface="微软雅黑" panose="020B0502040204020203" pitchFamily="34" charset="-122"/>
              <a:sym typeface="+mn-ea"/>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sym typeface="+mn-ea"/>
              </a:rPr>
              <a:t>网络内部信令：交换机之间的控制信号</a:t>
            </a:r>
            <a:endParaRPr lang="zh-CN" altLang="en-US">
              <a:solidFill>
                <a:srgbClr val="002060"/>
              </a:solidFill>
              <a:latin typeface="微软雅黑" panose="020B0502040204020203" pitchFamily="34" charset="-122"/>
              <a:ea typeface="微软雅黑" panose="020B0502040204020203" pitchFamily="34" charset="-122"/>
              <a:sym typeface="+mn-ea"/>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sym typeface="+mn-ea"/>
              </a:rPr>
              <a:t>用户</a:t>
            </a:r>
            <a:r>
              <a:rPr lang="en-US" altLang="zh-CN">
                <a:solidFill>
                  <a:srgbClr val="002060"/>
                </a:solidFill>
                <a:latin typeface="微软雅黑" panose="020B0502040204020203" pitchFamily="34" charset="-122"/>
                <a:ea typeface="微软雅黑" panose="020B0502040204020203" pitchFamily="34" charset="-122"/>
                <a:sym typeface="+mn-ea"/>
              </a:rPr>
              <a:t>-</a:t>
            </a:r>
            <a:r>
              <a:rPr lang="zh-CN" altLang="en-US">
                <a:solidFill>
                  <a:srgbClr val="002060"/>
                </a:solidFill>
                <a:latin typeface="微软雅黑" panose="020B0502040204020203" pitchFamily="34" charset="-122"/>
                <a:ea typeface="微软雅黑" panose="020B0502040204020203" pitchFamily="34" charset="-122"/>
                <a:sym typeface="+mn-ea"/>
              </a:rPr>
              <a:t>用户信令：用户终端设备之间的控制信号</a:t>
            </a:r>
            <a:endParaRPr lang="zh-CN" altLang="en-US">
              <a:solidFill>
                <a:srgbClr val="002060"/>
              </a:solidFill>
              <a:latin typeface="微软雅黑" panose="020B0502040204020203" pitchFamily="34" charset="-122"/>
              <a:ea typeface="微软雅黑"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ppt_y</p:attrName>
                                        </p:attrNameLst>
                                      </p:cBhvr>
                                      <p:tavLst>
                                        <p:tav tm="0">
                                          <p:val>
                                            <p:strVal val="#ppt_y+#ppt_h*1.125000"/>
                                          </p:val>
                                        </p:tav>
                                        <p:tav tm="100000">
                                          <p:val>
                                            <p:strVal val="#ppt_y"/>
                                          </p:val>
                                        </p:tav>
                                      </p:tavLst>
                                    </p:anim>
                                    <p:animEffect transition="in" filter="wipe(up)">
                                      <p:cBhvr>
                                        <p:cTn id="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34950" y="1715770"/>
            <a:ext cx="4666615" cy="337185"/>
          </a:xfrm>
          <a:prstGeom prst="rect">
            <a:avLst/>
          </a:prstGeom>
          <a:noFill/>
        </p:spPr>
        <p:txBody>
          <a:bodyPr wrap="square" rtlCol="0">
            <a:spAutoFit/>
            <a:scene3d>
              <a:camera prst="orthographicFront"/>
              <a:lightRig rig="threePt" dir="t"/>
            </a:scene3d>
          </a:bodyPr>
          <a:p>
            <a:r>
              <a:rPr lang="en-US" altLang="zh-CN" sz="1600">
                <a:solidFill>
                  <a:schemeClr val="accent1"/>
                </a:solidFill>
                <a:effectLst>
                  <a:outerShdw blurRad="38100" dist="25400" dir="5400000" algn="ctr" rotWithShape="0">
                    <a:srgbClr val="6E747A">
                      <a:alpha val="43000"/>
                    </a:srgbClr>
                  </a:outerShdw>
                </a:effectLst>
                <a:latin typeface="微软雅黑" panose="020B0502040204020203" pitchFamily="34" charset="-122"/>
                <a:ea typeface="微软雅黑" panose="020B0502040204020203" pitchFamily="34" charset="-122"/>
                <a:sym typeface="+mn-ea"/>
              </a:rPr>
              <a:t>1. ISDN </a:t>
            </a:r>
            <a:r>
              <a:rPr lang="zh-CN" altLang="en-US" sz="1600">
                <a:solidFill>
                  <a:schemeClr val="accent1"/>
                </a:solidFill>
                <a:effectLst>
                  <a:outerShdw blurRad="38100" dist="25400" dir="5400000" algn="ctr" rotWithShape="0">
                    <a:srgbClr val="6E747A">
                      <a:alpha val="43000"/>
                    </a:srgbClr>
                  </a:outerShdw>
                </a:effectLst>
                <a:latin typeface="微软雅黑" panose="020B0502040204020203" pitchFamily="34" charset="-122"/>
                <a:ea typeface="微软雅黑" panose="020B0502040204020203" pitchFamily="34" charset="-122"/>
                <a:sym typeface="+mn-ea"/>
              </a:rPr>
              <a:t>及其特点</a:t>
            </a:r>
            <a:endParaRPr lang="zh-CN" altLang="en-US" sz="1600">
              <a:solidFill>
                <a:schemeClr val="accent1"/>
              </a:solidFill>
              <a:effectLst>
                <a:outerShdw blurRad="38100" dist="25400" dir="5400000" algn="ctr" rotWithShape="0">
                  <a:srgbClr val="6E747A">
                    <a:alpha val="43000"/>
                  </a:srgbClr>
                </a:outerShdw>
              </a:effectLst>
              <a:latin typeface="微软雅黑" panose="020B0502040204020203" pitchFamily="34" charset="-122"/>
              <a:ea typeface="微软雅黑" panose="020B0502040204020203" pitchFamily="34" charset="-122"/>
              <a:sym typeface="+mn-ea"/>
            </a:endParaRPr>
          </a:p>
        </p:txBody>
      </p:sp>
      <p:sp>
        <p:nvSpPr>
          <p:cNvPr id="7" name="文本框 6"/>
          <p:cNvSpPr txBox="1"/>
          <p:nvPr/>
        </p:nvSpPr>
        <p:spPr>
          <a:xfrm>
            <a:off x="234950" y="2237740"/>
            <a:ext cx="4666615" cy="337185"/>
          </a:xfrm>
          <a:prstGeom prst="rect">
            <a:avLst/>
          </a:prstGeom>
          <a:noFill/>
        </p:spPr>
        <p:txBody>
          <a:bodyPr wrap="square" rtlCol="0">
            <a:spAutoFit/>
            <a:scene3d>
              <a:camera prst="orthographicFront"/>
              <a:lightRig rig="threePt" dir="t"/>
            </a:scene3d>
          </a:bodyPr>
          <a:p>
            <a:r>
              <a:rPr lang="en-US" sz="1600">
                <a:solidFill>
                  <a:schemeClr val="accent1"/>
                </a:solidFill>
                <a:effectLst>
                  <a:outerShdw blurRad="38100" dist="25400" dir="5400000" algn="ctr" rotWithShape="0">
                    <a:srgbClr val="6E747A">
                      <a:alpha val="43000"/>
                    </a:srgbClr>
                  </a:outerShdw>
                </a:effectLst>
                <a:latin typeface="微软雅黑" panose="020B0502040204020203" pitchFamily="34" charset="-122"/>
                <a:ea typeface="微软雅黑" panose="020B0502040204020203" pitchFamily="34" charset="-122"/>
                <a:sym typeface="+mn-ea"/>
              </a:rPr>
              <a:t>2. ISDN </a:t>
            </a:r>
            <a:r>
              <a:rPr lang="zh-CN" altLang="en-US" sz="1600">
                <a:solidFill>
                  <a:schemeClr val="accent1"/>
                </a:solidFill>
                <a:effectLst>
                  <a:outerShdw blurRad="38100" dist="25400" dir="5400000" algn="ctr" rotWithShape="0">
                    <a:srgbClr val="6E747A">
                      <a:alpha val="43000"/>
                    </a:srgbClr>
                  </a:outerShdw>
                </a:effectLst>
                <a:latin typeface="微软雅黑" panose="020B0502040204020203" pitchFamily="34" charset="-122"/>
                <a:ea typeface="微软雅黑" panose="020B0502040204020203" pitchFamily="34" charset="-122"/>
                <a:sym typeface="+mn-ea"/>
              </a:rPr>
              <a:t>的结构</a:t>
            </a:r>
            <a:endParaRPr lang="zh-CN" altLang="en-US" sz="1600">
              <a:solidFill>
                <a:schemeClr val="accent1"/>
              </a:solidFill>
              <a:effectLst>
                <a:outerShdw blurRad="38100" dist="25400" dir="5400000" algn="ctr" rotWithShape="0">
                  <a:srgbClr val="6E747A">
                    <a:alpha val="43000"/>
                  </a:srgbClr>
                </a:outerShdw>
              </a:effectLst>
              <a:latin typeface="微软雅黑" panose="020B0502040204020203" pitchFamily="34" charset="-122"/>
              <a:ea typeface="微软雅黑" panose="020B0502040204020203" pitchFamily="34" charset="-122"/>
              <a:sym typeface="+mn-ea"/>
            </a:endParaRPr>
          </a:p>
        </p:txBody>
      </p:sp>
      <p:sp>
        <p:nvSpPr>
          <p:cNvPr id="5" name="文本框 4"/>
          <p:cNvSpPr txBox="1"/>
          <p:nvPr/>
        </p:nvSpPr>
        <p:spPr>
          <a:xfrm>
            <a:off x="234950" y="2759710"/>
            <a:ext cx="4666615" cy="337185"/>
          </a:xfrm>
          <a:prstGeom prst="rect">
            <a:avLst/>
          </a:prstGeom>
          <a:noFill/>
        </p:spPr>
        <p:txBody>
          <a:bodyPr wrap="square" rtlCol="0">
            <a:spAutoFit/>
          </a:bodyPr>
          <a:p>
            <a:r>
              <a:rPr lang="en-US" sz="1600">
                <a:solidFill>
                  <a:srgbClr val="002060"/>
                </a:solidFill>
                <a:latin typeface="微软雅黑" panose="020B0502040204020203" pitchFamily="34" charset="-122"/>
                <a:ea typeface="微软雅黑" panose="020B0502040204020203" pitchFamily="34" charset="-122"/>
              </a:rPr>
              <a:t>3. B-ISDN </a:t>
            </a:r>
            <a:r>
              <a:rPr lang="zh-CN" altLang="en-US" sz="1600">
                <a:solidFill>
                  <a:srgbClr val="002060"/>
                </a:solidFill>
                <a:latin typeface="微软雅黑" panose="020B0502040204020203" pitchFamily="34" charset="-122"/>
                <a:ea typeface="微软雅黑" panose="020B0502040204020203" pitchFamily="34" charset="-122"/>
              </a:rPr>
              <a:t>网</a:t>
            </a:r>
            <a:endParaRPr lang="zh-CN" altLang="en-US" sz="16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34950" y="1715770"/>
            <a:ext cx="4666615" cy="337185"/>
          </a:xfrm>
          <a:prstGeom prst="rect">
            <a:avLst/>
          </a:prstGeom>
          <a:noFill/>
        </p:spPr>
        <p:txBody>
          <a:bodyPr wrap="square" rtlCol="0">
            <a:spAutoFit/>
            <a:scene3d>
              <a:camera prst="orthographicFront"/>
              <a:lightRig rig="threePt" dir="t"/>
            </a:scene3d>
          </a:bodyPr>
          <a:p>
            <a:r>
              <a:rPr lang="en-US" altLang="zh-CN" sz="1600">
                <a:solidFill>
                  <a:schemeClr val="accent1"/>
                </a:solidFill>
                <a:effectLst>
                  <a:outerShdw blurRad="38100" dist="25400" dir="5400000" algn="ctr" rotWithShape="0">
                    <a:srgbClr val="6E747A">
                      <a:alpha val="43000"/>
                    </a:srgbClr>
                  </a:outerShdw>
                </a:effectLst>
                <a:latin typeface="微软雅黑" panose="020B0502040204020203" pitchFamily="34" charset="-122"/>
                <a:ea typeface="微软雅黑" panose="020B0502040204020203" pitchFamily="34" charset="-122"/>
                <a:sym typeface="+mn-ea"/>
              </a:rPr>
              <a:t>1. ISDN </a:t>
            </a:r>
            <a:r>
              <a:rPr lang="zh-CN" altLang="en-US" sz="1600">
                <a:solidFill>
                  <a:schemeClr val="accent1"/>
                </a:solidFill>
                <a:effectLst>
                  <a:outerShdw blurRad="38100" dist="25400" dir="5400000" algn="ctr" rotWithShape="0">
                    <a:srgbClr val="6E747A">
                      <a:alpha val="43000"/>
                    </a:srgbClr>
                  </a:outerShdw>
                </a:effectLst>
                <a:latin typeface="微软雅黑" panose="020B0502040204020203" pitchFamily="34" charset="-122"/>
                <a:ea typeface="微软雅黑" panose="020B0502040204020203" pitchFamily="34" charset="-122"/>
                <a:sym typeface="+mn-ea"/>
              </a:rPr>
              <a:t>及其特点</a:t>
            </a:r>
            <a:endParaRPr lang="zh-CN" altLang="en-US" sz="1600">
              <a:solidFill>
                <a:schemeClr val="accent1"/>
              </a:solidFill>
              <a:effectLst>
                <a:outerShdw blurRad="38100" dist="25400" dir="5400000" algn="ctr" rotWithShape="0">
                  <a:srgbClr val="6E747A">
                    <a:alpha val="43000"/>
                  </a:srgbClr>
                </a:outerShdw>
              </a:effectLst>
              <a:latin typeface="微软雅黑" panose="020B0502040204020203" pitchFamily="34" charset="-122"/>
              <a:ea typeface="微软雅黑" panose="020B0502040204020203" pitchFamily="34" charset="-122"/>
              <a:sym typeface="+mn-ea"/>
            </a:endParaRPr>
          </a:p>
        </p:txBody>
      </p:sp>
      <p:sp>
        <p:nvSpPr>
          <p:cNvPr id="7" name="文本框 6"/>
          <p:cNvSpPr txBox="1"/>
          <p:nvPr/>
        </p:nvSpPr>
        <p:spPr>
          <a:xfrm>
            <a:off x="234950" y="2237740"/>
            <a:ext cx="4666615" cy="337185"/>
          </a:xfrm>
          <a:prstGeom prst="rect">
            <a:avLst/>
          </a:prstGeom>
          <a:noFill/>
        </p:spPr>
        <p:txBody>
          <a:bodyPr wrap="square" rtlCol="0">
            <a:spAutoFit/>
            <a:scene3d>
              <a:camera prst="orthographicFront"/>
              <a:lightRig rig="threePt" dir="t"/>
            </a:scene3d>
          </a:bodyPr>
          <a:p>
            <a:r>
              <a:rPr lang="en-US" sz="1600">
                <a:solidFill>
                  <a:schemeClr val="accent1"/>
                </a:solidFill>
                <a:effectLst>
                  <a:outerShdw blurRad="38100" dist="25400" dir="5400000" algn="ctr" rotWithShape="0">
                    <a:srgbClr val="6E747A">
                      <a:alpha val="43000"/>
                    </a:srgbClr>
                  </a:outerShdw>
                </a:effectLst>
                <a:latin typeface="微软雅黑" panose="020B0502040204020203" pitchFamily="34" charset="-122"/>
                <a:ea typeface="微软雅黑" panose="020B0502040204020203" pitchFamily="34" charset="-122"/>
                <a:sym typeface="+mn-ea"/>
              </a:rPr>
              <a:t>2. ISDN </a:t>
            </a:r>
            <a:r>
              <a:rPr lang="zh-CN" altLang="en-US" sz="1600">
                <a:solidFill>
                  <a:schemeClr val="accent1"/>
                </a:solidFill>
                <a:effectLst>
                  <a:outerShdw blurRad="38100" dist="25400" dir="5400000" algn="ctr" rotWithShape="0">
                    <a:srgbClr val="6E747A">
                      <a:alpha val="43000"/>
                    </a:srgbClr>
                  </a:outerShdw>
                </a:effectLst>
                <a:latin typeface="微软雅黑" panose="020B0502040204020203" pitchFamily="34" charset="-122"/>
                <a:ea typeface="微软雅黑" panose="020B0502040204020203" pitchFamily="34" charset="-122"/>
                <a:sym typeface="+mn-ea"/>
              </a:rPr>
              <a:t>的结构</a:t>
            </a:r>
            <a:endParaRPr lang="zh-CN" altLang="en-US" sz="1600">
              <a:solidFill>
                <a:schemeClr val="accent1"/>
              </a:solidFill>
              <a:effectLst>
                <a:outerShdw blurRad="38100" dist="25400" dir="5400000" algn="ctr" rotWithShape="0">
                  <a:srgbClr val="6E747A">
                    <a:alpha val="43000"/>
                  </a:srgbClr>
                </a:outerShdw>
              </a:effectLst>
              <a:latin typeface="微软雅黑" panose="020B0502040204020203" pitchFamily="34" charset="-122"/>
              <a:ea typeface="微软雅黑" panose="020B0502040204020203" pitchFamily="34" charset="-122"/>
              <a:sym typeface="+mn-ea"/>
            </a:endParaRPr>
          </a:p>
        </p:txBody>
      </p:sp>
      <p:sp>
        <p:nvSpPr>
          <p:cNvPr id="5" name="文本框 4"/>
          <p:cNvSpPr txBox="1"/>
          <p:nvPr/>
        </p:nvSpPr>
        <p:spPr>
          <a:xfrm>
            <a:off x="234950" y="2759710"/>
            <a:ext cx="4666615" cy="337185"/>
          </a:xfrm>
          <a:prstGeom prst="rect">
            <a:avLst/>
          </a:prstGeom>
          <a:noFill/>
        </p:spPr>
        <p:txBody>
          <a:bodyPr wrap="square" rtlCol="0">
            <a:spAutoFit/>
          </a:bodyPr>
          <a:p>
            <a:r>
              <a:rPr lang="en-US" sz="1600">
                <a:solidFill>
                  <a:srgbClr val="002060"/>
                </a:solidFill>
                <a:latin typeface="微软雅黑" panose="020B0502040204020203" pitchFamily="34" charset="-122"/>
                <a:ea typeface="微软雅黑" panose="020B0502040204020203" pitchFamily="34" charset="-122"/>
              </a:rPr>
              <a:t>3. B-ISDN </a:t>
            </a:r>
            <a:r>
              <a:rPr lang="zh-CN" altLang="en-US" sz="1600">
                <a:solidFill>
                  <a:srgbClr val="002060"/>
                </a:solidFill>
                <a:latin typeface="微软雅黑" panose="020B0502040204020203" pitchFamily="34" charset="-122"/>
                <a:ea typeface="微软雅黑" panose="020B0502040204020203" pitchFamily="34" charset="-122"/>
              </a:rPr>
              <a:t>网</a:t>
            </a:r>
            <a:endParaRPr lang="zh-CN" altLang="en-US" sz="16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0-ppt_h/2"/>
                                          </p:val>
                                        </p:tav>
                                      </p:tavLst>
                                    </p:anim>
                                    <p:set>
                                      <p:cBhvr>
                                        <p:cTn id="8" dur="1" fill="hold">
                                          <p:stCondLst>
                                            <p:cond delay="499"/>
                                          </p:stCondLst>
                                        </p:cTn>
                                        <p:tgtEl>
                                          <p:spTgt spid="2"/>
                                        </p:tgtEl>
                                        <p:attrNameLst>
                                          <p:attrName>style.visibility</p:attrName>
                                        </p:attrNameLst>
                                      </p:cBhvr>
                                      <p:to>
                                        <p:strVal val="hidden"/>
                                      </p:to>
                                    </p:set>
                                  </p:childTnLst>
                                </p:cTn>
                              </p:par>
                            </p:childTnLst>
                          </p:cTn>
                        </p:par>
                        <p:par>
                          <p:cTn id="9" fill="hold">
                            <p:stCondLst>
                              <p:cond delay="500"/>
                            </p:stCondLst>
                            <p:childTnLst>
                              <p:par>
                                <p:cTn id="10" presetID="2" presetClass="exit" presetSubtype="1" fill="hold" grpId="0" nodeType="afterEffect">
                                  <p:stCondLst>
                                    <p:cond delay="0"/>
                                  </p:stCondLst>
                                  <p:childTnLst>
                                    <p:anim calcmode="lin" valueType="num">
                                      <p:cBhvr additive="base">
                                        <p:cTn id="11" dur="500"/>
                                        <p:tgtEl>
                                          <p:spTgt spid="7"/>
                                        </p:tgtEl>
                                        <p:attrNameLst>
                                          <p:attrName>ppt_x</p:attrName>
                                        </p:attrNameLst>
                                      </p:cBhvr>
                                      <p:tavLst>
                                        <p:tav tm="0">
                                          <p:val>
                                            <p:strVal val="ppt_x"/>
                                          </p:val>
                                        </p:tav>
                                        <p:tav tm="100000">
                                          <p:val>
                                            <p:strVal val="ppt_x"/>
                                          </p:val>
                                        </p:tav>
                                      </p:tavLst>
                                    </p:anim>
                                    <p:anim calcmode="lin" valueType="num">
                                      <p:cBhvr additive="base">
                                        <p:cTn id="12" dur="500"/>
                                        <p:tgtEl>
                                          <p:spTgt spid="7"/>
                                        </p:tgtEl>
                                        <p:attrNameLst>
                                          <p:attrName>ppt_y</p:attrName>
                                        </p:attrNameLst>
                                      </p:cBhvr>
                                      <p:tavLst>
                                        <p:tav tm="0">
                                          <p:val>
                                            <p:strVal val="ppt_y"/>
                                          </p:val>
                                        </p:tav>
                                        <p:tav tm="100000">
                                          <p:val>
                                            <p:strVal val="0-ppt_h/2"/>
                                          </p:val>
                                        </p:tav>
                                      </p:tavLst>
                                    </p:anim>
                                    <p:set>
                                      <p:cBhvr>
                                        <p:cTn id="13" dur="1" fill="hold">
                                          <p:stCondLst>
                                            <p:cond delay="499"/>
                                          </p:stCondLst>
                                        </p:cTn>
                                        <p:tgtEl>
                                          <p:spTgt spid="7"/>
                                        </p:tgtEl>
                                        <p:attrNameLst>
                                          <p:attrName>style.visibility</p:attrName>
                                        </p:attrNameLst>
                                      </p:cBhvr>
                                      <p:to>
                                        <p:strVal val="hidden"/>
                                      </p:to>
                                    </p:set>
                                  </p:childTnLst>
                                </p:cTn>
                              </p:par>
                            </p:childTnLst>
                          </p:cTn>
                        </p:par>
                        <p:par>
                          <p:cTn id="14" fill="hold">
                            <p:stCondLst>
                              <p:cond delay="1000"/>
                            </p:stCondLst>
                            <p:childTnLst>
                              <p:par>
                                <p:cTn id="15" presetID="64" presetClass="path" presetSubtype="0" accel="50000" decel="50000" fill="hold" grpId="0" nodeType="afterEffect">
                                  <p:stCondLst>
                                    <p:cond delay="0"/>
                                  </p:stCondLst>
                                  <p:childTnLst>
                                    <p:animMotion origin="layout" path="M 0.000000 0.000000 L 0.000000 -0.480252 " pathEditMode="relative" rAng="0" ptsTypes="">
                                      <p:cBhvr>
                                        <p:cTn id="16" dur="500" fill="hold"/>
                                        <p:tgtEl>
                                          <p:spTgt spid="5"/>
                                        </p:tgtEl>
                                        <p:attrNameLst>
                                          <p:attrName>ppt_x</p:attrName>
                                          <p:attrName>ppt_y</p:attrName>
                                        </p:attrNameLst>
                                      </p:cBhvr>
                                      <p:rCtr x="0" y="-1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34950" y="275590"/>
            <a:ext cx="4666615" cy="337185"/>
          </a:xfrm>
          <a:prstGeom prst="rect">
            <a:avLst/>
          </a:prstGeom>
          <a:noFill/>
        </p:spPr>
        <p:txBody>
          <a:bodyPr wrap="square" rtlCol="0">
            <a:spAutoFit/>
          </a:bodyPr>
          <a:p>
            <a:r>
              <a:rPr lang="en-US" sz="1600">
                <a:solidFill>
                  <a:srgbClr val="002060"/>
                </a:solidFill>
                <a:latin typeface="微软雅黑" panose="020B0502040204020203" pitchFamily="34" charset="-122"/>
                <a:ea typeface="微软雅黑" panose="020B0502040204020203" pitchFamily="34" charset="-122"/>
                <a:sym typeface="+mn-ea"/>
              </a:rPr>
              <a:t>3. B-ISDN </a:t>
            </a:r>
            <a:r>
              <a:rPr lang="zh-CN" altLang="en-US" sz="1600">
                <a:solidFill>
                  <a:srgbClr val="002060"/>
                </a:solidFill>
                <a:latin typeface="微软雅黑" panose="020B0502040204020203" pitchFamily="34" charset="-122"/>
                <a:ea typeface="微软雅黑" panose="020B0502040204020203" pitchFamily="34" charset="-122"/>
                <a:sym typeface="+mn-ea"/>
              </a:rPr>
              <a:t>网</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4" name="文本框 13"/>
          <p:cNvSpPr txBox="1"/>
          <p:nvPr/>
        </p:nvSpPr>
        <p:spPr>
          <a:xfrm>
            <a:off x="1594485" y="1212850"/>
            <a:ext cx="6375400" cy="1845310"/>
          </a:xfrm>
          <a:prstGeom prst="rect">
            <a:avLst/>
          </a:prstGeom>
          <a:noFill/>
        </p:spPr>
        <p:txBody>
          <a:bodyPr wrap="square" rtlCol="0">
            <a:spAutoFit/>
          </a:bodyPr>
          <a:p>
            <a:r>
              <a:rPr lang="en-US" sz="1600">
                <a:solidFill>
                  <a:srgbClr val="002060"/>
                </a:solidFill>
                <a:latin typeface="微软雅黑" panose="020B0502040204020203" pitchFamily="34" charset="-122"/>
                <a:ea typeface="微软雅黑" panose="020B0502040204020203" pitchFamily="34" charset="-122"/>
              </a:rPr>
              <a:t>B-ISDN</a:t>
            </a:r>
            <a:r>
              <a:rPr lang="zh-CN" altLang="en-US" sz="1600">
                <a:solidFill>
                  <a:srgbClr val="002060"/>
                </a:solidFill>
                <a:latin typeface="微软雅黑" panose="020B0502040204020203" pitchFamily="34" charset="-122"/>
                <a:ea typeface="微软雅黑" panose="020B0502040204020203" pitchFamily="34" charset="-122"/>
              </a:rPr>
              <a:t>支持高速率传输</a:t>
            </a:r>
            <a:r>
              <a:rPr lang="en-US" altLang="zh-CN" sz="1600">
                <a:solidFill>
                  <a:srgbClr val="002060"/>
                </a:solidFill>
                <a:latin typeface="微软雅黑" panose="020B0502040204020203" pitchFamily="34" charset="-122"/>
                <a:ea typeface="微软雅黑" panose="020B0502040204020203" pitchFamily="34" charset="-122"/>
              </a:rPr>
              <a:t>: </a:t>
            </a:r>
            <a:endParaRPr lang="en-US" altLang="zh-CN" sz="1600">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B-ISDN使用的是快速分组交换技术</a:t>
            </a:r>
            <a:r>
              <a:rPr lang="en-US" altLang="zh-CN">
                <a:solidFill>
                  <a:srgbClr val="002060"/>
                </a:solidFill>
                <a:latin typeface="微软雅黑" panose="020B0502040204020203" pitchFamily="34" charset="-122"/>
                <a:ea typeface="微软雅黑" panose="020B0502040204020203" pitchFamily="34" charset="-122"/>
              </a:rPr>
              <a:t>(</a:t>
            </a:r>
            <a:r>
              <a:rPr lang="zh-CN" altLang="en-US">
                <a:solidFill>
                  <a:srgbClr val="002060"/>
                </a:solidFill>
                <a:latin typeface="微软雅黑" panose="020B0502040204020203" pitchFamily="34" charset="-122"/>
                <a:ea typeface="微软雅黑" panose="020B0502040204020203" pitchFamily="34" charset="-122"/>
              </a:rPr>
              <a:t>异步传输模式ATM</a:t>
            </a:r>
            <a:r>
              <a:rPr lang="en-US" altLang="zh-CN">
                <a:solidFill>
                  <a:srgbClr val="002060"/>
                </a:solidFill>
                <a:latin typeface="微软雅黑" panose="020B0502040204020203" pitchFamily="34" charset="-122"/>
                <a:ea typeface="微软雅黑" panose="020B0502040204020203" pitchFamily="34" charset="-122"/>
              </a:rPr>
              <a:t>)</a:t>
            </a:r>
            <a:r>
              <a:rPr lang="zh-CN" altLang="en-US">
                <a:solidFill>
                  <a:srgbClr val="002060"/>
                </a:solidFill>
                <a:latin typeface="微软雅黑" panose="020B0502040204020203" pitchFamily="34" charset="-122"/>
                <a:ea typeface="微软雅黑" panose="020B0502040204020203" pitchFamily="34" charset="-122"/>
              </a:rPr>
              <a:t>, 而N-ISDN使用的是电路交换</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B-ISDN的干线都采用光纤，基于</a:t>
            </a:r>
            <a:r>
              <a:rPr lang="en-US" altLang="zh-CN">
                <a:solidFill>
                  <a:srgbClr val="002060"/>
                </a:solidFill>
                <a:latin typeface="微软雅黑" panose="020B0502040204020203" pitchFamily="34" charset="-122"/>
                <a:ea typeface="微软雅黑" panose="020B0502040204020203" pitchFamily="34" charset="-122"/>
              </a:rPr>
              <a:t>SONET/SDH</a:t>
            </a:r>
            <a:r>
              <a:rPr lang="zh-CN" altLang="en-US">
                <a:solidFill>
                  <a:srgbClr val="002060"/>
                </a:solidFill>
                <a:latin typeface="微软雅黑" panose="020B0502040204020203" pitchFamily="34" charset="-122"/>
                <a:ea typeface="微软雅黑" panose="020B0502040204020203" pitchFamily="34" charset="-122"/>
              </a:rPr>
              <a:t>光交换技术</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B-ISDN采用虚电路</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每秒可达数百兆</a:t>
            </a:r>
            <a:endParaRPr lang="zh-CN" altLang="en-US">
              <a:solidFill>
                <a:srgbClr val="002060"/>
              </a:solidFill>
              <a:latin typeface="微软雅黑" panose="020B0502040204020203" pitchFamily="34" charset="-122"/>
              <a:ea typeface="微软雅黑" panose="020B0502040204020203" pitchFamily="34" charset="-122"/>
            </a:endParaRPr>
          </a:p>
          <a:p>
            <a:endParaRPr lang="en-US" altLang="zh-CN">
              <a:solidFill>
                <a:srgbClr val="002060"/>
              </a:solidFill>
              <a:latin typeface="微软雅黑" panose="020B0502040204020203" pitchFamily="34" charset="-122"/>
              <a:ea typeface="微软雅黑" panose="020B0502040204020203" pitchFamily="34" charset="-122"/>
            </a:endParaRPr>
          </a:p>
          <a:p>
            <a:endParaRPr lang="zh-CN" altLang="en-US">
              <a:solidFill>
                <a:srgbClr val="002060"/>
              </a:solidFill>
              <a:latin typeface="微软雅黑" panose="020B0502040204020203" pitchFamily="34" charset="-122"/>
              <a:ea typeface="微软雅黑"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ppt_y</p:attrName>
                                        </p:attrNameLst>
                                      </p:cBhvr>
                                      <p:tavLst>
                                        <p:tav tm="0">
                                          <p:val>
                                            <p:strVal val="#ppt_y+#ppt_h*1.125000"/>
                                          </p:val>
                                        </p:tav>
                                        <p:tav tm="100000">
                                          <p:val>
                                            <p:strVal val="#ppt_y"/>
                                          </p:val>
                                        </p:tav>
                                      </p:tavLst>
                                    </p:anim>
                                    <p:animEffect transition="in" filter="wipe(up)">
                                      <p:cBhvr>
                                        <p:cTn id="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userDrawn="1"/>
        </p:nvGrpSpPr>
        <p:grpSpPr>
          <a:xfrm>
            <a:off x="4502785" y="634365"/>
            <a:ext cx="4344669" cy="4158615"/>
            <a:chOff x="-744761" y="-143009"/>
            <a:chExt cx="7094266" cy="7094268"/>
          </a:xfrm>
        </p:grpSpPr>
        <p:pic>
          <p:nvPicPr>
            <p:cNvPr id="17" name="图片 16"/>
            <p:cNvPicPr>
              <a:picLocks noChangeAspect="1"/>
            </p:cNvPicPr>
            <p:nvPr userDrawn="1"/>
          </p:nvPicPr>
          <p:blipFill>
            <a:blip r:embed="rId1"/>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grpSp>
      <p:sp>
        <p:nvSpPr>
          <p:cNvPr id="2" name="矩形 1"/>
          <p:cNvSpPr/>
          <p:nvPr/>
        </p:nvSpPr>
        <p:spPr>
          <a:xfrm>
            <a:off x="538480" y="1818005"/>
            <a:ext cx="3590290" cy="757555"/>
          </a:xfrm>
          <a:prstGeom prst="rect">
            <a:avLst/>
          </a:prstGeom>
          <a:solidFill>
            <a:schemeClr val="accent2">
              <a:lumMod val="20000"/>
              <a:lumOff val="80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8480" y="1818005"/>
            <a:ext cx="3590290" cy="757555"/>
          </a:xfrm>
          <a:prstGeom prst="rect">
            <a:avLst/>
          </a:prstGeom>
          <a:solidFill>
            <a:schemeClr val="accent2">
              <a:lumMod val="20000"/>
              <a:lumOff val="80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2" name="组合 31"/>
          <p:cNvGrpSpPr/>
          <p:nvPr userDrawn="1"/>
        </p:nvGrpSpPr>
        <p:grpSpPr>
          <a:xfrm rot="0">
            <a:off x="794385" y="2617470"/>
            <a:ext cx="3162935" cy="257810"/>
            <a:chOff x="1268" y="3776"/>
            <a:chExt cx="4981" cy="406"/>
          </a:xfrm>
        </p:grpSpPr>
        <p:sp>
          <p:nvSpPr>
            <p:cNvPr id="33" name="Rectangle 6"/>
            <p:cNvSpPr>
              <a:spLocks noChangeArrowheads="1"/>
            </p:cNvSpPr>
            <p:nvPr/>
          </p:nvSpPr>
          <p:spPr bwMode="auto">
            <a:xfrm>
              <a:off x="2844" y="3786"/>
              <a:ext cx="3405" cy="38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0" rIns="0" bIns="0" anchor="ctr" anchorCtr="0">
              <a:spAutoFit/>
            </a:bodyPr>
            <a:p>
              <a:pPr algn="l"/>
              <a:r>
                <a:rPr lang="zh-CN" altLang="en-US" sz="1600" b="1" dirty="0">
                  <a:solidFill>
                    <a:srgbClr val="1C4885"/>
                  </a:solidFill>
                  <a:latin typeface="微软雅黑" panose="020B0502040204020203" pitchFamily="34" charset="-122"/>
                  <a:ea typeface="微软雅黑" panose="020B0502040204020203" pitchFamily="34" charset="-122"/>
                  <a:sym typeface="+mn-ea"/>
                </a:rPr>
                <a:t>SDH网络</a:t>
              </a:r>
              <a:endParaRPr lang="zh-CN" altLang="en-US" sz="1600" b="1" dirty="0">
                <a:solidFill>
                  <a:srgbClr val="1C4885"/>
                </a:solidFill>
                <a:latin typeface="微软雅黑" panose="020B0502040204020203" pitchFamily="34" charset="-122"/>
                <a:ea typeface="微软雅黑" panose="020B0502040204020203" pitchFamily="34" charset="-122"/>
              </a:endParaRPr>
            </a:p>
          </p:txBody>
        </p:sp>
        <p:sp>
          <p:nvSpPr>
            <p:cNvPr id="40"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p>
              <a:pPr algn="ctr"/>
              <a:r>
                <a:rPr lang="en-US" altLang="zh-CN" sz="1600" b="1">
                  <a:solidFill>
                    <a:schemeClr val="bg1"/>
                  </a:solidFill>
                  <a:latin typeface="微软雅黑" panose="020B0502040204020203" pitchFamily="34" charset="-122"/>
                  <a:ea typeface="微软雅黑" panose="020B0502040204020203" pitchFamily="34" charset="-122"/>
                </a:rPr>
                <a:t>6.3</a:t>
              </a:r>
              <a:endParaRPr lang="en-US" altLang="zh-CN" sz="1600" b="1">
                <a:solidFill>
                  <a:schemeClr val="bg1"/>
                </a:solidFill>
                <a:latin typeface="微软雅黑" panose="020B0502040204020203" pitchFamily="34" charset="-122"/>
                <a:ea typeface="微软雅黑" panose="020B0502040204020203" pitchFamily="34"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afterEffect">
                                  <p:stCondLst>
                                    <p:cond delay="0"/>
                                  </p:stCondLst>
                                  <p:childTnLst>
                                    <p:animMotion origin="layout" path="M 0.000000 0.000000 L 0.000000 -0.498149 " pathEditMode="relative" rAng="0" ptsTypes="">
                                      <p:cBhvr>
                                        <p:cTn id="6" dur="500" fill="hold"/>
                                        <p:tgtEl>
                                          <p:spTgt spid="32"/>
                                        </p:tgtEl>
                                        <p:attrNameLst>
                                          <p:attrName>ppt_x</p:attrName>
                                          <p:attrName>ppt_y</p:attrName>
                                        </p:attrNameLst>
                                      </p:cBhvr>
                                      <p:rCtr x="0" y="-1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userDrawn="1"/>
        </p:nvGrpSpPr>
        <p:grpSpPr>
          <a:xfrm>
            <a:off x="4502785" y="634365"/>
            <a:ext cx="4344669" cy="4158615"/>
            <a:chOff x="-744761" y="-143009"/>
            <a:chExt cx="7094266" cy="7094268"/>
          </a:xfrm>
        </p:grpSpPr>
        <p:pic>
          <p:nvPicPr>
            <p:cNvPr id="17" name="图片 16"/>
            <p:cNvPicPr>
              <a:picLocks noChangeAspect="1"/>
            </p:cNvPicPr>
            <p:nvPr userDrawn="1"/>
          </p:nvPicPr>
          <p:blipFill>
            <a:blip r:embed="rId1"/>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2525395" y="1060450"/>
            <a:ext cx="4665980" cy="3232150"/>
            <a:chOff x="3977" y="1670"/>
            <a:chExt cx="7348" cy="5090"/>
          </a:xfrm>
        </p:grpSpPr>
        <p:sp>
          <p:nvSpPr>
            <p:cNvPr id="2" name="文本框 1"/>
            <p:cNvSpPr txBox="1"/>
            <p:nvPr/>
          </p:nvSpPr>
          <p:spPr>
            <a:xfrm>
              <a:off x="3977" y="1670"/>
              <a:ext cx="7349" cy="531"/>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6.3.1 SDH </a:t>
              </a:r>
              <a:r>
                <a:rPr lang="zh-CN" altLang="en-US" sz="1600">
                  <a:solidFill>
                    <a:srgbClr val="002060"/>
                  </a:solidFill>
                  <a:latin typeface="微软雅黑" panose="020B0502040204020203" pitchFamily="34" charset="-122"/>
                  <a:ea typeface="微软雅黑" panose="020B0502040204020203" pitchFamily="34" charset="-122"/>
                </a:rPr>
                <a:t>网络特点</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7" name="文本框 6"/>
            <p:cNvSpPr txBox="1"/>
            <p:nvPr/>
          </p:nvSpPr>
          <p:spPr>
            <a:xfrm>
              <a:off x="3977" y="2430"/>
              <a:ext cx="7349" cy="531"/>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6.3.2 SDH </a:t>
              </a:r>
              <a:r>
                <a:rPr lang="zh-CN" altLang="en-US" sz="1600">
                  <a:solidFill>
                    <a:srgbClr val="002060"/>
                  </a:solidFill>
                  <a:latin typeface="微软雅黑" panose="020B0502040204020203" pitchFamily="34" charset="-122"/>
                  <a:ea typeface="微软雅黑" panose="020B0502040204020203" pitchFamily="34" charset="-122"/>
                </a:rPr>
                <a:t>网络速率体系</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3" name="文本框 2"/>
            <p:cNvSpPr txBox="1"/>
            <p:nvPr/>
          </p:nvSpPr>
          <p:spPr>
            <a:xfrm>
              <a:off x="3977" y="3190"/>
              <a:ext cx="7349" cy="531"/>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6.3.3 SDH </a:t>
              </a:r>
              <a:r>
                <a:rPr lang="zh-CN" altLang="en-US" sz="1600">
                  <a:solidFill>
                    <a:srgbClr val="002060"/>
                  </a:solidFill>
                  <a:latin typeface="微软雅黑" panose="020B0502040204020203" pitchFamily="34" charset="-122"/>
                  <a:ea typeface="微软雅黑" panose="020B0502040204020203" pitchFamily="34" charset="-122"/>
                </a:rPr>
                <a:t>网络帧结构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4" name="文本框 3"/>
            <p:cNvSpPr txBox="1"/>
            <p:nvPr/>
          </p:nvSpPr>
          <p:spPr>
            <a:xfrm>
              <a:off x="3977" y="3950"/>
              <a:ext cx="7349" cy="531"/>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6.3.4 SDH </a:t>
              </a:r>
              <a:r>
                <a:rPr lang="zh-CN" altLang="en-US" sz="1600">
                  <a:solidFill>
                    <a:srgbClr val="002060"/>
                  </a:solidFill>
                  <a:latin typeface="微软雅黑" panose="020B0502040204020203" pitchFamily="34" charset="-122"/>
                  <a:ea typeface="微软雅黑" panose="020B0502040204020203" pitchFamily="34" charset="-122"/>
                </a:rPr>
                <a:t>网络复用结构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5" name="文本框 4"/>
            <p:cNvSpPr txBox="1"/>
            <p:nvPr/>
          </p:nvSpPr>
          <p:spPr>
            <a:xfrm>
              <a:off x="3977" y="4710"/>
              <a:ext cx="7349" cy="531"/>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6.3.5 SDH </a:t>
              </a:r>
              <a:r>
                <a:rPr lang="zh-CN" altLang="en-US" sz="1600">
                  <a:solidFill>
                    <a:srgbClr val="002060"/>
                  </a:solidFill>
                  <a:latin typeface="微软雅黑" panose="020B0502040204020203" pitchFamily="34" charset="-122"/>
                  <a:ea typeface="微软雅黑" panose="020B0502040204020203" pitchFamily="34" charset="-122"/>
                </a:rPr>
                <a:t>网络常见网元</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6" name="文本框 5"/>
            <p:cNvSpPr txBox="1"/>
            <p:nvPr/>
          </p:nvSpPr>
          <p:spPr>
            <a:xfrm>
              <a:off x="3977" y="5470"/>
              <a:ext cx="7349" cy="531"/>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6.3.6 SDH </a:t>
              </a:r>
              <a:r>
                <a:rPr lang="zh-CN" altLang="en-US" sz="1600">
                  <a:solidFill>
                    <a:srgbClr val="002060"/>
                  </a:solidFill>
                  <a:latin typeface="微软雅黑" panose="020B0502040204020203" pitchFamily="34" charset="-122"/>
                  <a:ea typeface="微软雅黑" panose="020B0502040204020203" pitchFamily="34" charset="-122"/>
                </a:rPr>
                <a:t>网络结构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8" name="文本框 7"/>
            <p:cNvSpPr txBox="1"/>
            <p:nvPr/>
          </p:nvSpPr>
          <p:spPr>
            <a:xfrm>
              <a:off x="3977" y="6230"/>
              <a:ext cx="7349" cy="531"/>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6.3.7 SDH </a:t>
              </a:r>
              <a:r>
                <a:rPr lang="zh-CN" altLang="en-US" sz="1600">
                  <a:solidFill>
                    <a:srgbClr val="002060"/>
                  </a:solidFill>
                  <a:latin typeface="微软雅黑" panose="020B0502040204020203" pitchFamily="34" charset="-122"/>
                  <a:ea typeface="微软雅黑" panose="020B0502040204020203" pitchFamily="34" charset="-122"/>
                </a:rPr>
                <a:t>网络保护机制</a:t>
              </a:r>
              <a:endParaRPr lang="zh-CN" altLang="en-US" sz="1600">
                <a:solidFill>
                  <a:srgbClr val="002060"/>
                </a:solidFill>
                <a:latin typeface="微软雅黑" panose="020B0502040204020203" pitchFamily="34" charset="-122"/>
                <a:ea typeface="微软雅黑" panose="020B0502040204020203"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childTnLst>
                    </p:cTn>
                  </p:par>
                  <p:par>
                    <p:cTn id="9" fill="hold">
                      <p:stCondLst>
                        <p:cond delay="indefinite"/>
                      </p:stCondLst>
                      <p:childTnLst>
                        <p:par>
                          <p:cTn id="10" fill="hold">
                            <p:stCondLst>
                              <p:cond delay="0"/>
                            </p:stCondLst>
                            <p:childTnLst>
                              <p:par>
                                <p:cTn id="11" presetID="35" presetClass="path" presetSubtype="0" accel="50000" decel="50000" fill="hold" nodeType="clickEffect">
                                  <p:stCondLst>
                                    <p:cond delay="0"/>
                                  </p:stCondLst>
                                  <p:childTnLst>
                                    <p:animMotion origin="layout" path="M 0.000000 0.000000 L -0.241564 0.000000 " pathEditMode="relative" rAng="0" ptsTypes="">
                                      <p:cBhvr>
                                        <p:cTn id="12" dur="500" fill="hold"/>
                                        <p:tgtEl>
                                          <p:spTgt spid="10"/>
                                        </p:tgtEl>
                                        <p:attrNameLst>
                                          <p:attrName>ppt_x</p:attrName>
                                          <p:attrName>ppt_y</p:attrName>
                                        </p:attrNameLst>
                                      </p:cBhvr>
                                      <p:rCtr x="-12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02895" y="106045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6.3.1 SDH </a:t>
            </a:r>
            <a:r>
              <a:rPr lang="zh-CN" altLang="en-US" sz="1600">
                <a:solidFill>
                  <a:srgbClr val="002060"/>
                </a:solidFill>
                <a:latin typeface="微软雅黑" panose="020B0502040204020203" pitchFamily="34" charset="-122"/>
                <a:ea typeface="微软雅黑" panose="020B0502040204020203" pitchFamily="34" charset="-122"/>
              </a:rPr>
              <a:t>网络特点</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7" name="文本框 6"/>
          <p:cNvSpPr txBox="1"/>
          <p:nvPr/>
        </p:nvSpPr>
        <p:spPr>
          <a:xfrm>
            <a:off x="302895" y="154305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6.3.2 SDH </a:t>
            </a:r>
            <a:r>
              <a:rPr lang="zh-CN" altLang="en-US" sz="1600">
                <a:solidFill>
                  <a:srgbClr val="002060"/>
                </a:solidFill>
                <a:latin typeface="微软雅黑" panose="020B0502040204020203" pitchFamily="34" charset="-122"/>
                <a:ea typeface="微软雅黑" panose="020B0502040204020203" pitchFamily="34" charset="-122"/>
              </a:rPr>
              <a:t>网络速率体系</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3" name="文本框 2"/>
          <p:cNvSpPr txBox="1"/>
          <p:nvPr/>
        </p:nvSpPr>
        <p:spPr>
          <a:xfrm>
            <a:off x="302895" y="202565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6.3.3 SDH </a:t>
            </a:r>
            <a:r>
              <a:rPr lang="zh-CN" altLang="en-US" sz="1600">
                <a:solidFill>
                  <a:srgbClr val="002060"/>
                </a:solidFill>
                <a:latin typeface="微软雅黑" panose="020B0502040204020203" pitchFamily="34" charset="-122"/>
                <a:ea typeface="微软雅黑" panose="020B0502040204020203" pitchFamily="34" charset="-122"/>
              </a:rPr>
              <a:t>网络帧结构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4" name="文本框 3"/>
          <p:cNvSpPr txBox="1"/>
          <p:nvPr/>
        </p:nvSpPr>
        <p:spPr>
          <a:xfrm>
            <a:off x="302895" y="250825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6.3.4 SDH </a:t>
            </a:r>
            <a:r>
              <a:rPr lang="zh-CN" altLang="en-US" sz="1600">
                <a:solidFill>
                  <a:srgbClr val="002060"/>
                </a:solidFill>
                <a:latin typeface="微软雅黑" panose="020B0502040204020203" pitchFamily="34" charset="-122"/>
                <a:ea typeface="微软雅黑" panose="020B0502040204020203" pitchFamily="34" charset="-122"/>
              </a:rPr>
              <a:t>网络复用结构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5" name="文本框 4"/>
          <p:cNvSpPr txBox="1"/>
          <p:nvPr/>
        </p:nvSpPr>
        <p:spPr>
          <a:xfrm>
            <a:off x="302895" y="299085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6.3.5 SDH </a:t>
            </a:r>
            <a:r>
              <a:rPr lang="zh-CN" altLang="en-US" sz="1600">
                <a:solidFill>
                  <a:srgbClr val="002060"/>
                </a:solidFill>
                <a:latin typeface="微软雅黑" panose="020B0502040204020203" pitchFamily="34" charset="-122"/>
                <a:ea typeface="微软雅黑" panose="020B0502040204020203" pitchFamily="34" charset="-122"/>
              </a:rPr>
              <a:t>网络常见网元</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6" name="文本框 5"/>
          <p:cNvSpPr txBox="1"/>
          <p:nvPr/>
        </p:nvSpPr>
        <p:spPr>
          <a:xfrm>
            <a:off x="302895" y="347345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6.3.6 SDH </a:t>
            </a:r>
            <a:r>
              <a:rPr lang="zh-CN" altLang="en-US" sz="1600">
                <a:solidFill>
                  <a:srgbClr val="002060"/>
                </a:solidFill>
                <a:latin typeface="微软雅黑" panose="020B0502040204020203" pitchFamily="34" charset="-122"/>
                <a:ea typeface="微软雅黑" panose="020B0502040204020203" pitchFamily="34" charset="-122"/>
              </a:rPr>
              <a:t>网络结构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8" name="文本框 7"/>
          <p:cNvSpPr txBox="1"/>
          <p:nvPr/>
        </p:nvSpPr>
        <p:spPr>
          <a:xfrm>
            <a:off x="302895" y="395605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6.3.7 SDH </a:t>
            </a:r>
            <a:r>
              <a:rPr lang="zh-CN" altLang="en-US" sz="1600">
                <a:solidFill>
                  <a:srgbClr val="002060"/>
                </a:solidFill>
                <a:latin typeface="微软雅黑" panose="020B0502040204020203" pitchFamily="34" charset="-122"/>
                <a:ea typeface="微软雅黑" panose="020B0502040204020203" pitchFamily="34" charset="-122"/>
              </a:rPr>
              <a:t>网络保护机制</a:t>
            </a:r>
            <a:endParaRPr lang="zh-CN" altLang="en-US" sz="16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000000 0.000000 L 0.000000 -0.142557 " pathEditMode="relative" rAng="0" ptsTypes="">
                                      <p:cBhvr>
                                        <p:cTn id="6" dur="500" fill="hold"/>
                                        <p:tgtEl>
                                          <p:spTgt spid="2"/>
                                        </p:tgtEl>
                                        <p:attrNameLst>
                                          <p:attrName>ppt_x</p:attrName>
                                          <p:attrName>ppt_y</p:attrName>
                                        </p:attrNameLst>
                                      </p:cBhvr>
                                      <p:rCtr x="0" y="-125"/>
                                    </p:animMotion>
                                  </p:childTnLst>
                                </p:cTn>
                              </p:par>
                            </p:childTnLst>
                          </p:cTn>
                        </p:par>
                        <p:par>
                          <p:cTn id="7" fill="hold">
                            <p:stCondLst>
                              <p:cond delay="500"/>
                            </p:stCondLst>
                            <p:childTnLst>
                              <p:par>
                                <p:cTn id="8" presetID="2" presetClass="exit" presetSubtype="1" fill="hold" grpId="0" nodeType="afterEffect">
                                  <p:stCondLst>
                                    <p:cond delay="0"/>
                                  </p:stCondLst>
                                  <p:childTnLst>
                                    <p:anim calcmode="lin" valueType="num">
                                      <p:cBhvr additive="base">
                                        <p:cTn id="9" dur="500"/>
                                        <p:tgtEl>
                                          <p:spTgt spid="7"/>
                                        </p:tgtEl>
                                        <p:attrNameLst>
                                          <p:attrName>ppt_x</p:attrName>
                                        </p:attrNameLst>
                                      </p:cBhvr>
                                      <p:tavLst>
                                        <p:tav tm="0">
                                          <p:val>
                                            <p:strVal val="ppt_x"/>
                                          </p:val>
                                        </p:tav>
                                        <p:tav tm="100000">
                                          <p:val>
                                            <p:strVal val="ppt_x"/>
                                          </p:val>
                                        </p:tav>
                                      </p:tavLst>
                                    </p:anim>
                                    <p:anim calcmode="lin" valueType="num">
                                      <p:cBhvr additive="base">
                                        <p:cTn id="10" dur="500"/>
                                        <p:tgtEl>
                                          <p:spTgt spid="7"/>
                                        </p:tgtEl>
                                        <p:attrNameLst>
                                          <p:attrName>ppt_y</p:attrName>
                                        </p:attrNameLst>
                                      </p:cBhvr>
                                      <p:tavLst>
                                        <p:tav tm="0">
                                          <p:val>
                                            <p:strVal val="ppt_y"/>
                                          </p:val>
                                        </p:tav>
                                        <p:tav tm="100000">
                                          <p:val>
                                            <p:strVal val="0-ppt_h/2"/>
                                          </p:val>
                                        </p:tav>
                                      </p:tavLst>
                                    </p:anim>
                                    <p:set>
                                      <p:cBhvr>
                                        <p:cTn id="11" dur="1" fill="hold">
                                          <p:stCondLst>
                                            <p:cond delay="499"/>
                                          </p:stCondLst>
                                        </p:cTn>
                                        <p:tgtEl>
                                          <p:spTgt spid="7"/>
                                        </p:tgtEl>
                                        <p:attrNameLst>
                                          <p:attrName>style.visibility</p:attrName>
                                        </p:attrNameLst>
                                      </p:cBhvr>
                                      <p:to>
                                        <p:strVal val="hidden"/>
                                      </p:to>
                                    </p:set>
                                  </p:childTnLst>
                                </p:cTn>
                              </p:par>
                              <p:par>
                                <p:cTn id="12" presetID="2" presetClass="exit" presetSubtype="1" fill="hold" grpId="0" nodeType="withEffect">
                                  <p:stCondLst>
                                    <p:cond delay="0"/>
                                  </p:stCondLst>
                                  <p:childTnLst>
                                    <p:anim calcmode="lin" valueType="num">
                                      <p:cBhvr additive="base">
                                        <p:cTn id="13" dur="500"/>
                                        <p:tgtEl>
                                          <p:spTgt spid="3"/>
                                        </p:tgtEl>
                                        <p:attrNameLst>
                                          <p:attrName>ppt_x</p:attrName>
                                        </p:attrNameLst>
                                      </p:cBhvr>
                                      <p:tavLst>
                                        <p:tav tm="0">
                                          <p:val>
                                            <p:strVal val="ppt_x"/>
                                          </p:val>
                                        </p:tav>
                                        <p:tav tm="100000">
                                          <p:val>
                                            <p:strVal val="ppt_x"/>
                                          </p:val>
                                        </p:tav>
                                      </p:tavLst>
                                    </p:anim>
                                    <p:anim calcmode="lin" valueType="num">
                                      <p:cBhvr additive="base">
                                        <p:cTn id="14" dur="500"/>
                                        <p:tgtEl>
                                          <p:spTgt spid="3"/>
                                        </p:tgtEl>
                                        <p:attrNameLst>
                                          <p:attrName>ppt_y</p:attrName>
                                        </p:attrNameLst>
                                      </p:cBhvr>
                                      <p:tavLst>
                                        <p:tav tm="0">
                                          <p:val>
                                            <p:strVal val="ppt_y"/>
                                          </p:val>
                                        </p:tav>
                                        <p:tav tm="100000">
                                          <p:val>
                                            <p:strVal val="0-ppt_h/2"/>
                                          </p:val>
                                        </p:tav>
                                      </p:tavLst>
                                    </p:anim>
                                    <p:set>
                                      <p:cBhvr>
                                        <p:cTn id="15" dur="1" fill="hold">
                                          <p:stCondLst>
                                            <p:cond delay="499"/>
                                          </p:stCondLst>
                                        </p:cTn>
                                        <p:tgtEl>
                                          <p:spTgt spid="3"/>
                                        </p:tgtEl>
                                        <p:attrNameLst>
                                          <p:attrName>style.visibility</p:attrName>
                                        </p:attrNameLst>
                                      </p:cBhvr>
                                      <p:to>
                                        <p:strVal val="hidden"/>
                                      </p:to>
                                    </p:set>
                                  </p:childTnLst>
                                </p:cTn>
                              </p:par>
                              <p:par>
                                <p:cTn id="16" presetID="2" presetClass="exit" presetSubtype="1" fill="hold" grpId="0" nodeType="withEffect">
                                  <p:stCondLst>
                                    <p:cond delay="0"/>
                                  </p:stCondLst>
                                  <p:childTnLst>
                                    <p:anim calcmode="lin" valueType="num">
                                      <p:cBhvr additive="base">
                                        <p:cTn id="17" dur="500"/>
                                        <p:tgtEl>
                                          <p:spTgt spid="4"/>
                                        </p:tgtEl>
                                        <p:attrNameLst>
                                          <p:attrName>ppt_x</p:attrName>
                                        </p:attrNameLst>
                                      </p:cBhvr>
                                      <p:tavLst>
                                        <p:tav tm="0">
                                          <p:val>
                                            <p:strVal val="ppt_x"/>
                                          </p:val>
                                        </p:tav>
                                        <p:tav tm="100000">
                                          <p:val>
                                            <p:strVal val="ppt_x"/>
                                          </p:val>
                                        </p:tav>
                                      </p:tavLst>
                                    </p:anim>
                                    <p:anim calcmode="lin" valueType="num">
                                      <p:cBhvr additive="base">
                                        <p:cTn id="18" dur="500"/>
                                        <p:tgtEl>
                                          <p:spTgt spid="4"/>
                                        </p:tgtEl>
                                        <p:attrNameLst>
                                          <p:attrName>ppt_y</p:attrName>
                                        </p:attrNameLst>
                                      </p:cBhvr>
                                      <p:tavLst>
                                        <p:tav tm="0">
                                          <p:val>
                                            <p:strVal val="ppt_y"/>
                                          </p:val>
                                        </p:tav>
                                        <p:tav tm="100000">
                                          <p:val>
                                            <p:strVal val="0-ppt_h/2"/>
                                          </p:val>
                                        </p:tav>
                                      </p:tavLst>
                                    </p:anim>
                                    <p:set>
                                      <p:cBhvr>
                                        <p:cTn id="19" dur="1" fill="hold">
                                          <p:stCondLst>
                                            <p:cond delay="499"/>
                                          </p:stCondLst>
                                        </p:cTn>
                                        <p:tgtEl>
                                          <p:spTgt spid="4"/>
                                        </p:tgtEl>
                                        <p:attrNameLst>
                                          <p:attrName>style.visibility</p:attrName>
                                        </p:attrNameLst>
                                      </p:cBhvr>
                                      <p:to>
                                        <p:strVal val="hidden"/>
                                      </p:to>
                                    </p:set>
                                  </p:childTnLst>
                                </p:cTn>
                              </p:par>
                              <p:par>
                                <p:cTn id="20" presetID="2" presetClass="exit" presetSubtype="1" fill="hold" grpId="0" nodeType="withEffect">
                                  <p:stCondLst>
                                    <p:cond delay="0"/>
                                  </p:stCondLst>
                                  <p:childTnLst>
                                    <p:anim calcmode="lin" valueType="num">
                                      <p:cBhvr additive="base">
                                        <p:cTn id="21" dur="500"/>
                                        <p:tgtEl>
                                          <p:spTgt spid="5"/>
                                        </p:tgtEl>
                                        <p:attrNameLst>
                                          <p:attrName>ppt_x</p:attrName>
                                        </p:attrNameLst>
                                      </p:cBhvr>
                                      <p:tavLst>
                                        <p:tav tm="0">
                                          <p:val>
                                            <p:strVal val="ppt_x"/>
                                          </p:val>
                                        </p:tav>
                                        <p:tav tm="100000">
                                          <p:val>
                                            <p:strVal val="ppt_x"/>
                                          </p:val>
                                        </p:tav>
                                      </p:tavLst>
                                    </p:anim>
                                    <p:anim calcmode="lin" valueType="num">
                                      <p:cBhvr additive="base">
                                        <p:cTn id="22" dur="500"/>
                                        <p:tgtEl>
                                          <p:spTgt spid="5"/>
                                        </p:tgtEl>
                                        <p:attrNameLst>
                                          <p:attrName>ppt_y</p:attrName>
                                        </p:attrNameLst>
                                      </p:cBhvr>
                                      <p:tavLst>
                                        <p:tav tm="0">
                                          <p:val>
                                            <p:strVal val="ppt_y"/>
                                          </p:val>
                                        </p:tav>
                                        <p:tav tm="100000">
                                          <p:val>
                                            <p:strVal val="0-ppt_h/2"/>
                                          </p:val>
                                        </p:tav>
                                      </p:tavLst>
                                    </p:anim>
                                    <p:set>
                                      <p:cBhvr>
                                        <p:cTn id="23" dur="1" fill="hold">
                                          <p:stCondLst>
                                            <p:cond delay="499"/>
                                          </p:stCondLst>
                                        </p:cTn>
                                        <p:tgtEl>
                                          <p:spTgt spid="5"/>
                                        </p:tgtEl>
                                        <p:attrNameLst>
                                          <p:attrName>style.visibility</p:attrName>
                                        </p:attrNameLst>
                                      </p:cBhvr>
                                      <p:to>
                                        <p:strVal val="hidden"/>
                                      </p:to>
                                    </p:set>
                                  </p:childTnLst>
                                </p:cTn>
                              </p:par>
                              <p:par>
                                <p:cTn id="24" presetID="2" presetClass="exit" presetSubtype="1" fill="hold" grpId="0" nodeType="withEffect">
                                  <p:stCondLst>
                                    <p:cond delay="0"/>
                                  </p:stCondLst>
                                  <p:childTnLst>
                                    <p:anim calcmode="lin" valueType="num">
                                      <p:cBhvr additive="base">
                                        <p:cTn id="25" dur="500"/>
                                        <p:tgtEl>
                                          <p:spTgt spid="6"/>
                                        </p:tgtEl>
                                        <p:attrNameLst>
                                          <p:attrName>ppt_x</p:attrName>
                                        </p:attrNameLst>
                                      </p:cBhvr>
                                      <p:tavLst>
                                        <p:tav tm="0">
                                          <p:val>
                                            <p:strVal val="ppt_x"/>
                                          </p:val>
                                        </p:tav>
                                        <p:tav tm="100000">
                                          <p:val>
                                            <p:strVal val="ppt_x"/>
                                          </p:val>
                                        </p:tav>
                                      </p:tavLst>
                                    </p:anim>
                                    <p:anim calcmode="lin" valueType="num">
                                      <p:cBhvr additive="base">
                                        <p:cTn id="26" dur="500"/>
                                        <p:tgtEl>
                                          <p:spTgt spid="6"/>
                                        </p:tgtEl>
                                        <p:attrNameLst>
                                          <p:attrName>ppt_y</p:attrName>
                                        </p:attrNameLst>
                                      </p:cBhvr>
                                      <p:tavLst>
                                        <p:tav tm="0">
                                          <p:val>
                                            <p:strVal val="ppt_y"/>
                                          </p:val>
                                        </p:tav>
                                        <p:tav tm="100000">
                                          <p:val>
                                            <p:strVal val="0-ppt_h/2"/>
                                          </p:val>
                                        </p:tav>
                                      </p:tavLst>
                                    </p:anim>
                                    <p:set>
                                      <p:cBhvr>
                                        <p:cTn id="27" dur="1" fill="hold">
                                          <p:stCondLst>
                                            <p:cond delay="499"/>
                                          </p:stCondLst>
                                        </p:cTn>
                                        <p:tgtEl>
                                          <p:spTgt spid="6"/>
                                        </p:tgtEl>
                                        <p:attrNameLst>
                                          <p:attrName>style.visibility</p:attrName>
                                        </p:attrNameLst>
                                      </p:cBhvr>
                                      <p:to>
                                        <p:strVal val="hidden"/>
                                      </p:to>
                                    </p:set>
                                  </p:childTnLst>
                                </p:cTn>
                              </p:par>
                              <p:par>
                                <p:cTn id="28" presetID="2" presetClass="exit" presetSubtype="1" fill="hold" grpId="0" nodeType="withEffect">
                                  <p:stCondLst>
                                    <p:cond delay="0"/>
                                  </p:stCondLst>
                                  <p:childTnLst>
                                    <p:anim calcmode="lin" valueType="num">
                                      <p:cBhvr additive="base">
                                        <p:cTn id="29" dur="500"/>
                                        <p:tgtEl>
                                          <p:spTgt spid="8"/>
                                        </p:tgtEl>
                                        <p:attrNameLst>
                                          <p:attrName>ppt_x</p:attrName>
                                        </p:attrNameLst>
                                      </p:cBhvr>
                                      <p:tavLst>
                                        <p:tav tm="0">
                                          <p:val>
                                            <p:strVal val="ppt_x"/>
                                          </p:val>
                                        </p:tav>
                                        <p:tav tm="100000">
                                          <p:val>
                                            <p:strVal val="ppt_x"/>
                                          </p:val>
                                        </p:tav>
                                      </p:tavLst>
                                    </p:anim>
                                    <p:anim calcmode="lin" valueType="num">
                                      <p:cBhvr additive="base">
                                        <p:cTn id="30" dur="500"/>
                                        <p:tgtEl>
                                          <p:spTgt spid="8"/>
                                        </p:tgtEl>
                                        <p:attrNameLst>
                                          <p:attrName>ppt_y</p:attrName>
                                        </p:attrNameLst>
                                      </p:cBhvr>
                                      <p:tavLst>
                                        <p:tav tm="0">
                                          <p:val>
                                            <p:strVal val="ppt_y"/>
                                          </p:val>
                                        </p:tav>
                                        <p:tav tm="100000">
                                          <p:val>
                                            <p:strVal val="0-ppt_h/2"/>
                                          </p:val>
                                        </p:tav>
                                      </p:tavLst>
                                    </p:anim>
                                    <p:set>
                                      <p:cBhvr>
                                        <p:cTn id="3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3" grpId="0"/>
      <p:bldP spid="4" grpId="0"/>
      <p:bldP spid="5" grpId="0"/>
      <p:bldP spid="6" grpId="0"/>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02895" y="28702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6.3.1 SDH </a:t>
            </a:r>
            <a:r>
              <a:rPr lang="zh-CN" altLang="en-US" sz="1600">
                <a:solidFill>
                  <a:srgbClr val="002060"/>
                </a:solidFill>
                <a:latin typeface="微软雅黑" panose="020B0502040204020203" pitchFamily="34" charset="-122"/>
                <a:ea typeface="微软雅黑" panose="020B0502040204020203" pitchFamily="34" charset="-122"/>
              </a:rPr>
              <a:t>网络特点</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4" name="文本框 13"/>
          <p:cNvSpPr txBox="1"/>
          <p:nvPr/>
        </p:nvSpPr>
        <p:spPr>
          <a:xfrm>
            <a:off x="1594485" y="1331595"/>
            <a:ext cx="6375400" cy="1876425"/>
          </a:xfrm>
          <a:prstGeom prst="rect">
            <a:avLst/>
          </a:prstGeom>
          <a:noFill/>
        </p:spPr>
        <p:txBody>
          <a:bodyPr wrap="square" rtlCol="0">
            <a:spAutoFit/>
          </a:bodyPr>
          <a:p>
            <a:r>
              <a:rPr lang="en-US" sz="1600">
                <a:solidFill>
                  <a:srgbClr val="002060"/>
                </a:solidFill>
                <a:latin typeface="微软雅黑" panose="020B0502040204020203" pitchFamily="34" charset="-122"/>
                <a:ea typeface="微软雅黑" panose="020B0502040204020203" pitchFamily="34" charset="-122"/>
              </a:rPr>
              <a:t>SONET(Synchronous Optical Network, </a:t>
            </a:r>
            <a:r>
              <a:rPr lang="zh-CN" altLang="en-US" sz="1600">
                <a:solidFill>
                  <a:srgbClr val="002060"/>
                </a:solidFill>
                <a:latin typeface="微软雅黑" panose="020B0502040204020203" pitchFamily="34" charset="-122"/>
                <a:ea typeface="微软雅黑" panose="020B0502040204020203" pitchFamily="34" charset="-122"/>
              </a:rPr>
              <a:t>同步光网络</a:t>
            </a:r>
            <a:r>
              <a:rPr lang="en-US" sz="1600">
                <a:solidFill>
                  <a:srgbClr val="002060"/>
                </a:solidFill>
                <a:latin typeface="微软雅黑" panose="020B0502040204020203" pitchFamily="34" charset="-122"/>
                <a:ea typeface="微软雅黑" panose="020B0502040204020203" pitchFamily="34" charset="-122"/>
              </a:rPr>
              <a:t>)</a:t>
            </a:r>
            <a:r>
              <a:rPr lang="en-US" altLang="zh-CN" sz="1600">
                <a:solidFill>
                  <a:srgbClr val="002060"/>
                </a:solidFill>
                <a:latin typeface="微软雅黑" panose="020B0502040204020203" pitchFamily="34" charset="-122"/>
                <a:ea typeface="微软雅黑" panose="020B0502040204020203" pitchFamily="34" charset="-122"/>
              </a:rPr>
              <a:t>: </a:t>
            </a:r>
            <a:endParaRPr lang="en-US" altLang="zh-CN" sz="1600">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贝尔通信研究所提出，北美地区使用</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尽管提出早，但在市场上被认为是</a:t>
            </a:r>
            <a:r>
              <a:rPr lang="en-US" altLang="zh-CN">
                <a:solidFill>
                  <a:srgbClr val="002060"/>
                </a:solidFill>
                <a:latin typeface="微软雅黑" panose="020B0502040204020203" pitchFamily="34" charset="-122"/>
                <a:ea typeface="微软雅黑" panose="020B0502040204020203" pitchFamily="34" charset="-122"/>
              </a:rPr>
              <a:t>SDH</a:t>
            </a:r>
            <a:r>
              <a:rPr lang="zh-CN" altLang="en-US">
                <a:solidFill>
                  <a:srgbClr val="002060"/>
                </a:solidFill>
                <a:latin typeface="微软雅黑" panose="020B0502040204020203" pitchFamily="34" charset="-122"/>
                <a:ea typeface="微软雅黑" panose="020B0502040204020203" pitchFamily="34" charset="-122"/>
              </a:rPr>
              <a:t>的变种</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endParaRPr lang="zh-CN" altLang="en-US">
              <a:solidFill>
                <a:srgbClr val="002060"/>
              </a:solidFill>
              <a:latin typeface="微软雅黑" panose="020B0502040204020203" pitchFamily="34" charset="-122"/>
              <a:ea typeface="微软雅黑" panose="020B0502040204020203" pitchFamily="34" charset="-122"/>
            </a:endParaRPr>
          </a:p>
          <a:p>
            <a:r>
              <a:rPr lang="en-US" altLang="zh-CN" sz="1600">
                <a:solidFill>
                  <a:srgbClr val="002060"/>
                </a:solidFill>
                <a:latin typeface="微软雅黑" panose="020B0502040204020203" pitchFamily="34" charset="-122"/>
                <a:ea typeface="微软雅黑" panose="020B0502040204020203" pitchFamily="34" charset="-122"/>
              </a:rPr>
              <a:t>SDH(Synchronous Digital Hierarchy, </a:t>
            </a:r>
            <a:r>
              <a:rPr lang="zh-CN" altLang="en-US" sz="1600">
                <a:solidFill>
                  <a:srgbClr val="002060"/>
                </a:solidFill>
                <a:latin typeface="微软雅黑" panose="020B0502040204020203" pitchFamily="34" charset="-122"/>
                <a:ea typeface="微软雅黑" panose="020B0502040204020203" pitchFamily="34" charset="-122"/>
              </a:rPr>
              <a:t>同步数字体系</a:t>
            </a:r>
            <a:r>
              <a:rPr lang="en-US" altLang="zh-CN" sz="1600">
                <a:solidFill>
                  <a:srgbClr val="002060"/>
                </a:solidFill>
                <a:latin typeface="微软雅黑" panose="020B0502040204020203" pitchFamily="34" charset="-122"/>
                <a:ea typeface="微软雅黑" panose="020B0502040204020203" pitchFamily="34" charset="-122"/>
              </a:rPr>
              <a:t>):</a:t>
            </a:r>
            <a:endParaRPr lang="en-US" altLang="zh-CN" sz="1600">
              <a:solidFill>
                <a:srgbClr val="002060"/>
              </a:solidFill>
              <a:latin typeface="微软雅黑" panose="020B0502040204020203" pitchFamily="34" charset="-122"/>
              <a:ea typeface="微软雅黑" panose="020B0502040204020203" pitchFamily="34" charset="-122"/>
            </a:endParaRPr>
          </a:p>
          <a:p>
            <a:pPr marL="285750" indent="-285750" algn="l">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国际电报电话咨询委员会</a:t>
            </a:r>
            <a:r>
              <a:rPr lang="en-US" altLang="zh-CN">
                <a:solidFill>
                  <a:srgbClr val="002060"/>
                </a:solidFill>
                <a:latin typeface="微软雅黑" panose="020B0502040204020203" pitchFamily="34" charset="-122"/>
                <a:ea typeface="微软雅黑" panose="020B0502040204020203" pitchFamily="34" charset="-122"/>
              </a:rPr>
              <a:t>(CCITT)</a:t>
            </a:r>
            <a:r>
              <a:rPr lang="zh-CN" altLang="en-US">
                <a:solidFill>
                  <a:srgbClr val="002060"/>
                </a:solidFill>
                <a:latin typeface="微软雅黑" panose="020B0502040204020203" pitchFamily="34" charset="-122"/>
                <a:ea typeface="微软雅黑" panose="020B0502040204020203" pitchFamily="34" charset="-122"/>
              </a:rPr>
              <a:t>接受并重新命名</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lgn="l">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不仅适用于光纤也适用于微波和卫星传输</a:t>
            </a:r>
            <a:r>
              <a:rPr lang="en-US" altLang="zh-CN">
                <a:solidFill>
                  <a:srgbClr val="002060"/>
                </a:solidFill>
                <a:latin typeface="微软雅黑" panose="020B0502040204020203" pitchFamily="34" charset="-122"/>
                <a:ea typeface="微软雅黑" panose="020B0502040204020203" pitchFamily="34" charset="-122"/>
              </a:rPr>
              <a:t>,</a:t>
            </a:r>
            <a:r>
              <a:rPr lang="zh-CN" altLang="en-US">
                <a:solidFill>
                  <a:srgbClr val="002060"/>
                </a:solidFill>
                <a:latin typeface="微软雅黑" panose="020B0502040204020203" pitchFamily="34" charset="-122"/>
                <a:ea typeface="微软雅黑" panose="020B0502040204020203" pitchFamily="34" charset="-122"/>
              </a:rPr>
              <a:t>低速率时也适合电传输介质</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lgn="l">
              <a:buFont typeface="Wingdings" panose="05000000000000000000" charset="0"/>
              <a:buChar char=""/>
            </a:pPr>
            <a:endParaRPr lang="zh-CN" altLang="en-US">
              <a:solidFill>
                <a:srgbClr val="002060"/>
              </a:solidFill>
              <a:latin typeface="微软雅黑" panose="020B0502040204020203" pitchFamily="34" charset="-122"/>
              <a:ea typeface="微软雅黑" panose="020B0502040204020203" pitchFamily="34" charset="-122"/>
              <a:sym typeface="+mn-ea"/>
            </a:endParaRPr>
          </a:p>
        </p:txBody>
      </p:sp>
      <p:sp>
        <p:nvSpPr>
          <p:cNvPr id="3" name="文本框 2"/>
          <p:cNvSpPr txBox="1"/>
          <p:nvPr/>
        </p:nvSpPr>
        <p:spPr>
          <a:xfrm>
            <a:off x="973455" y="4341495"/>
            <a:ext cx="7418070" cy="306705"/>
          </a:xfrm>
          <a:prstGeom prst="rect">
            <a:avLst/>
          </a:prstGeom>
          <a:noFill/>
        </p:spPr>
        <p:txBody>
          <a:bodyPr wrap="square" rtlCol="0" anchor="t">
            <a:spAutoFit/>
          </a:bodyPr>
          <a:p>
            <a:pPr algn="ctr"/>
            <a:r>
              <a:rPr lang="zh-CN" altLang="en-US">
                <a:solidFill>
                  <a:srgbClr val="002060"/>
                </a:solidFill>
                <a:latin typeface="微软雅黑" panose="020B0502040204020203" pitchFamily="34" charset="-122"/>
                <a:ea typeface="微软雅黑" panose="020B0502040204020203" pitchFamily="34" charset="-122"/>
              </a:rPr>
              <a:t>参见 https://en.wikipedia.org/wiki/Synchronous_optical_networking</a:t>
            </a:r>
            <a:endParaRPr lang="zh-CN" altLang="en-US">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ppt_y</p:attrName>
                                        </p:attrNameLst>
                                      </p:cBhvr>
                                      <p:tavLst>
                                        <p:tav tm="0">
                                          <p:val>
                                            <p:strVal val="#ppt_y+#ppt_h*1.125000"/>
                                          </p:val>
                                        </p:tav>
                                        <p:tav tm="100000">
                                          <p:val>
                                            <p:strVal val="#ppt_y"/>
                                          </p:val>
                                        </p:tav>
                                      </p:tavLst>
                                    </p:anim>
                                    <p:animEffect transition="in" filter="wipe(up)">
                                      <p:cBhvr>
                                        <p:cTn id="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02895" y="28702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6.3.1 SDH </a:t>
            </a:r>
            <a:r>
              <a:rPr lang="zh-CN" altLang="en-US" sz="1600">
                <a:solidFill>
                  <a:srgbClr val="002060"/>
                </a:solidFill>
                <a:latin typeface="微软雅黑" panose="020B0502040204020203" pitchFamily="34" charset="-122"/>
                <a:ea typeface="微软雅黑" panose="020B0502040204020203" pitchFamily="34" charset="-122"/>
              </a:rPr>
              <a:t>网络特点</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4" name="文本框 13"/>
          <p:cNvSpPr txBox="1"/>
          <p:nvPr/>
        </p:nvSpPr>
        <p:spPr>
          <a:xfrm>
            <a:off x="1804670" y="1021080"/>
            <a:ext cx="6375400" cy="1630045"/>
          </a:xfrm>
          <a:prstGeom prst="rect">
            <a:avLst/>
          </a:prstGeom>
          <a:noFill/>
        </p:spPr>
        <p:txBody>
          <a:bodyPr wrap="square" rtlCol="0">
            <a:spAutoFit/>
          </a:bodyPr>
          <a:p>
            <a:r>
              <a:rPr lang="en-US" sz="1600">
                <a:solidFill>
                  <a:srgbClr val="002060"/>
                </a:solidFill>
                <a:latin typeface="微软雅黑" panose="020B0502040204020203" pitchFamily="34" charset="-122"/>
                <a:ea typeface="微软雅黑" panose="020B0502040204020203" pitchFamily="34" charset="-122"/>
              </a:rPr>
              <a:t>SDH </a:t>
            </a:r>
            <a:r>
              <a:rPr lang="zh-CN" altLang="en-US" sz="1600">
                <a:solidFill>
                  <a:srgbClr val="002060"/>
                </a:solidFill>
                <a:latin typeface="微软雅黑" panose="020B0502040204020203" pitchFamily="34" charset="-122"/>
                <a:ea typeface="微软雅黑" panose="020B0502040204020203" pitchFamily="34" charset="-122"/>
              </a:rPr>
              <a:t>网络的主要特点</a:t>
            </a:r>
            <a:r>
              <a:rPr lang="en-US" altLang="zh-CN" sz="1600">
                <a:solidFill>
                  <a:srgbClr val="002060"/>
                </a:solidFill>
                <a:latin typeface="微软雅黑" panose="020B0502040204020203" pitchFamily="34" charset="-122"/>
                <a:ea typeface="微软雅黑" panose="020B0502040204020203" pitchFamily="34" charset="-122"/>
              </a:rPr>
              <a:t>: </a:t>
            </a:r>
            <a:endParaRPr lang="en-US" altLang="zh-CN" sz="1600">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a:solidFill>
                  <a:srgbClr val="002060"/>
                </a:solidFill>
                <a:latin typeface="微软雅黑" panose="020B0502040204020203" pitchFamily="34" charset="-122"/>
                <a:ea typeface="微软雅黑" panose="020B0502040204020203" pitchFamily="34" charset="-122"/>
              </a:rPr>
              <a:t>统一的光接口</a:t>
            </a:r>
            <a:endParaRPr lang="zh-CN" altLang="en-US">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a:solidFill>
                  <a:srgbClr val="002060"/>
                </a:solidFill>
                <a:latin typeface="微软雅黑" panose="020B0502040204020203" pitchFamily="34" charset="-122"/>
                <a:ea typeface="微软雅黑" panose="020B0502040204020203" pitchFamily="34" charset="-122"/>
              </a:rPr>
              <a:t>自愈环</a:t>
            </a:r>
            <a:endParaRPr lang="zh-CN" altLang="en-US">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en-US" altLang="zh-CN">
                <a:solidFill>
                  <a:srgbClr val="002060"/>
                </a:solidFill>
                <a:latin typeface="微软雅黑" panose="020B0502040204020203" pitchFamily="34" charset="-122"/>
                <a:ea typeface="微软雅黑" panose="020B0502040204020203" pitchFamily="34" charset="-122"/>
              </a:rPr>
              <a:t>SDH</a:t>
            </a:r>
            <a:r>
              <a:rPr lang="zh-CN" altLang="en-US">
                <a:solidFill>
                  <a:srgbClr val="002060"/>
                </a:solidFill>
                <a:latin typeface="微软雅黑" panose="020B0502040204020203" pitchFamily="34" charset="-122"/>
                <a:ea typeface="微软雅黑" panose="020B0502040204020203" pitchFamily="34" charset="-122"/>
              </a:rPr>
              <a:t>网同步</a:t>
            </a:r>
            <a:endParaRPr lang="zh-CN" altLang="en-US">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a:solidFill>
                  <a:srgbClr val="002060"/>
                </a:solidFill>
                <a:latin typeface="微软雅黑" panose="020B0502040204020203" pitchFamily="34" charset="-122"/>
                <a:ea typeface="微软雅黑" panose="020B0502040204020203" pitchFamily="34" charset="-122"/>
              </a:rPr>
              <a:t>极强的网管能力</a:t>
            </a:r>
            <a:endParaRPr lang="zh-CN" altLang="en-US">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a:solidFill>
                  <a:srgbClr val="002060"/>
                </a:solidFill>
                <a:latin typeface="微软雅黑" panose="020B0502040204020203" pitchFamily="34" charset="-122"/>
                <a:ea typeface="微软雅黑" panose="020B0502040204020203" pitchFamily="34" charset="-122"/>
              </a:rPr>
              <a:t>采用数字复接技术</a:t>
            </a:r>
            <a:endParaRPr lang="zh-CN" altLang="en-US">
              <a:solidFill>
                <a:srgbClr val="002060"/>
              </a:solidFill>
              <a:latin typeface="微软雅黑" panose="020B0502040204020203" pitchFamily="34" charset="-122"/>
              <a:ea typeface="微软雅黑" panose="020B0502040204020203" pitchFamily="34" charset="-122"/>
            </a:endParaRPr>
          </a:p>
          <a:p>
            <a:pPr marL="342900" indent="-342900"/>
            <a:endParaRPr lang="zh-CN" altLang="en-US">
              <a:solidFill>
                <a:srgbClr val="002060"/>
              </a:solidFill>
              <a:latin typeface="微软雅黑" panose="020B0502040204020203" pitchFamily="34" charset="-122"/>
              <a:ea typeface="微软雅黑"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ppt_y</p:attrName>
                                        </p:attrNameLst>
                                      </p:cBhvr>
                                      <p:tavLst>
                                        <p:tav tm="0">
                                          <p:val>
                                            <p:strVal val="#ppt_y+#ppt_h*1.125000"/>
                                          </p:val>
                                        </p:tav>
                                        <p:tav tm="100000">
                                          <p:val>
                                            <p:strVal val="#ppt_y"/>
                                          </p:val>
                                        </p:tav>
                                      </p:tavLst>
                                    </p:anim>
                                    <p:animEffect transition="in" filter="wipe(up)">
                                      <p:cBhvr>
                                        <p:cTn id="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02895" y="28702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6.3.1 SDH </a:t>
            </a:r>
            <a:r>
              <a:rPr lang="zh-CN" altLang="en-US" sz="1600">
                <a:solidFill>
                  <a:srgbClr val="002060"/>
                </a:solidFill>
                <a:latin typeface="微软雅黑" panose="020B0502040204020203" pitchFamily="34" charset="-122"/>
                <a:ea typeface="微软雅黑" panose="020B0502040204020203" pitchFamily="34" charset="-122"/>
              </a:rPr>
              <a:t>网络特点</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4" name="文本框 13"/>
          <p:cNvSpPr txBox="1"/>
          <p:nvPr/>
        </p:nvSpPr>
        <p:spPr>
          <a:xfrm>
            <a:off x="1804670" y="1021080"/>
            <a:ext cx="6375400" cy="2061210"/>
          </a:xfrm>
          <a:prstGeom prst="rect">
            <a:avLst/>
          </a:prstGeom>
          <a:noFill/>
        </p:spPr>
        <p:txBody>
          <a:bodyPr wrap="square" rtlCol="0">
            <a:spAutoFit/>
          </a:bodyPr>
          <a:p>
            <a:r>
              <a:rPr lang="en-US" sz="1600">
                <a:solidFill>
                  <a:srgbClr val="002060"/>
                </a:solidFill>
                <a:latin typeface="微软雅黑" panose="020B0502040204020203" pitchFamily="34" charset="-122"/>
                <a:ea typeface="微软雅黑" panose="020B0502040204020203" pitchFamily="34" charset="-122"/>
              </a:rPr>
              <a:t>SDH </a:t>
            </a:r>
            <a:r>
              <a:rPr lang="zh-CN" altLang="en-US" sz="1600">
                <a:solidFill>
                  <a:srgbClr val="002060"/>
                </a:solidFill>
                <a:latin typeface="微软雅黑" panose="020B0502040204020203" pitchFamily="34" charset="-122"/>
                <a:ea typeface="微软雅黑" panose="020B0502040204020203" pitchFamily="34" charset="-122"/>
              </a:rPr>
              <a:t>网络的主要特点</a:t>
            </a:r>
            <a:r>
              <a:rPr lang="en-US" altLang="zh-CN" sz="1600">
                <a:solidFill>
                  <a:srgbClr val="002060"/>
                </a:solidFill>
                <a:latin typeface="微软雅黑" panose="020B0502040204020203" pitchFamily="34" charset="-122"/>
                <a:ea typeface="微软雅黑" panose="020B0502040204020203" pitchFamily="34" charset="-122"/>
              </a:rPr>
              <a:t>: </a:t>
            </a:r>
            <a:endParaRPr lang="en-US" altLang="zh-CN" sz="1600">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a:solidFill>
                  <a:srgbClr val="002060"/>
                </a:solidFill>
                <a:latin typeface="微软雅黑" panose="020B0502040204020203" pitchFamily="34" charset="-122"/>
                <a:ea typeface="微软雅黑" panose="020B0502040204020203" pitchFamily="34" charset="-122"/>
              </a:rPr>
              <a:t>统一的光接口</a:t>
            </a:r>
            <a:endParaRPr lang="zh-CN" altLang="en-US">
              <a:solidFill>
                <a:srgbClr val="002060"/>
              </a:solidFill>
              <a:latin typeface="微软雅黑" panose="020B0502040204020203" pitchFamily="34" charset="-122"/>
              <a:ea typeface="微软雅黑" panose="020B0502040204020203" pitchFamily="34" charset="-122"/>
            </a:endParaRPr>
          </a:p>
          <a:p>
            <a:pPr marL="457200" lvl="1" indent="0">
              <a:buFont typeface="+mj-lt"/>
              <a:buNone/>
            </a:pPr>
            <a:r>
              <a:rPr lang="zh-CN" altLang="en-US">
                <a:solidFill>
                  <a:srgbClr val="002060"/>
                </a:solidFill>
                <a:latin typeface="微软雅黑" panose="020B0502040204020203" pitchFamily="34" charset="-122"/>
                <a:ea typeface="微软雅黑" panose="020B0502040204020203" pitchFamily="34" charset="-122"/>
              </a:rPr>
              <a:t>统一国际标准，之前的三套通信标准（美国、欧洲、日本）彼此不兼容</a:t>
            </a:r>
            <a:endParaRPr lang="zh-CN" altLang="en-US">
              <a:solidFill>
                <a:srgbClr val="002060"/>
              </a:solidFill>
              <a:latin typeface="微软雅黑" panose="020B0502040204020203" pitchFamily="34" charset="-122"/>
              <a:ea typeface="微软雅黑" panose="020B0502040204020203" pitchFamily="34" charset="-122"/>
            </a:endParaRPr>
          </a:p>
          <a:p>
            <a:pPr marL="457200" lvl="1" indent="0">
              <a:buFont typeface="+mj-lt"/>
              <a:buNone/>
            </a:pPr>
            <a:r>
              <a:rPr lang="zh-CN" altLang="en-US">
                <a:solidFill>
                  <a:srgbClr val="002060"/>
                </a:solidFill>
                <a:latin typeface="微软雅黑" panose="020B0502040204020203" pitchFamily="34" charset="-122"/>
                <a:ea typeface="微软雅黑" panose="020B0502040204020203" pitchFamily="34" charset="-122"/>
              </a:rPr>
              <a:t>方便互联互通</a:t>
            </a:r>
            <a:endParaRPr lang="zh-CN" altLang="en-US">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a:solidFill>
                  <a:srgbClr val="002060"/>
                </a:solidFill>
                <a:latin typeface="微软雅黑" panose="020B0502040204020203" pitchFamily="34" charset="-122"/>
                <a:ea typeface="微软雅黑" panose="020B0502040204020203" pitchFamily="34" charset="-122"/>
              </a:rPr>
              <a:t>自愈环</a:t>
            </a:r>
            <a:endParaRPr lang="zh-CN" altLang="en-US">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en-US" altLang="zh-CN">
                <a:solidFill>
                  <a:srgbClr val="002060"/>
                </a:solidFill>
                <a:latin typeface="微软雅黑" panose="020B0502040204020203" pitchFamily="34" charset="-122"/>
                <a:ea typeface="微软雅黑" panose="020B0502040204020203" pitchFamily="34" charset="-122"/>
              </a:rPr>
              <a:t>SDH</a:t>
            </a:r>
            <a:r>
              <a:rPr lang="zh-CN" altLang="en-US">
                <a:solidFill>
                  <a:srgbClr val="002060"/>
                </a:solidFill>
                <a:latin typeface="微软雅黑" panose="020B0502040204020203" pitchFamily="34" charset="-122"/>
                <a:ea typeface="微软雅黑" panose="020B0502040204020203" pitchFamily="34" charset="-122"/>
              </a:rPr>
              <a:t>网同步</a:t>
            </a:r>
            <a:endParaRPr lang="zh-CN" altLang="en-US">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a:solidFill>
                  <a:srgbClr val="002060"/>
                </a:solidFill>
                <a:latin typeface="微软雅黑" panose="020B0502040204020203" pitchFamily="34" charset="-122"/>
                <a:ea typeface="微软雅黑" panose="020B0502040204020203" pitchFamily="34" charset="-122"/>
              </a:rPr>
              <a:t>极强的网管能力</a:t>
            </a:r>
            <a:endParaRPr lang="zh-CN" altLang="en-US">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a:solidFill>
                  <a:srgbClr val="002060"/>
                </a:solidFill>
                <a:latin typeface="微软雅黑" panose="020B0502040204020203" pitchFamily="34" charset="-122"/>
                <a:ea typeface="微软雅黑" panose="020B0502040204020203" pitchFamily="34" charset="-122"/>
              </a:rPr>
              <a:t>采用数字复接技术</a:t>
            </a:r>
            <a:endParaRPr lang="zh-CN" altLang="en-US">
              <a:solidFill>
                <a:srgbClr val="002060"/>
              </a:solidFill>
              <a:latin typeface="微软雅黑" panose="020B0502040204020203" pitchFamily="34" charset="-122"/>
              <a:ea typeface="微软雅黑" panose="020B0502040204020203" pitchFamily="34" charset="-122"/>
            </a:endParaRPr>
          </a:p>
          <a:p>
            <a:pPr marL="342900" indent="-342900"/>
            <a:endParaRPr lang="zh-CN" altLang="en-US">
              <a:solidFill>
                <a:srgbClr val="002060"/>
              </a:solidFill>
              <a:latin typeface="微软雅黑" panose="020B0502040204020203" pitchFamily="34" charset="-122"/>
              <a:ea typeface="微软雅黑"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ppt_y</p:attrName>
                                        </p:attrNameLst>
                                      </p:cBhvr>
                                      <p:tavLst>
                                        <p:tav tm="0">
                                          <p:val>
                                            <p:strVal val="#ppt_y+#ppt_h*1.125000"/>
                                          </p:val>
                                        </p:tav>
                                        <p:tav tm="100000">
                                          <p:val>
                                            <p:strVal val="#ppt_y"/>
                                          </p:val>
                                        </p:tav>
                                      </p:tavLst>
                                    </p:anim>
                                    <p:animEffect transition="in" filter="wipe(up)">
                                      <p:cBhvr>
                                        <p:cTn id="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02895" y="28702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6.3.1 SDH </a:t>
            </a:r>
            <a:r>
              <a:rPr lang="zh-CN" altLang="en-US" sz="1600">
                <a:solidFill>
                  <a:srgbClr val="002060"/>
                </a:solidFill>
                <a:latin typeface="微软雅黑" panose="020B0502040204020203" pitchFamily="34" charset="-122"/>
                <a:ea typeface="微软雅黑" panose="020B0502040204020203" pitchFamily="34" charset="-122"/>
              </a:rPr>
              <a:t>网络特点</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4" name="文本框 13"/>
          <p:cNvSpPr txBox="1"/>
          <p:nvPr/>
        </p:nvSpPr>
        <p:spPr>
          <a:xfrm>
            <a:off x="1804670" y="1021080"/>
            <a:ext cx="6375400" cy="2061210"/>
          </a:xfrm>
          <a:prstGeom prst="rect">
            <a:avLst/>
          </a:prstGeom>
          <a:noFill/>
        </p:spPr>
        <p:txBody>
          <a:bodyPr wrap="square" rtlCol="0">
            <a:spAutoFit/>
          </a:bodyPr>
          <a:p>
            <a:r>
              <a:rPr lang="en-US" sz="1600">
                <a:solidFill>
                  <a:srgbClr val="002060"/>
                </a:solidFill>
                <a:latin typeface="微软雅黑" panose="020B0502040204020203" pitchFamily="34" charset="-122"/>
                <a:ea typeface="微软雅黑" panose="020B0502040204020203" pitchFamily="34" charset="-122"/>
              </a:rPr>
              <a:t>SDH </a:t>
            </a:r>
            <a:r>
              <a:rPr lang="zh-CN" altLang="en-US" sz="1600">
                <a:solidFill>
                  <a:srgbClr val="002060"/>
                </a:solidFill>
                <a:latin typeface="微软雅黑" panose="020B0502040204020203" pitchFamily="34" charset="-122"/>
                <a:ea typeface="微软雅黑" panose="020B0502040204020203" pitchFamily="34" charset="-122"/>
              </a:rPr>
              <a:t>网络的主要特点</a:t>
            </a:r>
            <a:r>
              <a:rPr lang="en-US" altLang="zh-CN" sz="1600">
                <a:solidFill>
                  <a:srgbClr val="002060"/>
                </a:solidFill>
                <a:latin typeface="微软雅黑" panose="020B0502040204020203" pitchFamily="34" charset="-122"/>
                <a:ea typeface="微软雅黑" panose="020B0502040204020203" pitchFamily="34" charset="-122"/>
              </a:rPr>
              <a:t>: </a:t>
            </a:r>
            <a:endParaRPr lang="en-US" altLang="zh-CN" sz="1600">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a:solidFill>
                  <a:srgbClr val="002060"/>
                </a:solidFill>
                <a:latin typeface="微软雅黑" panose="020B0502040204020203" pitchFamily="34" charset="-122"/>
                <a:ea typeface="微软雅黑" panose="020B0502040204020203" pitchFamily="34" charset="-122"/>
              </a:rPr>
              <a:t>统一的光接口</a:t>
            </a:r>
            <a:endParaRPr lang="zh-CN" altLang="en-US">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a:solidFill>
                  <a:srgbClr val="002060"/>
                </a:solidFill>
                <a:latin typeface="微软雅黑" panose="020B0502040204020203" pitchFamily="34" charset="-122"/>
                <a:ea typeface="微软雅黑" panose="020B0502040204020203" pitchFamily="34" charset="-122"/>
                <a:sym typeface="+mn-ea"/>
              </a:rPr>
              <a:t>自愈环</a:t>
            </a:r>
            <a:endParaRPr lang="zh-CN" altLang="en-US">
              <a:solidFill>
                <a:srgbClr val="002060"/>
              </a:solidFill>
              <a:latin typeface="微软雅黑" panose="020B0502040204020203" pitchFamily="34" charset="-122"/>
              <a:ea typeface="微软雅黑" panose="020B0502040204020203" pitchFamily="34" charset="-122"/>
            </a:endParaRPr>
          </a:p>
          <a:p>
            <a:pPr marL="457200" lvl="1" indent="0">
              <a:buFont typeface="+mj-lt"/>
              <a:buNone/>
            </a:pPr>
            <a:r>
              <a:rPr lang="zh-CN" altLang="en-US">
                <a:solidFill>
                  <a:srgbClr val="002060"/>
                </a:solidFill>
                <a:latin typeface="微软雅黑" panose="020B0502040204020203" pitchFamily="34" charset="-122"/>
                <a:ea typeface="微软雅黑" panose="020B0502040204020203" pitchFamily="34" charset="-122"/>
              </a:rPr>
              <a:t>当一个环出现故障时，网络在</a:t>
            </a:r>
            <a:r>
              <a:rPr lang="en-US" altLang="zh-CN">
                <a:solidFill>
                  <a:srgbClr val="002060"/>
                </a:solidFill>
                <a:latin typeface="微软雅黑" panose="020B0502040204020203" pitchFamily="34" charset="-122"/>
                <a:ea typeface="微软雅黑" panose="020B0502040204020203" pitchFamily="34" charset="-122"/>
              </a:rPr>
              <a:t>50ms</a:t>
            </a:r>
            <a:r>
              <a:rPr lang="zh-CN" altLang="en-US">
                <a:solidFill>
                  <a:srgbClr val="002060"/>
                </a:solidFill>
                <a:latin typeface="微软雅黑" panose="020B0502040204020203" pitchFamily="34" charset="-122"/>
                <a:ea typeface="微软雅黑" panose="020B0502040204020203" pitchFamily="34" charset="-122"/>
              </a:rPr>
              <a:t>内自动将信号转移到其它环上传送</a:t>
            </a:r>
            <a:endParaRPr lang="zh-CN" altLang="en-US">
              <a:solidFill>
                <a:srgbClr val="002060"/>
              </a:solidFill>
              <a:latin typeface="微软雅黑" panose="020B0502040204020203" pitchFamily="34" charset="-122"/>
              <a:ea typeface="微软雅黑" panose="020B0502040204020203" pitchFamily="34" charset="-122"/>
            </a:endParaRPr>
          </a:p>
          <a:p>
            <a:pPr marL="457200" lvl="1" indent="0">
              <a:buFont typeface="+mj-lt"/>
              <a:buNone/>
            </a:pPr>
            <a:endParaRPr lang="zh-CN" altLang="en-US">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en-US" altLang="zh-CN">
                <a:solidFill>
                  <a:srgbClr val="002060"/>
                </a:solidFill>
                <a:latin typeface="微软雅黑" panose="020B0502040204020203" pitchFamily="34" charset="-122"/>
                <a:ea typeface="微软雅黑" panose="020B0502040204020203" pitchFamily="34" charset="-122"/>
              </a:rPr>
              <a:t>SDH</a:t>
            </a:r>
            <a:r>
              <a:rPr lang="zh-CN" altLang="en-US">
                <a:solidFill>
                  <a:srgbClr val="002060"/>
                </a:solidFill>
                <a:latin typeface="微软雅黑" panose="020B0502040204020203" pitchFamily="34" charset="-122"/>
                <a:ea typeface="微软雅黑" panose="020B0502040204020203" pitchFamily="34" charset="-122"/>
              </a:rPr>
              <a:t>网同步</a:t>
            </a:r>
            <a:endParaRPr lang="zh-CN" altLang="en-US">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a:solidFill>
                  <a:srgbClr val="002060"/>
                </a:solidFill>
                <a:latin typeface="微软雅黑" panose="020B0502040204020203" pitchFamily="34" charset="-122"/>
                <a:ea typeface="微软雅黑" panose="020B0502040204020203" pitchFamily="34" charset="-122"/>
              </a:rPr>
              <a:t>极强的网管能力</a:t>
            </a:r>
            <a:endParaRPr lang="zh-CN" altLang="en-US">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a:solidFill>
                  <a:srgbClr val="002060"/>
                </a:solidFill>
                <a:latin typeface="微软雅黑" panose="020B0502040204020203" pitchFamily="34" charset="-122"/>
                <a:ea typeface="微软雅黑" panose="020B0502040204020203" pitchFamily="34" charset="-122"/>
              </a:rPr>
              <a:t>采用数字复接技术</a:t>
            </a:r>
            <a:endParaRPr lang="zh-CN" altLang="en-US">
              <a:solidFill>
                <a:srgbClr val="002060"/>
              </a:solidFill>
              <a:latin typeface="微软雅黑" panose="020B0502040204020203" pitchFamily="34" charset="-122"/>
              <a:ea typeface="微软雅黑" panose="020B0502040204020203" pitchFamily="34" charset="-122"/>
            </a:endParaRPr>
          </a:p>
          <a:p>
            <a:pPr marL="342900" indent="-342900"/>
            <a:endParaRPr lang="zh-CN" altLang="en-US">
              <a:solidFill>
                <a:srgbClr val="002060"/>
              </a:solidFill>
              <a:latin typeface="微软雅黑" panose="020B0502040204020203" pitchFamily="34" charset="-122"/>
              <a:ea typeface="微软雅黑"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ppt_y</p:attrName>
                                        </p:attrNameLst>
                                      </p:cBhvr>
                                      <p:tavLst>
                                        <p:tav tm="0">
                                          <p:val>
                                            <p:strVal val="#ppt_y+#ppt_h*1.125000"/>
                                          </p:val>
                                        </p:tav>
                                        <p:tav tm="100000">
                                          <p:val>
                                            <p:strVal val="#ppt_y"/>
                                          </p:val>
                                        </p:tav>
                                      </p:tavLst>
                                    </p:anim>
                                    <p:animEffect transition="in" filter="wipe(up)">
                                      <p:cBhvr>
                                        <p:cTn id="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02895" y="28702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6.3.1 SDH </a:t>
            </a:r>
            <a:r>
              <a:rPr lang="zh-CN" altLang="en-US" sz="1600">
                <a:solidFill>
                  <a:srgbClr val="002060"/>
                </a:solidFill>
                <a:latin typeface="微软雅黑" panose="020B0502040204020203" pitchFamily="34" charset="-122"/>
                <a:ea typeface="微软雅黑" panose="020B0502040204020203" pitchFamily="34" charset="-122"/>
              </a:rPr>
              <a:t>网络特点</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4" name="文本框 13"/>
          <p:cNvSpPr txBox="1"/>
          <p:nvPr/>
        </p:nvSpPr>
        <p:spPr>
          <a:xfrm>
            <a:off x="1713230" y="1012190"/>
            <a:ext cx="6612255" cy="2922905"/>
          </a:xfrm>
          <a:prstGeom prst="rect">
            <a:avLst/>
          </a:prstGeom>
          <a:noFill/>
        </p:spPr>
        <p:txBody>
          <a:bodyPr wrap="square" rtlCol="0">
            <a:spAutoFit/>
          </a:bodyPr>
          <a:p>
            <a:r>
              <a:rPr lang="en-US" sz="1600">
                <a:solidFill>
                  <a:srgbClr val="002060"/>
                </a:solidFill>
                <a:latin typeface="微软雅黑" panose="020B0502040204020203" pitchFamily="34" charset="-122"/>
                <a:ea typeface="微软雅黑" panose="020B0502040204020203" pitchFamily="34" charset="-122"/>
              </a:rPr>
              <a:t>SDH </a:t>
            </a:r>
            <a:r>
              <a:rPr lang="zh-CN" altLang="en-US" sz="1600">
                <a:solidFill>
                  <a:srgbClr val="002060"/>
                </a:solidFill>
                <a:latin typeface="微软雅黑" panose="020B0502040204020203" pitchFamily="34" charset="-122"/>
                <a:ea typeface="微软雅黑" panose="020B0502040204020203" pitchFamily="34" charset="-122"/>
              </a:rPr>
              <a:t>网络的主要特点</a:t>
            </a:r>
            <a:r>
              <a:rPr lang="en-US" altLang="zh-CN" sz="1600">
                <a:solidFill>
                  <a:srgbClr val="002060"/>
                </a:solidFill>
                <a:latin typeface="微软雅黑" panose="020B0502040204020203" pitchFamily="34" charset="-122"/>
                <a:ea typeface="微软雅黑" panose="020B0502040204020203" pitchFamily="34" charset="-122"/>
              </a:rPr>
              <a:t>: </a:t>
            </a:r>
            <a:endParaRPr lang="en-US" altLang="zh-CN" sz="1600">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a:solidFill>
                  <a:srgbClr val="002060"/>
                </a:solidFill>
                <a:latin typeface="微软雅黑" panose="020B0502040204020203" pitchFamily="34" charset="-122"/>
                <a:ea typeface="微软雅黑" panose="020B0502040204020203" pitchFamily="34" charset="-122"/>
              </a:rPr>
              <a:t>统一的光接口</a:t>
            </a:r>
            <a:endParaRPr lang="zh-CN" altLang="en-US">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a:solidFill>
                  <a:srgbClr val="002060"/>
                </a:solidFill>
                <a:latin typeface="微软雅黑" panose="020B0502040204020203" pitchFamily="34" charset="-122"/>
                <a:ea typeface="微软雅黑" panose="020B0502040204020203" pitchFamily="34" charset="-122"/>
                <a:sym typeface="+mn-ea"/>
              </a:rPr>
              <a:t>自愈环</a:t>
            </a:r>
            <a:endParaRPr lang="zh-CN" altLang="en-US">
              <a:solidFill>
                <a:srgbClr val="002060"/>
              </a:solidFill>
              <a:latin typeface="微软雅黑" panose="020B0502040204020203" pitchFamily="34" charset="-122"/>
              <a:ea typeface="微软雅黑" panose="020B0502040204020203" pitchFamily="34" charset="-122"/>
              <a:sym typeface="+mn-ea"/>
            </a:endParaRPr>
          </a:p>
          <a:p>
            <a:pPr marL="342900" indent="-342900">
              <a:buFont typeface="+mj-lt"/>
              <a:buAutoNum type="arabicPeriod"/>
            </a:pPr>
            <a:r>
              <a:rPr lang="en-US" altLang="zh-CN">
                <a:solidFill>
                  <a:srgbClr val="002060"/>
                </a:solidFill>
                <a:latin typeface="微软雅黑" panose="020B0502040204020203" pitchFamily="34" charset="-122"/>
                <a:ea typeface="微软雅黑" panose="020B0502040204020203" pitchFamily="34" charset="-122"/>
                <a:sym typeface="+mn-ea"/>
              </a:rPr>
              <a:t>SDH</a:t>
            </a:r>
            <a:r>
              <a:rPr lang="zh-CN" altLang="en-US">
                <a:solidFill>
                  <a:srgbClr val="002060"/>
                </a:solidFill>
                <a:latin typeface="微软雅黑" panose="020B0502040204020203" pitchFamily="34" charset="-122"/>
                <a:ea typeface="微软雅黑" panose="020B0502040204020203" pitchFamily="34" charset="-122"/>
                <a:sym typeface="+mn-ea"/>
              </a:rPr>
              <a:t>网同步</a:t>
            </a:r>
            <a:endParaRPr lang="zh-CN" altLang="en-US">
              <a:solidFill>
                <a:srgbClr val="002060"/>
              </a:solidFill>
              <a:latin typeface="微软雅黑" panose="020B0502040204020203" pitchFamily="34" charset="-122"/>
              <a:ea typeface="微软雅黑" panose="020B0502040204020203" pitchFamily="34" charset="-122"/>
            </a:endParaRPr>
          </a:p>
          <a:p>
            <a:pPr marL="742950" lvl="1" indent="-285750">
              <a:buFont typeface="宋体" panose="02010600030101010101" pitchFamily="2" charset="-122"/>
              <a:buChar char="–"/>
            </a:pPr>
            <a:r>
              <a:rPr lang="zh-CN" altLang="en-US">
                <a:solidFill>
                  <a:srgbClr val="002060"/>
                </a:solidFill>
                <a:latin typeface="微软雅黑" panose="020B0502040204020203" pitchFamily="34" charset="-122"/>
                <a:ea typeface="微软雅黑" panose="020B0502040204020203" pitchFamily="34" charset="-122"/>
              </a:rPr>
              <a:t>需要统一的时钟</a:t>
            </a:r>
            <a:endParaRPr lang="zh-CN" altLang="en-US">
              <a:solidFill>
                <a:srgbClr val="002060"/>
              </a:solidFill>
              <a:latin typeface="微软雅黑" panose="020B0502040204020203" pitchFamily="34" charset="-122"/>
              <a:ea typeface="微软雅黑" panose="020B0502040204020203" pitchFamily="34" charset="-122"/>
            </a:endParaRPr>
          </a:p>
          <a:p>
            <a:pPr marL="742950" lvl="1" indent="-285750">
              <a:buFont typeface="宋体" panose="02010600030101010101" pitchFamily="2" charset="-122"/>
              <a:buChar char="–"/>
            </a:pPr>
            <a:r>
              <a:rPr lang="zh-CN" altLang="en-US">
                <a:solidFill>
                  <a:srgbClr val="002060"/>
                </a:solidFill>
                <a:latin typeface="微软雅黑" panose="020B0502040204020203" pitchFamily="34" charset="-122"/>
                <a:ea typeface="微软雅黑" panose="020B0502040204020203" pitchFamily="34" charset="-122"/>
              </a:rPr>
              <a:t>采用主从同步的方式：所有网络单元时钟跟踪全网基准主时钟</a:t>
            </a:r>
            <a:endParaRPr lang="zh-CN" altLang="en-US">
              <a:solidFill>
                <a:srgbClr val="002060"/>
              </a:solidFill>
              <a:latin typeface="微软雅黑" panose="020B0502040204020203" pitchFamily="34" charset="-122"/>
              <a:ea typeface="微软雅黑" panose="020B0502040204020203" pitchFamily="34" charset="-122"/>
            </a:endParaRPr>
          </a:p>
          <a:p>
            <a:pPr marL="742950" lvl="1" indent="-285750">
              <a:buFont typeface="宋体" panose="02010600030101010101" pitchFamily="2" charset="-122"/>
              <a:buChar char="–"/>
            </a:pPr>
            <a:r>
              <a:rPr lang="zh-CN" altLang="en-US">
                <a:solidFill>
                  <a:srgbClr val="002060"/>
                </a:solidFill>
                <a:latin typeface="微软雅黑" panose="020B0502040204020203" pitchFamily="34" charset="-122"/>
                <a:ea typeface="微软雅黑" panose="020B0502040204020203" pitchFamily="34" charset="-122"/>
              </a:rPr>
              <a:t>局内同步分配用星型拓扑，即局内时钟由本局最高质量的时钟获取定时</a:t>
            </a:r>
            <a:endParaRPr lang="zh-CN" altLang="en-US">
              <a:solidFill>
                <a:srgbClr val="002060"/>
              </a:solidFill>
              <a:latin typeface="微软雅黑" panose="020B0502040204020203" pitchFamily="34" charset="-122"/>
              <a:ea typeface="微软雅黑" panose="020B0502040204020203" pitchFamily="34" charset="-122"/>
            </a:endParaRPr>
          </a:p>
          <a:p>
            <a:pPr marL="742950" lvl="1" indent="-285750">
              <a:buFont typeface="宋体" panose="02010600030101010101" pitchFamily="2" charset="-122"/>
              <a:buChar char="–"/>
            </a:pPr>
            <a:r>
              <a:rPr lang="zh-CN" altLang="en-US">
                <a:solidFill>
                  <a:srgbClr val="002060"/>
                </a:solidFill>
                <a:latin typeface="微软雅黑" panose="020B0502040204020203" pitchFamily="34" charset="-122"/>
                <a:ea typeface="微软雅黑" panose="020B0502040204020203" pitchFamily="34" charset="-122"/>
              </a:rPr>
              <a:t>定时由</a:t>
            </a:r>
            <a:r>
              <a:rPr lang="en-US" altLang="zh-CN">
                <a:solidFill>
                  <a:srgbClr val="002060"/>
                </a:solidFill>
                <a:latin typeface="微软雅黑" panose="020B0502040204020203" pitchFamily="34" charset="-122"/>
                <a:ea typeface="微软雅黑" panose="020B0502040204020203" pitchFamily="34" charset="-122"/>
              </a:rPr>
              <a:t>SDH</a:t>
            </a:r>
            <a:r>
              <a:rPr lang="zh-CN" altLang="en-US">
                <a:solidFill>
                  <a:srgbClr val="002060"/>
                </a:solidFill>
                <a:latin typeface="微软雅黑" panose="020B0502040204020203" pitchFamily="34" charset="-122"/>
                <a:ea typeface="微软雅黑" panose="020B0502040204020203" pitchFamily="34" charset="-122"/>
              </a:rPr>
              <a:t>网络单元经同步链路送往其它局的网络单元</a:t>
            </a:r>
            <a:endParaRPr lang="zh-CN" altLang="en-US">
              <a:solidFill>
                <a:srgbClr val="002060"/>
              </a:solidFill>
              <a:latin typeface="微软雅黑" panose="020B0502040204020203" pitchFamily="34" charset="-122"/>
              <a:ea typeface="微软雅黑" panose="020B0502040204020203" pitchFamily="34" charset="-122"/>
            </a:endParaRPr>
          </a:p>
          <a:p>
            <a:pPr marL="742950" lvl="1" indent="-285750">
              <a:buFont typeface="宋体" panose="02010600030101010101" pitchFamily="2" charset="-122"/>
              <a:buChar char="–"/>
            </a:pPr>
            <a:r>
              <a:rPr lang="zh-CN" altLang="en-US">
                <a:solidFill>
                  <a:srgbClr val="002060"/>
                </a:solidFill>
                <a:latin typeface="微软雅黑" panose="020B0502040204020203" pitchFamily="34" charset="-122"/>
                <a:ea typeface="微软雅黑" panose="020B0502040204020203" pitchFamily="34" charset="-122"/>
              </a:rPr>
              <a:t>局间同步分配采用树型拓扑</a:t>
            </a:r>
            <a:endParaRPr lang="zh-CN" altLang="en-US">
              <a:solidFill>
                <a:srgbClr val="002060"/>
              </a:solidFill>
              <a:latin typeface="微软雅黑" panose="020B0502040204020203" pitchFamily="34" charset="-122"/>
              <a:ea typeface="微软雅黑" panose="020B0502040204020203" pitchFamily="34" charset="-122"/>
            </a:endParaRPr>
          </a:p>
          <a:p>
            <a:pPr marL="457200" lvl="1" indent="0">
              <a:buFont typeface="+mj-lt"/>
              <a:buNone/>
            </a:pPr>
            <a:endParaRPr lang="zh-CN" altLang="en-US">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a:solidFill>
                  <a:srgbClr val="002060"/>
                </a:solidFill>
                <a:latin typeface="微软雅黑" panose="020B0502040204020203" pitchFamily="34" charset="-122"/>
                <a:ea typeface="微软雅黑" panose="020B0502040204020203" pitchFamily="34" charset="-122"/>
              </a:rPr>
              <a:t>极强的网管能力</a:t>
            </a:r>
            <a:endParaRPr lang="zh-CN" altLang="en-US">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a:solidFill>
                  <a:srgbClr val="002060"/>
                </a:solidFill>
                <a:latin typeface="微软雅黑" panose="020B0502040204020203" pitchFamily="34" charset="-122"/>
                <a:ea typeface="微软雅黑" panose="020B0502040204020203" pitchFamily="34" charset="-122"/>
              </a:rPr>
              <a:t>采用数字复接技术</a:t>
            </a:r>
            <a:endParaRPr lang="zh-CN" altLang="en-US">
              <a:solidFill>
                <a:srgbClr val="002060"/>
              </a:solidFill>
              <a:latin typeface="微软雅黑" panose="020B0502040204020203" pitchFamily="34" charset="-122"/>
              <a:ea typeface="微软雅黑" panose="020B0502040204020203" pitchFamily="34" charset="-122"/>
            </a:endParaRPr>
          </a:p>
          <a:p>
            <a:pPr marL="342900" indent="-342900"/>
            <a:endParaRPr lang="zh-CN" altLang="en-US">
              <a:solidFill>
                <a:srgbClr val="002060"/>
              </a:solidFill>
              <a:latin typeface="微软雅黑" panose="020B0502040204020203" pitchFamily="34" charset="-122"/>
              <a:ea typeface="微软雅黑"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ppt_y</p:attrName>
                                        </p:attrNameLst>
                                      </p:cBhvr>
                                      <p:tavLst>
                                        <p:tav tm="0">
                                          <p:val>
                                            <p:strVal val="#ppt_y+#ppt_h*1.125000"/>
                                          </p:val>
                                        </p:tav>
                                        <p:tav tm="100000">
                                          <p:val>
                                            <p:strVal val="#ppt_y"/>
                                          </p:val>
                                        </p:tav>
                                      </p:tavLst>
                                    </p:anim>
                                    <p:animEffect transition="in" filter="wipe(up)">
                                      <p:cBhvr>
                                        <p:cTn id="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02895" y="28702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6.3.1 SDH </a:t>
            </a:r>
            <a:r>
              <a:rPr lang="zh-CN" altLang="en-US" sz="1600">
                <a:solidFill>
                  <a:srgbClr val="002060"/>
                </a:solidFill>
                <a:latin typeface="微软雅黑" panose="020B0502040204020203" pitchFamily="34" charset="-122"/>
                <a:ea typeface="微软雅黑" panose="020B0502040204020203" pitchFamily="34" charset="-122"/>
              </a:rPr>
              <a:t>网络特点</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4" name="文本框 13"/>
          <p:cNvSpPr txBox="1"/>
          <p:nvPr/>
        </p:nvSpPr>
        <p:spPr>
          <a:xfrm>
            <a:off x="1713230" y="1012190"/>
            <a:ext cx="6612255" cy="2061210"/>
          </a:xfrm>
          <a:prstGeom prst="rect">
            <a:avLst/>
          </a:prstGeom>
          <a:noFill/>
        </p:spPr>
        <p:txBody>
          <a:bodyPr wrap="square" rtlCol="0">
            <a:spAutoFit/>
          </a:bodyPr>
          <a:p>
            <a:r>
              <a:rPr lang="en-US" sz="1600">
                <a:solidFill>
                  <a:srgbClr val="002060"/>
                </a:solidFill>
                <a:latin typeface="微软雅黑" panose="020B0502040204020203" pitchFamily="34" charset="-122"/>
                <a:ea typeface="微软雅黑" panose="020B0502040204020203" pitchFamily="34" charset="-122"/>
              </a:rPr>
              <a:t>SDH </a:t>
            </a:r>
            <a:r>
              <a:rPr lang="zh-CN" altLang="en-US" sz="1600">
                <a:solidFill>
                  <a:srgbClr val="002060"/>
                </a:solidFill>
                <a:latin typeface="微软雅黑" panose="020B0502040204020203" pitchFamily="34" charset="-122"/>
                <a:ea typeface="微软雅黑" panose="020B0502040204020203" pitchFamily="34" charset="-122"/>
              </a:rPr>
              <a:t>网络的主要特点</a:t>
            </a:r>
            <a:r>
              <a:rPr lang="en-US" altLang="zh-CN" sz="1600">
                <a:solidFill>
                  <a:srgbClr val="002060"/>
                </a:solidFill>
                <a:latin typeface="微软雅黑" panose="020B0502040204020203" pitchFamily="34" charset="-122"/>
                <a:ea typeface="微软雅黑" panose="020B0502040204020203" pitchFamily="34" charset="-122"/>
              </a:rPr>
              <a:t>: </a:t>
            </a:r>
            <a:endParaRPr lang="en-US" altLang="zh-CN" sz="1600">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a:solidFill>
                  <a:srgbClr val="002060"/>
                </a:solidFill>
                <a:latin typeface="微软雅黑" panose="020B0502040204020203" pitchFamily="34" charset="-122"/>
                <a:ea typeface="微软雅黑" panose="020B0502040204020203" pitchFamily="34" charset="-122"/>
              </a:rPr>
              <a:t>统一的光接口</a:t>
            </a:r>
            <a:endParaRPr lang="zh-CN" altLang="en-US">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a:solidFill>
                  <a:srgbClr val="002060"/>
                </a:solidFill>
                <a:latin typeface="微软雅黑" panose="020B0502040204020203" pitchFamily="34" charset="-122"/>
                <a:ea typeface="微软雅黑" panose="020B0502040204020203" pitchFamily="34" charset="-122"/>
                <a:sym typeface="+mn-ea"/>
              </a:rPr>
              <a:t>自愈环</a:t>
            </a:r>
            <a:endParaRPr lang="zh-CN" altLang="en-US">
              <a:solidFill>
                <a:srgbClr val="002060"/>
              </a:solidFill>
              <a:latin typeface="微软雅黑" panose="020B0502040204020203" pitchFamily="34" charset="-122"/>
              <a:ea typeface="微软雅黑" panose="020B0502040204020203" pitchFamily="34" charset="-122"/>
              <a:sym typeface="+mn-ea"/>
            </a:endParaRPr>
          </a:p>
          <a:p>
            <a:pPr marL="342900" indent="-342900">
              <a:buFont typeface="+mj-lt"/>
              <a:buAutoNum type="arabicPeriod"/>
            </a:pPr>
            <a:r>
              <a:rPr lang="en-US" altLang="zh-CN">
                <a:solidFill>
                  <a:srgbClr val="002060"/>
                </a:solidFill>
                <a:latin typeface="微软雅黑" panose="020B0502040204020203" pitchFamily="34" charset="-122"/>
                <a:ea typeface="微软雅黑" panose="020B0502040204020203" pitchFamily="34" charset="-122"/>
                <a:sym typeface="+mn-ea"/>
              </a:rPr>
              <a:t>SDH</a:t>
            </a:r>
            <a:r>
              <a:rPr lang="zh-CN" altLang="en-US">
                <a:solidFill>
                  <a:srgbClr val="002060"/>
                </a:solidFill>
                <a:latin typeface="微软雅黑" panose="020B0502040204020203" pitchFamily="34" charset="-122"/>
                <a:ea typeface="微软雅黑" panose="020B0502040204020203" pitchFamily="34" charset="-122"/>
                <a:sym typeface="+mn-ea"/>
              </a:rPr>
              <a:t>网同步</a:t>
            </a:r>
            <a:endParaRPr lang="zh-CN" altLang="en-US">
              <a:solidFill>
                <a:srgbClr val="002060"/>
              </a:solidFill>
              <a:latin typeface="微软雅黑" panose="020B0502040204020203" pitchFamily="34" charset="-122"/>
              <a:ea typeface="微软雅黑" panose="020B0502040204020203" pitchFamily="34" charset="-122"/>
              <a:sym typeface="+mn-ea"/>
            </a:endParaRPr>
          </a:p>
          <a:p>
            <a:pPr marL="342900" indent="-342900">
              <a:buFont typeface="+mj-lt"/>
              <a:buAutoNum type="arabicPeriod"/>
            </a:pPr>
            <a:r>
              <a:rPr lang="zh-CN" altLang="en-US">
                <a:solidFill>
                  <a:srgbClr val="002060"/>
                </a:solidFill>
                <a:latin typeface="微软雅黑" panose="020B0502040204020203" pitchFamily="34" charset="-122"/>
                <a:ea typeface="微软雅黑" panose="020B0502040204020203" pitchFamily="34" charset="-122"/>
                <a:sym typeface="+mn-ea"/>
              </a:rPr>
              <a:t>极强的网管能力</a:t>
            </a:r>
            <a:endParaRPr lang="zh-CN" altLang="en-US">
              <a:solidFill>
                <a:srgbClr val="002060"/>
              </a:solidFill>
              <a:latin typeface="微软雅黑" panose="020B0502040204020203" pitchFamily="34" charset="-122"/>
              <a:ea typeface="微软雅黑" panose="020B0502040204020203" pitchFamily="34" charset="-122"/>
            </a:endParaRPr>
          </a:p>
          <a:p>
            <a:pPr marL="742950" lvl="1" indent="-285750">
              <a:buFont typeface="宋体" panose="02010600030101010101" pitchFamily="2" charset="-122"/>
              <a:buChar char="–"/>
            </a:pPr>
            <a:r>
              <a:rPr lang="zh-CN" altLang="en-US">
                <a:solidFill>
                  <a:srgbClr val="002060"/>
                </a:solidFill>
                <a:latin typeface="微软雅黑" panose="020B0502040204020203" pitchFamily="34" charset="-122"/>
                <a:ea typeface="微软雅黑" panose="020B0502040204020203" pitchFamily="34" charset="-122"/>
              </a:rPr>
              <a:t>帧结构中含有丰富的网管信息</a:t>
            </a:r>
            <a:endParaRPr lang="zh-CN" altLang="en-US">
              <a:solidFill>
                <a:srgbClr val="002060"/>
              </a:solidFill>
              <a:latin typeface="微软雅黑" panose="020B0502040204020203" pitchFamily="34" charset="-122"/>
              <a:ea typeface="微软雅黑" panose="020B0502040204020203" pitchFamily="34" charset="-122"/>
            </a:endParaRPr>
          </a:p>
          <a:p>
            <a:pPr marL="457200" lvl="1" indent="0">
              <a:buFont typeface="+mj-lt"/>
              <a:buNone/>
            </a:pPr>
            <a:endParaRPr lang="zh-CN" altLang="en-US">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a:solidFill>
                  <a:srgbClr val="002060"/>
                </a:solidFill>
                <a:latin typeface="微软雅黑" panose="020B0502040204020203" pitchFamily="34" charset="-122"/>
                <a:ea typeface="微软雅黑" panose="020B0502040204020203" pitchFamily="34" charset="-122"/>
              </a:rPr>
              <a:t>采用数字复接技术</a:t>
            </a:r>
            <a:endParaRPr lang="zh-CN" altLang="en-US">
              <a:solidFill>
                <a:srgbClr val="002060"/>
              </a:solidFill>
              <a:latin typeface="微软雅黑" panose="020B0502040204020203" pitchFamily="34" charset="-122"/>
              <a:ea typeface="微软雅黑" panose="020B0502040204020203" pitchFamily="34" charset="-122"/>
            </a:endParaRPr>
          </a:p>
          <a:p>
            <a:pPr marL="342900" indent="-342900"/>
            <a:endParaRPr lang="zh-CN" altLang="en-US">
              <a:solidFill>
                <a:srgbClr val="002060"/>
              </a:solidFill>
              <a:latin typeface="微软雅黑" panose="020B0502040204020203" pitchFamily="34" charset="-122"/>
              <a:ea typeface="微软雅黑"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ppt_y</p:attrName>
                                        </p:attrNameLst>
                                      </p:cBhvr>
                                      <p:tavLst>
                                        <p:tav tm="0">
                                          <p:val>
                                            <p:strVal val="#ppt_y+#ppt_h*1.125000"/>
                                          </p:val>
                                        </p:tav>
                                        <p:tav tm="100000">
                                          <p:val>
                                            <p:strVal val="#ppt_y"/>
                                          </p:val>
                                        </p:tav>
                                      </p:tavLst>
                                    </p:anim>
                                    <p:animEffect transition="in" filter="wipe(up)">
                                      <p:cBhvr>
                                        <p:cTn id="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02895" y="28702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6.3.1 SDH </a:t>
            </a:r>
            <a:r>
              <a:rPr lang="zh-CN" altLang="en-US" sz="1600">
                <a:solidFill>
                  <a:srgbClr val="002060"/>
                </a:solidFill>
                <a:latin typeface="微软雅黑" panose="020B0502040204020203" pitchFamily="34" charset="-122"/>
                <a:ea typeface="微软雅黑" panose="020B0502040204020203" pitchFamily="34" charset="-122"/>
              </a:rPr>
              <a:t>网络特点</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4" name="文本框 13"/>
          <p:cNvSpPr txBox="1"/>
          <p:nvPr/>
        </p:nvSpPr>
        <p:spPr>
          <a:xfrm>
            <a:off x="1713230" y="1012190"/>
            <a:ext cx="6612255" cy="2061210"/>
          </a:xfrm>
          <a:prstGeom prst="rect">
            <a:avLst/>
          </a:prstGeom>
          <a:noFill/>
        </p:spPr>
        <p:txBody>
          <a:bodyPr wrap="square" rtlCol="0">
            <a:spAutoFit/>
          </a:bodyPr>
          <a:p>
            <a:r>
              <a:rPr lang="en-US" sz="1600">
                <a:solidFill>
                  <a:srgbClr val="002060"/>
                </a:solidFill>
                <a:latin typeface="微软雅黑" panose="020B0502040204020203" pitchFamily="34" charset="-122"/>
                <a:ea typeface="微软雅黑" panose="020B0502040204020203" pitchFamily="34" charset="-122"/>
              </a:rPr>
              <a:t>SDH </a:t>
            </a:r>
            <a:r>
              <a:rPr lang="zh-CN" altLang="en-US" sz="1600">
                <a:solidFill>
                  <a:srgbClr val="002060"/>
                </a:solidFill>
                <a:latin typeface="微软雅黑" panose="020B0502040204020203" pitchFamily="34" charset="-122"/>
                <a:ea typeface="微软雅黑" panose="020B0502040204020203" pitchFamily="34" charset="-122"/>
              </a:rPr>
              <a:t>网络的主要特点</a:t>
            </a:r>
            <a:r>
              <a:rPr lang="en-US" altLang="zh-CN" sz="1600">
                <a:solidFill>
                  <a:srgbClr val="002060"/>
                </a:solidFill>
                <a:latin typeface="微软雅黑" panose="020B0502040204020203" pitchFamily="34" charset="-122"/>
                <a:ea typeface="微软雅黑" panose="020B0502040204020203" pitchFamily="34" charset="-122"/>
              </a:rPr>
              <a:t>: </a:t>
            </a:r>
            <a:endParaRPr lang="en-US" altLang="zh-CN" sz="1600">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a:solidFill>
                  <a:srgbClr val="002060"/>
                </a:solidFill>
                <a:latin typeface="微软雅黑" panose="020B0502040204020203" pitchFamily="34" charset="-122"/>
                <a:ea typeface="微软雅黑" panose="020B0502040204020203" pitchFamily="34" charset="-122"/>
              </a:rPr>
              <a:t>统一的光接口</a:t>
            </a:r>
            <a:endParaRPr lang="zh-CN" altLang="en-US">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a:solidFill>
                  <a:srgbClr val="002060"/>
                </a:solidFill>
                <a:latin typeface="微软雅黑" panose="020B0502040204020203" pitchFamily="34" charset="-122"/>
                <a:ea typeface="微软雅黑" panose="020B0502040204020203" pitchFamily="34" charset="-122"/>
                <a:sym typeface="+mn-ea"/>
              </a:rPr>
              <a:t>自愈环</a:t>
            </a:r>
            <a:endParaRPr lang="zh-CN" altLang="en-US">
              <a:solidFill>
                <a:srgbClr val="002060"/>
              </a:solidFill>
              <a:latin typeface="微软雅黑" panose="020B0502040204020203" pitchFamily="34" charset="-122"/>
              <a:ea typeface="微软雅黑" panose="020B0502040204020203" pitchFamily="34" charset="-122"/>
              <a:sym typeface="+mn-ea"/>
            </a:endParaRPr>
          </a:p>
          <a:p>
            <a:pPr marL="342900" indent="-342900">
              <a:buFont typeface="+mj-lt"/>
              <a:buAutoNum type="arabicPeriod"/>
            </a:pPr>
            <a:r>
              <a:rPr lang="en-US" altLang="zh-CN">
                <a:solidFill>
                  <a:srgbClr val="002060"/>
                </a:solidFill>
                <a:latin typeface="微软雅黑" panose="020B0502040204020203" pitchFamily="34" charset="-122"/>
                <a:ea typeface="微软雅黑" panose="020B0502040204020203" pitchFamily="34" charset="-122"/>
                <a:sym typeface="+mn-ea"/>
              </a:rPr>
              <a:t>SDH</a:t>
            </a:r>
            <a:r>
              <a:rPr lang="zh-CN" altLang="en-US">
                <a:solidFill>
                  <a:srgbClr val="002060"/>
                </a:solidFill>
                <a:latin typeface="微软雅黑" panose="020B0502040204020203" pitchFamily="34" charset="-122"/>
                <a:ea typeface="微软雅黑" panose="020B0502040204020203" pitchFamily="34" charset="-122"/>
                <a:sym typeface="+mn-ea"/>
              </a:rPr>
              <a:t>网同步</a:t>
            </a:r>
            <a:endParaRPr lang="zh-CN" altLang="en-US">
              <a:solidFill>
                <a:srgbClr val="002060"/>
              </a:solidFill>
              <a:latin typeface="微软雅黑" panose="020B0502040204020203" pitchFamily="34" charset="-122"/>
              <a:ea typeface="微软雅黑" panose="020B0502040204020203" pitchFamily="34" charset="-122"/>
              <a:sym typeface="+mn-ea"/>
            </a:endParaRPr>
          </a:p>
          <a:p>
            <a:pPr marL="342900" indent="-342900">
              <a:buFont typeface="+mj-lt"/>
              <a:buAutoNum type="arabicPeriod"/>
            </a:pPr>
            <a:r>
              <a:rPr lang="zh-CN" altLang="en-US">
                <a:solidFill>
                  <a:srgbClr val="002060"/>
                </a:solidFill>
                <a:latin typeface="微软雅黑" panose="020B0502040204020203" pitchFamily="34" charset="-122"/>
                <a:ea typeface="微软雅黑" panose="020B0502040204020203" pitchFamily="34" charset="-122"/>
                <a:sym typeface="+mn-ea"/>
              </a:rPr>
              <a:t>极强的网管能力</a:t>
            </a:r>
            <a:endParaRPr lang="zh-CN" altLang="en-US">
              <a:solidFill>
                <a:srgbClr val="002060"/>
              </a:solidFill>
              <a:latin typeface="微软雅黑" panose="020B0502040204020203" pitchFamily="34" charset="-122"/>
              <a:ea typeface="微软雅黑" panose="020B0502040204020203" pitchFamily="34" charset="-122"/>
              <a:sym typeface="+mn-ea"/>
            </a:endParaRPr>
          </a:p>
          <a:p>
            <a:pPr marL="342900" indent="-342900">
              <a:buFont typeface="+mj-lt"/>
              <a:buAutoNum type="arabicPeriod"/>
            </a:pPr>
            <a:r>
              <a:rPr lang="zh-CN" altLang="en-US">
                <a:solidFill>
                  <a:srgbClr val="002060"/>
                </a:solidFill>
                <a:latin typeface="微软雅黑" panose="020B0502040204020203" pitchFamily="34" charset="-122"/>
                <a:ea typeface="微软雅黑" panose="020B0502040204020203" pitchFamily="34" charset="-122"/>
                <a:sym typeface="+mn-ea"/>
              </a:rPr>
              <a:t>采用数字复接技术</a:t>
            </a:r>
            <a:endParaRPr lang="zh-CN" altLang="en-US">
              <a:solidFill>
                <a:srgbClr val="002060"/>
              </a:solidFill>
              <a:latin typeface="微软雅黑" panose="020B0502040204020203" pitchFamily="34" charset="-122"/>
              <a:ea typeface="微软雅黑" panose="020B0502040204020203" pitchFamily="34" charset="-122"/>
            </a:endParaRPr>
          </a:p>
          <a:p>
            <a:pPr marL="742950" lvl="1" indent="-285750">
              <a:buFont typeface="宋体" panose="02010600030101010101" pitchFamily="2" charset="-122"/>
              <a:buChar char="–"/>
            </a:pPr>
            <a:r>
              <a:rPr lang="zh-CN" altLang="en-US">
                <a:solidFill>
                  <a:srgbClr val="002060"/>
                </a:solidFill>
                <a:latin typeface="微软雅黑" panose="020B0502040204020203" pitchFamily="34" charset="-122"/>
                <a:ea typeface="微软雅黑" panose="020B0502040204020203" pitchFamily="34" charset="-122"/>
              </a:rPr>
              <a:t>各支路信号作为较小的传送单位复用在一起组成更大的单位传送</a:t>
            </a:r>
            <a:endParaRPr lang="zh-CN" altLang="en-US">
              <a:solidFill>
                <a:srgbClr val="002060"/>
              </a:solidFill>
              <a:latin typeface="微软雅黑" panose="020B0502040204020203" pitchFamily="34" charset="-122"/>
              <a:ea typeface="微软雅黑" panose="020B0502040204020203" pitchFamily="34" charset="-122"/>
            </a:endParaRPr>
          </a:p>
          <a:p>
            <a:pPr marL="742950" lvl="1" indent="-285750">
              <a:buFont typeface="宋体" panose="02010600030101010101" pitchFamily="2" charset="-122"/>
              <a:buChar char="–"/>
            </a:pPr>
            <a:r>
              <a:rPr lang="zh-CN" altLang="en-US">
                <a:solidFill>
                  <a:srgbClr val="002060"/>
                </a:solidFill>
                <a:latin typeface="微软雅黑" panose="020B0502040204020203" pitchFamily="34" charset="-122"/>
                <a:ea typeface="微软雅黑" panose="020B0502040204020203" pitchFamily="34" charset="-122"/>
              </a:rPr>
              <a:t>在目的地分拣出相应的信息单位</a:t>
            </a:r>
            <a:endParaRPr lang="zh-CN" altLang="en-US">
              <a:solidFill>
                <a:srgbClr val="002060"/>
              </a:solidFill>
              <a:latin typeface="微软雅黑" panose="020B0502040204020203" pitchFamily="34" charset="-122"/>
              <a:ea typeface="微软雅黑" panose="020B0502040204020203" pitchFamily="34" charset="-122"/>
            </a:endParaRPr>
          </a:p>
          <a:p>
            <a:pPr marL="457200" lvl="1" indent="0">
              <a:buFont typeface="+mj-lt"/>
              <a:buNone/>
            </a:pPr>
            <a:endParaRPr lang="zh-CN" altLang="en-US">
              <a:solidFill>
                <a:srgbClr val="002060"/>
              </a:solidFill>
              <a:latin typeface="微软雅黑" panose="020B0502040204020203" pitchFamily="34" charset="-122"/>
              <a:ea typeface="微软雅黑"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ppt_y</p:attrName>
                                        </p:attrNameLst>
                                      </p:cBhvr>
                                      <p:tavLst>
                                        <p:tav tm="0">
                                          <p:val>
                                            <p:strVal val="#ppt_y+#ppt_h*1.125000"/>
                                          </p:val>
                                        </p:tav>
                                        <p:tav tm="100000">
                                          <p:val>
                                            <p:strVal val="#ppt_y"/>
                                          </p:val>
                                        </p:tav>
                                      </p:tavLst>
                                    </p:anim>
                                    <p:animEffect transition="in" filter="wipe(up)">
                                      <p:cBhvr>
                                        <p:cTn id="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02895" y="1060450"/>
            <a:ext cx="4666615" cy="337185"/>
          </a:xfrm>
          <a:prstGeom prst="rect">
            <a:avLst/>
          </a:prstGeom>
          <a:solidFill>
            <a:srgbClr val="0070C0"/>
          </a:solid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6.3.1 SDH </a:t>
            </a:r>
            <a:r>
              <a:rPr lang="zh-CN" altLang="en-US" sz="1600">
                <a:solidFill>
                  <a:srgbClr val="002060"/>
                </a:solidFill>
                <a:latin typeface="微软雅黑" panose="020B0502040204020203" pitchFamily="34" charset="-122"/>
                <a:ea typeface="微软雅黑" panose="020B0502040204020203" pitchFamily="34" charset="-122"/>
              </a:rPr>
              <a:t>网络特点</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7" name="文本框 6"/>
          <p:cNvSpPr txBox="1"/>
          <p:nvPr/>
        </p:nvSpPr>
        <p:spPr>
          <a:xfrm>
            <a:off x="302895" y="154305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6.3.2 SDH </a:t>
            </a:r>
            <a:r>
              <a:rPr lang="zh-CN" altLang="en-US" sz="1600">
                <a:solidFill>
                  <a:srgbClr val="002060"/>
                </a:solidFill>
                <a:latin typeface="微软雅黑" panose="020B0502040204020203" pitchFamily="34" charset="-122"/>
                <a:ea typeface="微软雅黑" panose="020B0502040204020203" pitchFamily="34" charset="-122"/>
              </a:rPr>
              <a:t>网络速率体系</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3" name="文本框 2"/>
          <p:cNvSpPr txBox="1"/>
          <p:nvPr/>
        </p:nvSpPr>
        <p:spPr>
          <a:xfrm>
            <a:off x="302895" y="202565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6.3.3 SDH </a:t>
            </a:r>
            <a:r>
              <a:rPr lang="zh-CN" altLang="en-US" sz="1600">
                <a:solidFill>
                  <a:srgbClr val="002060"/>
                </a:solidFill>
                <a:latin typeface="微软雅黑" panose="020B0502040204020203" pitchFamily="34" charset="-122"/>
                <a:ea typeface="微软雅黑" panose="020B0502040204020203" pitchFamily="34" charset="-122"/>
              </a:rPr>
              <a:t>网络帧结构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4" name="文本框 3"/>
          <p:cNvSpPr txBox="1"/>
          <p:nvPr/>
        </p:nvSpPr>
        <p:spPr>
          <a:xfrm>
            <a:off x="302895" y="250825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6.3.4 SDH </a:t>
            </a:r>
            <a:r>
              <a:rPr lang="zh-CN" altLang="en-US" sz="1600">
                <a:solidFill>
                  <a:srgbClr val="002060"/>
                </a:solidFill>
                <a:latin typeface="微软雅黑" panose="020B0502040204020203" pitchFamily="34" charset="-122"/>
                <a:ea typeface="微软雅黑" panose="020B0502040204020203" pitchFamily="34" charset="-122"/>
              </a:rPr>
              <a:t>网络复用结构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5" name="文本框 4"/>
          <p:cNvSpPr txBox="1"/>
          <p:nvPr/>
        </p:nvSpPr>
        <p:spPr>
          <a:xfrm>
            <a:off x="302895" y="299085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6.3.5 SDH </a:t>
            </a:r>
            <a:r>
              <a:rPr lang="zh-CN" altLang="en-US" sz="1600">
                <a:solidFill>
                  <a:srgbClr val="002060"/>
                </a:solidFill>
                <a:latin typeface="微软雅黑" panose="020B0502040204020203" pitchFamily="34" charset="-122"/>
                <a:ea typeface="微软雅黑" panose="020B0502040204020203" pitchFamily="34" charset="-122"/>
              </a:rPr>
              <a:t>网络常见网元</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6" name="文本框 5"/>
          <p:cNvSpPr txBox="1"/>
          <p:nvPr/>
        </p:nvSpPr>
        <p:spPr>
          <a:xfrm>
            <a:off x="302895" y="347345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6.3.6 SDH </a:t>
            </a:r>
            <a:r>
              <a:rPr lang="zh-CN" altLang="en-US" sz="1600">
                <a:solidFill>
                  <a:srgbClr val="002060"/>
                </a:solidFill>
                <a:latin typeface="微软雅黑" panose="020B0502040204020203" pitchFamily="34" charset="-122"/>
                <a:ea typeface="微软雅黑" panose="020B0502040204020203" pitchFamily="34" charset="-122"/>
              </a:rPr>
              <a:t>网络结构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8" name="文本框 7"/>
          <p:cNvSpPr txBox="1"/>
          <p:nvPr/>
        </p:nvSpPr>
        <p:spPr>
          <a:xfrm>
            <a:off x="302895" y="395605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6.3.7 SDH </a:t>
            </a:r>
            <a:r>
              <a:rPr lang="zh-CN" altLang="en-US" sz="1600">
                <a:solidFill>
                  <a:srgbClr val="002060"/>
                </a:solidFill>
                <a:latin typeface="微软雅黑" panose="020B0502040204020203" pitchFamily="34" charset="-122"/>
                <a:ea typeface="微软雅黑" panose="020B0502040204020203" pitchFamily="34" charset="-122"/>
              </a:rPr>
              <a:t>网络保护机制</a:t>
            </a:r>
            <a:endParaRPr lang="zh-CN" altLang="en-US" sz="16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0-ppt_h/2"/>
                                          </p:val>
                                        </p:tav>
                                      </p:tavLst>
                                    </p:anim>
                                    <p:set>
                                      <p:cBhvr>
                                        <p:cTn id="8" dur="1" fill="hold">
                                          <p:stCondLst>
                                            <p:cond delay="499"/>
                                          </p:stCondLst>
                                        </p:cTn>
                                        <p:tgtEl>
                                          <p:spTgt spid="2"/>
                                        </p:tgtEl>
                                        <p:attrNameLst>
                                          <p:attrName>style.visibility</p:attrName>
                                        </p:attrNameLst>
                                      </p:cBhvr>
                                      <p:to>
                                        <p:strVal val="hidden"/>
                                      </p:to>
                                    </p:set>
                                  </p:childTnLst>
                                </p:cTn>
                              </p:par>
                            </p:childTnLst>
                          </p:cTn>
                        </p:par>
                        <p:par>
                          <p:cTn id="9" fill="hold">
                            <p:stCondLst>
                              <p:cond delay="500"/>
                            </p:stCondLst>
                            <p:childTnLst>
                              <p:par>
                                <p:cTn id="10" presetID="64" presetClass="path" presetSubtype="0" accel="50000" decel="50000" fill="hold" grpId="0" nodeType="afterEffect">
                                  <p:stCondLst>
                                    <p:cond delay="0"/>
                                  </p:stCondLst>
                                  <p:childTnLst>
                                    <p:animMotion origin="layout" path="M 0 0  L 0 -0.25  E" pathEditMode="relative" ptsTypes="">
                                      <p:cBhvr>
                                        <p:cTn id="11" dur="500" fill="hold"/>
                                        <p:tgtEl>
                                          <p:spTgt spid="7"/>
                                        </p:tgtEl>
                                        <p:attrNameLst>
                                          <p:attrName>ppt_x</p:attrName>
                                          <p:attrName>ppt_y</p:attrName>
                                        </p:attrNameLst>
                                      </p:cBhvr>
                                    </p:animMotion>
                                  </p:childTnLst>
                                </p:cTn>
                              </p:par>
                            </p:childTnLst>
                          </p:cTn>
                        </p:par>
                        <p:par>
                          <p:cTn id="12" fill="hold">
                            <p:stCondLst>
                              <p:cond delay="1000"/>
                            </p:stCondLst>
                            <p:childTnLst>
                              <p:par>
                                <p:cTn id="13" presetID="2" presetClass="exit" presetSubtype="1" fill="hold" grpId="0" nodeType="afterEffect">
                                  <p:stCondLst>
                                    <p:cond delay="0"/>
                                  </p:stCondLst>
                                  <p:childTnLst>
                                    <p:anim calcmode="lin" valueType="num">
                                      <p:cBhvr additive="base">
                                        <p:cTn id="14" dur="500"/>
                                        <p:tgtEl>
                                          <p:spTgt spid="3"/>
                                        </p:tgtEl>
                                        <p:attrNameLst>
                                          <p:attrName>ppt_x</p:attrName>
                                        </p:attrNameLst>
                                      </p:cBhvr>
                                      <p:tavLst>
                                        <p:tav tm="0">
                                          <p:val>
                                            <p:strVal val="ppt_x"/>
                                          </p:val>
                                        </p:tav>
                                        <p:tav tm="100000">
                                          <p:val>
                                            <p:strVal val="ppt_x"/>
                                          </p:val>
                                        </p:tav>
                                      </p:tavLst>
                                    </p:anim>
                                    <p:anim calcmode="lin" valueType="num">
                                      <p:cBhvr additive="base">
                                        <p:cTn id="15" dur="500"/>
                                        <p:tgtEl>
                                          <p:spTgt spid="3"/>
                                        </p:tgtEl>
                                        <p:attrNameLst>
                                          <p:attrName>ppt_y</p:attrName>
                                        </p:attrNameLst>
                                      </p:cBhvr>
                                      <p:tavLst>
                                        <p:tav tm="0">
                                          <p:val>
                                            <p:strVal val="ppt_y"/>
                                          </p:val>
                                        </p:tav>
                                        <p:tav tm="100000">
                                          <p:val>
                                            <p:strVal val="0-ppt_h/2"/>
                                          </p:val>
                                        </p:tav>
                                      </p:tavLst>
                                    </p:anim>
                                    <p:set>
                                      <p:cBhvr>
                                        <p:cTn id="16" dur="1" fill="hold">
                                          <p:stCondLst>
                                            <p:cond delay="499"/>
                                          </p:stCondLst>
                                        </p:cTn>
                                        <p:tgtEl>
                                          <p:spTgt spid="3"/>
                                        </p:tgtEl>
                                        <p:attrNameLst>
                                          <p:attrName>style.visibility</p:attrName>
                                        </p:attrNameLst>
                                      </p:cBhvr>
                                      <p:to>
                                        <p:strVal val="hidden"/>
                                      </p:to>
                                    </p:set>
                                  </p:childTnLst>
                                </p:cTn>
                              </p:par>
                              <p:par>
                                <p:cTn id="17" presetID="2" presetClass="exit" presetSubtype="1" fill="hold" grpId="0" nodeType="withEffect">
                                  <p:stCondLst>
                                    <p:cond delay="0"/>
                                  </p:stCondLst>
                                  <p:childTnLst>
                                    <p:anim calcmode="lin" valueType="num">
                                      <p:cBhvr additive="base">
                                        <p:cTn id="18" dur="500"/>
                                        <p:tgtEl>
                                          <p:spTgt spid="4"/>
                                        </p:tgtEl>
                                        <p:attrNameLst>
                                          <p:attrName>ppt_x</p:attrName>
                                        </p:attrNameLst>
                                      </p:cBhvr>
                                      <p:tavLst>
                                        <p:tav tm="0">
                                          <p:val>
                                            <p:strVal val="ppt_x"/>
                                          </p:val>
                                        </p:tav>
                                        <p:tav tm="100000">
                                          <p:val>
                                            <p:strVal val="ppt_x"/>
                                          </p:val>
                                        </p:tav>
                                      </p:tavLst>
                                    </p:anim>
                                    <p:anim calcmode="lin" valueType="num">
                                      <p:cBhvr additive="base">
                                        <p:cTn id="19" dur="500"/>
                                        <p:tgtEl>
                                          <p:spTgt spid="4"/>
                                        </p:tgtEl>
                                        <p:attrNameLst>
                                          <p:attrName>ppt_y</p:attrName>
                                        </p:attrNameLst>
                                      </p:cBhvr>
                                      <p:tavLst>
                                        <p:tav tm="0">
                                          <p:val>
                                            <p:strVal val="ppt_y"/>
                                          </p:val>
                                        </p:tav>
                                        <p:tav tm="100000">
                                          <p:val>
                                            <p:strVal val="0-ppt_h/2"/>
                                          </p:val>
                                        </p:tav>
                                      </p:tavLst>
                                    </p:anim>
                                    <p:set>
                                      <p:cBhvr>
                                        <p:cTn id="20" dur="1" fill="hold">
                                          <p:stCondLst>
                                            <p:cond delay="499"/>
                                          </p:stCondLst>
                                        </p:cTn>
                                        <p:tgtEl>
                                          <p:spTgt spid="4"/>
                                        </p:tgtEl>
                                        <p:attrNameLst>
                                          <p:attrName>style.visibility</p:attrName>
                                        </p:attrNameLst>
                                      </p:cBhvr>
                                      <p:to>
                                        <p:strVal val="hidden"/>
                                      </p:to>
                                    </p:set>
                                  </p:childTnLst>
                                </p:cTn>
                              </p:par>
                              <p:par>
                                <p:cTn id="21" presetID="2" presetClass="exit" presetSubtype="1" fill="hold" grpId="0" nodeType="withEffect">
                                  <p:stCondLst>
                                    <p:cond delay="0"/>
                                  </p:stCondLst>
                                  <p:childTnLst>
                                    <p:anim calcmode="lin" valueType="num">
                                      <p:cBhvr additive="base">
                                        <p:cTn id="22" dur="500"/>
                                        <p:tgtEl>
                                          <p:spTgt spid="5"/>
                                        </p:tgtEl>
                                        <p:attrNameLst>
                                          <p:attrName>ppt_x</p:attrName>
                                        </p:attrNameLst>
                                      </p:cBhvr>
                                      <p:tavLst>
                                        <p:tav tm="0">
                                          <p:val>
                                            <p:strVal val="ppt_x"/>
                                          </p:val>
                                        </p:tav>
                                        <p:tav tm="100000">
                                          <p:val>
                                            <p:strVal val="ppt_x"/>
                                          </p:val>
                                        </p:tav>
                                      </p:tavLst>
                                    </p:anim>
                                    <p:anim calcmode="lin" valueType="num">
                                      <p:cBhvr additive="base">
                                        <p:cTn id="23" dur="500"/>
                                        <p:tgtEl>
                                          <p:spTgt spid="5"/>
                                        </p:tgtEl>
                                        <p:attrNameLst>
                                          <p:attrName>ppt_y</p:attrName>
                                        </p:attrNameLst>
                                      </p:cBhvr>
                                      <p:tavLst>
                                        <p:tav tm="0">
                                          <p:val>
                                            <p:strVal val="ppt_y"/>
                                          </p:val>
                                        </p:tav>
                                        <p:tav tm="100000">
                                          <p:val>
                                            <p:strVal val="0-ppt_h/2"/>
                                          </p:val>
                                        </p:tav>
                                      </p:tavLst>
                                    </p:anim>
                                    <p:set>
                                      <p:cBhvr>
                                        <p:cTn id="24" dur="1" fill="hold">
                                          <p:stCondLst>
                                            <p:cond delay="499"/>
                                          </p:stCondLst>
                                        </p:cTn>
                                        <p:tgtEl>
                                          <p:spTgt spid="5"/>
                                        </p:tgtEl>
                                        <p:attrNameLst>
                                          <p:attrName>style.visibility</p:attrName>
                                        </p:attrNameLst>
                                      </p:cBhvr>
                                      <p:to>
                                        <p:strVal val="hidden"/>
                                      </p:to>
                                    </p:set>
                                  </p:childTnLst>
                                </p:cTn>
                              </p:par>
                              <p:par>
                                <p:cTn id="25" presetID="2" presetClass="exit" presetSubtype="1" fill="hold" grpId="0" nodeType="withEffect">
                                  <p:stCondLst>
                                    <p:cond delay="0"/>
                                  </p:stCondLst>
                                  <p:childTnLst>
                                    <p:anim calcmode="lin" valueType="num">
                                      <p:cBhvr additive="base">
                                        <p:cTn id="26" dur="500"/>
                                        <p:tgtEl>
                                          <p:spTgt spid="6"/>
                                        </p:tgtEl>
                                        <p:attrNameLst>
                                          <p:attrName>ppt_x</p:attrName>
                                        </p:attrNameLst>
                                      </p:cBhvr>
                                      <p:tavLst>
                                        <p:tav tm="0">
                                          <p:val>
                                            <p:strVal val="ppt_x"/>
                                          </p:val>
                                        </p:tav>
                                        <p:tav tm="100000">
                                          <p:val>
                                            <p:strVal val="ppt_x"/>
                                          </p:val>
                                        </p:tav>
                                      </p:tavLst>
                                    </p:anim>
                                    <p:anim calcmode="lin" valueType="num">
                                      <p:cBhvr additive="base">
                                        <p:cTn id="27" dur="500"/>
                                        <p:tgtEl>
                                          <p:spTgt spid="6"/>
                                        </p:tgtEl>
                                        <p:attrNameLst>
                                          <p:attrName>ppt_y</p:attrName>
                                        </p:attrNameLst>
                                      </p:cBhvr>
                                      <p:tavLst>
                                        <p:tav tm="0">
                                          <p:val>
                                            <p:strVal val="ppt_y"/>
                                          </p:val>
                                        </p:tav>
                                        <p:tav tm="100000">
                                          <p:val>
                                            <p:strVal val="0-ppt_h/2"/>
                                          </p:val>
                                        </p:tav>
                                      </p:tavLst>
                                    </p:anim>
                                    <p:set>
                                      <p:cBhvr>
                                        <p:cTn id="28" dur="1" fill="hold">
                                          <p:stCondLst>
                                            <p:cond delay="499"/>
                                          </p:stCondLst>
                                        </p:cTn>
                                        <p:tgtEl>
                                          <p:spTgt spid="6"/>
                                        </p:tgtEl>
                                        <p:attrNameLst>
                                          <p:attrName>style.visibility</p:attrName>
                                        </p:attrNameLst>
                                      </p:cBhvr>
                                      <p:to>
                                        <p:strVal val="hidden"/>
                                      </p:to>
                                    </p:set>
                                  </p:childTnLst>
                                </p:cTn>
                              </p:par>
                              <p:par>
                                <p:cTn id="29" presetID="2" presetClass="exit" presetSubtype="1" fill="hold" grpId="0" nodeType="withEffect">
                                  <p:stCondLst>
                                    <p:cond delay="0"/>
                                  </p:stCondLst>
                                  <p:childTnLst>
                                    <p:anim calcmode="lin" valueType="num">
                                      <p:cBhvr additive="base">
                                        <p:cTn id="30" dur="500"/>
                                        <p:tgtEl>
                                          <p:spTgt spid="8"/>
                                        </p:tgtEl>
                                        <p:attrNameLst>
                                          <p:attrName>ppt_x</p:attrName>
                                        </p:attrNameLst>
                                      </p:cBhvr>
                                      <p:tavLst>
                                        <p:tav tm="0">
                                          <p:val>
                                            <p:strVal val="ppt_x"/>
                                          </p:val>
                                        </p:tav>
                                        <p:tav tm="100000">
                                          <p:val>
                                            <p:strVal val="ppt_x"/>
                                          </p:val>
                                        </p:tav>
                                      </p:tavLst>
                                    </p:anim>
                                    <p:anim calcmode="lin" valueType="num">
                                      <p:cBhvr additive="base">
                                        <p:cTn id="31" dur="500"/>
                                        <p:tgtEl>
                                          <p:spTgt spid="8"/>
                                        </p:tgtEl>
                                        <p:attrNameLst>
                                          <p:attrName>ppt_y</p:attrName>
                                        </p:attrNameLst>
                                      </p:cBhvr>
                                      <p:tavLst>
                                        <p:tav tm="0">
                                          <p:val>
                                            <p:strVal val="ppt_y"/>
                                          </p:val>
                                        </p:tav>
                                        <p:tav tm="100000">
                                          <p:val>
                                            <p:strVal val="0-ppt_h/2"/>
                                          </p:val>
                                        </p:tav>
                                      </p:tavLst>
                                    </p:anim>
                                    <p:set>
                                      <p:cBhvr>
                                        <p:cTn id="3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p:bldP spid="3" grpId="0"/>
      <p:bldP spid="4" grpId="0"/>
      <p:bldP spid="5" grpId="0"/>
      <p:bldP spid="6"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userDrawn="1"/>
        </p:nvGrpSpPr>
        <p:grpSpPr>
          <a:xfrm rot="0">
            <a:off x="794385" y="1978660"/>
            <a:ext cx="3162300" cy="257810"/>
            <a:chOff x="1268" y="3776"/>
            <a:chExt cx="4980" cy="406"/>
          </a:xfrm>
        </p:grpSpPr>
        <p:sp>
          <p:nvSpPr>
            <p:cNvPr id="26" name="Rectangle 6"/>
            <p:cNvSpPr>
              <a:spLocks noChangeArrowheads="1"/>
            </p:cNvSpPr>
            <p:nvPr/>
          </p:nvSpPr>
          <p:spPr bwMode="auto">
            <a:xfrm>
              <a:off x="2844" y="3786"/>
              <a:ext cx="3405" cy="38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0" rIns="0" bIns="0" anchor="ctr" anchorCtr="0">
              <a:spAutoFit/>
            </a:bodyPr>
            <a:p>
              <a:pPr algn="l"/>
              <a:r>
                <a:rPr lang="zh-CN" altLang="en-US" sz="1600" b="1" dirty="0">
                  <a:solidFill>
                    <a:srgbClr val="1C4885"/>
                  </a:solidFill>
                  <a:latin typeface="微软雅黑" panose="020B0502040204020203" pitchFamily="34" charset="-122"/>
                  <a:ea typeface="微软雅黑" panose="020B0502040204020203" pitchFamily="34" charset="-122"/>
                </a:rPr>
                <a:t>广域网基础</a:t>
              </a:r>
              <a:endParaRPr lang="zh-CN" altLang="en-US" sz="1600" b="1" dirty="0">
                <a:solidFill>
                  <a:srgbClr val="1C4885"/>
                </a:solidFill>
                <a:latin typeface="微软雅黑" panose="020B0502040204020203" pitchFamily="34" charset="-122"/>
                <a:ea typeface="微软雅黑" panose="020B0502040204020203" pitchFamily="34" charset="-122"/>
              </a:endParaRPr>
            </a:p>
          </p:txBody>
        </p:sp>
        <p:sp>
          <p:nvSpPr>
            <p:cNvPr id="27"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p>
              <a:pPr algn="ctr"/>
              <a:r>
                <a:rPr lang="en-US" altLang="zh-CN" sz="1600" b="1">
                  <a:solidFill>
                    <a:schemeClr val="bg1"/>
                  </a:solidFill>
                  <a:latin typeface="微软雅黑" panose="020B0502040204020203" pitchFamily="34" charset="-122"/>
                  <a:ea typeface="微软雅黑" panose="020B0502040204020203" pitchFamily="34" charset="-122"/>
                </a:rPr>
                <a:t>6.1</a:t>
              </a:r>
              <a:endParaRPr lang="en-US" altLang="zh-CN" sz="1600" b="1">
                <a:solidFill>
                  <a:schemeClr val="bg1"/>
                </a:solidFill>
                <a:latin typeface="微软雅黑" panose="020B0502040204020203" pitchFamily="34" charset="-122"/>
                <a:ea typeface="微软雅黑" panose="020B0502040204020203" pitchFamily="34"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afterEffect">
                                  <p:stCondLst>
                                    <p:cond delay="0"/>
                                  </p:stCondLst>
                                  <p:childTnLst>
                                    <p:animMotion origin="layout" path="M 0.000000 0.000000 L 0.000000 -0.379412 " pathEditMode="relative" rAng="0" ptsTypes="">
                                      <p:cBhvr>
                                        <p:cTn id="6" dur="500" fill="hold"/>
                                        <p:tgtEl>
                                          <p:spTgt spid="28"/>
                                        </p:tgtEl>
                                        <p:attrNameLst>
                                          <p:attrName>ppt_x</p:attrName>
                                          <p:attrName>ppt_y</p:attrName>
                                        </p:attrNameLst>
                                      </p:cBhvr>
                                      <p:rCtr x="0" y="-19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302895" y="28321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6.3.2 SDH </a:t>
            </a:r>
            <a:r>
              <a:rPr lang="zh-CN" altLang="en-US" sz="1600">
                <a:solidFill>
                  <a:srgbClr val="002060"/>
                </a:solidFill>
                <a:latin typeface="微软雅黑" panose="020B0502040204020203" pitchFamily="34" charset="-122"/>
                <a:ea typeface="微软雅黑" panose="020B0502040204020203" pitchFamily="34" charset="-122"/>
              </a:rPr>
              <a:t>网络速率体系</a:t>
            </a:r>
            <a:endParaRPr lang="zh-CN" altLang="en-US" sz="1600">
              <a:solidFill>
                <a:srgbClr val="002060"/>
              </a:solidFill>
              <a:latin typeface="微软雅黑" panose="020B0502040204020203" pitchFamily="34" charset="-122"/>
              <a:ea typeface="微软雅黑" panose="020B0502040204020203" pitchFamily="34" charset="-122"/>
            </a:endParaRPr>
          </a:p>
        </p:txBody>
      </p:sp>
      <p:graphicFrame>
        <p:nvGraphicFramePr>
          <p:cNvPr id="0" name="表格 -1"/>
          <p:cNvGraphicFramePr/>
          <p:nvPr/>
        </p:nvGraphicFramePr>
        <p:xfrm>
          <a:off x="572770" y="762635"/>
          <a:ext cx="6319520" cy="3977640"/>
        </p:xfrm>
        <a:graphic>
          <a:graphicData uri="http://schemas.openxmlformats.org/drawingml/2006/table">
            <a:tbl>
              <a:tblPr firstRow="1" bandRow="1">
                <a:tableStyleId>{5940675A-B579-460E-94D1-54222C63F5DA}</a:tableStyleId>
              </a:tblPr>
              <a:tblGrid>
                <a:gridCol w="1039495"/>
                <a:gridCol w="1130935"/>
                <a:gridCol w="1189990"/>
                <a:gridCol w="1478915"/>
                <a:gridCol w="1480185"/>
              </a:tblGrid>
              <a:tr h="497205">
                <a:tc>
                  <a:txBody>
                    <a:bodyPr/>
                    <a:p>
                      <a:pPr indent="0" algn="ctr">
                        <a:buNone/>
                      </a:pPr>
                      <a:r>
                        <a:rPr lang="en-US" altLang="zh-CN" sz="1200" b="1">
                          <a:solidFill>
                            <a:srgbClr val="222222"/>
                          </a:solidFill>
                          <a:latin typeface="Arial" panose="020B0604020202020204" pitchFamily="34" charset="0"/>
                          <a:cs typeface="Arial" panose="020B0604020202020204" pitchFamily="34" charset="0"/>
                        </a:rPr>
                        <a:t>OC</a:t>
                      </a:r>
                      <a:endParaRPr lang="en-US" altLang="zh-CN" sz="1200" b="1">
                        <a:solidFill>
                          <a:srgbClr val="222222"/>
                        </a:solidFill>
                        <a:latin typeface="Arial" panose="020B0604020202020204" pitchFamily="34" charset="0"/>
                        <a:ea typeface="Arial" panose="020B0604020202020204" pitchFamily="34" charset="0"/>
                        <a:cs typeface="Arial" panose="020B0604020202020204" pitchFamily="34" charset="0"/>
                      </a:endParaRPr>
                    </a:p>
                  </a:txBody>
                  <a:tcPr marL="0" marR="0" marT="0" marB="1" vert="horz" anchor="ctr">
                    <a:lnL w="12700" cap="flat" cmpd="sng">
                      <a:solidFill>
                        <a:srgbClr val="A2A9B1"/>
                      </a:solidFill>
                      <a:prstDash val="solid"/>
                      <a:headEnd type="none" w="med" len="med"/>
                      <a:tailEnd type="none" w="med" len="med"/>
                    </a:lnL>
                    <a:lnR w="12700" cap="flat" cmpd="sng">
                      <a:solidFill>
                        <a:srgbClr val="A2A9B1"/>
                      </a:solidFill>
                      <a:prstDash val="solid"/>
                      <a:headEnd type="none" w="med" len="med"/>
                      <a:tailEnd type="none" w="med" len="med"/>
                    </a:lnR>
                    <a:lnT w="12700" cap="flat" cmpd="sng">
                      <a:solidFill>
                        <a:srgbClr val="A2A9B1"/>
                      </a:solidFill>
                      <a:prstDash val="solid"/>
                      <a:headEnd type="none" w="med" len="med"/>
                      <a:tailEnd type="none" w="med" len="med"/>
                    </a:lnT>
                    <a:lnB w="12700" cap="flat" cmpd="sng">
                      <a:solidFill>
                        <a:srgbClr val="A2A9B1"/>
                      </a:solidFill>
                      <a:prstDash val="solid"/>
                      <a:headEnd type="none" w="med" len="med"/>
                      <a:tailEnd type="none" w="med" len="med"/>
                    </a:lnB>
                    <a:lnTlToBr>
                      <a:noFill/>
                    </a:lnTlToBr>
                    <a:lnBlToTr>
                      <a:noFill/>
                    </a:lnBlToTr>
                    <a:solidFill>
                      <a:srgbClr val="EAECF0"/>
                    </a:solidFill>
                  </a:tcPr>
                </a:tc>
                <a:tc>
                  <a:txBody>
                    <a:bodyPr/>
                    <a:p>
                      <a:pPr indent="0" algn="ctr">
                        <a:buNone/>
                      </a:pPr>
                      <a:r>
                        <a:rPr lang="en-US" altLang="zh-CN" sz="1200" b="1">
                          <a:solidFill>
                            <a:srgbClr val="222222"/>
                          </a:solidFill>
                          <a:latin typeface="Arial" panose="020B0604020202020204" pitchFamily="34" charset="0"/>
                          <a:cs typeface="sans-serif" charset="0"/>
                        </a:rPr>
                        <a:t>STS</a:t>
                      </a:r>
                      <a:endParaRPr lang="en-US" altLang="zh-CN" sz="1200" b="1">
                        <a:solidFill>
                          <a:srgbClr val="222222"/>
                        </a:solidFill>
                        <a:latin typeface="Arial" panose="020B0604020202020204" pitchFamily="34" charset="0"/>
                        <a:ea typeface="sans-serif" charset="0"/>
                        <a:cs typeface="sans-serif" charset="0"/>
                      </a:endParaRPr>
                    </a:p>
                  </a:txBody>
                  <a:tcPr marL="0" marR="0" marT="0" marB="1" vert="horz" anchor="ctr">
                    <a:lnL w="12700" cap="flat" cmpd="sng">
                      <a:solidFill>
                        <a:srgbClr val="A2A9B1"/>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A2A9B1"/>
                      </a:solidFill>
                      <a:prstDash val="solid"/>
                      <a:headEnd type="none" w="med" len="med"/>
                      <a:tailEnd type="none" w="med" len="med"/>
                    </a:lnT>
                    <a:lnB w="12700" cap="flat" cmpd="sng">
                      <a:solidFill>
                        <a:srgbClr val="A2A9B1"/>
                      </a:solidFill>
                      <a:prstDash val="solid"/>
                      <a:headEnd type="none" w="med" len="med"/>
                      <a:tailEnd type="none" w="med" len="med"/>
                    </a:lnB>
                    <a:lnTlToBr>
                      <a:noFill/>
                    </a:lnTlToBr>
                    <a:lnBlToTr>
                      <a:noFill/>
                    </a:lnBlToTr>
                    <a:solidFill>
                      <a:srgbClr val="EAECF0"/>
                    </a:solidFill>
                  </a:tcPr>
                </a:tc>
                <a:tc>
                  <a:txBody>
                    <a:bodyPr/>
                    <a:p>
                      <a:pPr indent="0" algn="ctr">
                        <a:buNone/>
                      </a:pPr>
                      <a:r>
                        <a:rPr lang="en-US" altLang="zh-CN" sz="1200" b="1">
                          <a:solidFill>
                            <a:srgbClr val="222222"/>
                          </a:solidFill>
                          <a:latin typeface="Arial" panose="020B0604020202020204" pitchFamily="34" charset="0"/>
                          <a:ea typeface="宋体" panose="02010600030101010101" pitchFamily="2" charset="-122"/>
                          <a:cs typeface="宋体" panose="02010600030101010101" pitchFamily="2" charset="-122"/>
                        </a:rPr>
                        <a:t>STM</a:t>
                      </a:r>
                      <a:endParaRPr lang="en-US" altLang="zh-CN" sz="1200" b="1">
                        <a:solidFill>
                          <a:srgbClr val="222222"/>
                        </a:solidFill>
                        <a:latin typeface="Arial" panose="020B0604020202020204" pitchFamily="34" charset="0"/>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A2A9B1"/>
                      </a:solidFill>
                      <a:prstDash val="solid"/>
                      <a:headEnd type="none" w="med" len="med"/>
                      <a:tailEnd type="none" w="med" len="med"/>
                    </a:lnT>
                    <a:lnB w="12700" cap="flat" cmpd="sng">
                      <a:solidFill>
                        <a:srgbClr val="A2A9B1"/>
                      </a:solidFill>
                      <a:prstDash val="solid"/>
                      <a:headEnd type="none" w="med" len="med"/>
                      <a:tailEnd type="none" w="med" len="med"/>
                    </a:lnB>
                    <a:lnTlToBr>
                      <a:noFill/>
                    </a:lnTlToBr>
                    <a:lnBlToTr>
                      <a:noFill/>
                    </a:lnBlToTr>
                    <a:solidFill>
                      <a:srgbClr val="EAECF0"/>
                    </a:solidFill>
                  </a:tcPr>
                </a:tc>
                <a:tc>
                  <a:txBody>
                    <a:bodyPr/>
                    <a:p>
                      <a:pPr indent="0" algn="ctr">
                        <a:buNone/>
                      </a:pPr>
                      <a:r>
                        <a:rPr lang="zh-CN" altLang="en-US" sz="1200" b="1">
                          <a:solidFill>
                            <a:srgbClr val="222222"/>
                          </a:solidFill>
                          <a:latin typeface="微软雅黑" panose="020B0502040204020203" pitchFamily="34" charset="-122"/>
                          <a:ea typeface="微软雅黑" panose="020B0502040204020203" pitchFamily="34" charset="-122"/>
                          <a:cs typeface="宋体" panose="02010600030101010101" pitchFamily="2" charset="-122"/>
                        </a:rPr>
                        <a:t>有效荷载</a:t>
                      </a:r>
                      <a:endParaRPr lang="zh-CN" altLang="en-US" sz="1200" b="1">
                        <a:solidFill>
                          <a:srgbClr val="222222"/>
                        </a:solidFill>
                        <a:latin typeface="微软雅黑" panose="020B0502040204020203" pitchFamily="34" charset="-122"/>
                        <a:ea typeface="微软雅黑" panose="020B0502040204020203" pitchFamily="34" charset="-122"/>
                        <a:cs typeface="宋体" panose="02010600030101010101" pitchFamily="2" charset="-122"/>
                      </a:endParaRPr>
                    </a:p>
                    <a:p>
                      <a:pPr indent="0" algn="ctr">
                        <a:buNone/>
                      </a:pPr>
                      <a:r>
                        <a:rPr lang="en-US" altLang="zh-CN" sz="1200" b="1">
                          <a:solidFill>
                            <a:srgbClr val="222222"/>
                          </a:solidFill>
                          <a:latin typeface="宋体" panose="02010600030101010101" pitchFamily="2" charset="-122"/>
                          <a:ea typeface="宋体" panose="02010600030101010101" pitchFamily="2" charset="-122"/>
                          <a:cs typeface="宋体" panose="02010600030101010101" pitchFamily="2" charset="-122"/>
                        </a:rPr>
                        <a:t>kbps</a:t>
                      </a:r>
                      <a:endParaRPr lang="zh-CN" altLang="en-US" sz="1200" b="1">
                        <a:solidFill>
                          <a:srgbClr val="222222"/>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A2A9B1"/>
                      </a:solidFill>
                      <a:prstDash val="solid"/>
                      <a:headEnd type="none" w="med" len="med"/>
                      <a:tailEnd type="none" w="med" len="med"/>
                    </a:lnT>
                    <a:lnB w="12700" cap="flat" cmpd="sng">
                      <a:solidFill>
                        <a:srgbClr val="A2A9B1"/>
                      </a:solidFill>
                      <a:prstDash val="solid"/>
                      <a:headEnd type="none" w="med" len="med"/>
                      <a:tailEnd type="none" w="med" len="med"/>
                    </a:lnB>
                    <a:lnTlToBr>
                      <a:noFill/>
                    </a:lnTlToBr>
                    <a:lnBlToTr>
                      <a:noFill/>
                    </a:lnBlToTr>
                    <a:solidFill>
                      <a:srgbClr val="EAECF0"/>
                    </a:solidFill>
                  </a:tcPr>
                </a:tc>
                <a:tc>
                  <a:txBody>
                    <a:bodyPr/>
                    <a:p>
                      <a:pPr indent="0" algn="ctr">
                        <a:buNone/>
                      </a:pPr>
                      <a:r>
                        <a:rPr lang="zh-CN" altLang="en-US" sz="1200" b="1">
                          <a:solidFill>
                            <a:srgbClr val="222222"/>
                          </a:solidFill>
                          <a:latin typeface="微软雅黑" panose="020B0502040204020203" pitchFamily="34" charset="-122"/>
                          <a:ea typeface="微软雅黑" panose="020B0502040204020203" pitchFamily="34" charset="-122"/>
                          <a:cs typeface="宋体" panose="02010600030101010101" pitchFamily="2" charset="-122"/>
                        </a:rPr>
                        <a:t>线路速率</a:t>
                      </a:r>
                      <a:endParaRPr lang="zh-CN" altLang="en-US" sz="1200" b="1">
                        <a:solidFill>
                          <a:srgbClr val="222222"/>
                        </a:solidFill>
                        <a:latin typeface="微软雅黑" panose="020B0502040204020203" pitchFamily="34" charset="-122"/>
                        <a:ea typeface="微软雅黑" panose="020B0502040204020203" pitchFamily="34" charset="-122"/>
                        <a:cs typeface="宋体" panose="02010600030101010101" pitchFamily="2" charset="-122"/>
                      </a:endParaRPr>
                    </a:p>
                    <a:p>
                      <a:pPr indent="0" algn="ctr">
                        <a:buNone/>
                      </a:pPr>
                      <a:r>
                        <a:rPr lang="en-US" altLang="zh-CN" sz="1200" b="1">
                          <a:solidFill>
                            <a:srgbClr val="222222"/>
                          </a:solidFill>
                          <a:latin typeface="宋体" panose="02010600030101010101" pitchFamily="2" charset="-122"/>
                          <a:ea typeface="宋体" panose="02010600030101010101" pitchFamily="2" charset="-122"/>
                          <a:cs typeface="宋体" panose="02010600030101010101" pitchFamily="2" charset="-122"/>
                        </a:rPr>
                        <a:t>kbps</a:t>
                      </a:r>
                      <a:endParaRPr lang="zh-CN" altLang="en-US" sz="1200" b="1">
                        <a:solidFill>
                          <a:srgbClr val="222222"/>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A2A9B1"/>
                      </a:solidFill>
                      <a:prstDash val="solid"/>
                      <a:headEnd type="none" w="med" len="med"/>
                      <a:tailEnd type="none" w="med" len="med"/>
                    </a:lnT>
                    <a:lnB w="12700" cap="flat" cmpd="sng">
                      <a:solidFill>
                        <a:srgbClr val="A2A9B1"/>
                      </a:solidFill>
                      <a:prstDash val="solid"/>
                      <a:headEnd type="none" w="med" len="med"/>
                      <a:tailEnd type="none" w="med" len="med"/>
                    </a:lnB>
                    <a:lnTlToBr>
                      <a:noFill/>
                    </a:lnTlToBr>
                    <a:lnBlToTr>
                      <a:noFill/>
                    </a:lnBlToTr>
                    <a:solidFill>
                      <a:srgbClr val="EAECF0"/>
                    </a:solidFill>
                  </a:tcPr>
                </a:tc>
              </a:tr>
              <a:tr h="497205">
                <a:tc>
                  <a:txBody>
                    <a:bodyPr/>
                    <a:p>
                      <a:pPr indent="0">
                        <a:buNone/>
                      </a:pPr>
                      <a:r>
                        <a:rPr lang="en-US" altLang="zh-CN" sz="1200" b="0">
                          <a:solidFill>
                            <a:srgbClr val="0B0080"/>
                          </a:solidFill>
                          <a:latin typeface="Arial" panose="020B0604020202020204" pitchFamily="34" charset="0"/>
                          <a:cs typeface="Arial" panose="020B0604020202020204" pitchFamily="34" charset="0"/>
                        </a:rPr>
                        <a:t>OC-1</a:t>
                      </a:r>
                      <a:endParaRPr lang="en-US" altLang="zh-CN" sz="1200" b="0">
                        <a:solidFill>
                          <a:srgbClr val="0B0080"/>
                        </a:solidFill>
                        <a:latin typeface="Arial" panose="020B0604020202020204" pitchFamily="34" charset="0"/>
                        <a:ea typeface="Arial" panose="020B0604020202020204" pitchFamily="34" charset="0"/>
                        <a:cs typeface="Arial" panose="020B0604020202020204" pitchFamily="34" charset="0"/>
                      </a:endParaRPr>
                    </a:p>
                  </a:txBody>
                  <a:tcPr marL="0" marR="0" marT="0" marB="1" vert="horz" anchor="ctr">
                    <a:lnL w="12700" cap="flat" cmpd="sng">
                      <a:solidFill>
                        <a:srgbClr val="A2A9B1"/>
                      </a:solidFill>
                      <a:prstDash val="solid"/>
                      <a:headEnd type="none" w="med" len="med"/>
                      <a:tailEnd type="none" w="med" len="med"/>
                    </a:lnL>
                    <a:lnR w="12700" cap="flat" cmpd="sng">
                      <a:solidFill>
                        <a:srgbClr val="A2A9B1"/>
                      </a:solidFill>
                      <a:prstDash val="solid"/>
                      <a:headEnd type="none" w="med" len="med"/>
                      <a:tailEnd type="none" w="med" len="med"/>
                    </a:lnR>
                    <a:lnT w="12700" cap="flat" cmpd="sng">
                      <a:solidFill>
                        <a:srgbClr val="A2A9B1"/>
                      </a:solidFill>
                      <a:prstDash val="solid"/>
                      <a:headEnd type="none" w="med" len="med"/>
                      <a:tailEnd type="none" w="med" len="med"/>
                    </a:lnT>
                    <a:lnB w="12700" cap="flat" cmpd="sng">
                      <a:solidFill>
                        <a:srgbClr val="A2A9B1"/>
                      </a:solidFill>
                      <a:prstDash val="solid"/>
                      <a:headEnd type="none" w="med" len="med"/>
                      <a:tailEnd type="none" w="med" len="med"/>
                    </a:lnB>
                    <a:lnTlToBr>
                      <a:noFill/>
                    </a:lnTlToBr>
                    <a:lnBlToTr>
                      <a:noFill/>
                    </a:lnBlToTr>
                    <a:solidFill>
                      <a:srgbClr val="F8F9FA"/>
                    </a:solidFill>
                  </a:tcPr>
                </a:tc>
                <a:tc>
                  <a:txBody>
                    <a:bodyPr/>
                    <a:p>
                      <a:pPr indent="0">
                        <a:buNone/>
                      </a:pPr>
                      <a:r>
                        <a:rPr lang="en-US" altLang="zh-CN" sz="1200" b="0">
                          <a:solidFill>
                            <a:srgbClr val="222222"/>
                          </a:solidFill>
                          <a:latin typeface="Arial" panose="020B0604020202020204" pitchFamily="34" charset="0"/>
                          <a:cs typeface="Arial" panose="020B0604020202020204" pitchFamily="34" charset="0"/>
                        </a:rPr>
                        <a:t>STS-1</a:t>
                      </a:r>
                      <a:endParaRPr lang="en-US" altLang="zh-CN" sz="1200" b="0">
                        <a:solidFill>
                          <a:srgbClr val="222222"/>
                        </a:solidFill>
                        <a:latin typeface="Arial" panose="020B0604020202020204" pitchFamily="34" charset="0"/>
                        <a:ea typeface="Arial" panose="020B0604020202020204" pitchFamily="34" charset="0"/>
                        <a:cs typeface="Arial" panose="020B0604020202020204" pitchFamily="34" charset="0"/>
                      </a:endParaRPr>
                    </a:p>
                  </a:txBody>
                  <a:tcPr marL="0" marR="0" marT="0" marB="1" vert="horz" anchor="ctr">
                    <a:lnL w="12700" cap="flat" cmpd="sng">
                      <a:solidFill>
                        <a:srgbClr val="A2A9B1"/>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A2A9B1"/>
                      </a:solidFill>
                      <a:prstDash val="solid"/>
                      <a:headEnd type="none" w="med" len="med"/>
                      <a:tailEnd type="none" w="med" len="med"/>
                    </a:lnT>
                    <a:lnB w="12700" cap="flat" cmpd="sng">
                      <a:solidFill>
                        <a:srgbClr val="A2A9B1"/>
                      </a:solidFill>
                      <a:prstDash val="solid"/>
                      <a:headEnd type="none" w="med" len="med"/>
                      <a:tailEnd type="none" w="med" len="med"/>
                    </a:lnB>
                    <a:lnTlToBr>
                      <a:noFill/>
                    </a:lnTlToBr>
                    <a:lnBlToTr>
                      <a:noFill/>
                    </a:lnBlToTr>
                    <a:solidFill>
                      <a:srgbClr val="F8F9FA"/>
                    </a:solidFill>
                  </a:tcPr>
                </a:tc>
                <a:tc>
                  <a:txBody>
                    <a:bodyPr/>
                    <a:p>
                      <a:pPr indent="0">
                        <a:buNone/>
                      </a:pPr>
                      <a:r>
                        <a:rPr lang="en-US" altLang="zh-CN" sz="1200" b="0">
                          <a:solidFill>
                            <a:srgbClr val="222222"/>
                          </a:solidFill>
                          <a:latin typeface="Arial" panose="020B0604020202020204" pitchFamily="34" charset="0"/>
                          <a:cs typeface="Arial" panose="020B0604020202020204" pitchFamily="34" charset="0"/>
                        </a:rPr>
                        <a:t>STM-0</a:t>
                      </a:r>
                      <a:endParaRPr lang="en-US" altLang="zh-CN" sz="1200" b="0">
                        <a:solidFill>
                          <a:srgbClr val="222222"/>
                        </a:solidFill>
                        <a:latin typeface="Arial" panose="020B0604020202020204" pitchFamily="34" charset="0"/>
                        <a:ea typeface="Arial" panose="020B0604020202020204" pitchFamily="34" charset="0"/>
                        <a:cs typeface="Arial" panose="020B0604020202020204" pitchFamily="3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A2A9B1"/>
                      </a:solidFill>
                      <a:prstDash val="solid"/>
                      <a:headEnd type="none" w="med" len="med"/>
                      <a:tailEnd type="none" w="med" len="med"/>
                    </a:lnT>
                    <a:lnB w="12700" cap="flat" cmpd="sng">
                      <a:solidFill>
                        <a:srgbClr val="A2A9B1"/>
                      </a:solidFill>
                      <a:prstDash val="solid"/>
                      <a:headEnd type="none" w="med" len="med"/>
                      <a:tailEnd type="none" w="med" len="med"/>
                    </a:lnB>
                    <a:lnTlToBr>
                      <a:noFill/>
                    </a:lnTlToBr>
                    <a:lnBlToTr>
                      <a:noFill/>
                    </a:lnBlToTr>
                    <a:solidFill>
                      <a:srgbClr val="F8F9FA"/>
                    </a:solidFill>
                  </a:tcPr>
                </a:tc>
                <a:tc>
                  <a:txBody>
                    <a:bodyPr/>
                    <a:p>
                      <a:pPr indent="0" algn="r">
                        <a:buNone/>
                      </a:pPr>
                      <a:r>
                        <a:rPr lang="en-US" altLang="zh-CN" sz="1200" b="0">
                          <a:solidFill>
                            <a:srgbClr val="222222"/>
                          </a:solidFill>
                          <a:latin typeface="Arial" panose="020B0604020202020204" pitchFamily="34" charset="0"/>
                          <a:cs typeface="Arial" panose="020B0604020202020204" pitchFamily="34" charset="0"/>
                        </a:rPr>
                        <a:t>50,112</a:t>
                      </a:r>
                      <a:endParaRPr lang="en-US" altLang="zh-CN" sz="1200" b="0">
                        <a:solidFill>
                          <a:srgbClr val="222222"/>
                        </a:solidFill>
                        <a:latin typeface="Arial" panose="020B0604020202020204" pitchFamily="34" charset="0"/>
                        <a:ea typeface="Arial" panose="020B0604020202020204" pitchFamily="34" charset="0"/>
                        <a:cs typeface="Arial" panose="020B0604020202020204" pitchFamily="3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A2A9B1"/>
                      </a:solidFill>
                      <a:prstDash val="solid"/>
                      <a:headEnd type="none" w="med" len="med"/>
                      <a:tailEnd type="none" w="med" len="med"/>
                    </a:lnT>
                    <a:lnB w="12700" cap="flat" cmpd="sng">
                      <a:solidFill>
                        <a:srgbClr val="A2A9B1"/>
                      </a:solidFill>
                      <a:prstDash val="solid"/>
                      <a:headEnd type="none" w="med" len="med"/>
                      <a:tailEnd type="none" w="med" len="med"/>
                    </a:lnB>
                    <a:lnTlToBr>
                      <a:noFill/>
                    </a:lnTlToBr>
                    <a:lnBlToTr>
                      <a:noFill/>
                    </a:lnBlToTr>
                    <a:solidFill>
                      <a:srgbClr val="F8F9FA"/>
                    </a:solidFill>
                  </a:tcPr>
                </a:tc>
                <a:tc>
                  <a:txBody>
                    <a:bodyPr/>
                    <a:p>
                      <a:pPr indent="0" algn="r">
                        <a:buNone/>
                      </a:pPr>
                      <a:r>
                        <a:rPr lang="en-US" altLang="zh-CN" sz="1200" b="0">
                          <a:solidFill>
                            <a:srgbClr val="222222"/>
                          </a:solidFill>
                          <a:latin typeface="Arial" panose="020B0604020202020204" pitchFamily="34" charset="0"/>
                          <a:cs typeface="Arial" panose="020B0604020202020204" pitchFamily="34" charset="0"/>
                        </a:rPr>
                        <a:t>51,840</a:t>
                      </a:r>
                      <a:endParaRPr lang="en-US" altLang="zh-CN" sz="1200" b="0">
                        <a:solidFill>
                          <a:srgbClr val="222222"/>
                        </a:solidFill>
                        <a:latin typeface="Arial" panose="020B0604020202020204" pitchFamily="34" charset="0"/>
                        <a:ea typeface="Arial" panose="020B0604020202020204" pitchFamily="34" charset="0"/>
                        <a:cs typeface="Arial" panose="020B0604020202020204" pitchFamily="3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A2A9B1"/>
                      </a:solidFill>
                      <a:prstDash val="solid"/>
                      <a:headEnd type="none" w="med" len="med"/>
                      <a:tailEnd type="none" w="med" len="med"/>
                    </a:lnT>
                    <a:lnB w="12700" cap="flat" cmpd="sng">
                      <a:solidFill>
                        <a:srgbClr val="A2A9B1"/>
                      </a:solidFill>
                      <a:prstDash val="solid"/>
                      <a:headEnd type="none" w="med" len="med"/>
                      <a:tailEnd type="none" w="med" len="med"/>
                    </a:lnB>
                    <a:lnTlToBr>
                      <a:noFill/>
                    </a:lnTlToBr>
                    <a:lnBlToTr>
                      <a:noFill/>
                    </a:lnBlToTr>
                    <a:solidFill>
                      <a:srgbClr val="F8F9FA"/>
                    </a:solidFill>
                  </a:tcPr>
                </a:tc>
              </a:tr>
              <a:tr h="497205">
                <a:tc>
                  <a:txBody>
                    <a:bodyPr/>
                    <a:p>
                      <a:pPr indent="0">
                        <a:buNone/>
                      </a:pPr>
                      <a:r>
                        <a:rPr lang="en-US" altLang="zh-CN" sz="1200" b="0">
                          <a:solidFill>
                            <a:srgbClr val="0B0080"/>
                          </a:solidFill>
                          <a:latin typeface="Arial" panose="020B0604020202020204" pitchFamily="34" charset="0"/>
                          <a:cs typeface="Arial" panose="020B0604020202020204" pitchFamily="34" charset="0"/>
                        </a:rPr>
                        <a:t>OC-3</a:t>
                      </a:r>
                      <a:endParaRPr lang="en-US" altLang="zh-CN" sz="1200" b="0">
                        <a:solidFill>
                          <a:srgbClr val="0B0080"/>
                        </a:solidFill>
                        <a:latin typeface="Arial" panose="020B0604020202020204" pitchFamily="34" charset="0"/>
                        <a:ea typeface="Arial" panose="020B0604020202020204" pitchFamily="34" charset="0"/>
                        <a:cs typeface="Arial" panose="020B0604020202020204" pitchFamily="34" charset="0"/>
                      </a:endParaRPr>
                    </a:p>
                  </a:txBody>
                  <a:tcPr marL="0" marR="0" marT="0" marB="1" vert="horz" anchor="ctr">
                    <a:lnL w="12700" cap="flat" cmpd="sng">
                      <a:solidFill>
                        <a:srgbClr val="A2A9B1"/>
                      </a:solidFill>
                      <a:prstDash val="solid"/>
                      <a:headEnd type="none" w="med" len="med"/>
                      <a:tailEnd type="none" w="med" len="med"/>
                    </a:lnL>
                    <a:lnR w="12700" cap="flat" cmpd="sng">
                      <a:solidFill>
                        <a:srgbClr val="A2A9B1"/>
                      </a:solidFill>
                      <a:prstDash val="solid"/>
                      <a:headEnd type="none" w="med" len="med"/>
                      <a:tailEnd type="none" w="med" len="med"/>
                    </a:lnR>
                    <a:lnT w="12700" cap="flat" cmpd="sng">
                      <a:solidFill>
                        <a:srgbClr val="A2A9B1"/>
                      </a:solidFill>
                      <a:prstDash val="solid"/>
                      <a:headEnd type="none" w="med" len="med"/>
                      <a:tailEnd type="none" w="med" len="med"/>
                    </a:lnT>
                    <a:lnB w="12700" cap="flat" cmpd="sng">
                      <a:solidFill>
                        <a:srgbClr val="A2A9B1"/>
                      </a:solidFill>
                      <a:prstDash val="solid"/>
                      <a:headEnd type="none" w="med" len="med"/>
                      <a:tailEnd type="none" w="med" len="med"/>
                    </a:lnB>
                    <a:lnTlToBr>
                      <a:noFill/>
                    </a:lnTlToBr>
                    <a:lnBlToTr>
                      <a:noFill/>
                    </a:lnBlToTr>
                    <a:solidFill>
                      <a:srgbClr val="F8F9FA"/>
                    </a:solidFill>
                  </a:tcPr>
                </a:tc>
                <a:tc>
                  <a:txBody>
                    <a:bodyPr/>
                    <a:p>
                      <a:pPr indent="0">
                        <a:buNone/>
                      </a:pPr>
                      <a:r>
                        <a:rPr lang="en-US" altLang="zh-CN" sz="1200" b="0">
                          <a:solidFill>
                            <a:srgbClr val="222222"/>
                          </a:solidFill>
                          <a:latin typeface="Arial" panose="020B0604020202020204" pitchFamily="34" charset="0"/>
                          <a:cs typeface="Arial" panose="020B0604020202020204" pitchFamily="34" charset="0"/>
                        </a:rPr>
                        <a:t>STS-3</a:t>
                      </a:r>
                      <a:endParaRPr lang="en-US" altLang="zh-CN" sz="1200" b="0">
                        <a:solidFill>
                          <a:srgbClr val="222222"/>
                        </a:solidFill>
                        <a:latin typeface="Arial" panose="020B0604020202020204" pitchFamily="34" charset="0"/>
                        <a:ea typeface="Arial" panose="020B0604020202020204" pitchFamily="34" charset="0"/>
                        <a:cs typeface="Arial" panose="020B0604020202020204" pitchFamily="34" charset="0"/>
                      </a:endParaRPr>
                    </a:p>
                  </a:txBody>
                  <a:tcPr marL="0" marR="0" marT="0" marB="1" vert="horz" anchor="ctr">
                    <a:lnL w="12700" cap="flat" cmpd="sng">
                      <a:solidFill>
                        <a:srgbClr val="A2A9B1"/>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A2A9B1"/>
                      </a:solidFill>
                      <a:prstDash val="solid"/>
                      <a:headEnd type="none" w="med" len="med"/>
                      <a:tailEnd type="none" w="med" len="med"/>
                    </a:lnT>
                    <a:lnB w="12700" cap="flat" cmpd="sng">
                      <a:solidFill>
                        <a:srgbClr val="A2A9B1"/>
                      </a:solidFill>
                      <a:prstDash val="solid"/>
                      <a:headEnd type="none" w="med" len="med"/>
                      <a:tailEnd type="none" w="med" len="med"/>
                    </a:lnB>
                    <a:lnTlToBr>
                      <a:noFill/>
                    </a:lnTlToBr>
                    <a:lnBlToTr>
                      <a:noFill/>
                    </a:lnBlToTr>
                    <a:solidFill>
                      <a:srgbClr val="F8F9FA"/>
                    </a:solidFill>
                  </a:tcPr>
                </a:tc>
                <a:tc>
                  <a:txBody>
                    <a:bodyPr/>
                    <a:p>
                      <a:pPr indent="0">
                        <a:buNone/>
                      </a:pPr>
                      <a:r>
                        <a:rPr lang="en-US" altLang="zh-CN" sz="1200" b="0">
                          <a:solidFill>
                            <a:srgbClr val="222222"/>
                          </a:solidFill>
                          <a:latin typeface="Arial" panose="020B0604020202020204" pitchFamily="34" charset="0"/>
                          <a:cs typeface="Arial" panose="020B0604020202020204" pitchFamily="34" charset="0"/>
                        </a:rPr>
                        <a:t>STM-1</a:t>
                      </a:r>
                      <a:endParaRPr lang="en-US" altLang="zh-CN" sz="1200" b="0">
                        <a:solidFill>
                          <a:srgbClr val="222222"/>
                        </a:solidFill>
                        <a:latin typeface="Arial" panose="020B0604020202020204" pitchFamily="34" charset="0"/>
                        <a:ea typeface="Arial" panose="020B0604020202020204" pitchFamily="34" charset="0"/>
                        <a:cs typeface="Arial" panose="020B0604020202020204" pitchFamily="3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A2A9B1"/>
                      </a:solidFill>
                      <a:prstDash val="solid"/>
                      <a:headEnd type="none" w="med" len="med"/>
                      <a:tailEnd type="none" w="med" len="med"/>
                    </a:lnT>
                    <a:lnB w="12700" cap="flat" cmpd="sng">
                      <a:solidFill>
                        <a:srgbClr val="A2A9B1"/>
                      </a:solidFill>
                      <a:prstDash val="solid"/>
                      <a:headEnd type="none" w="med" len="med"/>
                      <a:tailEnd type="none" w="med" len="med"/>
                    </a:lnB>
                    <a:lnTlToBr>
                      <a:noFill/>
                    </a:lnTlToBr>
                    <a:lnBlToTr>
                      <a:noFill/>
                    </a:lnBlToTr>
                    <a:solidFill>
                      <a:srgbClr val="F8F9FA"/>
                    </a:solidFill>
                  </a:tcPr>
                </a:tc>
                <a:tc>
                  <a:txBody>
                    <a:bodyPr/>
                    <a:p>
                      <a:pPr indent="0" algn="r">
                        <a:buNone/>
                      </a:pPr>
                      <a:r>
                        <a:rPr lang="en-US" altLang="zh-CN" sz="1200" b="0">
                          <a:solidFill>
                            <a:srgbClr val="222222"/>
                          </a:solidFill>
                          <a:latin typeface="Arial" panose="020B0604020202020204" pitchFamily="34" charset="0"/>
                          <a:cs typeface="Arial" panose="020B0604020202020204" pitchFamily="34" charset="0"/>
                        </a:rPr>
                        <a:t>150,336</a:t>
                      </a:r>
                      <a:endParaRPr lang="en-US" altLang="zh-CN" sz="1200" b="0">
                        <a:solidFill>
                          <a:srgbClr val="222222"/>
                        </a:solidFill>
                        <a:latin typeface="Arial" panose="020B0604020202020204" pitchFamily="34" charset="0"/>
                        <a:ea typeface="Arial" panose="020B0604020202020204" pitchFamily="34" charset="0"/>
                        <a:cs typeface="Arial" panose="020B0604020202020204" pitchFamily="3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A2A9B1"/>
                      </a:solidFill>
                      <a:prstDash val="solid"/>
                      <a:headEnd type="none" w="med" len="med"/>
                      <a:tailEnd type="none" w="med" len="med"/>
                    </a:lnT>
                    <a:lnB w="12700" cap="flat" cmpd="sng">
                      <a:solidFill>
                        <a:srgbClr val="A2A9B1"/>
                      </a:solidFill>
                      <a:prstDash val="solid"/>
                      <a:headEnd type="none" w="med" len="med"/>
                      <a:tailEnd type="none" w="med" len="med"/>
                    </a:lnB>
                    <a:lnTlToBr>
                      <a:noFill/>
                    </a:lnTlToBr>
                    <a:lnBlToTr>
                      <a:noFill/>
                    </a:lnBlToTr>
                    <a:solidFill>
                      <a:srgbClr val="F8F9FA"/>
                    </a:solidFill>
                  </a:tcPr>
                </a:tc>
                <a:tc>
                  <a:txBody>
                    <a:bodyPr/>
                    <a:p>
                      <a:pPr indent="0" algn="r">
                        <a:buNone/>
                      </a:pPr>
                      <a:r>
                        <a:rPr lang="en-US" altLang="zh-CN" sz="1200" b="0">
                          <a:solidFill>
                            <a:srgbClr val="222222"/>
                          </a:solidFill>
                          <a:latin typeface="Arial" panose="020B0604020202020204" pitchFamily="34" charset="0"/>
                          <a:cs typeface="Arial" panose="020B0604020202020204" pitchFamily="34" charset="0"/>
                        </a:rPr>
                        <a:t>155,520</a:t>
                      </a:r>
                      <a:endParaRPr lang="en-US" altLang="zh-CN" sz="1200" b="0">
                        <a:solidFill>
                          <a:srgbClr val="222222"/>
                        </a:solidFill>
                        <a:latin typeface="Arial" panose="020B0604020202020204" pitchFamily="34" charset="0"/>
                        <a:ea typeface="Arial" panose="020B0604020202020204" pitchFamily="34" charset="0"/>
                        <a:cs typeface="Arial" panose="020B0604020202020204" pitchFamily="3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A2A9B1"/>
                      </a:solidFill>
                      <a:prstDash val="solid"/>
                      <a:headEnd type="none" w="med" len="med"/>
                      <a:tailEnd type="none" w="med" len="med"/>
                    </a:lnT>
                    <a:lnB w="12700" cap="flat" cmpd="sng">
                      <a:solidFill>
                        <a:srgbClr val="A2A9B1"/>
                      </a:solidFill>
                      <a:prstDash val="solid"/>
                      <a:headEnd type="none" w="med" len="med"/>
                      <a:tailEnd type="none" w="med" len="med"/>
                    </a:lnB>
                    <a:lnTlToBr>
                      <a:noFill/>
                    </a:lnTlToBr>
                    <a:lnBlToTr>
                      <a:noFill/>
                    </a:lnBlToTr>
                    <a:solidFill>
                      <a:srgbClr val="F8F9FA"/>
                    </a:solidFill>
                  </a:tcPr>
                </a:tc>
              </a:tr>
              <a:tr h="497205">
                <a:tc>
                  <a:txBody>
                    <a:bodyPr/>
                    <a:p>
                      <a:pPr indent="0">
                        <a:buNone/>
                      </a:pPr>
                      <a:r>
                        <a:rPr lang="en-US" altLang="zh-CN" sz="1200" b="0">
                          <a:solidFill>
                            <a:srgbClr val="0B0080"/>
                          </a:solidFill>
                          <a:latin typeface="Arial" panose="020B0604020202020204" pitchFamily="34" charset="0"/>
                          <a:cs typeface="Arial" panose="020B0604020202020204" pitchFamily="34" charset="0"/>
                        </a:rPr>
                        <a:t>OC-12</a:t>
                      </a:r>
                      <a:endParaRPr lang="en-US" altLang="zh-CN" sz="1200" b="0">
                        <a:solidFill>
                          <a:srgbClr val="0B0080"/>
                        </a:solidFill>
                        <a:latin typeface="Arial" panose="020B0604020202020204" pitchFamily="34" charset="0"/>
                        <a:ea typeface="Arial" panose="020B0604020202020204" pitchFamily="34" charset="0"/>
                        <a:cs typeface="Arial" panose="020B0604020202020204" pitchFamily="34" charset="0"/>
                      </a:endParaRPr>
                    </a:p>
                  </a:txBody>
                  <a:tcPr marL="0" marR="0" marT="0" marB="1" vert="horz" anchor="ctr">
                    <a:lnL w="12700" cap="flat" cmpd="sng">
                      <a:solidFill>
                        <a:srgbClr val="A2A9B1"/>
                      </a:solidFill>
                      <a:prstDash val="solid"/>
                      <a:headEnd type="none" w="med" len="med"/>
                      <a:tailEnd type="none" w="med" len="med"/>
                    </a:lnL>
                    <a:lnR w="12700" cap="flat" cmpd="sng">
                      <a:solidFill>
                        <a:srgbClr val="A2A9B1"/>
                      </a:solidFill>
                      <a:prstDash val="solid"/>
                      <a:headEnd type="none" w="med" len="med"/>
                      <a:tailEnd type="none" w="med" len="med"/>
                    </a:lnR>
                    <a:lnT w="12700" cap="flat" cmpd="sng">
                      <a:solidFill>
                        <a:srgbClr val="A2A9B1"/>
                      </a:solidFill>
                      <a:prstDash val="solid"/>
                      <a:headEnd type="none" w="med" len="med"/>
                      <a:tailEnd type="none" w="med" len="med"/>
                    </a:lnT>
                    <a:lnB w="12700" cap="flat" cmpd="sng">
                      <a:solidFill>
                        <a:srgbClr val="A2A9B1"/>
                      </a:solidFill>
                      <a:prstDash val="solid"/>
                      <a:headEnd type="none" w="med" len="med"/>
                      <a:tailEnd type="none" w="med" len="med"/>
                    </a:lnB>
                    <a:lnTlToBr>
                      <a:noFill/>
                    </a:lnTlToBr>
                    <a:lnBlToTr>
                      <a:noFill/>
                    </a:lnBlToTr>
                    <a:solidFill>
                      <a:srgbClr val="F8F9FA"/>
                    </a:solidFill>
                  </a:tcPr>
                </a:tc>
                <a:tc>
                  <a:txBody>
                    <a:bodyPr/>
                    <a:p>
                      <a:pPr indent="0">
                        <a:buNone/>
                      </a:pPr>
                      <a:r>
                        <a:rPr lang="en-US" altLang="zh-CN" sz="1200" b="0">
                          <a:solidFill>
                            <a:srgbClr val="222222"/>
                          </a:solidFill>
                          <a:latin typeface="Arial" panose="020B0604020202020204" pitchFamily="34" charset="0"/>
                          <a:cs typeface="Arial" panose="020B0604020202020204" pitchFamily="34" charset="0"/>
                        </a:rPr>
                        <a:t>STS-12</a:t>
                      </a:r>
                      <a:endParaRPr lang="en-US" altLang="zh-CN" sz="1200" b="0">
                        <a:solidFill>
                          <a:srgbClr val="222222"/>
                        </a:solidFill>
                        <a:latin typeface="Arial" panose="020B0604020202020204" pitchFamily="34" charset="0"/>
                        <a:ea typeface="Arial" panose="020B0604020202020204" pitchFamily="34" charset="0"/>
                        <a:cs typeface="Arial" panose="020B0604020202020204" pitchFamily="34" charset="0"/>
                      </a:endParaRPr>
                    </a:p>
                  </a:txBody>
                  <a:tcPr marL="0" marR="0" marT="0" marB="1" vert="horz" anchor="ctr">
                    <a:lnL w="12700" cap="flat" cmpd="sng">
                      <a:solidFill>
                        <a:srgbClr val="A2A9B1"/>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A2A9B1"/>
                      </a:solidFill>
                      <a:prstDash val="solid"/>
                      <a:headEnd type="none" w="med" len="med"/>
                      <a:tailEnd type="none" w="med" len="med"/>
                    </a:lnT>
                    <a:lnB w="12700" cap="flat" cmpd="sng">
                      <a:solidFill>
                        <a:srgbClr val="A2A9B1"/>
                      </a:solidFill>
                      <a:prstDash val="solid"/>
                      <a:headEnd type="none" w="med" len="med"/>
                      <a:tailEnd type="none" w="med" len="med"/>
                    </a:lnB>
                    <a:lnTlToBr>
                      <a:noFill/>
                    </a:lnTlToBr>
                    <a:lnBlToTr>
                      <a:noFill/>
                    </a:lnBlToTr>
                    <a:solidFill>
                      <a:srgbClr val="F8F9FA"/>
                    </a:solidFill>
                  </a:tcPr>
                </a:tc>
                <a:tc>
                  <a:txBody>
                    <a:bodyPr/>
                    <a:p>
                      <a:pPr indent="0">
                        <a:buNone/>
                      </a:pPr>
                      <a:r>
                        <a:rPr lang="en-US" altLang="zh-CN" sz="1200" b="0">
                          <a:solidFill>
                            <a:srgbClr val="222222"/>
                          </a:solidFill>
                          <a:latin typeface="Arial" panose="020B0604020202020204" pitchFamily="34" charset="0"/>
                          <a:cs typeface="Arial" panose="020B0604020202020204" pitchFamily="34" charset="0"/>
                        </a:rPr>
                        <a:t>STM-4</a:t>
                      </a:r>
                      <a:endParaRPr lang="en-US" altLang="zh-CN" sz="1200" b="0">
                        <a:solidFill>
                          <a:srgbClr val="222222"/>
                        </a:solidFill>
                        <a:latin typeface="Arial" panose="020B0604020202020204" pitchFamily="34" charset="0"/>
                        <a:ea typeface="Arial" panose="020B0604020202020204" pitchFamily="34" charset="0"/>
                        <a:cs typeface="Arial" panose="020B0604020202020204" pitchFamily="3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A2A9B1"/>
                      </a:solidFill>
                      <a:prstDash val="solid"/>
                      <a:headEnd type="none" w="med" len="med"/>
                      <a:tailEnd type="none" w="med" len="med"/>
                    </a:lnT>
                    <a:lnB w="12700" cap="flat" cmpd="sng">
                      <a:solidFill>
                        <a:srgbClr val="A2A9B1"/>
                      </a:solidFill>
                      <a:prstDash val="solid"/>
                      <a:headEnd type="none" w="med" len="med"/>
                      <a:tailEnd type="none" w="med" len="med"/>
                    </a:lnB>
                    <a:lnTlToBr>
                      <a:noFill/>
                    </a:lnTlToBr>
                    <a:lnBlToTr>
                      <a:noFill/>
                    </a:lnBlToTr>
                    <a:solidFill>
                      <a:srgbClr val="F8F9FA"/>
                    </a:solidFill>
                  </a:tcPr>
                </a:tc>
                <a:tc>
                  <a:txBody>
                    <a:bodyPr/>
                    <a:p>
                      <a:pPr indent="0" algn="r">
                        <a:buNone/>
                      </a:pPr>
                      <a:r>
                        <a:rPr lang="en-US" altLang="zh-CN" sz="1200" b="0">
                          <a:solidFill>
                            <a:srgbClr val="222222"/>
                          </a:solidFill>
                          <a:latin typeface="Arial" panose="020B0604020202020204" pitchFamily="34" charset="0"/>
                          <a:cs typeface="Arial" panose="020B0604020202020204" pitchFamily="34" charset="0"/>
                        </a:rPr>
                        <a:t>601,344</a:t>
                      </a:r>
                      <a:endParaRPr lang="en-US" altLang="zh-CN" sz="1200" b="0">
                        <a:solidFill>
                          <a:srgbClr val="222222"/>
                        </a:solidFill>
                        <a:latin typeface="Arial" panose="020B0604020202020204" pitchFamily="34" charset="0"/>
                        <a:ea typeface="Arial" panose="020B0604020202020204" pitchFamily="34" charset="0"/>
                        <a:cs typeface="Arial" panose="020B0604020202020204" pitchFamily="3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A2A9B1"/>
                      </a:solidFill>
                      <a:prstDash val="solid"/>
                      <a:headEnd type="none" w="med" len="med"/>
                      <a:tailEnd type="none" w="med" len="med"/>
                    </a:lnT>
                    <a:lnB w="12700" cap="flat" cmpd="sng">
                      <a:solidFill>
                        <a:srgbClr val="A2A9B1"/>
                      </a:solidFill>
                      <a:prstDash val="solid"/>
                      <a:headEnd type="none" w="med" len="med"/>
                      <a:tailEnd type="none" w="med" len="med"/>
                    </a:lnB>
                    <a:lnTlToBr>
                      <a:noFill/>
                    </a:lnTlToBr>
                    <a:lnBlToTr>
                      <a:noFill/>
                    </a:lnBlToTr>
                    <a:solidFill>
                      <a:srgbClr val="F8F9FA"/>
                    </a:solidFill>
                  </a:tcPr>
                </a:tc>
                <a:tc>
                  <a:txBody>
                    <a:bodyPr/>
                    <a:p>
                      <a:pPr indent="0" algn="r">
                        <a:buNone/>
                      </a:pPr>
                      <a:r>
                        <a:rPr lang="en-US" altLang="zh-CN" sz="1200" b="0">
                          <a:solidFill>
                            <a:srgbClr val="222222"/>
                          </a:solidFill>
                          <a:latin typeface="Arial" panose="020B0604020202020204" pitchFamily="34" charset="0"/>
                          <a:cs typeface="Arial" panose="020B0604020202020204" pitchFamily="34" charset="0"/>
                        </a:rPr>
                        <a:t>622,080</a:t>
                      </a:r>
                      <a:endParaRPr lang="en-US" altLang="zh-CN" sz="1200" b="0">
                        <a:solidFill>
                          <a:srgbClr val="222222"/>
                        </a:solidFill>
                        <a:latin typeface="Arial" panose="020B0604020202020204" pitchFamily="34" charset="0"/>
                        <a:ea typeface="Arial" panose="020B0604020202020204" pitchFamily="34" charset="0"/>
                        <a:cs typeface="Arial" panose="020B0604020202020204" pitchFamily="3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A2A9B1"/>
                      </a:solidFill>
                      <a:prstDash val="solid"/>
                      <a:headEnd type="none" w="med" len="med"/>
                      <a:tailEnd type="none" w="med" len="med"/>
                    </a:lnT>
                    <a:lnB w="12700" cap="flat" cmpd="sng">
                      <a:solidFill>
                        <a:srgbClr val="A2A9B1"/>
                      </a:solidFill>
                      <a:prstDash val="solid"/>
                      <a:headEnd type="none" w="med" len="med"/>
                      <a:tailEnd type="none" w="med" len="med"/>
                    </a:lnB>
                    <a:lnTlToBr>
                      <a:noFill/>
                    </a:lnTlToBr>
                    <a:lnBlToTr>
                      <a:noFill/>
                    </a:lnBlToTr>
                    <a:solidFill>
                      <a:srgbClr val="F8F9FA"/>
                    </a:solidFill>
                  </a:tcPr>
                </a:tc>
              </a:tr>
              <a:tr h="497205">
                <a:tc>
                  <a:txBody>
                    <a:bodyPr/>
                    <a:p>
                      <a:pPr indent="0">
                        <a:buNone/>
                      </a:pPr>
                      <a:r>
                        <a:rPr lang="en-US" altLang="zh-CN" sz="1200" b="0">
                          <a:solidFill>
                            <a:srgbClr val="0B0080"/>
                          </a:solidFill>
                          <a:latin typeface="Arial" panose="020B0604020202020204" pitchFamily="34" charset="0"/>
                          <a:cs typeface="Arial" panose="020B0604020202020204" pitchFamily="34" charset="0"/>
                        </a:rPr>
                        <a:t>OC-24</a:t>
                      </a:r>
                      <a:endParaRPr lang="en-US" altLang="zh-CN" sz="1200" b="0">
                        <a:solidFill>
                          <a:srgbClr val="0B0080"/>
                        </a:solidFill>
                        <a:latin typeface="Arial" panose="020B0604020202020204" pitchFamily="34" charset="0"/>
                        <a:ea typeface="Arial" panose="020B0604020202020204" pitchFamily="34" charset="0"/>
                        <a:cs typeface="Arial" panose="020B0604020202020204" pitchFamily="34" charset="0"/>
                      </a:endParaRPr>
                    </a:p>
                  </a:txBody>
                  <a:tcPr marL="0" marR="0" marT="0" marB="1" vert="horz" anchor="ctr">
                    <a:lnL w="12700" cap="flat" cmpd="sng">
                      <a:solidFill>
                        <a:srgbClr val="A2A9B1"/>
                      </a:solidFill>
                      <a:prstDash val="solid"/>
                      <a:headEnd type="none" w="med" len="med"/>
                      <a:tailEnd type="none" w="med" len="med"/>
                    </a:lnL>
                    <a:lnR w="12700" cap="flat" cmpd="sng">
                      <a:solidFill>
                        <a:srgbClr val="A2A9B1"/>
                      </a:solidFill>
                      <a:prstDash val="solid"/>
                      <a:headEnd type="none" w="med" len="med"/>
                      <a:tailEnd type="none" w="med" len="med"/>
                    </a:lnR>
                    <a:lnT w="12700" cap="flat" cmpd="sng">
                      <a:solidFill>
                        <a:srgbClr val="A2A9B1"/>
                      </a:solidFill>
                      <a:prstDash val="solid"/>
                      <a:headEnd type="none" w="med" len="med"/>
                      <a:tailEnd type="none" w="med" len="med"/>
                    </a:lnT>
                    <a:lnB w="12700" cap="flat" cmpd="sng">
                      <a:solidFill>
                        <a:srgbClr val="A2A9B1"/>
                      </a:solidFill>
                      <a:prstDash val="solid"/>
                      <a:headEnd type="none" w="med" len="med"/>
                      <a:tailEnd type="none" w="med" len="med"/>
                    </a:lnB>
                    <a:lnTlToBr>
                      <a:noFill/>
                    </a:lnTlToBr>
                    <a:lnBlToTr>
                      <a:noFill/>
                    </a:lnBlToTr>
                    <a:solidFill>
                      <a:srgbClr val="F8F9FA"/>
                    </a:solidFill>
                  </a:tcPr>
                </a:tc>
                <a:tc>
                  <a:txBody>
                    <a:bodyPr/>
                    <a:p>
                      <a:pPr indent="0">
                        <a:buNone/>
                      </a:pPr>
                      <a:r>
                        <a:rPr lang="en-US" altLang="zh-CN" sz="1200" b="0">
                          <a:solidFill>
                            <a:srgbClr val="222222"/>
                          </a:solidFill>
                          <a:latin typeface="Arial" panose="020B0604020202020204" pitchFamily="34" charset="0"/>
                          <a:cs typeface="Arial" panose="020B0604020202020204" pitchFamily="34" charset="0"/>
                        </a:rPr>
                        <a:t>STS-24</a:t>
                      </a:r>
                      <a:endParaRPr lang="en-US" altLang="zh-CN" sz="1200" b="0">
                        <a:solidFill>
                          <a:srgbClr val="222222"/>
                        </a:solidFill>
                        <a:latin typeface="Arial" panose="020B0604020202020204" pitchFamily="34" charset="0"/>
                        <a:ea typeface="Arial" panose="020B0604020202020204" pitchFamily="34" charset="0"/>
                        <a:cs typeface="Arial" panose="020B0604020202020204" pitchFamily="34" charset="0"/>
                      </a:endParaRPr>
                    </a:p>
                  </a:txBody>
                  <a:tcPr marL="0" marR="0" marT="0" marB="1" vert="horz" anchor="ctr">
                    <a:lnL w="12700" cap="flat" cmpd="sng">
                      <a:solidFill>
                        <a:srgbClr val="A2A9B1"/>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A2A9B1"/>
                      </a:solidFill>
                      <a:prstDash val="solid"/>
                      <a:headEnd type="none" w="med" len="med"/>
                      <a:tailEnd type="none" w="med" len="med"/>
                    </a:lnT>
                    <a:lnB w="12700" cap="flat" cmpd="sng">
                      <a:solidFill>
                        <a:srgbClr val="A2A9B1"/>
                      </a:solidFill>
                      <a:prstDash val="solid"/>
                      <a:headEnd type="none" w="med" len="med"/>
                      <a:tailEnd type="none" w="med" len="med"/>
                    </a:lnB>
                    <a:lnTlToBr>
                      <a:noFill/>
                    </a:lnTlToBr>
                    <a:lnBlToTr>
                      <a:noFill/>
                    </a:lnBlToTr>
                    <a:solidFill>
                      <a:srgbClr val="F8F9FA"/>
                    </a:solidFill>
                  </a:tcPr>
                </a:tc>
                <a:tc>
                  <a:txBody>
                    <a:bodyPr/>
                    <a:p>
                      <a:pPr indent="0">
                        <a:buNone/>
                      </a:pPr>
                      <a:r>
                        <a:rPr lang="en-US" altLang="zh-CN" sz="1200" b="0">
                          <a:solidFill>
                            <a:srgbClr val="222222"/>
                          </a:solidFill>
                          <a:latin typeface="Arial" panose="020B0604020202020204" pitchFamily="34" charset="0"/>
                          <a:cs typeface="Arial" panose="020B0604020202020204" pitchFamily="34" charset="0"/>
                        </a:rPr>
                        <a:t>–</a:t>
                      </a:r>
                      <a:endParaRPr lang="en-US" altLang="zh-CN" sz="1200" b="0">
                        <a:solidFill>
                          <a:srgbClr val="222222"/>
                        </a:solidFill>
                        <a:latin typeface="Arial" panose="020B0604020202020204" pitchFamily="34" charset="0"/>
                        <a:ea typeface="Arial" panose="020B0604020202020204" pitchFamily="34" charset="0"/>
                        <a:cs typeface="Arial" panose="020B0604020202020204" pitchFamily="3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A2A9B1"/>
                      </a:solidFill>
                      <a:prstDash val="solid"/>
                      <a:headEnd type="none" w="med" len="med"/>
                      <a:tailEnd type="none" w="med" len="med"/>
                    </a:lnT>
                    <a:lnB w="12700" cap="flat" cmpd="sng">
                      <a:solidFill>
                        <a:srgbClr val="A2A9B1"/>
                      </a:solidFill>
                      <a:prstDash val="solid"/>
                      <a:headEnd type="none" w="med" len="med"/>
                      <a:tailEnd type="none" w="med" len="med"/>
                    </a:lnB>
                    <a:lnTlToBr>
                      <a:noFill/>
                    </a:lnTlToBr>
                    <a:lnBlToTr>
                      <a:noFill/>
                    </a:lnBlToTr>
                    <a:solidFill>
                      <a:srgbClr val="F8F9FA"/>
                    </a:solidFill>
                  </a:tcPr>
                </a:tc>
                <a:tc>
                  <a:txBody>
                    <a:bodyPr/>
                    <a:p>
                      <a:pPr indent="0" algn="r">
                        <a:buNone/>
                      </a:pPr>
                      <a:r>
                        <a:rPr lang="en-US" altLang="zh-CN" sz="1200" b="0">
                          <a:solidFill>
                            <a:srgbClr val="222222"/>
                          </a:solidFill>
                          <a:latin typeface="Arial" panose="020B0604020202020204" pitchFamily="34" charset="0"/>
                          <a:cs typeface="Arial" panose="020B0604020202020204" pitchFamily="34" charset="0"/>
                        </a:rPr>
                        <a:t>1,202,688</a:t>
                      </a:r>
                      <a:endParaRPr lang="en-US" altLang="zh-CN" sz="1200" b="0">
                        <a:solidFill>
                          <a:srgbClr val="222222"/>
                        </a:solidFill>
                        <a:latin typeface="Arial" panose="020B0604020202020204" pitchFamily="34" charset="0"/>
                        <a:ea typeface="Arial" panose="020B0604020202020204" pitchFamily="34" charset="0"/>
                        <a:cs typeface="Arial" panose="020B0604020202020204" pitchFamily="3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A2A9B1"/>
                      </a:solidFill>
                      <a:prstDash val="solid"/>
                      <a:headEnd type="none" w="med" len="med"/>
                      <a:tailEnd type="none" w="med" len="med"/>
                    </a:lnT>
                    <a:lnB w="12700" cap="flat" cmpd="sng">
                      <a:solidFill>
                        <a:srgbClr val="A2A9B1"/>
                      </a:solidFill>
                      <a:prstDash val="solid"/>
                      <a:headEnd type="none" w="med" len="med"/>
                      <a:tailEnd type="none" w="med" len="med"/>
                    </a:lnB>
                    <a:lnTlToBr>
                      <a:noFill/>
                    </a:lnTlToBr>
                    <a:lnBlToTr>
                      <a:noFill/>
                    </a:lnBlToTr>
                    <a:solidFill>
                      <a:srgbClr val="F8F9FA"/>
                    </a:solidFill>
                  </a:tcPr>
                </a:tc>
                <a:tc>
                  <a:txBody>
                    <a:bodyPr/>
                    <a:p>
                      <a:pPr indent="0" algn="r">
                        <a:buNone/>
                      </a:pPr>
                      <a:r>
                        <a:rPr lang="en-US" altLang="zh-CN" sz="1200" b="0">
                          <a:solidFill>
                            <a:srgbClr val="222222"/>
                          </a:solidFill>
                          <a:latin typeface="Arial" panose="020B0604020202020204" pitchFamily="34" charset="0"/>
                          <a:cs typeface="Arial" panose="020B0604020202020204" pitchFamily="34" charset="0"/>
                        </a:rPr>
                        <a:t>1,244,160</a:t>
                      </a:r>
                      <a:endParaRPr lang="en-US" altLang="zh-CN" sz="1200" b="0">
                        <a:solidFill>
                          <a:srgbClr val="222222"/>
                        </a:solidFill>
                        <a:latin typeface="Arial" panose="020B0604020202020204" pitchFamily="34" charset="0"/>
                        <a:ea typeface="Arial" panose="020B0604020202020204" pitchFamily="34" charset="0"/>
                        <a:cs typeface="Arial" panose="020B0604020202020204" pitchFamily="3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A2A9B1"/>
                      </a:solidFill>
                      <a:prstDash val="solid"/>
                      <a:headEnd type="none" w="med" len="med"/>
                      <a:tailEnd type="none" w="med" len="med"/>
                    </a:lnT>
                    <a:lnB w="12700" cap="flat" cmpd="sng">
                      <a:solidFill>
                        <a:srgbClr val="A2A9B1"/>
                      </a:solidFill>
                      <a:prstDash val="solid"/>
                      <a:headEnd type="none" w="med" len="med"/>
                      <a:tailEnd type="none" w="med" len="med"/>
                    </a:lnB>
                    <a:lnTlToBr>
                      <a:noFill/>
                    </a:lnTlToBr>
                    <a:lnBlToTr>
                      <a:noFill/>
                    </a:lnBlToTr>
                    <a:solidFill>
                      <a:srgbClr val="F8F9FA"/>
                    </a:solidFill>
                  </a:tcPr>
                </a:tc>
              </a:tr>
              <a:tr h="497205">
                <a:tc>
                  <a:txBody>
                    <a:bodyPr/>
                    <a:p>
                      <a:pPr indent="0">
                        <a:buNone/>
                      </a:pPr>
                      <a:r>
                        <a:rPr lang="en-US" altLang="zh-CN" sz="1200" b="0">
                          <a:solidFill>
                            <a:srgbClr val="0B0080"/>
                          </a:solidFill>
                          <a:latin typeface="Arial" panose="020B0604020202020204" pitchFamily="34" charset="0"/>
                          <a:cs typeface="Arial" panose="020B0604020202020204" pitchFamily="34" charset="0"/>
                        </a:rPr>
                        <a:t>OC-48</a:t>
                      </a:r>
                      <a:endParaRPr lang="en-US" altLang="zh-CN" sz="1200" b="0">
                        <a:solidFill>
                          <a:srgbClr val="0B0080"/>
                        </a:solidFill>
                        <a:latin typeface="Arial" panose="020B0604020202020204" pitchFamily="34" charset="0"/>
                        <a:ea typeface="Arial" panose="020B0604020202020204" pitchFamily="34" charset="0"/>
                        <a:cs typeface="Arial" panose="020B0604020202020204" pitchFamily="34" charset="0"/>
                      </a:endParaRPr>
                    </a:p>
                  </a:txBody>
                  <a:tcPr marL="0" marR="0" marT="0" marB="1" vert="horz" anchor="ctr">
                    <a:lnL w="12700" cap="flat" cmpd="sng">
                      <a:solidFill>
                        <a:srgbClr val="A2A9B1"/>
                      </a:solidFill>
                      <a:prstDash val="solid"/>
                      <a:headEnd type="none" w="med" len="med"/>
                      <a:tailEnd type="none" w="med" len="med"/>
                    </a:lnL>
                    <a:lnR w="12700" cap="flat" cmpd="sng">
                      <a:solidFill>
                        <a:srgbClr val="A2A9B1"/>
                      </a:solidFill>
                      <a:prstDash val="solid"/>
                      <a:headEnd type="none" w="med" len="med"/>
                      <a:tailEnd type="none" w="med" len="med"/>
                    </a:lnR>
                    <a:lnT w="12700" cap="flat" cmpd="sng">
                      <a:solidFill>
                        <a:srgbClr val="A2A9B1"/>
                      </a:solidFill>
                      <a:prstDash val="solid"/>
                      <a:headEnd type="none" w="med" len="med"/>
                      <a:tailEnd type="none" w="med" len="med"/>
                    </a:lnT>
                    <a:lnB w="12700" cap="flat" cmpd="sng">
                      <a:solidFill>
                        <a:srgbClr val="A2A9B1"/>
                      </a:solidFill>
                      <a:prstDash val="solid"/>
                      <a:headEnd type="none" w="med" len="med"/>
                      <a:tailEnd type="none" w="med" len="med"/>
                    </a:lnB>
                    <a:lnTlToBr>
                      <a:noFill/>
                    </a:lnTlToBr>
                    <a:lnBlToTr>
                      <a:noFill/>
                    </a:lnBlToTr>
                    <a:solidFill>
                      <a:srgbClr val="F8F9FA"/>
                    </a:solidFill>
                  </a:tcPr>
                </a:tc>
                <a:tc>
                  <a:txBody>
                    <a:bodyPr/>
                    <a:p>
                      <a:pPr indent="0">
                        <a:buNone/>
                      </a:pPr>
                      <a:r>
                        <a:rPr lang="en-US" altLang="zh-CN" sz="1200" b="0">
                          <a:solidFill>
                            <a:srgbClr val="222222"/>
                          </a:solidFill>
                          <a:latin typeface="Arial" panose="020B0604020202020204" pitchFamily="34" charset="0"/>
                          <a:cs typeface="Arial" panose="020B0604020202020204" pitchFamily="34" charset="0"/>
                        </a:rPr>
                        <a:t>STS-48</a:t>
                      </a:r>
                      <a:endParaRPr lang="en-US" altLang="zh-CN" sz="1200" b="0">
                        <a:solidFill>
                          <a:srgbClr val="222222"/>
                        </a:solidFill>
                        <a:latin typeface="Arial" panose="020B0604020202020204" pitchFamily="34" charset="0"/>
                        <a:ea typeface="Arial" panose="020B0604020202020204" pitchFamily="34" charset="0"/>
                        <a:cs typeface="Arial" panose="020B0604020202020204" pitchFamily="34" charset="0"/>
                      </a:endParaRPr>
                    </a:p>
                  </a:txBody>
                  <a:tcPr marL="0" marR="0" marT="0" marB="1" vert="horz" anchor="ctr">
                    <a:lnL w="12700" cap="flat" cmpd="sng">
                      <a:solidFill>
                        <a:srgbClr val="A2A9B1"/>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A2A9B1"/>
                      </a:solidFill>
                      <a:prstDash val="solid"/>
                      <a:headEnd type="none" w="med" len="med"/>
                      <a:tailEnd type="none" w="med" len="med"/>
                    </a:lnT>
                    <a:lnB w="12700" cap="flat" cmpd="sng">
                      <a:solidFill>
                        <a:srgbClr val="A2A9B1"/>
                      </a:solidFill>
                      <a:prstDash val="solid"/>
                      <a:headEnd type="none" w="med" len="med"/>
                      <a:tailEnd type="none" w="med" len="med"/>
                    </a:lnB>
                    <a:lnTlToBr>
                      <a:noFill/>
                    </a:lnTlToBr>
                    <a:lnBlToTr>
                      <a:noFill/>
                    </a:lnBlToTr>
                    <a:solidFill>
                      <a:srgbClr val="F8F9FA"/>
                    </a:solidFill>
                  </a:tcPr>
                </a:tc>
                <a:tc>
                  <a:txBody>
                    <a:bodyPr/>
                    <a:p>
                      <a:pPr indent="0">
                        <a:buNone/>
                      </a:pPr>
                      <a:r>
                        <a:rPr lang="en-US" altLang="zh-CN" sz="1200" b="0">
                          <a:solidFill>
                            <a:srgbClr val="222222"/>
                          </a:solidFill>
                          <a:latin typeface="Arial" panose="020B0604020202020204" pitchFamily="34" charset="0"/>
                          <a:cs typeface="Arial" panose="020B0604020202020204" pitchFamily="34" charset="0"/>
                        </a:rPr>
                        <a:t>STM-16</a:t>
                      </a:r>
                      <a:endParaRPr lang="en-US" altLang="zh-CN" sz="1200" b="0">
                        <a:solidFill>
                          <a:srgbClr val="222222"/>
                        </a:solidFill>
                        <a:latin typeface="Arial" panose="020B0604020202020204" pitchFamily="34" charset="0"/>
                        <a:ea typeface="Arial" panose="020B0604020202020204" pitchFamily="34" charset="0"/>
                        <a:cs typeface="Arial" panose="020B0604020202020204" pitchFamily="3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A2A9B1"/>
                      </a:solidFill>
                      <a:prstDash val="solid"/>
                      <a:headEnd type="none" w="med" len="med"/>
                      <a:tailEnd type="none" w="med" len="med"/>
                    </a:lnT>
                    <a:lnB w="12700" cap="flat" cmpd="sng">
                      <a:solidFill>
                        <a:srgbClr val="A2A9B1"/>
                      </a:solidFill>
                      <a:prstDash val="solid"/>
                      <a:headEnd type="none" w="med" len="med"/>
                      <a:tailEnd type="none" w="med" len="med"/>
                    </a:lnB>
                    <a:lnTlToBr>
                      <a:noFill/>
                    </a:lnTlToBr>
                    <a:lnBlToTr>
                      <a:noFill/>
                    </a:lnBlToTr>
                    <a:solidFill>
                      <a:srgbClr val="F8F9FA"/>
                    </a:solidFill>
                  </a:tcPr>
                </a:tc>
                <a:tc>
                  <a:txBody>
                    <a:bodyPr/>
                    <a:p>
                      <a:pPr indent="0" algn="r">
                        <a:buNone/>
                      </a:pPr>
                      <a:r>
                        <a:rPr lang="en-US" altLang="zh-CN" sz="1200" b="0">
                          <a:solidFill>
                            <a:srgbClr val="222222"/>
                          </a:solidFill>
                          <a:latin typeface="Arial" panose="020B0604020202020204" pitchFamily="34" charset="0"/>
                          <a:cs typeface="Arial" panose="020B0604020202020204" pitchFamily="34" charset="0"/>
                        </a:rPr>
                        <a:t>2,405,376</a:t>
                      </a:r>
                      <a:endParaRPr lang="en-US" altLang="zh-CN" sz="1200" b="0">
                        <a:solidFill>
                          <a:srgbClr val="222222"/>
                        </a:solidFill>
                        <a:latin typeface="Arial" panose="020B0604020202020204" pitchFamily="34" charset="0"/>
                        <a:ea typeface="Arial" panose="020B0604020202020204" pitchFamily="34" charset="0"/>
                        <a:cs typeface="Arial" panose="020B0604020202020204" pitchFamily="3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A2A9B1"/>
                      </a:solidFill>
                      <a:prstDash val="solid"/>
                      <a:headEnd type="none" w="med" len="med"/>
                      <a:tailEnd type="none" w="med" len="med"/>
                    </a:lnT>
                    <a:lnB w="12700" cap="flat" cmpd="sng">
                      <a:solidFill>
                        <a:srgbClr val="A2A9B1"/>
                      </a:solidFill>
                      <a:prstDash val="solid"/>
                      <a:headEnd type="none" w="med" len="med"/>
                      <a:tailEnd type="none" w="med" len="med"/>
                    </a:lnB>
                    <a:lnTlToBr>
                      <a:noFill/>
                    </a:lnTlToBr>
                    <a:lnBlToTr>
                      <a:noFill/>
                    </a:lnBlToTr>
                    <a:solidFill>
                      <a:srgbClr val="F8F9FA"/>
                    </a:solidFill>
                  </a:tcPr>
                </a:tc>
                <a:tc>
                  <a:txBody>
                    <a:bodyPr/>
                    <a:p>
                      <a:pPr indent="0" algn="r">
                        <a:buNone/>
                      </a:pPr>
                      <a:r>
                        <a:rPr lang="en-US" altLang="zh-CN" sz="1200" b="0">
                          <a:solidFill>
                            <a:srgbClr val="222222"/>
                          </a:solidFill>
                          <a:latin typeface="Arial" panose="020B0604020202020204" pitchFamily="34" charset="0"/>
                          <a:cs typeface="Arial" panose="020B0604020202020204" pitchFamily="34" charset="0"/>
                        </a:rPr>
                        <a:t>2,488,320</a:t>
                      </a:r>
                      <a:endParaRPr lang="en-US" altLang="zh-CN" sz="1200" b="0">
                        <a:solidFill>
                          <a:srgbClr val="222222"/>
                        </a:solidFill>
                        <a:latin typeface="Arial" panose="020B0604020202020204" pitchFamily="34" charset="0"/>
                        <a:ea typeface="Arial" panose="020B0604020202020204" pitchFamily="34" charset="0"/>
                        <a:cs typeface="Arial" panose="020B0604020202020204" pitchFamily="3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A2A9B1"/>
                      </a:solidFill>
                      <a:prstDash val="solid"/>
                      <a:headEnd type="none" w="med" len="med"/>
                      <a:tailEnd type="none" w="med" len="med"/>
                    </a:lnT>
                    <a:lnB w="12700" cap="flat" cmpd="sng">
                      <a:solidFill>
                        <a:srgbClr val="A2A9B1"/>
                      </a:solidFill>
                      <a:prstDash val="solid"/>
                      <a:headEnd type="none" w="med" len="med"/>
                      <a:tailEnd type="none" w="med" len="med"/>
                    </a:lnB>
                    <a:lnTlToBr>
                      <a:noFill/>
                    </a:lnTlToBr>
                    <a:lnBlToTr>
                      <a:noFill/>
                    </a:lnBlToTr>
                    <a:solidFill>
                      <a:srgbClr val="F8F9FA"/>
                    </a:solidFill>
                  </a:tcPr>
                </a:tc>
              </a:tr>
              <a:tr h="497205">
                <a:tc>
                  <a:txBody>
                    <a:bodyPr/>
                    <a:p>
                      <a:pPr indent="0">
                        <a:buNone/>
                      </a:pPr>
                      <a:r>
                        <a:rPr lang="en-US" altLang="zh-CN" sz="1200" b="0">
                          <a:solidFill>
                            <a:srgbClr val="0B0080"/>
                          </a:solidFill>
                          <a:latin typeface="Arial" panose="020B0604020202020204" pitchFamily="34" charset="0"/>
                          <a:cs typeface="Arial" panose="020B0604020202020204" pitchFamily="34" charset="0"/>
                        </a:rPr>
                        <a:t>OC-192</a:t>
                      </a:r>
                      <a:endParaRPr lang="en-US" altLang="zh-CN" sz="1200" b="0">
                        <a:solidFill>
                          <a:srgbClr val="0B0080"/>
                        </a:solidFill>
                        <a:latin typeface="Arial" panose="020B0604020202020204" pitchFamily="34" charset="0"/>
                        <a:ea typeface="Arial" panose="020B0604020202020204" pitchFamily="34" charset="0"/>
                        <a:cs typeface="Arial" panose="020B0604020202020204" pitchFamily="34" charset="0"/>
                      </a:endParaRPr>
                    </a:p>
                  </a:txBody>
                  <a:tcPr marL="0" marR="0" marT="0" marB="1" vert="horz" anchor="ctr">
                    <a:lnL w="12700" cap="flat" cmpd="sng">
                      <a:solidFill>
                        <a:srgbClr val="A2A9B1"/>
                      </a:solidFill>
                      <a:prstDash val="solid"/>
                      <a:headEnd type="none" w="med" len="med"/>
                      <a:tailEnd type="none" w="med" len="med"/>
                    </a:lnL>
                    <a:lnR w="12700" cap="flat" cmpd="sng">
                      <a:solidFill>
                        <a:srgbClr val="A2A9B1"/>
                      </a:solidFill>
                      <a:prstDash val="solid"/>
                      <a:headEnd type="none" w="med" len="med"/>
                      <a:tailEnd type="none" w="med" len="med"/>
                    </a:lnR>
                    <a:lnT w="12700" cap="flat" cmpd="sng">
                      <a:solidFill>
                        <a:srgbClr val="A2A9B1"/>
                      </a:solidFill>
                      <a:prstDash val="solid"/>
                      <a:headEnd type="none" w="med" len="med"/>
                      <a:tailEnd type="none" w="med" len="med"/>
                    </a:lnT>
                    <a:lnB w="12700" cap="flat" cmpd="sng">
                      <a:solidFill>
                        <a:srgbClr val="A2A9B1"/>
                      </a:solidFill>
                      <a:prstDash val="solid"/>
                      <a:headEnd type="none" w="med" len="med"/>
                      <a:tailEnd type="none" w="med" len="med"/>
                    </a:lnB>
                    <a:lnTlToBr>
                      <a:noFill/>
                    </a:lnTlToBr>
                    <a:lnBlToTr>
                      <a:noFill/>
                    </a:lnBlToTr>
                    <a:solidFill>
                      <a:srgbClr val="F8F9FA"/>
                    </a:solidFill>
                  </a:tcPr>
                </a:tc>
                <a:tc>
                  <a:txBody>
                    <a:bodyPr/>
                    <a:p>
                      <a:pPr indent="0">
                        <a:buNone/>
                      </a:pPr>
                      <a:r>
                        <a:rPr lang="en-US" altLang="zh-CN" sz="1200" b="0">
                          <a:solidFill>
                            <a:srgbClr val="222222"/>
                          </a:solidFill>
                          <a:latin typeface="Arial" panose="020B0604020202020204" pitchFamily="34" charset="0"/>
                          <a:cs typeface="Arial" panose="020B0604020202020204" pitchFamily="34" charset="0"/>
                        </a:rPr>
                        <a:t>STS-192</a:t>
                      </a:r>
                      <a:endParaRPr lang="en-US" altLang="zh-CN" sz="1200" b="0">
                        <a:solidFill>
                          <a:srgbClr val="222222"/>
                        </a:solidFill>
                        <a:latin typeface="Arial" panose="020B0604020202020204" pitchFamily="34" charset="0"/>
                        <a:ea typeface="Arial" panose="020B0604020202020204" pitchFamily="34" charset="0"/>
                        <a:cs typeface="Arial" panose="020B0604020202020204" pitchFamily="34" charset="0"/>
                      </a:endParaRPr>
                    </a:p>
                  </a:txBody>
                  <a:tcPr marL="0" marR="0" marT="0" marB="1" vert="horz" anchor="ctr">
                    <a:lnL w="12700" cap="flat" cmpd="sng">
                      <a:solidFill>
                        <a:srgbClr val="A2A9B1"/>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A2A9B1"/>
                      </a:solidFill>
                      <a:prstDash val="solid"/>
                      <a:headEnd type="none" w="med" len="med"/>
                      <a:tailEnd type="none" w="med" len="med"/>
                    </a:lnT>
                    <a:lnB w="12700" cap="flat" cmpd="sng">
                      <a:solidFill>
                        <a:srgbClr val="A2A9B1"/>
                      </a:solidFill>
                      <a:prstDash val="solid"/>
                      <a:headEnd type="none" w="med" len="med"/>
                      <a:tailEnd type="none" w="med" len="med"/>
                    </a:lnB>
                    <a:lnTlToBr>
                      <a:noFill/>
                    </a:lnTlToBr>
                    <a:lnBlToTr>
                      <a:noFill/>
                    </a:lnBlToTr>
                    <a:solidFill>
                      <a:srgbClr val="F8F9FA"/>
                    </a:solidFill>
                  </a:tcPr>
                </a:tc>
                <a:tc>
                  <a:txBody>
                    <a:bodyPr/>
                    <a:p>
                      <a:pPr indent="0">
                        <a:buNone/>
                      </a:pPr>
                      <a:r>
                        <a:rPr lang="en-US" altLang="zh-CN" sz="1200" b="0">
                          <a:solidFill>
                            <a:srgbClr val="222222"/>
                          </a:solidFill>
                          <a:latin typeface="Arial" panose="020B0604020202020204" pitchFamily="34" charset="0"/>
                          <a:cs typeface="Arial" panose="020B0604020202020204" pitchFamily="34" charset="0"/>
                        </a:rPr>
                        <a:t>STM-64</a:t>
                      </a:r>
                      <a:endParaRPr lang="en-US" altLang="zh-CN" sz="1200" b="0">
                        <a:solidFill>
                          <a:srgbClr val="222222"/>
                        </a:solidFill>
                        <a:latin typeface="Arial" panose="020B0604020202020204" pitchFamily="34" charset="0"/>
                        <a:ea typeface="Arial" panose="020B0604020202020204" pitchFamily="34" charset="0"/>
                        <a:cs typeface="Arial" panose="020B0604020202020204" pitchFamily="3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A2A9B1"/>
                      </a:solidFill>
                      <a:prstDash val="solid"/>
                      <a:headEnd type="none" w="med" len="med"/>
                      <a:tailEnd type="none" w="med" len="med"/>
                    </a:lnT>
                    <a:lnB w="12700" cap="flat" cmpd="sng">
                      <a:solidFill>
                        <a:srgbClr val="A2A9B1"/>
                      </a:solidFill>
                      <a:prstDash val="solid"/>
                      <a:headEnd type="none" w="med" len="med"/>
                      <a:tailEnd type="none" w="med" len="med"/>
                    </a:lnB>
                    <a:lnTlToBr>
                      <a:noFill/>
                    </a:lnTlToBr>
                    <a:lnBlToTr>
                      <a:noFill/>
                    </a:lnBlToTr>
                    <a:solidFill>
                      <a:srgbClr val="F8F9FA"/>
                    </a:solidFill>
                  </a:tcPr>
                </a:tc>
                <a:tc>
                  <a:txBody>
                    <a:bodyPr/>
                    <a:p>
                      <a:pPr indent="0" algn="r">
                        <a:buNone/>
                      </a:pPr>
                      <a:r>
                        <a:rPr lang="en-US" altLang="zh-CN" sz="1200" b="0">
                          <a:solidFill>
                            <a:srgbClr val="222222"/>
                          </a:solidFill>
                          <a:latin typeface="Arial" panose="020B0604020202020204" pitchFamily="34" charset="0"/>
                          <a:cs typeface="Arial" panose="020B0604020202020204" pitchFamily="34" charset="0"/>
                        </a:rPr>
                        <a:t>9,621,504</a:t>
                      </a:r>
                      <a:endParaRPr lang="en-US" altLang="zh-CN" sz="1200" b="0">
                        <a:solidFill>
                          <a:srgbClr val="222222"/>
                        </a:solidFill>
                        <a:latin typeface="Arial" panose="020B0604020202020204" pitchFamily="34" charset="0"/>
                        <a:ea typeface="Arial" panose="020B0604020202020204" pitchFamily="34" charset="0"/>
                        <a:cs typeface="Arial" panose="020B0604020202020204" pitchFamily="3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A2A9B1"/>
                      </a:solidFill>
                      <a:prstDash val="solid"/>
                      <a:headEnd type="none" w="med" len="med"/>
                      <a:tailEnd type="none" w="med" len="med"/>
                    </a:lnT>
                    <a:lnB w="12700" cap="flat" cmpd="sng">
                      <a:solidFill>
                        <a:srgbClr val="A2A9B1"/>
                      </a:solidFill>
                      <a:prstDash val="solid"/>
                      <a:headEnd type="none" w="med" len="med"/>
                      <a:tailEnd type="none" w="med" len="med"/>
                    </a:lnB>
                    <a:lnTlToBr>
                      <a:noFill/>
                    </a:lnTlToBr>
                    <a:lnBlToTr>
                      <a:noFill/>
                    </a:lnBlToTr>
                    <a:solidFill>
                      <a:srgbClr val="F8F9FA"/>
                    </a:solidFill>
                  </a:tcPr>
                </a:tc>
                <a:tc>
                  <a:txBody>
                    <a:bodyPr/>
                    <a:p>
                      <a:pPr indent="0" algn="r">
                        <a:buNone/>
                      </a:pPr>
                      <a:r>
                        <a:rPr lang="en-US" altLang="zh-CN" sz="1200" b="0">
                          <a:solidFill>
                            <a:srgbClr val="222222"/>
                          </a:solidFill>
                          <a:latin typeface="Arial" panose="020B0604020202020204" pitchFamily="34" charset="0"/>
                          <a:cs typeface="Arial" panose="020B0604020202020204" pitchFamily="34" charset="0"/>
                        </a:rPr>
                        <a:t>9,953,280</a:t>
                      </a:r>
                      <a:endParaRPr lang="en-US" altLang="zh-CN" sz="1200" b="0">
                        <a:solidFill>
                          <a:srgbClr val="222222"/>
                        </a:solidFill>
                        <a:latin typeface="Arial" panose="020B0604020202020204" pitchFamily="34" charset="0"/>
                        <a:ea typeface="Arial" panose="020B0604020202020204" pitchFamily="34" charset="0"/>
                        <a:cs typeface="Arial" panose="020B0604020202020204" pitchFamily="3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A2A9B1"/>
                      </a:solidFill>
                      <a:prstDash val="solid"/>
                      <a:headEnd type="none" w="med" len="med"/>
                      <a:tailEnd type="none" w="med" len="med"/>
                    </a:lnT>
                    <a:lnB w="12700" cap="flat" cmpd="sng">
                      <a:solidFill>
                        <a:srgbClr val="A2A9B1"/>
                      </a:solidFill>
                      <a:prstDash val="solid"/>
                      <a:headEnd type="none" w="med" len="med"/>
                      <a:tailEnd type="none" w="med" len="med"/>
                    </a:lnB>
                    <a:lnTlToBr>
                      <a:noFill/>
                    </a:lnTlToBr>
                    <a:lnBlToTr>
                      <a:noFill/>
                    </a:lnBlToTr>
                    <a:solidFill>
                      <a:srgbClr val="F8F9FA"/>
                    </a:solidFill>
                  </a:tcPr>
                </a:tc>
              </a:tr>
              <a:tr h="497205">
                <a:tc>
                  <a:txBody>
                    <a:bodyPr/>
                    <a:p>
                      <a:pPr indent="0">
                        <a:buNone/>
                      </a:pPr>
                      <a:r>
                        <a:rPr lang="en-US" altLang="zh-CN" sz="1200" b="0">
                          <a:solidFill>
                            <a:srgbClr val="0B0080"/>
                          </a:solidFill>
                          <a:latin typeface="Arial" panose="020B0604020202020204" pitchFamily="34" charset="0"/>
                          <a:cs typeface="Arial" panose="020B0604020202020204" pitchFamily="34" charset="0"/>
                        </a:rPr>
                        <a:t>OC-768</a:t>
                      </a:r>
                      <a:endParaRPr lang="en-US" altLang="zh-CN" sz="1200" b="0">
                        <a:solidFill>
                          <a:srgbClr val="0B0080"/>
                        </a:solidFill>
                        <a:latin typeface="Arial" panose="020B0604020202020204" pitchFamily="34" charset="0"/>
                        <a:ea typeface="Arial" panose="020B0604020202020204" pitchFamily="34" charset="0"/>
                        <a:cs typeface="Arial" panose="020B0604020202020204" pitchFamily="34" charset="0"/>
                      </a:endParaRPr>
                    </a:p>
                  </a:txBody>
                  <a:tcPr marL="0" marR="0" marT="0" marB="1" vert="horz" anchor="ctr">
                    <a:lnL w="12700" cap="flat" cmpd="sng">
                      <a:solidFill>
                        <a:srgbClr val="A2A9B1"/>
                      </a:solidFill>
                      <a:prstDash val="solid"/>
                      <a:headEnd type="none" w="med" len="med"/>
                      <a:tailEnd type="none" w="med" len="med"/>
                    </a:lnL>
                    <a:lnR w="12700" cap="flat" cmpd="sng">
                      <a:solidFill>
                        <a:srgbClr val="A2A9B1"/>
                      </a:solidFill>
                      <a:prstDash val="solid"/>
                      <a:headEnd type="none" w="med" len="med"/>
                      <a:tailEnd type="none" w="med" len="med"/>
                    </a:lnR>
                    <a:lnT w="12700" cap="flat" cmpd="sng">
                      <a:solidFill>
                        <a:srgbClr val="A2A9B1"/>
                      </a:solidFill>
                      <a:prstDash val="solid"/>
                      <a:headEnd type="none" w="med" len="med"/>
                      <a:tailEnd type="none" w="med" len="med"/>
                    </a:lnT>
                    <a:lnB w="12700" cap="flat" cmpd="sng">
                      <a:solidFill>
                        <a:srgbClr val="A2A9B1"/>
                      </a:solidFill>
                      <a:prstDash val="solid"/>
                      <a:headEnd type="none" w="med" len="med"/>
                      <a:tailEnd type="none" w="med" len="med"/>
                    </a:lnB>
                    <a:lnTlToBr>
                      <a:noFill/>
                    </a:lnTlToBr>
                    <a:lnBlToTr>
                      <a:noFill/>
                    </a:lnBlToTr>
                    <a:solidFill>
                      <a:srgbClr val="F8F9FA"/>
                    </a:solidFill>
                  </a:tcPr>
                </a:tc>
                <a:tc>
                  <a:txBody>
                    <a:bodyPr/>
                    <a:p>
                      <a:pPr indent="0">
                        <a:buNone/>
                      </a:pPr>
                      <a:r>
                        <a:rPr lang="en-US" altLang="zh-CN" sz="1200" b="0">
                          <a:solidFill>
                            <a:srgbClr val="222222"/>
                          </a:solidFill>
                          <a:latin typeface="Arial" panose="020B0604020202020204" pitchFamily="34" charset="0"/>
                          <a:cs typeface="Arial" panose="020B0604020202020204" pitchFamily="34" charset="0"/>
                        </a:rPr>
                        <a:t>STS-768</a:t>
                      </a:r>
                      <a:endParaRPr lang="en-US" altLang="zh-CN" sz="1200" b="0">
                        <a:solidFill>
                          <a:srgbClr val="222222"/>
                        </a:solidFill>
                        <a:latin typeface="Arial" panose="020B0604020202020204" pitchFamily="34" charset="0"/>
                        <a:ea typeface="Arial" panose="020B0604020202020204" pitchFamily="34" charset="0"/>
                        <a:cs typeface="Arial" panose="020B0604020202020204" pitchFamily="34" charset="0"/>
                      </a:endParaRPr>
                    </a:p>
                  </a:txBody>
                  <a:tcPr marL="0" marR="0" marT="0" marB="1" vert="horz" anchor="ctr">
                    <a:lnL w="12700" cap="flat" cmpd="sng">
                      <a:solidFill>
                        <a:srgbClr val="A2A9B1"/>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A2A9B1"/>
                      </a:solidFill>
                      <a:prstDash val="solid"/>
                      <a:headEnd type="none" w="med" len="med"/>
                      <a:tailEnd type="none" w="med" len="med"/>
                    </a:lnT>
                    <a:lnB w="12700" cap="flat" cmpd="sng">
                      <a:solidFill>
                        <a:srgbClr val="A2A9B1"/>
                      </a:solidFill>
                      <a:prstDash val="solid"/>
                      <a:headEnd type="none" w="med" len="med"/>
                      <a:tailEnd type="none" w="med" len="med"/>
                    </a:lnB>
                    <a:lnTlToBr>
                      <a:noFill/>
                    </a:lnTlToBr>
                    <a:lnBlToTr>
                      <a:noFill/>
                    </a:lnBlToTr>
                    <a:solidFill>
                      <a:srgbClr val="F8F9FA"/>
                    </a:solidFill>
                  </a:tcPr>
                </a:tc>
                <a:tc>
                  <a:txBody>
                    <a:bodyPr/>
                    <a:p>
                      <a:pPr indent="0">
                        <a:buNone/>
                      </a:pPr>
                      <a:r>
                        <a:rPr lang="en-US" altLang="zh-CN" sz="1200" b="0">
                          <a:solidFill>
                            <a:srgbClr val="222222"/>
                          </a:solidFill>
                          <a:latin typeface="Arial" panose="020B0604020202020204" pitchFamily="34" charset="0"/>
                          <a:cs typeface="Arial" panose="020B0604020202020204" pitchFamily="34" charset="0"/>
                        </a:rPr>
                        <a:t>STM-256</a:t>
                      </a:r>
                      <a:endParaRPr lang="en-US" altLang="zh-CN" sz="1200" b="0">
                        <a:solidFill>
                          <a:srgbClr val="222222"/>
                        </a:solidFill>
                        <a:latin typeface="Arial" panose="020B0604020202020204" pitchFamily="34" charset="0"/>
                        <a:ea typeface="Arial" panose="020B0604020202020204" pitchFamily="34" charset="0"/>
                        <a:cs typeface="Arial" panose="020B0604020202020204" pitchFamily="3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A2A9B1"/>
                      </a:solidFill>
                      <a:prstDash val="solid"/>
                      <a:headEnd type="none" w="med" len="med"/>
                      <a:tailEnd type="none" w="med" len="med"/>
                    </a:lnT>
                    <a:lnB w="12700" cap="flat" cmpd="sng">
                      <a:solidFill>
                        <a:srgbClr val="A2A9B1"/>
                      </a:solidFill>
                      <a:prstDash val="solid"/>
                      <a:headEnd type="none" w="med" len="med"/>
                      <a:tailEnd type="none" w="med" len="med"/>
                    </a:lnB>
                    <a:lnTlToBr>
                      <a:noFill/>
                    </a:lnTlToBr>
                    <a:lnBlToTr>
                      <a:noFill/>
                    </a:lnBlToTr>
                    <a:solidFill>
                      <a:srgbClr val="F8F9FA"/>
                    </a:solidFill>
                  </a:tcPr>
                </a:tc>
                <a:tc>
                  <a:txBody>
                    <a:bodyPr/>
                    <a:p>
                      <a:pPr indent="0" algn="r">
                        <a:buNone/>
                      </a:pPr>
                      <a:r>
                        <a:rPr lang="en-US" altLang="zh-CN" sz="1200" b="0">
                          <a:solidFill>
                            <a:srgbClr val="222222"/>
                          </a:solidFill>
                          <a:latin typeface="Arial" panose="020B0604020202020204" pitchFamily="34" charset="0"/>
                          <a:cs typeface="Arial" panose="020B0604020202020204" pitchFamily="34" charset="0"/>
                        </a:rPr>
                        <a:t>38,486,016</a:t>
                      </a:r>
                      <a:endParaRPr lang="en-US" altLang="zh-CN" sz="1200" b="0">
                        <a:solidFill>
                          <a:srgbClr val="222222"/>
                        </a:solidFill>
                        <a:latin typeface="Arial" panose="020B0604020202020204" pitchFamily="34" charset="0"/>
                        <a:ea typeface="Arial" panose="020B0604020202020204" pitchFamily="34" charset="0"/>
                        <a:cs typeface="Arial" panose="020B0604020202020204" pitchFamily="3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A2A9B1"/>
                      </a:solidFill>
                      <a:prstDash val="solid"/>
                      <a:headEnd type="none" w="med" len="med"/>
                      <a:tailEnd type="none" w="med" len="med"/>
                    </a:lnT>
                    <a:lnB w="12700" cap="flat" cmpd="sng">
                      <a:solidFill>
                        <a:srgbClr val="A2A9B1"/>
                      </a:solidFill>
                      <a:prstDash val="solid"/>
                      <a:headEnd type="none" w="med" len="med"/>
                      <a:tailEnd type="none" w="med" len="med"/>
                    </a:lnB>
                    <a:lnTlToBr>
                      <a:noFill/>
                    </a:lnTlToBr>
                    <a:lnBlToTr>
                      <a:noFill/>
                    </a:lnBlToTr>
                    <a:solidFill>
                      <a:srgbClr val="F8F9FA"/>
                    </a:solidFill>
                  </a:tcPr>
                </a:tc>
                <a:tc>
                  <a:txBody>
                    <a:bodyPr/>
                    <a:p>
                      <a:pPr indent="0" algn="r">
                        <a:buNone/>
                      </a:pPr>
                      <a:r>
                        <a:rPr lang="en-US" altLang="zh-CN" sz="1200" b="0">
                          <a:solidFill>
                            <a:srgbClr val="222222"/>
                          </a:solidFill>
                          <a:latin typeface="Arial" panose="020B0604020202020204" pitchFamily="34" charset="0"/>
                          <a:cs typeface="Arial" panose="020B0604020202020204" pitchFamily="34" charset="0"/>
                        </a:rPr>
                        <a:t>39,813,120</a:t>
                      </a:r>
                      <a:endParaRPr lang="en-US" altLang="zh-CN" sz="1200" b="0">
                        <a:solidFill>
                          <a:srgbClr val="222222"/>
                        </a:solidFill>
                        <a:latin typeface="Arial" panose="020B0604020202020204" pitchFamily="34" charset="0"/>
                        <a:ea typeface="Arial" panose="020B0604020202020204" pitchFamily="34" charset="0"/>
                        <a:cs typeface="Arial" panose="020B0604020202020204" pitchFamily="3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A2A9B1"/>
                      </a:solidFill>
                      <a:prstDash val="solid"/>
                      <a:headEnd type="none" w="med" len="med"/>
                      <a:tailEnd type="none" w="med" len="med"/>
                    </a:lnT>
                    <a:lnB w="12700" cap="flat" cmpd="sng">
                      <a:solidFill>
                        <a:srgbClr val="A2A9B1"/>
                      </a:solidFill>
                      <a:prstDash val="solid"/>
                      <a:headEnd type="none" w="med" len="med"/>
                      <a:tailEnd type="none" w="med" len="med"/>
                    </a:lnB>
                    <a:lnTlToBr>
                      <a:noFill/>
                    </a:lnTlToBr>
                    <a:lnBlToTr>
                      <a:noFill/>
                    </a:lnBlToTr>
                    <a:solidFill>
                      <a:srgbClr val="F8F9FA"/>
                    </a:solidFill>
                  </a:tcPr>
                </a:tc>
              </a:tr>
            </a:tbl>
          </a:graphicData>
        </a:graphic>
      </p:graphicFrame>
      <p:sp>
        <p:nvSpPr>
          <p:cNvPr id="4" name="文本框 3"/>
          <p:cNvSpPr txBox="1"/>
          <p:nvPr/>
        </p:nvSpPr>
        <p:spPr>
          <a:xfrm>
            <a:off x="7244080" y="2118360"/>
            <a:ext cx="1607820" cy="2461260"/>
          </a:xfrm>
          <a:prstGeom prst="rect">
            <a:avLst/>
          </a:prstGeom>
          <a:noFill/>
        </p:spPr>
        <p:txBody>
          <a:bodyPr wrap="square" rtlCol="0">
            <a:spAutoFit/>
          </a:bodyPr>
          <a:p>
            <a:pPr algn="l"/>
            <a:r>
              <a:rPr lang="en-US" altLang="zh-CN">
                <a:solidFill>
                  <a:srgbClr val="002060"/>
                </a:solidFill>
                <a:latin typeface="微软雅黑" panose="020B0502040204020203" pitchFamily="34" charset="-122"/>
                <a:ea typeface="微软雅黑" panose="020B0502040204020203" pitchFamily="34" charset="-122"/>
              </a:rPr>
              <a:t>OC</a:t>
            </a:r>
            <a:r>
              <a:rPr lang="zh-CN" altLang="en-US">
                <a:solidFill>
                  <a:srgbClr val="002060"/>
                </a:solidFill>
                <a:latin typeface="微软雅黑" panose="020B0502040204020203" pitchFamily="34" charset="-122"/>
                <a:ea typeface="微软雅黑" panose="020B0502040204020203" pitchFamily="34" charset="-122"/>
              </a:rPr>
              <a:t>：</a:t>
            </a:r>
            <a:endParaRPr lang="zh-CN" altLang="en-US">
              <a:solidFill>
                <a:srgbClr val="002060"/>
              </a:solidFill>
              <a:latin typeface="微软雅黑" panose="020B0502040204020203" pitchFamily="34" charset="-122"/>
              <a:ea typeface="微软雅黑" panose="020B0502040204020203" pitchFamily="34" charset="-122"/>
            </a:endParaRPr>
          </a:p>
          <a:p>
            <a:pPr algn="l"/>
            <a:r>
              <a:rPr lang="zh-CN" altLang="en-US">
                <a:solidFill>
                  <a:srgbClr val="002060"/>
                </a:solidFill>
                <a:latin typeface="微软雅黑" panose="020B0502040204020203" pitchFamily="34" charset="-122"/>
                <a:ea typeface="微软雅黑" panose="020B0502040204020203" pitchFamily="34" charset="-122"/>
              </a:rPr>
              <a:t>光纤上传输的光信号速率</a:t>
            </a:r>
            <a:endParaRPr lang="zh-CN" altLang="en-US">
              <a:solidFill>
                <a:srgbClr val="002060"/>
              </a:solidFill>
              <a:latin typeface="微软雅黑" panose="020B0502040204020203" pitchFamily="34" charset="-122"/>
              <a:ea typeface="微软雅黑" panose="020B0502040204020203" pitchFamily="34" charset="-122"/>
            </a:endParaRPr>
          </a:p>
          <a:p>
            <a:pPr algn="l"/>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STS</a:t>
            </a:r>
            <a:r>
              <a:rPr lang="zh-CN" altLang="en-US">
                <a:solidFill>
                  <a:srgbClr val="002060"/>
                </a:solidFill>
                <a:latin typeface="微软雅黑" panose="020B0502040204020203" pitchFamily="34" charset="-122"/>
                <a:ea typeface="微软雅黑" panose="020B0502040204020203" pitchFamily="34" charset="-122"/>
              </a:rPr>
              <a:t>：</a:t>
            </a:r>
            <a:endParaRPr lang="zh-CN" altLang="en-US">
              <a:solidFill>
                <a:srgbClr val="002060"/>
              </a:solidFill>
              <a:latin typeface="微软雅黑" panose="020B0502040204020203" pitchFamily="34" charset="-122"/>
              <a:ea typeface="微软雅黑" panose="020B0502040204020203" pitchFamily="34" charset="-122"/>
            </a:endParaRPr>
          </a:p>
          <a:p>
            <a:pPr algn="l"/>
            <a:r>
              <a:rPr lang="zh-CN" altLang="en-US">
                <a:solidFill>
                  <a:srgbClr val="002060"/>
                </a:solidFill>
                <a:latin typeface="微软雅黑" panose="020B0502040204020203" pitchFamily="34" charset="-122"/>
                <a:ea typeface="微软雅黑" panose="020B0502040204020203" pitchFamily="34" charset="-122"/>
              </a:rPr>
              <a:t>数字电路接口的电信号传输速率</a:t>
            </a:r>
            <a:endParaRPr lang="zh-CN" altLang="en-US">
              <a:solidFill>
                <a:srgbClr val="002060"/>
              </a:solidFill>
              <a:latin typeface="微软雅黑" panose="020B0502040204020203" pitchFamily="34" charset="-122"/>
              <a:ea typeface="微软雅黑" panose="020B0502040204020203" pitchFamily="34" charset="-122"/>
            </a:endParaRPr>
          </a:p>
          <a:p>
            <a:pPr algn="l"/>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STM</a:t>
            </a:r>
            <a:r>
              <a:rPr lang="zh-CN" altLang="en-US">
                <a:solidFill>
                  <a:srgbClr val="002060"/>
                </a:solidFill>
                <a:latin typeface="微软雅黑" panose="020B0502040204020203" pitchFamily="34" charset="-122"/>
                <a:ea typeface="微软雅黑" panose="020B0502040204020203" pitchFamily="34" charset="-122"/>
              </a:rPr>
              <a:t>：</a:t>
            </a:r>
            <a:endParaRPr lang="zh-CN" altLang="en-US">
              <a:solidFill>
                <a:srgbClr val="002060"/>
              </a:solidFill>
              <a:latin typeface="微软雅黑" panose="020B0502040204020203" pitchFamily="34" charset="-122"/>
              <a:ea typeface="微软雅黑" panose="020B0502040204020203" pitchFamily="34" charset="-122"/>
            </a:endParaRPr>
          </a:p>
          <a:p>
            <a:pPr algn="l"/>
            <a:r>
              <a:rPr lang="zh-CN" altLang="en-US">
                <a:solidFill>
                  <a:srgbClr val="002060"/>
                </a:solidFill>
                <a:latin typeface="微软雅黑" panose="020B0502040204020203" pitchFamily="34" charset="-122"/>
                <a:ea typeface="微软雅黑" panose="020B0502040204020203" pitchFamily="34" charset="-122"/>
              </a:rPr>
              <a:t>国家间骨干线路数字信号速率</a:t>
            </a:r>
            <a:endParaRPr lang="zh-CN" altLang="en-US">
              <a:solidFill>
                <a:srgbClr val="002060"/>
              </a:solidFill>
              <a:latin typeface="微软雅黑" panose="020B0502040204020203" pitchFamily="34" charset="-122"/>
              <a:ea typeface="微软雅黑" panose="020B0502040204020203" pitchFamily="34" charset="-122"/>
            </a:endParaRPr>
          </a:p>
        </p:txBody>
      </p:sp>
      <p:sp>
        <p:nvSpPr>
          <p:cNvPr id="5" name="文本框 4"/>
          <p:cNvSpPr txBox="1"/>
          <p:nvPr/>
        </p:nvSpPr>
        <p:spPr>
          <a:xfrm>
            <a:off x="7235190" y="982345"/>
            <a:ext cx="1616710" cy="521970"/>
          </a:xfrm>
          <a:prstGeom prst="rect">
            <a:avLst/>
          </a:prstGeom>
          <a:noFill/>
        </p:spPr>
        <p:txBody>
          <a:bodyPr wrap="square" rtlCol="0">
            <a:spAutoFit/>
          </a:bodyPr>
          <a:p>
            <a:pPr algn="l"/>
            <a:r>
              <a:rPr lang="en-US" altLang="zh-CN">
                <a:solidFill>
                  <a:srgbClr val="002060"/>
                </a:solidFill>
                <a:latin typeface="微软雅黑" panose="020B0502040204020203" pitchFamily="34" charset="-122"/>
                <a:ea typeface="微软雅黑" panose="020B0502040204020203" pitchFamily="34" charset="-122"/>
              </a:rPr>
              <a:t>SDH</a:t>
            </a:r>
            <a:r>
              <a:rPr lang="zh-CN" altLang="en-US">
                <a:solidFill>
                  <a:srgbClr val="002060"/>
                </a:solidFill>
                <a:latin typeface="微软雅黑" panose="020B0502040204020203" pitchFamily="34" charset="-122"/>
                <a:ea typeface="微软雅黑" panose="020B0502040204020203" pitchFamily="34" charset="-122"/>
              </a:rPr>
              <a:t>使用</a:t>
            </a:r>
            <a:r>
              <a:rPr lang="en-US" altLang="zh-CN">
                <a:solidFill>
                  <a:srgbClr val="002060"/>
                </a:solidFill>
                <a:latin typeface="微软雅黑" panose="020B0502040204020203" pitchFamily="34" charset="-122"/>
                <a:ea typeface="微软雅黑" panose="020B0502040204020203" pitchFamily="34" charset="-122"/>
              </a:rPr>
              <a:t>STM</a:t>
            </a:r>
            <a:r>
              <a:rPr lang="zh-CN" altLang="en-US">
                <a:solidFill>
                  <a:srgbClr val="002060"/>
                </a:solidFill>
                <a:latin typeface="微软雅黑" panose="020B0502040204020203" pitchFamily="34" charset="-122"/>
                <a:ea typeface="微软雅黑" panose="020B0502040204020203" pitchFamily="34" charset="-122"/>
              </a:rPr>
              <a:t>（同步传输模块）标准</a:t>
            </a:r>
            <a:endParaRPr lang="zh-CN" altLang="en-US">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02895" y="1060450"/>
            <a:ext cx="4666615" cy="337185"/>
          </a:xfrm>
          <a:prstGeom prst="rect">
            <a:avLst/>
          </a:prstGeom>
          <a:solidFill>
            <a:srgbClr val="0070C0"/>
          </a:solid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6.3.1 SDH </a:t>
            </a:r>
            <a:r>
              <a:rPr lang="zh-CN" altLang="en-US" sz="1600">
                <a:solidFill>
                  <a:srgbClr val="002060"/>
                </a:solidFill>
                <a:latin typeface="微软雅黑" panose="020B0502040204020203" pitchFamily="34" charset="-122"/>
                <a:ea typeface="微软雅黑" panose="020B0502040204020203" pitchFamily="34" charset="-122"/>
              </a:rPr>
              <a:t>网络特点</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7" name="文本框 6"/>
          <p:cNvSpPr txBox="1"/>
          <p:nvPr/>
        </p:nvSpPr>
        <p:spPr>
          <a:xfrm>
            <a:off x="302895" y="1543050"/>
            <a:ext cx="4666615" cy="337185"/>
          </a:xfrm>
          <a:prstGeom prst="rect">
            <a:avLst/>
          </a:prstGeom>
          <a:solidFill>
            <a:srgbClr val="0070C0"/>
          </a:solid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6.3.2 SDH </a:t>
            </a:r>
            <a:r>
              <a:rPr lang="zh-CN" altLang="en-US" sz="1600">
                <a:solidFill>
                  <a:srgbClr val="002060"/>
                </a:solidFill>
                <a:latin typeface="微软雅黑" panose="020B0502040204020203" pitchFamily="34" charset="-122"/>
                <a:ea typeface="微软雅黑" panose="020B0502040204020203" pitchFamily="34" charset="-122"/>
              </a:rPr>
              <a:t>网络速率体系</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3" name="文本框 2"/>
          <p:cNvSpPr txBox="1"/>
          <p:nvPr/>
        </p:nvSpPr>
        <p:spPr>
          <a:xfrm>
            <a:off x="302895" y="202565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6.3.3 SDH </a:t>
            </a:r>
            <a:r>
              <a:rPr lang="zh-CN" altLang="en-US" sz="1600">
                <a:solidFill>
                  <a:srgbClr val="002060"/>
                </a:solidFill>
                <a:latin typeface="微软雅黑" panose="020B0502040204020203" pitchFamily="34" charset="-122"/>
                <a:ea typeface="微软雅黑" panose="020B0502040204020203" pitchFamily="34" charset="-122"/>
              </a:rPr>
              <a:t>网络帧结构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4" name="文本框 3"/>
          <p:cNvSpPr txBox="1"/>
          <p:nvPr/>
        </p:nvSpPr>
        <p:spPr>
          <a:xfrm>
            <a:off x="302895" y="250825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6.3.4 SDH </a:t>
            </a:r>
            <a:r>
              <a:rPr lang="zh-CN" altLang="en-US" sz="1600">
                <a:solidFill>
                  <a:srgbClr val="002060"/>
                </a:solidFill>
                <a:latin typeface="微软雅黑" panose="020B0502040204020203" pitchFamily="34" charset="-122"/>
                <a:ea typeface="微软雅黑" panose="020B0502040204020203" pitchFamily="34" charset="-122"/>
              </a:rPr>
              <a:t>网络复用结构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5" name="文本框 4"/>
          <p:cNvSpPr txBox="1"/>
          <p:nvPr/>
        </p:nvSpPr>
        <p:spPr>
          <a:xfrm>
            <a:off x="302895" y="299085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6.3.5 SDH </a:t>
            </a:r>
            <a:r>
              <a:rPr lang="zh-CN" altLang="en-US" sz="1600">
                <a:solidFill>
                  <a:srgbClr val="002060"/>
                </a:solidFill>
                <a:latin typeface="微软雅黑" panose="020B0502040204020203" pitchFamily="34" charset="-122"/>
                <a:ea typeface="微软雅黑" panose="020B0502040204020203" pitchFamily="34" charset="-122"/>
              </a:rPr>
              <a:t>网络常见网元</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6" name="文本框 5"/>
          <p:cNvSpPr txBox="1"/>
          <p:nvPr/>
        </p:nvSpPr>
        <p:spPr>
          <a:xfrm>
            <a:off x="302895" y="347345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6.3.6 SDH </a:t>
            </a:r>
            <a:r>
              <a:rPr lang="zh-CN" altLang="en-US" sz="1600">
                <a:solidFill>
                  <a:srgbClr val="002060"/>
                </a:solidFill>
                <a:latin typeface="微软雅黑" panose="020B0502040204020203" pitchFamily="34" charset="-122"/>
                <a:ea typeface="微软雅黑" panose="020B0502040204020203" pitchFamily="34" charset="-122"/>
              </a:rPr>
              <a:t>网络结构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8" name="文本框 7"/>
          <p:cNvSpPr txBox="1"/>
          <p:nvPr/>
        </p:nvSpPr>
        <p:spPr>
          <a:xfrm>
            <a:off x="302895" y="395605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6.3.7 SDH </a:t>
            </a:r>
            <a:r>
              <a:rPr lang="zh-CN" altLang="en-US" sz="1600">
                <a:solidFill>
                  <a:srgbClr val="002060"/>
                </a:solidFill>
                <a:latin typeface="微软雅黑" panose="020B0502040204020203" pitchFamily="34" charset="-122"/>
                <a:ea typeface="微软雅黑" panose="020B0502040204020203" pitchFamily="34" charset="-122"/>
              </a:rPr>
              <a:t>网络保护机制</a:t>
            </a:r>
            <a:endParaRPr lang="zh-CN" altLang="en-US" sz="16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0-ppt_h/2"/>
                                          </p:val>
                                        </p:tav>
                                      </p:tavLst>
                                    </p:anim>
                                    <p:set>
                                      <p:cBhvr>
                                        <p:cTn id="8" dur="1" fill="hold">
                                          <p:stCondLst>
                                            <p:cond delay="499"/>
                                          </p:stCondLst>
                                        </p:cTn>
                                        <p:tgtEl>
                                          <p:spTgt spid="2"/>
                                        </p:tgtEl>
                                        <p:attrNameLst>
                                          <p:attrName>style.visibility</p:attrName>
                                        </p:attrNameLst>
                                      </p:cBhvr>
                                      <p:to>
                                        <p:strVal val="hidden"/>
                                      </p:to>
                                    </p:set>
                                  </p:childTnLst>
                                </p:cTn>
                              </p:par>
                            </p:childTnLst>
                          </p:cTn>
                        </p:par>
                        <p:par>
                          <p:cTn id="9" fill="hold">
                            <p:stCondLst>
                              <p:cond delay="500"/>
                            </p:stCondLst>
                            <p:childTnLst>
                              <p:par>
                                <p:cTn id="10" presetID="2" presetClass="exit" presetSubtype="1" fill="hold" grpId="0" nodeType="afterEffect">
                                  <p:stCondLst>
                                    <p:cond delay="0"/>
                                  </p:stCondLst>
                                  <p:childTnLst>
                                    <p:anim calcmode="lin" valueType="num">
                                      <p:cBhvr additive="base">
                                        <p:cTn id="11" dur="500"/>
                                        <p:tgtEl>
                                          <p:spTgt spid="7"/>
                                        </p:tgtEl>
                                        <p:attrNameLst>
                                          <p:attrName>ppt_x</p:attrName>
                                        </p:attrNameLst>
                                      </p:cBhvr>
                                      <p:tavLst>
                                        <p:tav tm="0">
                                          <p:val>
                                            <p:strVal val="ppt_x"/>
                                          </p:val>
                                        </p:tav>
                                        <p:tav tm="100000">
                                          <p:val>
                                            <p:strVal val="ppt_x"/>
                                          </p:val>
                                        </p:tav>
                                      </p:tavLst>
                                    </p:anim>
                                    <p:anim calcmode="lin" valueType="num">
                                      <p:cBhvr additive="base">
                                        <p:cTn id="12" dur="500"/>
                                        <p:tgtEl>
                                          <p:spTgt spid="7"/>
                                        </p:tgtEl>
                                        <p:attrNameLst>
                                          <p:attrName>ppt_y</p:attrName>
                                        </p:attrNameLst>
                                      </p:cBhvr>
                                      <p:tavLst>
                                        <p:tav tm="0">
                                          <p:val>
                                            <p:strVal val="ppt_y"/>
                                          </p:val>
                                        </p:tav>
                                        <p:tav tm="100000">
                                          <p:val>
                                            <p:strVal val="0-ppt_h/2"/>
                                          </p:val>
                                        </p:tav>
                                      </p:tavLst>
                                    </p:anim>
                                    <p:set>
                                      <p:cBhvr>
                                        <p:cTn id="13" dur="1" fill="hold">
                                          <p:stCondLst>
                                            <p:cond delay="499"/>
                                          </p:stCondLst>
                                        </p:cTn>
                                        <p:tgtEl>
                                          <p:spTgt spid="7"/>
                                        </p:tgtEl>
                                        <p:attrNameLst>
                                          <p:attrName>style.visibility</p:attrName>
                                        </p:attrNameLst>
                                      </p:cBhvr>
                                      <p:to>
                                        <p:strVal val="hidden"/>
                                      </p:to>
                                    </p:set>
                                  </p:childTnLst>
                                </p:cTn>
                              </p:par>
                            </p:childTnLst>
                          </p:cTn>
                        </p:par>
                        <p:par>
                          <p:cTn id="14" fill="hold">
                            <p:stCondLst>
                              <p:cond delay="1000"/>
                            </p:stCondLst>
                            <p:childTnLst>
                              <p:par>
                                <p:cTn id="15" presetID="64" presetClass="path" presetSubtype="0" accel="50000" decel="50000" fill="hold" grpId="0" nodeType="afterEffect">
                                  <p:stCondLst>
                                    <p:cond delay="0"/>
                                  </p:stCondLst>
                                  <p:childTnLst>
                                    <p:animMotion origin="layout" path="M 0.000000 0.000000 L 0.000000 -0.339669 " pathEditMode="relative" rAng="0" ptsTypes="">
                                      <p:cBhvr>
                                        <p:cTn id="16" dur="500" fill="hold"/>
                                        <p:tgtEl>
                                          <p:spTgt spid="3"/>
                                        </p:tgtEl>
                                        <p:attrNameLst>
                                          <p:attrName>ppt_x</p:attrName>
                                          <p:attrName>ppt_y</p:attrName>
                                        </p:attrNameLst>
                                      </p:cBhvr>
                                      <p:rCtr x="0" y="-176"/>
                                    </p:animMotion>
                                  </p:childTnLst>
                                </p:cTn>
                              </p:par>
                            </p:childTnLst>
                          </p:cTn>
                        </p:par>
                        <p:par>
                          <p:cTn id="17" fill="hold">
                            <p:stCondLst>
                              <p:cond delay="1500"/>
                            </p:stCondLst>
                            <p:childTnLst>
                              <p:par>
                                <p:cTn id="18" presetID="2" presetClass="exit" presetSubtype="1" fill="hold" grpId="0" nodeType="afterEffect">
                                  <p:stCondLst>
                                    <p:cond delay="0"/>
                                  </p:stCondLst>
                                  <p:childTnLst>
                                    <p:anim calcmode="lin" valueType="num">
                                      <p:cBhvr additive="base">
                                        <p:cTn id="19" dur="500"/>
                                        <p:tgtEl>
                                          <p:spTgt spid="4"/>
                                        </p:tgtEl>
                                        <p:attrNameLst>
                                          <p:attrName>ppt_x</p:attrName>
                                        </p:attrNameLst>
                                      </p:cBhvr>
                                      <p:tavLst>
                                        <p:tav tm="0">
                                          <p:val>
                                            <p:strVal val="ppt_x"/>
                                          </p:val>
                                        </p:tav>
                                        <p:tav tm="100000">
                                          <p:val>
                                            <p:strVal val="ppt_x"/>
                                          </p:val>
                                        </p:tav>
                                      </p:tavLst>
                                    </p:anim>
                                    <p:anim calcmode="lin" valueType="num">
                                      <p:cBhvr additive="base">
                                        <p:cTn id="20" dur="500"/>
                                        <p:tgtEl>
                                          <p:spTgt spid="4"/>
                                        </p:tgtEl>
                                        <p:attrNameLst>
                                          <p:attrName>ppt_y</p:attrName>
                                        </p:attrNameLst>
                                      </p:cBhvr>
                                      <p:tavLst>
                                        <p:tav tm="0">
                                          <p:val>
                                            <p:strVal val="ppt_y"/>
                                          </p:val>
                                        </p:tav>
                                        <p:tav tm="100000">
                                          <p:val>
                                            <p:strVal val="0-ppt_h/2"/>
                                          </p:val>
                                        </p:tav>
                                      </p:tavLst>
                                    </p:anim>
                                    <p:set>
                                      <p:cBhvr>
                                        <p:cTn id="21" dur="1" fill="hold">
                                          <p:stCondLst>
                                            <p:cond delay="499"/>
                                          </p:stCondLst>
                                        </p:cTn>
                                        <p:tgtEl>
                                          <p:spTgt spid="4"/>
                                        </p:tgtEl>
                                        <p:attrNameLst>
                                          <p:attrName>style.visibility</p:attrName>
                                        </p:attrNameLst>
                                      </p:cBhvr>
                                      <p:to>
                                        <p:strVal val="hidden"/>
                                      </p:to>
                                    </p:set>
                                  </p:childTnLst>
                                </p:cTn>
                              </p:par>
                            </p:childTnLst>
                          </p:cTn>
                        </p:par>
                        <p:par>
                          <p:cTn id="22" fill="hold">
                            <p:stCondLst>
                              <p:cond delay="2000"/>
                            </p:stCondLst>
                            <p:childTnLst>
                              <p:par>
                                <p:cTn id="23" presetID="2" presetClass="exit" presetSubtype="1" fill="hold" grpId="0" nodeType="afterEffect">
                                  <p:stCondLst>
                                    <p:cond delay="0"/>
                                  </p:stCondLst>
                                  <p:childTnLst>
                                    <p:anim calcmode="lin" valueType="num">
                                      <p:cBhvr additive="base">
                                        <p:cTn id="24" dur="500"/>
                                        <p:tgtEl>
                                          <p:spTgt spid="5"/>
                                        </p:tgtEl>
                                        <p:attrNameLst>
                                          <p:attrName>ppt_x</p:attrName>
                                        </p:attrNameLst>
                                      </p:cBhvr>
                                      <p:tavLst>
                                        <p:tav tm="0">
                                          <p:val>
                                            <p:strVal val="ppt_x"/>
                                          </p:val>
                                        </p:tav>
                                        <p:tav tm="100000">
                                          <p:val>
                                            <p:strVal val="ppt_x"/>
                                          </p:val>
                                        </p:tav>
                                      </p:tavLst>
                                    </p:anim>
                                    <p:anim calcmode="lin" valueType="num">
                                      <p:cBhvr additive="base">
                                        <p:cTn id="25" dur="500"/>
                                        <p:tgtEl>
                                          <p:spTgt spid="5"/>
                                        </p:tgtEl>
                                        <p:attrNameLst>
                                          <p:attrName>ppt_y</p:attrName>
                                        </p:attrNameLst>
                                      </p:cBhvr>
                                      <p:tavLst>
                                        <p:tav tm="0">
                                          <p:val>
                                            <p:strVal val="ppt_y"/>
                                          </p:val>
                                        </p:tav>
                                        <p:tav tm="100000">
                                          <p:val>
                                            <p:strVal val="0-ppt_h/2"/>
                                          </p:val>
                                        </p:tav>
                                      </p:tavLst>
                                    </p:anim>
                                    <p:set>
                                      <p:cBhvr>
                                        <p:cTn id="26" dur="1" fill="hold">
                                          <p:stCondLst>
                                            <p:cond delay="499"/>
                                          </p:stCondLst>
                                        </p:cTn>
                                        <p:tgtEl>
                                          <p:spTgt spid="5"/>
                                        </p:tgtEl>
                                        <p:attrNameLst>
                                          <p:attrName>style.visibility</p:attrName>
                                        </p:attrNameLst>
                                      </p:cBhvr>
                                      <p:to>
                                        <p:strVal val="hidden"/>
                                      </p:to>
                                    </p:set>
                                  </p:childTnLst>
                                </p:cTn>
                              </p:par>
                            </p:childTnLst>
                          </p:cTn>
                        </p:par>
                        <p:par>
                          <p:cTn id="27" fill="hold">
                            <p:stCondLst>
                              <p:cond delay="2500"/>
                            </p:stCondLst>
                            <p:childTnLst>
                              <p:par>
                                <p:cTn id="28" presetID="2" presetClass="exit" presetSubtype="1" fill="hold" grpId="0" nodeType="afterEffect">
                                  <p:stCondLst>
                                    <p:cond delay="0"/>
                                  </p:stCondLst>
                                  <p:childTnLst>
                                    <p:anim calcmode="lin" valueType="num">
                                      <p:cBhvr additive="base">
                                        <p:cTn id="29" dur="500"/>
                                        <p:tgtEl>
                                          <p:spTgt spid="6"/>
                                        </p:tgtEl>
                                        <p:attrNameLst>
                                          <p:attrName>ppt_x</p:attrName>
                                        </p:attrNameLst>
                                      </p:cBhvr>
                                      <p:tavLst>
                                        <p:tav tm="0">
                                          <p:val>
                                            <p:strVal val="ppt_x"/>
                                          </p:val>
                                        </p:tav>
                                        <p:tav tm="100000">
                                          <p:val>
                                            <p:strVal val="ppt_x"/>
                                          </p:val>
                                        </p:tav>
                                      </p:tavLst>
                                    </p:anim>
                                    <p:anim calcmode="lin" valueType="num">
                                      <p:cBhvr additive="base">
                                        <p:cTn id="30" dur="500"/>
                                        <p:tgtEl>
                                          <p:spTgt spid="6"/>
                                        </p:tgtEl>
                                        <p:attrNameLst>
                                          <p:attrName>ppt_y</p:attrName>
                                        </p:attrNameLst>
                                      </p:cBhvr>
                                      <p:tavLst>
                                        <p:tav tm="0">
                                          <p:val>
                                            <p:strVal val="ppt_y"/>
                                          </p:val>
                                        </p:tav>
                                        <p:tav tm="100000">
                                          <p:val>
                                            <p:strVal val="0-ppt_h/2"/>
                                          </p:val>
                                        </p:tav>
                                      </p:tavLst>
                                    </p:anim>
                                    <p:set>
                                      <p:cBhvr>
                                        <p:cTn id="31" dur="1" fill="hold">
                                          <p:stCondLst>
                                            <p:cond delay="499"/>
                                          </p:stCondLst>
                                        </p:cTn>
                                        <p:tgtEl>
                                          <p:spTgt spid="6"/>
                                        </p:tgtEl>
                                        <p:attrNameLst>
                                          <p:attrName>style.visibility</p:attrName>
                                        </p:attrNameLst>
                                      </p:cBhvr>
                                      <p:to>
                                        <p:strVal val="hidden"/>
                                      </p:to>
                                    </p:set>
                                  </p:childTnLst>
                                </p:cTn>
                              </p:par>
                            </p:childTnLst>
                          </p:cTn>
                        </p:par>
                        <p:par>
                          <p:cTn id="32" fill="hold">
                            <p:stCondLst>
                              <p:cond delay="3000"/>
                            </p:stCondLst>
                            <p:childTnLst>
                              <p:par>
                                <p:cTn id="33" presetID="2" presetClass="exit" presetSubtype="1" fill="hold" grpId="0" nodeType="afterEffect">
                                  <p:stCondLst>
                                    <p:cond delay="0"/>
                                  </p:stCondLst>
                                  <p:childTnLst>
                                    <p:anim calcmode="lin" valueType="num">
                                      <p:cBhvr additive="base">
                                        <p:cTn id="34" dur="500"/>
                                        <p:tgtEl>
                                          <p:spTgt spid="8"/>
                                        </p:tgtEl>
                                        <p:attrNameLst>
                                          <p:attrName>ppt_x</p:attrName>
                                        </p:attrNameLst>
                                      </p:cBhvr>
                                      <p:tavLst>
                                        <p:tav tm="0">
                                          <p:val>
                                            <p:strVal val="ppt_x"/>
                                          </p:val>
                                        </p:tav>
                                        <p:tav tm="100000">
                                          <p:val>
                                            <p:strVal val="ppt_x"/>
                                          </p:val>
                                        </p:tav>
                                      </p:tavLst>
                                    </p:anim>
                                    <p:anim calcmode="lin" valueType="num">
                                      <p:cBhvr additive="base">
                                        <p:cTn id="35" dur="500"/>
                                        <p:tgtEl>
                                          <p:spTgt spid="8"/>
                                        </p:tgtEl>
                                        <p:attrNameLst>
                                          <p:attrName>ppt_y</p:attrName>
                                        </p:attrNameLst>
                                      </p:cBhvr>
                                      <p:tavLst>
                                        <p:tav tm="0">
                                          <p:val>
                                            <p:strVal val="ppt_y"/>
                                          </p:val>
                                        </p:tav>
                                        <p:tav tm="100000">
                                          <p:val>
                                            <p:strVal val="0-ppt_h/2"/>
                                          </p:val>
                                        </p:tav>
                                      </p:tavLst>
                                    </p:anim>
                                    <p:set>
                                      <p:cBhvr>
                                        <p:cTn id="3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bldLvl="0" animBg="1"/>
      <p:bldP spid="3" grpId="0"/>
      <p:bldP spid="4" grpId="0"/>
      <p:bldP spid="5" grpId="0"/>
      <p:bldP spid="6" grpId="0"/>
      <p:bldP spid="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02895" y="28067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6.3.3 SDH </a:t>
            </a:r>
            <a:r>
              <a:rPr lang="zh-CN" altLang="en-US" sz="1600">
                <a:solidFill>
                  <a:srgbClr val="002060"/>
                </a:solidFill>
                <a:latin typeface="微软雅黑" panose="020B0502040204020203" pitchFamily="34" charset="-122"/>
                <a:ea typeface="微软雅黑" panose="020B0502040204020203" pitchFamily="34" charset="-122"/>
              </a:rPr>
              <a:t>网络帧结构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2" name="文本框 1"/>
          <p:cNvSpPr txBox="1"/>
          <p:nvPr/>
        </p:nvSpPr>
        <p:spPr>
          <a:xfrm>
            <a:off x="2320290" y="1160145"/>
            <a:ext cx="4339590" cy="2676525"/>
          </a:xfrm>
          <a:prstGeom prst="rect">
            <a:avLst/>
          </a:prstGeom>
          <a:noFill/>
        </p:spPr>
        <p:txBody>
          <a:bodyPr wrap="square" rtlCol="0">
            <a:spAutoFit/>
          </a:bodyPr>
          <a:p>
            <a:pPr algn="l"/>
            <a:r>
              <a:rPr lang="en-US" altLang="zh-CN" sz="1600">
                <a:solidFill>
                  <a:srgbClr val="002060"/>
                </a:solidFill>
                <a:latin typeface="微软雅黑" panose="020B0502040204020203" pitchFamily="34" charset="-122"/>
                <a:ea typeface="微软雅黑" panose="020B0502040204020203" pitchFamily="34" charset="-122"/>
              </a:rPr>
              <a:t>SDH </a:t>
            </a:r>
            <a:r>
              <a:rPr lang="zh-CN" altLang="en-US" sz="1600">
                <a:solidFill>
                  <a:srgbClr val="002060"/>
                </a:solidFill>
                <a:latin typeface="微软雅黑" panose="020B0502040204020203" pitchFamily="34" charset="-122"/>
                <a:ea typeface="微软雅黑" panose="020B0502040204020203" pitchFamily="34" charset="-122"/>
              </a:rPr>
              <a:t>基本概念：</a:t>
            </a:r>
            <a:endParaRPr lang="zh-CN" altLang="en-US" sz="1600">
              <a:solidFill>
                <a:srgbClr val="002060"/>
              </a:solidFill>
              <a:latin typeface="微软雅黑" panose="020B0502040204020203" pitchFamily="34" charset="-122"/>
              <a:ea typeface="微软雅黑" panose="020B0502040204020203" pitchFamily="34" charset="-122"/>
            </a:endParaRPr>
          </a:p>
          <a:p>
            <a:pPr algn="l"/>
            <a:endParaRPr lang="zh-CN" altLang="en-US" sz="1600">
              <a:solidFill>
                <a:srgbClr val="002060"/>
              </a:solidFill>
              <a:latin typeface="微软雅黑" panose="020B0502040204020203" pitchFamily="34" charset="-122"/>
              <a:ea typeface="微软雅黑" panose="020B0502040204020203" pitchFamily="34" charset="-122"/>
            </a:endParaRPr>
          </a:p>
          <a:p>
            <a:pPr algn="l"/>
            <a:r>
              <a:rPr lang="zh-CN" altLang="en-US">
                <a:solidFill>
                  <a:srgbClr val="002060"/>
                </a:solidFill>
                <a:latin typeface="微软雅黑" panose="020B0502040204020203" pitchFamily="34" charset="-122"/>
                <a:ea typeface="微软雅黑" panose="020B0502040204020203" pitchFamily="34" charset="-122"/>
              </a:rPr>
              <a:t>通道</a:t>
            </a:r>
            <a:r>
              <a:rPr lang="en-US" altLang="zh-CN">
                <a:solidFill>
                  <a:srgbClr val="002060"/>
                </a:solidFill>
                <a:latin typeface="微软雅黑" panose="020B0502040204020203" pitchFamily="34" charset="-122"/>
                <a:ea typeface="微软雅黑" panose="020B0502040204020203" pitchFamily="34" charset="-122"/>
              </a:rPr>
              <a:t>(path)</a:t>
            </a:r>
            <a:r>
              <a:rPr lang="zh-CN" altLang="en-US">
                <a:solidFill>
                  <a:srgbClr val="002060"/>
                </a:solidFill>
                <a:latin typeface="微软雅黑" panose="020B0502040204020203" pitchFamily="34" charset="-122"/>
                <a:ea typeface="微软雅黑" panose="020B0502040204020203" pitchFamily="34" charset="-122"/>
              </a:rPr>
              <a:t> </a:t>
            </a:r>
            <a:r>
              <a:rPr lang="en-US" altLang="zh-CN">
                <a:solidFill>
                  <a:srgbClr val="002060"/>
                </a:solidFill>
                <a:latin typeface="微软雅黑" panose="020B0502040204020203" pitchFamily="34" charset="-122"/>
                <a:ea typeface="微软雅黑" panose="020B0502040204020203" pitchFamily="34" charset="-122"/>
              </a:rPr>
              <a:t>— </a:t>
            </a:r>
            <a:r>
              <a:rPr lang="zh-CN" altLang="en-US">
                <a:solidFill>
                  <a:srgbClr val="002060"/>
                </a:solidFill>
                <a:latin typeface="微软雅黑" panose="020B0502040204020203" pitchFamily="34" charset="-122"/>
                <a:ea typeface="微软雅黑" panose="020B0502040204020203" pitchFamily="34" charset="-122"/>
              </a:rPr>
              <a:t>低速支路信号</a:t>
            </a:r>
            <a:endParaRPr lang="zh-CN" altLang="en-US">
              <a:solidFill>
                <a:srgbClr val="002060"/>
              </a:solidFill>
              <a:latin typeface="微软雅黑" panose="020B0502040204020203" pitchFamily="34" charset="-122"/>
              <a:ea typeface="微软雅黑" panose="020B0502040204020203" pitchFamily="34" charset="-122"/>
            </a:endParaRPr>
          </a:p>
          <a:p>
            <a:pPr algn="l"/>
            <a:endParaRPr lang="zh-CN" altLang="en-US">
              <a:solidFill>
                <a:srgbClr val="002060"/>
              </a:solidFill>
              <a:latin typeface="微软雅黑" panose="020B0502040204020203" pitchFamily="34" charset="-122"/>
              <a:ea typeface="微软雅黑" panose="020B0502040204020203" pitchFamily="34" charset="-122"/>
            </a:endParaRPr>
          </a:p>
          <a:p>
            <a:pPr algn="l"/>
            <a:r>
              <a:rPr lang="zh-CN" altLang="en-US">
                <a:solidFill>
                  <a:srgbClr val="002060"/>
                </a:solidFill>
                <a:latin typeface="微软雅黑" panose="020B0502040204020203" pitchFamily="34" charset="-122"/>
                <a:ea typeface="微软雅黑" panose="020B0502040204020203" pitchFamily="34" charset="-122"/>
              </a:rPr>
              <a:t>段</a:t>
            </a:r>
            <a:r>
              <a:rPr lang="en-US" altLang="zh-CN">
                <a:solidFill>
                  <a:srgbClr val="002060"/>
                </a:solidFill>
                <a:latin typeface="微软雅黑" panose="020B0502040204020203" pitchFamily="34" charset="-122"/>
                <a:ea typeface="微软雅黑" panose="020B0502040204020203" pitchFamily="34" charset="-122"/>
              </a:rPr>
              <a:t>(section)</a:t>
            </a:r>
            <a:r>
              <a:rPr lang="zh-CN" altLang="en-US">
                <a:solidFill>
                  <a:srgbClr val="002060"/>
                </a:solidFill>
                <a:latin typeface="微软雅黑" panose="020B0502040204020203" pitchFamily="34" charset="-122"/>
                <a:ea typeface="微软雅黑" panose="020B0502040204020203" pitchFamily="34" charset="-122"/>
                <a:sym typeface="+mn-ea"/>
              </a:rPr>
              <a:t> </a:t>
            </a:r>
            <a:r>
              <a:rPr lang="en-US" altLang="zh-CN">
                <a:solidFill>
                  <a:srgbClr val="002060"/>
                </a:solidFill>
                <a:latin typeface="微软雅黑" panose="020B0502040204020203" pitchFamily="34" charset="-122"/>
                <a:ea typeface="微软雅黑" panose="020B0502040204020203" pitchFamily="34" charset="-122"/>
                <a:sym typeface="+mn-ea"/>
              </a:rPr>
              <a:t>— </a:t>
            </a:r>
            <a:r>
              <a:rPr lang="zh-CN" altLang="en-US">
                <a:solidFill>
                  <a:srgbClr val="002060"/>
                </a:solidFill>
                <a:latin typeface="微软雅黑" panose="020B0502040204020203" pitchFamily="34" charset="-122"/>
                <a:ea typeface="微软雅黑" panose="020B0502040204020203" pitchFamily="34" charset="-122"/>
                <a:sym typeface="+mn-ea"/>
              </a:rPr>
              <a:t>多路通道合成的一路信号</a:t>
            </a:r>
            <a:endParaRPr lang="zh-CN" altLang="en-US">
              <a:solidFill>
                <a:srgbClr val="002060"/>
              </a:solidFill>
              <a:latin typeface="微软雅黑" panose="020B0502040204020203" pitchFamily="34" charset="-122"/>
              <a:ea typeface="微软雅黑" panose="020B0502040204020203" pitchFamily="34" charset="-122"/>
              <a:sym typeface="+mn-ea"/>
            </a:endParaRPr>
          </a:p>
          <a:p>
            <a:pPr algn="l"/>
            <a:endParaRPr lang="zh-CN" altLang="en-US">
              <a:solidFill>
                <a:srgbClr val="002060"/>
              </a:solidFill>
              <a:latin typeface="微软雅黑" panose="020B0502040204020203" pitchFamily="34" charset="-122"/>
              <a:ea typeface="微软雅黑" panose="020B0502040204020203" pitchFamily="34" charset="-122"/>
              <a:sym typeface="+mn-ea"/>
            </a:endParaRPr>
          </a:p>
          <a:p>
            <a:pPr algn="l"/>
            <a:r>
              <a:rPr lang="zh-CN" altLang="en-US">
                <a:solidFill>
                  <a:srgbClr val="002060"/>
                </a:solidFill>
                <a:latin typeface="微软雅黑" panose="020B0502040204020203" pitchFamily="34" charset="-122"/>
                <a:ea typeface="微软雅黑" panose="020B0502040204020203" pitchFamily="34" charset="-122"/>
                <a:sym typeface="+mn-ea"/>
              </a:rPr>
              <a:t>再生段</a:t>
            </a:r>
            <a:r>
              <a:rPr lang="en-US" altLang="zh-CN">
                <a:solidFill>
                  <a:srgbClr val="002060"/>
                </a:solidFill>
                <a:latin typeface="微软雅黑" panose="020B0502040204020203" pitchFamily="34" charset="-122"/>
                <a:ea typeface="微软雅黑" panose="020B0502040204020203" pitchFamily="34" charset="-122"/>
                <a:sym typeface="+mn-ea"/>
              </a:rPr>
              <a:t>(regenerator section)</a:t>
            </a:r>
            <a:r>
              <a:rPr lang="zh-CN" altLang="en-US">
                <a:solidFill>
                  <a:srgbClr val="002060"/>
                </a:solidFill>
                <a:latin typeface="微软雅黑" panose="020B0502040204020203" pitchFamily="34" charset="-122"/>
                <a:ea typeface="微软雅黑" panose="020B0502040204020203" pitchFamily="34" charset="-122"/>
                <a:sym typeface="+mn-ea"/>
              </a:rPr>
              <a:t> </a:t>
            </a:r>
            <a:r>
              <a:rPr lang="en-US" altLang="zh-CN">
                <a:solidFill>
                  <a:srgbClr val="002060"/>
                </a:solidFill>
                <a:latin typeface="微软雅黑" panose="020B0502040204020203" pitchFamily="34" charset="-122"/>
                <a:ea typeface="微软雅黑" panose="020B0502040204020203" pitchFamily="34" charset="-122"/>
                <a:sym typeface="+mn-ea"/>
              </a:rPr>
              <a:t>— </a:t>
            </a:r>
            <a:r>
              <a:rPr lang="zh-CN" altLang="en-US">
                <a:solidFill>
                  <a:srgbClr val="002060"/>
                </a:solidFill>
                <a:latin typeface="微软雅黑" panose="020B0502040204020203" pitchFamily="34" charset="-122"/>
                <a:ea typeface="微软雅黑" panose="020B0502040204020203" pitchFamily="34" charset="-122"/>
                <a:sym typeface="+mn-ea"/>
              </a:rPr>
              <a:t>在两个设备的 </a:t>
            </a:r>
            <a:r>
              <a:rPr lang="en-US" altLang="zh-CN">
                <a:solidFill>
                  <a:srgbClr val="002060"/>
                </a:solidFill>
                <a:latin typeface="微软雅黑" panose="020B0502040204020203" pitchFamily="34" charset="-122"/>
                <a:ea typeface="微软雅黑" panose="020B0502040204020203" pitchFamily="34" charset="-122"/>
                <a:sym typeface="+mn-ea"/>
              </a:rPr>
              <a:t>RST </a:t>
            </a:r>
            <a:r>
              <a:rPr lang="zh-CN" altLang="en-US">
                <a:solidFill>
                  <a:srgbClr val="002060"/>
                </a:solidFill>
                <a:latin typeface="微软雅黑" panose="020B0502040204020203" pitchFamily="34" charset="-122"/>
                <a:ea typeface="微软雅黑" panose="020B0502040204020203" pitchFamily="34" charset="-122"/>
                <a:sym typeface="+mn-ea"/>
              </a:rPr>
              <a:t>之间的维护区段（包括两个</a:t>
            </a:r>
            <a:r>
              <a:rPr lang="en-US" altLang="zh-CN">
                <a:solidFill>
                  <a:srgbClr val="002060"/>
                </a:solidFill>
                <a:latin typeface="微软雅黑" panose="020B0502040204020203" pitchFamily="34" charset="-122"/>
                <a:ea typeface="微软雅黑" panose="020B0502040204020203" pitchFamily="34" charset="-122"/>
                <a:sym typeface="+mn-ea"/>
              </a:rPr>
              <a:t>RST</a:t>
            </a:r>
            <a:r>
              <a:rPr lang="zh-CN" altLang="en-US">
                <a:solidFill>
                  <a:srgbClr val="002060"/>
                </a:solidFill>
                <a:latin typeface="微软雅黑" panose="020B0502040204020203" pitchFamily="34" charset="-122"/>
                <a:ea typeface="微软雅黑" panose="020B0502040204020203" pitchFamily="34" charset="-122"/>
                <a:sym typeface="+mn-ea"/>
              </a:rPr>
              <a:t>和之间的光缆）</a:t>
            </a:r>
            <a:endParaRPr lang="zh-CN" altLang="en-US">
              <a:solidFill>
                <a:srgbClr val="002060"/>
              </a:solidFill>
              <a:latin typeface="微软雅黑" panose="020B0502040204020203" pitchFamily="34" charset="-122"/>
              <a:ea typeface="微软雅黑" panose="020B0502040204020203" pitchFamily="34" charset="-122"/>
              <a:sym typeface="+mn-ea"/>
            </a:endParaRPr>
          </a:p>
          <a:p>
            <a:pPr algn="l"/>
            <a:r>
              <a:rPr lang="en-US" altLang="zh-CN" sz="1000">
                <a:solidFill>
                  <a:srgbClr val="002060"/>
                </a:solidFill>
                <a:latin typeface="微软雅黑" panose="020B0502040204020203" pitchFamily="34" charset="-122"/>
                <a:ea typeface="微软雅黑" panose="020B0502040204020203" pitchFamily="34" charset="-122"/>
                <a:sym typeface="+mn-ea"/>
              </a:rPr>
              <a:t>RST — Regenerator Section Termination</a:t>
            </a:r>
            <a:endParaRPr lang="en-US" altLang="zh-CN" sz="1000">
              <a:solidFill>
                <a:srgbClr val="002060"/>
              </a:solidFill>
              <a:latin typeface="微软雅黑" panose="020B0502040204020203" pitchFamily="34" charset="-122"/>
              <a:ea typeface="微软雅黑" panose="020B0502040204020203" pitchFamily="34" charset="-122"/>
              <a:sym typeface="+mn-ea"/>
            </a:endParaRPr>
          </a:p>
          <a:p>
            <a:pPr algn="l"/>
            <a:endParaRPr lang="zh-CN" altLang="en-US">
              <a:solidFill>
                <a:srgbClr val="002060"/>
              </a:solidFill>
              <a:latin typeface="微软雅黑" panose="020B0502040204020203" pitchFamily="34" charset="-122"/>
              <a:ea typeface="微软雅黑" panose="020B0502040204020203" pitchFamily="34" charset="-122"/>
              <a:sym typeface="+mn-ea"/>
            </a:endParaRPr>
          </a:p>
          <a:p>
            <a:pPr algn="l"/>
            <a:r>
              <a:rPr lang="zh-CN" altLang="en-US">
                <a:solidFill>
                  <a:srgbClr val="002060"/>
                </a:solidFill>
                <a:latin typeface="微软雅黑" panose="020B0502040204020203" pitchFamily="34" charset="-122"/>
                <a:ea typeface="微软雅黑" panose="020B0502040204020203" pitchFamily="34" charset="-122"/>
                <a:sym typeface="+mn-ea"/>
              </a:rPr>
              <a:t>复用段</a:t>
            </a:r>
            <a:r>
              <a:rPr lang="en-US" altLang="zh-CN">
                <a:solidFill>
                  <a:srgbClr val="002060"/>
                </a:solidFill>
                <a:latin typeface="微软雅黑" panose="020B0502040204020203" pitchFamily="34" charset="-122"/>
                <a:ea typeface="微软雅黑" panose="020B0502040204020203" pitchFamily="34" charset="-122"/>
                <a:sym typeface="+mn-ea"/>
              </a:rPr>
              <a:t>(multiplex section)</a:t>
            </a:r>
            <a:r>
              <a:rPr lang="zh-CN" altLang="en-US">
                <a:solidFill>
                  <a:srgbClr val="002060"/>
                </a:solidFill>
                <a:latin typeface="微软雅黑" panose="020B0502040204020203" pitchFamily="34" charset="-122"/>
                <a:ea typeface="微软雅黑" panose="020B0502040204020203" pitchFamily="34" charset="-122"/>
                <a:sym typeface="+mn-ea"/>
              </a:rPr>
              <a:t> </a:t>
            </a:r>
            <a:r>
              <a:rPr lang="en-US" altLang="zh-CN">
                <a:solidFill>
                  <a:srgbClr val="002060"/>
                </a:solidFill>
                <a:latin typeface="微软雅黑" panose="020B0502040204020203" pitchFamily="34" charset="-122"/>
                <a:ea typeface="微软雅黑" panose="020B0502040204020203" pitchFamily="34" charset="-122"/>
                <a:sym typeface="+mn-ea"/>
              </a:rPr>
              <a:t>— </a:t>
            </a:r>
            <a:r>
              <a:rPr lang="zh-CN" altLang="en-US">
                <a:solidFill>
                  <a:srgbClr val="002060"/>
                </a:solidFill>
                <a:latin typeface="微软雅黑" panose="020B0502040204020203" pitchFamily="34" charset="-122"/>
                <a:ea typeface="微软雅黑" panose="020B0502040204020203" pitchFamily="34" charset="-122"/>
                <a:sym typeface="+mn-ea"/>
              </a:rPr>
              <a:t>在两个设备的 </a:t>
            </a:r>
            <a:r>
              <a:rPr lang="en-US" altLang="zh-CN">
                <a:solidFill>
                  <a:srgbClr val="002060"/>
                </a:solidFill>
                <a:latin typeface="微软雅黑" panose="020B0502040204020203" pitchFamily="34" charset="-122"/>
                <a:ea typeface="微软雅黑" panose="020B0502040204020203" pitchFamily="34" charset="-122"/>
                <a:sym typeface="+mn-ea"/>
              </a:rPr>
              <a:t>MST </a:t>
            </a:r>
            <a:r>
              <a:rPr lang="zh-CN" altLang="en-US">
                <a:solidFill>
                  <a:srgbClr val="002060"/>
                </a:solidFill>
                <a:latin typeface="微软雅黑" panose="020B0502040204020203" pitchFamily="34" charset="-122"/>
                <a:ea typeface="微软雅黑" panose="020B0502040204020203" pitchFamily="34" charset="-122"/>
                <a:sym typeface="+mn-ea"/>
              </a:rPr>
              <a:t>之间的维护区段（包括两个</a:t>
            </a:r>
            <a:r>
              <a:rPr lang="en-US" altLang="zh-CN">
                <a:solidFill>
                  <a:srgbClr val="002060"/>
                </a:solidFill>
                <a:latin typeface="微软雅黑" panose="020B0502040204020203" pitchFamily="34" charset="-122"/>
                <a:ea typeface="微软雅黑" panose="020B0502040204020203" pitchFamily="34" charset="-122"/>
                <a:sym typeface="+mn-ea"/>
              </a:rPr>
              <a:t>MST</a:t>
            </a:r>
            <a:r>
              <a:rPr lang="zh-CN" altLang="en-US">
                <a:solidFill>
                  <a:srgbClr val="002060"/>
                </a:solidFill>
                <a:latin typeface="微软雅黑" panose="020B0502040204020203" pitchFamily="34" charset="-122"/>
                <a:ea typeface="微软雅黑" panose="020B0502040204020203" pitchFamily="34" charset="-122"/>
                <a:sym typeface="+mn-ea"/>
              </a:rPr>
              <a:t>和之间的光缆）</a:t>
            </a:r>
            <a:endParaRPr lang="zh-CN" altLang="en-US">
              <a:solidFill>
                <a:srgbClr val="002060"/>
              </a:solidFill>
              <a:latin typeface="微软雅黑" panose="020B0502040204020203" pitchFamily="34" charset="-122"/>
              <a:ea typeface="微软雅黑"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02895" y="28067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6.3.3 SDH </a:t>
            </a:r>
            <a:r>
              <a:rPr lang="zh-CN" altLang="en-US" sz="1600">
                <a:solidFill>
                  <a:srgbClr val="002060"/>
                </a:solidFill>
                <a:latin typeface="微软雅黑" panose="020B0502040204020203" pitchFamily="34" charset="-122"/>
                <a:ea typeface="微软雅黑" panose="020B0502040204020203" pitchFamily="34" charset="-122"/>
              </a:rPr>
              <a:t>网络帧结构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2" name="文本框 1"/>
          <p:cNvSpPr txBox="1"/>
          <p:nvPr/>
        </p:nvSpPr>
        <p:spPr>
          <a:xfrm>
            <a:off x="5704840" y="350520"/>
            <a:ext cx="3427095" cy="337185"/>
          </a:xfrm>
          <a:prstGeom prst="rect">
            <a:avLst/>
          </a:prstGeom>
          <a:noFill/>
        </p:spPr>
        <p:txBody>
          <a:bodyPr wrap="square" rtlCol="0">
            <a:spAutoFit/>
          </a:bodyPr>
          <a:p>
            <a:pPr algn="l"/>
            <a:r>
              <a:rPr lang="en-US" altLang="zh-CN" sz="1600" b="1">
                <a:solidFill>
                  <a:srgbClr val="FF0000"/>
                </a:solidFill>
                <a:latin typeface="微软雅黑" panose="020B0502040204020203" pitchFamily="34" charset="-122"/>
                <a:ea typeface="微软雅黑" panose="020B0502040204020203" pitchFamily="34" charset="-122"/>
              </a:rPr>
              <a:t>S</a:t>
            </a:r>
            <a:r>
              <a:rPr lang="en-US" sz="1600" b="1">
                <a:solidFill>
                  <a:srgbClr val="FF0000"/>
                </a:solidFill>
                <a:latin typeface="微软雅黑" panose="020B0502040204020203" pitchFamily="34" charset="-122"/>
                <a:ea typeface="微软雅黑" panose="020B0502040204020203" pitchFamily="34" charset="-122"/>
              </a:rPr>
              <a:t>TM-N </a:t>
            </a:r>
            <a:r>
              <a:rPr lang="zh-CN" altLang="en-US" sz="1600" b="1">
                <a:solidFill>
                  <a:srgbClr val="FF0000"/>
                </a:solidFill>
                <a:latin typeface="微软雅黑" panose="020B0502040204020203" pitchFamily="34" charset="-122"/>
                <a:ea typeface="微软雅黑" panose="020B0502040204020203" pitchFamily="34" charset="-122"/>
              </a:rPr>
              <a:t>的高阶帧由低阶帧复接而成</a:t>
            </a:r>
            <a:endParaRPr lang="zh-CN" altLang="en-US" sz="1600" b="1">
              <a:solidFill>
                <a:srgbClr val="FF0000"/>
              </a:solidFill>
              <a:latin typeface="微软雅黑" panose="020B0502040204020203" pitchFamily="34" charset="-122"/>
              <a:ea typeface="微软雅黑" panose="020B0502040204020203" pitchFamily="34" charset="-122"/>
              <a:sym typeface="+mn-ea"/>
            </a:endParaRPr>
          </a:p>
        </p:txBody>
      </p:sp>
      <p:sp>
        <p:nvSpPr>
          <p:cNvPr id="4" name="文本框 3"/>
          <p:cNvSpPr txBox="1"/>
          <p:nvPr/>
        </p:nvSpPr>
        <p:spPr>
          <a:xfrm>
            <a:off x="2402840" y="635635"/>
            <a:ext cx="4339590" cy="337185"/>
          </a:xfrm>
          <a:prstGeom prst="rect">
            <a:avLst/>
          </a:prstGeom>
          <a:noFill/>
        </p:spPr>
        <p:txBody>
          <a:bodyPr wrap="square" rtlCol="0">
            <a:spAutoFit/>
          </a:bodyPr>
          <a:p>
            <a:pPr algn="ctr"/>
            <a:r>
              <a:rPr lang="en-US" altLang="zh-CN" sz="1600">
                <a:solidFill>
                  <a:srgbClr val="002060"/>
                </a:solidFill>
                <a:latin typeface="微软雅黑" panose="020B0502040204020203" pitchFamily="34" charset="-122"/>
                <a:ea typeface="微软雅黑" panose="020B0502040204020203" pitchFamily="34" charset="-122"/>
              </a:rPr>
              <a:t>S</a:t>
            </a:r>
            <a:r>
              <a:rPr lang="en-US" sz="1600">
                <a:solidFill>
                  <a:srgbClr val="002060"/>
                </a:solidFill>
                <a:latin typeface="微软雅黑" panose="020B0502040204020203" pitchFamily="34" charset="-122"/>
                <a:ea typeface="微软雅黑" panose="020B0502040204020203" pitchFamily="34" charset="-122"/>
              </a:rPr>
              <a:t>TM-1 </a:t>
            </a:r>
            <a:r>
              <a:rPr lang="zh-CN" altLang="en-US" sz="1600">
                <a:solidFill>
                  <a:srgbClr val="002060"/>
                </a:solidFill>
                <a:latin typeface="微软雅黑" panose="020B0502040204020203" pitchFamily="34" charset="-122"/>
                <a:ea typeface="微软雅黑" panose="020B0502040204020203" pitchFamily="34" charset="-122"/>
              </a:rPr>
              <a:t>帧结构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78" name="Slide Number Placeholder 3"/>
          <p:cNvSpPr txBox="1">
            <a:spLocks noGrp="1"/>
          </p:cNvSpPr>
          <p:nvPr/>
        </p:nvSpPr>
        <p:spPr bwMode="auto">
          <a:xfrm>
            <a:off x="7786688" y="6637338"/>
            <a:ext cx="1344613" cy="214313"/>
          </a:xfrm>
          <a:prstGeom prst="rect">
            <a:avLst/>
          </a:prstGeom>
          <a:noFill/>
          <a:ln w="9525">
            <a:noFill/>
            <a:miter lim="800000"/>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charset="0"/>
                <a:ea typeface="Times New Roman" panose="0202060305040502030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charset="0"/>
                <a:ea typeface="Times New Roman" panose="02020603050405020304" charset="0"/>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charset="0"/>
                <a:ea typeface="Times New Roman" panose="02020603050405020304" charset="0"/>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charset="0"/>
                <a:ea typeface="Times New Roman" panose="02020603050405020304" charset="0"/>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charset="0"/>
                <a:ea typeface="Times New Roman" panose="02020603050405020304" charset="0"/>
                <a:cs typeface="+mn-cs"/>
              </a:defRPr>
            </a:lvl5pPr>
          </a:lstStyle>
          <a:p>
            <a:pPr lvl="0" eaLnBrk="1" hangingPunct="1"/>
            <a:r>
              <a:rPr lang="en-US" altLang="zh-CN" sz="800" b="1" dirty="0">
                <a:solidFill>
                  <a:srgbClr val="005081"/>
                </a:solidFill>
                <a:latin typeface="Arial" panose="020B0604020202020204" pitchFamily="34" charset="0"/>
                <a:cs typeface="Arial" panose="020B0604020202020204" pitchFamily="34" charset="0"/>
              </a:rPr>
              <a:t>Y(J)S SONET   Slide </a:t>
            </a:r>
            <a:fld id="{9A0DB2DC-4C9A-4742-B13C-FB6460FD3503}" type="slidenum">
              <a:rPr lang="en-US" altLang="zh-CN" sz="800" b="1" dirty="0">
                <a:solidFill>
                  <a:srgbClr val="005081"/>
                </a:solidFill>
                <a:latin typeface="Arial" panose="020B0604020202020204" pitchFamily="34" charset="0"/>
                <a:cs typeface="Arial" panose="020B0604020202020204" pitchFamily="34" charset="0"/>
              </a:rPr>
            </a:fld>
            <a:endParaRPr lang="en-US" sz="800" b="1" dirty="0">
              <a:solidFill>
                <a:srgbClr val="005081"/>
              </a:solidFill>
              <a:latin typeface="Arial" panose="020B0604020202020204" pitchFamily="34" charset="0"/>
              <a:ea typeface="Arial" panose="020B0604020202020204" pitchFamily="34" charset="0"/>
              <a:cs typeface="Arial" panose="020B0604020202020204" pitchFamily="34" charset="0"/>
            </a:endParaRPr>
          </a:p>
        </p:txBody>
      </p:sp>
      <p:sp>
        <p:nvSpPr>
          <p:cNvPr id="39939" name="Rectangle 1152"/>
          <p:cNvSpPr/>
          <p:nvPr/>
        </p:nvSpPr>
        <p:spPr>
          <a:xfrm>
            <a:off x="990600" y="2362200"/>
            <a:ext cx="723900" cy="266700"/>
          </a:xfrm>
          <a:prstGeom prst="rect">
            <a:avLst/>
          </a:prstGeom>
          <a:solidFill>
            <a:srgbClr val="996633"/>
          </a:solidFill>
          <a:ln w="9525">
            <a:noFill/>
          </a:ln>
        </p:spPr>
        <p:txBody>
          <a:bodyPr wrap="none" anchor="ctr"/>
          <a:p>
            <a:endParaRPr dirty="0">
              <a:latin typeface="Times New Roman" panose="02020603050405020304" charset="0"/>
            </a:endParaRPr>
          </a:p>
        </p:txBody>
      </p:sp>
      <p:sp>
        <p:nvSpPr>
          <p:cNvPr id="39940" name="Rectangle 1141"/>
          <p:cNvSpPr/>
          <p:nvPr/>
        </p:nvSpPr>
        <p:spPr>
          <a:xfrm>
            <a:off x="965200" y="1562100"/>
            <a:ext cx="736600" cy="800100"/>
          </a:xfrm>
          <a:prstGeom prst="rect">
            <a:avLst/>
          </a:prstGeom>
          <a:solidFill>
            <a:srgbClr val="00FF99"/>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39941" name="Rectangle 1151"/>
          <p:cNvSpPr/>
          <p:nvPr/>
        </p:nvSpPr>
        <p:spPr>
          <a:xfrm>
            <a:off x="1727200" y="1574800"/>
            <a:ext cx="6083300" cy="2387600"/>
          </a:xfrm>
          <a:prstGeom prst="rect">
            <a:avLst/>
          </a:prstGeom>
          <a:solidFill>
            <a:srgbClr val="FF99CC"/>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39942" name="Rectangle 1140"/>
          <p:cNvSpPr/>
          <p:nvPr/>
        </p:nvSpPr>
        <p:spPr>
          <a:xfrm>
            <a:off x="977900" y="2628900"/>
            <a:ext cx="723900" cy="1346200"/>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39944" name="Line 1029"/>
          <p:cNvSpPr/>
          <p:nvPr/>
        </p:nvSpPr>
        <p:spPr>
          <a:xfrm flipH="1" flipV="1">
            <a:off x="979170" y="4008120"/>
            <a:ext cx="635" cy="317500"/>
          </a:xfrm>
          <a:prstGeom prst="line">
            <a:avLst/>
          </a:prstGeom>
          <a:ln w="9525" cap="flat" cmpd="sng">
            <a:solidFill>
              <a:schemeClr val="tx1"/>
            </a:solidFill>
            <a:prstDash val="solid"/>
            <a:headEnd type="none" w="med" len="med"/>
            <a:tailEnd type="none" w="med" len="med"/>
          </a:ln>
        </p:spPr>
      </p:sp>
      <p:sp>
        <p:nvSpPr>
          <p:cNvPr id="39945" name="Line 1030"/>
          <p:cNvSpPr/>
          <p:nvPr/>
        </p:nvSpPr>
        <p:spPr>
          <a:xfrm flipH="1" flipV="1">
            <a:off x="1706880" y="4013200"/>
            <a:ext cx="12700" cy="330200"/>
          </a:xfrm>
          <a:prstGeom prst="line">
            <a:avLst/>
          </a:prstGeom>
          <a:ln w="9525" cap="flat" cmpd="sng">
            <a:solidFill>
              <a:schemeClr val="tx1"/>
            </a:solidFill>
            <a:prstDash val="solid"/>
            <a:headEnd type="none" w="med" len="med"/>
            <a:tailEnd type="none" w="med" len="med"/>
          </a:ln>
        </p:spPr>
      </p:sp>
      <p:sp>
        <p:nvSpPr>
          <p:cNvPr id="39946" name="Text Box 1031"/>
          <p:cNvSpPr txBox="1"/>
          <p:nvPr/>
        </p:nvSpPr>
        <p:spPr>
          <a:xfrm>
            <a:off x="735330" y="3962400"/>
            <a:ext cx="1231900" cy="883920"/>
          </a:xfrm>
          <a:prstGeom prst="rect">
            <a:avLst/>
          </a:prstGeom>
          <a:noFill/>
          <a:ln w="9525">
            <a:noFill/>
          </a:ln>
        </p:spPr>
        <p:txBody>
          <a:bodyPr>
            <a:spAutoFit/>
          </a:bodyPr>
          <a:p>
            <a:pPr algn="ctr">
              <a:spcBef>
                <a:spcPct val="10000"/>
              </a:spcBef>
            </a:pPr>
            <a:r>
              <a:rPr lang="en-US" altLang="zh-CN" sz="1200" b="1" dirty="0">
                <a:solidFill>
                  <a:srgbClr val="002060"/>
                </a:solidFill>
                <a:latin typeface="Arial" panose="020B0604020202020204" pitchFamily="34" charset="0"/>
              </a:rPr>
              <a:t>Section</a:t>
            </a:r>
            <a:endParaRPr lang="en-US" altLang="zh-CN" sz="1200" b="1" dirty="0">
              <a:solidFill>
                <a:srgbClr val="002060"/>
              </a:solidFill>
              <a:latin typeface="Arial" panose="020B0604020202020204" pitchFamily="34" charset="0"/>
            </a:endParaRPr>
          </a:p>
          <a:p>
            <a:pPr algn="ctr">
              <a:spcBef>
                <a:spcPct val="10000"/>
              </a:spcBef>
            </a:pPr>
            <a:r>
              <a:rPr lang="en-US" altLang="zh-CN" sz="1200" b="1" dirty="0">
                <a:solidFill>
                  <a:srgbClr val="002060"/>
                </a:solidFill>
                <a:latin typeface="Arial" panose="020B0604020202020204" pitchFamily="34" charset="0"/>
              </a:rPr>
              <a:t>Overhead</a:t>
            </a:r>
            <a:endParaRPr lang="en-US" altLang="zh-CN" sz="1200" b="1" dirty="0">
              <a:solidFill>
                <a:srgbClr val="002060"/>
              </a:solidFill>
              <a:latin typeface="Arial" panose="020B0604020202020204" pitchFamily="34" charset="0"/>
            </a:endParaRPr>
          </a:p>
          <a:p>
            <a:pPr algn="ctr">
              <a:spcBef>
                <a:spcPct val="10000"/>
              </a:spcBef>
            </a:pPr>
            <a:r>
              <a:rPr lang="en-US" altLang="zh-CN" sz="1200" b="1" dirty="0">
                <a:solidFill>
                  <a:srgbClr val="002060"/>
                </a:solidFill>
                <a:latin typeface="Arial" panose="020B0604020202020204" pitchFamily="34" charset="0"/>
              </a:rPr>
              <a:t>SOH</a:t>
            </a:r>
            <a:endParaRPr lang="en-US" altLang="zh-CN" sz="1200" b="1" dirty="0">
              <a:solidFill>
                <a:srgbClr val="002060"/>
              </a:solidFill>
              <a:latin typeface="Arial" panose="020B0604020202020204" pitchFamily="34" charset="0"/>
            </a:endParaRPr>
          </a:p>
          <a:p>
            <a:pPr algn="ctr">
              <a:spcBef>
                <a:spcPct val="10000"/>
              </a:spcBef>
            </a:pPr>
            <a:r>
              <a:rPr lang="zh-CN" altLang="en-US" sz="1200" b="1" dirty="0">
                <a:solidFill>
                  <a:srgbClr val="002060"/>
                </a:solidFill>
                <a:latin typeface="微软雅黑" panose="020B0502040204020203" pitchFamily="34" charset="-122"/>
                <a:ea typeface="微软雅黑" panose="020B0502040204020203" pitchFamily="34" charset="-122"/>
              </a:rPr>
              <a:t>段开销</a:t>
            </a:r>
            <a:endParaRPr lang="zh-CN" altLang="en-US" sz="1200" b="1" dirty="0">
              <a:solidFill>
                <a:srgbClr val="002060"/>
              </a:solidFill>
              <a:latin typeface="微软雅黑" panose="020B0502040204020203" pitchFamily="34" charset="-122"/>
              <a:ea typeface="微软雅黑" panose="020B0502040204020203" pitchFamily="34" charset="-122"/>
            </a:endParaRPr>
          </a:p>
        </p:txBody>
      </p:sp>
      <p:sp>
        <p:nvSpPr>
          <p:cNvPr id="39948" name="Rectangle 1042"/>
          <p:cNvSpPr/>
          <p:nvPr/>
        </p:nvSpPr>
        <p:spPr>
          <a:xfrm>
            <a:off x="977900" y="1562100"/>
            <a:ext cx="6845300" cy="2425700"/>
          </a:xfrm>
          <a:prstGeom prst="rect">
            <a:avLst/>
          </a:prstGeom>
          <a:noFill/>
          <a:ln w="2857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39949" name="Line 1044"/>
          <p:cNvSpPr/>
          <p:nvPr/>
        </p:nvSpPr>
        <p:spPr>
          <a:xfrm>
            <a:off x="1702435" y="1393825"/>
            <a:ext cx="6108065" cy="26670"/>
          </a:xfrm>
          <a:prstGeom prst="line">
            <a:avLst/>
          </a:prstGeom>
          <a:ln w="9525" cap="flat" cmpd="sng">
            <a:solidFill>
              <a:schemeClr val="tx1"/>
            </a:solidFill>
            <a:prstDash val="solid"/>
            <a:headEnd type="triangle" w="med" len="med"/>
            <a:tailEnd type="triangle" w="med" len="med"/>
          </a:ln>
        </p:spPr>
      </p:sp>
      <p:sp>
        <p:nvSpPr>
          <p:cNvPr id="39950" name="Line 1045"/>
          <p:cNvSpPr/>
          <p:nvPr/>
        </p:nvSpPr>
        <p:spPr>
          <a:xfrm>
            <a:off x="7810500" y="1295400"/>
            <a:ext cx="0" cy="215900"/>
          </a:xfrm>
          <a:prstGeom prst="line">
            <a:avLst/>
          </a:prstGeom>
          <a:ln w="19050" cap="flat" cmpd="sng">
            <a:solidFill>
              <a:schemeClr val="tx1"/>
            </a:solidFill>
            <a:prstDash val="solid"/>
            <a:headEnd type="none" w="med" len="med"/>
            <a:tailEnd type="none" w="med" len="med"/>
          </a:ln>
        </p:spPr>
      </p:sp>
      <p:sp>
        <p:nvSpPr>
          <p:cNvPr id="39951" name="Line 1046"/>
          <p:cNvSpPr/>
          <p:nvPr/>
        </p:nvSpPr>
        <p:spPr>
          <a:xfrm>
            <a:off x="965200" y="1393190"/>
            <a:ext cx="736600" cy="635"/>
          </a:xfrm>
          <a:prstGeom prst="line">
            <a:avLst/>
          </a:prstGeom>
          <a:ln w="9525" cap="flat" cmpd="sng">
            <a:solidFill>
              <a:schemeClr val="tx1"/>
            </a:solidFill>
            <a:prstDash val="solid"/>
            <a:headEnd type="triangle" w="med" len="med"/>
            <a:tailEnd type="triangle" w="med" len="med"/>
          </a:ln>
        </p:spPr>
      </p:sp>
      <p:sp>
        <p:nvSpPr>
          <p:cNvPr id="39952" name="Line 1051"/>
          <p:cNvSpPr/>
          <p:nvPr/>
        </p:nvSpPr>
        <p:spPr>
          <a:xfrm>
            <a:off x="1244600" y="1549400"/>
            <a:ext cx="0" cy="2425700"/>
          </a:xfrm>
          <a:prstGeom prst="line">
            <a:avLst/>
          </a:prstGeom>
          <a:ln w="9525" cap="flat" cmpd="sng">
            <a:solidFill>
              <a:schemeClr val="tx1"/>
            </a:solidFill>
            <a:prstDash val="solid"/>
            <a:headEnd type="none" w="med" len="med"/>
            <a:tailEnd type="none" w="med" len="med"/>
          </a:ln>
        </p:spPr>
      </p:sp>
      <p:sp>
        <p:nvSpPr>
          <p:cNvPr id="39954" name="Line 1053"/>
          <p:cNvSpPr/>
          <p:nvPr/>
        </p:nvSpPr>
        <p:spPr>
          <a:xfrm>
            <a:off x="1409700" y="1562100"/>
            <a:ext cx="0" cy="2425700"/>
          </a:xfrm>
          <a:prstGeom prst="line">
            <a:avLst/>
          </a:prstGeom>
          <a:ln w="9525" cap="flat" cmpd="sng">
            <a:solidFill>
              <a:schemeClr val="tx1"/>
            </a:solidFill>
            <a:prstDash val="solid"/>
            <a:headEnd type="none" w="med" len="med"/>
            <a:tailEnd type="none" w="med" len="med"/>
          </a:ln>
        </p:spPr>
      </p:sp>
      <p:sp>
        <p:nvSpPr>
          <p:cNvPr id="39955" name="Line 1054"/>
          <p:cNvSpPr/>
          <p:nvPr/>
        </p:nvSpPr>
        <p:spPr>
          <a:xfrm>
            <a:off x="1562100" y="1562100"/>
            <a:ext cx="0" cy="2425700"/>
          </a:xfrm>
          <a:prstGeom prst="line">
            <a:avLst/>
          </a:prstGeom>
          <a:ln w="9525" cap="flat" cmpd="sng">
            <a:solidFill>
              <a:schemeClr val="tx1"/>
            </a:solidFill>
            <a:prstDash val="solid"/>
            <a:headEnd type="none" w="med" len="med"/>
            <a:tailEnd type="none" w="med" len="med"/>
          </a:ln>
        </p:spPr>
      </p:sp>
      <p:sp>
        <p:nvSpPr>
          <p:cNvPr id="39956" name="Line 1055"/>
          <p:cNvSpPr/>
          <p:nvPr/>
        </p:nvSpPr>
        <p:spPr>
          <a:xfrm>
            <a:off x="1714500" y="1562100"/>
            <a:ext cx="0" cy="2425700"/>
          </a:xfrm>
          <a:prstGeom prst="line">
            <a:avLst/>
          </a:prstGeom>
          <a:ln w="9525" cap="flat" cmpd="sng">
            <a:solidFill>
              <a:schemeClr val="tx1"/>
            </a:solidFill>
            <a:prstDash val="solid"/>
            <a:headEnd type="none" w="med" len="med"/>
            <a:tailEnd type="none" w="med" len="med"/>
          </a:ln>
        </p:spPr>
      </p:sp>
      <p:sp>
        <p:nvSpPr>
          <p:cNvPr id="39957" name="Line 1056"/>
          <p:cNvSpPr/>
          <p:nvPr/>
        </p:nvSpPr>
        <p:spPr>
          <a:xfrm>
            <a:off x="1866900" y="1562100"/>
            <a:ext cx="0" cy="2425700"/>
          </a:xfrm>
          <a:prstGeom prst="line">
            <a:avLst/>
          </a:prstGeom>
          <a:ln w="9525" cap="flat" cmpd="sng">
            <a:solidFill>
              <a:schemeClr val="tx1"/>
            </a:solidFill>
            <a:prstDash val="solid"/>
            <a:headEnd type="none" w="med" len="med"/>
            <a:tailEnd type="none" w="med" len="med"/>
          </a:ln>
        </p:spPr>
      </p:sp>
      <p:sp>
        <p:nvSpPr>
          <p:cNvPr id="39958" name="Line 1057"/>
          <p:cNvSpPr/>
          <p:nvPr/>
        </p:nvSpPr>
        <p:spPr>
          <a:xfrm>
            <a:off x="2019300" y="1562100"/>
            <a:ext cx="0" cy="2425700"/>
          </a:xfrm>
          <a:prstGeom prst="line">
            <a:avLst/>
          </a:prstGeom>
          <a:ln w="9525" cap="flat" cmpd="sng">
            <a:solidFill>
              <a:schemeClr val="tx1"/>
            </a:solidFill>
            <a:prstDash val="solid"/>
            <a:headEnd type="none" w="med" len="med"/>
            <a:tailEnd type="none" w="med" len="med"/>
          </a:ln>
        </p:spPr>
      </p:sp>
      <p:sp>
        <p:nvSpPr>
          <p:cNvPr id="39959" name="Line 1058"/>
          <p:cNvSpPr/>
          <p:nvPr/>
        </p:nvSpPr>
        <p:spPr>
          <a:xfrm>
            <a:off x="2171700" y="1562100"/>
            <a:ext cx="0" cy="2425700"/>
          </a:xfrm>
          <a:prstGeom prst="line">
            <a:avLst/>
          </a:prstGeom>
          <a:ln w="9525" cap="flat" cmpd="sng">
            <a:solidFill>
              <a:schemeClr val="tx1"/>
            </a:solidFill>
            <a:prstDash val="solid"/>
            <a:headEnd type="none" w="med" len="med"/>
            <a:tailEnd type="none" w="med" len="med"/>
          </a:ln>
        </p:spPr>
      </p:sp>
      <p:sp>
        <p:nvSpPr>
          <p:cNvPr id="39960" name="Line 1059"/>
          <p:cNvSpPr/>
          <p:nvPr/>
        </p:nvSpPr>
        <p:spPr>
          <a:xfrm>
            <a:off x="2324100" y="1562100"/>
            <a:ext cx="0" cy="2425700"/>
          </a:xfrm>
          <a:prstGeom prst="line">
            <a:avLst/>
          </a:prstGeom>
          <a:ln w="9525" cap="flat" cmpd="sng">
            <a:solidFill>
              <a:schemeClr val="tx1"/>
            </a:solidFill>
            <a:prstDash val="solid"/>
            <a:headEnd type="none" w="med" len="med"/>
            <a:tailEnd type="none" w="med" len="med"/>
          </a:ln>
        </p:spPr>
      </p:sp>
      <p:sp>
        <p:nvSpPr>
          <p:cNvPr id="39961" name="Line 1060"/>
          <p:cNvSpPr/>
          <p:nvPr/>
        </p:nvSpPr>
        <p:spPr>
          <a:xfrm>
            <a:off x="2476500" y="1549400"/>
            <a:ext cx="0" cy="2425700"/>
          </a:xfrm>
          <a:prstGeom prst="line">
            <a:avLst/>
          </a:prstGeom>
          <a:ln w="9525" cap="flat" cmpd="sng">
            <a:solidFill>
              <a:schemeClr val="tx1"/>
            </a:solidFill>
            <a:prstDash val="solid"/>
            <a:headEnd type="none" w="med" len="med"/>
            <a:tailEnd type="none" w="med" len="med"/>
          </a:ln>
        </p:spPr>
      </p:sp>
      <p:sp>
        <p:nvSpPr>
          <p:cNvPr id="39962" name="Line 1061"/>
          <p:cNvSpPr/>
          <p:nvPr/>
        </p:nvSpPr>
        <p:spPr>
          <a:xfrm>
            <a:off x="2628900" y="1562100"/>
            <a:ext cx="0" cy="2425700"/>
          </a:xfrm>
          <a:prstGeom prst="line">
            <a:avLst/>
          </a:prstGeom>
          <a:ln w="9525" cap="flat" cmpd="sng">
            <a:solidFill>
              <a:schemeClr val="tx1"/>
            </a:solidFill>
            <a:prstDash val="solid"/>
            <a:headEnd type="none" w="med" len="med"/>
            <a:tailEnd type="none" w="med" len="med"/>
          </a:ln>
        </p:spPr>
      </p:sp>
      <p:sp>
        <p:nvSpPr>
          <p:cNvPr id="39963" name="Line 1062"/>
          <p:cNvSpPr/>
          <p:nvPr/>
        </p:nvSpPr>
        <p:spPr>
          <a:xfrm>
            <a:off x="2781300" y="1562100"/>
            <a:ext cx="0" cy="2425700"/>
          </a:xfrm>
          <a:prstGeom prst="line">
            <a:avLst/>
          </a:prstGeom>
          <a:ln w="9525" cap="flat" cmpd="sng">
            <a:solidFill>
              <a:schemeClr val="tx1"/>
            </a:solidFill>
            <a:prstDash val="solid"/>
            <a:headEnd type="none" w="med" len="med"/>
            <a:tailEnd type="none" w="med" len="med"/>
          </a:ln>
        </p:spPr>
      </p:sp>
      <p:sp>
        <p:nvSpPr>
          <p:cNvPr id="39964" name="Line 1063"/>
          <p:cNvSpPr/>
          <p:nvPr/>
        </p:nvSpPr>
        <p:spPr>
          <a:xfrm>
            <a:off x="2933700" y="1562100"/>
            <a:ext cx="0" cy="2425700"/>
          </a:xfrm>
          <a:prstGeom prst="line">
            <a:avLst/>
          </a:prstGeom>
          <a:ln w="9525" cap="flat" cmpd="sng">
            <a:solidFill>
              <a:schemeClr val="tx1"/>
            </a:solidFill>
            <a:prstDash val="solid"/>
            <a:headEnd type="none" w="med" len="med"/>
            <a:tailEnd type="none" w="med" len="med"/>
          </a:ln>
        </p:spPr>
      </p:sp>
      <p:sp>
        <p:nvSpPr>
          <p:cNvPr id="39965" name="Line 1064"/>
          <p:cNvSpPr/>
          <p:nvPr/>
        </p:nvSpPr>
        <p:spPr>
          <a:xfrm>
            <a:off x="3086100" y="1562100"/>
            <a:ext cx="0" cy="2425700"/>
          </a:xfrm>
          <a:prstGeom prst="line">
            <a:avLst/>
          </a:prstGeom>
          <a:ln w="9525" cap="flat" cmpd="sng">
            <a:solidFill>
              <a:schemeClr val="tx1"/>
            </a:solidFill>
            <a:prstDash val="solid"/>
            <a:headEnd type="none" w="med" len="med"/>
            <a:tailEnd type="none" w="med" len="med"/>
          </a:ln>
        </p:spPr>
      </p:sp>
      <p:sp>
        <p:nvSpPr>
          <p:cNvPr id="39966" name="Line 1086"/>
          <p:cNvSpPr/>
          <p:nvPr/>
        </p:nvSpPr>
        <p:spPr>
          <a:xfrm>
            <a:off x="6438900" y="1549400"/>
            <a:ext cx="0" cy="2425700"/>
          </a:xfrm>
          <a:prstGeom prst="line">
            <a:avLst/>
          </a:prstGeom>
          <a:ln w="9525" cap="flat" cmpd="sng">
            <a:solidFill>
              <a:schemeClr val="tx1"/>
            </a:solidFill>
            <a:prstDash val="solid"/>
            <a:headEnd type="none" w="med" len="med"/>
            <a:tailEnd type="none" w="med" len="med"/>
          </a:ln>
        </p:spPr>
      </p:sp>
      <p:sp>
        <p:nvSpPr>
          <p:cNvPr id="39967" name="Line 1087"/>
          <p:cNvSpPr/>
          <p:nvPr/>
        </p:nvSpPr>
        <p:spPr>
          <a:xfrm>
            <a:off x="6591300" y="1562100"/>
            <a:ext cx="0" cy="2425700"/>
          </a:xfrm>
          <a:prstGeom prst="line">
            <a:avLst/>
          </a:prstGeom>
          <a:ln w="9525" cap="flat" cmpd="sng">
            <a:solidFill>
              <a:schemeClr val="tx1"/>
            </a:solidFill>
            <a:prstDash val="solid"/>
            <a:headEnd type="none" w="med" len="med"/>
            <a:tailEnd type="none" w="med" len="med"/>
          </a:ln>
        </p:spPr>
      </p:sp>
      <p:sp>
        <p:nvSpPr>
          <p:cNvPr id="39968" name="Line 1088"/>
          <p:cNvSpPr/>
          <p:nvPr/>
        </p:nvSpPr>
        <p:spPr>
          <a:xfrm>
            <a:off x="6743700" y="1562100"/>
            <a:ext cx="0" cy="2425700"/>
          </a:xfrm>
          <a:prstGeom prst="line">
            <a:avLst/>
          </a:prstGeom>
          <a:ln w="9525" cap="flat" cmpd="sng">
            <a:solidFill>
              <a:schemeClr val="tx1"/>
            </a:solidFill>
            <a:prstDash val="solid"/>
            <a:headEnd type="none" w="med" len="med"/>
            <a:tailEnd type="none" w="med" len="med"/>
          </a:ln>
        </p:spPr>
      </p:sp>
      <p:sp>
        <p:nvSpPr>
          <p:cNvPr id="39969" name="Line 1089"/>
          <p:cNvSpPr/>
          <p:nvPr/>
        </p:nvSpPr>
        <p:spPr>
          <a:xfrm>
            <a:off x="6896100" y="1562100"/>
            <a:ext cx="0" cy="2425700"/>
          </a:xfrm>
          <a:prstGeom prst="line">
            <a:avLst/>
          </a:prstGeom>
          <a:ln w="9525" cap="flat" cmpd="sng">
            <a:solidFill>
              <a:schemeClr val="tx1"/>
            </a:solidFill>
            <a:prstDash val="solid"/>
            <a:headEnd type="none" w="med" len="med"/>
            <a:tailEnd type="none" w="med" len="med"/>
          </a:ln>
        </p:spPr>
      </p:sp>
      <p:sp>
        <p:nvSpPr>
          <p:cNvPr id="39970" name="Line 1090"/>
          <p:cNvSpPr/>
          <p:nvPr/>
        </p:nvSpPr>
        <p:spPr>
          <a:xfrm>
            <a:off x="7048500" y="1549400"/>
            <a:ext cx="0" cy="2425700"/>
          </a:xfrm>
          <a:prstGeom prst="line">
            <a:avLst/>
          </a:prstGeom>
          <a:ln w="9525" cap="flat" cmpd="sng">
            <a:solidFill>
              <a:schemeClr val="tx1"/>
            </a:solidFill>
            <a:prstDash val="solid"/>
            <a:headEnd type="none" w="med" len="med"/>
            <a:tailEnd type="none" w="med" len="med"/>
          </a:ln>
        </p:spPr>
      </p:sp>
      <p:sp>
        <p:nvSpPr>
          <p:cNvPr id="39971" name="Line 1091"/>
          <p:cNvSpPr/>
          <p:nvPr/>
        </p:nvSpPr>
        <p:spPr>
          <a:xfrm>
            <a:off x="7200900" y="1562100"/>
            <a:ext cx="0" cy="2425700"/>
          </a:xfrm>
          <a:prstGeom prst="line">
            <a:avLst/>
          </a:prstGeom>
          <a:ln w="9525" cap="flat" cmpd="sng">
            <a:solidFill>
              <a:schemeClr val="tx1"/>
            </a:solidFill>
            <a:prstDash val="solid"/>
            <a:headEnd type="none" w="med" len="med"/>
            <a:tailEnd type="none" w="med" len="med"/>
          </a:ln>
        </p:spPr>
      </p:sp>
      <p:sp>
        <p:nvSpPr>
          <p:cNvPr id="39972" name="Line 1092"/>
          <p:cNvSpPr/>
          <p:nvPr/>
        </p:nvSpPr>
        <p:spPr>
          <a:xfrm>
            <a:off x="7353300" y="1562100"/>
            <a:ext cx="0" cy="2425700"/>
          </a:xfrm>
          <a:prstGeom prst="line">
            <a:avLst/>
          </a:prstGeom>
          <a:ln w="9525" cap="flat" cmpd="sng">
            <a:solidFill>
              <a:schemeClr val="tx1"/>
            </a:solidFill>
            <a:prstDash val="solid"/>
            <a:headEnd type="none" w="med" len="med"/>
            <a:tailEnd type="none" w="med" len="med"/>
          </a:ln>
        </p:spPr>
      </p:sp>
      <p:sp>
        <p:nvSpPr>
          <p:cNvPr id="39973" name="Line 1093"/>
          <p:cNvSpPr/>
          <p:nvPr/>
        </p:nvSpPr>
        <p:spPr>
          <a:xfrm>
            <a:off x="7505700" y="1549400"/>
            <a:ext cx="0" cy="2425700"/>
          </a:xfrm>
          <a:prstGeom prst="line">
            <a:avLst/>
          </a:prstGeom>
          <a:ln w="9525" cap="flat" cmpd="sng">
            <a:solidFill>
              <a:schemeClr val="tx1"/>
            </a:solidFill>
            <a:prstDash val="solid"/>
            <a:headEnd type="none" w="med" len="med"/>
            <a:tailEnd type="none" w="med" len="med"/>
          </a:ln>
        </p:spPr>
      </p:sp>
      <p:sp>
        <p:nvSpPr>
          <p:cNvPr id="39974" name="Line 1094"/>
          <p:cNvSpPr/>
          <p:nvPr/>
        </p:nvSpPr>
        <p:spPr>
          <a:xfrm>
            <a:off x="7658100" y="1562100"/>
            <a:ext cx="0" cy="2425700"/>
          </a:xfrm>
          <a:prstGeom prst="line">
            <a:avLst/>
          </a:prstGeom>
          <a:ln w="9525" cap="flat" cmpd="sng">
            <a:solidFill>
              <a:schemeClr val="tx1"/>
            </a:solidFill>
            <a:prstDash val="solid"/>
            <a:headEnd type="none" w="med" len="med"/>
            <a:tailEnd type="none" w="med" len="med"/>
          </a:ln>
        </p:spPr>
      </p:sp>
      <p:sp>
        <p:nvSpPr>
          <p:cNvPr id="39975" name="Line 1097"/>
          <p:cNvSpPr/>
          <p:nvPr/>
        </p:nvSpPr>
        <p:spPr>
          <a:xfrm>
            <a:off x="1333500" y="1562100"/>
            <a:ext cx="0" cy="2425700"/>
          </a:xfrm>
          <a:prstGeom prst="line">
            <a:avLst/>
          </a:prstGeom>
          <a:ln w="9525" cap="flat" cmpd="sng">
            <a:solidFill>
              <a:schemeClr val="tx1"/>
            </a:solidFill>
            <a:prstDash val="solid"/>
            <a:headEnd type="none" w="med" len="med"/>
            <a:tailEnd type="none" w="med" len="med"/>
          </a:ln>
        </p:spPr>
      </p:sp>
      <p:sp>
        <p:nvSpPr>
          <p:cNvPr id="39976" name="Line 1098"/>
          <p:cNvSpPr/>
          <p:nvPr/>
        </p:nvSpPr>
        <p:spPr>
          <a:xfrm>
            <a:off x="1485900" y="1562100"/>
            <a:ext cx="0" cy="2425700"/>
          </a:xfrm>
          <a:prstGeom prst="line">
            <a:avLst/>
          </a:prstGeom>
          <a:ln w="9525" cap="flat" cmpd="sng">
            <a:solidFill>
              <a:schemeClr val="tx1"/>
            </a:solidFill>
            <a:prstDash val="solid"/>
            <a:headEnd type="none" w="med" len="med"/>
            <a:tailEnd type="none" w="med" len="med"/>
          </a:ln>
        </p:spPr>
      </p:sp>
      <p:sp>
        <p:nvSpPr>
          <p:cNvPr id="39977" name="Line 1099"/>
          <p:cNvSpPr/>
          <p:nvPr/>
        </p:nvSpPr>
        <p:spPr>
          <a:xfrm>
            <a:off x="1638300" y="1562100"/>
            <a:ext cx="0" cy="2425700"/>
          </a:xfrm>
          <a:prstGeom prst="line">
            <a:avLst/>
          </a:prstGeom>
          <a:ln w="9525" cap="flat" cmpd="sng">
            <a:solidFill>
              <a:schemeClr val="tx1"/>
            </a:solidFill>
            <a:prstDash val="solid"/>
            <a:headEnd type="none" w="med" len="med"/>
            <a:tailEnd type="none" w="med" len="med"/>
          </a:ln>
        </p:spPr>
      </p:sp>
      <p:sp>
        <p:nvSpPr>
          <p:cNvPr id="39978" name="Line 1100"/>
          <p:cNvSpPr/>
          <p:nvPr/>
        </p:nvSpPr>
        <p:spPr>
          <a:xfrm>
            <a:off x="1790700" y="1562100"/>
            <a:ext cx="0" cy="2425700"/>
          </a:xfrm>
          <a:prstGeom prst="line">
            <a:avLst/>
          </a:prstGeom>
          <a:ln w="9525" cap="flat" cmpd="sng">
            <a:solidFill>
              <a:schemeClr val="tx1"/>
            </a:solidFill>
            <a:prstDash val="solid"/>
            <a:headEnd type="none" w="med" len="med"/>
            <a:tailEnd type="none" w="med" len="med"/>
          </a:ln>
        </p:spPr>
      </p:sp>
      <p:sp>
        <p:nvSpPr>
          <p:cNvPr id="39979" name="Line 1101"/>
          <p:cNvSpPr/>
          <p:nvPr/>
        </p:nvSpPr>
        <p:spPr>
          <a:xfrm>
            <a:off x="1943100" y="1562100"/>
            <a:ext cx="0" cy="2425700"/>
          </a:xfrm>
          <a:prstGeom prst="line">
            <a:avLst/>
          </a:prstGeom>
          <a:ln w="9525" cap="flat" cmpd="sng">
            <a:solidFill>
              <a:schemeClr val="tx1"/>
            </a:solidFill>
            <a:prstDash val="solid"/>
            <a:headEnd type="none" w="med" len="med"/>
            <a:tailEnd type="none" w="med" len="med"/>
          </a:ln>
        </p:spPr>
      </p:sp>
      <p:sp>
        <p:nvSpPr>
          <p:cNvPr id="39980" name="Line 1102"/>
          <p:cNvSpPr/>
          <p:nvPr/>
        </p:nvSpPr>
        <p:spPr>
          <a:xfrm>
            <a:off x="2095500" y="1562100"/>
            <a:ext cx="0" cy="2425700"/>
          </a:xfrm>
          <a:prstGeom prst="line">
            <a:avLst/>
          </a:prstGeom>
          <a:ln w="9525" cap="flat" cmpd="sng">
            <a:solidFill>
              <a:schemeClr val="tx1"/>
            </a:solidFill>
            <a:prstDash val="solid"/>
            <a:headEnd type="none" w="med" len="med"/>
            <a:tailEnd type="none" w="med" len="med"/>
          </a:ln>
        </p:spPr>
      </p:sp>
      <p:sp>
        <p:nvSpPr>
          <p:cNvPr id="39981" name="Line 1103"/>
          <p:cNvSpPr/>
          <p:nvPr/>
        </p:nvSpPr>
        <p:spPr>
          <a:xfrm>
            <a:off x="2247900" y="1562100"/>
            <a:ext cx="0" cy="2425700"/>
          </a:xfrm>
          <a:prstGeom prst="line">
            <a:avLst/>
          </a:prstGeom>
          <a:ln w="9525" cap="flat" cmpd="sng">
            <a:solidFill>
              <a:schemeClr val="tx1"/>
            </a:solidFill>
            <a:prstDash val="solid"/>
            <a:headEnd type="none" w="med" len="med"/>
            <a:tailEnd type="none" w="med" len="med"/>
          </a:ln>
        </p:spPr>
      </p:sp>
      <p:sp>
        <p:nvSpPr>
          <p:cNvPr id="39982" name="Line 1104"/>
          <p:cNvSpPr/>
          <p:nvPr/>
        </p:nvSpPr>
        <p:spPr>
          <a:xfrm>
            <a:off x="2400300" y="1549400"/>
            <a:ext cx="0" cy="2425700"/>
          </a:xfrm>
          <a:prstGeom prst="line">
            <a:avLst/>
          </a:prstGeom>
          <a:ln w="9525" cap="flat" cmpd="sng">
            <a:solidFill>
              <a:schemeClr val="tx1"/>
            </a:solidFill>
            <a:prstDash val="solid"/>
            <a:headEnd type="none" w="med" len="med"/>
            <a:tailEnd type="none" w="med" len="med"/>
          </a:ln>
        </p:spPr>
      </p:sp>
      <p:sp>
        <p:nvSpPr>
          <p:cNvPr id="39983" name="Line 1105"/>
          <p:cNvSpPr/>
          <p:nvPr/>
        </p:nvSpPr>
        <p:spPr>
          <a:xfrm>
            <a:off x="2552700" y="1562100"/>
            <a:ext cx="0" cy="2425700"/>
          </a:xfrm>
          <a:prstGeom prst="line">
            <a:avLst/>
          </a:prstGeom>
          <a:ln w="9525" cap="flat" cmpd="sng">
            <a:solidFill>
              <a:schemeClr val="tx1"/>
            </a:solidFill>
            <a:prstDash val="solid"/>
            <a:headEnd type="none" w="med" len="med"/>
            <a:tailEnd type="none" w="med" len="med"/>
          </a:ln>
        </p:spPr>
      </p:sp>
      <p:sp>
        <p:nvSpPr>
          <p:cNvPr id="39984" name="Line 1106"/>
          <p:cNvSpPr/>
          <p:nvPr/>
        </p:nvSpPr>
        <p:spPr>
          <a:xfrm>
            <a:off x="2705100" y="1562100"/>
            <a:ext cx="0" cy="2425700"/>
          </a:xfrm>
          <a:prstGeom prst="line">
            <a:avLst/>
          </a:prstGeom>
          <a:ln w="9525" cap="flat" cmpd="sng">
            <a:solidFill>
              <a:schemeClr val="tx1"/>
            </a:solidFill>
            <a:prstDash val="solid"/>
            <a:headEnd type="none" w="med" len="med"/>
            <a:tailEnd type="none" w="med" len="med"/>
          </a:ln>
        </p:spPr>
      </p:sp>
      <p:sp>
        <p:nvSpPr>
          <p:cNvPr id="39985" name="Line 1107"/>
          <p:cNvSpPr/>
          <p:nvPr/>
        </p:nvSpPr>
        <p:spPr>
          <a:xfrm>
            <a:off x="2857500" y="1562100"/>
            <a:ext cx="0" cy="2425700"/>
          </a:xfrm>
          <a:prstGeom prst="line">
            <a:avLst/>
          </a:prstGeom>
          <a:ln w="9525" cap="flat" cmpd="sng">
            <a:solidFill>
              <a:schemeClr val="tx1"/>
            </a:solidFill>
            <a:prstDash val="solid"/>
            <a:headEnd type="none" w="med" len="med"/>
            <a:tailEnd type="none" w="med" len="med"/>
          </a:ln>
        </p:spPr>
      </p:sp>
      <p:sp>
        <p:nvSpPr>
          <p:cNvPr id="39986" name="Line 1108"/>
          <p:cNvSpPr/>
          <p:nvPr/>
        </p:nvSpPr>
        <p:spPr>
          <a:xfrm>
            <a:off x="3009900" y="1562100"/>
            <a:ext cx="0" cy="2425700"/>
          </a:xfrm>
          <a:prstGeom prst="line">
            <a:avLst/>
          </a:prstGeom>
          <a:ln w="9525" cap="flat" cmpd="sng">
            <a:solidFill>
              <a:schemeClr val="tx1"/>
            </a:solidFill>
            <a:prstDash val="solid"/>
            <a:headEnd type="none" w="med" len="med"/>
            <a:tailEnd type="none" w="med" len="med"/>
          </a:ln>
        </p:spPr>
      </p:sp>
      <p:sp>
        <p:nvSpPr>
          <p:cNvPr id="39987" name="Line 1109"/>
          <p:cNvSpPr/>
          <p:nvPr/>
        </p:nvSpPr>
        <p:spPr>
          <a:xfrm>
            <a:off x="3162300" y="1562100"/>
            <a:ext cx="0" cy="2425700"/>
          </a:xfrm>
          <a:prstGeom prst="line">
            <a:avLst/>
          </a:prstGeom>
          <a:ln w="9525" cap="flat" cmpd="sng">
            <a:solidFill>
              <a:schemeClr val="tx1"/>
            </a:solidFill>
            <a:prstDash val="solid"/>
            <a:headEnd type="none" w="med" len="med"/>
            <a:tailEnd type="none" w="med" len="med"/>
          </a:ln>
        </p:spPr>
      </p:sp>
      <p:sp>
        <p:nvSpPr>
          <p:cNvPr id="39988" name="Line 1130"/>
          <p:cNvSpPr/>
          <p:nvPr/>
        </p:nvSpPr>
        <p:spPr>
          <a:xfrm>
            <a:off x="6362700" y="1549400"/>
            <a:ext cx="0" cy="2425700"/>
          </a:xfrm>
          <a:prstGeom prst="line">
            <a:avLst/>
          </a:prstGeom>
          <a:ln w="9525" cap="flat" cmpd="sng">
            <a:solidFill>
              <a:schemeClr val="tx1"/>
            </a:solidFill>
            <a:prstDash val="solid"/>
            <a:headEnd type="none" w="med" len="med"/>
            <a:tailEnd type="none" w="med" len="med"/>
          </a:ln>
        </p:spPr>
      </p:sp>
      <p:sp>
        <p:nvSpPr>
          <p:cNvPr id="39989" name="Line 1131"/>
          <p:cNvSpPr/>
          <p:nvPr/>
        </p:nvSpPr>
        <p:spPr>
          <a:xfrm>
            <a:off x="6515100" y="1562100"/>
            <a:ext cx="0" cy="2425700"/>
          </a:xfrm>
          <a:prstGeom prst="line">
            <a:avLst/>
          </a:prstGeom>
          <a:ln w="9525" cap="flat" cmpd="sng">
            <a:solidFill>
              <a:schemeClr val="tx1"/>
            </a:solidFill>
            <a:prstDash val="solid"/>
            <a:headEnd type="none" w="med" len="med"/>
            <a:tailEnd type="none" w="med" len="med"/>
          </a:ln>
        </p:spPr>
      </p:sp>
      <p:sp>
        <p:nvSpPr>
          <p:cNvPr id="39990" name="Line 1132"/>
          <p:cNvSpPr/>
          <p:nvPr/>
        </p:nvSpPr>
        <p:spPr>
          <a:xfrm>
            <a:off x="6667500" y="1562100"/>
            <a:ext cx="0" cy="2425700"/>
          </a:xfrm>
          <a:prstGeom prst="line">
            <a:avLst/>
          </a:prstGeom>
          <a:ln w="9525" cap="flat" cmpd="sng">
            <a:solidFill>
              <a:schemeClr val="tx1"/>
            </a:solidFill>
            <a:prstDash val="solid"/>
            <a:headEnd type="none" w="med" len="med"/>
            <a:tailEnd type="none" w="med" len="med"/>
          </a:ln>
        </p:spPr>
      </p:sp>
      <p:sp>
        <p:nvSpPr>
          <p:cNvPr id="39991" name="Line 1133"/>
          <p:cNvSpPr/>
          <p:nvPr/>
        </p:nvSpPr>
        <p:spPr>
          <a:xfrm>
            <a:off x="6819900" y="1562100"/>
            <a:ext cx="0" cy="2425700"/>
          </a:xfrm>
          <a:prstGeom prst="line">
            <a:avLst/>
          </a:prstGeom>
          <a:ln w="9525" cap="flat" cmpd="sng">
            <a:solidFill>
              <a:schemeClr val="tx1"/>
            </a:solidFill>
            <a:prstDash val="solid"/>
            <a:headEnd type="none" w="med" len="med"/>
            <a:tailEnd type="none" w="med" len="med"/>
          </a:ln>
        </p:spPr>
      </p:sp>
      <p:sp>
        <p:nvSpPr>
          <p:cNvPr id="39992" name="Line 1134"/>
          <p:cNvSpPr/>
          <p:nvPr/>
        </p:nvSpPr>
        <p:spPr>
          <a:xfrm>
            <a:off x="6972300" y="1549400"/>
            <a:ext cx="0" cy="2425700"/>
          </a:xfrm>
          <a:prstGeom prst="line">
            <a:avLst/>
          </a:prstGeom>
          <a:ln w="9525" cap="flat" cmpd="sng">
            <a:solidFill>
              <a:schemeClr val="tx1"/>
            </a:solidFill>
            <a:prstDash val="solid"/>
            <a:headEnd type="none" w="med" len="med"/>
            <a:tailEnd type="none" w="med" len="med"/>
          </a:ln>
        </p:spPr>
      </p:sp>
      <p:sp>
        <p:nvSpPr>
          <p:cNvPr id="39993" name="Line 1135"/>
          <p:cNvSpPr/>
          <p:nvPr/>
        </p:nvSpPr>
        <p:spPr>
          <a:xfrm>
            <a:off x="7124700" y="1562100"/>
            <a:ext cx="0" cy="2425700"/>
          </a:xfrm>
          <a:prstGeom prst="line">
            <a:avLst/>
          </a:prstGeom>
          <a:ln w="9525" cap="flat" cmpd="sng">
            <a:solidFill>
              <a:schemeClr val="tx1"/>
            </a:solidFill>
            <a:prstDash val="solid"/>
            <a:headEnd type="none" w="med" len="med"/>
            <a:tailEnd type="none" w="med" len="med"/>
          </a:ln>
        </p:spPr>
      </p:sp>
      <p:sp>
        <p:nvSpPr>
          <p:cNvPr id="39994" name="Line 1136"/>
          <p:cNvSpPr/>
          <p:nvPr/>
        </p:nvSpPr>
        <p:spPr>
          <a:xfrm>
            <a:off x="7277100" y="1562100"/>
            <a:ext cx="0" cy="2425700"/>
          </a:xfrm>
          <a:prstGeom prst="line">
            <a:avLst/>
          </a:prstGeom>
          <a:ln w="9525" cap="flat" cmpd="sng">
            <a:solidFill>
              <a:schemeClr val="tx1"/>
            </a:solidFill>
            <a:prstDash val="solid"/>
            <a:headEnd type="none" w="med" len="med"/>
            <a:tailEnd type="none" w="med" len="med"/>
          </a:ln>
        </p:spPr>
      </p:sp>
      <p:sp>
        <p:nvSpPr>
          <p:cNvPr id="39995" name="Line 1137"/>
          <p:cNvSpPr/>
          <p:nvPr/>
        </p:nvSpPr>
        <p:spPr>
          <a:xfrm>
            <a:off x="7429500" y="1549400"/>
            <a:ext cx="0" cy="2425700"/>
          </a:xfrm>
          <a:prstGeom prst="line">
            <a:avLst/>
          </a:prstGeom>
          <a:ln w="9525" cap="flat" cmpd="sng">
            <a:solidFill>
              <a:schemeClr val="tx1"/>
            </a:solidFill>
            <a:prstDash val="solid"/>
            <a:headEnd type="none" w="med" len="med"/>
            <a:tailEnd type="none" w="med" len="med"/>
          </a:ln>
        </p:spPr>
      </p:sp>
      <p:sp>
        <p:nvSpPr>
          <p:cNvPr id="39996" name="Line 1138"/>
          <p:cNvSpPr/>
          <p:nvPr/>
        </p:nvSpPr>
        <p:spPr>
          <a:xfrm>
            <a:off x="7581900" y="1562100"/>
            <a:ext cx="0" cy="2425700"/>
          </a:xfrm>
          <a:prstGeom prst="line">
            <a:avLst/>
          </a:prstGeom>
          <a:ln w="9525" cap="flat" cmpd="sng">
            <a:solidFill>
              <a:schemeClr val="tx1"/>
            </a:solidFill>
            <a:prstDash val="solid"/>
            <a:headEnd type="none" w="med" len="med"/>
            <a:tailEnd type="none" w="med" len="med"/>
          </a:ln>
        </p:spPr>
      </p:sp>
      <p:sp>
        <p:nvSpPr>
          <p:cNvPr id="39997" name="Line 1139"/>
          <p:cNvSpPr/>
          <p:nvPr/>
        </p:nvSpPr>
        <p:spPr>
          <a:xfrm>
            <a:off x="7734300" y="1562100"/>
            <a:ext cx="0" cy="2425700"/>
          </a:xfrm>
          <a:prstGeom prst="line">
            <a:avLst/>
          </a:prstGeom>
          <a:ln w="9525" cap="flat" cmpd="sng">
            <a:solidFill>
              <a:schemeClr val="tx1"/>
            </a:solidFill>
            <a:prstDash val="solid"/>
            <a:headEnd type="none" w="med" len="med"/>
            <a:tailEnd type="none" w="med" len="med"/>
          </a:ln>
        </p:spPr>
      </p:sp>
      <p:sp>
        <p:nvSpPr>
          <p:cNvPr id="40005" name="Line 1149"/>
          <p:cNvSpPr/>
          <p:nvPr/>
        </p:nvSpPr>
        <p:spPr>
          <a:xfrm>
            <a:off x="1155700" y="1562100"/>
            <a:ext cx="0" cy="2425700"/>
          </a:xfrm>
          <a:prstGeom prst="line">
            <a:avLst/>
          </a:prstGeom>
          <a:ln w="9525" cap="flat" cmpd="sng">
            <a:solidFill>
              <a:schemeClr val="tx1"/>
            </a:solidFill>
            <a:prstDash val="solid"/>
            <a:headEnd type="none" w="med" len="med"/>
            <a:tailEnd type="none" w="med" len="med"/>
          </a:ln>
        </p:spPr>
      </p:sp>
      <p:sp>
        <p:nvSpPr>
          <p:cNvPr id="40006" name="Line 1150"/>
          <p:cNvSpPr/>
          <p:nvPr/>
        </p:nvSpPr>
        <p:spPr>
          <a:xfrm>
            <a:off x="1066800" y="1562100"/>
            <a:ext cx="0" cy="2425700"/>
          </a:xfrm>
          <a:prstGeom prst="line">
            <a:avLst/>
          </a:prstGeom>
          <a:ln w="9525" cap="flat" cmpd="sng">
            <a:solidFill>
              <a:schemeClr val="tx1"/>
            </a:solidFill>
            <a:prstDash val="solid"/>
            <a:headEnd type="none" w="med" len="med"/>
            <a:tailEnd type="none" w="med" len="med"/>
          </a:ln>
        </p:spPr>
      </p:sp>
      <p:sp>
        <p:nvSpPr>
          <p:cNvPr id="40007" name="Text Box 1153"/>
          <p:cNvSpPr txBox="1"/>
          <p:nvPr/>
        </p:nvSpPr>
        <p:spPr>
          <a:xfrm>
            <a:off x="4470400" y="2311400"/>
            <a:ext cx="749300" cy="641350"/>
          </a:xfrm>
          <a:prstGeom prst="rect">
            <a:avLst/>
          </a:prstGeom>
          <a:noFill/>
          <a:ln w="9525">
            <a:noFill/>
          </a:ln>
        </p:spPr>
        <p:txBody>
          <a:bodyPr>
            <a:spAutoFit/>
          </a:bodyPr>
          <a:p>
            <a:pPr>
              <a:spcBef>
                <a:spcPct val="50000"/>
              </a:spcBef>
            </a:pPr>
            <a:r>
              <a:rPr lang="en-US" altLang="zh-CN" sz="3600" b="1" dirty="0">
                <a:latin typeface="Times New Roman" panose="02020603050405020304" charset="0"/>
              </a:rPr>
              <a:t>…</a:t>
            </a:r>
            <a:endParaRPr lang="en-US" altLang="zh-CN" sz="3600" b="1" dirty="0">
              <a:latin typeface="Times New Roman" panose="02020603050405020304" charset="0"/>
            </a:endParaRPr>
          </a:p>
        </p:txBody>
      </p:sp>
      <p:sp>
        <p:nvSpPr>
          <p:cNvPr id="40009" name="Line 1155"/>
          <p:cNvSpPr/>
          <p:nvPr/>
        </p:nvSpPr>
        <p:spPr>
          <a:xfrm>
            <a:off x="965200" y="1295400"/>
            <a:ext cx="0" cy="215900"/>
          </a:xfrm>
          <a:prstGeom prst="line">
            <a:avLst/>
          </a:prstGeom>
          <a:ln w="19050" cap="flat" cmpd="sng">
            <a:solidFill>
              <a:schemeClr val="tx1"/>
            </a:solidFill>
            <a:prstDash val="solid"/>
            <a:headEnd type="none" w="med" len="med"/>
            <a:tailEnd type="none" w="med" len="med"/>
          </a:ln>
        </p:spPr>
      </p:sp>
      <p:sp>
        <p:nvSpPr>
          <p:cNvPr id="40010" name="Text Box 1156"/>
          <p:cNvSpPr txBox="1"/>
          <p:nvPr/>
        </p:nvSpPr>
        <p:spPr>
          <a:xfrm>
            <a:off x="-101600" y="1816100"/>
            <a:ext cx="1066800" cy="238760"/>
          </a:xfrm>
          <a:prstGeom prst="rect">
            <a:avLst/>
          </a:prstGeom>
          <a:noFill/>
          <a:ln w="9525">
            <a:noFill/>
          </a:ln>
        </p:spPr>
        <p:txBody>
          <a:bodyPr>
            <a:spAutoFit/>
          </a:bodyPr>
          <a:p>
            <a:pPr algn="ctr">
              <a:lnSpc>
                <a:spcPct val="80000"/>
              </a:lnSpc>
              <a:spcBef>
                <a:spcPct val="20000"/>
              </a:spcBef>
            </a:pPr>
            <a:r>
              <a:rPr lang="en-US" altLang="zh-CN" sz="1200" dirty="0">
                <a:solidFill>
                  <a:srgbClr val="002060"/>
                </a:solidFill>
                <a:latin typeface="Arial" panose="020B0604020202020204" pitchFamily="34" charset="0"/>
              </a:rPr>
              <a:t>RSOH</a:t>
            </a:r>
            <a:endParaRPr lang="en-US" altLang="zh-CN" sz="1200" dirty="0">
              <a:solidFill>
                <a:srgbClr val="002060"/>
              </a:solidFill>
              <a:latin typeface="Arial" panose="020B0604020202020204" pitchFamily="34" charset="0"/>
            </a:endParaRPr>
          </a:p>
        </p:txBody>
      </p:sp>
      <p:sp>
        <p:nvSpPr>
          <p:cNvPr id="40011" name="AutoShape 1157"/>
          <p:cNvSpPr/>
          <p:nvPr/>
        </p:nvSpPr>
        <p:spPr>
          <a:xfrm>
            <a:off x="749300" y="1574800"/>
            <a:ext cx="165100" cy="762000"/>
          </a:xfrm>
          <a:prstGeom prst="leftBrace">
            <a:avLst>
              <a:gd name="adj1" fmla="val 38461"/>
              <a:gd name="adj2" fmla="val 50000"/>
            </a:avLst>
          </a:prstGeom>
          <a:noFill/>
          <a:ln w="28575" cap="flat" cmpd="sng">
            <a:solidFill>
              <a:schemeClr val="tx1"/>
            </a:solidFill>
            <a:prstDash val="solid"/>
            <a:headEnd type="none" w="med" len="med"/>
            <a:tailEnd type="none" w="med" len="med"/>
          </a:ln>
        </p:spPr>
        <p:txBody>
          <a:bodyPr wrap="none" anchor="ctr"/>
          <a:p>
            <a:endParaRPr dirty="0">
              <a:latin typeface="Times New Roman" panose="02020603050405020304" charset="0"/>
            </a:endParaRPr>
          </a:p>
        </p:txBody>
      </p:sp>
      <p:sp>
        <p:nvSpPr>
          <p:cNvPr id="40012" name="Line 1158"/>
          <p:cNvSpPr/>
          <p:nvPr/>
        </p:nvSpPr>
        <p:spPr>
          <a:xfrm>
            <a:off x="977900" y="2641600"/>
            <a:ext cx="0" cy="215900"/>
          </a:xfrm>
          <a:prstGeom prst="line">
            <a:avLst/>
          </a:prstGeom>
          <a:ln w="19050" cap="flat" cmpd="sng">
            <a:solidFill>
              <a:schemeClr val="tx1"/>
            </a:solidFill>
            <a:prstDash val="solid"/>
            <a:headEnd type="none" w="med" len="med"/>
            <a:tailEnd type="none" w="med" len="med"/>
          </a:ln>
        </p:spPr>
      </p:sp>
      <p:sp>
        <p:nvSpPr>
          <p:cNvPr id="40013" name="Text Box 1159"/>
          <p:cNvSpPr txBox="1"/>
          <p:nvPr/>
        </p:nvSpPr>
        <p:spPr>
          <a:xfrm>
            <a:off x="-88900" y="3162300"/>
            <a:ext cx="1066800" cy="238760"/>
          </a:xfrm>
          <a:prstGeom prst="rect">
            <a:avLst/>
          </a:prstGeom>
          <a:noFill/>
          <a:ln w="9525">
            <a:noFill/>
          </a:ln>
        </p:spPr>
        <p:txBody>
          <a:bodyPr>
            <a:spAutoFit/>
          </a:bodyPr>
          <a:p>
            <a:pPr algn="ctr">
              <a:lnSpc>
                <a:spcPct val="80000"/>
              </a:lnSpc>
              <a:spcBef>
                <a:spcPct val="20000"/>
              </a:spcBef>
            </a:pPr>
            <a:r>
              <a:rPr lang="en-US" altLang="zh-CN" sz="1200" dirty="0">
                <a:solidFill>
                  <a:srgbClr val="002060"/>
                </a:solidFill>
                <a:latin typeface="Arial" panose="020B0604020202020204" pitchFamily="34" charset="0"/>
              </a:rPr>
              <a:t>MSOH</a:t>
            </a:r>
            <a:endParaRPr lang="en-US" altLang="zh-CN" sz="1200" dirty="0">
              <a:solidFill>
                <a:srgbClr val="002060"/>
              </a:solidFill>
              <a:latin typeface="Arial" panose="020B0604020202020204" pitchFamily="34" charset="0"/>
            </a:endParaRPr>
          </a:p>
        </p:txBody>
      </p:sp>
      <p:sp>
        <p:nvSpPr>
          <p:cNvPr id="40014" name="AutoShape 1160"/>
          <p:cNvSpPr/>
          <p:nvPr/>
        </p:nvSpPr>
        <p:spPr>
          <a:xfrm>
            <a:off x="762000" y="2641600"/>
            <a:ext cx="139700" cy="1333500"/>
          </a:xfrm>
          <a:prstGeom prst="leftBrace">
            <a:avLst>
              <a:gd name="adj1" fmla="val 79545"/>
              <a:gd name="adj2" fmla="val 50000"/>
            </a:avLst>
          </a:prstGeom>
          <a:noFill/>
          <a:ln w="28575" cap="flat" cmpd="sng">
            <a:solidFill>
              <a:schemeClr val="tx1"/>
            </a:solidFill>
            <a:prstDash val="solid"/>
            <a:headEnd type="none" w="med" len="med"/>
            <a:tailEnd type="none" w="med" len="med"/>
          </a:ln>
        </p:spPr>
        <p:txBody>
          <a:bodyPr wrap="none" anchor="ctr"/>
          <a:p>
            <a:endParaRPr dirty="0">
              <a:latin typeface="Times New Roman" panose="02020603050405020304" charset="0"/>
            </a:endParaRPr>
          </a:p>
        </p:txBody>
      </p:sp>
      <p:sp>
        <p:nvSpPr>
          <p:cNvPr id="5" name="Text Box 1156"/>
          <p:cNvSpPr txBox="1"/>
          <p:nvPr/>
        </p:nvSpPr>
        <p:spPr>
          <a:xfrm>
            <a:off x="-96520" y="2376170"/>
            <a:ext cx="1066800" cy="238760"/>
          </a:xfrm>
          <a:prstGeom prst="rect">
            <a:avLst/>
          </a:prstGeom>
          <a:noFill/>
          <a:ln w="9525">
            <a:noFill/>
          </a:ln>
        </p:spPr>
        <p:txBody>
          <a:bodyPr>
            <a:spAutoFit/>
          </a:bodyPr>
          <a:p>
            <a:pPr algn="ctr">
              <a:lnSpc>
                <a:spcPct val="80000"/>
              </a:lnSpc>
              <a:spcBef>
                <a:spcPct val="20000"/>
              </a:spcBef>
            </a:pPr>
            <a:r>
              <a:rPr lang="en-US" altLang="zh-CN" sz="1200" dirty="0">
                <a:solidFill>
                  <a:srgbClr val="002060"/>
                </a:solidFill>
                <a:latin typeface="Arial" panose="020B0604020202020204" pitchFamily="34" charset="0"/>
              </a:rPr>
              <a:t>AUPTR</a:t>
            </a:r>
            <a:endParaRPr lang="en-US" altLang="zh-CN" sz="1200" dirty="0">
              <a:solidFill>
                <a:srgbClr val="002060"/>
              </a:solidFill>
              <a:latin typeface="Arial" panose="020B0604020202020204" pitchFamily="34" charset="0"/>
            </a:endParaRPr>
          </a:p>
        </p:txBody>
      </p:sp>
      <p:sp>
        <p:nvSpPr>
          <p:cNvPr id="6" name="矩形 5"/>
          <p:cNvSpPr/>
          <p:nvPr/>
        </p:nvSpPr>
        <p:spPr>
          <a:xfrm>
            <a:off x="1701800" y="1574800"/>
            <a:ext cx="80645" cy="2412365"/>
          </a:xfrm>
          <a:prstGeom prst="rect">
            <a:avLst/>
          </a:prstGeom>
          <a:solidFill>
            <a:schemeClr val="accent2">
              <a:lumMod val="75000"/>
            </a:schemeClr>
          </a:solidFill>
          <a:ln w="12700" cap="flat" cmpd="sng" algn="ctr">
            <a:solidFill>
              <a:srgbClr val="002060"/>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39998" name="Line 1142"/>
          <p:cNvSpPr/>
          <p:nvPr/>
        </p:nvSpPr>
        <p:spPr>
          <a:xfrm>
            <a:off x="952500" y="1828800"/>
            <a:ext cx="6870700" cy="0"/>
          </a:xfrm>
          <a:prstGeom prst="line">
            <a:avLst/>
          </a:prstGeom>
          <a:ln w="9525" cap="flat" cmpd="sng">
            <a:solidFill>
              <a:schemeClr val="tx1"/>
            </a:solidFill>
            <a:prstDash val="solid"/>
            <a:headEnd type="none" w="med" len="med"/>
            <a:tailEnd type="none" w="med" len="med"/>
          </a:ln>
        </p:spPr>
      </p:sp>
      <p:sp>
        <p:nvSpPr>
          <p:cNvPr id="39999" name="Line 1143"/>
          <p:cNvSpPr/>
          <p:nvPr/>
        </p:nvSpPr>
        <p:spPr>
          <a:xfrm>
            <a:off x="952500" y="2095500"/>
            <a:ext cx="6858000" cy="0"/>
          </a:xfrm>
          <a:prstGeom prst="line">
            <a:avLst/>
          </a:prstGeom>
          <a:ln w="9525" cap="flat" cmpd="sng">
            <a:solidFill>
              <a:schemeClr val="tx1"/>
            </a:solidFill>
            <a:prstDash val="solid"/>
            <a:headEnd type="none" w="med" len="med"/>
            <a:tailEnd type="none" w="med" len="med"/>
          </a:ln>
        </p:spPr>
      </p:sp>
      <p:sp>
        <p:nvSpPr>
          <p:cNvPr id="39953" name="Line 1052"/>
          <p:cNvSpPr/>
          <p:nvPr/>
        </p:nvSpPr>
        <p:spPr>
          <a:xfrm>
            <a:off x="965200" y="2362200"/>
            <a:ext cx="6883400" cy="0"/>
          </a:xfrm>
          <a:prstGeom prst="line">
            <a:avLst/>
          </a:prstGeom>
          <a:ln w="9525" cap="flat" cmpd="sng">
            <a:solidFill>
              <a:schemeClr val="tx1"/>
            </a:solidFill>
            <a:prstDash val="solid"/>
            <a:headEnd type="none" w="med" len="med"/>
            <a:tailEnd type="none" w="med" len="med"/>
          </a:ln>
        </p:spPr>
      </p:sp>
      <p:sp>
        <p:nvSpPr>
          <p:cNvPr id="40000" name="Line 1144"/>
          <p:cNvSpPr/>
          <p:nvPr/>
        </p:nvSpPr>
        <p:spPr>
          <a:xfrm>
            <a:off x="977900" y="2628900"/>
            <a:ext cx="6845300" cy="0"/>
          </a:xfrm>
          <a:prstGeom prst="line">
            <a:avLst/>
          </a:prstGeom>
          <a:ln w="9525" cap="flat" cmpd="sng">
            <a:solidFill>
              <a:schemeClr val="tx1"/>
            </a:solidFill>
            <a:prstDash val="solid"/>
            <a:headEnd type="none" w="med" len="med"/>
            <a:tailEnd type="none" w="med" len="med"/>
          </a:ln>
        </p:spPr>
      </p:sp>
      <p:sp>
        <p:nvSpPr>
          <p:cNvPr id="40001" name="Line 1145"/>
          <p:cNvSpPr/>
          <p:nvPr/>
        </p:nvSpPr>
        <p:spPr>
          <a:xfrm>
            <a:off x="965200" y="2895600"/>
            <a:ext cx="6858000" cy="0"/>
          </a:xfrm>
          <a:prstGeom prst="line">
            <a:avLst/>
          </a:prstGeom>
          <a:ln w="9525" cap="flat" cmpd="sng">
            <a:solidFill>
              <a:schemeClr val="tx1"/>
            </a:solidFill>
            <a:prstDash val="solid"/>
            <a:headEnd type="none" w="med" len="med"/>
            <a:tailEnd type="none" w="med" len="med"/>
          </a:ln>
        </p:spPr>
      </p:sp>
      <p:sp>
        <p:nvSpPr>
          <p:cNvPr id="40002" name="Line 1146"/>
          <p:cNvSpPr/>
          <p:nvPr/>
        </p:nvSpPr>
        <p:spPr>
          <a:xfrm>
            <a:off x="965200" y="3162300"/>
            <a:ext cx="6845300" cy="0"/>
          </a:xfrm>
          <a:prstGeom prst="line">
            <a:avLst/>
          </a:prstGeom>
          <a:ln w="9525" cap="flat" cmpd="sng">
            <a:solidFill>
              <a:schemeClr val="tx1"/>
            </a:solidFill>
            <a:prstDash val="solid"/>
            <a:headEnd type="none" w="med" len="med"/>
            <a:tailEnd type="none" w="med" len="med"/>
          </a:ln>
        </p:spPr>
      </p:sp>
      <p:sp>
        <p:nvSpPr>
          <p:cNvPr id="40003" name="Line 1147"/>
          <p:cNvSpPr/>
          <p:nvPr/>
        </p:nvSpPr>
        <p:spPr>
          <a:xfrm>
            <a:off x="977900" y="3429000"/>
            <a:ext cx="6845300" cy="0"/>
          </a:xfrm>
          <a:prstGeom prst="line">
            <a:avLst/>
          </a:prstGeom>
          <a:ln w="9525" cap="flat" cmpd="sng">
            <a:solidFill>
              <a:schemeClr val="tx1"/>
            </a:solidFill>
            <a:prstDash val="solid"/>
            <a:headEnd type="none" w="med" len="med"/>
            <a:tailEnd type="none" w="med" len="med"/>
          </a:ln>
        </p:spPr>
      </p:sp>
      <p:sp>
        <p:nvSpPr>
          <p:cNvPr id="40004" name="Line 1148"/>
          <p:cNvSpPr/>
          <p:nvPr/>
        </p:nvSpPr>
        <p:spPr>
          <a:xfrm>
            <a:off x="977900" y="3708400"/>
            <a:ext cx="6845300" cy="0"/>
          </a:xfrm>
          <a:prstGeom prst="line">
            <a:avLst/>
          </a:prstGeom>
          <a:ln w="9525" cap="flat" cmpd="sng">
            <a:solidFill>
              <a:schemeClr val="tx1"/>
            </a:solidFill>
            <a:prstDash val="solid"/>
            <a:headEnd type="none" w="med" len="med"/>
            <a:tailEnd type="none" w="med" len="med"/>
          </a:ln>
        </p:spPr>
      </p:sp>
      <p:sp>
        <p:nvSpPr>
          <p:cNvPr id="7" name="线形标注 2 6"/>
          <p:cNvSpPr/>
          <p:nvPr/>
        </p:nvSpPr>
        <p:spPr>
          <a:xfrm>
            <a:off x="2529840" y="4252595"/>
            <a:ext cx="959485" cy="875665"/>
          </a:xfrm>
          <a:prstGeom prst="borderCallout2">
            <a:avLst>
              <a:gd name="adj1" fmla="val 18750"/>
              <a:gd name="adj2" fmla="val -8333"/>
              <a:gd name="adj3" fmla="val 18750"/>
              <a:gd name="adj4" fmla="val -16667"/>
              <a:gd name="adj5" fmla="val -68983"/>
              <a:gd name="adj6" fmla="val -81274"/>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1"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Path</a:t>
            </a:r>
            <a:endParaRPr kumimoji="0" lang="en-US" altLang="zh-CN" sz="1200" b="1"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1"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Overhead</a:t>
            </a:r>
            <a:endParaRPr kumimoji="0" lang="en-US" altLang="zh-CN" sz="1200" b="1"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1"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POH</a:t>
            </a:r>
            <a:endParaRPr kumimoji="0" lang="en-US" altLang="zh-CN" sz="1200" b="1"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1"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通道开销</a:t>
            </a:r>
            <a:endParaRPr kumimoji="0" lang="zh-CN" altLang="en-US" sz="1200" b="1"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8" name="文本框 7"/>
          <p:cNvSpPr txBox="1"/>
          <p:nvPr/>
        </p:nvSpPr>
        <p:spPr>
          <a:xfrm>
            <a:off x="5219700" y="4252595"/>
            <a:ext cx="2877820" cy="737235"/>
          </a:xfrm>
          <a:prstGeom prst="rect">
            <a:avLst/>
          </a:prstGeom>
          <a:noFill/>
        </p:spPr>
        <p:txBody>
          <a:bodyPr wrap="square" rtlCol="0">
            <a:spAutoFit/>
          </a:bodyPr>
          <a:p>
            <a:pPr algn="l"/>
            <a:r>
              <a:rPr lang="en-US" altLang="zh-CN" b="1">
                <a:solidFill>
                  <a:srgbClr val="002060"/>
                </a:solidFill>
                <a:latin typeface="微软雅黑" panose="020B0502040204020203" pitchFamily="34" charset="-122"/>
                <a:ea typeface="微软雅黑" panose="020B0502040204020203" pitchFamily="34" charset="-122"/>
              </a:rPr>
              <a:t>RSOH</a:t>
            </a:r>
            <a:r>
              <a:rPr lang="zh-CN" altLang="en-US" b="1">
                <a:solidFill>
                  <a:srgbClr val="002060"/>
                </a:solidFill>
                <a:latin typeface="微软雅黑" panose="020B0502040204020203" pitchFamily="34" charset="-122"/>
                <a:ea typeface="微软雅黑" panose="020B0502040204020203" pitchFamily="34" charset="-122"/>
              </a:rPr>
              <a:t>：再生段开销</a:t>
            </a:r>
            <a:endParaRPr lang="zh-CN" altLang="en-US" b="1">
              <a:solidFill>
                <a:srgbClr val="002060"/>
              </a:solidFill>
              <a:latin typeface="微软雅黑" panose="020B0502040204020203" pitchFamily="34" charset="-122"/>
              <a:ea typeface="微软雅黑" panose="020B0502040204020203" pitchFamily="34" charset="-122"/>
            </a:endParaRPr>
          </a:p>
          <a:p>
            <a:pPr algn="l"/>
            <a:r>
              <a:rPr lang="en-US" altLang="zh-CN" b="1">
                <a:solidFill>
                  <a:srgbClr val="002060"/>
                </a:solidFill>
                <a:latin typeface="微软雅黑" panose="020B0502040204020203" pitchFamily="34" charset="-122"/>
                <a:ea typeface="微软雅黑" panose="020B0502040204020203" pitchFamily="34" charset="-122"/>
              </a:rPr>
              <a:t>MSOH</a:t>
            </a:r>
            <a:r>
              <a:rPr lang="zh-CN" altLang="en-US" b="1">
                <a:solidFill>
                  <a:srgbClr val="002060"/>
                </a:solidFill>
                <a:latin typeface="微软雅黑" panose="020B0502040204020203" pitchFamily="34" charset="-122"/>
                <a:ea typeface="微软雅黑" panose="020B0502040204020203" pitchFamily="34" charset="-122"/>
              </a:rPr>
              <a:t>：复接段开销</a:t>
            </a:r>
            <a:endParaRPr lang="zh-CN" altLang="en-US" b="1">
              <a:solidFill>
                <a:srgbClr val="002060"/>
              </a:solidFill>
              <a:latin typeface="微软雅黑" panose="020B0502040204020203" pitchFamily="34" charset="-122"/>
              <a:ea typeface="微软雅黑" panose="020B0502040204020203" pitchFamily="34" charset="-122"/>
            </a:endParaRPr>
          </a:p>
          <a:p>
            <a:pPr algn="l"/>
            <a:r>
              <a:rPr lang="en-US" altLang="zh-CN" b="1">
                <a:solidFill>
                  <a:srgbClr val="002060"/>
                </a:solidFill>
                <a:latin typeface="微软雅黑" panose="020B0502040204020203" pitchFamily="34" charset="-122"/>
                <a:ea typeface="微软雅黑" panose="020B0502040204020203" pitchFamily="34" charset="-122"/>
              </a:rPr>
              <a:t>AUPTR</a:t>
            </a:r>
            <a:r>
              <a:rPr lang="zh-CN" altLang="en-US" b="1">
                <a:solidFill>
                  <a:srgbClr val="002060"/>
                </a:solidFill>
                <a:latin typeface="微软雅黑" panose="020B0502040204020203" pitchFamily="34" charset="-122"/>
                <a:ea typeface="微软雅黑" panose="020B0502040204020203" pitchFamily="34" charset="-122"/>
              </a:rPr>
              <a:t>：管理单元指针</a:t>
            </a:r>
            <a:endParaRPr lang="zh-CN" altLang="en-US" b="1">
              <a:solidFill>
                <a:srgbClr val="002060"/>
              </a:solidFill>
              <a:latin typeface="微软雅黑" panose="020B0502040204020203" pitchFamily="34" charset="-122"/>
              <a:ea typeface="微软雅黑" panose="020B0502040204020203" pitchFamily="34" charset="-122"/>
            </a:endParaRPr>
          </a:p>
        </p:txBody>
      </p:sp>
      <p:sp>
        <p:nvSpPr>
          <p:cNvPr id="9" name="Line 1155"/>
          <p:cNvSpPr/>
          <p:nvPr/>
        </p:nvSpPr>
        <p:spPr>
          <a:xfrm>
            <a:off x="1701800" y="1296035"/>
            <a:ext cx="0" cy="215900"/>
          </a:xfrm>
          <a:prstGeom prst="line">
            <a:avLst/>
          </a:prstGeom>
          <a:ln w="19050" cap="flat" cmpd="sng">
            <a:solidFill>
              <a:schemeClr val="tx1"/>
            </a:solidFill>
            <a:prstDash val="solid"/>
            <a:headEnd type="none" w="med" len="med"/>
            <a:tailEnd type="none" w="med" len="med"/>
          </a:ln>
        </p:spPr>
      </p:sp>
      <p:sp>
        <p:nvSpPr>
          <p:cNvPr id="10" name="Text Box 1154"/>
          <p:cNvSpPr txBox="1"/>
          <p:nvPr/>
        </p:nvSpPr>
        <p:spPr>
          <a:xfrm>
            <a:off x="1134745" y="1269365"/>
            <a:ext cx="397510" cy="229870"/>
          </a:xfrm>
          <a:prstGeom prst="rect">
            <a:avLst/>
          </a:prstGeom>
          <a:solidFill>
            <a:schemeClr val="accent5">
              <a:lumMod val="20000"/>
              <a:lumOff val="80000"/>
            </a:schemeClr>
          </a:solidFill>
          <a:ln w="9525">
            <a:noFill/>
          </a:ln>
        </p:spPr>
        <p:txBody>
          <a:bodyPr wrap="square" lIns="0" rIns="0">
            <a:spAutoFit/>
          </a:bodyPr>
          <a:p>
            <a:pPr algn="ctr">
              <a:spcBef>
                <a:spcPct val="50000"/>
              </a:spcBef>
            </a:pPr>
            <a:r>
              <a:rPr lang="en-US" altLang="zh-CN" sz="900" dirty="0">
                <a:solidFill>
                  <a:srgbClr val="002060"/>
                </a:solidFill>
                <a:latin typeface="Arial" panose="020B0604020202020204" pitchFamily="34" charset="0"/>
              </a:rPr>
              <a:t>9 </a:t>
            </a:r>
            <a:r>
              <a:rPr lang="zh-CN" altLang="en-US" sz="900" dirty="0">
                <a:solidFill>
                  <a:srgbClr val="002060"/>
                </a:solidFill>
                <a:latin typeface="微软雅黑" panose="020B0502040204020203" pitchFamily="34" charset="-122"/>
                <a:ea typeface="微软雅黑" panose="020B0502040204020203" pitchFamily="34" charset="-122"/>
              </a:rPr>
              <a:t>字节</a:t>
            </a:r>
            <a:endParaRPr lang="zh-CN" altLang="en-US" sz="900" dirty="0">
              <a:solidFill>
                <a:srgbClr val="002060"/>
              </a:solidFill>
              <a:latin typeface="微软雅黑" panose="020B0502040204020203" pitchFamily="34" charset="-122"/>
              <a:ea typeface="微软雅黑" panose="020B0502040204020203" pitchFamily="34" charset="-122"/>
            </a:endParaRPr>
          </a:p>
        </p:txBody>
      </p:sp>
      <p:sp>
        <p:nvSpPr>
          <p:cNvPr id="11" name="Text Box 1154"/>
          <p:cNvSpPr txBox="1"/>
          <p:nvPr/>
        </p:nvSpPr>
        <p:spPr>
          <a:xfrm>
            <a:off x="4243705" y="1278255"/>
            <a:ext cx="725805" cy="229870"/>
          </a:xfrm>
          <a:prstGeom prst="rect">
            <a:avLst/>
          </a:prstGeom>
          <a:solidFill>
            <a:schemeClr val="accent5">
              <a:lumMod val="20000"/>
              <a:lumOff val="80000"/>
            </a:schemeClr>
          </a:solidFill>
          <a:ln w="9525">
            <a:noFill/>
          </a:ln>
        </p:spPr>
        <p:txBody>
          <a:bodyPr wrap="square" lIns="0" rIns="0">
            <a:spAutoFit/>
          </a:bodyPr>
          <a:p>
            <a:pPr algn="ctr">
              <a:spcBef>
                <a:spcPct val="50000"/>
              </a:spcBef>
            </a:pPr>
            <a:r>
              <a:rPr lang="en-US" altLang="zh-CN" sz="900" dirty="0">
                <a:solidFill>
                  <a:srgbClr val="002060"/>
                </a:solidFill>
                <a:latin typeface="Arial" panose="020B0604020202020204" pitchFamily="34" charset="0"/>
              </a:rPr>
              <a:t>261 </a:t>
            </a:r>
            <a:r>
              <a:rPr lang="zh-CN" altLang="en-US" sz="900" dirty="0">
                <a:solidFill>
                  <a:srgbClr val="002060"/>
                </a:solidFill>
                <a:latin typeface="微软雅黑" panose="020B0502040204020203" pitchFamily="34" charset="-122"/>
                <a:ea typeface="微软雅黑" panose="020B0502040204020203" pitchFamily="34" charset="-122"/>
              </a:rPr>
              <a:t>字节</a:t>
            </a:r>
            <a:endParaRPr lang="zh-CN" altLang="en-US" sz="900" dirty="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02895" y="28067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6.3.3 SDH </a:t>
            </a:r>
            <a:r>
              <a:rPr lang="zh-CN" altLang="en-US" sz="1600">
                <a:solidFill>
                  <a:srgbClr val="002060"/>
                </a:solidFill>
                <a:latin typeface="微软雅黑" panose="020B0502040204020203" pitchFamily="34" charset="-122"/>
                <a:ea typeface="微软雅黑" panose="020B0502040204020203" pitchFamily="34" charset="-122"/>
              </a:rPr>
              <a:t>网络帧结构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78" name="Slide Number Placeholder 3"/>
          <p:cNvSpPr txBox="1">
            <a:spLocks noGrp="1"/>
          </p:cNvSpPr>
          <p:nvPr/>
        </p:nvSpPr>
        <p:spPr bwMode="auto">
          <a:xfrm>
            <a:off x="7786688" y="6637338"/>
            <a:ext cx="1344613" cy="214313"/>
          </a:xfrm>
          <a:prstGeom prst="rect">
            <a:avLst/>
          </a:prstGeom>
          <a:noFill/>
          <a:ln w="9525">
            <a:noFill/>
            <a:miter lim="800000"/>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charset="0"/>
                <a:ea typeface="Times New Roman" panose="0202060305040502030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charset="0"/>
                <a:ea typeface="Times New Roman" panose="02020603050405020304" charset="0"/>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charset="0"/>
                <a:ea typeface="Times New Roman" panose="02020603050405020304" charset="0"/>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charset="0"/>
                <a:ea typeface="Times New Roman" panose="02020603050405020304" charset="0"/>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charset="0"/>
                <a:ea typeface="Times New Roman" panose="02020603050405020304" charset="0"/>
                <a:cs typeface="+mn-cs"/>
              </a:defRPr>
            </a:lvl5pPr>
          </a:lstStyle>
          <a:p>
            <a:pPr lvl="0" eaLnBrk="1" hangingPunct="1"/>
            <a:r>
              <a:rPr lang="en-US" altLang="zh-CN" sz="800" b="1" dirty="0">
                <a:solidFill>
                  <a:srgbClr val="005081"/>
                </a:solidFill>
                <a:latin typeface="Arial" panose="020B0604020202020204" pitchFamily="34" charset="0"/>
                <a:cs typeface="Arial" panose="020B0604020202020204" pitchFamily="34" charset="0"/>
              </a:rPr>
              <a:t>Y(J)S SONET   Slide </a:t>
            </a:r>
            <a:fld id="{9A0DB2DC-4C9A-4742-B13C-FB6460FD3503}" type="slidenum">
              <a:rPr lang="en-US" altLang="zh-CN" sz="800" b="1" dirty="0">
                <a:solidFill>
                  <a:srgbClr val="005081"/>
                </a:solidFill>
                <a:latin typeface="Arial" panose="020B0604020202020204" pitchFamily="34" charset="0"/>
                <a:cs typeface="Arial" panose="020B0604020202020204" pitchFamily="34" charset="0"/>
              </a:rPr>
            </a:fld>
            <a:endParaRPr lang="en-US" sz="800" b="1" dirty="0">
              <a:solidFill>
                <a:srgbClr val="005081"/>
              </a:solidFill>
              <a:latin typeface="Arial" panose="020B0604020202020204" pitchFamily="34" charset="0"/>
              <a:ea typeface="Arial" panose="020B0604020202020204" pitchFamily="34" charset="0"/>
              <a:cs typeface="Arial" panose="020B0604020202020204" pitchFamily="34" charset="0"/>
            </a:endParaRPr>
          </a:p>
        </p:txBody>
      </p:sp>
      <p:grpSp>
        <p:nvGrpSpPr>
          <p:cNvPr id="12" name="组合 11"/>
          <p:cNvGrpSpPr/>
          <p:nvPr/>
        </p:nvGrpSpPr>
        <p:grpSpPr>
          <a:xfrm>
            <a:off x="755015" y="745281"/>
            <a:ext cx="7646670" cy="2067769"/>
            <a:chOff x="1500" y="1899"/>
            <a:chExt cx="10860" cy="4381"/>
          </a:xfrm>
        </p:grpSpPr>
        <p:sp>
          <p:nvSpPr>
            <p:cNvPr id="39939" name="Rectangle 1152"/>
            <p:cNvSpPr/>
            <p:nvPr/>
          </p:nvSpPr>
          <p:spPr>
            <a:xfrm>
              <a:off x="1560" y="3720"/>
              <a:ext cx="1140" cy="420"/>
            </a:xfrm>
            <a:prstGeom prst="rect">
              <a:avLst/>
            </a:prstGeom>
            <a:solidFill>
              <a:srgbClr val="996633"/>
            </a:solidFill>
            <a:ln w="9525">
              <a:noFill/>
            </a:ln>
          </p:spPr>
          <p:txBody>
            <a:bodyPr wrap="none" anchor="ctr"/>
            <a:p>
              <a:endParaRPr dirty="0">
                <a:latin typeface="Times New Roman" panose="02020603050405020304" charset="0"/>
              </a:endParaRPr>
            </a:p>
          </p:txBody>
        </p:sp>
        <p:sp>
          <p:nvSpPr>
            <p:cNvPr id="39940" name="Rectangle 1141"/>
            <p:cNvSpPr/>
            <p:nvPr/>
          </p:nvSpPr>
          <p:spPr>
            <a:xfrm>
              <a:off x="1520" y="2460"/>
              <a:ext cx="1160" cy="1260"/>
            </a:xfrm>
            <a:prstGeom prst="rect">
              <a:avLst/>
            </a:prstGeom>
            <a:solidFill>
              <a:srgbClr val="00FF99"/>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39941" name="Rectangle 1151"/>
            <p:cNvSpPr/>
            <p:nvPr/>
          </p:nvSpPr>
          <p:spPr>
            <a:xfrm>
              <a:off x="2720" y="2480"/>
              <a:ext cx="9580" cy="3760"/>
            </a:xfrm>
            <a:prstGeom prst="rect">
              <a:avLst/>
            </a:prstGeom>
            <a:solidFill>
              <a:srgbClr val="FF99CC"/>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39942" name="Rectangle 1140"/>
            <p:cNvSpPr/>
            <p:nvPr/>
          </p:nvSpPr>
          <p:spPr>
            <a:xfrm>
              <a:off x="1540" y="4140"/>
              <a:ext cx="1140" cy="2120"/>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39948" name="Rectangle 1042"/>
            <p:cNvSpPr/>
            <p:nvPr/>
          </p:nvSpPr>
          <p:spPr>
            <a:xfrm>
              <a:off x="1540" y="2460"/>
              <a:ext cx="10780" cy="3820"/>
            </a:xfrm>
            <a:prstGeom prst="rect">
              <a:avLst/>
            </a:prstGeom>
            <a:noFill/>
            <a:ln w="2857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39949" name="Line 1044"/>
            <p:cNvSpPr/>
            <p:nvPr/>
          </p:nvSpPr>
          <p:spPr>
            <a:xfrm>
              <a:off x="2681" y="2195"/>
              <a:ext cx="9619" cy="42"/>
            </a:xfrm>
            <a:prstGeom prst="line">
              <a:avLst/>
            </a:prstGeom>
            <a:ln w="9525" cap="flat" cmpd="sng">
              <a:solidFill>
                <a:schemeClr val="tx1"/>
              </a:solidFill>
              <a:prstDash val="solid"/>
              <a:headEnd type="triangle" w="med" len="med"/>
              <a:tailEnd type="triangle" w="med" len="med"/>
            </a:ln>
          </p:spPr>
        </p:sp>
        <p:sp>
          <p:nvSpPr>
            <p:cNvPr id="39950" name="Line 1045"/>
            <p:cNvSpPr/>
            <p:nvPr/>
          </p:nvSpPr>
          <p:spPr>
            <a:xfrm>
              <a:off x="12300" y="2040"/>
              <a:ext cx="0" cy="340"/>
            </a:xfrm>
            <a:prstGeom prst="line">
              <a:avLst/>
            </a:prstGeom>
            <a:ln w="19050" cap="flat" cmpd="sng">
              <a:solidFill>
                <a:schemeClr val="tx1"/>
              </a:solidFill>
              <a:prstDash val="solid"/>
              <a:headEnd type="none" w="med" len="med"/>
              <a:tailEnd type="none" w="med" len="med"/>
            </a:ln>
          </p:spPr>
        </p:sp>
        <p:sp>
          <p:nvSpPr>
            <p:cNvPr id="39951" name="Line 1046"/>
            <p:cNvSpPr/>
            <p:nvPr/>
          </p:nvSpPr>
          <p:spPr>
            <a:xfrm>
              <a:off x="1520" y="2194"/>
              <a:ext cx="1160" cy="1"/>
            </a:xfrm>
            <a:prstGeom prst="line">
              <a:avLst/>
            </a:prstGeom>
            <a:ln w="9525" cap="flat" cmpd="sng">
              <a:solidFill>
                <a:schemeClr val="tx1"/>
              </a:solidFill>
              <a:prstDash val="solid"/>
              <a:headEnd type="triangle" w="med" len="med"/>
              <a:tailEnd type="triangle" w="med" len="med"/>
            </a:ln>
          </p:spPr>
        </p:sp>
        <p:sp>
          <p:nvSpPr>
            <p:cNvPr id="39952" name="Line 1051"/>
            <p:cNvSpPr/>
            <p:nvPr/>
          </p:nvSpPr>
          <p:spPr>
            <a:xfrm>
              <a:off x="1960" y="2440"/>
              <a:ext cx="0" cy="3820"/>
            </a:xfrm>
            <a:prstGeom prst="line">
              <a:avLst/>
            </a:prstGeom>
            <a:ln w="9525" cap="flat" cmpd="sng">
              <a:solidFill>
                <a:schemeClr val="tx1"/>
              </a:solidFill>
              <a:prstDash val="solid"/>
              <a:headEnd type="none" w="med" len="med"/>
              <a:tailEnd type="none" w="med" len="med"/>
            </a:ln>
          </p:spPr>
        </p:sp>
        <p:sp>
          <p:nvSpPr>
            <p:cNvPr id="39954" name="Line 1053"/>
            <p:cNvSpPr/>
            <p:nvPr/>
          </p:nvSpPr>
          <p:spPr>
            <a:xfrm>
              <a:off x="2220" y="2460"/>
              <a:ext cx="0" cy="3820"/>
            </a:xfrm>
            <a:prstGeom prst="line">
              <a:avLst/>
            </a:prstGeom>
            <a:ln w="9525" cap="flat" cmpd="sng">
              <a:solidFill>
                <a:schemeClr val="tx1"/>
              </a:solidFill>
              <a:prstDash val="solid"/>
              <a:headEnd type="none" w="med" len="med"/>
              <a:tailEnd type="none" w="med" len="med"/>
            </a:ln>
          </p:spPr>
        </p:sp>
        <p:sp>
          <p:nvSpPr>
            <p:cNvPr id="39955" name="Line 1054"/>
            <p:cNvSpPr/>
            <p:nvPr/>
          </p:nvSpPr>
          <p:spPr>
            <a:xfrm>
              <a:off x="2460" y="2460"/>
              <a:ext cx="0" cy="3820"/>
            </a:xfrm>
            <a:prstGeom prst="line">
              <a:avLst/>
            </a:prstGeom>
            <a:ln w="9525" cap="flat" cmpd="sng">
              <a:solidFill>
                <a:schemeClr val="tx1"/>
              </a:solidFill>
              <a:prstDash val="solid"/>
              <a:headEnd type="none" w="med" len="med"/>
              <a:tailEnd type="none" w="med" len="med"/>
            </a:ln>
          </p:spPr>
        </p:sp>
        <p:sp>
          <p:nvSpPr>
            <p:cNvPr id="39956" name="Line 1055"/>
            <p:cNvSpPr/>
            <p:nvPr/>
          </p:nvSpPr>
          <p:spPr>
            <a:xfrm>
              <a:off x="2700" y="2460"/>
              <a:ext cx="0" cy="3820"/>
            </a:xfrm>
            <a:prstGeom prst="line">
              <a:avLst/>
            </a:prstGeom>
            <a:ln w="9525" cap="flat" cmpd="sng">
              <a:solidFill>
                <a:schemeClr val="tx1"/>
              </a:solidFill>
              <a:prstDash val="solid"/>
              <a:headEnd type="none" w="med" len="med"/>
              <a:tailEnd type="none" w="med" len="med"/>
            </a:ln>
          </p:spPr>
        </p:sp>
        <p:sp>
          <p:nvSpPr>
            <p:cNvPr id="39957" name="Line 1056"/>
            <p:cNvSpPr/>
            <p:nvPr/>
          </p:nvSpPr>
          <p:spPr>
            <a:xfrm>
              <a:off x="2940" y="2460"/>
              <a:ext cx="0" cy="3820"/>
            </a:xfrm>
            <a:prstGeom prst="line">
              <a:avLst/>
            </a:prstGeom>
            <a:ln w="9525" cap="flat" cmpd="sng">
              <a:solidFill>
                <a:schemeClr val="tx1"/>
              </a:solidFill>
              <a:prstDash val="solid"/>
              <a:headEnd type="none" w="med" len="med"/>
              <a:tailEnd type="none" w="med" len="med"/>
            </a:ln>
          </p:spPr>
        </p:sp>
        <p:sp>
          <p:nvSpPr>
            <p:cNvPr id="39958" name="Line 1057"/>
            <p:cNvSpPr/>
            <p:nvPr/>
          </p:nvSpPr>
          <p:spPr>
            <a:xfrm>
              <a:off x="3180" y="2460"/>
              <a:ext cx="0" cy="3820"/>
            </a:xfrm>
            <a:prstGeom prst="line">
              <a:avLst/>
            </a:prstGeom>
            <a:ln w="9525" cap="flat" cmpd="sng">
              <a:solidFill>
                <a:schemeClr val="tx1"/>
              </a:solidFill>
              <a:prstDash val="solid"/>
              <a:headEnd type="none" w="med" len="med"/>
              <a:tailEnd type="none" w="med" len="med"/>
            </a:ln>
          </p:spPr>
        </p:sp>
        <p:sp>
          <p:nvSpPr>
            <p:cNvPr id="39959" name="Line 1058"/>
            <p:cNvSpPr/>
            <p:nvPr/>
          </p:nvSpPr>
          <p:spPr>
            <a:xfrm>
              <a:off x="3420" y="2460"/>
              <a:ext cx="0" cy="3820"/>
            </a:xfrm>
            <a:prstGeom prst="line">
              <a:avLst/>
            </a:prstGeom>
            <a:ln w="9525" cap="flat" cmpd="sng">
              <a:solidFill>
                <a:schemeClr val="tx1"/>
              </a:solidFill>
              <a:prstDash val="solid"/>
              <a:headEnd type="none" w="med" len="med"/>
              <a:tailEnd type="none" w="med" len="med"/>
            </a:ln>
          </p:spPr>
        </p:sp>
        <p:sp>
          <p:nvSpPr>
            <p:cNvPr id="39960" name="Line 1059"/>
            <p:cNvSpPr/>
            <p:nvPr/>
          </p:nvSpPr>
          <p:spPr>
            <a:xfrm>
              <a:off x="3660" y="2460"/>
              <a:ext cx="0" cy="3820"/>
            </a:xfrm>
            <a:prstGeom prst="line">
              <a:avLst/>
            </a:prstGeom>
            <a:ln w="9525" cap="flat" cmpd="sng">
              <a:solidFill>
                <a:schemeClr val="tx1"/>
              </a:solidFill>
              <a:prstDash val="solid"/>
              <a:headEnd type="none" w="med" len="med"/>
              <a:tailEnd type="none" w="med" len="med"/>
            </a:ln>
          </p:spPr>
        </p:sp>
        <p:sp>
          <p:nvSpPr>
            <p:cNvPr id="39961" name="Line 1060"/>
            <p:cNvSpPr/>
            <p:nvPr/>
          </p:nvSpPr>
          <p:spPr>
            <a:xfrm>
              <a:off x="3900" y="2440"/>
              <a:ext cx="0" cy="3820"/>
            </a:xfrm>
            <a:prstGeom prst="line">
              <a:avLst/>
            </a:prstGeom>
            <a:ln w="9525" cap="flat" cmpd="sng">
              <a:solidFill>
                <a:schemeClr val="tx1"/>
              </a:solidFill>
              <a:prstDash val="solid"/>
              <a:headEnd type="none" w="med" len="med"/>
              <a:tailEnd type="none" w="med" len="med"/>
            </a:ln>
          </p:spPr>
        </p:sp>
        <p:sp>
          <p:nvSpPr>
            <p:cNvPr id="39962" name="Line 1061"/>
            <p:cNvSpPr/>
            <p:nvPr/>
          </p:nvSpPr>
          <p:spPr>
            <a:xfrm>
              <a:off x="4140" y="2460"/>
              <a:ext cx="0" cy="3820"/>
            </a:xfrm>
            <a:prstGeom prst="line">
              <a:avLst/>
            </a:prstGeom>
            <a:ln w="9525" cap="flat" cmpd="sng">
              <a:solidFill>
                <a:schemeClr val="tx1"/>
              </a:solidFill>
              <a:prstDash val="solid"/>
              <a:headEnd type="none" w="med" len="med"/>
              <a:tailEnd type="none" w="med" len="med"/>
            </a:ln>
          </p:spPr>
        </p:sp>
        <p:sp>
          <p:nvSpPr>
            <p:cNvPr id="39963" name="Line 1062"/>
            <p:cNvSpPr/>
            <p:nvPr/>
          </p:nvSpPr>
          <p:spPr>
            <a:xfrm>
              <a:off x="4380" y="2460"/>
              <a:ext cx="0" cy="3820"/>
            </a:xfrm>
            <a:prstGeom prst="line">
              <a:avLst/>
            </a:prstGeom>
            <a:ln w="9525" cap="flat" cmpd="sng">
              <a:solidFill>
                <a:schemeClr val="tx1"/>
              </a:solidFill>
              <a:prstDash val="solid"/>
              <a:headEnd type="none" w="med" len="med"/>
              <a:tailEnd type="none" w="med" len="med"/>
            </a:ln>
          </p:spPr>
        </p:sp>
        <p:sp>
          <p:nvSpPr>
            <p:cNvPr id="39964" name="Line 1063"/>
            <p:cNvSpPr/>
            <p:nvPr/>
          </p:nvSpPr>
          <p:spPr>
            <a:xfrm>
              <a:off x="4620" y="2460"/>
              <a:ext cx="0" cy="3820"/>
            </a:xfrm>
            <a:prstGeom prst="line">
              <a:avLst/>
            </a:prstGeom>
            <a:ln w="9525" cap="flat" cmpd="sng">
              <a:solidFill>
                <a:schemeClr val="tx1"/>
              </a:solidFill>
              <a:prstDash val="solid"/>
              <a:headEnd type="none" w="med" len="med"/>
              <a:tailEnd type="none" w="med" len="med"/>
            </a:ln>
          </p:spPr>
        </p:sp>
        <p:sp>
          <p:nvSpPr>
            <p:cNvPr id="39965" name="Line 1064"/>
            <p:cNvSpPr/>
            <p:nvPr/>
          </p:nvSpPr>
          <p:spPr>
            <a:xfrm>
              <a:off x="4860" y="2460"/>
              <a:ext cx="0" cy="3820"/>
            </a:xfrm>
            <a:prstGeom prst="line">
              <a:avLst/>
            </a:prstGeom>
            <a:ln w="9525" cap="flat" cmpd="sng">
              <a:solidFill>
                <a:schemeClr val="tx1"/>
              </a:solidFill>
              <a:prstDash val="solid"/>
              <a:headEnd type="none" w="med" len="med"/>
              <a:tailEnd type="none" w="med" len="med"/>
            </a:ln>
          </p:spPr>
        </p:sp>
        <p:sp>
          <p:nvSpPr>
            <p:cNvPr id="39966" name="Line 1086"/>
            <p:cNvSpPr/>
            <p:nvPr/>
          </p:nvSpPr>
          <p:spPr>
            <a:xfrm>
              <a:off x="10140" y="2440"/>
              <a:ext cx="0" cy="3820"/>
            </a:xfrm>
            <a:prstGeom prst="line">
              <a:avLst/>
            </a:prstGeom>
            <a:ln w="9525" cap="flat" cmpd="sng">
              <a:solidFill>
                <a:schemeClr val="tx1"/>
              </a:solidFill>
              <a:prstDash val="solid"/>
              <a:headEnd type="none" w="med" len="med"/>
              <a:tailEnd type="none" w="med" len="med"/>
            </a:ln>
          </p:spPr>
        </p:sp>
        <p:sp>
          <p:nvSpPr>
            <p:cNvPr id="39967" name="Line 1087"/>
            <p:cNvSpPr/>
            <p:nvPr/>
          </p:nvSpPr>
          <p:spPr>
            <a:xfrm>
              <a:off x="10380" y="2460"/>
              <a:ext cx="0" cy="3820"/>
            </a:xfrm>
            <a:prstGeom prst="line">
              <a:avLst/>
            </a:prstGeom>
            <a:ln w="9525" cap="flat" cmpd="sng">
              <a:solidFill>
                <a:schemeClr val="tx1"/>
              </a:solidFill>
              <a:prstDash val="solid"/>
              <a:headEnd type="none" w="med" len="med"/>
              <a:tailEnd type="none" w="med" len="med"/>
            </a:ln>
          </p:spPr>
        </p:sp>
        <p:sp>
          <p:nvSpPr>
            <p:cNvPr id="39968" name="Line 1088"/>
            <p:cNvSpPr/>
            <p:nvPr/>
          </p:nvSpPr>
          <p:spPr>
            <a:xfrm>
              <a:off x="10620" y="2460"/>
              <a:ext cx="0" cy="3820"/>
            </a:xfrm>
            <a:prstGeom prst="line">
              <a:avLst/>
            </a:prstGeom>
            <a:ln w="9525" cap="flat" cmpd="sng">
              <a:solidFill>
                <a:schemeClr val="tx1"/>
              </a:solidFill>
              <a:prstDash val="solid"/>
              <a:headEnd type="none" w="med" len="med"/>
              <a:tailEnd type="none" w="med" len="med"/>
            </a:ln>
          </p:spPr>
        </p:sp>
        <p:sp>
          <p:nvSpPr>
            <p:cNvPr id="39969" name="Line 1089"/>
            <p:cNvSpPr/>
            <p:nvPr/>
          </p:nvSpPr>
          <p:spPr>
            <a:xfrm>
              <a:off x="10860" y="2460"/>
              <a:ext cx="0" cy="3820"/>
            </a:xfrm>
            <a:prstGeom prst="line">
              <a:avLst/>
            </a:prstGeom>
            <a:ln w="9525" cap="flat" cmpd="sng">
              <a:solidFill>
                <a:schemeClr val="tx1"/>
              </a:solidFill>
              <a:prstDash val="solid"/>
              <a:headEnd type="none" w="med" len="med"/>
              <a:tailEnd type="none" w="med" len="med"/>
            </a:ln>
          </p:spPr>
        </p:sp>
        <p:sp>
          <p:nvSpPr>
            <p:cNvPr id="39970" name="Line 1090"/>
            <p:cNvSpPr/>
            <p:nvPr/>
          </p:nvSpPr>
          <p:spPr>
            <a:xfrm>
              <a:off x="11100" y="2440"/>
              <a:ext cx="0" cy="3820"/>
            </a:xfrm>
            <a:prstGeom prst="line">
              <a:avLst/>
            </a:prstGeom>
            <a:ln w="9525" cap="flat" cmpd="sng">
              <a:solidFill>
                <a:schemeClr val="tx1"/>
              </a:solidFill>
              <a:prstDash val="solid"/>
              <a:headEnd type="none" w="med" len="med"/>
              <a:tailEnd type="none" w="med" len="med"/>
            </a:ln>
          </p:spPr>
        </p:sp>
        <p:sp>
          <p:nvSpPr>
            <p:cNvPr id="39971" name="Line 1091"/>
            <p:cNvSpPr/>
            <p:nvPr/>
          </p:nvSpPr>
          <p:spPr>
            <a:xfrm>
              <a:off x="11340" y="2460"/>
              <a:ext cx="0" cy="3820"/>
            </a:xfrm>
            <a:prstGeom prst="line">
              <a:avLst/>
            </a:prstGeom>
            <a:ln w="9525" cap="flat" cmpd="sng">
              <a:solidFill>
                <a:schemeClr val="tx1"/>
              </a:solidFill>
              <a:prstDash val="solid"/>
              <a:headEnd type="none" w="med" len="med"/>
              <a:tailEnd type="none" w="med" len="med"/>
            </a:ln>
          </p:spPr>
        </p:sp>
        <p:sp>
          <p:nvSpPr>
            <p:cNvPr id="39972" name="Line 1092"/>
            <p:cNvSpPr/>
            <p:nvPr/>
          </p:nvSpPr>
          <p:spPr>
            <a:xfrm>
              <a:off x="11580" y="2460"/>
              <a:ext cx="0" cy="3820"/>
            </a:xfrm>
            <a:prstGeom prst="line">
              <a:avLst/>
            </a:prstGeom>
            <a:ln w="9525" cap="flat" cmpd="sng">
              <a:solidFill>
                <a:schemeClr val="tx1"/>
              </a:solidFill>
              <a:prstDash val="solid"/>
              <a:headEnd type="none" w="med" len="med"/>
              <a:tailEnd type="none" w="med" len="med"/>
            </a:ln>
          </p:spPr>
        </p:sp>
        <p:sp>
          <p:nvSpPr>
            <p:cNvPr id="39973" name="Line 1093"/>
            <p:cNvSpPr/>
            <p:nvPr/>
          </p:nvSpPr>
          <p:spPr>
            <a:xfrm>
              <a:off x="11820" y="2440"/>
              <a:ext cx="0" cy="3820"/>
            </a:xfrm>
            <a:prstGeom prst="line">
              <a:avLst/>
            </a:prstGeom>
            <a:ln w="9525" cap="flat" cmpd="sng">
              <a:solidFill>
                <a:schemeClr val="tx1"/>
              </a:solidFill>
              <a:prstDash val="solid"/>
              <a:headEnd type="none" w="med" len="med"/>
              <a:tailEnd type="none" w="med" len="med"/>
            </a:ln>
          </p:spPr>
        </p:sp>
        <p:sp>
          <p:nvSpPr>
            <p:cNvPr id="39974" name="Line 1094"/>
            <p:cNvSpPr/>
            <p:nvPr/>
          </p:nvSpPr>
          <p:spPr>
            <a:xfrm>
              <a:off x="12060" y="2460"/>
              <a:ext cx="0" cy="3820"/>
            </a:xfrm>
            <a:prstGeom prst="line">
              <a:avLst/>
            </a:prstGeom>
            <a:ln w="9525" cap="flat" cmpd="sng">
              <a:solidFill>
                <a:schemeClr val="tx1"/>
              </a:solidFill>
              <a:prstDash val="solid"/>
              <a:headEnd type="none" w="med" len="med"/>
              <a:tailEnd type="none" w="med" len="med"/>
            </a:ln>
          </p:spPr>
        </p:sp>
        <p:sp>
          <p:nvSpPr>
            <p:cNvPr id="39975" name="Line 1097"/>
            <p:cNvSpPr/>
            <p:nvPr/>
          </p:nvSpPr>
          <p:spPr>
            <a:xfrm>
              <a:off x="2100" y="2460"/>
              <a:ext cx="0" cy="3820"/>
            </a:xfrm>
            <a:prstGeom prst="line">
              <a:avLst/>
            </a:prstGeom>
            <a:ln w="9525" cap="flat" cmpd="sng">
              <a:solidFill>
                <a:schemeClr val="tx1"/>
              </a:solidFill>
              <a:prstDash val="solid"/>
              <a:headEnd type="none" w="med" len="med"/>
              <a:tailEnd type="none" w="med" len="med"/>
            </a:ln>
          </p:spPr>
        </p:sp>
        <p:sp>
          <p:nvSpPr>
            <p:cNvPr id="39976" name="Line 1098"/>
            <p:cNvSpPr/>
            <p:nvPr/>
          </p:nvSpPr>
          <p:spPr>
            <a:xfrm>
              <a:off x="2340" y="2460"/>
              <a:ext cx="0" cy="3820"/>
            </a:xfrm>
            <a:prstGeom prst="line">
              <a:avLst/>
            </a:prstGeom>
            <a:ln w="9525" cap="flat" cmpd="sng">
              <a:solidFill>
                <a:schemeClr val="tx1"/>
              </a:solidFill>
              <a:prstDash val="solid"/>
              <a:headEnd type="none" w="med" len="med"/>
              <a:tailEnd type="none" w="med" len="med"/>
            </a:ln>
          </p:spPr>
        </p:sp>
        <p:sp>
          <p:nvSpPr>
            <p:cNvPr id="39977" name="Line 1099"/>
            <p:cNvSpPr/>
            <p:nvPr/>
          </p:nvSpPr>
          <p:spPr>
            <a:xfrm>
              <a:off x="2580" y="2460"/>
              <a:ext cx="0" cy="3820"/>
            </a:xfrm>
            <a:prstGeom prst="line">
              <a:avLst/>
            </a:prstGeom>
            <a:ln w="9525" cap="flat" cmpd="sng">
              <a:solidFill>
                <a:schemeClr val="tx1"/>
              </a:solidFill>
              <a:prstDash val="solid"/>
              <a:headEnd type="none" w="med" len="med"/>
              <a:tailEnd type="none" w="med" len="med"/>
            </a:ln>
          </p:spPr>
        </p:sp>
        <p:sp>
          <p:nvSpPr>
            <p:cNvPr id="39978" name="Line 1100"/>
            <p:cNvSpPr/>
            <p:nvPr/>
          </p:nvSpPr>
          <p:spPr>
            <a:xfrm>
              <a:off x="2820" y="2460"/>
              <a:ext cx="0" cy="3820"/>
            </a:xfrm>
            <a:prstGeom prst="line">
              <a:avLst/>
            </a:prstGeom>
            <a:ln w="9525" cap="flat" cmpd="sng">
              <a:solidFill>
                <a:schemeClr val="tx1"/>
              </a:solidFill>
              <a:prstDash val="solid"/>
              <a:headEnd type="none" w="med" len="med"/>
              <a:tailEnd type="none" w="med" len="med"/>
            </a:ln>
          </p:spPr>
        </p:sp>
        <p:sp>
          <p:nvSpPr>
            <p:cNvPr id="39979" name="Line 1101"/>
            <p:cNvSpPr/>
            <p:nvPr/>
          </p:nvSpPr>
          <p:spPr>
            <a:xfrm>
              <a:off x="3060" y="2460"/>
              <a:ext cx="0" cy="3820"/>
            </a:xfrm>
            <a:prstGeom prst="line">
              <a:avLst/>
            </a:prstGeom>
            <a:ln w="9525" cap="flat" cmpd="sng">
              <a:solidFill>
                <a:schemeClr val="tx1"/>
              </a:solidFill>
              <a:prstDash val="solid"/>
              <a:headEnd type="none" w="med" len="med"/>
              <a:tailEnd type="none" w="med" len="med"/>
            </a:ln>
          </p:spPr>
        </p:sp>
        <p:sp>
          <p:nvSpPr>
            <p:cNvPr id="39980" name="Line 1102"/>
            <p:cNvSpPr/>
            <p:nvPr/>
          </p:nvSpPr>
          <p:spPr>
            <a:xfrm>
              <a:off x="3300" y="2460"/>
              <a:ext cx="0" cy="3820"/>
            </a:xfrm>
            <a:prstGeom prst="line">
              <a:avLst/>
            </a:prstGeom>
            <a:ln w="9525" cap="flat" cmpd="sng">
              <a:solidFill>
                <a:schemeClr val="tx1"/>
              </a:solidFill>
              <a:prstDash val="solid"/>
              <a:headEnd type="none" w="med" len="med"/>
              <a:tailEnd type="none" w="med" len="med"/>
            </a:ln>
          </p:spPr>
        </p:sp>
        <p:sp>
          <p:nvSpPr>
            <p:cNvPr id="39981" name="Line 1103"/>
            <p:cNvSpPr/>
            <p:nvPr/>
          </p:nvSpPr>
          <p:spPr>
            <a:xfrm>
              <a:off x="3540" y="2460"/>
              <a:ext cx="0" cy="3820"/>
            </a:xfrm>
            <a:prstGeom prst="line">
              <a:avLst/>
            </a:prstGeom>
            <a:ln w="9525" cap="flat" cmpd="sng">
              <a:solidFill>
                <a:schemeClr val="tx1"/>
              </a:solidFill>
              <a:prstDash val="solid"/>
              <a:headEnd type="none" w="med" len="med"/>
              <a:tailEnd type="none" w="med" len="med"/>
            </a:ln>
          </p:spPr>
        </p:sp>
        <p:sp>
          <p:nvSpPr>
            <p:cNvPr id="39982" name="Line 1104"/>
            <p:cNvSpPr/>
            <p:nvPr/>
          </p:nvSpPr>
          <p:spPr>
            <a:xfrm>
              <a:off x="3780" y="2440"/>
              <a:ext cx="0" cy="3820"/>
            </a:xfrm>
            <a:prstGeom prst="line">
              <a:avLst/>
            </a:prstGeom>
            <a:ln w="9525" cap="flat" cmpd="sng">
              <a:solidFill>
                <a:schemeClr val="tx1"/>
              </a:solidFill>
              <a:prstDash val="solid"/>
              <a:headEnd type="none" w="med" len="med"/>
              <a:tailEnd type="none" w="med" len="med"/>
            </a:ln>
          </p:spPr>
        </p:sp>
        <p:sp>
          <p:nvSpPr>
            <p:cNvPr id="39983" name="Line 1105"/>
            <p:cNvSpPr/>
            <p:nvPr/>
          </p:nvSpPr>
          <p:spPr>
            <a:xfrm>
              <a:off x="4020" y="2460"/>
              <a:ext cx="0" cy="3820"/>
            </a:xfrm>
            <a:prstGeom prst="line">
              <a:avLst/>
            </a:prstGeom>
            <a:ln w="9525" cap="flat" cmpd="sng">
              <a:solidFill>
                <a:schemeClr val="tx1"/>
              </a:solidFill>
              <a:prstDash val="solid"/>
              <a:headEnd type="none" w="med" len="med"/>
              <a:tailEnd type="none" w="med" len="med"/>
            </a:ln>
          </p:spPr>
        </p:sp>
        <p:sp>
          <p:nvSpPr>
            <p:cNvPr id="39984" name="Line 1106"/>
            <p:cNvSpPr/>
            <p:nvPr/>
          </p:nvSpPr>
          <p:spPr>
            <a:xfrm>
              <a:off x="4260" y="2460"/>
              <a:ext cx="0" cy="3820"/>
            </a:xfrm>
            <a:prstGeom prst="line">
              <a:avLst/>
            </a:prstGeom>
            <a:ln w="9525" cap="flat" cmpd="sng">
              <a:solidFill>
                <a:schemeClr val="tx1"/>
              </a:solidFill>
              <a:prstDash val="solid"/>
              <a:headEnd type="none" w="med" len="med"/>
              <a:tailEnd type="none" w="med" len="med"/>
            </a:ln>
          </p:spPr>
        </p:sp>
        <p:sp>
          <p:nvSpPr>
            <p:cNvPr id="39985" name="Line 1107"/>
            <p:cNvSpPr/>
            <p:nvPr/>
          </p:nvSpPr>
          <p:spPr>
            <a:xfrm>
              <a:off x="4500" y="2460"/>
              <a:ext cx="0" cy="3820"/>
            </a:xfrm>
            <a:prstGeom prst="line">
              <a:avLst/>
            </a:prstGeom>
            <a:ln w="9525" cap="flat" cmpd="sng">
              <a:solidFill>
                <a:schemeClr val="tx1"/>
              </a:solidFill>
              <a:prstDash val="solid"/>
              <a:headEnd type="none" w="med" len="med"/>
              <a:tailEnd type="none" w="med" len="med"/>
            </a:ln>
          </p:spPr>
        </p:sp>
        <p:sp>
          <p:nvSpPr>
            <p:cNvPr id="39986" name="Line 1108"/>
            <p:cNvSpPr/>
            <p:nvPr/>
          </p:nvSpPr>
          <p:spPr>
            <a:xfrm>
              <a:off x="4740" y="2460"/>
              <a:ext cx="0" cy="3820"/>
            </a:xfrm>
            <a:prstGeom prst="line">
              <a:avLst/>
            </a:prstGeom>
            <a:ln w="9525" cap="flat" cmpd="sng">
              <a:solidFill>
                <a:schemeClr val="tx1"/>
              </a:solidFill>
              <a:prstDash val="solid"/>
              <a:headEnd type="none" w="med" len="med"/>
              <a:tailEnd type="none" w="med" len="med"/>
            </a:ln>
          </p:spPr>
        </p:sp>
        <p:sp>
          <p:nvSpPr>
            <p:cNvPr id="39987" name="Line 1109"/>
            <p:cNvSpPr/>
            <p:nvPr/>
          </p:nvSpPr>
          <p:spPr>
            <a:xfrm>
              <a:off x="4980" y="2460"/>
              <a:ext cx="0" cy="3820"/>
            </a:xfrm>
            <a:prstGeom prst="line">
              <a:avLst/>
            </a:prstGeom>
            <a:ln w="9525" cap="flat" cmpd="sng">
              <a:solidFill>
                <a:schemeClr val="tx1"/>
              </a:solidFill>
              <a:prstDash val="solid"/>
              <a:headEnd type="none" w="med" len="med"/>
              <a:tailEnd type="none" w="med" len="med"/>
            </a:ln>
          </p:spPr>
        </p:sp>
        <p:sp>
          <p:nvSpPr>
            <p:cNvPr id="39988" name="Line 1130"/>
            <p:cNvSpPr/>
            <p:nvPr/>
          </p:nvSpPr>
          <p:spPr>
            <a:xfrm>
              <a:off x="10020" y="2440"/>
              <a:ext cx="0" cy="3820"/>
            </a:xfrm>
            <a:prstGeom prst="line">
              <a:avLst/>
            </a:prstGeom>
            <a:ln w="9525" cap="flat" cmpd="sng">
              <a:solidFill>
                <a:schemeClr val="tx1"/>
              </a:solidFill>
              <a:prstDash val="solid"/>
              <a:headEnd type="none" w="med" len="med"/>
              <a:tailEnd type="none" w="med" len="med"/>
            </a:ln>
          </p:spPr>
        </p:sp>
        <p:sp>
          <p:nvSpPr>
            <p:cNvPr id="39989" name="Line 1131"/>
            <p:cNvSpPr/>
            <p:nvPr/>
          </p:nvSpPr>
          <p:spPr>
            <a:xfrm>
              <a:off x="10260" y="2460"/>
              <a:ext cx="0" cy="3820"/>
            </a:xfrm>
            <a:prstGeom prst="line">
              <a:avLst/>
            </a:prstGeom>
            <a:ln w="9525" cap="flat" cmpd="sng">
              <a:solidFill>
                <a:schemeClr val="tx1"/>
              </a:solidFill>
              <a:prstDash val="solid"/>
              <a:headEnd type="none" w="med" len="med"/>
              <a:tailEnd type="none" w="med" len="med"/>
            </a:ln>
          </p:spPr>
        </p:sp>
        <p:sp>
          <p:nvSpPr>
            <p:cNvPr id="39990" name="Line 1132"/>
            <p:cNvSpPr/>
            <p:nvPr/>
          </p:nvSpPr>
          <p:spPr>
            <a:xfrm>
              <a:off x="10500" y="2460"/>
              <a:ext cx="0" cy="3820"/>
            </a:xfrm>
            <a:prstGeom prst="line">
              <a:avLst/>
            </a:prstGeom>
            <a:ln w="9525" cap="flat" cmpd="sng">
              <a:solidFill>
                <a:schemeClr val="tx1"/>
              </a:solidFill>
              <a:prstDash val="solid"/>
              <a:headEnd type="none" w="med" len="med"/>
              <a:tailEnd type="none" w="med" len="med"/>
            </a:ln>
          </p:spPr>
        </p:sp>
        <p:sp>
          <p:nvSpPr>
            <p:cNvPr id="39991" name="Line 1133"/>
            <p:cNvSpPr/>
            <p:nvPr/>
          </p:nvSpPr>
          <p:spPr>
            <a:xfrm>
              <a:off x="10740" y="2460"/>
              <a:ext cx="0" cy="3820"/>
            </a:xfrm>
            <a:prstGeom prst="line">
              <a:avLst/>
            </a:prstGeom>
            <a:ln w="9525" cap="flat" cmpd="sng">
              <a:solidFill>
                <a:schemeClr val="tx1"/>
              </a:solidFill>
              <a:prstDash val="solid"/>
              <a:headEnd type="none" w="med" len="med"/>
              <a:tailEnd type="none" w="med" len="med"/>
            </a:ln>
          </p:spPr>
        </p:sp>
        <p:sp>
          <p:nvSpPr>
            <p:cNvPr id="39992" name="Line 1134"/>
            <p:cNvSpPr/>
            <p:nvPr/>
          </p:nvSpPr>
          <p:spPr>
            <a:xfrm>
              <a:off x="10980" y="2440"/>
              <a:ext cx="0" cy="3820"/>
            </a:xfrm>
            <a:prstGeom prst="line">
              <a:avLst/>
            </a:prstGeom>
            <a:ln w="9525" cap="flat" cmpd="sng">
              <a:solidFill>
                <a:schemeClr val="tx1"/>
              </a:solidFill>
              <a:prstDash val="solid"/>
              <a:headEnd type="none" w="med" len="med"/>
              <a:tailEnd type="none" w="med" len="med"/>
            </a:ln>
          </p:spPr>
        </p:sp>
        <p:sp>
          <p:nvSpPr>
            <p:cNvPr id="39993" name="Line 1135"/>
            <p:cNvSpPr/>
            <p:nvPr/>
          </p:nvSpPr>
          <p:spPr>
            <a:xfrm>
              <a:off x="11220" y="2460"/>
              <a:ext cx="0" cy="3820"/>
            </a:xfrm>
            <a:prstGeom prst="line">
              <a:avLst/>
            </a:prstGeom>
            <a:ln w="9525" cap="flat" cmpd="sng">
              <a:solidFill>
                <a:schemeClr val="tx1"/>
              </a:solidFill>
              <a:prstDash val="solid"/>
              <a:headEnd type="none" w="med" len="med"/>
              <a:tailEnd type="none" w="med" len="med"/>
            </a:ln>
          </p:spPr>
        </p:sp>
        <p:sp>
          <p:nvSpPr>
            <p:cNvPr id="39994" name="Line 1136"/>
            <p:cNvSpPr/>
            <p:nvPr/>
          </p:nvSpPr>
          <p:spPr>
            <a:xfrm>
              <a:off x="11460" y="2460"/>
              <a:ext cx="0" cy="3820"/>
            </a:xfrm>
            <a:prstGeom prst="line">
              <a:avLst/>
            </a:prstGeom>
            <a:ln w="9525" cap="flat" cmpd="sng">
              <a:solidFill>
                <a:schemeClr val="tx1"/>
              </a:solidFill>
              <a:prstDash val="solid"/>
              <a:headEnd type="none" w="med" len="med"/>
              <a:tailEnd type="none" w="med" len="med"/>
            </a:ln>
          </p:spPr>
        </p:sp>
        <p:sp>
          <p:nvSpPr>
            <p:cNvPr id="39995" name="Line 1137"/>
            <p:cNvSpPr/>
            <p:nvPr/>
          </p:nvSpPr>
          <p:spPr>
            <a:xfrm>
              <a:off x="11700" y="2440"/>
              <a:ext cx="0" cy="3820"/>
            </a:xfrm>
            <a:prstGeom prst="line">
              <a:avLst/>
            </a:prstGeom>
            <a:ln w="9525" cap="flat" cmpd="sng">
              <a:solidFill>
                <a:schemeClr val="tx1"/>
              </a:solidFill>
              <a:prstDash val="solid"/>
              <a:headEnd type="none" w="med" len="med"/>
              <a:tailEnd type="none" w="med" len="med"/>
            </a:ln>
          </p:spPr>
        </p:sp>
        <p:sp>
          <p:nvSpPr>
            <p:cNvPr id="39996" name="Line 1138"/>
            <p:cNvSpPr/>
            <p:nvPr/>
          </p:nvSpPr>
          <p:spPr>
            <a:xfrm>
              <a:off x="11940" y="2460"/>
              <a:ext cx="0" cy="3820"/>
            </a:xfrm>
            <a:prstGeom prst="line">
              <a:avLst/>
            </a:prstGeom>
            <a:ln w="9525" cap="flat" cmpd="sng">
              <a:solidFill>
                <a:schemeClr val="tx1"/>
              </a:solidFill>
              <a:prstDash val="solid"/>
              <a:headEnd type="none" w="med" len="med"/>
              <a:tailEnd type="none" w="med" len="med"/>
            </a:ln>
          </p:spPr>
        </p:sp>
        <p:sp>
          <p:nvSpPr>
            <p:cNvPr id="39997" name="Line 1139"/>
            <p:cNvSpPr/>
            <p:nvPr/>
          </p:nvSpPr>
          <p:spPr>
            <a:xfrm>
              <a:off x="12180" y="2460"/>
              <a:ext cx="0" cy="3820"/>
            </a:xfrm>
            <a:prstGeom prst="line">
              <a:avLst/>
            </a:prstGeom>
            <a:ln w="9525" cap="flat" cmpd="sng">
              <a:solidFill>
                <a:schemeClr val="tx1"/>
              </a:solidFill>
              <a:prstDash val="solid"/>
              <a:headEnd type="none" w="med" len="med"/>
              <a:tailEnd type="none" w="med" len="med"/>
            </a:ln>
          </p:spPr>
        </p:sp>
        <p:sp>
          <p:nvSpPr>
            <p:cNvPr id="40005" name="Line 1149"/>
            <p:cNvSpPr/>
            <p:nvPr/>
          </p:nvSpPr>
          <p:spPr>
            <a:xfrm>
              <a:off x="1820" y="2460"/>
              <a:ext cx="0" cy="3820"/>
            </a:xfrm>
            <a:prstGeom prst="line">
              <a:avLst/>
            </a:prstGeom>
            <a:ln w="9525" cap="flat" cmpd="sng">
              <a:solidFill>
                <a:schemeClr val="tx1"/>
              </a:solidFill>
              <a:prstDash val="solid"/>
              <a:headEnd type="none" w="med" len="med"/>
              <a:tailEnd type="none" w="med" len="med"/>
            </a:ln>
          </p:spPr>
        </p:sp>
        <p:sp>
          <p:nvSpPr>
            <p:cNvPr id="40006" name="Line 1150"/>
            <p:cNvSpPr/>
            <p:nvPr/>
          </p:nvSpPr>
          <p:spPr>
            <a:xfrm>
              <a:off x="1680" y="2460"/>
              <a:ext cx="0" cy="3820"/>
            </a:xfrm>
            <a:prstGeom prst="line">
              <a:avLst/>
            </a:prstGeom>
            <a:ln w="9525" cap="flat" cmpd="sng">
              <a:solidFill>
                <a:schemeClr val="tx1"/>
              </a:solidFill>
              <a:prstDash val="solid"/>
              <a:headEnd type="none" w="med" len="med"/>
              <a:tailEnd type="none" w="med" len="med"/>
            </a:ln>
          </p:spPr>
        </p:sp>
        <p:sp>
          <p:nvSpPr>
            <p:cNvPr id="40007" name="Text Box 1153"/>
            <p:cNvSpPr txBox="1"/>
            <p:nvPr/>
          </p:nvSpPr>
          <p:spPr>
            <a:xfrm>
              <a:off x="7040" y="3640"/>
              <a:ext cx="1180" cy="1367"/>
            </a:xfrm>
            <a:prstGeom prst="rect">
              <a:avLst/>
            </a:prstGeom>
            <a:noFill/>
            <a:ln w="9525">
              <a:noFill/>
            </a:ln>
          </p:spPr>
          <p:txBody>
            <a:bodyPr>
              <a:spAutoFit/>
            </a:bodyPr>
            <a:p>
              <a:pPr>
                <a:spcBef>
                  <a:spcPct val="50000"/>
                </a:spcBef>
              </a:pPr>
              <a:r>
                <a:rPr lang="en-US" altLang="zh-CN" sz="3600" b="1" dirty="0">
                  <a:latin typeface="Times New Roman" panose="02020603050405020304" charset="0"/>
                </a:rPr>
                <a:t>…</a:t>
              </a:r>
              <a:endParaRPr lang="en-US" altLang="zh-CN" sz="3600" b="1" dirty="0">
                <a:latin typeface="Times New Roman" panose="02020603050405020304" charset="0"/>
              </a:endParaRPr>
            </a:p>
          </p:txBody>
        </p:sp>
        <p:sp>
          <p:nvSpPr>
            <p:cNvPr id="40009" name="Line 1155"/>
            <p:cNvSpPr/>
            <p:nvPr/>
          </p:nvSpPr>
          <p:spPr>
            <a:xfrm>
              <a:off x="1520" y="2040"/>
              <a:ext cx="0" cy="340"/>
            </a:xfrm>
            <a:prstGeom prst="line">
              <a:avLst/>
            </a:prstGeom>
            <a:ln w="19050" cap="flat" cmpd="sng">
              <a:solidFill>
                <a:schemeClr val="tx1"/>
              </a:solidFill>
              <a:prstDash val="solid"/>
              <a:headEnd type="none" w="med" len="med"/>
              <a:tailEnd type="none" w="med" len="med"/>
            </a:ln>
          </p:spPr>
        </p:sp>
        <p:sp>
          <p:nvSpPr>
            <p:cNvPr id="40012" name="Line 1158"/>
            <p:cNvSpPr/>
            <p:nvPr/>
          </p:nvSpPr>
          <p:spPr>
            <a:xfrm>
              <a:off x="1540" y="4160"/>
              <a:ext cx="0" cy="340"/>
            </a:xfrm>
            <a:prstGeom prst="line">
              <a:avLst/>
            </a:prstGeom>
            <a:ln w="19050" cap="flat" cmpd="sng">
              <a:solidFill>
                <a:schemeClr val="tx1"/>
              </a:solidFill>
              <a:prstDash val="solid"/>
              <a:headEnd type="none" w="med" len="med"/>
              <a:tailEnd type="none" w="med" len="med"/>
            </a:ln>
          </p:spPr>
        </p:sp>
        <p:sp>
          <p:nvSpPr>
            <p:cNvPr id="6" name="矩形 5"/>
            <p:cNvSpPr/>
            <p:nvPr/>
          </p:nvSpPr>
          <p:spPr>
            <a:xfrm>
              <a:off x="2680" y="2480"/>
              <a:ext cx="127" cy="3799"/>
            </a:xfrm>
            <a:prstGeom prst="rect">
              <a:avLst/>
            </a:prstGeom>
            <a:solidFill>
              <a:schemeClr val="accent2">
                <a:lumMod val="75000"/>
              </a:schemeClr>
            </a:solidFill>
            <a:ln w="12700" cap="flat" cmpd="sng" algn="ctr">
              <a:solidFill>
                <a:srgbClr val="002060"/>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39998" name="Line 1142"/>
            <p:cNvSpPr/>
            <p:nvPr/>
          </p:nvSpPr>
          <p:spPr>
            <a:xfrm>
              <a:off x="1500" y="2880"/>
              <a:ext cx="10820" cy="0"/>
            </a:xfrm>
            <a:prstGeom prst="line">
              <a:avLst/>
            </a:prstGeom>
            <a:ln w="9525" cap="flat" cmpd="sng">
              <a:solidFill>
                <a:schemeClr val="tx1"/>
              </a:solidFill>
              <a:prstDash val="solid"/>
              <a:headEnd type="none" w="med" len="med"/>
              <a:tailEnd type="none" w="med" len="med"/>
            </a:ln>
          </p:spPr>
        </p:sp>
        <p:sp>
          <p:nvSpPr>
            <p:cNvPr id="39999" name="Line 1143"/>
            <p:cNvSpPr/>
            <p:nvPr/>
          </p:nvSpPr>
          <p:spPr>
            <a:xfrm>
              <a:off x="1500" y="3300"/>
              <a:ext cx="10800" cy="0"/>
            </a:xfrm>
            <a:prstGeom prst="line">
              <a:avLst/>
            </a:prstGeom>
            <a:ln w="9525" cap="flat" cmpd="sng">
              <a:solidFill>
                <a:schemeClr val="tx1"/>
              </a:solidFill>
              <a:prstDash val="solid"/>
              <a:headEnd type="none" w="med" len="med"/>
              <a:tailEnd type="none" w="med" len="med"/>
            </a:ln>
          </p:spPr>
        </p:sp>
        <p:sp>
          <p:nvSpPr>
            <p:cNvPr id="39953" name="Line 1052"/>
            <p:cNvSpPr/>
            <p:nvPr/>
          </p:nvSpPr>
          <p:spPr>
            <a:xfrm>
              <a:off x="1520" y="3720"/>
              <a:ext cx="10840" cy="0"/>
            </a:xfrm>
            <a:prstGeom prst="line">
              <a:avLst/>
            </a:prstGeom>
            <a:ln w="9525" cap="flat" cmpd="sng">
              <a:solidFill>
                <a:schemeClr val="tx1"/>
              </a:solidFill>
              <a:prstDash val="solid"/>
              <a:headEnd type="none" w="med" len="med"/>
              <a:tailEnd type="none" w="med" len="med"/>
            </a:ln>
          </p:spPr>
        </p:sp>
        <p:sp>
          <p:nvSpPr>
            <p:cNvPr id="40000" name="Line 1144"/>
            <p:cNvSpPr/>
            <p:nvPr/>
          </p:nvSpPr>
          <p:spPr>
            <a:xfrm>
              <a:off x="1540" y="4140"/>
              <a:ext cx="10780" cy="0"/>
            </a:xfrm>
            <a:prstGeom prst="line">
              <a:avLst/>
            </a:prstGeom>
            <a:ln w="9525" cap="flat" cmpd="sng">
              <a:solidFill>
                <a:schemeClr val="tx1"/>
              </a:solidFill>
              <a:prstDash val="solid"/>
              <a:headEnd type="none" w="med" len="med"/>
              <a:tailEnd type="none" w="med" len="med"/>
            </a:ln>
          </p:spPr>
        </p:sp>
        <p:sp>
          <p:nvSpPr>
            <p:cNvPr id="40001" name="Line 1145"/>
            <p:cNvSpPr/>
            <p:nvPr/>
          </p:nvSpPr>
          <p:spPr>
            <a:xfrm>
              <a:off x="1520" y="4560"/>
              <a:ext cx="10800" cy="0"/>
            </a:xfrm>
            <a:prstGeom prst="line">
              <a:avLst/>
            </a:prstGeom>
            <a:ln w="9525" cap="flat" cmpd="sng">
              <a:solidFill>
                <a:schemeClr val="tx1"/>
              </a:solidFill>
              <a:prstDash val="solid"/>
              <a:headEnd type="none" w="med" len="med"/>
              <a:tailEnd type="none" w="med" len="med"/>
            </a:ln>
          </p:spPr>
        </p:sp>
        <p:sp>
          <p:nvSpPr>
            <p:cNvPr id="40002" name="Line 1146"/>
            <p:cNvSpPr/>
            <p:nvPr/>
          </p:nvSpPr>
          <p:spPr>
            <a:xfrm>
              <a:off x="1520" y="4980"/>
              <a:ext cx="10780" cy="0"/>
            </a:xfrm>
            <a:prstGeom prst="line">
              <a:avLst/>
            </a:prstGeom>
            <a:ln w="9525" cap="flat" cmpd="sng">
              <a:solidFill>
                <a:schemeClr val="tx1"/>
              </a:solidFill>
              <a:prstDash val="solid"/>
              <a:headEnd type="none" w="med" len="med"/>
              <a:tailEnd type="none" w="med" len="med"/>
            </a:ln>
          </p:spPr>
        </p:sp>
        <p:sp>
          <p:nvSpPr>
            <p:cNvPr id="40003" name="Line 1147"/>
            <p:cNvSpPr/>
            <p:nvPr/>
          </p:nvSpPr>
          <p:spPr>
            <a:xfrm>
              <a:off x="1540" y="5400"/>
              <a:ext cx="10780" cy="0"/>
            </a:xfrm>
            <a:prstGeom prst="line">
              <a:avLst/>
            </a:prstGeom>
            <a:ln w="9525" cap="flat" cmpd="sng">
              <a:solidFill>
                <a:schemeClr val="tx1"/>
              </a:solidFill>
              <a:prstDash val="solid"/>
              <a:headEnd type="none" w="med" len="med"/>
              <a:tailEnd type="none" w="med" len="med"/>
            </a:ln>
          </p:spPr>
        </p:sp>
        <p:sp>
          <p:nvSpPr>
            <p:cNvPr id="40004" name="Line 1148"/>
            <p:cNvSpPr/>
            <p:nvPr/>
          </p:nvSpPr>
          <p:spPr>
            <a:xfrm>
              <a:off x="1540" y="5840"/>
              <a:ext cx="10780" cy="0"/>
            </a:xfrm>
            <a:prstGeom prst="line">
              <a:avLst/>
            </a:prstGeom>
            <a:ln w="9525" cap="flat" cmpd="sng">
              <a:solidFill>
                <a:schemeClr val="tx1"/>
              </a:solidFill>
              <a:prstDash val="solid"/>
              <a:headEnd type="none" w="med" len="med"/>
              <a:tailEnd type="none" w="med" len="med"/>
            </a:ln>
          </p:spPr>
        </p:sp>
        <p:sp>
          <p:nvSpPr>
            <p:cNvPr id="9" name="Line 1155"/>
            <p:cNvSpPr/>
            <p:nvPr/>
          </p:nvSpPr>
          <p:spPr>
            <a:xfrm>
              <a:off x="2680" y="2041"/>
              <a:ext cx="0" cy="340"/>
            </a:xfrm>
            <a:prstGeom prst="line">
              <a:avLst/>
            </a:prstGeom>
            <a:ln w="19050" cap="flat" cmpd="sng">
              <a:solidFill>
                <a:schemeClr val="tx1"/>
              </a:solidFill>
              <a:prstDash val="solid"/>
              <a:headEnd type="none" w="med" len="med"/>
              <a:tailEnd type="none" w="med" len="med"/>
            </a:ln>
          </p:spPr>
        </p:sp>
        <p:sp>
          <p:nvSpPr>
            <p:cNvPr id="10" name="Text Box 1154"/>
            <p:cNvSpPr txBox="1"/>
            <p:nvPr/>
          </p:nvSpPr>
          <p:spPr>
            <a:xfrm>
              <a:off x="1787" y="1904"/>
              <a:ext cx="626" cy="487"/>
            </a:xfrm>
            <a:prstGeom prst="rect">
              <a:avLst/>
            </a:prstGeom>
            <a:solidFill>
              <a:schemeClr val="accent5">
                <a:lumMod val="20000"/>
                <a:lumOff val="80000"/>
              </a:schemeClr>
            </a:solidFill>
            <a:ln w="9525">
              <a:noFill/>
            </a:ln>
          </p:spPr>
          <p:txBody>
            <a:bodyPr wrap="square" lIns="0" rIns="0">
              <a:spAutoFit/>
            </a:bodyPr>
            <a:p>
              <a:pPr algn="ctr">
                <a:spcBef>
                  <a:spcPct val="50000"/>
                </a:spcBef>
              </a:pPr>
              <a:r>
                <a:rPr lang="en-US" altLang="zh-CN" sz="900" dirty="0">
                  <a:solidFill>
                    <a:srgbClr val="002060"/>
                  </a:solidFill>
                  <a:latin typeface="Arial" panose="020B0604020202020204" pitchFamily="34" charset="0"/>
                </a:rPr>
                <a:t>9 </a:t>
              </a:r>
              <a:r>
                <a:rPr lang="zh-CN" altLang="en-US" sz="900" dirty="0">
                  <a:solidFill>
                    <a:srgbClr val="002060"/>
                  </a:solidFill>
                  <a:latin typeface="微软雅黑" panose="020B0502040204020203" pitchFamily="34" charset="-122"/>
                  <a:ea typeface="微软雅黑" panose="020B0502040204020203" pitchFamily="34" charset="-122"/>
                </a:rPr>
                <a:t>字节</a:t>
              </a:r>
              <a:endParaRPr lang="zh-CN" altLang="en-US" sz="900" dirty="0">
                <a:solidFill>
                  <a:srgbClr val="002060"/>
                </a:solidFill>
                <a:latin typeface="微软雅黑" panose="020B0502040204020203" pitchFamily="34" charset="-122"/>
                <a:ea typeface="微软雅黑" panose="020B0502040204020203" pitchFamily="34" charset="-122"/>
              </a:endParaRPr>
            </a:p>
          </p:txBody>
        </p:sp>
        <p:sp>
          <p:nvSpPr>
            <p:cNvPr id="11" name="Text Box 1154"/>
            <p:cNvSpPr txBox="1"/>
            <p:nvPr/>
          </p:nvSpPr>
          <p:spPr>
            <a:xfrm>
              <a:off x="6683" y="1899"/>
              <a:ext cx="1143" cy="487"/>
            </a:xfrm>
            <a:prstGeom prst="rect">
              <a:avLst/>
            </a:prstGeom>
            <a:solidFill>
              <a:schemeClr val="accent5">
                <a:lumMod val="20000"/>
                <a:lumOff val="80000"/>
              </a:schemeClr>
            </a:solidFill>
            <a:ln w="9525">
              <a:noFill/>
            </a:ln>
          </p:spPr>
          <p:txBody>
            <a:bodyPr wrap="square" lIns="0" rIns="0">
              <a:spAutoFit/>
            </a:bodyPr>
            <a:p>
              <a:pPr algn="ctr">
                <a:spcBef>
                  <a:spcPct val="50000"/>
                </a:spcBef>
              </a:pPr>
              <a:r>
                <a:rPr lang="en-US" altLang="zh-CN" sz="900" dirty="0">
                  <a:solidFill>
                    <a:srgbClr val="002060"/>
                  </a:solidFill>
                  <a:latin typeface="Arial" panose="020B0604020202020204" pitchFamily="34" charset="0"/>
                </a:rPr>
                <a:t>261 </a:t>
              </a:r>
              <a:r>
                <a:rPr lang="zh-CN" altLang="en-US" sz="900" dirty="0">
                  <a:solidFill>
                    <a:srgbClr val="002060"/>
                  </a:solidFill>
                  <a:latin typeface="微软雅黑" panose="020B0502040204020203" pitchFamily="34" charset="-122"/>
                  <a:ea typeface="微软雅黑" panose="020B0502040204020203" pitchFamily="34" charset="-122"/>
                </a:rPr>
                <a:t>字节</a:t>
              </a:r>
              <a:endParaRPr lang="zh-CN" altLang="en-US" sz="900" dirty="0">
                <a:solidFill>
                  <a:srgbClr val="002060"/>
                </a:solidFill>
                <a:latin typeface="微软雅黑" panose="020B0502040204020203" pitchFamily="34" charset="-122"/>
                <a:ea typeface="微软雅黑" panose="020B0502040204020203" pitchFamily="34" charset="-122"/>
              </a:endParaRPr>
            </a:p>
          </p:txBody>
        </p:sp>
      </p:grpSp>
      <p:sp>
        <p:nvSpPr>
          <p:cNvPr id="13" name="文本框 12"/>
          <p:cNvSpPr txBox="1"/>
          <p:nvPr/>
        </p:nvSpPr>
        <p:spPr>
          <a:xfrm>
            <a:off x="2402840" y="475615"/>
            <a:ext cx="4339590" cy="337185"/>
          </a:xfrm>
          <a:prstGeom prst="rect">
            <a:avLst/>
          </a:prstGeom>
          <a:noFill/>
        </p:spPr>
        <p:txBody>
          <a:bodyPr wrap="square" rtlCol="0">
            <a:spAutoFit/>
          </a:bodyPr>
          <a:p>
            <a:pPr algn="ctr"/>
            <a:r>
              <a:rPr lang="en-US" altLang="zh-CN" sz="1600">
                <a:solidFill>
                  <a:srgbClr val="002060"/>
                </a:solidFill>
                <a:latin typeface="微软雅黑" panose="020B0502040204020203" pitchFamily="34" charset="-122"/>
                <a:ea typeface="微软雅黑" panose="020B0502040204020203" pitchFamily="34" charset="-122"/>
              </a:rPr>
              <a:t>S</a:t>
            </a:r>
            <a:r>
              <a:rPr lang="en-US" sz="1600">
                <a:solidFill>
                  <a:srgbClr val="002060"/>
                </a:solidFill>
                <a:latin typeface="微软雅黑" panose="020B0502040204020203" pitchFamily="34" charset="-122"/>
                <a:ea typeface="微软雅黑" panose="020B0502040204020203" pitchFamily="34" charset="-122"/>
              </a:rPr>
              <a:t>TM-1 </a:t>
            </a:r>
            <a:r>
              <a:rPr lang="zh-CN" altLang="en-US" sz="1600">
                <a:solidFill>
                  <a:srgbClr val="002060"/>
                </a:solidFill>
                <a:latin typeface="微软雅黑" panose="020B0502040204020203" pitchFamily="34" charset="-122"/>
                <a:ea typeface="微软雅黑" panose="020B0502040204020203" pitchFamily="34" charset="-122"/>
              </a:rPr>
              <a:t>帧结构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4" name="文本框 13"/>
          <p:cNvSpPr txBox="1"/>
          <p:nvPr/>
        </p:nvSpPr>
        <p:spPr>
          <a:xfrm>
            <a:off x="2444750" y="3117215"/>
            <a:ext cx="4510405" cy="1599565"/>
          </a:xfrm>
          <a:prstGeom prst="rect">
            <a:avLst/>
          </a:prstGeom>
          <a:noFill/>
        </p:spPr>
        <p:txBody>
          <a:bodyPr wrap="square" rtlCol="0">
            <a:spAutoFit/>
          </a:bodyPr>
          <a:p>
            <a:pPr marL="285750" indent="-285750" algn="l">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sym typeface="+mn-ea"/>
              </a:rPr>
              <a:t>比特率 </a:t>
            </a:r>
            <a:r>
              <a:rPr lang="en-US" altLang="zh-CN">
                <a:solidFill>
                  <a:srgbClr val="002060"/>
                </a:solidFill>
                <a:latin typeface="微软雅黑" panose="020B0502040204020203" pitchFamily="34" charset="-122"/>
                <a:ea typeface="微软雅黑" panose="020B0502040204020203" pitchFamily="34" charset="-122"/>
                <a:sym typeface="+mn-ea"/>
              </a:rPr>
              <a:t>155520 kbps</a:t>
            </a:r>
            <a:r>
              <a:rPr lang="zh-CN" altLang="en-US">
                <a:solidFill>
                  <a:srgbClr val="002060"/>
                </a:solidFill>
                <a:latin typeface="微软雅黑" panose="020B0502040204020203" pitchFamily="34" charset="-122"/>
                <a:ea typeface="微软雅黑" panose="020B0502040204020203" pitchFamily="34" charset="-122"/>
                <a:sym typeface="+mn-ea"/>
              </a:rPr>
              <a:t>，帧长 </a:t>
            </a:r>
            <a:r>
              <a:rPr lang="en-US" altLang="zh-CN">
                <a:solidFill>
                  <a:srgbClr val="002060"/>
                </a:solidFill>
                <a:latin typeface="微软雅黑" panose="020B0502040204020203" pitchFamily="34" charset="-122"/>
                <a:ea typeface="微软雅黑" panose="020B0502040204020203" pitchFamily="34" charset="-122"/>
                <a:sym typeface="+mn-ea"/>
              </a:rPr>
              <a:t>125 </a:t>
            </a:r>
            <a:r>
              <a:rPr lang="en-US" altLang="zh-CN">
                <a:solidFill>
                  <a:srgbClr val="002060"/>
                </a:solidFill>
                <a:latin typeface="微软雅黑" panose="020B0502040204020203" pitchFamily="34" charset="-122"/>
                <a:ea typeface="微软雅黑" panose="020B0502040204020203" pitchFamily="34" charset="-122"/>
                <a:sym typeface="Symbol" panose="05050102010706020507" charset="0"/>
              </a:rPr>
              <a:t></a:t>
            </a:r>
            <a:r>
              <a:rPr lang="en-US" altLang="zh-CN">
                <a:solidFill>
                  <a:srgbClr val="002060"/>
                </a:solidFill>
                <a:latin typeface="微软雅黑" panose="020B0502040204020203" pitchFamily="34" charset="-122"/>
                <a:ea typeface="微软雅黑" panose="020B0502040204020203" pitchFamily="34" charset="-122"/>
                <a:sym typeface="+mn-ea"/>
              </a:rPr>
              <a:t>s</a:t>
            </a:r>
            <a:endParaRPr lang="en-US" altLang="zh-CN">
              <a:solidFill>
                <a:srgbClr val="002060"/>
              </a:solidFill>
              <a:latin typeface="微软雅黑" panose="020B0502040204020203" pitchFamily="34" charset="-122"/>
              <a:ea typeface="微软雅黑" panose="020B0502040204020203" pitchFamily="34" charset="-122"/>
              <a:sym typeface="+mn-ea"/>
            </a:endParaRPr>
          </a:p>
          <a:p>
            <a:pPr marL="285750" indent="-285750" algn="l">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sym typeface="+mn-ea"/>
              </a:rPr>
              <a:t>通道开销（</a:t>
            </a:r>
            <a:r>
              <a:rPr lang="en-US" altLang="zh-CN">
                <a:solidFill>
                  <a:srgbClr val="002060"/>
                </a:solidFill>
                <a:latin typeface="微软雅黑" panose="020B0502040204020203" pitchFamily="34" charset="-122"/>
                <a:ea typeface="微软雅黑" panose="020B0502040204020203" pitchFamily="34" charset="-122"/>
                <a:sym typeface="+mn-ea"/>
              </a:rPr>
              <a:t>Path Overhead,</a:t>
            </a:r>
            <a:r>
              <a:rPr lang="zh-CN" altLang="en-US">
                <a:solidFill>
                  <a:srgbClr val="002060"/>
                </a:solidFill>
                <a:latin typeface="微软雅黑" panose="020B0502040204020203" pitchFamily="34" charset="-122"/>
                <a:ea typeface="微软雅黑" panose="020B0502040204020203" pitchFamily="34" charset="-122"/>
                <a:sym typeface="+mn-ea"/>
              </a:rPr>
              <a:t> </a:t>
            </a:r>
            <a:r>
              <a:rPr lang="en-US" altLang="zh-CN">
                <a:solidFill>
                  <a:srgbClr val="002060"/>
                </a:solidFill>
                <a:latin typeface="微软雅黑" panose="020B0502040204020203" pitchFamily="34" charset="-122"/>
                <a:ea typeface="微软雅黑" panose="020B0502040204020203" pitchFamily="34" charset="-122"/>
                <a:sym typeface="+mn-ea"/>
              </a:rPr>
              <a:t>POH</a:t>
            </a:r>
            <a:r>
              <a:rPr lang="zh-CN" altLang="en-US">
                <a:solidFill>
                  <a:srgbClr val="002060"/>
                </a:solidFill>
                <a:latin typeface="微软雅黑" panose="020B0502040204020203" pitchFamily="34" charset="-122"/>
                <a:ea typeface="微软雅黑" panose="020B0502040204020203" pitchFamily="34" charset="-122"/>
                <a:sym typeface="+mn-ea"/>
              </a:rPr>
              <a:t>）监测低速支路信号复制到</a:t>
            </a:r>
            <a:r>
              <a:rPr lang="en-US" altLang="zh-CN">
                <a:solidFill>
                  <a:srgbClr val="002060"/>
                </a:solidFill>
                <a:latin typeface="微软雅黑" panose="020B0502040204020203" pitchFamily="34" charset="-122"/>
                <a:ea typeface="微软雅黑" panose="020B0502040204020203" pitchFamily="34" charset="-122"/>
                <a:sym typeface="+mn-ea"/>
              </a:rPr>
              <a:t>STM-N</a:t>
            </a:r>
            <a:r>
              <a:rPr lang="zh-CN" altLang="en-US">
                <a:solidFill>
                  <a:srgbClr val="002060"/>
                </a:solidFill>
                <a:latin typeface="微软雅黑" panose="020B0502040204020203" pitchFamily="34" charset="-122"/>
                <a:ea typeface="微软雅黑" panose="020B0502040204020203" pitchFamily="34" charset="-122"/>
                <a:sym typeface="+mn-ea"/>
              </a:rPr>
              <a:t>后在</a:t>
            </a:r>
            <a:r>
              <a:rPr lang="en-US" altLang="zh-CN">
                <a:solidFill>
                  <a:srgbClr val="002060"/>
                </a:solidFill>
                <a:latin typeface="微软雅黑" panose="020B0502040204020203" pitchFamily="34" charset="-122"/>
                <a:ea typeface="微软雅黑" panose="020B0502040204020203" pitchFamily="34" charset="-122"/>
                <a:sym typeface="+mn-ea"/>
              </a:rPr>
              <a:t>SDH</a:t>
            </a:r>
            <a:r>
              <a:rPr lang="zh-CN" altLang="en-US">
                <a:solidFill>
                  <a:srgbClr val="002060"/>
                </a:solidFill>
                <a:latin typeface="微软雅黑" panose="020B0502040204020203" pitchFamily="34" charset="-122"/>
                <a:ea typeface="微软雅黑" panose="020B0502040204020203" pitchFamily="34" charset="-122"/>
                <a:sym typeface="+mn-ea"/>
              </a:rPr>
              <a:t>网上传输性能</a:t>
            </a:r>
            <a:endParaRPr lang="zh-CN" altLang="en-US">
              <a:solidFill>
                <a:srgbClr val="002060"/>
              </a:solidFill>
              <a:latin typeface="微软雅黑" panose="020B0502040204020203" pitchFamily="34" charset="-122"/>
              <a:ea typeface="微软雅黑" panose="020B0502040204020203" pitchFamily="34" charset="-122"/>
              <a:sym typeface="+mn-ea"/>
            </a:endParaRPr>
          </a:p>
          <a:p>
            <a:pPr marL="285750" indent="-285750" algn="l">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sym typeface="+mn-ea"/>
              </a:rPr>
              <a:t>再生段开销</a:t>
            </a:r>
            <a:r>
              <a:rPr lang="en-US" altLang="zh-CN">
                <a:solidFill>
                  <a:srgbClr val="002060"/>
                </a:solidFill>
                <a:latin typeface="微软雅黑" panose="020B0502040204020203" pitchFamily="34" charset="-122"/>
                <a:ea typeface="微软雅黑" panose="020B0502040204020203" pitchFamily="34" charset="-122"/>
                <a:sym typeface="+mn-ea"/>
              </a:rPr>
              <a:t>RSOH</a:t>
            </a:r>
            <a:r>
              <a:rPr lang="zh-CN" altLang="en-US">
                <a:solidFill>
                  <a:srgbClr val="002060"/>
                </a:solidFill>
                <a:latin typeface="微软雅黑" panose="020B0502040204020203" pitchFamily="34" charset="-122"/>
                <a:ea typeface="微软雅黑" panose="020B0502040204020203" pitchFamily="34" charset="-122"/>
                <a:sym typeface="+mn-ea"/>
              </a:rPr>
              <a:t>对应一个大的范围</a:t>
            </a:r>
            <a:r>
              <a:rPr lang="en-US" altLang="zh-CN">
                <a:solidFill>
                  <a:srgbClr val="002060"/>
                </a:solidFill>
                <a:latin typeface="微软雅黑" panose="020B0502040204020203" pitchFamily="34" charset="-122"/>
                <a:ea typeface="微软雅黑" panose="020B0502040204020203" pitchFamily="34" charset="-122"/>
                <a:sym typeface="+mn-ea"/>
              </a:rPr>
              <a:t>STM-N</a:t>
            </a:r>
            <a:r>
              <a:rPr lang="zh-CN" altLang="en-US">
                <a:solidFill>
                  <a:srgbClr val="002060"/>
                </a:solidFill>
                <a:latin typeface="微软雅黑" panose="020B0502040204020203" pitchFamily="34" charset="-122"/>
                <a:ea typeface="微软雅黑" panose="020B0502040204020203" pitchFamily="34" charset="-122"/>
                <a:sym typeface="+mn-ea"/>
              </a:rPr>
              <a:t>，复用段开销</a:t>
            </a:r>
            <a:r>
              <a:rPr lang="en-US" altLang="zh-CN">
                <a:solidFill>
                  <a:srgbClr val="002060"/>
                </a:solidFill>
                <a:latin typeface="微软雅黑" panose="020B0502040204020203" pitchFamily="34" charset="-122"/>
                <a:ea typeface="微软雅黑" panose="020B0502040204020203" pitchFamily="34" charset="-122"/>
                <a:sym typeface="+mn-ea"/>
              </a:rPr>
              <a:t>MSOH</a:t>
            </a:r>
            <a:r>
              <a:rPr lang="zh-CN" altLang="en-US">
                <a:solidFill>
                  <a:srgbClr val="002060"/>
                </a:solidFill>
                <a:latin typeface="微软雅黑" panose="020B0502040204020203" pitchFamily="34" charset="-122"/>
                <a:ea typeface="微软雅黑" panose="020B0502040204020203" pitchFamily="34" charset="-122"/>
                <a:sym typeface="+mn-ea"/>
              </a:rPr>
              <a:t>对应大的范围中的一个小范围</a:t>
            </a:r>
            <a:r>
              <a:rPr lang="en-US" altLang="zh-CN">
                <a:solidFill>
                  <a:srgbClr val="002060"/>
                </a:solidFill>
                <a:latin typeface="微软雅黑" panose="020B0502040204020203" pitchFamily="34" charset="-122"/>
                <a:ea typeface="微软雅黑" panose="020B0502040204020203" pitchFamily="34" charset="-122"/>
                <a:sym typeface="+mn-ea"/>
              </a:rPr>
              <a:t>STM-1</a:t>
            </a:r>
            <a:endParaRPr lang="en-US" altLang="zh-CN">
              <a:solidFill>
                <a:srgbClr val="002060"/>
              </a:solidFill>
              <a:latin typeface="微软雅黑" panose="020B0502040204020203" pitchFamily="34" charset="-122"/>
              <a:ea typeface="微软雅黑" panose="020B0502040204020203" pitchFamily="34" charset="-122"/>
              <a:sym typeface="+mn-ea"/>
            </a:endParaRPr>
          </a:p>
          <a:p>
            <a:pPr marL="285750" indent="-285750" algn="l">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sym typeface="+mn-ea"/>
              </a:rPr>
              <a:t>管理单元指针</a:t>
            </a:r>
            <a:r>
              <a:rPr lang="en-US" altLang="zh-CN">
                <a:solidFill>
                  <a:srgbClr val="002060"/>
                </a:solidFill>
                <a:latin typeface="微软雅黑" panose="020B0502040204020203" pitchFamily="34" charset="-122"/>
                <a:ea typeface="微软雅黑" panose="020B0502040204020203" pitchFamily="34" charset="-122"/>
                <a:sym typeface="+mn-ea"/>
              </a:rPr>
              <a:t>(AU-PTR)</a:t>
            </a:r>
            <a:r>
              <a:rPr lang="zh-CN" altLang="en-US">
                <a:solidFill>
                  <a:srgbClr val="002060"/>
                </a:solidFill>
                <a:latin typeface="微软雅黑" panose="020B0502040204020203" pitchFamily="34" charset="-122"/>
                <a:ea typeface="微软雅黑" panose="020B0502040204020203" pitchFamily="34" charset="-122"/>
                <a:sym typeface="+mn-ea"/>
              </a:rPr>
              <a:t>用来指示信息净负荷的第一个字节在</a:t>
            </a:r>
            <a:r>
              <a:rPr lang="en-US" altLang="zh-CN">
                <a:solidFill>
                  <a:srgbClr val="002060"/>
                </a:solidFill>
                <a:latin typeface="微软雅黑" panose="020B0502040204020203" pitchFamily="34" charset="-122"/>
                <a:ea typeface="微软雅黑" panose="020B0502040204020203" pitchFamily="34" charset="-122"/>
                <a:sym typeface="+mn-ea"/>
              </a:rPr>
              <a:t>STM-N</a:t>
            </a:r>
            <a:r>
              <a:rPr lang="zh-CN" altLang="en-US">
                <a:solidFill>
                  <a:srgbClr val="002060"/>
                </a:solidFill>
                <a:latin typeface="微软雅黑" panose="020B0502040204020203" pitchFamily="34" charset="-122"/>
                <a:ea typeface="微软雅黑" panose="020B0502040204020203" pitchFamily="34" charset="-122"/>
                <a:sym typeface="+mn-ea"/>
              </a:rPr>
              <a:t>帧内的准确位置</a:t>
            </a:r>
            <a:endParaRPr lang="zh-CN" altLang="en-US">
              <a:solidFill>
                <a:srgbClr val="002060"/>
              </a:solidFill>
              <a:latin typeface="微软雅黑" panose="020B0502040204020203" pitchFamily="34" charset="-122"/>
              <a:ea typeface="微软雅黑"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02895" y="28067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6.3.3 SDH </a:t>
            </a:r>
            <a:r>
              <a:rPr lang="zh-CN" altLang="en-US" sz="1600">
                <a:solidFill>
                  <a:srgbClr val="002060"/>
                </a:solidFill>
                <a:latin typeface="微软雅黑" panose="020B0502040204020203" pitchFamily="34" charset="-122"/>
                <a:ea typeface="微软雅黑" panose="020B0502040204020203" pitchFamily="34" charset="-122"/>
              </a:rPr>
              <a:t>网络帧结构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4" name="文本框 3"/>
          <p:cNvSpPr txBox="1"/>
          <p:nvPr/>
        </p:nvSpPr>
        <p:spPr>
          <a:xfrm>
            <a:off x="2402840" y="1110615"/>
            <a:ext cx="4339590" cy="337185"/>
          </a:xfrm>
          <a:prstGeom prst="rect">
            <a:avLst/>
          </a:prstGeom>
          <a:noFill/>
        </p:spPr>
        <p:txBody>
          <a:bodyPr wrap="square" rtlCol="0">
            <a:spAutoFit/>
          </a:bodyPr>
          <a:p>
            <a:pPr algn="ctr"/>
            <a:r>
              <a:rPr lang="en-US" altLang="zh-CN" sz="1600">
                <a:solidFill>
                  <a:srgbClr val="002060"/>
                </a:solidFill>
                <a:latin typeface="微软雅黑" panose="020B0502040204020203" pitchFamily="34" charset="-122"/>
                <a:ea typeface="微软雅黑" panose="020B0502040204020203" pitchFamily="34" charset="-122"/>
              </a:rPr>
              <a:t>S</a:t>
            </a:r>
            <a:r>
              <a:rPr lang="en-US" sz="1600">
                <a:solidFill>
                  <a:srgbClr val="002060"/>
                </a:solidFill>
                <a:latin typeface="微软雅黑" panose="020B0502040204020203" pitchFamily="34" charset="-122"/>
                <a:ea typeface="微软雅黑" panose="020B0502040204020203" pitchFamily="34" charset="-122"/>
              </a:rPr>
              <a:t>TM-N </a:t>
            </a:r>
            <a:r>
              <a:rPr lang="zh-CN" altLang="en-US" sz="1600">
                <a:solidFill>
                  <a:srgbClr val="002060"/>
                </a:solidFill>
                <a:latin typeface="微软雅黑" panose="020B0502040204020203" pitchFamily="34" charset="-122"/>
                <a:ea typeface="微软雅黑" panose="020B0502040204020203" pitchFamily="34" charset="-122"/>
              </a:rPr>
              <a:t>帧结构</a:t>
            </a:r>
            <a:endParaRPr lang="zh-CN" altLang="en-US" sz="1600">
              <a:solidFill>
                <a:srgbClr val="002060"/>
              </a:solidFill>
              <a:latin typeface="微软雅黑" panose="020B0502040204020203" pitchFamily="34" charset="-122"/>
              <a:ea typeface="微软雅黑" panose="020B0502040204020203" pitchFamily="34" charset="-122"/>
            </a:endParaRPr>
          </a:p>
        </p:txBody>
      </p:sp>
      <p:grpSp>
        <p:nvGrpSpPr>
          <p:cNvPr id="12" name="组合 11"/>
          <p:cNvGrpSpPr/>
          <p:nvPr/>
        </p:nvGrpSpPr>
        <p:grpSpPr>
          <a:xfrm>
            <a:off x="2767330" y="2056130"/>
            <a:ext cx="3799840" cy="1179830"/>
            <a:chOff x="4358" y="3238"/>
            <a:chExt cx="5984" cy="1858"/>
          </a:xfrm>
        </p:grpSpPr>
        <p:sp>
          <p:nvSpPr>
            <p:cNvPr id="5" name="矩形 4"/>
            <p:cNvSpPr/>
            <p:nvPr/>
          </p:nvSpPr>
          <p:spPr>
            <a:xfrm>
              <a:off x="6760" y="3238"/>
              <a:ext cx="3583" cy="1857"/>
            </a:xfrm>
            <a:prstGeom prst="rect">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6" name="矩形 5"/>
            <p:cNvSpPr/>
            <p:nvPr/>
          </p:nvSpPr>
          <p:spPr>
            <a:xfrm>
              <a:off x="4358" y="3238"/>
              <a:ext cx="1842" cy="619"/>
            </a:xfrm>
            <a:prstGeom prst="rect">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SOH</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9" name="矩形 8"/>
            <p:cNvSpPr/>
            <p:nvPr/>
          </p:nvSpPr>
          <p:spPr>
            <a:xfrm>
              <a:off x="4358" y="3857"/>
              <a:ext cx="1842" cy="619"/>
            </a:xfrm>
            <a:prstGeom prst="rect">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AU PTR</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10" name="矩形 9"/>
            <p:cNvSpPr/>
            <p:nvPr/>
          </p:nvSpPr>
          <p:spPr>
            <a:xfrm>
              <a:off x="4358" y="4476"/>
              <a:ext cx="1842" cy="619"/>
            </a:xfrm>
            <a:prstGeom prst="rect">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SOH</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11" name="矩形 10"/>
            <p:cNvSpPr/>
            <p:nvPr/>
          </p:nvSpPr>
          <p:spPr>
            <a:xfrm>
              <a:off x="6200" y="3238"/>
              <a:ext cx="561" cy="1858"/>
            </a:xfrm>
            <a:prstGeom prst="rect">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POH</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grpSp>
      <p:cxnSp>
        <p:nvCxnSpPr>
          <p:cNvPr id="13" name="直接连接符 12"/>
          <p:cNvCxnSpPr/>
          <p:nvPr/>
        </p:nvCxnSpPr>
        <p:spPr>
          <a:xfrm>
            <a:off x="2767330" y="1635760"/>
            <a:ext cx="0" cy="328930"/>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14" name="直接连接符 13"/>
          <p:cNvCxnSpPr/>
          <p:nvPr/>
        </p:nvCxnSpPr>
        <p:spPr>
          <a:xfrm>
            <a:off x="3937000" y="1635760"/>
            <a:ext cx="0" cy="328930"/>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15" name="直接连接符 14"/>
          <p:cNvCxnSpPr/>
          <p:nvPr/>
        </p:nvCxnSpPr>
        <p:spPr>
          <a:xfrm>
            <a:off x="6567805" y="1635760"/>
            <a:ext cx="0" cy="328930"/>
          </a:xfrm>
          <a:prstGeom prst="line">
            <a:avLst/>
          </a:prstGeom>
          <a:solidFill>
            <a:schemeClr val="accent1"/>
          </a:solidFill>
          <a:ln w="15875" cap="flat" cmpd="sng" algn="ctr">
            <a:solidFill>
              <a:srgbClr val="1C4885"/>
            </a:solidFill>
            <a:prstDash val="solid"/>
            <a:round/>
            <a:headEnd type="none" w="med" len="med"/>
            <a:tailEnd type="none" w="med" len="med"/>
          </a:ln>
        </p:spPr>
      </p:cxnSp>
      <p:sp>
        <p:nvSpPr>
          <p:cNvPr id="39949" name="Line 1044"/>
          <p:cNvSpPr/>
          <p:nvPr/>
        </p:nvSpPr>
        <p:spPr>
          <a:xfrm>
            <a:off x="3937000" y="1798955"/>
            <a:ext cx="2630805" cy="5715"/>
          </a:xfrm>
          <a:prstGeom prst="line">
            <a:avLst/>
          </a:prstGeom>
          <a:ln w="9525" cap="flat" cmpd="sng">
            <a:solidFill>
              <a:schemeClr val="tx1"/>
            </a:solidFill>
            <a:prstDash val="solid"/>
            <a:headEnd type="triangle" w="med" len="med"/>
            <a:tailEnd type="triangle" w="med" len="med"/>
          </a:ln>
        </p:spPr>
      </p:sp>
      <p:sp>
        <p:nvSpPr>
          <p:cNvPr id="16" name="Line 1044"/>
          <p:cNvSpPr/>
          <p:nvPr/>
        </p:nvSpPr>
        <p:spPr>
          <a:xfrm>
            <a:off x="2767330" y="1791335"/>
            <a:ext cx="1169670" cy="7620"/>
          </a:xfrm>
          <a:prstGeom prst="line">
            <a:avLst/>
          </a:prstGeom>
          <a:ln w="9525" cap="flat" cmpd="sng">
            <a:solidFill>
              <a:schemeClr val="tx1"/>
            </a:solidFill>
            <a:prstDash val="solid"/>
            <a:headEnd type="triangle" w="med" len="med"/>
            <a:tailEnd type="triangle" w="med" len="med"/>
          </a:ln>
        </p:spPr>
      </p:sp>
      <p:sp>
        <p:nvSpPr>
          <p:cNvPr id="17" name="Text Box 1154"/>
          <p:cNvSpPr txBox="1"/>
          <p:nvPr/>
        </p:nvSpPr>
        <p:spPr>
          <a:xfrm>
            <a:off x="3153410" y="1687195"/>
            <a:ext cx="397510" cy="229870"/>
          </a:xfrm>
          <a:prstGeom prst="rect">
            <a:avLst/>
          </a:prstGeom>
          <a:solidFill>
            <a:schemeClr val="accent5">
              <a:lumMod val="20000"/>
              <a:lumOff val="80000"/>
            </a:schemeClr>
          </a:solidFill>
          <a:ln w="9525">
            <a:noFill/>
          </a:ln>
        </p:spPr>
        <p:txBody>
          <a:bodyPr wrap="square" lIns="0" rIns="0">
            <a:spAutoFit/>
          </a:bodyPr>
          <a:p>
            <a:pPr algn="ctr">
              <a:spcBef>
                <a:spcPct val="50000"/>
              </a:spcBef>
            </a:pPr>
            <a:r>
              <a:rPr lang="en-US" altLang="zh-CN" sz="900" dirty="0">
                <a:solidFill>
                  <a:srgbClr val="002060"/>
                </a:solidFill>
                <a:latin typeface="Arial" panose="020B0604020202020204" pitchFamily="34" charset="0"/>
              </a:rPr>
              <a:t>9×N B</a:t>
            </a:r>
            <a:endParaRPr lang="en-US" altLang="zh-CN" sz="900" dirty="0">
              <a:solidFill>
                <a:srgbClr val="002060"/>
              </a:solidFill>
              <a:latin typeface="Arial" panose="020B0604020202020204" pitchFamily="34" charset="0"/>
            </a:endParaRPr>
          </a:p>
        </p:txBody>
      </p:sp>
      <p:sp>
        <p:nvSpPr>
          <p:cNvPr id="18" name="Text Box 1154"/>
          <p:cNvSpPr txBox="1"/>
          <p:nvPr/>
        </p:nvSpPr>
        <p:spPr>
          <a:xfrm>
            <a:off x="4889500" y="1687195"/>
            <a:ext cx="725805" cy="229870"/>
          </a:xfrm>
          <a:prstGeom prst="rect">
            <a:avLst/>
          </a:prstGeom>
          <a:solidFill>
            <a:schemeClr val="accent5">
              <a:lumMod val="20000"/>
              <a:lumOff val="80000"/>
            </a:schemeClr>
          </a:solidFill>
          <a:ln w="9525">
            <a:noFill/>
          </a:ln>
        </p:spPr>
        <p:txBody>
          <a:bodyPr wrap="square" lIns="0" rIns="0">
            <a:spAutoFit/>
          </a:bodyPr>
          <a:p>
            <a:pPr algn="ctr">
              <a:spcBef>
                <a:spcPct val="50000"/>
              </a:spcBef>
            </a:pPr>
            <a:r>
              <a:rPr lang="en-US" altLang="zh-CN" sz="900" dirty="0">
                <a:solidFill>
                  <a:srgbClr val="002060"/>
                </a:solidFill>
                <a:latin typeface="Arial" panose="020B0604020202020204" pitchFamily="34" charset="0"/>
              </a:rPr>
              <a:t>261×N B</a:t>
            </a:r>
            <a:endParaRPr lang="en-US" altLang="zh-CN" sz="900" dirty="0">
              <a:solidFill>
                <a:srgbClr val="002060"/>
              </a:solidFill>
              <a:latin typeface="Arial" panose="020B0604020202020204" pitchFamily="34" charset="0"/>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02895" y="1060450"/>
            <a:ext cx="4666615" cy="337185"/>
          </a:xfrm>
          <a:prstGeom prst="rect">
            <a:avLst/>
          </a:prstGeom>
          <a:solidFill>
            <a:srgbClr val="0070C0"/>
          </a:solid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6.3.1 SDH </a:t>
            </a:r>
            <a:r>
              <a:rPr lang="zh-CN" altLang="en-US" sz="1600">
                <a:solidFill>
                  <a:srgbClr val="002060"/>
                </a:solidFill>
                <a:latin typeface="微软雅黑" panose="020B0502040204020203" pitchFamily="34" charset="-122"/>
                <a:ea typeface="微软雅黑" panose="020B0502040204020203" pitchFamily="34" charset="-122"/>
              </a:rPr>
              <a:t>网络特点</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7" name="文本框 6"/>
          <p:cNvSpPr txBox="1"/>
          <p:nvPr/>
        </p:nvSpPr>
        <p:spPr>
          <a:xfrm>
            <a:off x="302895" y="1543050"/>
            <a:ext cx="4666615" cy="337185"/>
          </a:xfrm>
          <a:prstGeom prst="rect">
            <a:avLst/>
          </a:prstGeom>
          <a:solidFill>
            <a:srgbClr val="0070C0"/>
          </a:solid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6.3.2 SDH </a:t>
            </a:r>
            <a:r>
              <a:rPr lang="zh-CN" altLang="en-US" sz="1600">
                <a:solidFill>
                  <a:srgbClr val="002060"/>
                </a:solidFill>
                <a:latin typeface="微软雅黑" panose="020B0502040204020203" pitchFamily="34" charset="-122"/>
                <a:ea typeface="微软雅黑" panose="020B0502040204020203" pitchFamily="34" charset="-122"/>
              </a:rPr>
              <a:t>网络速率体系</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3" name="文本框 2"/>
          <p:cNvSpPr txBox="1"/>
          <p:nvPr/>
        </p:nvSpPr>
        <p:spPr>
          <a:xfrm>
            <a:off x="302895" y="2025650"/>
            <a:ext cx="4666615" cy="337185"/>
          </a:xfrm>
          <a:prstGeom prst="rect">
            <a:avLst/>
          </a:prstGeom>
          <a:solidFill>
            <a:srgbClr val="0070C0"/>
          </a:solid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6.3.3 SDH </a:t>
            </a:r>
            <a:r>
              <a:rPr lang="zh-CN" altLang="en-US" sz="1600">
                <a:solidFill>
                  <a:srgbClr val="002060"/>
                </a:solidFill>
                <a:latin typeface="微软雅黑" panose="020B0502040204020203" pitchFamily="34" charset="-122"/>
                <a:ea typeface="微软雅黑" panose="020B0502040204020203" pitchFamily="34" charset="-122"/>
              </a:rPr>
              <a:t>网络帧结构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4" name="文本框 3"/>
          <p:cNvSpPr txBox="1"/>
          <p:nvPr/>
        </p:nvSpPr>
        <p:spPr>
          <a:xfrm>
            <a:off x="302895" y="250825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6.3.4 SDH </a:t>
            </a:r>
            <a:r>
              <a:rPr lang="zh-CN" altLang="en-US" sz="1600">
                <a:solidFill>
                  <a:srgbClr val="002060"/>
                </a:solidFill>
                <a:latin typeface="微软雅黑" panose="020B0502040204020203" pitchFamily="34" charset="-122"/>
                <a:ea typeface="微软雅黑" panose="020B0502040204020203" pitchFamily="34" charset="-122"/>
              </a:rPr>
              <a:t>网络复用结构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5" name="文本框 4"/>
          <p:cNvSpPr txBox="1"/>
          <p:nvPr/>
        </p:nvSpPr>
        <p:spPr>
          <a:xfrm>
            <a:off x="302895" y="299085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6.3.5 SDH </a:t>
            </a:r>
            <a:r>
              <a:rPr lang="zh-CN" altLang="en-US" sz="1600">
                <a:solidFill>
                  <a:srgbClr val="002060"/>
                </a:solidFill>
                <a:latin typeface="微软雅黑" panose="020B0502040204020203" pitchFamily="34" charset="-122"/>
                <a:ea typeface="微软雅黑" panose="020B0502040204020203" pitchFamily="34" charset="-122"/>
              </a:rPr>
              <a:t>网络常见网元</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6" name="文本框 5"/>
          <p:cNvSpPr txBox="1"/>
          <p:nvPr/>
        </p:nvSpPr>
        <p:spPr>
          <a:xfrm>
            <a:off x="302895" y="347345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6.3.6 SDH </a:t>
            </a:r>
            <a:r>
              <a:rPr lang="zh-CN" altLang="en-US" sz="1600">
                <a:solidFill>
                  <a:srgbClr val="002060"/>
                </a:solidFill>
                <a:latin typeface="微软雅黑" panose="020B0502040204020203" pitchFamily="34" charset="-122"/>
                <a:ea typeface="微软雅黑" panose="020B0502040204020203" pitchFamily="34" charset="-122"/>
              </a:rPr>
              <a:t>网络结构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8" name="文本框 7"/>
          <p:cNvSpPr txBox="1"/>
          <p:nvPr/>
        </p:nvSpPr>
        <p:spPr>
          <a:xfrm>
            <a:off x="302895" y="395605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6.3.7 SDH </a:t>
            </a:r>
            <a:r>
              <a:rPr lang="zh-CN" altLang="en-US" sz="1600">
                <a:solidFill>
                  <a:srgbClr val="002060"/>
                </a:solidFill>
                <a:latin typeface="微软雅黑" panose="020B0502040204020203" pitchFamily="34" charset="-122"/>
                <a:ea typeface="微软雅黑" panose="020B0502040204020203" pitchFamily="34" charset="-122"/>
              </a:rPr>
              <a:t>网络保护机制</a:t>
            </a:r>
            <a:endParaRPr lang="zh-CN" altLang="en-US" sz="16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0-ppt_h/2"/>
                                          </p:val>
                                        </p:tav>
                                      </p:tavLst>
                                    </p:anim>
                                    <p:set>
                                      <p:cBhvr>
                                        <p:cTn id="8" dur="1" fill="hold">
                                          <p:stCondLst>
                                            <p:cond delay="499"/>
                                          </p:stCondLst>
                                        </p:cTn>
                                        <p:tgtEl>
                                          <p:spTgt spid="2"/>
                                        </p:tgtEl>
                                        <p:attrNameLst>
                                          <p:attrName>style.visibility</p:attrName>
                                        </p:attrNameLst>
                                      </p:cBhvr>
                                      <p:to>
                                        <p:strVal val="hidden"/>
                                      </p:to>
                                    </p:set>
                                  </p:childTnLst>
                                </p:cTn>
                              </p:par>
                            </p:childTnLst>
                          </p:cTn>
                        </p:par>
                        <p:par>
                          <p:cTn id="9" fill="hold">
                            <p:stCondLst>
                              <p:cond delay="500"/>
                            </p:stCondLst>
                            <p:childTnLst>
                              <p:par>
                                <p:cTn id="10" presetID="2" presetClass="exit" presetSubtype="1" fill="hold" grpId="0" nodeType="afterEffect">
                                  <p:stCondLst>
                                    <p:cond delay="0"/>
                                  </p:stCondLst>
                                  <p:childTnLst>
                                    <p:anim calcmode="lin" valueType="num">
                                      <p:cBhvr additive="base">
                                        <p:cTn id="11" dur="500"/>
                                        <p:tgtEl>
                                          <p:spTgt spid="7"/>
                                        </p:tgtEl>
                                        <p:attrNameLst>
                                          <p:attrName>ppt_x</p:attrName>
                                        </p:attrNameLst>
                                      </p:cBhvr>
                                      <p:tavLst>
                                        <p:tav tm="0">
                                          <p:val>
                                            <p:strVal val="ppt_x"/>
                                          </p:val>
                                        </p:tav>
                                        <p:tav tm="100000">
                                          <p:val>
                                            <p:strVal val="ppt_x"/>
                                          </p:val>
                                        </p:tav>
                                      </p:tavLst>
                                    </p:anim>
                                    <p:anim calcmode="lin" valueType="num">
                                      <p:cBhvr additive="base">
                                        <p:cTn id="12" dur="500"/>
                                        <p:tgtEl>
                                          <p:spTgt spid="7"/>
                                        </p:tgtEl>
                                        <p:attrNameLst>
                                          <p:attrName>ppt_y</p:attrName>
                                        </p:attrNameLst>
                                      </p:cBhvr>
                                      <p:tavLst>
                                        <p:tav tm="0">
                                          <p:val>
                                            <p:strVal val="ppt_y"/>
                                          </p:val>
                                        </p:tav>
                                        <p:tav tm="100000">
                                          <p:val>
                                            <p:strVal val="0-ppt_h/2"/>
                                          </p:val>
                                        </p:tav>
                                      </p:tavLst>
                                    </p:anim>
                                    <p:set>
                                      <p:cBhvr>
                                        <p:cTn id="13" dur="1" fill="hold">
                                          <p:stCondLst>
                                            <p:cond delay="499"/>
                                          </p:stCondLst>
                                        </p:cTn>
                                        <p:tgtEl>
                                          <p:spTgt spid="7"/>
                                        </p:tgtEl>
                                        <p:attrNameLst>
                                          <p:attrName>style.visibility</p:attrName>
                                        </p:attrNameLst>
                                      </p:cBhvr>
                                      <p:to>
                                        <p:strVal val="hidden"/>
                                      </p:to>
                                    </p:set>
                                  </p:childTnLst>
                                </p:cTn>
                              </p:par>
                            </p:childTnLst>
                          </p:cTn>
                        </p:par>
                        <p:par>
                          <p:cTn id="14" fill="hold">
                            <p:stCondLst>
                              <p:cond delay="1000"/>
                            </p:stCondLst>
                            <p:childTnLst>
                              <p:par>
                                <p:cTn id="15" presetID="2" presetClass="exit" presetSubtype="1" fill="hold" grpId="0" nodeType="afterEffect">
                                  <p:stCondLst>
                                    <p:cond delay="0"/>
                                  </p:stCondLst>
                                  <p:childTnLst>
                                    <p:anim calcmode="lin" valueType="num">
                                      <p:cBhvr additive="base">
                                        <p:cTn id="16" dur="500"/>
                                        <p:tgtEl>
                                          <p:spTgt spid="3"/>
                                        </p:tgtEl>
                                        <p:attrNameLst>
                                          <p:attrName>ppt_x</p:attrName>
                                        </p:attrNameLst>
                                      </p:cBhvr>
                                      <p:tavLst>
                                        <p:tav tm="0">
                                          <p:val>
                                            <p:strVal val="ppt_x"/>
                                          </p:val>
                                        </p:tav>
                                        <p:tav tm="100000">
                                          <p:val>
                                            <p:strVal val="ppt_x"/>
                                          </p:val>
                                        </p:tav>
                                      </p:tavLst>
                                    </p:anim>
                                    <p:anim calcmode="lin" valueType="num">
                                      <p:cBhvr additive="base">
                                        <p:cTn id="17" dur="500"/>
                                        <p:tgtEl>
                                          <p:spTgt spid="3"/>
                                        </p:tgtEl>
                                        <p:attrNameLst>
                                          <p:attrName>ppt_y</p:attrName>
                                        </p:attrNameLst>
                                      </p:cBhvr>
                                      <p:tavLst>
                                        <p:tav tm="0">
                                          <p:val>
                                            <p:strVal val="ppt_y"/>
                                          </p:val>
                                        </p:tav>
                                        <p:tav tm="100000">
                                          <p:val>
                                            <p:strVal val="0-ppt_h/2"/>
                                          </p:val>
                                        </p:tav>
                                      </p:tavLst>
                                    </p:anim>
                                    <p:set>
                                      <p:cBhvr>
                                        <p:cTn id="18" dur="1" fill="hold">
                                          <p:stCondLst>
                                            <p:cond delay="499"/>
                                          </p:stCondLst>
                                        </p:cTn>
                                        <p:tgtEl>
                                          <p:spTgt spid="3"/>
                                        </p:tgtEl>
                                        <p:attrNameLst>
                                          <p:attrName>style.visibility</p:attrName>
                                        </p:attrNameLst>
                                      </p:cBhvr>
                                      <p:to>
                                        <p:strVal val="hidden"/>
                                      </p:to>
                                    </p:set>
                                  </p:childTnLst>
                                </p:cTn>
                              </p:par>
                            </p:childTnLst>
                          </p:cTn>
                        </p:par>
                        <p:par>
                          <p:cTn id="19" fill="hold">
                            <p:stCondLst>
                              <p:cond delay="1500"/>
                            </p:stCondLst>
                            <p:childTnLst>
                              <p:par>
                                <p:cTn id="20" presetID="64" presetClass="path" presetSubtype="0" accel="50000" decel="50000" fill="hold" grpId="0" nodeType="afterEffect">
                                  <p:stCondLst>
                                    <p:cond delay="0"/>
                                  </p:stCondLst>
                                  <p:childTnLst>
                                    <p:animMotion origin="layout" path="M 0.000000 0.000000 L 0.000000 -0.432486 " pathEditMode="relative" rAng="0" ptsTypes="">
                                      <p:cBhvr>
                                        <p:cTn id="21" dur="500" fill="hold"/>
                                        <p:tgtEl>
                                          <p:spTgt spid="4"/>
                                        </p:tgtEl>
                                        <p:attrNameLst>
                                          <p:attrName>ppt_x</p:attrName>
                                          <p:attrName>ppt_y</p:attrName>
                                        </p:attrNameLst>
                                      </p:cBhvr>
                                      <p:rCtr x="0" y="-212"/>
                                    </p:animMotion>
                                  </p:childTnLst>
                                </p:cTn>
                              </p:par>
                            </p:childTnLst>
                          </p:cTn>
                        </p:par>
                        <p:par>
                          <p:cTn id="22" fill="hold">
                            <p:stCondLst>
                              <p:cond delay="2000"/>
                            </p:stCondLst>
                            <p:childTnLst>
                              <p:par>
                                <p:cTn id="23" presetID="2" presetClass="exit" presetSubtype="1" fill="hold" grpId="0" nodeType="afterEffect">
                                  <p:stCondLst>
                                    <p:cond delay="0"/>
                                  </p:stCondLst>
                                  <p:childTnLst>
                                    <p:anim calcmode="lin" valueType="num">
                                      <p:cBhvr additive="base">
                                        <p:cTn id="24" dur="500"/>
                                        <p:tgtEl>
                                          <p:spTgt spid="5"/>
                                        </p:tgtEl>
                                        <p:attrNameLst>
                                          <p:attrName>ppt_x</p:attrName>
                                        </p:attrNameLst>
                                      </p:cBhvr>
                                      <p:tavLst>
                                        <p:tav tm="0">
                                          <p:val>
                                            <p:strVal val="ppt_x"/>
                                          </p:val>
                                        </p:tav>
                                        <p:tav tm="100000">
                                          <p:val>
                                            <p:strVal val="ppt_x"/>
                                          </p:val>
                                        </p:tav>
                                      </p:tavLst>
                                    </p:anim>
                                    <p:anim calcmode="lin" valueType="num">
                                      <p:cBhvr additive="base">
                                        <p:cTn id="25" dur="500"/>
                                        <p:tgtEl>
                                          <p:spTgt spid="5"/>
                                        </p:tgtEl>
                                        <p:attrNameLst>
                                          <p:attrName>ppt_y</p:attrName>
                                        </p:attrNameLst>
                                      </p:cBhvr>
                                      <p:tavLst>
                                        <p:tav tm="0">
                                          <p:val>
                                            <p:strVal val="ppt_y"/>
                                          </p:val>
                                        </p:tav>
                                        <p:tav tm="100000">
                                          <p:val>
                                            <p:strVal val="0-ppt_h/2"/>
                                          </p:val>
                                        </p:tav>
                                      </p:tavLst>
                                    </p:anim>
                                    <p:set>
                                      <p:cBhvr>
                                        <p:cTn id="26" dur="1" fill="hold">
                                          <p:stCondLst>
                                            <p:cond delay="499"/>
                                          </p:stCondLst>
                                        </p:cTn>
                                        <p:tgtEl>
                                          <p:spTgt spid="5"/>
                                        </p:tgtEl>
                                        <p:attrNameLst>
                                          <p:attrName>style.visibility</p:attrName>
                                        </p:attrNameLst>
                                      </p:cBhvr>
                                      <p:to>
                                        <p:strVal val="hidden"/>
                                      </p:to>
                                    </p:set>
                                  </p:childTnLst>
                                </p:cTn>
                              </p:par>
                            </p:childTnLst>
                          </p:cTn>
                        </p:par>
                        <p:par>
                          <p:cTn id="27" fill="hold">
                            <p:stCondLst>
                              <p:cond delay="2500"/>
                            </p:stCondLst>
                            <p:childTnLst>
                              <p:par>
                                <p:cTn id="28" presetID="2" presetClass="exit" presetSubtype="1" fill="hold" grpId="0" nodeType="afterEffect">
                                  <p:stCondLst>
                                    <p:cond delay="0"/>
                                  </p:stCondLst>
                                  <p:childTnLst>
                                    <p:anim calcmode="lin" valueType="num">
                                      <p:cBhvr additive="base">
                                        <p:cTn id="29" dur="500"/>
                                        <p:tgtEl>
                                          <p:spTgt spid="6"/>
                                        </p:tgtEl>
                                        <p:attrNameLst>
                                          <p:attrName>ppt_x</p:attrName>
                                        </p:attrNameLst>
                                      </p:cBhvr>
                                      <p:tavLst>
                                        <p:tav tm="0">
                                          <p:val>
                                            <p:strVal val="ppt_x"/>
                                          </p:val>
                                        </p:tav>
                                        <p:tav tm="100000">
                                          <p:val>
                                            <p:strVal val="ppt_x"/>
                                          </p:val>
                                        </p:tav>
                                      </p:tavLst>
                                    </p:anim>
                                    <p:anim calcmode="lin" valueType="num">
                                      <p:cBhvr additive="base">
                                        <p:cTn id="30" dur="500"/>
                                        <p:tgtEl>
                                          <p:spTgt spid="6"/>
                                        </p:tgtEl>
                                        <p:attrNameLst>
                                          <p:attrName>ppt_y</p:attrName>
                                        </p:attrNameLst>
                                      </p:cBhvr>
                                      <p:tavLst>
                                        <p:tav tm="0">
                                          <p:val>
                                            <p:strVal val="ppt_y"/>
                                          </p:val>
                                        </p:tav>
                                        <p:tav tm="100000">
                                          <p:val>
                                            <p:strVal val="0-ppt_h/2"/>
                                          </p:val>
                                        </p:tav>
                                      </p:tavLst>
                                    </p:anim>
                                    <p:set>
                                      <p:cBhvr>
                                        <p:cTn id="31" dur="1" fill="hold">
                                          <p:stCondLst>
                                            <p:cond delay="499"/>
                                          </p:stCondLst>
                                        </p:cTn>
                                        <p:tgtEl>
                                          <p:spTgt spid="6"/>
                                        </p:tgtEl>
                                        <p:attrNameLst>
                                          <p:attrName>style.visibility</p:attrName>
                                        </p:attrNameLst>
                                      </p:cBhvr>
                                      <p:to>
                                        <p:strVal val="hidden"/>
                                      </p:to>
                                    </p:set>
                                  </p:childTnLst>
                                </p:cTn>
                              </p:par>
                            </p:childTnLst>
                          </p:cTn>
                        </p:par>
                        <p:par>
                          <p:cTn id="32" fill="hold">
                            <p:stCondLst>
                              <p:cond delay="3000"/>
                            </p:stCondLst>
                            <p:childTnLst>
                              <p:par>
                                <p:cTn id="33" presetID="2" presetClass="exit" presetSubtype="1" fill="hold" grpId="0" nodeType="afterEffect">
                                  <p:stCondLst>
                                    <p:cond delay="0"/>
                                  </p:stCondLst>
                                  <p:childTnLst>
                                    <p:anim calcmode="lin" valueType="num">
                                      <p:cBhvr additive="base">
                                        <p:cTn id="34" dur="500"/>
                                        <p:tgtEl>
                                          <p:spTgt spid="8"/>
                                        </p:tgtEl>
                                        <p:attrNameLst>
                                          <p:attrName>ppt_x</p:attrName>
                                        </p:attrNameLst>
                                      </p:cBhvr>
                                      <p:tavLst>
                                        <p:tav tm="0">
                                          <p:val>
                                            <p:strVal val="ppt_x"/>
                                          </p:val>
                                        </p:tav>
                                        <p:tav tm="100000">
                                          <p:val>
                                            <p:strVal val="ppt_x"/>
                                          </p:val>
                                        </p:tav>
                                      </p:tavLst>
                                    </p:anim>
                                    <p:anim calcmode="lin" valueType="num">
                                      <p:cBhvr additive="base">
                                        <p:cTn id="35" dur="500"/>
                                        <p:tgtEl>
                                          <p:spTgt spid="8"/>
                                        </p:tgtEl>
                                        <p:attrNameLst>
                                          <p:attrName>ppt_y</p:attrName>
                                        </p:attrNameLst>
                                      </p:cBhvr>
                                      <p:tavLst>
                                        <p:tav tm="0">
                                          <p:val>
                                            <p:strVal val="ppt_y"/>
                                          </p:val>
                                        </p:tav>
                                        <p:tav tm="100000">
                                          <p:val>
                                            <p:strVal val="0-ppt_h/2"/>
                                          </p:val>
                                        </p:tav>
                                      </p:tavLst>
                                    </p:anim>
                                    <p:set>
                                      <p:cBhvr>
                                        <p:cTn id="3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bldLvl="0" animBg="1"/>
      <p:bldP spid="3" grpId="0" bldLvl="0" animBg="1"/>
      <p:bldP spid="4" grpId="0"/>
      <p:bldP spid="5" grpId="0"/>
      <p:bldP spid="6" grpId="0"/>
      <p:bldP spid="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02895" y="27940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6.3.4 SDH </a:t>
            </a:r>
            <a:r>
              <a:rPr lang="zh-CN" altLang="en-US" sz="1600">
                <a:solidFill>
                  <a:srgbClr val="002060"/>
                </a:solidFill>
                <a:latin typeface="微软雅黑" panose="020B0502040204020203" pitchFamily="34" charset="-122"/>
                <a:ea typeface="微软雅黑" panose="020B0502040204020203" pitchFamily="34" charset="-122"/>
              </a:rPr>
              <a:t>网络复用结构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4" name="文本框 13"/>
          <p:cNvSpPr txBox="1"/>
          <p:nvPr/>
        </p:nvSpPr>
        <p:spPr>
          <a:xfrm>
            <a:off x="1713230" y="1012190"/>
            <a:ext cx="6612255" cy="1198880"/>
          </a:xfrm>
          <a:prstGeom prst="rect">
            <a:avLst/>
          </a:prstGeom>
          <a:noFill/>
        </p:spPr>
        <p:txBody>
          <a:bodyPr wrap="square" rtlCol="0">
            <a:spAutoFit/>
          </a:bodyPr>
          <a:p>
            <a:r>
              <a:rPr lang="en-US" sz="1600">
                <a:solidFill>
                  <a:srgbClr val="002060"/>
                </a:solidFill>
                <a:latin typeface="微软雅黑" panose="020B0502040204020203" pitchFamily="34" charset="-122"/>
                <a:ea typeface="微软雅黑" panose="020B0502040204020203" pitchFamily="34" charset="-122"/>
              </a:rPr>
              <a:t>SDH </a:t>
            </a:r>
            <a:r>
              <a:rPr lang="zh-CN" altLang="en-US" sz="1600">
                <a:solidFill>
                  <a:srgbClr val="002060"/>
                </a:solidFill>
                <a:latin typeface="微软雅黑" panose="020B0502040204020203" pitchFamily="34" charset="-122"/>
                <a:ea typeface="微软雅黑" panose="020B0502040204020203" pitchFamily="34" charset="-122"/>
              </a:rPr>
              <a:t>采用字节间插</a:t>
            </a:r>
            <a:r>
              <a:rPr lang="en-US" altLang="zh-CN" sz="1600">
                <a:solidFill>
                  <a:srgbClr val="002060"/>
                </a:solidFill>
                <a:latin typeface="微软雅黑" panose="020B0502040204020203" pitchFamily="34" charset="-122"/>
                <a:ea typeface="微软雅黑" panose="020B0502040204020203" pitchFamily="34" charset="-122"/>
                <a:sym typeface="+mn-ea"/>
              </a:rPr>
              <a:t>(byte interleaving)</a:t>
            </a:r>
            <a:r>
              <a:rPr lang="zh-CN" altLang="en-US" sz="1600">
                <a:solidFill>
                  <a:srgbClr val="002060"/>
                </a:solidFill>
                <a:latin typeface="微软雅黑" panose="020B0502040204020203" pitchFamily="34" charset="-122"/>
                <a:ea typeface="微软雅黑" panose="020B0502040204020203" pitchFamily="34" charset="-122"/>
              </a:rPr>
              <a:t>复用</a:t>
            </a:r>
            <a:r>
              <a:rPr lang="en-US" altLang="zh-CN" sz="1600">
                <a:solidFill>
                  <a:srgbClr val="002060"/>
                </a:solidFill>
                <a:latin typeface="微软雅黑" panose="020B0502040204020203" pitchFamily="34" charset="-122"/>
                <a:ea typeface="微软雅黑" panose="020B0502040204020203" pitchFamily="34" charset="-122"/>
              </a:rPr>
              <a:t>: </a:t>
            </a:r>
            <a:endParaRPr lang="en-US" altLang="zh-CN" sz="1600">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a:solidFill>
                  <a:srgbClr val="002060"/>
                </a:solidFill>
                <a:latin typeface="微软雅黑" panose="020B0502040204020203" pitchFamily="34" charset="-122"/>
                <a:ea typeface="微软雅黑" panose="020B0502040204020203" pitchFamily="34" charset="-122"/>
              </a:rPr>
              <a:t>低阶</a:t>
            </a:r>
            <a:r>
              <a:rPr lang="en-US" altLang="zh-CN">
                <a:solidFill>
                  <a:srgbClr val="002060"/>
                </a:solidFill>
                <a:latin typeface="微软雅黑" panose="020B0502040204020203" pitchFamily="34" charset="-122"/>
                <a:ea typeface="微软雅黑" panose="020B0502040204020203" pitchFamily="34" charset="-122"/>
              </a:rPr>
              <a:t>SDH</a:t>
            </a:r>
            <a:r>
              <a:rPr lang="zh-CN" altLang="en-US">
                <a:solidFill>
                  <a:srgbClr val="002060"/>
                </a:solidFill>
                <a:latin typeface="微软雅黑" panose="020B0502040204020203" pitchFamily="34" charset="-122"/>
                <a:ea typeface="微软雅黑" panose="020B0502040204020203" pitchFamily="34" charset="-122"/>
              </a:rPr>
              <a:t>信号复用成高阶</a:t>
            </a:r>
            <a:r>
              <a:rPr lang="en-US" altLang="zh-CN">
                <a:solidFill>
                  <a:srgbClr val="002060"/>
                </a:solidFill>
                <a:latin typeface="微软雅黑" panose="020B0502040204020203" pitchFamily="34" charset="-122"/>
                <a:ea typeface="微软雅黑" panose="020B0502040204020203" pitchFamily="34" charset="-122"/>
              </a:rPr>
              <a:t>SDH</a:t>
            </a:r>
            <a:r>
              <a:rPr lang="zh-CN" altLang="en-US">
                <a:solidFill>
                  <a:srgbClr val="002060"/>
                </a:solidFill>
                <a:latin typeface="微软雅黑" panose="020B0502040204020203" pitchFamily="34" charset="-122"/>
                <a:ea typeface="微软雅黑" panose="020B0502040204020203" pitchFamily="34" charset="-122"/>
              </a:rPr>
              <a:t>信号</a:t>
            </a:r>
            <a:endParaRPr lang="zh-CN" altLang="en-US">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a:solidFill>
                  <a:srgbClr val="002060"/>
                </a:solidFill>
                <a:latin typeface="微软雅黑" panose="020B0502040204020203" pitchFamily="34" charset="-122"/>
                <a:ea typeface="微软雅黑" panose="020B0502040204020203" pitchFamily="34" charset="-122"/>
                <a:sym typeface="+mn-ea"/>
              </a:rPr>
              <a:t>低速支路信号复用成</a:t>
            </a:r>
            <a:r>
              <a:rPr lang="en-US" altLang="zh-CN">
                <a:solidFill>
                  <a:srgbClr val="002060"/>
                </a:solidFill>
                <a:latin typeface="微软雅黑" panose="020B0502040204020203" pitchFamily="34" charset="-122"/>
                <a:ea typeface="微软雅黑" panose="020B0502040204020203" pitchFamily="34" charset="-122"/>
                <a:sym typeface="+mn-ea"/>
              </a:rPr>
              <a:t>SDH</a:t>
            </a:r>
            <a:r>
              <a:rPr lang="zh-CN" altLang="en-US">
                <a:solidFill>
                  <a:srgbClr val="002060"/>
                </a:solidFill>
                <a:latin typeface="微软雅黑" panose="020B0502040204020203" pitchFamily="34" charset="-122"/>
                <a:ea typeface="微软雅黑" panose="020B0502040204020203" pitchFamily="34" charset="-122"/>
                <a:sym typeface="+mn-ea"/>
              </a:rPr>
              <a:t>信号</a:t>
            </a:r>
            <a:r>
              <a:rPr lang="en-US" altLang="zh-CN">
                <a:solidFill>
                  <a:srgbClr val="002060"/>
                </a:solidFill>
                <a:latin typeface="微软雅黑" panose="020B0502040204020203" pitchFamily="34" charset="-122"/>
                <a:ea typeface="微软雅黑" panose="020B0502040204020203" pitchFamily="34" charset="-122"/>
                <a:sym typeface="+mn-ea"/>
              </a:rPr>
              <a:t>SDH-N</a:t>
            </a:r>
            <a:endParaRPr lang="en-US" altLang="zh-CN">
              <a:solidFill>
                <a:srgbClr val="002060"/>
              </a:solidFill>
              <a:latin typeface="微软雅黑" panose="020B0502040204020203" pitchFamily="34" charset="-122"/>
              <a:ea typeface="微软雅黑" panose="020B0502040204020203" pitchFamily="34" charset="-122"/>
              <a:sym typeface="+mn-ea"/>
            </a:endParaRPr>
          </a:p>
          <a:p>
            <a:pPr marL="742950" lvl="1" indent="-285750">
              <a:buFont typeface="宋体" panose="02010600030101010101" pitchFamily="2" charset="-122"/>
              <a:buChar char="–"/>
            </a:pPr>
            <a:endParaRPr lang="zh-CN" altLang="en-US">
              <a:solidFill>
                <a:srgbClr val="002060"/>
              </a:solidFill>
              <a:latin typeface="微软雅黑" panose="020B0502040204020203" pitchFamily="34" charset="-122"/>
              <a:ea typeface="微软雅黑" panose="020B0502040204020203" pitchFamily="34" charset="-122"/>
            </a:endParaRPr>
          </a:p>
          <a:p>
            <a:pPr marL="342900" indent="-342900"/>
            <a:endParaRPr lang="zh-CN" altLang="en-US">
              <a:solidFill>
                <a:srgbClr val="002060"/>
              </a:solidFill>
              <a:latin typeface="微软雅黑" panose="020B0502040204020203" pitchFamily="34" charset="-122"/>
              <a:ea typeface="微软雅黑" panose="020B0502040204020203" pitchFamily="34" charset="-122"/>
              <a:sym typeface="+mn-ea"/>
            </a:endParaRPr>
          </a:p>
        </p:txBody>
      </p:sp>
      <p:grpSp>
        <p:nvGrpSpPr>
          <p:cNvPr id="201" name="组合 200"/>
          <p:cNvGrpSpPr/>
          <p:nvPr/>
        </p:nvGrpSpPr>
        <p:grpSpPr>
          <a:xfrm>
            <a:off x="1854835" y="2324100"/>
            <a:ext cx="5947410" cy="2407285"/>
            <a:chOff x="2921" y="3660"/>
            <a:chExt cx="9366" cy="3791"/>
          </a:xfrm>
        </p:grpSpPr>
        <p:grpSp>
          <p:nvGrpSpPr>
            <p:cNvPr id="199" name="组合 198"/>
            <p:cNvGrpSpPr/>
            <p:nvPr/>
          </p:nvGrpSpPr>
          <p:grpSpPr>
            <a:xfrm>
              <a:off x="2921" y="4285"/>
              <a:ext cx="9366" cy="3167"/>
              <a:chOff x="1540" y="2990"/>
              <a:chExt cx="11380" cy="4130"/>
            </a:xfrm>
          </p:grpSpPr>
          <p:grpSp>
            <p:nvGrpSpPr>
              <p:cNvPr id="2" name="Group 423"/>
              <p:cNvGrpSpPr/>
              <p:nvPr/>
            </p:nvGrpSpPr>
            <p:grpSpPr>
              <a:xfrm>
                <a:off x="1540" y="2990"/>
                <a:ext cx="2650" cy="430"/>
                <a:chOff x="784" y="940"/>
                <a:chExt cx="1060" cy="172"/>
              </a:xfrm>
            </p:grpSpPr>
            <p:sp>
              <p:nvSpPr>
                <p:cNvPr id="3" name="Rectangle 204"/>
                <p:cNvSpPr/>
                <p:nvPr/>
              </p:nvSpPr>
              <p:spPr>
                <a:xfrm>
                  <a:off x="792" y="944"/>
                  <a:ext cx="1048" cy="164"/>
                </a:xfrm>
                <a:prstGeom prst="rect">
                  <a:avLst/>
                </a:prstGeom>
                <a:solidFill>
                  <a:srgbClr val="00FF99"/>
                </a:solidFill>
                <a:ln w="9525">
                  <a:noFill/>
                </a:ln>
              </p:spPr>
              <p:txBody>
                <a:bodyPr wrap="none" anchor="ctr"/>
                <a:p>
                  <a:endParaRPr dirty="0">
                    <a:latin typeface="Times New Roman" panose="02020603050405020304" charset="0"/>
                  </a:endParaRPr>
                </a:p>
              </p:txBody>
            </p:sp>
            <p:sp>
              <p:nvSpPr>
                <p:cNvPr id="5" name="Rectangle 205"/>
                <p:cNvSpPr/>
                <p:nvPr/>
              </p:nvSpPr>
              <p:spPr>
                <a:xfrm>
                  <a:off x="784" y="944"/>
                  <a:ext cx="1060" cy="168"/>
                </a:xfrm>
                <a:prstGeom prst="rect">
                  <a:avLst/>
                </a:prstGeom>
                <a:noFill/>
                <a:ln w="2857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6" name="Line 206"/>
                <p:cNvSpPr/>
                <p:nvPr/>
              </p:nvSpPr>
              <p:spPr>
                <a:xfrm>
                  <a:off x="928" y="944"/>
                  <a:ext cx="0" cy="160"/>
                </a:xfrm>
                <a:prstGeom prst="line">
                  <a:avLst/>
                </a:prstGeom>
                <a:ln w="9525" cap="flat" cmpd="sng">
                  <a:solidFill>
                    <a:schemeClr val="tx1"/>
                  </a:solidFill>
                  <a:prstDash val="solid"/>
                  <a:headEnd type="none" w="med" len="med"/>
                  <a:tailEnd type="none" w="med" len="med"/>
                </a:ln>
              </p:spPr>
            </p:sp>
            <p:sp>
              <p:nvSpPr>
                <p:cNvPr id="7" name="Line 207"/>
                <p:cNvSpPr/>
                <p:nvPr/>
              </p:nvSpPr>
              <p:spPr>
                <a:xfrm>
                  <a:off x="1024" y="944"/>
                  <a:ext cx="0" cy="160"/>
                </a:xfrm>
                <a:prstGeom prst="line">
                  <a:avLst/>
                </a:prstGeom>
                <a:ln w="9525" cap="flat" cmpd="sng">
                  <a:solidFill>
                    <a:schemeClr val="tx1"/>
                  </a:solidFill>
                  <a:prstDash val="solid"/>
                  <a:headEnd type="none" w="med" len="med"/>
                  <a:tailEnd type="none" w="med" len="med"/>
                </a:ln>
              </p:spPr>
            </p:sp>
            <p:sp>
              <p:nvSpPr>
                <p:cNvPr id="8" name="Line 208"/>
                <p:cNvSpPr/>
                <p:nvPr/>
              </p:nvSpPr>
              <p:spPr>
                <a:xfrm>
                  <a:off x="1120" y="944"/>
                  <a:ext cx="0" cy="160"/>
                </a:xfrm>
                <a:prstGeom prst="line">
                  <a:avLst/>
                </a:prstGeom>
                <a:ln w="9525" cap="flat" cmpd="sng">
                  <a:solidFill>
                    <a:schemeClr val="tx1"/>
                  </a:solidFill>
                  <a:prstDash val="solid"/>
                  <a:headEnd type="none" w="med" len="med"/>
                  <a:tailEnd type="none" w="med" len="med"/>
                </a:ln>
              </p:spPr>
            </p:sp>
            <p:sp>
              <p:nvSpPr>
                <p:cNvPr id="9" name="Line 209"/>
                <p:cNvSpPr/>
                <p:nvPr/>
              </p:nvSpPr>
              <p:spPr>
                <a:xfrm>
                  <a:off x="1216" y="944"/>
                  <a:ext cx="0" cy="160"/>
                </a:xfrm>
                <a:prstGeom prst="line">
                  <a:avLst/>
                </a:prstGeom>
                <a:ln w="9525" cap="flat" cmpd="sng">
                  <a:solidFill>
                    <a:schemeClr val="tx1"/>
                  </a:solidFill>
                  <a:prstDash val="solid"/>
                  <a:headEnd type="none" w="med" len="med"/>
                  <a:tailEnd type="none" w="med" len="med"/>
                </a:ln>
              </p:spPr>
            </p:sp>
            <p:sp>
              <p:nvSpPr>
                <p:cNvPr id="10" name="Line 210"/>
                <p:cNvSpPr/>
                <p:nvPr/>
              </p:nvSpPr>
              <p:spPr>
                <a:xfrm>
                  <a:off x="1312" y="944"/>
                  <a:ext cx="0" cy="160"/>
                </a:xfrm>
                <a:prstGeom prst="line">
                  <a:avLst/>
                </a:prstGeom>
                <a:ln w="9525" cap="flat" cmpd="sng">
                  <a:solidFill>
                    <a:schemeClr val="tx1"/>
                  </a:solidFill>
                  <a:prstDash val="solid"/>
                  <a:headEnd type="none" w="med" len="med"/>
                  <a:tailEnd type="none" w="med" len="med"/>
                </a:ln>
              </p:spPr>
            </p:sp>
            <p:sp>
              <p:nvSpPr>
                <p:cNvPr id="11" name="Line 211"/>
                <p:cNvSpPr/>
                <p:nvPr/>
              </p:nvSpPr>
              <p:spPr>
                <a:xfrm>
                  <a:off x="1408" y="944"/>
                  <a:ext cx="0" cy="160"/>
                </a:xfrm>
                <a:prstGeom prst="line">
                  <a:avLst/>
                </a:prstGeom>
                <a:ln w="9525" cap="flat" cmpd="sng">
                  <a:solidFill>
                    <a:schemeClr val="tx1"/>
                  </a:solidFill>
                  <a:prstDash val="solid"/>
                  <a:headEnd type="none" w="med" len="med"/>
                  <a:tailEnd type="none" w="med" len="med"/>
                </a:ln>
              </p:spPr>
            </p:sp>
            <p:sp>
              <p:nvSpPr>
                <p:cNvPr id="12" name="Line 212"/>
                <p:cNvSpPr/>
                <p:nvPr/>
              </p:nvSpPr>
              <p:spPr>
                <a:xfrm>
                  <a:off x="1504" y="944"/>
                  <a:ext cx="0" cy="160"/>
                </a:xfrm>
                <a:prstGeom prst="line">
                  <a:avLst/>
                </a:prstGeom>
                <a:ln w="9525" cap="flat" cmpd="sng">
                  <a:solidFill>
                    <a:schemeClr val="tx1"/>
                  </a:solidFill>
                  <a:prstDash val="solid"/>
                  <a:headEnd type="none" w="med" len="med"/>
                  <a:tailEnd type="none" w="med" len="med"/>
                </a:ln>
              </p:spPr>
            </p:sp>
            <p:sp>
              <p:nvSpPr>
                <p:cNvPr id="13" name="Line 213"/>
                <p:cNvSpPr/>
                <p:nvPr/>
              </p:nvSpPr>
              <p:spPr>
                <a:xfrm>
                  <a:off x="1600" y="944"/>
                  <a:ext cx="0" cy="160"/>
                </a:xfrm>
                <a:prstGeom prst="line">
                  <a:avLst/>
                </a:prstGeom>
                <a:ln w="9525" cap="flat" cmpd="sng">
                  <a:solidFill>
                    <a:schemeClr val="tx1"/>
                  </a:solidFill>
                  <a:prstDash val="solid"/>
                  <a:headEnd type="none" w="med" len="med"/>
                  <a:tailEnd type="none" w="med" len="med"/>
                </a:ln>
              </p:spPr>
            </p:sp>
            <p:sp>
              <p:nvSpPr>
                <p:cNvPr id="15" name="Line 214"/>
                <p:cNvSpPr/>
                <p:nvPr/>
              </p:nvSpPr>
              <p:spPr>
                <a:xfrm>
                  <a:off x="1696" y="944"/>
                  <a:ext cx="0" cy="160"/>
                </a:xfrm>
                <a:prstGeom prst="line">
                  <a:avLst/>
                </a:prstGeom>
                <a:ln w="9525" cap="flat" cmpd="sng">
                  <a:solidFill>
                    <a:schemeClr val="tx1"/>
                  </a:solidFill>
                  <a:prstDash val="solid"/>
                  <a:headEnd type="none" w="med" len="med"/>
                  <a:tailEnd type="none" w="med" len="med"/>
                </a:ln>
              </p:spPr>
            </p:sp>
            <p:sp>
              <p:nvSpPr>
                <p:cNvPr id="16" name="Line 215"/>
                <p:cNvSpPr/>
                <p:nvPr/>
              </p:nvSpPr>
              <p:spPr>
                <a:xfrm>
                  <a:off x="1792" y="944"/>
                  <a:ext cx="0" cy="160"/>
                </a:xfrm>
                <a:prstGeom prst="line">
                  <a:avLst/>
                </a:prstGeom>
                <a:ln w="9525" cap="flat" cmpd="sng">
                  <a:solidFill>
                    <a:schemeClr val="tx1"/>
                  </a:solidFill>
                  <a:prstDash val="solid"/>
                  <a:headEnd type="none" w="med" len="med"/>
                  <a:tailEnd type="none" w="med" len="med"/>
                </a:ln>
              </p:spPr>
            </p:sp>
            <p:sp>
              <p:nvSpPr>
                <p:cNvPr id="17" name="Line 216"/>
                <p:cNvSpPr/>
                <p:nvPr/>
              </p:nvSpPr>
              <p:spPr>
                <a:xfrm>
                  <a:off x="976" y="944"/>
                  <a:ext cx="0" cy="160"/>
                </a:xfrm>
                <a:prstGeom prst="line">
                  <a:avLst/>
                </a:prstGeom>
                <a:ln w="9525" cap="flat" cmpd="sng">
                  <a:solidFill>
                    <a:schemeClr val="tx1"/>
                  </a:solidFill>
                  <a:prstDash val="solid"/>
                  <a:headEnd type="none" w="med" len="med"/>
                  <a:tailEnd type="none" w="med" len="med"/>
                </a:ln>
              </p:spPr>
            </p:sp>
            <p:sp>
              <p:nvSpPr>
                <p:cNvPr id="18" name="Line 217"/>
                <p:cNvSpPr/>
                <p:nvPr/>
              </p:nvSpPr>
              <p:spPr>
                <a:xfrm>
                  <a:off x="1072" y="944"/>
                  <a:ext cx="0" cy="160"/>
                </a:xfrm>
                <a:prstGeom prst="line">
                  <a:avLst/>
                </a:prstGeom>
                <a:ln w="9525" cap="flat" cmpd="sng">
                  <a:solidFill>
                    <a:schemeClr val="tx1"/>
                  </a:solidFill>
                  <a:prstDash val="solid"/>
                  <a:headEnd type="none" w="med" len="med"/>
                  <a:tailEnd type="none" w="med" len="med"/>
                </a:ln>
              </p:spPr>
            </p:sp>
            <p:sp>
              <p:nvSpPr>
                <p:cNvPr id="19" name="Line 218"/>
                <p:cNvSpPr/>
                <p:nvPr/>
              </p:nvSpPr>
              <p:spPr>
                <a:xfrm>
                  <a:off x="1168" y="944"/>
                  <a:ext cx="0" cy="160"/>
                </a:xfrm>
                <a:prstGeom prst="line">
                  <a:avLst/>
                </a:prstGeom>
                <a:ln w="9525" cap="flat" cmpd="sng">
                  <a:solidFill>
                    <a:schemeClr val="tx1"/>
                  </a:solidFill>
                  <a:prstDash val="solid"/>
                  <a:headEnd type="none" w="med" len="med"/>
                  <a:tailEnd type="none" w="med" len="med"/>
                </a:ln>
              </p:spPr>
            </p:sp>
            <p:sp>
              <p:nvSpPr>
                <p:cNvPr id="20" name="Line 219"/>
                <p:cNvSpPr/>
                <p:nvPr/>
              </p:nvSpPr>
              <p:spPr>
                <a:xfrm>
                  <a:off x="1264" y="944"/>
                  <a:ext cx="0" cy="160"/>
                </a:xfrm>
                <a:prstGeom prst="line">
                  <a:avLst/>
                </a:prstGeom>
                <a:ln w="9525" cap="flat" cmpd="sng">
                  <a:solidFill>
                    <a:schemeClr val="tx1"/>
                  </a:solidFill>
                  <a:prstDash val="solid"/>
                  <a:headEnd type="none" w="med" len="med"/>
                  <a:tailEnd type="none" w="med" len="med"/>
                </a:ln>
              </p:spPr>
            </p:sp>
            <p:sp>
              <p:nvSpPr>
                <p:cNvPr id="21" name="Line 220"/>
                <p:cNvSpPr/>
                <p:nvPr/>
              </p:nvSpPr>
              <p:spPr>
                <a:xfrm>
                  <a:off x="1360" y="944"/>
                  <a:ext cx="0" cy="160"/>
                </a:xfrm>
                <a:prstGeom prst="line">
                  <a:avLst/>
                </a:prstGeom>
                <a:ln w="9525" cap="flat" cmpd="sng">
                  <a:solidFill>
                    <a:schemeClr val="tx1"/>
                  </a:solidFill>
                  <a:prstDash val="solid"/>
                  <a:headEnd type="none" w="med" len="med"/>
                  <a:tailEnd type="none" w="med" len="med"/>
                </a:ln>
              </p:spPr>
            </p:sp>
            <p:sp>
              <p:nvSpPr>
                <p:cNvPr id="22" name="Line 221"/>
                <p:cNvSpPr/>
                <p:nvPr/>
              </p:nvSpPr>
              <p:spPr>
                <a:xfrm>
                  <a:off x="1456" y="944"/>
                  <a:ext cx="0" cy="160"/>
                </a:xfrm>
                <a:prstGeom prst="line">
                  <a:avLst/>
                </a:prstGeom>
                <a:ln w="9525" cap="flat" cmpd="sng">
                  <a:solidFill>
                    <a:schemeClr val="tx1"/>
                  </a:solidFill>
                  <a:prstDash val="solid"/>
                  <a:headEnd type="none" w="med" len="med"/>
                  <a:tailEnd type="none" w="med" len="med"/>
                </a:ln>
              </p:spPr>
            </p:sp>
            <p:sp>
              <p:nvSpPr>
                <p:cNvPr id="23" name="Line 222"/>
                <p:cNvSpPr/>
                <p:nvPr/>
              </p:nvSpPr>
              <p:spPr>
                <a:xfrm>
                  <a:off x="1552" y="944"/>
                  <a:ext cx="0" cy="160"/>
                </a:xfrm>
                <a:prstGeom prst="line">
                  <a:avLst/>
                </a:prstGeom>
                <a:ln w="9525" cap="flat" cmpd="sng">
                  <a:solidFill>
                    <a:schemeClr val="tx1"/>
                  </a:solidFill>
                  <a:prstDash val="solid"/>
                  <a:headEnd type="none" w="med" len="med"/>
                  <a:tailEnd type="none" w="med" len="med"/>
                </a:ln>
              </p:spPr>
            </p:sp>
            <p:sp>
              <p:nvSpPr>
                <p:cNvPr id="24" name="Line 223"/>
                <p:cNvSpPr/>
                <p:nvPr/>
              </p:nvSpPr>
              <p:spPr>
                <a:xfrm>
                  <a:off x="1648" y="944"/>
                  <a:ext cx="0" cy="160"/>
                </a:xfrm>
                <a:prstGeom prst="line">
                  <a:avLst/>
                </a:prstGeom>
                <a:ln w="9525" cap="flat" cmpd="sng">
                  <a:solidFill>
                    <a:schemeClr val="tx1"/>
                  </a:solidFill>
                  <a:prstDash val="solid"/>
                  <a:headEnd type="none" w="med" len="med"/>
                  <a:tailEnd type="none" w="med" len="med"/>
                </a:ln>
              </p:spPr>
            </p:sp>
            <p:sp>
              <p:nvSpPr>
                <p:cNvPr id="25" name="Line 224"/>
                <p:cNvSpPr/>
                <p:nvPr/>
              </p:nvSpPr>
              <p:spPr>
                <a:xfrm>
                  <a:off x="1744" y="944"/>
                  <a:ext cx="0" cy="160"/>
                </a:xfrm>
                <a:prstGeom prst="line">
                  <a:avLst/>
                </a:prstGeom>
                <a:ln w="9525" cap="flat" cmpd="sng">
                  <a:solidFill>
                    <a:schemeClr val="tx1"/>
                  </a:solidFill>
                  <a:prstDash val="solid"/>
                  <a:headEnd type="none" w="med" len="med"/>
                  <a:tailEnd type="none" w="med" len="med"/>
                </a:ln>
              </p:spPr>
            </p:sp>
            <p:sp>
              <p:nvSpPr>
                <p:cNvPr id="26" name="Line 225"/>
                <p:cNvSpPr/>
                <p:nvPr/>
              </p:nvSpPr>
              <p:spPr>
                <a:xfrm>
                  <a:off x="832" y="952"/>
                  <a:ext cx="0" cy="160"/>
                </a:xfrm>
                <a:prstGeom prst="line">
                  <a:avLst/>
                </a:prstGeom>
                <a:ln w="9525" cap="flat" cmpd="sng">
                  <a:solidFill>
                    <a:schemeClr val="tx1"/>
                  </a:solidFill>
                  <a:prstDash val="solid"/>
                  <a:headEnd type="none" w="med" len="med"/>
                  <a:tailEnd type="none" w="med" len="med"/>
                </a:ln>
              </p:spPr>
            </p:sp>
            <p:sp>
              <p:nvSpPr>
                <p:cNvPr id="27" name="Line 226"/>
                <p:cNvSpPr/>
                <p:nvPr/>
              </p:nvSpPr>
              <p:spPr>
                <a:xfrm>
                  <a:off x="876" y="940"/>
                  <a:ext cx="0" cy="160"/>
                </a:xfrm>
                <a:prstGeom prst="line">
                  <a:avLst/>
                </a:prstGeom>
                <a:ln w="9525" cap="flat" cmpd="sng">
                  <a:solidFill>
                    <a:schemeClr val="tx1"/>
                  </a:solidFill>
                  <a:prstDash val="solid"/>
                  <a:headEnd type="none" w="med" len="med"/>
                  <a:tailEnd type="none" w="med" len="med"/>
                </a:ln>
              </p:spPr>
            </p:sp>
          </p:grpSp>
          <p:grpSp>
            <p:nvGrpSpPr>
              <p:cNvPr id="28" name="Group 422"/>
              <p:cNvGrpSpPr/>
              <p:nvPr/>
            </p:nvGrpSpPr>
            <p:grpSpPr>
              <a:xfrm>
                <a:off x="4460" y="2990"/>
                <a:ext cx="2650" cy="430"/>
                <a:chOff x="784" y="1148"/>
                <a:chExt cx="1060" cy="172"/>
              </a:xfrm>
            </p:grpSpPr>
            <p:sp>
              <p:nvSpPr>
                <p:cNvPr id="29" name="Rectangle 203"/>
                <p:cNvSpPr/>
                <p:nvPr/>
              </p:nvSpPr>
              <p:spPr>
                <a:xfrm>
                  <a:off x="788" y="1160"/>
                  <a:ext cx="1052" cy="160"/>
                </a:xfrm>
                <a:prstGeom prst="rect">
                  <a:avLst/>
                </a:prstGeom>
                <a:solidFill>
                  <a:srgbClr val="CC9900"/>
                </a:solidFill>
                <a:ln w="9525">
                  <a:noFill/>
                </a:ln>
              </p:spPr>
              <p:txBody>
                <a:bodyPr wrap="none" anchor="ctr"/>
                <a:p>
                  <a:endParaRPr dirty="0">
                    <a:latin typeface="Times New Roman" panose="02020603050405020304" charset="0"/>
                  </a:endParaRPr>
                </a:p>
              </p:txBody>
            </p:sp>
            <p:sp>
              <p:nvSpPr>
                <p:cNvPr id="30" name="Rectangle 227"/>
                <p:cNvSpPr/>
                <p:nvPr/>
              </p:nvSpPr>
              <p:spPr>
                <a:xfrm>
                  <a:off x="784" y="1152"/>
                  <a:ext cx="1060" cy="168"/>
                </a:xfrm>
                <a:prstGeom prst="rect">
                  <a:avLst/>
                </a:prstGeom>
                <a:noFill/>
                <a:ln w="2857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31" name="Line 228"/>
                <p:cNvSpPr/>
                <p:nvPr/>
              </p:nvSpPr>
              <p:spPr>
                <a:xfrm>
                  <a:off x="928" y="1152"/>
                  <a:ext cx="0" cy="160"/>
                </a:xfrm>
                <a:prstGeom prst="line">
                  <a:avLst/>
                </a:prstGeom>
                <a:ln w="9525" cap="flat" cmpd="sng">
                  <a:solidFill>
                    <a:schemeClr val="tx1"/>
                  </a:solidFill>
                  <a:prstDash val="solid"/>
                  <a:headEnd type="none" w="med" len="med"/>
                  <a:tailEnd type="none" w="med" len="med"/>
                </a:ln>
              </p:spPr>
            </p:sp>
            <p:sp>
              <p:nvSpPr>
                <p:cNvPr id="32" name="Line 229"/>
                <p:cNvSpPr/>
                <p:nvPr/>
              </p:nvSpPr>
              <p:spPr>
                <a:xfrm>
                  <a:off x="1024" y="1152"/>
                  <a:ext cx="0" cy="160"/>
                </a:xfrm>
                <a:prstGeom prst="line">
                  <a:avLst/>
                </a:prstGeom>
                <a:ln w="9525" cap="flat" cmpd="sng">
                  <a:solidFill>
                    <a:schemeClr val="tx1"/>
                  </a:solidFill>
                  <a:prstDash val="solid"/>
                  <a:headEnd type="none" w="med" len="med"/>
                  <a:tailEnd type="none" w="med" len="med"/>
                </a:ln>
              </p:spPr>
            </p:sp>
            <p:sp>
              <p:nvSpPr>
                <p:cNvPr id="33" name="Line 230"/>
                <p:cNvSpPr/>
                <p:nvPr/>
              </p:nvSpPr>
              <p:spPr>
                <a:xfrm>
                  <a:off x="1120" y="1152"/>
                  <a:ext cx="0" cy="160"/>
                </a:xfrm>
                <a:prstGeom prst="line">
                  <a:avLst/>
                </a:prstGeom>
                <a:ln w="9525" cap="flat" cmpd="sng">
                  <a:solidFill>
                    <a:schemeClr val="tx1"/>
                  </a:solidFill>
                  <a:prstDash val="solid"/>
                  <a:headEnd type="none" w="med" len="med"/>
                  <a:tailEnd type="none" w="med" len="med"/>
                </a:ln>
              </p:spPr>
            </p:sp>
            <p:sp>
              <p:nvSpPr>
                <p:cNvPr id="34" name="Line 231"/>
                <p:cNvSpPr/>
                <p:nvPr/>
              </p:nvSpPr>
              <p:spPr>
                <a:xfrm>
                  <a:off x="1216" y="1152"/>
                  <a:ext cx="0" cy="160"/>
                </a:xfrm>
                <a:prstGeom prst="line">
                  <a:avLst/>
                </a:prstGeom>
                <a:ln w="9525" cap="flat" cmpd="sng">
                  <a:solidFill>
                    <a:schemeClr val="tx1"/>
                  </a:solidFill>
                  <a:prstDash val="solid"/>
                  <a:headEnd type="none" w="med" len="med"/>
                  <a:tailEnd type="none" w="med" len="med"/>
                </a:ln>
              </p:spPr>
            </p:sp>
            <p:sp>
              <p:nvSpPr>
                <p:cNvPr id="35" name="Line 232"/>
                <p:cNvSpPr/>
                <p:nvPr/>
              </p:nvSpPr>
              <p:spPr>
                <a:xfrm>
                  <a:off x="1312" y="1152"/>
                  <a:ext cx="0" cy="160"/>
                </a:xfrm>
                <a:prstGeom prst="line">
                  <a:avLst/>
                </a:prstGeom>
                <a:ln w="9525" cap="flat" cmpd="sng">
                  <a:solidFill>
                    <a:schemeClr val="tx1"/>
                  </a:solidFill>
                  <a:prstDash val="solid"/>
                  <a:headEnd type="none" w="med" len="med"/>
                  <a:tailEnd type="none" w="med" len="med"/>
                </a:ln>
              </p:spPr>
            </p:sp>
            <p:sp>
              <p:nvSpPr>
                <p:cNvPr id="36" name="Line 233"/>
                <p:cNvSpPr/>
                <p:nvPr/>
              </p:nvSpPr>
              <p:spPr>
                <a:xfrm>
                  <a:off x="1408" y="1152"/>
                  <a:ext cx="0" cy="160"/>
                </a:xfrm>
                <a:prstGeom prst="line">
                  <a:avLst/>
                </a:prstGeom>
                <a:ln w="9525" cap="flat" cmpd="sng">
                  <a:solidFill>
                    <a:schemeClr val="tx1"/>
                  </a:solidFill>
                  <a:prstDash val="solid"/>
                  <a:headEnd type="none" w="med" len="med"/>
                  <a:tailEnd type="none" w="med" len="med"/>
                </a:ln>
              </p:spPr>
            </p:sp>
            <p:sp>
              <p:nvSpPr>
                <p:cNvPr id="37" name="Line 234"/>
                <p:cNvSpPr/>
                <p:nvPr/>
              </p:nvSpPr>
              <p:spPr>
                <a:xfrm>
                  <a:off x="1504" y="1152"/>
                  <a:ext cx="0" cy="160"/>
                </a:xfrm>
                <a:prstGeom prst="line">
                  <a:avLst/>
                </a:prstGeom>
                <a:ln w="9525" cap="flat" cmpd="sng">
                  <a:solidFill>
                    <a:schemeClr val="tx1"/>
                  </a:solidFill>
                  <a:prstDash val="solid"/>
                  <a:headEnd type="none" w="med" len="med"/>
                  <a:tailEnd type="none" w="med" len="med"/>
                </a:ln>
              </p:spPr>
            </p:sp>
            <p:sp>
              <p:nvSpPr>
                <p:cNvPr id="38" name="Line 235"/>
                <p:cNvSpPr/>
                <p:nvPr/>
              </p:nvSpPr>
              <p:spPr>
                <a:xfrm>
                  <a:off x="1600" y="1152"/>
                  <a:ext cx="0" cy="160"/>
                </a:xfrm>
                <a:prstGeom prst="line">
                  <a:avLst/>
                </a:prstGeom>
                <a:ln w="9525" cap="flat" cmpd="sng">
                  <a:solidFill>
                    <a:schemeClr val="tx1"/>
                  </a:solidFill>
                  <a:prstDash val="solid"/>
                  <a:headEnd type="none" w="med" len="med"/>
                  <a:tailEnd type="none" w="med" len="med"/>
                </a:ln>
              </p:spPr>
            </p:sp>
            <p:sp>
              <p:nvSpPr>
                <p:cNvPr id="39" name="Line 236"/>
                <p:cNvSpPr/>
                <p:nvPr/>
              </p:nvSpPr>
              <p:spPr>
                <a:xfrm>
                  <a:off x="1696" y="1152"/>
                  <a:ext cx="0" cy="160"/>
                </a:xfrm>
                <a:prstGeom prst="line">
                  <a:avLst/>
                </a:prstGeom>
                <a:ln w="9525" cap="flat" cmpd="sng">
                  <a:solidFill>
                    <a:schemeClr val="tx1"/>
                  </a:solidFill>
                  <a:prstDash val="solid"/>
                  <a:headEnd type="none" w="med" len="med"/>
                  <a:tailEnd type="none" w="med" len="med"/>
                </a:ln>
              </p:spPr>
            </p:sp>
            <p:sp>
              <p:nvSpPr>
                <p:cNvPr id="40" name="Line 237"/>
                <p:cNvSpPr/>
                <p:nvPr/>
              </p:nvSpPr>
              <p:spPr>
                <a:xfrm>
                  <a:off x="1792" y="1152"/>
                  <a:ext cx="0" cy="160"/>
                </a:xfrm>
                <a:prstGeom prst="line">
                  <a:avLst/>
                </a:prstGeom>
                <a:ln w="9525" cap="flat" cmpd="sng">
                  <a:solidFill>
                    <a:schemeClr val="tx1"/>
                  </a:solidFill>
                  <a:prstDash val="solid"/>
                  <a:headEnd type="none" w="med" len="med"/>
                  <a:tailEnd type="none" w="med" len="med"/>
                </a:ln>
              </p:spPr>
            </p:sp>
            <p:sp>
              <p:nvSpPr>
                <p:cNvPr id="41" name="Line 238"/>
                <p:cNvSpPr/>
                <p:nvPr/>
              </p:nvSpPr>
              <p:spPr>
                <a:xfrm>
                  <a:off x="976" y="1152"/>
                  <a:ext cx="0" cy="160"/>
                </a:xfrm>
                <a:prstGeom prst="line">
                  <a:avLst/>
                </a:prstGeom>
                <a:ln w="9525" cap="flat" cmpd="sng">
                  <a:solidFill>
                    <a:schemeClr val="tx1"/>
                  </a:solidFill>
                  <a:prstDash val="solid"/>
                  <a:headEnd type="none" w="med" len="med"/>
                  <a:tailEnd type="none" w="med" len="med"/>
                </a:ln>
              </p:spPr>
            </p:sp>
            <p:sp>
              <p:nvSpPr>
                <p:cNvPr id="42" name="Line 239"/>
                <p:cNvSpPr/>
                <p:nvPr/>
              </p:nvSpPr>
              <p:spPr>
                <a:xfrm>
                  <a:off x="1072" y="1152"/>
                  <a:ext cx="0" cy="160"/>
                </a:xfrm>
                <a:prstGeom prst="line">
                  <a:avLst/>
                </a:prstGeom>
                <a:ln w="9525" cap="flat" cmpd="sng">
                  <a:solidFill>
                    <a:schemeClr val="tx1"/>
                  </a:solidFill>
                  <a:prstDash val="solid"/>
                  <a:headEnd type="none" w="med" len="med"/>
                  <a:tailEnd type="none" w="med" len="med"/>
                </a:ln>
              </p:spPr>
            </p:sp>
            <p:sp>
              <p:nvSpPr>
                <p:cNvPr id="43" name="Line 240"/>
                <p:cNvSpPr/>
                <p:nvPr/>
              </p:nvSpPr>
              <p:spPr>
                <a:xfrm>
                  <a:off x="1168" y="1152"/>
                  <a:ext cx="0" cy="160"/>
                </a:xfrm>
                <a:prstGeom prst="line">
                  <a:avLst/>
                </a:prstGeom>
                <a:ln w="9525" cap="flat" cmpd="sng">
                  <a:solidFill>
                    <a:schemeClr val="tx1"/>
                  </a:solidFill>
                  <a:prstDash val="solid"/>
                  <a:headEnd type="none" w="med" len="med"/>
                  <a:tailEnd type="none" w="med" len="med"/>
                </a:ln>
              </p:spPr>
            </p:sp>
            <p:sp>
              <p:nvSpPr>
                <p:cNvPr id="44" name="Line 241"/>
                <p:cNvSpPr/>
                <p:nvPr/>
              </p:nvSpPr>
              <p:spPr>
                <a:xfrm>
                  <a:off x="1264" y="1152"/>
                  <a:ext cx="0" cy="160"/>
                </a:xfrm>
                <a:prstGeom prst="line">
                  <a:avLst/>
                </a:prstGeom>
                <a:ln w="9525" cap="flat" cmpd="sng">
                  <a:solidFill>
                    <a:schemeClr val="tx1"/>
                  </a:solidFill>
                  <a:prstDash val="solid"/>
                  <a:headEnd type="none" w="med" len="med"/>
                  <a:tailEnd type="none" w="med" len="med"/>
                </a:ln>
              </p:spPr>
            </p:sp>
            <p:sp>
              <p:nvSpPr>
                <p:cNvPr id="45" name="Line 242"/>
                <p:cNvSpPr/>
                <p:nvPr/>
              </p:nvSpPr>
              <p:spPr>
                <a:xfrm>
                  <a:off x="1360" y="1152"/>
                  <a:ext cx="0" cy="160"/>
                </a:xfrm>
                <a:prstGeom prst="line">
                  <a:avLst/>
                </a:prstGeom>
                <a:ln w="9525" cap="flat" cmpd="sng">
                  <a:solidFill>
                    <a:schemeClr val="tx1"/>
                  </a:solidFill>
                  <a:prstDash val="solid"/>
                  <a:headEnd type="none" w="med" len="med"/>
                  <a:tailEnd type="none" w="med" len="med"/>
                </a:ln>
              </p:spPr>
            </p:sp>
            <p:sp>
              <p:nvSpPr>
                <p:cNvPr id="46" name="Line 243"/>
                <p:cNvSpPr/>
                <p:nvPr/>
              </p:nvSpPr>
              <p:spPr>
                <a:xfrm>
                  <a:off x="1456" y="1152"/>
                  <a:ext cx="0" cy="160"/>
                </a:xfrm>
                <a:prstGeom prst="line">
                  <a:avLst/>
                </a:prstGeom>
                <a:ln w="9525" cap="flat" cmpd="sng">
                  <a:solidFill>
                    <a:schemeClr val="tx1"/>
                  </a:solidFill>
                  <a:prstDash val="solid"/>
                  <a:headEnd type="none" w="med" len="med"/>
                  <a:tailEnd type="none" w="med" len="med"/>
                </a:ln>
              </p:spPr>
            </p:sp>
            <p:sp>
              <p:nvSpPr>
                <p:cNvPr id="47" name="Line 244"/>
                <p:cNvSpPr/>
                <p:nvPr/>
              </p:nvSpPr>
              <p:spPr>
                <a:xfrm>
                  <a:off x="1552" y="1152"/>
                  <a:ext cx="0" cy="160"/>
                </a:xfrm>
                <a:prstGeom prst="line">
                  <a:avLst/>
                </a:prstGeom>
                <a:ln w="9525" cap="flat" cmpd="sng">
                  <a:solidFill>
                    <a:schemeClr val="tx1"/>
                  </a:solidFill>
                  <a:prstDash val="solid"/>
                  <a:headEnd type="none" w="med" len="med"/>
                  <a:tailEnd type="none" w="med" len="med"/>
                </a:ln>
              </p:spPr>
            </p:sp>
            <p:sp>
              <p:nvSpPr>
                <p:cNvPr id="48" name="Line 245"/>
                <p:cNvSpPr/>
                <p:nvPr/>
              </p:nvSpPr>
              <p:spPr>
                <a:xfrm>
                  <a:off x="1648" y="1152"/>
                  <a:ext cx="0" cy="160"/>
                </a:xfrm>
                <a:prstGeom prst="line">
                  <a:avLst/>
                </a:prstGeom>
                <a:ln w="9525" cap="flat" cmpd="sng">
                  <a:solidFill>
                    <a:schemeClr val="tx1"/>
                  </a:solidFill>
                  <a:prstDash val="solid"/>
                  <a:headEnd type="none" w="med" len="med"/>
                  <a:tailEnd type="none" w="med" len="med"/>
                </a:ln>
              </p:spPr>
            </p:sp>
            <p:sp>
              <p:nvSpPr>
                <p:cNvPr id="49" name="Line 246"/>
                <p:cNvSpPr/>
                <p:nvPr/>
              </p:nvSpPr>
              <p:spPr>
                <a:xfrm>
                  <a:off x="1744" y="1152"/>
                  <a:ext cx="0" cy="160"/>
                </a:xfrm>
                <a:prstGeom prst="line">
                  <a:avLst/>
                </a:prstGeom>
                <a:ln w="9525" cap="flat" cmpd="sng">
                  <a:solidFill>
                    <a:schemeClr val="tx1"/>
                  </a:solidFill>
                  <a:prstDash val="solid"/>
                  <a:headEnd type="none" w="med" len="med"/>
                  <a:tailEnd type="none" w="med" len="med"/>
                </a:ln>
              </p:spPr>
            </p:sp>
            <p:sp>
              <p:nvSpPr>
                <p:cNvPr id="50" name="Line 247"/>
                <p:cNvSpPr/>
                <p:nvPr/>
              </p:nvSpPr>
              <p:spPr>
                <a:xfrm>
                  <a:off x="832" y="1160"/>
                  <a:ext cx="0" cy="160"/>
                </a:xfrm>
                <a:prstGeom prst="line">
                  <a:avLst/>
                </a:prstGeom>
                <a:ln w="9525" cap="flat" cmpd="sng">
                  <a:solidFill>
                    <a:schemeClr val="tx1"/>
                  </a:solidFill>
                  <a:prstDash val="solid"/>
                  <a:headEnd type="none" w="med" len="med"/>
                  <a:tailEnd type="none" w="med" len="med"/>
                </a:ln>
              </p:spPr>
            </p:sp>
            <p:sp>
              <p:nvSpPr>
                <p:cNvPr id="51" name="Line 248"/>
                <p:cNvSpPr/>
                <p:nvPr/>
              </p:nvSpPr>
              <p:spPr>
                <a:xfrm>
                  <a:off x="876" y="1148"/>
                  <a:ext cx="0" cy="160"/>
                </a:xfrm>
                <a:prstGeom prst="line">
                  <a:avLst/>
                </a:prstGeom>
                <a:ln w="9525" cap="flat" cmpd="sng">
                  <a:solidFill>
                    <a:schemeClr val="tx1"/>
                  </a:solidFill>
                  <a:prstDash val="solid"/>
                  <a:headEnd type="none" w="med" len="med"/>
                  <a:tailEnd type="none" w="med" len="med"/>
                </a:ln>
              </p:spPr>
            </p:sp>
          </p:grpSp>
          <p:grpSp>
            <p:nvGrpSpPr>
              <p:cNvPr id="52" name="Group 421"/>
              <p:cNvGrpSpPr/>
              <p:nvPr/>
            </p:nvGrpSpPr>
            <p:grpSpPr>
              <a:xfrm>
                <a:off x="7330" y="2990"/>
                <a:ext cx="2660" cy="430"/>
                <a:chOff x="780" y="1356"/>
                <a:chExt cx="1064" cy="172"/>
              </a:xfrm>
            </p:grpSpPr>
            <p:sp>
              <p:nvSpPr>
                <p:cNvPr id="53" name="Rectangle 202"/>
                <p:cNvSpPr/>
                <p:nvPr/>
              </p:nvSpPr>
              <p:spPr>
                <a:xfrm>
                  <a:off x="780" y="1364"/>
                  <a:ext cx="1060" cy="160"/>
                </a:xfrm>
                <a:prstGeom prst="rect">
                  <a:avLst/>
                </a:prstGeom>
                <a:solidFill>
                  <a:srgbClr val="FF5050"/>
                </a:solidFill>
                <a:ln w="9525">
                  <a:noFill/>
                </a:ln>
              </p:spPr>
              <p:txBody>
                <a:bodyPr wrap="none" anchor="ctr"/>
                <a:p>
                  <a:endParaRPr dirty="0">
                    <a:latin typeface="Times New Roman" panose="02020603050405020304" charset="0"/>
                  </a:endParaRPr>
                </a:p>
              </p:txBody>
            </p:sp>
            <p:sp>
              <p:nvSpPr>
                <p:cNvPr id="54" name="Rectangle 249"/>
                <p:cNvSpPr/>
                <p:nvPr/>
              </p:nvSpPr>
              <p:spPr>
                <a:xfrm>
                  <a:off x="784" y="1360"/>
                  <a:ext cx="1060" cy="168"/>
                </a:xfrm>
                <a:prstGeom prst="rect">
                  <a:avLst/>
                </a:prstGeom>
                <a:noFill/>
                <a:ln w="2857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55" name="Line 250"/>
                <p:cNvSpPr/>
                <p:nvPr/>
              </p:nvSpPr>
              <p:spPr>
                <a:xfrm>
                  <a:off x="928" y="1360"/>
                  <a:ext cx="0" cy="160"/>
                </a:xfrm>
                <a:prstGeom prst="line">
                  <a:avLst/>
                </a:prstGeom>
                <a:ln w="9525" cap="flat" cmpd="sng">
                  <a:solidFill>
                    <a:schemeClr val="tx1"/>
                  </a:solidFill>
                  <a:prstDash val="solid"/>
                  <a:headEnd type="none" w="med" len="med"/>
                  <a:tailEnd type="none" w="med" len="med"/>
                </a:ln>
              </p:spPr>
            </p:sp>
            <p:sp>
              <p:nvSpPr>
                <p:cNvPr id="56" name="Line 251"/>
                <p:cNvSpPr/>
                <p:nvPr/>
              </p:nvSpPr>
              <p:spPr>
                <a:xfrm>
                  <a:off x="1024" y="1360"/>
                  <a:ext cx="0" cy="160"/>
                </a:xfrm>
                <a:prstGeom prst="line">
                  <a:avLst/>
                </a:prstGeom>
                <a:ln w="9525" cap="flat" cmpd="sng">
                  <a:solidFill>
                    <a:schemeClr val="tx1"/>
                  </a:solidFill>
                  <a:prstDash val="solid"/>
                  <a:headEnd type="none" w="med" len="med"/>
                  <a:tailEnd type="none" w="med" len="med"/>
                </a:ln>
              </p:spPr>
            </p:sp>
            <p:sp>
              <p:nvSpPr>
                <p:cNvPr id="57" name="Line 252"/>
                <p:cNvSpPr/>
                <p:nvPr/>
              </p:nvSpPr>
              <p:spPr>
                <a:xfrm>
                  <a:off x="1120" y="1360"/>
                  <a:ext cx="0" cy="160"/>
                </a:xfrm>
                <a:prstGeom prst="line">
                  <a:avLst/>
                </a:prstGeom>
                <a:ln w="9525" cap="flat" cmpd="sng">
                  <a:solidFill>
                    <a:schemeClr val="tx1"/>
                  </a:solidFill>
                  <a:prstDash val="solid"/>
                  <a:headEnd type="none" w="med" len="med"/>
                  <a:tailEnd type="none" w="med" len="med"/>
                </a:ln>
              </p:spPr>
            </p:sp>
            <p:sp>
              <p:nvSpPr>
                <p:cNvPr id="58" name="Line 253"/>
                <p:cNvSpPr/>
                <p:nvPr/>
              </p:nvSpPr>
              <p:spPr>
                <a:xfrm>
                  <a:off x="1216" y="1360"/>
                  <a:ext cx="0" cy="160"/>
                </a:xfrm>
                <a:prstGeom prst="line">
                  <a:avLst/>
                </a:prstGeom>
                <a:ln w="9525" cap="flat" cmpd="sng">
                  <a:solidFill>
                    <a:schemeClr val="tx1"/>
                  </a:solidFill>
                  <a:prstDash val="solid"/>
                  <a:headEnd type="none" w="med" len="med"/>
                  <a:tailEnd type="none" w="med" len="med"/>
                </a:ln>
              </p:spPr>
            </p:sp>
            <p:sp>
              <p:nvSpPr>
                <p:cNvPr id="59" name="Line 254"/>
                <p:cNvSpPr/>
                <p:nvPr/>
              </p:nvSpPr>
              <p:spPr>
                <a:xfrm>
                  <a:off x="1312" y="1360"/>
                  <a:ext cx="0" cy="160"/>
                </a:xfrm>
                <a:prstGeom prst="line">
                  <a:avLst/>
                </a:prstGeom>
                <a:ln w="9525" cap="flat" cmpd="sng">
                  <a:solidFill>
                    <a:schemeClr val="tx1"/>
                  </a:solidFill>
                  <a:prstDash val="solid"/>
                  <a:headEnd type="none" w="med" len="med"/>
                  <a:tailEnd type="none" w="med" len="med"/>
                </a:ln>
              </p:spPr>
            </p:sp>
            <p:sp>
              <p:nvSpPr>
                <p:cNvPr id="60" name="Line 255"/>
                <p:cNvSpPr/>
                <p:nvPr/>
              </p:nvSpPr>
              <p:spPr>
                <a:xfrm>
                  <a:off x="1408" y="1360"/>
                  <a:ext cx="0" cy="160"/>
                </a:xfrm>
                <a:prstGeom prst="line">
                  <a:avLst/>
                </a:prstGeom>
                <a:ln w="9525" cap="flat" cmpd="sng">
                  <a:solidFill>
                    <a:schemeClr val="tx1"/>
                  </a:solidFill>
                  <a:prstDash val="solid"/>
                  <a:headEnd type="none" w="med" len="med"/>
                  <a:tailEnd type="none" w="med" len="med"/>
                </a:ln>
              </p:spPr>
            </p:sp>
            <p:sp>
              <p:nvSpPr>
                <p:cNvPr id="61" name="Line 256"/>
                <p:cNvSpPr/>
                <p:nvPr/>
              </p:nvSpPr>
              <p:spPr>
                <a:xfrm>
                  <a:off x="1504" y="1360"/>
                  <a:ext cx="0" cy="160"/>
                </a:xfrm>
                <a:prstGeom prst="line">
                  <a:avLst/>
                </a:prstGeom>
                <a:ln w="9525" cap="flat" cmpd="sng">
                  <a:solidFill>
                    <a:schemeClr val="tx1"/>
                  </a:solidFill>
                  <a:prstDash val="solid"/>
                  <a:headEnd type="none" w="med" len="med"/>
                  <a:tailEnd type="none" w="med" len="med"/>
                </a:ln>
              </p:spPr>
            </p:sp>
            <p:sp>
              <p:nvSpPr>
                <p:cNvPr id="62" name="Line 257"/>
                <p:cNvSpPr/>
                <p:nvPr/>
              </p:nvSpPr>
              <p:spPr>
                <a:xfrm>
                  <a:off x="1600" y="1360"/>
                  <a:ext cx="0" cy="160"/>
                </a:xfrm>
                <a:prstGeom prst="line">
                  <a:avLst/>
                </a:prstGeom>
                <a:ln w="9525" cap="flat" cmpd="sng">
                  <a:solidFill>
                    <a:schemeClr val="tx1"/>
                  </a:solidFill>
                  <a:prstDash val="solid"/>
                  <a:headEnd type="none" w="med" len="med"/>
                  <a:tailEnd type="none" w="med" len="med"/>
                </a:ln>
              </p:spPr>
            </p:sp>
            <p:sp>
              <p:nvSpPr>
                <p:cNvPr id="63" name="Line 258"/>
                <p:cNvSpPr/>
                <p:nvPr/>
              </p:nvSpPr>
              <p:spPr>
                <a:xfrm>
                  <a:off x="1696" y="1360"/>
                  <a:ext cx="0" cy="160"/>
                </a:xfrm>
                <a:prstGeom prst="line">
                  <a:avLst/>
                </a:prstGeom>
                <a:ln w="9525" cap="flat" cmpd="sng">
                  <a:solidFill>
                    <a:schemeClr val="tx1"/>
                  </a:solidFill>
                  <a:prstDash val="solid"/>
                  <a:headEnd type="none" w="med" len="med"/>
                  <a:tailEnd type="none" w="med" len="med"/>
                </a:ln>
              </p:spPr>
            </p:sp>
            <p:sp>
              <p:nvSpPr>
                <p:cNvPr id="64" name="Line 259"/>
                <p:cNvSpPr/>
                <p:nvPr/>
              </p:nvSpPr>
              <p:spPr>
                <a:xfrm>
                  <a:off x="1792" y="1360"/>
                  <a:ext cx="0" cy="160"/>
                </a:xfrm>
                <a:prstGeom prst="line">
                  <a:avLst/>
                </a:prstGeom>
                <a:ln w="9525" cap="flat" cmpd="sng">
                  <a:solidFill>
                    <a:schemeClr val="tx1"/>
                  </a:solidFill>
                  <a:prstDash val="solid"/>
                  <a:headEnd type="none" w="med" len="med"/>
                  <a:tailEnd type="none" w="med" len="med"/>
                </a:ln>
              </p:spPr>
            </p:sp>
            <p:sp>
              <p:nvSpPr>
                <p:cNvPr id="65" name="Line 260"/>
                <p:cNvSpPr/>
                <p:nvPr/>
              </p:nvSpPr>
              <p:spPr>
                <a:xfrm>
                  <a:off x="976" y="1360"/>
                  <a:ext cx="0" cy="160"/>
                </a:xfrm>
                <a:prstGeom prst="line">
                  <a:avLst/>
                </a:prstGeom>
                <a:ln w="9525" cap="flat" cmpd="sng">
                  <a:solidFill>
                    <a:schemeClr val="tx1"/>
                  </a:solidFill>
                  <a:prstDash val="solid"/>
                  <a:headEnd type="none" w="med" len="med"/>
                  <a:tailEnd type="none" w="med" len="med"/>
                </a:ln>
              </p:spPr>
            </p:sp>
            <p:sp>
              <p:nvSpPr>
                <p:cNvPr id="66" name="Line 261"/>
                <p:cNvSpPr/>
                <p:nvPr/>
              </p:nvSpPr>
              <p:spPr>
                <a:xfrm>
                  <a:off x="1072" y="1360"/>
                  <a:ext cx="0" cy="160"/>
                </a:xfrm>
                <a:prstGeom prst="line">
                  <a:avLst/>
                </a:prstGeom>
                <a:ln w="9525" cap="flat" cmpd="sng">
                  <a:solidFill>
                    <a:schemeClr val="tx1"/>
                  </a:solidFill>
                  <a:prstDash val="solid"/>
                  <a:headEnd type="none" w="med" len="med"/>
                  <a:tailEnd type="none" w="med" len="med"/>
                </a:ln>
              </p:spPr>
            </p:sp>
            <p:sp>
              <p:nvSpPr>
                <p:cNvPr id="67" name="Line 262"/>
                <p:cNvSpPr/>
                <p:nvPr/>
              </p:nvSpPr>
              <p:spPr>
                <a:xfrm>
                  <a:off x="1168" y="1360"/>
                  <a:ext cx="0" cy="160"/>
                </a:xfrm>
                <a:prstGeom prst="line">
                  <a:avLst/>
                </a:prstGeom>
                <a:ln w="9525" cap="flat" cmpd="sng">
                  <a:solidFill>
                    <a:schemeClr val="tx1"/>
                  </a:solidFill>
                  <a:prstDash val="solid"/>
                  <a:headEnd type="none" w="med" len="med"/>
                  <a:tailEnd type="none" w="med" len="med"/>
                </a:ln>
              </p:spPr>
            </p:sp>
            <p:sp>
              <p:nvSpPr>
                <p:cNvPr id="68" name="Line 263"/>
                <p:cNvSpPr/>
                <p:nvPr/>
              </p:nvSpPr>
              <p:spPr>
                <a:xfrm>
                  <a:off x="1264" y="1360"/>
                  <a:ext cx="0" cy="160"/>
                </a:xfrm>
                <a:prstGeom prst="line">
                  <a:avLst/>
                </a:prstGeom>
                <a:ln w="9525" cap="flat" cmpd="sng">
                  <a:solidFill>
                    <a:schemeClr val="tx1"/>
                  </a:solidFill>
                  <a:prstDash val="solid"/>
                  <a:headEnd type="none" w="med" len="med"/>
                  <a:tailEnd type="none" w="med" len="med"/>
                </a:ln>
              </p:spPr>
            </p:sp>
            <p:sp>
              <p:nvSpPr>
                <p:cNvPr id="69" name="Line 264"/>
                <p:cNvSpPr/>
                <p:nvPr/>
              </p:nvSpPr>
              <p:spPr>
                <a:xfrm>
                  <a:off x="1360" y="1360"/>
                  <a:ext cx="0" cy="160"/>
                </a:xfrm>
                <a:prstGeom prst="line">
                  <a:avLst/>
                </a:prstGeom>
                <a:ln w="9525" cap="flat" cmpd="sng">
                  <a:solidFill>
                    <a:schemeClr val="tx1"/>
                  </a:solidFill>
                  <a:prstDash val="solid"/>
                  <a:headEnd type="none" w="med" len="med"/>
                  <a:tailEnd type="none" w="med" len="med"/>
                </a:ln>
              </p:spPr>
            </p:sp>
            <p:sp>
              <p:nvSpPr>
                <p:cNvPr id="70" name="Line 265"/>
                <p:cNvSpPr/>
                <p:nvPr/>
              </p:nvSpPr>
              <p:spPr>
                <a:xfrm>
                  <a:off x="1456" y="1360"/>
                  <a:ext cx="0" cy="160"/>
                </a:xfrm>
                <a:prstGeom prst="line">
                  <a:avLst/>
                </a:prstGeom>
                <a:ln w="9525" cap="flat" cmpd="sng">
                  <a:solidFill>
                    <a:schemeClr val="tx1"/>
                  </a:solidFill>
                  <a:prstDash val="solid"/>
                  <a:headEnd type="none" w="med" len="med"/>
                  <a:tailEnd type="none" w="med" len="med"/>
                </a:ln>
              </p:spPr>
            </p:sp>
            <p:sp>
              <p:nvSpPr>
                <p:cNvPr id="71" name="Line 266"/>
                <p:cNvSpPr/>
                <p:nvPr/>
              </p:nvSpPr>
              <p:spPr>
                <a:xfrm>
                  <a:off x="1552" y="1360"/>
                  <a:ext cx="0" cy="160"/>
                </a:xfrm>
                <a:prstGeom prst="line">
                  <a:avLst/>
                </a:prstGeom>
                <a:ln w="9525" cap="flat" cmpd="sng">
                  <a:solidFill>
                    <a:schemeClr val="tx1"/>
                  </a:solidFill>
                  <a:prstDash val="solid"/>
                  <a:headEnd type="none" w="med" len="med"/>
                  <a:tailEnd type="none" w="med" len="med"/>
                </a:ln>
              </p:spPr>
            </p:sp>
            <p:sp>
              <p:nvSpPr>
                <p:cNvPr id="72" name="Line 267"/>
                <p:cNvSpPr/>
                <p:nvPr/>
              </p:nvSpPr>
              <p:spPr>
                <a:xfrm>
                  <a:off x="1648" y="1360"/>
                  <a:ext cx="0" cy="160"/>
                </a:xfrm>
                <a:prstGeom prst="line">
                  <a:avLst/>
                </a:prstGeom>
                <a:ln w="9525" cap="flat" cmpd="sng">
                  <a:solidFill>
                    <a:schemeClr val="tx1"/>
                  </a:solidFill>
                  <a:prstDash val="solid"/>
                  <a:headEnd type="none" w="med" len="med"/>
                  <a:tailEnd type="none" w="med" len="med"/>
                </a:ln>
              </p:spPr>
            </p:sp>
            <p:sp>
              <p:nvSpPr>
                <p:cNvPr id="73" name="Line 268"/>
                <p:cNvSpPr/>
                <p:nvPr/>
              </p:nvSpPr>
              <p:spPr>
                <a:xfrm>
                  <a:off x="1744" y="1360"/>
                  <a:ext cx="0" cy="160"/>
                </a:xfrm>
                <a:prstGeom prst="line">
                  <a:avLst/>
                </a:prstGeom>
                <a:ln w="9525" cap="flat" cmpd="sng">
                  <a:solidFill>
                    <a:schemeClr val="tx1"/>
                  </a:solidFill>
                  <a:prstDash val="solid"/>
                  <a:headEnd type="none" w="med" len="med"/>
                  <a:tailEnd type="none" w="med" len="med"/>
                </a:ln>
              </p:spPr>
            </p:sp>
            <p:sp>
              <p:nvSpPr>
                <p:cNvPr id="74" name="Line 269"/>
                <p:cNvSpPr/>
                <p:nvPr/>
              </p:nvSpPr>
              <p:spPr>
                <a:xfrm>
                  <a:off x="832" y="1368"/>
                  <a:ext cx="0" cy="160"/>
                </a:xfrm>
                <a:prstGeom prst="line">
                  <a:avLst/>
                </a:prstGeom>
                <a:ln w="9525" cap="flat" cmpd="sng">
                  <a:solidFill>
                    <a:schemeClr val="tx1"/>
                  </a:solidFill>
                  <a:prstDash val="solid"/>
                  <a:headEnd type="none" w="med" len="med"/>
                  <a:tailEnd type="none" w="med" len="med"/>
                </a:ln>
              </p:spPr>
            </p:sp>
            <p:sp>
              <p:nvSpPr>
                <p:cNvPr id="75" name="Line 270"/>
                <p:cNvSpPr/>
                <p:nvPr/>
              </p:nvSpPr>
              <p:spPr>
                <a:xfrm>
                  <a:off x="876" y="1356"/>
                  <a:ext cx="0" cy="160"/>
                </a:xfrm>
                <a:prstGeom prst="line">
                  <a:avLst/>
                </a:prstGeom>
                <a:ln w="9525" cap="flat" cmpd="sng">
                  <a:solidFill>
                    <a:schemeClr val="tx1"/>
                  </a:solidFill>
                  <a:prstDash val="solid"/>
                  <a:headEnd type="none" w="med" len="med"/>
                  <a:tailEnd type="none" w="med" len="med"/>
                </a:ln>
              </p:spPr>
            </p:sp>
          </p:grpSp>
          <p:grpSp>
            <p:nvGrpSpPr>
              <p:cNvPr id="76" name="Group 420"/>
              <p:cNvGrpSpPr/>
              <p:nvPr/>
            </p:nvGrpSpPr>
            <p:grpSpPr>
              <a:xfrm>
                <a:off x="10220" y="2990"/>
                <a:ext cx="2660" cy="430"/>
                <a:chOff x="784" y="1572"/>
                <a:chExt cx="1064" cy="172"/>
              </a:xfrm>
            </p:grpSpPr>
            <p:sp>
              <p:nvSpPr>
                <p:cNvPr id="77" name="Rectangle 201"/>
                <p:cNvSpPr/>
                <p:nvPr/>
              </p:nvSpPr>
              <p:spPr>
                <a:xfrm>
                  <a:off x="788" y="1580"/>
                  <a:ext cx="1060" cy="152"/>
                </a:xfrm>
                <a:prstGeom prst="rect">
                  <a:avLst/>
                </a:prstGeom>
                <a:solidFill>
                  <a:srgbClr val="FF66FF"/>
                </a:solidFill>
                <a:ln w="9525">
                  <a:noFill/>
                </a:ln>
              </p:spPr>
              <p:txBody>
                <a:bodyPr wrap="none" anchor="ctr"/>
                <a:p>
                  <a:endParaRPr dirty="0">
                    <a:latin typeface="Times New Roman" panose="02020603050405020304" charset="0"/>
                  </a:endParaRPr>
                </a:p>
              </p:txBody>
            </p:sp>
            <p:sp>
              <p:nvSpPr>
                <p:cNvPr id="78" name="Rectangle 271"/>
                <p:cNvSpPr/>
                <p:nvPr/>
              </p:nvSpPr>
              <p:spPr>
                <a:xfrm>
                  <a:off x="784" y="1576"/>
                  <a:ext cx="1060" cy="168"/>
                </a:xfrm>
                <a:prstGeom prst="rect">
                  <a:avLst/>
                </a:prstGeom>
                <a:noFill/>
                <a:ln w="2857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79" name="Line 272"/>
                <p:cNvSpPr/>
                <p:nvPr/>
              </p:nvSpPr>
              <p:spPr>
                <a:xfrm>
                  <a:off x="928" y="1576"/>
                  <a:ext cx="0" cy="160"/>
                </a:xfrm>
                <a:prstGeom prst="line">
                  <a:avLst/>
                </a:prstGeom>
                <a:ln w="9525" cap="flat" cmpd="sng">
                  <a:solidFill>
                    <a:schemeClr val="tx1"/>
                  </a:solidFill>
                  <a:prstDash val="solid"/>
                  <a:headEnd type="none" w="med" len="med"/>
                  <a:tailEnd type="none" w="med" len="med"/>
                </a:ln>
              </p:spPr>
            </p:sp>
            <p:sp>
              <p:nvSpPr>
                <p:cNvPr id="80" name="Line 273"/>
                <p:cNvSpPr/>
                <p:nvPr/>
              </p:nvSpPr>
              <p:spPr>
                <a:xfrm>
                  <a:off x="1024" y="1576"/>
                  <a:ext cx="0" cy="160"/>
                </a:xfrm>
                <a:prstGeom prst="line">
                  <a:avLst/>
                </a:prstGeom>
                <a:ln w="9525" cap="flat" cmpd="sng">
                  <a:solidFill>
                    <a:schemeClr val="tx1"/>
                  </a:solidFill>
                  <a:prstDash val="solid"/>
                  <a:headEnd type="none" w="med" len="med"/>
                  <a:tailEnd type="none" w="med" len="med"/>
                </a:ln>
              </p:spPr>
            </p:sp>
            <p:sp>
              <p:nvSpPr>
                <p:cNvPr id="81" name="Line 274"/>
                <p:cNvSpPr/>
                <p:nvPr/>
              </p:nvSpPr>
              <p:spPr>
                <a:xfrm>
                  <a:off x="1120" y="1576"/>
                  <a:ext cx="0" cy="160"/>
                </a:xfrm>
                <a:prstGeom prst="line">
                  <a:avLst/>
                </a:prstGeom>
                <a:ln w="9525" cap="flat" cmpd="sng">
                  <a:solidFill>
                    <a:schemeClr val="tx1"/>
                  </a:solidFill>
                  <a:prstDash val="solid"/>
                  <a:headEnd type="none" w="med" len="med"/>
                  <a:tailEnd type="none" w="med" len="med"/>
                </a:ln>
              </p:spPr>
            </p:sp>
            <p:sp>
              <p:nvSpPr>
                <p:cNvPr id="82" name="Line 275"/>
                <p:cNvSpPr/>
                <p:nvPr/>
              </p:nvSpPr>
              <p:spPr>
                <a:xfrm>
                  <a:off x="1216" y="1576"/>
                  <a:ext cx="0" cy="160"/>
                </a:xfrm>
                <a:prstGeom prst="line">
                  <a:avLst/>
                </a:prstGeom>
                <a:ln w="9525" cap="flat" cmpd="sng">
                  <a:solidFill>
                    <a:schemeClr val="tx1"/>
                  </a:solidFill>
                  <a:prstDash val="solid"/>
                  <a:headEnd type="none" w="med" len="med"/>
                  <a:tailEnd type="none" w="med" len="med"/>
                </a:ln>
              </p:spPr>
            </p:sp>
            <p:sp>
              <p:nvSpPr>
                <p:cNvPr id="83" name="Line 276"/>
                <p:cNvSpPr/>
                <p:nvPr/>
              </p:nvSpPr>
              <p:spPr>
                <a:xfrm>
                  <a:off x="1312" y="1576"/>
                  <a:ext cx="0" cy="160"/>
                </a:xfrm>
                <a:prstGeom prst="line">
                  <a:avLst/>
                </a:prstGeom>
                <a:ln w="9525" cap="flat" cmpd="sng">
                  <a:solidFill>
                    <a:schemeClr val="tx1"/>
                  </a:solidFill>
                  <a:prstDash val="solid"/>
                  <a:headEnd type="none" w="med" len="med"/>
                  <a:tailEnd type="none" w="med" len="med"/>
                </a:ln>
              </p:spPr>
            </p:sp>
            <p:sp>
              <p:nvSpPr>
                <p:cNvPr id="84" name="Line 277"/>
                <p:cNvSpPr/>
                <p:nvPr/>
              </p:nvSpPr>
              <p:spPr>
                <a:xfrm>
                  <a:off x="1408" y="1576"/>
                  <a:ext cx="0" cy="160"/>
                </a:xfrm>
                <a:prstGeom prst="line">
                  <a:avLst/>
                </a:prstGeom>
                <a:ln w="9525" cap="flat" cmpd="sng">
                  <a:solidFill>
                    <a:schemeClr val="tx1"/>
                  </a:solidFill>
                  <a:prstDash val="solid"/>
                  <a:headEnd type="none" w="med" len="med"/>
                  <a:tailEnd type="none" w="med" len="med"/>
                </a:ln>
              </p:spPr>
            </p:sp>
            <p:sp>
              <p:nvSpPr>
                <p:cNvPr id="85" name="Line 278"/>
                <p:cNvSpPr/>
                <p:nvPr/>
              </p:nvSpPr>
              <p:spPr>
                <a:xfrm>
                  <a:off x="1504" y="1576"/>
                  <a:ext cx="0" cy="160"/>
                </a:xfrm>
                <a:prstGeom prst="line">
                  <a:avLst/>
                </a:prstGeom>
                <a:ln w="9525" cap="flat" cmpd="sng">
                  <a:solidFill>
                    <a:schemeClr val="tx1"/>
                  </a:solidFill>
                  <a:prstDash val="solid"/>
                  <a:headEnd type="none" w="med" len="med"/>
                  <a:tailEnd type="none" w="med" len="med"/>
                </a:ln>
              </p:spPr>
            </p:sp>
            <p:sp>
              <p:nvSpPr>
                <p:cNvPr id="86" name="Line 279"/>
                <p:cNvSpPr/>
                <p:nvPr/>
              </p:nvSpPr>
              <p:spPr>
                <a:xfrm>
                  <a:off x="1600" y="1576"/>
                  <a:ext cx="0" cy="160"/>
                </a:xfrm>
                <a:prstGeom prst="line">
                  <a:avLst/>
                </a:prstGeom>
                <a:ln w="9525" cap="flat" cmpd="sng">
                  <a:solidFill>
                    <a:schemeClr val="tx1"/>
                  </a:solidFill>
                  <a:prstDash val="solid"/>
                  <a:headEnd type="none" w="med" len="med"/>
                  <a:tailEnd type="none" w="med" len="med"/>
                </a:ln>
              </p:spPr>
            </p:sp>
            <p:sp>
              <p:nvSpPr>
                <p:cNvPr id="87" name="Line 280"/>
                <p:cNvSpPr/>
                <p:nvPr/>
              </p:nvSpPr>
              <p:spPr>
                <a:xfrm>
                  <a:off x="1696" y="1576"/>
                  <a:ext cx="0" cy="160"/>
                </a:xfrm>
                <a:prstGeom prst="line">
                  <a:avLst/>
                </a:prstGeom>
                <a:ln w="9525" cap="flat" cmpd="sng">
                  <a:solidFill>
                    <a:schemeClr val="tx1"/>
                  </a:solidFill>
                  <a:prstDash val="solid"/>
                  <a:headEnd type="none" w="med" len="med"/>
                  <a:tailEnd type="none" w="med" len="med"/>
                </a:ln>
              </p:spPr>
            </p:sp>
            <p:sp>
              <p:nvSpPr>
                <p:cNvPr id="88" name="Line 281"/>
                <p:cNvSpPr/>
                <p:nvPr/>
              </p:nvSpPr>
              <p:spPr>
                <a:xfrm>
                  <a:off x="1792" y="1576"/>
                  <a:ext cx="0" cy="160"/>
                </a:xfrm>
                <a:prstGeom prst="line">
                  <a:avLst/>
                </a:prstGeom>
                <a:ln w="9525" cap="flat" cmpd="sng">
                  <a:solidFill>
                    <a:schemeClr val="tx1"/>
                  </a:solidFill>
                  <a:prstDash val="solid"/>
                  <a:headEnd type="none" w="med" len="med"/>
                  <a:tailEnd type="none" w="med" len="med"/>
                </a:ln>
              </p:spPr>
            </p:sp>
            <p:sp>
              <p:nvSpPr>
                <p:cNvPr id="89" name="Line 282"/>
                <p:cNvSpPr/>
                <p:nvPr/>
              </p:nvSpPr>
              <p:spPr>
                <a:xfrm>
                  <a:off x="976" y="1576"/>
                  <a:ext cx="0" cy="160"/>
                </a:xfrm>
                <a:prstGeom prst="line">
                  <a:avLst/>
                </a:prstGeom>
                <a:ln w="9525" cap="flat" cmpd="sng">
                  <a:solidFill>
                    <a:schemeClr val="tx1"/>
                  </a:solidFill>
                  <a:prstDash val="solid"/>
                  <a:headEnd type="none" w="med" len="med"/>
                  <a:tailEnd type="none" w="med" len="med"/>
                </a:ln>
              </p:spPr>
            </p:sp>
            <p:sp>
              <p:nvSpPr>
                <p:cNvPr id="90" name="Line 283"/>
                <p:cNvSpPr/>
                <p:nvPr/>
              </p:nvSpPr>
              <p:spPr>
                <a:xfrm>
                  <a:off x="1072" y="1576"/>
                  <a:ext cx="0" cy="160"/>
                </a:xfrm>
                <a:prstGeom prst="line">
                  <a:avLst/>
                </a:prstGeom>
                <a:ln w="9525" cap="flat" cmpd="sng">
                  <a:solidFill>
                    <a:schemeClr val="tx1"/>
                  </a:solidFill>
                  <a:prstDash val="solid"/>
                  <a:headEnd type="none" w="med" len="med"/>
                  <a:tailEnd type="none" w="med" len="med"/>
                </a:ln>
              </p:spPr>
            </p:sp>
            <p:sp>
              <p:nvSpPr>
                <p:cNvPr id="91" name="Line 284"/>
                <p:cNvSpPr/>
                <p:nvPr/>
              </p:nvSpPr>
              <p:spPr>
                <a:xfrm>
                  <a:off x="1168" y="1576"/>
                  <a:ext cx="0" cy="160"/>
                </a:xfrm>
                <a:prstGeom prst="line">
                  <a:avLst/>
                </a:prstGeom>
                <a:ln w="9525" cap="flat" cmpd="sng">
                  <a:solidFill>
                    <a:schemeClr val="tx1"/>
                  </a:solidFill>
                  <a:prstDash val="solid"/>
                  <a:headEnd type="none" w="med" len="med"/>
                  <a:tailEnd type="none" w="med" len="med"/>
                </a:ln>
              </p:spPr>
            </p:sp>
            <p:sp>
              <p:nvSpPr>
                <p:cNvPr id="92" name="Line 285"/>
                <p:cNvSpPr/>
                <p:nvPr/>
              </p:nvSpPr>
              <p:spPr>
                <a:xfrm>
                  <a:off x="1264" y="1576"/>
                  <a:ext cx="0" cy="160"/>
                </a:xfrm>
                <a:prstGeom prst="line">
                  <a:avLst/>
                </a:prstGeom>
                <a:ln w="9525" cap="flat" cmpd="sng">
                  <a:solidFill>
                    <a:schemeClr val="tx1"/>
                  </a:solidFill>
                  <a:prstDash val="solid"/>
                  <a:headEnd type="none" w="med" len="med"/>
                  <a:tailEnd type="none" w="med" len="med"/>
                </a:ln>
              </p:spPr>
            </p:sp>
            <p:sp>
              <p:nvSpPr>
                <p:cNvPr id="93" name="Line 286"/>
                <p:cNvSpPr/>
                <p:nvPr/>
              </p:nvSpPr>
              <p:spPr>
                <a:xfrm>
                  <a:off x="1360" y="1576"/>
                  <a:ext cx="0" cy="160"/>
                </a:xfrm>
                <a:prstGeom prst="line">
                  <a:avLst/>
                </a:prstGeom>
                <a:ln w="9525" cap="flat" cmpd="sng">
                  <a:solidFill>
                    <a:schemeClr val="tx1"/>
                  </a:solidFill>
                  <a:prstDash val="solid"/>
                  <a:headEnd type="none" w="med" len="med"/>
                  <a:tailEnd type="none" w="med" len="med"/>
                </a:ln>
              </p:spPr>
            </p:sp>
            <p:sp>
              <p:nvSpPr>
                <p:cNvPr id="94" name="Line 287"/>
                <p:cNvSpPr/>
                <p:nvPr/>
              </p:nvSpPr>
              <p:spPr>
                <a:xfrm>
                  <a:off x="1456" y="1576"/>
                  <a:ext cx="0" cy="160"/>
                </a:xfrm>
                <a:prstGeom prst="line">
                  <a:avLst/>
                </a:prstGeom>
                <a:ln w="9525" cap="flat" cmpd="sng">
                  <a:solidFill>
                    <a:schemeClr val="tx1"/>
                  </a:solidFill>
                  <a:prstDash val="solid"/>
                  <a:headEnd type="none" w="med" len="med"/>
                  <a:tailEnd type="none" w="med" len="med"/>
                </a:ln>
              </p:spPr>
            </p:sp>
            <p:sp>
              <p:nvSpPr>
                <p:cNvPr id="95" name="Line 288"/>
                <p:cNvSpPr/>
                <p:nvPr/>
              </p:nvSpPr>
              <p:spPr>
                <a:xfrm>
                  <a:off x="1552" y="1576"/>
                  <a:ext cx="0" cy="160"/>
                </a:xfrm>
                <a:prstGeom prst="line">
                  <a:avLst/>
                </a:prstGeom>
                <a:ln w="9525" cap="flat" cmpd="sng">
                  <a:solidFill>
                    <a:schemeClr val="tx1"/>
                  </a:solidFill>
                  <a:prstDash val="solid"/>
                  <a:headEnd type="none" w="med" len="med"/>
                  <a:tailEnd type="none" w="med" len="med"/>
                </a:ln>
              </p:spPr>
            </p:sp>
            <p:sp>
              <p:nvSpPr>
                <p:cNvPr id="96" name="Line 289"/>
                <p:cNvSpPr/>
                <p:nvPr/>
              </p:nvSpPr>
              <p:spPr>
                <a:xfrm>
                  <a:off x="1648" y="1576"/>
                  <a:ext cx="0" cy="160"/>
                </a:xfrm>
                <a:prstGeom prst="line">
                  <a:avLst/>
                </a:prstGeom>
                <a:ln w="9525" cap="flat" cmpd="sng">
                  <a:solidFill>
                    <a:schemeClr val="tx1"/>
                  </a:solidFill>
                  <a:prstDash val="solid"/>
                  <a:headEnd type="none" w="med" len="med"/>
                  <a:tailEnd type="none" w="med" len="med"/>
                </a:ln>
              </p:spPr>
            </p:sp>
            <p:sp>
              <p:nvSpPr>
                <p:cNvPr id="97" name="Line 290"/>
                <p:cNvSpPr/>
                <p:nvPr/>
              </p:nvSpPr>
              <p:spPr>
                <a:xfrm>
                  <a:off x="1744" y="1576"/>
                  <a:ext cx="0" cy="160"/>
                </a:xfrm>
                <a:prstGeom prst="line">
                  <a:avLst/>
                </a:prstGeom>
                <a:ln w="9525" cap="flat" cmpd="sng">
                  <a:solidFill>
                    <a:schemeClr val="tx1"/>
                  </a:solidFill>
                  <a:prstDash val="solid"/>
                  <a:headEnd type="none" w="med" len="med"/>
                  <a:tailEnd type="none" w="med" len="med"/>
                </a:ln>
              </p:spPr>
            </p:sp>
            <p:sp>
              <p:nvSpPr>
                <p:cNvPr id="98" name="Line 291"/>
                <p:cNvSpPr/>
                <p:nvPr/>
              </p:nvSpPr>
              <p:spPr>
                <a:xfrm>
                  <a:off x="832" y="1576"/>
                  <a:ext cx="0" cy="160"/>
                </a:xfrm>
                <a:prstGeom prst="line">
                  <a:avLst/>
                </a:prstGeom>
                <a:ln w="9525" cap="flat" cmpd="sng">
                  <a:solidFill>
                    <a:schemeClr val="tx1"/>
                  </a:solidFill>
                  <a:prstDash val="solid"/>
                  <a:headEnd type="none" w="med" len="med"/>
                  <a:tailEnd type="none" w="med" len="med"/>
                </a:ln>
              </p:spPr>
            </p:sp>
            <p:sp>
              <p:nvSpPr>
                <p:cNvPr id="99" name="Line 292"/>
                <p:cNvSpPr/>
                <p:nvPr/>
              </p:nvSpPr>
              <p:spPr>
                <a:xfrm>
                  <a:off x="876" y="1572"/>
                  <a:ext cx="0" cy="160"/>
                </a:xfrm>
                <a:prstGeom prst="line">
                  <a:avLst/>
                </a:prstGeom>
                <a:ln w="9525" cap="flat" cmpd="sng">
                  <a:solidFill>
                    <a:schemeClr val="tx1"/>
                  </a:solidFill>
                  <a:prstDash val="solid"/>
                  <a:headEnd type="none" w="med" len="med"/>
                  <a:tailEnd type="none" w="med" len="med"/>
                </a:ln>
              </p:spPr>
            </p:sp>
          </p:grpSp>
          <p:grpSp>
            <p:nvGrpSpPr>
              <p:cNvPr id="100" name="Group 419"/>
              <p:cNvGrpSpPr/>
              <p:nvPr/>
            </p:nvGrpSpPr>
            <p:grpSpPr>
              <a:xfrm>
                <a:off x="1540" y="6660"/>
                <a:ext cx="11380" cy="460"/>
                <a:chOff x="792" y="1984"/>
                <a:chExt cx="4552" cy="184"/>
              </a:xfrm>
            </p:grpSpPr>
            <p:sp>
              <p:nvSpPr>
                <p:cNvPr id="101" name="Rectangle 294"/>
                <p:cNvSpPr/>
                <p:nvPr/>
              </p:nvSpPr>
              <p:spPr>
                <a:xfrm>
                  <a:off x="792" y="1984"/>
                  <a:ext cx="4552" cy="184"/>
                </a:xfrm>
                <a:prstGeom prst="rect">
                  <a:avLst/>
                </a:prstGeom>
                <a:noFill/>
                <a:ln w="2857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02" name="Rectangle 319"/>
                <p:cNvSpPr/>
                <p:nvPr/>
              </p:nvSpPr>
              <p:spPr>
                <a:xfrm>
                  <a:off x="1166" y="1993"/>
                  <a:ext cx="52" cy="164"/>
                </a:xfrm>
                <a:prstGeom prst="rect">
                  <a:avLst/>
                </a:prstGeom>
                <a:solidFill>
                  <a:srgbClr val="FF66FF"/>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03" name="Rectangle 320"/>
                <p:cNvSpPr/>
                <p:nvPr/>
              </p:nvSpPr>
              <p:spPr>
                <a:xfrm>
                  <a:off x="1010" y="1993"/>
                  <a:ext cx="53" cy="164"/>
                </a:xfrm>
                <a:prstGeom prst="rect">
                  <a:avLst/>
                </a:prstGeom>
                <a:solidFill>
                  <a:srgbClr val="00FF99"/>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04" name="Rectangle 321"/>
                <p:cNvSpPr/>
                <p:nvPr/>
              </p:nvSpPr>
              <p:spPr>
                <a:xfrm>
                  <a:off x="1061" y="1993"/>
                  <a:ext cx="56" cy="164"/>
                </a:xfrm>
                <a:prstGeom prst="rect">
                  <a:avLst/>
                </a:prstGeom>
                <a:solidFill>
                  <a:srgbClr val="CC9900"/>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05" name="Rectangle 322"/>
                <p:cNvSpPr/>
                <p:nvPr/>
              </p:nvSpPr>
              <p:spPr>
                <a:xfrm>
                  <a:off x="1112" y="1993"/>
                  <a:ext cx="56" cy="164"/>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06" name="Rectangle 323"/>
                <p:cNvSpPr/>
                <p:nvPr/>
              </p:nvSpPr>
              <p:spPr>
                <a:xfrm>
                  <a:off x="956" y="1993"/>
                  <a:ext cx="52" cy="164"/>
                </a:xfrm>
                <a:prstGeom prst="rect">
                  <a:avLst/>
                </a:prstGeom>
                <a:solidFill>
                  <a:srgbClr val="FF66FF"/>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07" name="Rectangle 324"/>
                <p:cNvSpPr/>
                <p:nvPr/>
              </p:nvSpPr>
              <p:spPr>
                <a:xfrm>
                  <a:off x="800" y="1993"/>
                  <a:ext cx="53" cy="164"/>
                </a:xfrm>
                <a:prstGeom prst="rect">
                  <a:avLst/>
                </a:prstGeom>
                <a:solidFill>
                  <a:srgbClr val="00FF99"/>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08" name="Rectangle 325"/>
                <p:cNvSpPr/>
                <p:nvPr/>
              </p:nvSpPr>
              <p:spPr>
                <a:xfrm>
                  <a:off x="851" y="1993"/>
                  <a:ext cx="56" cy="164"/>
                </a:xfrm>
                <a:prstGeom prst="rect">
                  <a:avLst/>
                </a:prstGeom>
                <a:solidFill>
                  <a:srgbClr val="CC9900"/>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09" name="Rectangle 326"/>
                <p:cNvSpPr/>
                <p:nvPr/>
              </p:nvSpPr>
              <p:spPr>
                <a:xfrm>
                  <a:off x="902" y="1993"/>
                  <a:ext cx="56" cy="164"/>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10" name="Rectangle 327"/>
                <p:cNvSpPr/>
                <p:nvPr/>
              </p:nvSpPr>
              <p:spPr>
                <a:xfrm>
                  <a:off x="1370" y="1993"/>
                  <a:ext cx="52" cy="164"/>
                </a:xfrm>
                <a:prstGeom prst="rect">
                  <a:avLst/>
                </a:prstGeom>
                <a:solidFill>
                  <a:srgbClr val="FF66FF"/>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11" name="Rectangle 328"/>
                <p:cNvSpPr/>
                <p:nvPr/>
              </p:nvSpPr>
              <p:spPr>
                <a:xfrm>
                  <a:off x="1214" y="1993"/>
                  <a:ext cx="53" cy="164"/>
                </a:xfrm>
                <a:prstGeom prst="rect">
                  <a:avLst/>
                </a:prstGeom>
                <a:solidFill>
                  <a:srgbClr val="00FF99"/>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12" name="Rectangle 329"/>
                <p:cNvSpPr/>
                <p:nvPr/>
              </p:nvSpPr>
              <p:spPr>
                <a:xfrm>
                  <a:off x="1265" y="1993"/>
                  <a:ext cx="56" cy="164"/>
                </a:xfrm>
                <a:prstGeom prst="rect">
                  <a:avLst/>
                </a:prstGeom>
                <a:solidFill>
                  <a:srgbClr val="CC9900"/>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13" name="Rectangle 330"/>
                <p:cNvSpPr/>
                <p:nvPr/>
              </p:nvSpPr>
              <p:spPr>
                <a:xfrm>
                  <a:off x="1316" y="1993"/>
                  <a:ext cx="56" cy="164"/>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14" name="Rectangle 339"/>
                <p:cNvSpPr/>
                <p:nvPr/>
              </p:nvSpPr>
              <p:spPr>
                <a:xfrm>
                  <a:off x="1577" y="1993"/>
                  <a:ext cx="52" cy="164"/>
                </a:xfrm>
                <a:prstGeom prst="rect">
                  <a:avLst/>
                </a:prstGeom>
                <a:solidFill>
                  <a:srgbClr val="FF66FF"/>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15" name="Rectangle 340"/>
                <p:cNvSpPr/>
                <p:nvPr/>
              </p:nvSpPr>
              <p:spPr>
                <a:xfrm>
                  <a:off x="1421" y="1993"/>
                  <a:ext cx="53" cy="164"/>
                </a:xfrm>
                <a:prstGeom prst="rect">
                  <a:avLst/>
                </a:prstGeom>
                <a:solidFill>
                  <a:srgbClr val="00FF99"/>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16" name="Rectangle 341"/>
                <p:cNvSpPr/>
                <p:nvPr/>
              </p:nvSpPr>
              <p:spPr>
                <a:xfrm>
                  <a:off x="1472" y="1993"/>
                  <a:ext cx="56" cy="164"/>
                </a:xfrm>
                <a:prstGeom prst="rect">
                  <a:avLst/>
                </a:prstGeom>
                <a:solidFill>
                  <a:srgbClr val="CC9900"/>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17" name="Rectangle 342"/>
                <p:cNvSpPr/>
                <p:nvPr/>
              </p:nvSpPr>
              <p:spPr>
                <a:xfrm>
                  <a:off x="1523" y="1993"/>
                  <a:ext cx="56" cy="164"/>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18" name="Rectangle 343"/>
                <p:cNvSpPr/>
                <p:nvPr/>
              </p:nvSpPr>
              <p:spPr>
                <a:xfrm>
                  <a:off x="1781" y="1993"/>
                  <a:ext cx="52" cy="164"/>
                </a:xfrm>
                <a:prstGeom prst="rect">
                  <a:avLst/>
                </a:prstGeom>
                <a:solidFill>
                  <a:srgbClr val="FF66FF"/>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19" name="Rectangle 344"/>
                <p:cNvSpPr/>
                <p:nvPr/>
              </p:nvSpPr>
              <p:spPr>
                <a:xfrm>
                  <a:off x="1625" y="1993"/>
                  <a:ext cx="53" cy="164"/>
                </a:xfrm>
                <a:prstGeom prst="rect">
                  <a:avLst/>
                </a:prstGeom>
                <a:solidFill>
                  <a:srgbClr val="00FF99"/>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20" name="Rectangle 345"/>
                <p:cNvSpPr/>
                <p:nvPr/>
              </p:nvSpPr>
              <p:spPr>
                <a:xfrm>
                  <a:off x="1676" y="1993"/>
                  <a:ext cx="56" cy="164"/>
                </a:xfrm>
                <a:prstGeom prst="rect">
                  <a:avLst/>
                </a:prstGeom>
                <a:solidFill>
                  <a:srgbClr val="CC9900"/>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21" name="Rectangle 346"/>
                <p:cNvSpPr/>
                <p:nvPr/>
              </p:nvSpPr>
              <p:spPr>
                <a:xfrm>
                  <a:off x="1727" y="1993"/>
                  <a:ext cx="56" cy="164"/>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22" name="Rectangle 347"/>
                <p:cNvSpPr/>
                <p:nvPr/>
              </p:nvSpPr>
              <p:spPr>
                <a:xfrm>
                  <a:off x="1988" y="1993"/>
                  <a:ext cx="52" cy="164"/>
                </a:xfrm>
                <a:prstGeom prst="rect">
                  <a:avLst/>
                </a:prstGeom>
                <a:solidFill>
                  <a:srgbClr val="FF66FF"/>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23" name="Rectangle 348"/>
                <p:cNvSpPr/>
                <p:nvPr/>
              </p:nvSpPr>
              <p:spPr>
                <a:xfrm>
                  <a:off x="1832" y="1993"/>
                  <a:ext cx="53" cy="164"/>
                </a:xfrm>
                <a:prstGeom prst="rect">
                  <a:avLst/>
                </a:prstGeom>
                <a:solidFill>
                  <a:srgbClr val="00FF99"/>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24" name="Rectangle 349"/>
                <p:cNvSpPr/>
                <p:nvPr/>
              </p:nvSpPr>
              <p:spPr>
                <a:xfrm>
                  <a:off x="1883" y="1993"/>
                  <a:ext cx="56" cy="164"/>
                </a:xfrm>
                <a:prstGeom prst="rect">
                  <a:avLst/>
                </a:prstGeom>
                <a:solidFill>
                  <a:srgbClr val="CC9900"/>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25" name="Rectangle 350"/>
                <p:cNvSpPr/>
                <p:nvPr/>
              </p:nvSpPr>
              <p:spPr>
                <a:xfrm>
                  <a:off x="1934" y="1993"/>
                  <a:ext cx="56" cy="164"/>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26" name="Rectangle 351"/>
                <p:cNvSpPr/>
                <p:nvPr/>
              </p:nvSpPr>
              <p:spPr>
                <a:xfrm>
                  <a:off x="2192" y="1993"/>
                  <a:ext cx="52" cy="164"/>
                </a:xfrm>
                <a:prstGeom prst="rect">
                  <a:avLst/>
                </a:prstGeom>
                <a:solidFill>
                  <a:srgbClr val="FF66FF"/>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27" name="Rectangle 352"/>
                <p:cNvSpPr/>
                <p:nvPr/>
              </p:nvSpPr>
              <p:spPr>
                <a:xfrm>
                  <a:off x="2036" y="1993"/>
                  <a:ext cx="53" cy="164"/>
                </a:xfrm>
                <a:prstGeom prst="rect">
                  <a:avLst/>
                </a:prstGeom>
                <a:solidFill>
                  <a:srgbClr val="00FF99"/>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28" name="Rectangle 353"/>
                <p:cNvSpPr/>
                <p:nvPr/>
              </p:nvSpPr>
              <p:spPr>
                <a:xfrm>
                  <a:off x="2087" y="1993"/>
                  <a:ext cx="56" cy="164"/>
                </a:xfrm>
                <a:prstGeom prst="rect">
                  <a:avLst/>
                </a:prstGeom>
                <a:solidFill>
                  <a:srgbClr val="CC9900"/>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29" name="Rectangle 354"/>
                <p:cNvSpPr/>
                <p:nvPr/>
              </p:nvSpPr>
              <p:spPr>
                <a:xfrm>
                  <a:off x="2138" y="1993"/>
                  <a:ext cx="56" cy="164"/>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30" name="Rectangle 355"/>
                <p:cNvSpPr/>
                <p:nvPr/>
              </p:nvSpPr>
              <p:spPr>
                <a:xfrm>
                  <a:off x="2399" y="1993"/>
                  <a:ext cx="52" cy="164"/>
                </a:xfrm>
                <a:prstGeom prst="rect">
                  <a:avLst/>
                </a:prstGeom>
                <a:solidFill>
                  <a:srgbClr val="FF66FF"/>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31" name="Rectangle 356"/>
                <p:cNvSpPr/>
                <p:nvPr/>
              </p:nvSpPr>
              <p:spPr>
                <a:xfrm>
                  <a:off x="2243" y="1993"/>
                  <a:ext cx="53" cy="164"/>
                </a:xfrm>
                <a:prstGeom prst="rect">
                  <a:avLst/>
                </a:prstGeom>
                <a:solidFill>
                  <a:srgbClr val="00FF99"/>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32" name="Rectangle 357"/>
                <p:cNvSpPr/>
                <p:nvPr/>
              </p:nvSpPr>
              <p:spPr>
                <a:xfrm>
                  <a:off x="2294" y="1993"/>
                  <a:ext cx="56" cy="164"/>
                </a:xfrm>
                <a:prstGeom prst="rect">
                  <a:avLst/>
                </a:prstGeom>
                <a:solidFill>
                  <a:srgbClr val="CC9900"/>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33" name="Rectangle 358"/>
                <p:cNvSpPr/>
                <p:nvPr/>
              </p:nvSpPr>
              <p:spPr>
                <a:xfrm>
                  <a:off x="2345" y="1993"/>
                  <a:ext cx="56" cy="164"/>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34" name="Rectangle 359"/>
                <p:cNvSpPr/>
                <p:nvPr/>
              </p:nvSpPr>
              <p:spPr>
                <a:xfrm>
                  <a:off x="2603" y="1993"/>
                  <a:ext cx="52" cy="164"/>
                </a:xfrm>
                <a:prstGeom prst="rect">
                  <a:avLst/>
                </a:prstGeom>
                <a:solidFill>
                  <a:srgbClr val="FF66FF"/>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35" name="Rectangle 360"/>
                <p:cNvSpPr/>
                <p:nvPr/>
              </p:nvSpPr>
              <p:spPr>
                <a:xfrm>
                  <a:off x="2447" y="1993"/>
                  <a:ext cx="53" cy="164"/>
                </a:xfrm>
                <a:prstGeom prst="rect">
                  <a:avLst/>
                </a:prstGeom>
                <a:solidFill>
                  <a:srgbClr val="00FF99"/>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36" name="Rectangle 361"/>
                <p:cNvSpPr/>
                <p:nvPr/>
              </p:nvSpPr>
              <p:spPr>
                <a:xfrm>
                  <a:off x="2498" y="1993"/>
                  <a:ext cx="56" cy="164"/>
                </a:xfrm>
                <a:prstGeom prst="rect">
                  <a:avLst/>
                </a:prstGeom>
                <a:solidFill>
                  <a:srgbClr val="CC9900"/>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37" name="Rectangle 362"/>
                <p:cNvSpPr/>
                <p:nvPr/>
              </p:nvSpPr>
              <p:spPr>
                <a:xfrm>
                  <a:off x="2549" y="1993"/>
                  <a:ext cx="56" cy="164"/>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38" name="Rectangle 363"/>
                <p:cNvSpPr/>
                <p:nvPr/>
              </p:nvSpPr>
              <p:spPr>
                <a:xfrm>
                  <a:off x="2810" y="1993"/>
                  <a:ext cx="52" cy="164"/>
                </a:xfrm>
                <a:prstGeom prst="rect">
                  <a:avLst/>
                </a:prstGeom>
                <a:solidFill>
                  <a:srgbClr val="FF66FF"/>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39" name="Rectangle 364"/>
                <p:cNvSpPr/>
                <p:nvPr/>
              </p:nvSpPr>
              <p:spPr>
                <a:xfrm>
                  <a:off x="2654" y="1993"/>
                  <a:ext cx="53" cy="164"/>
                </a:xfrm>
                <a:prstGeom prst="rect">
                  <a:avLst/>
                </a:prstGeom>
                <a:solidFill>
                  <a:srgbClr val="00FF99"/>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40" name="Rectangle 365"/>
                <p:cNvSpPr/>
                <p:nvPr/>
              </p:nvSpPr>
              <p:spPr>
                <a:xfrm>
                  <a:off x="2705" y="1993"/>
                  <a:ext cx="56" cy="164"/>
                </a:xfrm>
                <a:prstGeom prst="rect">
                  <a:avLst/>
                </a:prstGeom>
                <a:solidFill>
                  <a:srgbClr val="CC9900"/>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41" name="Rectangle 366"/>
                <p:cNvSpPr/>
                <p:nvPr/>
              </p:nvSpPr>
              <p:spPr>
                <a:xfrm>
                  <a:off x="2756" y="1993"/>
                  <a:ext cx="56" cy="164"/>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42" name="Rectangle 367"/>
                <p:cNvSpPr/>
                <p:nvPr/>
              </p:nvSpPr>
              <p:spPr>
                <a:xfrm>
                  <a:off x="3014" y="1993"/>
                  <a:ext cx="52" cy="164"/>
                </a:xfrm>
                <a:prstGeom prst="rect">
                  <a:avLst/>
                </a:prstGeom>
                <a:solidFill>
                  <a:srgbClr val="FF66FF"/>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43" name="Rectangle 368"/>
                <p:cNvSpPr/>
                <p:nvPr/>
              </p:nvSpPr>
              <p:spPr>
                <a:xfrm>
                  <a:off x="2858" y="1993"/>
                  <a:ext cx="53" cy="164"/>
                </a:xfrm>
                <a:prstGeom prst="rect">
                  <a:avLst/>
                </a:prstGeom>
                <a:solidFill>
                  <a:srgbClr val="00FF99"/>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44" name="Rectangle 369"/>
                <p:cNvSpPr/>
                <p:nvPr/>
              </p:nvSpPr>
              <p:spPr>
                <a:xfrm>
                  <a:off x="2909" y="1993"/>
                  <a:ext cx="56" cy="164"/>
                </a:xfrm>
                <a:prstGeom prst="rect">
                  <a:avLst/>
                </a:prstGeom>
                <a:solidFill>
                  <a:srgbClr val="CC9900"/>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45" name="Rectangle 370"/>
                <p:cNvSpPr/>
                <p:nvPr/>
              </p:nvSpPr>
              <p:spPr>
                <a:xfrm>
                  <a:off x="2960" y="1993"/>
                  <a:ext cx="56" cy="164"/>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46" name="Rectangle 371"/>
                <p:cNvSpPr/>
                <p:nvPr/>
              </p:nvSpPr>
              <p:spPr>
                <a:xfrm>
                  <a:off x="3221" y="1993"/>
                  <a:ext cx="52" cy="164"/>
                </a:xfrm>
                <a:prstGeom prst="rect">
                  <a:avLst/>
                </a:prstGeom>
                <a:solidFill>
                  <a:srgbClr val="FF66FF"/>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47" name="Rectangle 372"/>
                <p:cNvSpPr/>
                <p:nvPr/>
              </p:nvSpPr>
              <p:spPr>
                <a:xfrm>
                  <a:off x="3065" y="1993"/>
                  <a:ext cx="53" cy="164"/>
                </a:xfrm>
                <a:prstGeom prst="rect">
                  <a:avLst/>
                </a:prstGeom>
                <a:solidFill>
                  <a:srgbClr val="00FF99"/>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48" name="Rectangle 373"/>
                <p:cNvSpPr/>
                <p:nvPr/>
              </p:nvSpPr>
              <p:spPr>
                <a:xfrm>
                  <a:off x="3116" y="1993"/>
                  <a:ext cx="56" cy="164"/>
                </a:xfrm>
                <a:prstGeom prst="rect">
                  <a:avLst/>
                </a:prstGeom>
                <a:solidFill>
                  <a:srgbClr val="CC9900"/>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49" name="Rectangle 374"/>
                <p:cNvSpPr/>
                <p:nvPr/>
              </p:nvSpPr>
              <p:spPr>
                <a:xfrm>
                  <a:off x="3167" y="1993"/>
                  <a:ext cx="56" cy="164"/>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50" name="Rectangle 375"/>
                <p:cNvSpPr/>
                <p:nvPr/>
              </p:nvSpPr>
              <p:spPr>
                <a:xfrm>
                  <a:off x="3425" y="1993"/>
                  <a:ext cx="52" cy="164"/>
                </a:xfrm>
                <a:prstGeom prst="rect">
                  <a:avLst/>
                </a:prstGeom>
                <a:solidFill>
                  <a:srgbClr val="FF66FF"/>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51" name="Rectangle 376"/>
                <p:cNvSpPr/>
                <p:nvPr/>
              </p:nvSpPr>
              <p:spPr>
                <a:xfrm>
                  <a:off x="3269" y="1993"/>
                  <a:ext cx="53" cy="164"/>
                </a:xfrm>
                <a:prstGeom prst="rect">
                  <a:avLst/>
                </a:prstGeom>
                <a:solidFill>
                  <a:srgbClr val="00FF99"/>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52" name="Rectangle 377"/>
                <p:cNvSpPr/>
                <p:nvPr/>
              </p:nvSpPr>
              <p:spPr>
                <a:xfrm>
                  <a:off x="3320" y="1993"/>
                  <a:ext cx="56" cy="164"/>
                </a:xfrm>
                <a:prstGeom prst="rect">
                  <a:avLst/>
                </a:prstGeom>
                <a:solidFill>
                  <a:srgbClr val="CC9900"/>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53" name="Rectangle 378"/>
                <p:cNvSpPr/>
                <p:nvPr/>
              </p:nvSpPr>
              <p:spPr>
                <a:xfrm>
                  <a:off x="3371" y="1993"/>
                  <a:ext cx="56" cy="164"/>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54" name="Rectangle 379"/>
                <p:cNvSpPr/>
                <p:nvPr/>
              </p:nvSpPr>
              <p:spPr>
                <a:xfrm>
                  <a:off x="3632" y="1993"/>
                  <a:ext cx="52" cy="164"/>
                </a:xfrm>
                <a:prstGeom prst="rect">
                  <a:avLst/>
                </a:prstGeom>
                <a:solidFill>
                  <a:srgbClr val="FF66FF"/>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55" name="Rectangle 380"/>
                <p:cNvSpPr/>
                <p:nvPr/>
              </p:nvSpPr>
              <p:spPr>
                <a:xfrm>
                  <a:off x="3476" y="1993"/>
                  <a:ext cx="53" cy="164"/>
                </a:xfrm>
                <a:prstGeom prst="rect">
                  <a:avLst/>
                </a:prstGeom>
                <a:solidFill>
                  <a:srgbClr val="00FF99"/>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56" name="Rectangle 381"/>
                <p:cNvSpPr/>
                <p:nvPr/>
              </p:nvSpPr>
              <p:spPr>
                <a:xfrm>
                  <a:off x="3527" y="1993"/>
                  <a:ext cx="56" cy="164"/>
                </a:xfrm>
                <a:prstGeom prst="rect">
                  <a:avLst/>
                </a:prstGeom>
                <a:solidFill>
                  <a:srgbClr val="CC9900"/>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57" name="Rectangle 382"/>
                <p:cNvSpPr/>
                <p:nvPr/>
              </p:nvSpPr>
              <p:spPr>
                <a:xfrm>
                  <a:off x="3578" y="1993"/>
                  <a:ext cx="56" cy="164"/>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58" name="Rectangle 383"/>
                <p:cNvSpPr/>
                <p:nvPr/>
              </p:nvSpPr>
              <p:spPr>
                <a:xfrm>
                  <a:off x="3836" y="1993"/>
                  <a:ext cx="52" cy="164"/>
                </a:xfrm>
                <a:prstGeom prst="rect">
                  <a:avLst/>
                </a:prstGeom>
                <a:solidFill>
                  <a:srgbClr val="FF66FF"/>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59" name="Rectangle 384"/>
                <p:cNvSpPr/>
                <p:nvPr/>
              </p:nvSpPr>
              <p:spPr>
                <a:xfrm>
                  <a:off x="3680" y="1993"/>
                  <a:ext cx="53" cy="164"/>
                </a:xfrm>
                <a:prstGeom prst="rect">
                  <a:avLst/>
                </a:prstGeom>
                <a:solidFill>
                  <a:srgbClr val="00FF99"/>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60" name="Rectangle 385"/>
                <p:cNvSpPr/>
                <p:nvPr/>
              </p:nvSpPr>
              <p:spPr>
                <a:xfrm>
                  <a:off x="3731" y="1993"/>
                  <a:ext cx="56" cy="164"/>
                </a:xfrm>
                <a:prstGeom prst="rect">
                  <a:avLst/>
                </a:prstGeom>
                <a:solidFill>
                  <a:srgbClr val="CC9900"/>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61" name="Rectangle 386"/>
                <p:cNvSpPr/>
                <p:nvPr/>
              </p:nvSpPr>
              <p:spPr>
                <a:xfrm>
                  <a:off x="3782" y="1993"/>
                  <a:ext cx="56" cy="164"/>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62" name="Rectangle 387"/>
                <p:cNvSpPr/>
                <p:nvPr/>
              </p:nvSpPr>
              <p:spPr>
                <a:xfrm>
                  <a:off x="4043" y="1993"/>
                  <a:ext cx="52" cy="164"/>
                </a:xfrm>
                <a:prstGeom prst="rect">
                  <a:avLst/>
                </a:prstGeom>
                <a:solidFill>
                  <a:srgbClr val="FF66FF"/>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63" name="Rectangle 388"/>
                <p:cNvSpPr/>
                <p:nvPr/>
              </p:nvSpPr>
              <p:spPr>
                <a:xfrm>
                  <a:off x="3887" y="1993"/>
                  <a:ext cx="53" cy="164"/>
                </a:xfrm>
                <a:prstGeom prst="rect">
                  <a:avLst/>
                </a:prstGeom>
                <a:solidFill>
                  <a:srgbClr val="00FF99"/>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64" name="Rectangle 389"/>
                <p:cNvSpPr/>
                <p:nvPr/>
              </p:nvSpPr>
              <p:spPr>
                <a:xfrm>
                  <a:off x="3938" y="1993"/>
                  <a:ext cx="56" cy="164"/>
                </a:xfrm>
                <a:prstGeom prst="rect">
                  <a:avLst/>
                </a:prstGeom>
                <a:solidFill>
                  <a:srgbClr val="CC9900"/>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65" name="Rectangle 390"/>
                <p:cNvSpPr/>
                <p:nvPr/>
              </p:nvSpPr>
              <p:spPr>
                <a:xfrm>
                  <a:off x="3989" y="1993"/>
                  <a:ext cx="56" cy="164"/>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66" name="Rectangle 391"/>
                <p:cNvSpPr/>
                <p:nvPr/>
              </p:nvSpPr>
              <p:spPr>
                <a:xfrm>
                  <a:off x="4247" y="1993"/>
                  <a:ext cx="52" cy="164"/>
                </a:xfrm>
                <a:prstGeom prst="rect">
                  <a:avLst/>
                </a:prstGeom>
                <a:solidFill>
                  <a:srgbClr val="FF66FF"/>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67" name="Rectangle 392"/>
                <p:cNvSpPr/>
                <p:nvPr/>
              </p:nvSpPr>
              <p:spPr>
                <a:xfrm>
                  <a:off x="4091" y="1993"/>
                  <a:ext cx="53" cy="164"/>
                </a:xfrm>
                <a:prstGeom prst="rect">
                  <a:avLst/>
                </a:prstGeom>
                <a:solidFill>
                  <a:srgbClr val="00FF99"/>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68" name="Rectangle 393"/>
                <p:cNvSpPr/>
                <p:nvPr/>
              </p:nvSpPr>
              <p:spPr>
                <a:xfrm>
                  <a:off x="4142" y="1993"/>
                  <a:ext cx="56" cy="164"/>
                </a:xfrm>
                <a:prstGeom prst="rect">
                  <a:avLst/>
                </a:prstGeom>
                <a:solidFill>
                  <a:srgbClr val="CC9900"/>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69" name="Rectangle 394"/>
                <p:cNvSpPr/>
                <p:nvPr/>
              </p:nvSpPr>
              <p:spPr>
                <a:xfrm>
                  <a:off x="4193" y="1993"/>
                  <a:ext cx="56" cy="164"/>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70" name="Rectangle 399"/>
                <p:cNvSpPr/>
                <p:nvPr/>
              </p:nvSpPr>
              <p:spPr>
                <a:xfrm>
                  <a:off x="4457" y="1993"/>
                  <a:ext cx="52" cy="164"/>
                </a:xfrm>
                <a:prstGeom prst="rect">
                  <a:avLst/>
                </a:prstGeom>
                <a:solidFill>
                  <a:srgbClr val="FF66FF"/>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71" name="Rectangle 400"/>
                <p:cNvSpPr/>
                <p:nvPr/>
              </p:nvSpPr>
              <p:spPr>
                <a:xfrm>
                  <a:off x="4301" y="1993"/>
                  <a:ext cx="53" cy="164"/>
                </a:xfrm>
                <a:prstGeom prst="rect">
                  <a:avLst/>
                </a:prstGeom>
                <a:solidFill>
                  <a:srgbClr val="00FF99"/>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72" name="Rectangle 401"/>
                <p:cNvSpPr/>
                <p:nvPr/>
              </p:nvSpPr>
              <p:spPr>
                <a:xfrm>
                  <a:off x="4352" y="1993"/>
                  <a:ext cx="56" cy="164"/>
                </a:xfrm>
                <a:prstGeom prst="rect">
                  <a:avLst/>
                </a:prstGeom>
                <a:solidFill>
                  <a:srgbClr val="CC9900"/>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73" name="Rectangle 402"/>
                <p:cNvSpPr/>
                <p:nvPr/>
              </p:nvSpPr>
              <p:spPr>
                <a:xfrm>
                  <a:off x="4403" y="1993"/>
                  <a:ext cx="56" cy="164"/>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74" name="Rectangle 403"/>
                <p:cNvSpPr/>
                <p:nvPr/>
              </p:nvSpPr>
              <p:spPr>
                <a:xfrm>
                  <a:off x="4661" y="1993"/>
                  <a:ext cx="52" cy="164"/>
                </a:xfrm>
                <a:prstGeom prst="rect">
                  <a:avLst/>
                </a:prstGeom>
                <a:solidFill>
                  <a:srgbClr val="FF66FF"/>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75" name="Rectangle 404"/>
                <p:cNvSpPr/>
                <p:nvPr/>
              </p:nvSpPr>
              <p:spPr>
                <a:xfrm>
                  <a:off x="4505" y="1993"/>
                  <a:ext cx="53" cy="164"/>
                </a:xfrm>
                <a:prstGeom prst="rect">
                  <a:avLst/>
                </a:prstGeom>
                <a:solidFill>
                  <a:srgbClr val="00FF99"/>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76" name="Rectangle 405"/>
                <p:cNvSpPr/>
                <p:nvPr/>
              </p:nvSpPr>
              <p:spPr>
                <a:xfrm>
                  <a:off x="4556" y="1993"/>
                  <a:ext cx="56" cy="164"/>
                </a:xfrm>
                <a:prstGeom prst="rect">
                  <a:avLst/>
                </a:prstGeom>
                <a:solidFill>
                  <a:srgbClr val="CC9900"/>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77" name="Rectangle 406"/>
                <p:cNvSpPr/>
                <p:nvPr/>
              </p:nvSpPr>
              <p:spPr>
                <a:xfrm>
                  <a:off x="4607" y="1993"/>
                  <a:ext cx="56" cy="164"/>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78" name="Rectangle 407"/>
                <p:cNvSpPr/>
                <p:nvPr/>
              </p:nvSpPr>
              <p:spPr>
                <a:xfrm>
                  <a:off x="4871" y="1993"/>
                  <a:ext cx="52" cy="164"/>
                </a:xfrm>
                <a:prstGeom prst="rect">
                  <a:avLst/>
                </a:prstGeom>
                <a:solidFill>
                  <a:srgbClr val="FF66FF"/>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79" name="Rectangle 408"/>
                <p:cNvSpPr/>
                <p:nvPr/>
              </p:nvSpPr>
              <p:spPr>
                <a:xfrm>
                  <a:off x="4715" y="1993"/>
                  <a:ext cx="53" cy="164"/>
                </a:xfrm>
                <a:prstGeom prst="rect">
                  <a:avLst/>
                </a:prstGeom>
                <a:solidFill>
                  <a:srgbClr val="00FF99"/>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80" name="Rectangle 409"/>
                <p:cNvSpPr/>
                <p:nvPr/>
              </p:nvSpPr>
              <p:spPr>
                <a:xfrm>
                  <a:off x="4766" y="1993"/>
                  <a:ext cx="56" cy="164"/>
                </a:xfrm>
                <a:prstGeom prst="rect">
                  <a:avLst/>
                </a:prstGeom>
                <a:solidFill>
                  <a:srgbClr val="CC9900"/>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81" name="Rectangle 410"/>
                <p:cNvSpPr/>
                <p:nvPr/>
              </p:nvSpPr>
              <p:spPr>
                <a:xfrm>
                  <a:off x="4817" y="1993"/>
                  <a:ext cx="56" cy="164"/>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82" name="Rectangle 411"/>
                <p:cNvSpPr/>
                <p:nvPr/>
              </p:nvSpPr>
              <p:spPr>
                <a:xfrm>
                  <a:off x="5075" y="1993"/>
                  <a:ext cx="52" cy="164"/>
                </a:xfrm>
                <a:prstGeom prst="rect">
                  <a:avLst/>
                </a:prstGeom>
                <a:solidFill>
                  <a:srgbClr val="FF66FF"/>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83" name="Rectangle 412"/>
                <p:cNvSpPr/>
                <p:nvPr/>
              </p:nvSpPr>
              <p:spPr>
                <a:xfrm>
                  <a:off x="4919" y="1993"/>
                  <a:ext cx="53" cy="164"/>
                </a:xfrm>
                <a:prstGeom prst="rect">
                  <a:avLst/>
                </a:prstGeom>
                <a:solidFill>
                  <a:srgbClr val="00FF99"/>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84" name="Rectangle 413"/>
                <p:cNvSpPr/>
                <p:nvPr/>
              </p:nvSpPr>
              <p:spPr>
                <a:xfrm>
                  <a:off x="4970" y="1993"/>
                  <a:ext cx="56" cy="164"/>
                </a:xfrm>
                <a:prstGeom prst="rect">
                  <a:avLst/>
                </a:prstGeom>
                <a:solidFill>
                  <a:srgbClr val="CC9900"/>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85" name="Rectangle 414"/>
                <p:cNvSpPr/>
                <p:nvPr/>
              </p:nvSpPr>
              <p:spPr>
                <a:xfrm>
                  <a:off x="5021" y="1993"/>
                  <a:ext cx="56" cy="164"/>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86" name="Rectangle 415"/>
                <p:cNvSpPr/>
                <p:nvPr/>
              </p:nvSpPr>
              <p:spPr>
                <a:xfrm>
                  <a:off x="5285" y="1993"/>
                  <a:ext cx="52" cy="164"/>
                </a:xfrm>
                <a:prstGeom prst="rect">
                  <a:avLst/>
                </a:prstGeom>
                <a:solidFill>
                  <a:srgbClr val="FF66FF"/>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87" name="Rectangle 416"/>
                <p:cNvSpPr/>
                <p:nvPr/>
              </p:nvSpPr>
              <p:spPr>
                <a:xfrm>
                  <a:off x="5129" y="1993"/>
                  <a:ext cx="53" cy="164"/>
                </a:xfrm>
                <a:prstGeom prst="rect">
                  <a:avLst/>
                </a:prstGeom>
                <a:solidFill>
                  <a:srgbClr val="00FF99"/>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88" name="Rectangle 417"/>
                <p:cNvSpPr/>
                <p:nvPr/>
              </p:nvSpPr>
              <p:spPr>
                <a:xfrm>
                  <a:off x="5180" y="1993"/>
                  <a:ext cx="56" cy="164"/>
                </a:xfrm>
                <a:prstGeom prst="rect">
                  <a:avLst/>
                </a:prstGeom>
                <a:solidFill>
                  <a:srgbClr val="CC9900"/>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sp>
              <p:nvSpPr>
                <p:cNvPr id="189" name="Rectangle 418"/>
                <p:cNvSpPr/>
                <p:nvPr/>
              </p:nvSpPr>
              <p:spPr>
                <a:xfrm>
                  <a:off x="5231" y="1993"/>
                  <a:ext cx="56" cy="164"/>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charset="0"/>
                  </a:endParaRPr>
                </a:p>
              </p:txBody>
            </p:sp>
          </p:grpSp>
          <p:sp>
            <p:nvSpPr>
              <p:cNvPr id="190" name="Line 425"/>
              <p:cNvSpPr/>
              <p:nvPr/>
            </p:nvSpPr>
            <p:spPr>
              <a:xfrm flipH="1">
                <a:off x="1580" y="3460"/>
                <a:ext cx="0" cy="3120"/>
              </a:xfrm>
              <a:prstGeom prst="line">
                <a:avLst/>
              </a:prstGeom>
              <a:ln w="9525" cap="flat" cmpd="sng">
                <a:solidFill>
                  <a:srgbClr val="00FF00"/>
                </a:solidFill>
                <a:prstDash val="solid"/>
                <a:headEnd type="none" w="med" len="med"/>
                <a:tailEnd type="triangle" w="med" len="med"/>
              </a:ln>
            </p:spPr>
          </p:sp>
          <p:sp>
            <p:nvSpPr>
              <p:cNvPr id="191" name="Line 426"/>
              <p:cNvSpPr/>
              <p:nvPr/>
            </p:nvSpPr>
            <p:spPr>
              <a:xfrm flipH="1">
                <a:off x="1700" y="3460"/>
                <a:ext cx="2840" cy="3100"/>
              </a:xfrm>
              <a:prstGeom prst="line">
                <a:avLst/>
              </a:prstGeom>
              <a:ln w="9525" cap="flat" cmpd="sng">
                <a:solidFill>
                  <a:srgbClr val="CC9900"/>
                </a:solidFill>
                <a:prstDash val="solid"/>
                <a:headEnd type="none" w="med" len="med"/>
                <a:tailEnd type="triangle" w="med" len="med"/>
              </a:ln>
            </p:spPr>
          </p:sp>
          <p:sp>
            <p:nvSpPr>
              <p:cNvPr id="192" name="Line 427"/>
              <p:cNvSpPr/>
              <p:nvPr/>
            </p:nvSpPr>
            <p:spPr>
              <a:xfrm flipH="1">
                <a:off x="1880" y="3440"/>
                <a:ext cx="5540" cy="3120"/>
              </a:xfrm>
              <a:prstGeom prst="line">
                <a:avLst/>
              </a:prstGeom>
              <a:ln w="9525" cap="flat" cmpd="sng">
                <a:solidFill>
                  <a:srgbClr val="FF0000"/>
                </a:solidFill>
                <a:prstDash val="solid"/>
                <a:headEnd type="none" w="med" len="med"/>
                <a:tailEnd type="triangle" w="med" len="med"/>
              </a:ln>
            </p:spPr>
          </p:sp>
          <p:sp>
            <p:nvSpPr>
              <p:cNvPr id="193" name="Line 428"/>
              <p:cNvSpPr/>
              <p:nvPr/>
            </p:nvSpPr>
            <p:spPr>
              <a:xfrm flipH="1">
                <a:off x="2020" y="3440"/>
                <a:ext cx="8280" cy="3100"/>
              </a:xfrm>
              <a:prstGeom prst="line">
                <a:avLst/>
              </a:prstGeom>
              <a:ln w="9525" cap="flat" cmpd="sng">
                <a:solidFill>
                  <a:srgbClr val="FF33CC"/>
                </a:solidFill>
                <a:prstDash val="solid"/>
                <a:headEnd type="none" w="med" len="med"/>
                <a:tailEnd type="triangle" w="med" len="med"/>
              </a:ln>
            </p:spPr>
          </p:sp>
          <p:sp>
            <p:nvSpPr>
              <p:cNvPr id="194" name="Line 429"/>
              <p:cNvSpPr/>
              <p:nvPr/>
            </p:nvSpPr>
            <p:spPr>
              <a:xfrm>
                <a:off x="4120" y="3440"/>
                <a:ext cx="8300" cy="3100"/>
              </a:xfrm>
              <a:prstGeom prst="line">
                <a:avLst/>
              </a:prstGeom>
              <a:ln w="9525" cap="flat" cmpd="sng">
                <a:solidFill>
                  <a:srgbClr val="00FF00"/>
                </a:solidFill>
                <a:prstDash val="solid"/>
                <a:headEnd type="none" w="med" len="med"/>
                <a:tailEnd type="triangle" w="med" len="med"/>
              </a:ln>
            </p:spPr>
          </p:sp>
          <p:sp>
            <p:nvSpPr>
              <p:cNvPr id="195" name="Line 430"/>
              <p:cNvSpPr/>
              <p:nvPr/>
            </p:nvSpPr>
            <p:spPr>
              <a:xfrm>
                <a:off x="7040" y="3400"/>
                <a:ext cx="5540" cy="3180"/>
              </a:xfrm>
              <a:prstGeom prst="line">
                <a:avLst/>
              </a:prstGeom>
              <a:ln w="9525" cap="flat" cmpd="sng">
                <a:solidFill>
                  <a:srgbClr val="CC9900"/>
                </a:solidFill>
                <a:prstDash val="solid"/>
                <a:headEnd type="none" w="med" len="med"/>
                <a:tailEnd type="triangle" w="med" len="med"/>
              </a:ln>
            </p:spPr>
          </p:sp>
          <p:sp>
            <p:nvSpPr>
              <p:cNvPr id="196" name="Line 431"/>
              <p:cNvSpPr/>
              <p:nvPr/>
            </p:nvSpPr>
            <p:spPr>
              <a:xfrm>
                <a:off x="9920" y="3420"/>
                <a:ext cx="2780" cy="3200"/>
              </a:xfrm>
              <a:prstGeom prst="line">
                <a:avLst/>
              </a:prstGeom>
              <a:ln w="9525" cap="flat" cmpd="sng">
                <a:solidFill>
                  <a:srgbClr val="FF0000"/>
                </a:solidFill>
                <a:prstDash val="solid"/>
                <a:headEnd type="none" w="med" len="med"/>
                <a:tailEnd type="triangle" w="med" len="med"/>
              </a:ln>
            </p:spPr>
          </p:sp>
          <p:sp>
            <p:nvSpPr>
              <p:cNvPr id="197" name="Line 432"/>
              <p:cNvSpPr/>
              <p:nvPr/>
            </p:nvSpPr>
            <p:spPr>
              <a:xfrm flipH="1">
                <a:off x="12820" y="3440"/>
                <a:ext cx="0" cy="3180"/>
              </a:xfrm>
              <a:prstGeom prst="line">
                <a:avLst/>
              </a:prstGeom>
              <a:ln w="9525" cap="flat" cmpd="sng">
                <a:solidFill>
                  <a:srgbClr val="FF33CC"/>
                </a:solidFill>
                <a:prstDash val="solid"/>
                <a:headEnd type="none" w="med" len="med"/>
                <a:tailEnd type="triangle" w="med" len="med"/>
              </a:ln>
            </p:spPr>
          </p:sp>
          <p:sp>
            <p:nvSpPr>
              <p:cNvPr id="198" name="Text Box 433"/>
              <p:cNvSpPr txBox="1"/>
              <p:nvPr/>
            </p:nvSpPr>
            <p:spPr>
              <a:xfrm>
                <a:off x="6700" y="4940"/>
                <a:ext cx="1780" cy="1704"/>
              </a:xfrm>
              <a:prstGeom prst="rect">
                <a:avLst/>
              </a:prstGeom>
              <a:noFill/>
              <a:ln w="9525">
                <a:noFill/>
              </a:ln>
            </p:spPr>
            <p:txBody>
              <a:bodyPr>
                <a:spAutoFit/>
              </a:bodyPr>
              <a:p>
                <a:pPr>
                  <a:spcBef>
                    <a:spcPct val="50000"/>
                  </a:spcBef>
                </a:pPr>
                <a:r>
                  <a:rPr lang="en-US" altLang="zh-CN" sz="4800" b="1" dirty="0">
                    <a:latin typeface="Times New Roman" panose="02020603050405020304" charset="0"/>
                  </a:rPr>
                  <a:t>. . .</a:t>
                </a:r>
                <a:endParaRPr lang="en-US" altLang="zh-CN" sz="4800" b="1" dirty="0">
                  <a:latin typeface="Times New Roman" panose="02020603050405020304" charset="0"/>
                </a:endParaRPr>
              </a:p>
            </p:txBody>
          </p:sp>
        </p:grpSp>
        <p:sp>
          <p:nvSpPr>
            <p:cNvPr id="200" name="文本框 199"/>
            <p:cNvSpPr txBox="1"/>
            <p:nvPr/>
          </p:nvSpPr>
          <p:spPr>
            <a:xfrm>
              <a:off x="4114" y="3660"/>
              <a:ext cx="6834" cy="531"/>
            </a:xfrm>
            <a:prstGeom prst="rect">
              <a:avLst/>
            </a:prstGeom>
            <a:noFill/>
          </p:spPr>
          <p:txBody>
            <a:bodyPr wrap="square" rtlCol="0">
              <a:spAutoFit/>
            </a:bodyPr>
            <a:p>
              <a:pPr algn="ctr"/>
              <a:r>
                <a:rPr lang="zh-CN" altLang="en-US" sz="1600">
                  <a:solidFill>
                    <a:srgbClr val="002060"/>
                  </a:solidFill>
                  <a:latin typeface="微软雅黑" panose="020B0502040204020203" pitchFamily="34" charset="-122"/>
                  <a:ea typeface="微软雅黑" panose="020B0502040204020203" pitchFamily="34" charset="-122"/>
                </a:rPr>
                <a:t>字节间插</a:t>
              </a:r>
              <a:endParaRPr lang="zh-CN" altLang="en-US" sz="1600">
                <a:solidFill>
                  <a:srgbClr val="002060"/>
                </a:solidFill>
                <a:latin typeface="微软雅黑" panose="020B0502040204020203" pitchFamily="34" charset="-122"/>
                <a:ea typeface="微软雅黑" panose="020B0502040204020203"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ppt_y</p:attrName>
                                        </p:attrNameLst>
                                      </p:cBhvr>
                                      <p:tavLst>
                                        <p:tav tm="0">
                                          <p:val>
                                            <p:strVal val="#ppt_y+#ppt_h*1.125000"/>
                                          </p:val>
                                        </p:tav>
                                        <p:tav tm="100000">
                                          <p:val>
                                            <p:strVal val="#ppt_y"/>
                                          </p:val>
                                        </p:tav>
                                      </p:tavLst>
                                    </p:anim>
                                    <p:animEffect transition="in" filter="wipe(up)">
                                      <p:cBhvr>
                                        <p:cTn id="8" dur="500"/>
                                        <p:tgtEl>
                                          <p:spTgt spid="14"/>
                                        </p:tgtEl>
                                      </p:cBhvr>
                                    </p:animEffect>
                                  </p:childTnLst>
                                </p:cTn>
                              </p:par>
                            </p:childTnLst>
                          </p:cTn>
                        </p:par>
                        <p:par>
                          <p:cTn id="9" fill="hold">
                            <p:stCondLst>
                              <p:cond delay="500"/>
                            </p:stCondLst>
                            <p:childTnLst>
                              <p:par>
                                <p:cTn id="10" presetID="12" presetClass="entr" presetSubtype="4" fill="hold" nodeType="afterEffect">
                                  <p:stCondLst>
                                    <p:cond delay="0"/>
                                  </p:stCondLst>
                                  <p:childTnLst>
                                    <p:set>
                                      <p:cBhvr>
                                        <p:cTn id="11" dur="1" fill="hold">
                                          <p:stCondLst>
                                            <p:cond delay="0"/>
                                          </p:stCondLst>
                                        </p:cTn>
                                        <p:tgtEl>
                                          <p:spTgt spid="201"/>
                                        </p:tgtEl>
                                        <p:attrNameLst>
                                          <p:attrName>style.visibility</p:attrName>
                                        </p:attrNameLst>
                                      </p:cBhvr>
                                      <p:to>
                                        <p:strVal val="visible"/>
                                      </p:to>
                                    </p:set>
                                    <p:anim calcmode="lin" valueType="num">
                                      <p:cBhvr additive="base">
                                        <p:cTn id="12" dur="500"/>
                                        <p:tgtEl>
                                          <p:spTgt spid="201"/>
                                        </p:tgtEl>
                                        <p:attrNameLst>
                                          <p:attrName>ppt_y</p:attrName>
                                        </p:attrNameLst>
                                      </p:cBhvr>
                                      <p:tavLst>
                                        <p:tav tm="0">
                                          <p:val>
                                            <p:strVal val="#ppt_y+#ppt_h*1.125000"/>
                                          </p:val>
                                        </p:tav>
                                        <p:tav tm="100000">
                                          <p:val>
                                            <p:strVal val="#ppt_y"/>
                                          </p:val>
                                        </p:tav>
                                      </p:tavLst>
                                    </p:anim>
                                    <p:animEffect transition="in" filter="wipe(up)">
                                      <p:cBhvr>
                                        <p:cTn id="13" dur="5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02895" y="27940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6.3.4 SDH </a:t>
            </a:r>
            <a:r>
              <a:rPr lang="zh-CN" altLang="en-US" sz="1600">
                <a:solidFill>
                  <a:srgbClr val="002060"/>
                </a:solidFill>
                <a:latin typeface="微软雅黑" panose="020B0502040204020203" pitchFamily="34" charset="-122"/>
                <a:ea typeface="微软雅黑" panose="020B0502040204020203" pitchFamily="34" charset="-122"/>
              </a:rPr>
              <a:t>网络复用结构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4" name="文本框 13"/>
          <p:cNvSpPr txBox="1"/>
          <p:nvPr/>
        </p:nvSpPr>
        <p:spPr>
          <a:xfrm>
            <a:off x="1713230" y="1012190"/>
            <a:ext cx="6612255" cy="1198880"/>
          </a:xfrm>
          <a:prstGeom prst="rect">
            <a:avLst/>
          </a:prstGeom>
          <a:noFill/>
        </p:spPr>
        <p:txBody>
          <a:bodyPr wrap="square" rtlCol="0">
            <a:spAutoFit/>
          </a:bodyPr>
          <a:p>
            <a:r>
              <a:rPr lang="en-US" sz="1600">
                <a:solidFill>
                  <a:srgbClr val="002060"/>
                </a:solidFill>
                <a:latin typeface="微软雅黑" panose="020B0502040204020203" pitchFamily="34" charset="-122"/>
                <a:ea typeface="微软雅黑" panose="020B0502040204020203" pitchFamily="34" charset="-122"/>
              </a:rPr>
              <a:t>SDH </a:t>
            </a:r>
            <a:r>
              <a:rPr lang="zh-CN" altLang="en-US" sz="1600">
                <a:solidFill>
                  <a:srgbClr val="002060"/>
                </a:solidFill>
                <a:latin typeface="微软雅黑" panose="020B0502040204020203" pitchFamily="34" charset="-122"/>
                <a:ea typeface="微软雅黑" panose="020B0502040204020203" pitchFamily="34" charset="-122"/>
              </a:rPr>
              <a:t>采用字节间插</a:t>
            </a:r>
            <a:r>
              <a:rPr lang="en-US" altLang="zh-CN" sz="1600">
                <a:solidFill>
                  <a:srgbClr val="002060"/>
                </a:solidFill>
                <a:latin typeface="微软雅黑" panose="020B0502040204020203" pitchFamily="34" charset="-122"/>
                <a:ea typeface="微软雅黑" panose="020B0502040204020203" pitchFamily="34" charset="-122"/>
              </a:rPr>
              <a:t>(byte interleaving)</a:t>
            </a:r>
            <a:r>
              <a:rPr lang="zh-CN" altLang="en-US" sz="1600">
                <a:solidFill>
                  <a:srgbClr val="002060"/>
                </a:solidFill>
                <a:latin typeface="微软雅黑" panose="020B0502040204020203" pitchFamily="34" charset="-122"/>
                <a:ea typeface="微软雅黑" panose="020B0502040204020203" pitchFamily="34" charset="-122"/>
              </a:rPr>
              <a:t>复用</a:t>
            </a:r>
            <a:r>
              <a:rPr lang="en-US" altLang="zh-CN" sz="1600">
                <a:solidFill>
                  <a:srgbClr val="002060"/>
                </a:solidFill>
                <a:latin typeface="微软雅黑" panose="020B0502040204020203" pitchFamily="34" charset="-122"/>
                <a:ea typeface="微软雅黑" panose="020B0502040204020203" pitchFamily="34" charset="-122"/>
              </a:rPr>
              <a:t>: </a:t>
            </a:r>
            <a:endParaRPr lang="en-US" altLang="zh-CN" sz="1600">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a:solidFill>
                  <a:srgbClr val="002060"/>
                </a:solidFill>
                <a:latin typeface="微软雅黑" panose="020B0502040204020203" pitchFamily="34" charset="-122"/>
                <a:ea typeface="微软雅黑" panose="020B0502040204020203" pitchFamily="34" charset="-122"/>
              </a:rPr>
              <a:t>低阶</a:t>
            </a:r>
            <a:r>
              <a:rPr lang="en-US" altLang="zh-CN">
                <a:solidFill>
                  <a:srgbClr val="002060"/>
                </a:solidFill>
                <a:latin typeface="微软雅黑" panose="020B0502040204020203" pitchFamily="34" charset="-122"/>
                <a:ea typeface="微软雅黑" panose="020B0502040204020203" pitchFamily="34" charset="-122"/>
              </a:rPr>
              <a:t>SDH</a:t>
            </a:r>
            <a:r>
              <a:rPr lang="zh-CN" altLang="en-US">
                <a:solidFill>
                  <a:srgbClr val="002060"/>
                </a:solidFill>
                <a:latin typeface="微软雅黑" panose="020B0502040204020203" pitchFamily="34" charset="-122"/>
                <a:ea typeface="微软雅黑" panose="020B0502040204020203" pitchFamily="34" charset="-122"/>
              </a:rPr>
              <a:t>信号复用成高阶</a:t>
            </a:r>
            <a:r>
              <a:rPr lang="en-US" altLang="zh-CN">
                <a:solidFill>
                  <a:srgbClr val="002060"/>
                </a:solidFill>
                <a:latin typeface="微软雅黑" panose="020B0502040204020203" pitchFamily="34" charset="-122"/>
                <a:ea typeface="微软雅黑" panose="020B0502040204020203" pitchFamily="34" charset="-122"/>
              </a:rPr>
              <a:t>SDH</a:t>
            </a:r>
            <a:r>
              <a:rPr lang="zh-CN" altLang="en-US">
                <a:solidFill>
                  <a:srgbClr val="002060"/>
                </a:solidFill>
                <a:latin typeface="微软雅黑" panose="020B0502040204020203" pitchFamily="34" charset="-122"/>
                <a:ea typeface="微软雅黑" panose="020B0502040204020203" pitchFamily="34" charset="-122"/>
              </a:rPr>
              <a:t>信号</a:t>
            </a:r>
            <a:endParaRPr lang="en-US" altLang="zh-CN">
              <a:solidFill>
                <a:srgbClr val="002060"/>
              </a:solidFill>
              <a:latin typeface="微软雅黑" panose="020B0502040204020203" pitchFamily="34" charset="-122"/>
              <a:ea typeface="微软雅黑" panose="020B0502040204020203" pitchFamily="34" charset="-122"/>
              <a:sym typeface="+mn-ea"/>
            </a:endParaRPr>
          </a:p>
          <a:p>
            <a:pPr marL="742950" lvl="1" indent="-285750">
              <a:buFont typeface="宋体" panose="02010600030101010101" pitchFamily="2" charset="-122"/>
              <a:buChar char="–"/>
            </a:pPr>
            <a:r>
              <a:rPr lang="en-US" altLang="zh-CN">
                <a:solidFill>
                  <a:srgbClr val="002060"/>
                </a:solidFill>
                <a:latin typeface="微软雅黑" panose="020B0502040204020203" pitchFamily="34" charset="-122"/>
                <a:ea typeface="微软雅黑" panose="020B0502040204020203" pitchFamily="34" charset="-122"/>
              </a:rPr>
              <a:t>4</a:t>
            </a:r>
            <a:r>
              <a:rPr lang="zh-CN" altLang="en-US">
                <a:solidFill>
                  <a:srgbClr val="002060"/>
                </a:solidFill>
                <a:latin typeface="微软雅黑" panose="020B0502040204020203" pitchFamily="34" charset="-122"/>
                <a:ea typeface="微软雅黑" panose="020B0502040204020203" pitchFamily="34" charset="-122"/>
              </a:rPr>
              <a:t>合</a:t>
            </a:r>
            <a:r>
              <a:rPr lang="en-US" altLang="zh-CN">
                <a:solidFill>
                  <a:srgbClr val="002060"/>
                </a:solidFill>
                <a:latin typeface="微软雅黑" panose="020B0502040204020203" pitchFamily="34" charset="-122"/>
                <a:ea typeface="微软雅黑" panose="020B0502040204020203" pitchFamily="34" charset="-122"/>
              </a:rPr>
              <a:t>1</a:t>
            </a:r>
            <a:r>
              <a:rPr lang="zh-CN" altLang="en-US">
                <a:solidFill>
                  <a:srgbClr val="002060"/>
                </a:solidFill>
                <a:latin typeface="微软雅黑" panose="020B0502040204020203" pitchFamily="34" charset="-122"/>
                <a:ea typeface="微软雅黑" panose="020B0502040204020203" pitchFamily="34" charset="-122"/>
              </a:rPr>
              <a:t>：</a:t>
            </a:r>
            <a:r>
              <a:rPr lang="en-US" altLang="zh-CN">
                <a:solidFill>
                  <a:srgbClr val="002060"/>
                </a:solidFill>
                <a:latin typeface="微软雅黑" panose="020B0502040204020203" pitchFamily="34" charset="-122"/>
                <a:ea typeface="微软雅黑" panose="020B0502040204020203" pitchFamily="34" charset="-122"/>
              </a:rPr>
              <a:t>4</a:t>
            </a:r>
            <a:r>
              <a:rPr lang="en-US" altLang="zh-CN">
                <a:solidFill>
                  <a:srgbClr val="002060"/>
                </a:solidFill>
                <a:latin typeface="Arial" panose="020B0604020202020204" pitchFamily="34" charset="0"/>
                <a:ea typeface="微软雅黑" panose="020B0502040204020203" pitchFamily="34" charset="-122"/>
              </a:rPr>
              <a:t>×STM-1 → STM-4,   4×STM-4 → STM-16</a:t>
            </a:r>
            <a:endParaRPr lang="en-US" altLang="zh-CN">
              <a:solidFill>
                <a:srgbClr val="002060"/>
              </a:solidFill>
              <a:latin typeface="Arial" panose="020B0604020202020204" pitchFamily="34" charset="0"/>
              <a:ea typeface="微软雅黑" panose="020B0502040204020203" pitchFamily="34" charset="-122"/>
            </a:endParaRPr>
          </a:p>
          <a:p>
            <a:pPr marL="742950" lvl="1" indent="-285750">
              <a:buFont typeface="宋体" panose="02010600030101010101" pitchFamily="2" charset="-122"/>
              <a:buChar char="–"/>
            </a:pPr>
            <a:r>
              <a:rPr lang="zh-CN" altLang="en-US">
                <a:solidFill>
                  <a:srgbClr val="002060"/>
                </a:solidFill>
                <a:latin typeface="Arial" panose="020B0604020202020204" pitchFamily="34" charset="0"/>
                <a:ea typeface="微软雅黑" panose="020B0502040204020203" pitchFamily="34" charset="-122"/>
              </a:rPr>
              <a:t>帧频不变</a:t>
            </a:r>
            <a:r>
              <a:rPr lang="en-US" altLang="zh-CN">
                <a:solidFill>
                  <a:srgbClr val="002060"/>
                </a:solidFill>
                <a:latin typeface="Arial" panose="020B0604020202020204" pitchFamily="34" charset="0"/>
                <a:ea typeface="微软雅黑" panose="020B0502040204020203" pitchFamily="34" charset="-122"/>
              </a:rPr>
              <a:t>(8000</a:t>
            </a:r>
            <a:r>
              <a:rPr lang="zh-CN" altLang="en-US">
                <a:solidFill>
                  <a:srgbClr val="002060"/>
                </a:solidFill>
                <a:latin typeface="Arial" panose="020B0604020202020204" pitchFamily="34" charset="0"/>
                <a:ea typeface="微软雅黑" panose="020B0502040204020203" pitchFamily="34" charset="-122"/>
              </a:rPr>
              <a:t>帧</a:t>
            </a:r>
            <a:r>
              <a:rPr lang="en-US" altLang="zh-CN">
                <a:solidFill>
                  <a:srgbClr val="002060"/>
                </a:solidFill>
                <a:latin typeface="Arial" panose="020B0604020202020204" pitchFamily="34" charset="0"/>
                <a:ea typeface="微软雅黑" panose="020B0502040204020203" pitchFamily="34" charset="-122"/>
              </a:rPr>
              <a:t>/</a:t>
            </a:r>
            <a:r>
              <a:rPr lang="zh-CN" altLang="en-US">
                <a:solidFill>
                  <a:srgbClr val="002060"/>
                </a:solidFill>
                <a:latin typeface="Arial" panose="020B0604020202020204" pitchFamily="34" charset="0"/>
                <a:ea typeface="微软雅黑" panose="020B0502040204020203" pitchFamily="34" charset="-122"/>
              </a:rPr>
              <a:t>秒</a:t>
            </a:r>
            <a:r>
              <a:rPr lang="en-US" altLang="zh-CN">
                <a:solidFill>
                  <a:srgbClr val="002060"/>
                </a:solidFill>
                <a:latin typeface="Arial" panose="020B0604020202020204" pitchFamily="34" charset="0"/>
                <a:ea typeface="微软雅黑" panose="020B0502040204020203" pitchFamily="34" charset="-122"/>
              </a:rPr>
              <a:t>)</a:t>
            </a:r>
            <a:endParaRPr lang="en-US" altLang="zh-CN">
              <a:solidFill>
                <a:srgbClr val="002060"/>
              </a:solidFill>
              <a:latin typeface="Arial" panose="020B0604020202020204" pitchFamily="34" charset="0"/>
              <a:ea typeface="微软雅黑" panose="020B0502040204020203" pitchFamily="34" charset="-122"/>
            </a:endParaRPr>
          </a:p>
          <a:p>
            <a:pPr marL="342900" indent="-342900" algn="l">
              <a:buFont typeface="+mj-lt"/>
              <a:buAutoNum type="arabicPeriod" startAt="2"/>
            </a:pPr>
            <a:r>
              <a:rPr lang="zh-CN" altLang="en-US">
                <a:solidFill>
                  <a:srgbClr val="002060"/>
                </a:solidFill>
                <a:latin typeface="微软雅黑" panose="020B0502040204020203" pitchFamily="34" charset="-122"/>
                <a:ea typeface="微软雅黑" panose="020B0502040204020203" pitchFamily="34" charset="-122"/>
                <a:sym typeface="+mn-ea"/>
              </a:rPr>
              <a:t>低速支路信号复用成SDH信号SDH-N</a:t>
            </a:r>
            <a:endParaRPr lang="zh-CN" altLang="en-US">
              <a:solidFill>
                <a:srgbClr val="002060"/>
              </a:solidFill>
              <a:latin typeface="微软雅黑" panose="020B0502040204020203" pitchFamily="34" charset="-122"/>
              <a:ea typeface="微软雅黑"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02895" y="27940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6.3.4 SDH </a:t>
            </a:r>
            <a:r>
              <a:rPr lang="zh-CN" altLang="en-US" sz="1600">
                <a:solidFill>
                  <a:srgbClr val="002060"/>
                </a:solidFill>
                <a:latin typeface="微软雅黑" panose="020B0502040204020203" pitchFamily="34" charset="-122"/>
                <a:ea typeface="微软雅黑" panose="020B0502040204020203" pitchFamily="34" charset="-122"/>
              </a:rPr>
              <a:t>网络复用结构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4" name="文本框 13"/>
          <p:cNvSpPr txBox="1"/>
          <p:nvPr/>
        </p:nvSpPr>
        <p:spPr>
          <a:xfrm>
            <a:off x="1713230" y="1012190"/>
            <a:ext cx="6612255" cy="1630045"/>
          </a:xfrm>
          <a:prstGeom prst="rect">
            <a:avLst/>
          </a:prstGeom>
          <a:noFill/>
        </p:spPr>
        <p:txBody>
          <a:bodyPr wrap="square" rtlCol="0">
            <a:spAutoFit/>
          </a:bodyPr>
          <a:p>
            <a:r>
              <a:rPr lang="en-US" sz="1600">
                <a:solidFill>
                  <a:srgbClr val="002060"/>
                </a:solidFill>
                <a:latin typeface="微软雅黑" panose="020B0502040204020203" pitchFamily="34" charset="-122"/>
                <a:ea typeface="微软雅黑" panose="020B0502040204020203" pitchFamily="34" charset="-122"/>
              </a:rPr>
              <a:t>SDH </a:t>
            </a:r>
            <a:r>
              <a:rPr lang="zh-CN" altLang="en-US" sz="1600">
                <a:solidFill>
                  <a:srgbClr val="002060"/>
                </a:solidFill>
                <a:latin typeface="微软雅黑" panose="020B0502040204020203" pitchFamily="34" charset="-122"/>
                <a:ea typeface="微软雅黑" panose="020B0502040204020203" pitchFamily="34" charset="-122"/>
              </a:rPr>
              <a:t>采用字节间插</a:t>
            </a:r>
            <a:r>
              <a:rPr lang="en-US" altLang="zh-CN" sz="1600">
                <a:solidFill>
                  <a:srgbClr val="002060"/>
                </a:solidFill>
                <a:latin typeface="微软雅黑" panose="020B0502040204020203" pitchFamily="34" charset="-122"/>
                <a:ea typeface="微软雅黑" panose="020B0502040204020203" pitchFamily="34" charset="-122"/>
                <a:sym typeface="+mn-ea"/>
              </a:rPr>
              <a:t>(byte interleaving)</a:t>
            </a:r>
            <a:r>
              <a:rPr lang="zh-CN" altLang="en-US" sz="1600">
                <a:solidFill>
                  <a:srgbClr val="002060"/>
                </a:solidFill>
                <a:latin typeface="微软雅黑" panose="020B0502040204020203" pitchFamily="34" charset="-122"/>
                <a:ea typeface="微软雅黑" panose="020B0502040204020203" pitchFamily="34" charset="-122"/>
              </a:rPr>
              <a:t>复用</a:t>
            </a:r>
            <a:r>
              <a:rPr lang="en-US" altLang="zh-CN" sz="1600">
                <a:solidFill>
                  <a:srgbClr val="002060"/>
                </a:solidFill>
                <a:latin typeface="微软雅黑" panose="020B0502040204020203" pitchFamily="34" charset="-122"/>
                <a:ea typeface="微软雅黑" panose="020B0502040204020203" pitchFamily="34" charset="-122"/>
              </a:rPr>
              <a:t>: </a:t>
            </a:r>
            <a:endParaRPr lang="en-US" altLang="zh-CN" sz="1600">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a:solidFill>
                  <a:srgbClr val="002060"/>
                </a:solidFill>
                <a:latin typeface="微软雅黑" panose="020B0502040204020203" pitchFamily="34" charset="-122"/>
                <a:ea typeface="微软雅黑" panose="020B0502040204020203" pitchFamily="34" charset="-122"/>
              </a:rPr>
              <a:t>低阶</a:t>
            </a:r>
            <a:r>
              <a:rPr lang="en-US" altLang="zh-CN">
                <a:solidFill>
                  <a:srgbClr val="002060"/>
                </a:solidFill>
                <a:latin typeface="微软雅黑" panose="020B0502040204020203" pitchFamily="34" charset="-122"/>
                <a:ea typeface="微软雅黑" panose="020B0502040204020203" pitchFamily="34" charset="-122"/>
              </a:rPr>
              <a:t>SDH</a:t>
            </a:r>
            <a:r>
              <a:rPr lang="zh-CN" altLang="en-US">
                <a:solidFill>
                  <a:srgbClr val="002060"/>
                </a:solidFill>
                <a:latin typeface="微软雅黑" panose="020B0502040204020203" pitchFamily="34" charset="-122"/>
                <a:ea typeface="微软雅黑" panose="020B0502040204020203" pitchFamily="34" charset="-122"/>
              </a:rPr>
              <a:t>信号复用成高阶</a:t>
            </a:r>
            <a:r>
              <a:rPr lang="en-US" altLang="zh-CN">
                <a:solidFill>
                  <a:srgbClr val="002060"/>
                </a:solidFill>
                <a:latin typeface="微软雅黑" panose="020B0502040204020203" pitchFamily="34" charset="-122"/>
                <a:ea typeface="微软雅黑" panose="020B0502040204020203" pitchFamily="34" charset="-122"/>
              </a:rPr>
              <a:t>SDH</a:t>
            </a:r>
            <a:r>
              <a:rPr lang="zh-CN" altLang="en-US">
                <a:solidFill>
                  <a:srgbClr val="002060"/>
                </a:solidFill>
                <a:latin typeface="微软雅黑" panose="020B0502040204020203" pitchFamily="34" charset="-122"/>
                <a:ea typeface="微软雅黑" panose="020B0502040204020203" pitchFamily="34" charset="-122"/>
              </a:rPr>
              <a:t>信号</a:t>
            </a:r>
            <a:endParaRPr lang="zh-CN" altLang="en-US">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a:solidFill>
                  <a:srgbClr val="002060"/>
                </a:solidFill>
                <a:latin typeface="微软雅黑" panose="020B0502040204020203" pitchFamily="34" charset="-122"/>
                <a:ea typeface="微软雅黑" panose="020B0502040204020203" pitchFamily="34" charset="-122"/>
                <a:sym typeface="+mn-ea"/>
              </a:rPr>
              <a:t>低速支路信号复用成</a:t>
            </a:r>
            <a:r>
              <a:rPr lang="en-US" altLang="zh-CN">
                <a:solidFill>
                  <a:srgbClr val="002060"/>
                </a:solidFill>
                <a:latin typeface="微软雅黑" panose="020B0502040204020203" pitchFamily="34" charset="-122"/>
                <a:ea typeface="微软雅黑" panose="020B0502040204020203" pitchFamily="34" charset="-122"/>
                <a:sym typeface="+mn-ea"/>
              </a:rPr>
              <a:t>SDH</a:t>
            </a:r>
            <a:r>
              <a:rPr lang="zh-CN" altLang="en-US">
                <a:solidFill>
                  <a:srgbClr val="002060"/>
                </a:solidFill>
                <a:latin typeface="微软雅黑" panose="020B0502040204020203" pitchFamily="34" charset="-122"/>
                <a:ea typeface="微软雅黑" panose="020B0502040204020203" pitchFamily="34" charset="-122"/>
                <a:sym typeface="+mn-ea"/>
              </a:rPr>
              <a:t>信号</a:t>
            </a:r>
            <a:r>
              <a:rPr lang="en-US" altLang="zh-CN">
                <a:solidFill>
                  <a:srgbClr val="002060"/>
                </a:solidFill>
                <a:latin typeface="微软雅黑" panose="020B0502040204020203" pitchFamily="34" charset="-122"/>
                <a:ea typeface="微软雅黑" panose="020B0502040204020203" pitchFamily="34" charset="-122"/>
                <a:sym typeface="+mn-ea"/>
              </a:rPr>
              <a:t>STM-N</a:t>
            </a:r>
            <a:endParaRPr lang="en-US" altLang="zh-CN">
              <a:solidFill>
                <a:srgbClr val="002060"/>
              </a:solidFill>
              <a:latin typeface="微软雅黑" panose="020B0502040204020203" pitchFamily="34" charset="-122"/>
              <a:ea typeface="微软雅黑" panose="020B0502040204020203" pitchFamily="34" charset="-122"/>
              <a:sym typeface="+mn-ea"/>
            </a:endParaRPr>
          </a:p>
          <a:p>
            <a:pPr lvl="1" indent="0">
              <a:buFont typeface="+mj-lt"/>
              <a:buNone/>
            </a:pPr>
            <a:r>
              <a:rPr lang="zh-CN" altLang="en-US">
                <a:solidFill>
                  <a:srgbClr val="002060"/>
                </a:solidFill>
                <a:latin typeface="微软雅黑" panose="020B0502040204020203" pitchFamily="34" charset="-122"/>
                <a:ea typeface="微软雅黑" panose="020B0502040204020203" pitchFamily="34" charset="-122"/>
                <a:sym typeface="+mn-ea"/>
              </a:rPr>
              <a:t>两种传统方法：</a:t>
            </a:r>
            <a:endParaRPr lang="zh-CN" altLang="en-US">
              <a:solidFill>
                <a:srgbClr val="002060"/>
              </a:solidFill>
              <a:latin typeface="微软雅黑" panose="020B0502040204020203" pitchFamily="34" charset="-122"/>
              <a:ea typeface="微软雅黑" panose="020B0502040204020203" pitchFamily="34" charset="-122"/>
              <a:sym typeface="+mn-ea"/>
            </a:endParaRPr>
          </a:p>
          <a:p>
            <a:pPr marL="800100" lvl="1" indent="-342900">
              <a:buFont typeface="+mj-ea"/>
              <a:buAutoNum type="circleNumDbPlain"/>
            </a:pPr>
            <a:r>
              <a:rPr lang="zh-CN" altLang="en-US">
                <a:solidFill>
                  <a:srgbClr val="002060"/>
                </a:solidFill>
                <a:latin typeface="微软雅黑" panose="020B0502040204020203" pitchFamily="34" charset="-122"/>
                <a:ea typeface="微软雅黑" panose="020B0502040204020203" pitchFamily="34" charset="-122"/>
              </a:rPr>
              <a:t>比特塞入法</a:t>
            </a:r>
            <a:endParaRPr lang="zh-CN" altLang="en-US">
              <a:solidFill>
                <a:srgbClr val="002060"/>
              </a:solidFill>
              <a:latin typeface="微软雅黑" panose="020B0502040204020203" pitchFamily="34" charset="-122"/>
              <a:ea typeface="微软雅黑" panose="020B0502040204020203" pitchFamily="34" charset="-122"/>
            </a:endParaRPr>
          </a:p>
          <a:p>
            <a:pPr marL="800100" lvl="1" indent="-342900">
              <a:buFont typeface="+mj-ea"/>
              <a:buAutoNum type="circleNumDbPlain"/>
            </a:pPr>
            <a:r>
              <a:rPr lang="zh-CN" altLang="en-US">
                <a:solidFill>
                  <a:srgbClr val="002060"/>
                </a:solidFill>
                <a:latin typeface="微软雅黑" panose="020B0502040204020203" pitchFamily="34" charset="-122"/>
                <a:ea typeface="微软雅黑" panose="020B0502040204020203" pitchFamily="34" charset="-122"/>
              </a:rPr>
              <a:t>固定位置映射法</a:t>
            </a:r>
            <a:endParaRPr lang="zh-CN" altLang="en-US">
              <a:solidFill>
                <a:srgbClr val="002060"/>
              </a:solidFill>
              <a:latin typeface="微软雅黑" panose="020B0502040204020203" pitchFamily="34" charset="-122"/>
              <a:ea typeface="微软雅黑" panose="020B0502040204020203" pitchFamily="34" charset="-122"/>
            </a:endParaRPr>
          </a:p>
          <a:p>
            <a:pPr marL="342900" indent="-342900"/>
            <a:endParaRPr lang="zh-CN" altLang="en-US">
              <a:solidFill>
                <a:srgbClr val="002060"/>
              </a:solidFill>
              <a:latin typeface="微软雅黑" panose="020B0502040204020203" pitchFamily="34" charset="-122"/>
              <a:ea typeface="微软雅黑"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2525395" y="1718310"/>
            <a:ext cx="4666615" cy="895985"/>
            <a:chOff x="1263" y="2550"/>
            <a:chExt cx="7349" cy="1411"/>
          </a:xfrm>
        </p:grpSpPr>
        <p:sp>
          <p:nvSpPr>
            <p:cNvPr id="2" name="文本框 1"/>
            <p:cNvSpPr txBox="1"/>
            <p:nvPr/>
          </p:nvSpPr>
          <p:spPr>
            <a:xfrm>
              <a:off x="1263" y="2550"/>
              <a:ext cx="7349" cy="531"/>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6.1.1 </a:t>
              </a:r>
              <a:r>
                <a:rPr lang="zh-CN" altLang="en-US" sz="1600">
                  <a:solidFill>
                    <a:srgbClr val="002060"/>
                  </a:solidFill>
                  <a:latin typeface="微软雅黑" panose="020B0502040204020203" pitchFamily="34" charset="-122"/>
                  <a:ea typeface="微软雅黑" panose="020B0502040204020203" pitchFamily="34" charset="-122"/>
                </a:rPr>
                <a:t>广域网的概念</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7" name="文本框 6"/>
            <p:cNvSpPr txBox="1"/>
            <p:nvPr/>
          </p:nvSpPr>
          <p:spPr>
            <a:xfrm>
              <a:off x="1263" y="3430"/>
              <a:ext cx="7349" cy="531"/>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6.1.2 </a:t>
              </a:r>
              <a:r>
                <a:rPr lang="zh-CN" altLang="en-US" sz="1600">
                  <a:solidFill>
                    <a:srgbClr val="002060"/>
                  </a:solidFill>
                  <a:latin typeface="微软雅黑" panose="020B0502040204020203" pitchFamily="34" charset="-122"/>
                  <a:ea typeface="微软雅黑" panose="020B0502040204020203" pitchFamily="34" charset="-122"/>
                </a:rPr>
                <a:t>网络互联</a:t>
              </a:r>
              <a:endParaRPr lang="zh-CN" altLang="en-US" sz="1600">
                <a:solidFill>
                  <a:srgbClr val="002060"/>
                </a:solidFill>
                <a:latin typeface="微软雅黑" panose="020B0502040204020203" pitchFamily="34" charset="-122"/>
                <a:ea typeface="微软雅黑" panose="020B0502040204020203"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par>
                    <p:cTn id="9" fill="hold">
                      <p:stCondLst>
                        <p:cond delay="indefinite"/>
                      </p:stCondLst>
                      <p:childTnLst>
                        <p:par>
                          <p:cTn id="10" fill="hold">
                            <p:stCondLst>
                              <p:cond delay="0"/>
                            </p:stCondLst>
                            <p:childTnLst>
                              <p:par>
                                <p:cTn id="11" presetID="35" presetClass="path" presetSubtype="0" accel="50000" decel="50000" fill="hold" nodeType="clickEffect">
                                  <p:stCondLst>
                                    <p:cond delay="0"/>
                                  </p:stCondLst>
                                  <p:childTnLst>
                                    <p:animMotion origin="layout" path="M 0 0  L -0.25 0  E" pathEditMode="relative" ptsTypes="">
                                      <p:cBhvr>
                                        <p:cTn id="12" dur="500" fill="hold"/>
                                        <p:tgtEl>
                                          <p:spTgt spid="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02895" y="27940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6.3.4 SDH </a:t>
            </a:r>
            <a:r>
              <a:rPr lang="zh-CN" altLang="en-US" sz="1600">
                <a:solidFill>
                  <a:srgbClr val="002060"/>
                </a:solidFill>
                <a:latin typeface="微软雅黑" panose="020B0502040204020203" pitchFamily="34" charset="-122"/>
                <a:ea typeface="微软雅黑" panose="020B0502040204020203" pitchFamily="34" charset="-122"/>
              </a:rPr>
              <a:t>网络复用结构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4" name="文本框 13"/>
          <p:cNvSpPr txBox="1"/>
          <p:nvPr/>
        </p:nvSpPr>
        <p:spPr>
          <a:xfrm>
            <a:off x="1713230" y="1012190"/>
            <a:ext cx="6612255" cy="1630045"/>
          </a:xfrm>
          <a:prstGeom prst="rect">
            <a:avLst/>
          </a:prstGeom>
          <a:noFill/>
        </p:spPr>
        <p:txBody>
          <a:bodyPr wrap="square" rtlCol="0">
            <a:spAutoFit/>
          </a:bodyPr>
          <a:p>
            <a:r>
              <a:rPr lang="en-US" sz="1600">
                <a:solidFill>
                  <a:srgbClr val="002060"/>
                </a:solidFill>
                <a:latin typeface="微软雅黑" panose="020B0502040204020203" pitchFamily="34" charset="-122"/>
                <a:ea typeface="微软雅黑" panose="020B0502040204020203" pitchFamily="34" charset="-122"/>
              </a:rPr>
              <a:t>SDH </a:t>
            </a:r>
            <a:r>
              <a:rPr lang="zh-CN" altLang="en-US" sz="1600">
                <a:solidFill>
                  <a:srgbClr val="002060"/>
                </a:solidFill>
                <a:latin typeface="微软雅黑" panose="020B0502040204020203" pitchFamily="34" charset="-122"/>
                <a:ea typeface="微软雅黑" panose="020B0502040204020203" pitchFamily="34" charset="-122"/>
              </a:rPr>
              <a:t>采用字节间插</a:t>
            </a:r>
            <a:r>
              <a:rPr lang="en-US" altLang="zh-CN" sz="1600">
                <a:solidFill>
                  <a:srgbClr val="002060"/>
                </a:solidFill>
                <a:latin typeface="微软雅黑" panose="020B0502040204020203" pitchFamily="34" charset="-122"/>
                <a:ea typeface="微软雅黑" panose="020B0502040204020203" pitchFamily="34" charset="-122"/>
                <a:sym typeface="+mn-ea"/>
              </a:rPr>
              <a:t>(byte interleaving)</a:t>
            </a:r>
            <a:r>
              <a:rPr lang="zh-CN" altLang="en-US" sz="1600">
                <a:solidFill>
                  <a:srgbClr val="002060"/>
                </a:solidFill>
                <a:latin typeface="微软雅黑" panose="020B0502040204020203" pitchFamily="34" charset="-122"/>
                <a:ea typeface="微软雅黑" panose="020B0502040204020203" pitchFamily="34" charset="-122"/>
              </a:rPr>
              <a:t>复用</a:t>
            </a:r>
            <a:r>
              <a:rPr lang="en-US" altLang="zh-CN" sz="1600">
                <a:solidFill>
                  <a:srgbClr val="002060"/>
                </a:solidFill>
                <a:latin typeface="微软雅黑" panose="020B0502040204020203" pitchFamily="34" charset="-122"/>
                <a:ea typeface="微软雅黑" panose="020B0502040204020203" pitchFamily="34" charset="-122"/>
              </a:rPr>
              <a:t>: </a:t>
            </a:r>
            <a:endParaRPr lang="en-US" altLang="zh-CN" sz="1600">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a:solidFill>
                  <a:srgbClr val="002060"/>
                </a:solidFill>
                <a:latin typeface="微软雅黑" panose="020B0502040204020203" pitchFamily="34" charset="-122"/>
                <a:ea typeface="微软雅黑" panose="020B0502040204020203" pitchFamily="34" charset="-122"/>
              </a:rPr>
              <a:t>低阶</a:t>
            </a:r>
            <a:r>
              <a:rPr lang="en-US" altLang="zh-CN">
                <a:solidFill>
                  <a:srgbClr val="002060"/>
                </a:solidFill>
                <a:latin typeface="微软雅黑" panose="020B0502040204020203" pitchFamily="34" charset="-122"/>
                <a:ea typeface="微软雅黑" panose="020B0502040204020203" pitchFamily="34" charset="-122"/>
              </a:rPr>
              <a:t>SDH</a:t>
            </a:r>
            <a:r>
              <a:rPr lang="zh-CN" altLang="en-US">
                <a:solidFill>
                  <a:srgbClr val="002060"/>
                </a:solidFill>
                <a:latin typeface="微软雅黑" panose="020B0502040204020203" pitchFamily="34" charset="-122"/>
                <a:ea typeface="微软雅黑" panose="020B0502040204020203" pitchFamily="34" charset="-122"/>
              </a:rPr>
              <a:t>信号复用成高阶</a:t>
            </a:r>
            <a:r>
              <a:rPr lang="en-US" altLang="zh-CN">
                <a:solidFill>
                  <a:srgbClr val="002060"/>
                </a:solidFill>
                <a:latin typeface="微软雅黑" panose="020B0502040204020203" pitchFamily="34" charset="-122"/>
                <a:ea typeface="微软雅黑" panose="020B0502040204020203" pitchFamily="34" charset="-122"/>
              </a:rPr>
              <a:t>SDH</a:t>
            </a:r>
            <a:r>
              <a:rPr lang="zh-CN" altLang="en-US">
                <a:solidFill>
                  <a:srgbClr val="002060"/>
                </a:solidFill>
                <a:latin typeface="微软雅黑" panose="020B0502040204020203" pitchFamily="34" charset="-122"/>
                <a:ea typeface="微软雅黑" panose="020B0502040204020203" pitchFamily="34" charset="-122"/>
              </a:rPr>
              <a:t>信号</a:t>
            </a:r>
            <a:endParaRPr lang="zh-CN" altLang="en-US">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a:solidFill>
                  <a:srgbClr val="002060"/>
                </a:solidFill>
                <a:latin typeface="微软雅黑" panose="020B0502040204020203" pitchFamily="34" charset="-122"/>
                <a:ea typeface="微软雅黑" panose="020B0502040204020203" pitchFamily="34" charset="-122"/>
                <a:sym typeface="+mn-ea"/>
              </a:rPr>
              <a:t>低速支路信号复用成</a:t>
            </a:r>
            <a:r>
              <a:rPr lang="en-US" altLang="zh-CN">
                <a:solidFill>
                  <a:srgbClr val="002060"/>
                </a:solidFill>
                <a:latin typeface="微软雅黑" panose="020B0502040204020203" pitchFamily="34" charset="-122"/>
                <a:ea typeface="微软雅黑" panose="020B0502040204020203" pitchFamily="34" charset="-122"/>
                <a:sym typeface="+mn-ea"/>
              </a:rPr>
              <a:t>SDH</a:t>
            </a:r>
            <a:r>
              <a:rPr lang="zh-CN" altLang="en-US">
                <a:solidFill>
                  <a:srgbClr val="002060"/>
                </a:solidFill>
                <a:latin typeface="微软雅黑" panose="020B0502040204020203" pitchFamily="34" charset="-122"/>
                <a:ea typeface="微软雅黑" panose="020B0502040204020203" pitchFamily="34" charset="-122"/>
                <a:sym typeface="+mn-ea"/>
              </a:rPr>
              <a:t>信号</a:t>
            </a:r>
            <a:r>
              <a:rPr lang="en-US" altLang="zh-CN">
                <a:solidFill>
                  <a:srgbClr val="002060"/>
                </a:solidFill>
                <a:latin typeface="微软雅黑" panose="020B0502040204020203" pitchFamily="34" charset="-122"/>
                <a:ea typeface="微软雅黑" panose="020B0502040204020203" pitchFamily="34" charset="-122"/>
                <a:sym typeface="+mn-ea"/>
              </a:rPr>
              <a:t>STM-N</a:t>
            </a:r>
            <a:endParaRPr lang="en-US" altLang="zh-CN">
              <a:solidFill>
                <a:srgbClr val="002060"/>
              </a:solidFill>
              <a:latin typeface="微软雅黑" panose="020B0502040204020203" pitchFamily="34" charset="-122"/>
              <a:ea typeface="微软雅黑" panose="020B0502040204020203" pitchFamily="34" charset="-122"/>
              <a:sym typeface="+mn-ea"/>
            </a:endParaRPr>
          </a:p>
          <a:p>
            <a:pPr lvl="1" indent="0">
              <a:buFont typeface="+mj-lt"/>
              <a:buNone/>
            </a:pPr>
            <a:r>
              <a:rPr lang="zh-CN" altLang="en-US">
                <a:solidFill>
                  <a:srgbClr val="002060"/>
                </a:solidFill>
                <a:latin typeface="微软雅黑" panose="020B0502040204020203" pitchFamily="34" charset="-122"/>
                <a:ea typeface="微软雅黑" panose="020B0502040204020203" pitchFamily="34" charset="-122"/>
                <a:sym typeface="+mn-ea"/>
              </a:rPr>
              <a:t>两种传统方法：</a:t>
            </a:r>
            <a:endParaRPr lang="zh-CN" altLang="en-US">
              <a:solidFill>
                <a:srgbClr val="002060"/>
              </a:solidFill>
              <a:latin typeface="微软雅黑" panose="020B0502040204020203" pitchFamily="34" charset="-122"/>
              <a:ea typeface="微软雅黑" panose="020B0502040204020203" pitchFamily="34" charset="-122"/>
              <a:sym typeface="+mn-ea"/>
            </a:endParaRPr>
          </a:p>
          <a:p>
            <a:pPr marL="800100" lvl="1" indent="-342900">
              <a:buFont typeface="+mj-ea"/>
              <a:buAutoNum type="circleNumDbPlain"/>
            </a:pPr>
            <a:r>
              <a:rPr lang="zh-CN" altLang="en-US">
                <a:solidFill>
                  <a:srgbClr val="002060"/>
                </a:solidFill>
                <a:latin typeface="微软雅黑" panose="020B0502040204020203" pitchFamily="34" charset="-122"/>
                <a:ea typeface="微软雅黑" panose="020B0502040204020203" pitchFamily="34" charset="-122"/>
              </a:rPr>
              <a:t>比特塞入法</a:t>
            </a:r>
            <a:endParaRPr lang="zh-CN" altLang="en-US">
              <a:solidFill>
                <a:srgbClr val="002060"/>
              </a:solidFill>
              <a:latin typeface="微软雅黑" panose="020B0502040204020203" pitchFamily="34" charset="-122"/>
              <a:ea typeface="微软雅黑" panose="020B0502040204020203" pitchFamily="34" charset="-122"/>
            </a:endParaRPr>
          </a:p>
          <a:p>
            <a:pPr marL="800100" lvl="1" indent="-342900">
              <a:buFont typeface="+mj-ea"/>
              <a:buAutoNum type="circleNumDbPlain"/>
            </a:pPr>
            <a:r>
              <a:rPr lang="zh-CN" altLang="en-US">
                <a:solidFill>
                  <a:srgbClr val="002060"/>
                </a:solidFill>
                <a:latin typeface="微软雅黑" panose="020B0502040204020203" pitchFamily="34" charset="-122"/>
                <a:ea typeface="微软雅黑" panose="020B0502040204020203" pitchFamily="34" charset="-122"/>
              </a:rPr>
              <a:t>固定位置映射法</a:t>
            </a:r>
            <a:endParaRPr lang="zh-CN" altLang="en-US">
              <a:solidFill>
                <a:srgbClr val="002060"/>
              </a:solidFill>
              <a:latin typeface="微软雅黑" panose="020B0502040204020203" pitchFamily="34" charset="-122"/>
              <a:ea typeface="微软雅黑" panose="020B0502040204020203" pitchFamily="34" charset="-122"/>
            </a:endParaRPr>
          </a:p>
          <a:p>
            <a:pPr marL="342900" indent="-342900"/>
            <a:endParaRPr lang="zh-CN" altLang="en-US">
              <a:solidFill>
                <a:srgbClr val="002060"/>
              </a:solidFill>
              <a:latin typeface="微软雅黑" panose="020B0502040204020203" pitchFamily="34" charset="-122"/>
              <a:ea typeface="微软雅黑" panose="020B0502040204020203" pitchFamily="34" charset="-122"/>
              <a:sym typeface="+mn-ea"/>
            </a:endParaRPr>
          </a:p>
        </p:txBody>
      </p:sp>
      <p:sp>
        <p:nvSpPr>
          <p:cNvPr id="529410" name="Rectangle 2"/>
          <p:cNvSpPr>
            <a:spLocks noGrp="1" noChangeArrowheads="1"/>
          </p:cNvSpPr>
          <p:nvPr>
            <p:ph type="title"/>
          </p:nvPr>
        </p:nvSpPr>
        <p:spPr>
          <a:xfrm>
            <a:off x="4566920" y="2505075"/>
            <a:ext cx="3192780" cy="355600"/>
          </a:xfrm>
        </p:spPr>
        <p:txBody>
          <a:bodyPr vert="horz" wrap="square" lIns="91440" tIns="45720" rIns="91440" bIns="45720" numCol="1" anchor="ctr" anchorCtr="0" compatLnSpc="1"/>
          <a:p>
            <a:pPr marL="0" marR="0" lvl="0" indent="0" algn="ctr" defTabSz="914400" rtl="0" eaLnBrk="1" fontAlgn="base" latinLnBrk="0" hangingPunct="1">
              <a:lnSpc>
                <a:spcPct val="90000"/>
              </a:lnSpc>
              <a:spcBef>
                <a:spcPct val="0"/>
              </a:spcBef>
              <a:spcAft>
                <a:spcPct val="0"/>
              </a:spcAft>
              <a:buClrTx/>
              <a:buSzTx/>
              <a:buFontTx/>
              <a:buNone/>
              <a:defRPr/>
            </a:pPr>
            <a:r>
              <a:rPr kumimoji="0" lang="en-US" sz="1600" b="1" i="0" u="none" strike="noStrike" kern="0" cap="none" spc="0" normalizeH="0" baseline="0" noProof="0" smtClean="0">
                <a:ln>
                  <a:noFill/>
                </a:ln>
                <a:solidFill>
                  <a:srgbClr val="336699"/>
                </a:solidFill>
                <a:effectLst>
                  <a:outerShdw blurRad="38100" dist="38100" dir="2700000" algn="tl">
                    <a:srgbClr val="C0C0C0"/>
                  </a:outerShdw>
                </a:effectLst>
                <a:uLnTx/>
                <a:uFillTx/>
                <a:latin typeface="Arial" panose="020B0604020202020204" pitchFamily="34" charset="0"/>
                <a:ea typeface="+mj-ea"/>
                <a:cs typeface="+mj-cs"/>
              </a:rPr>
              <a:t>Comparing clocks</a:t>
            </a:r>
            <a:endParaRPr kumimoji="0" lang="en-US" sz="1600" b="1" i="0" u="none" strike="noStrike" kern="0" cap="none" spc="0" normalizeH="0" baseline="0" noProof="0" smtClean="0">
              <a:ln>
                <a:noFill/>
              </a:ln>
              <a:solidFill>
                <a:srgbClr val="336699"/>
              </a:solidFill>
              <a:effectLst>
                <a:outerShdw blurRad="38100" dist="38100" dir="2700000" algn="tl">
                  <a:srgbClr val="C0C0C0"/>
                </a:outerShdw>
              </a:effectLst>
              <a:uLnTx/>
              <a:uFillTx/>
              <a:latin typeface="Arial" panose="020B0604020202020204" pitchFamily="34" charset="0"/>
              <a:ea typeface="+mj-ea"/>
              <a:cs typeface="+mj-cs"/>
            </a:endParaRPr>
          </a:p>
        </p:txBody>
      </p:sp>
      <p:sp>
        <p:nvSpPr>
          <p:cNvPr id="16388" name="Rectangle 3"/>
          <p:cNvSpPr>
            <a:spLocks noGrp="1"/>
          </p:cNvSpPr>
          <p:nvPr>
            <p:ph idx="1"/>
          </p:nvPr>
        </p:nvSpPr>
        <p:spPr>
          <a:xfrm>
            <a:off x="3308985" y="2860675"/>
            <a:ext cx="5606415" cy="1986280"/>
          </a:xfrm>
        </p:spPr>
        <p:txBody>
          <a:bodyPr vert="horz" wrap="square" lIns="91440" tIns="45720" rIns="91440" bIns="45720" anchor="t"/>
          <a:p>
            <a:pPr eaLnBrk="1" hangingPunct="1">
              <a:buNone/>
            </a:pPr>
            <a:r>
              <a:rPr lang="en-US" altLang="zh-CN" sz="1200" dirty="0">
                <a:latin typeface="Arial" panose="020B0604020202020204" pitchFamily="34" charset="0"/>
              </a:rPr>
              <a:t>A clock is said to be </a:t>
            </a:r>
            <a:r>
              <a:rPr lang="en-US" altLang="zh-CN" sz="1200" dirty="0">
                <a:solidFill>
                  <a:schemeClr val="accent2"/>
                </a:solidFill>
                <a:latin typeface="Arial" panose="020B0604020202020204" pitchFamily="34" charset="0"/>
              </a:rPr>
              <a:t>isochronous</a:t>
            </a:r>
            <a:r>
              <a:rPr lang="en-US" altLang="zh-CN" sz="1200" dirty="0">
                <a:latin typeface="Arial" panose="020B0604020202020204" pitchFamily="34" charset="0"/>
              </a:rPr>
              <a:t> (isos=equal, chronos=time)</a:t>
            </a:r>
            <a:endParaRPr lang="en-US" altLang="zh-CN" sz="1200" dirty="0">
              <a:latin typeface="Arial" panose="020B0604020202020204" pitchFamily="34" charset="0"/>
            </a:endParaRPr>
          </a:p>
          <a:p>
            <a:pPr lvl="1" eaLnBrk="1" hangingPunct="1">
              <a:lnSpc>
                <a:spcPct val="100000"/>
              </a:lnSpc>
              <a:spcBef>
                <a:spcPct val="10000"/>
              </a:spcBef>
              <a:buNone/>
            </a:pPr>
            <a:r>
              <a:rPr lang="en-US" altLang="zh-CN" sz="1200" dirty="0">
                <a:latin typeface="Arial" panose="020B0604020202020204" pitchFamily="34" charset="0"/>
              </a:rPr>
              <a:t>if its </a:t>
            </a:r>
            <a:r>
              <a:rPr lang="en-US" altLang="zh-CN" sz="1200" i="1" dirty="0">
                <a:latin typeface="Arial" panose="020B0604020202020204" pitchFamily="34" charset="0"/>
              </a:rPr>
              <a:t>ticks</a:t>
            </a:r>
            <a:r>
              <a:rPr lang="en-US" altLang="zh-CN" sz="1200" dirty="0">
                <a:latin typeface="Arial" panose="020B0604020202020204" pitchFamily="34" charset="0"/>
              </a:rPr>
              <a:t> are equally spaced in time </a:t>
            </a:r>
            <a:endParaRPr lang="en-US" altLang="zh-CN" sz="1200" dirty="0">
              <a:latin typeface="Arial" panose="020B0604020202020204" pitchFamily="34" charset="0"/>
            </a:endParaRPr>
          </a:p>
          <a:p>
            <a:pPr eaLnBrk="1" hangingPunct="1">
              <a:lnSpc>
                <a:spcPct val="175000"/>
              </a:lnSpc>
              <a:buNone/>
            </a:pPr>
            <a:r>
              <a:rPr lang="en-US" altLang="zh-CN" sz="1200" dirty="0">
                <a:latin typeface="Arial" panose="020B0604020202020204" pitchFamily="34" charset="0"/>
              </a:rPr>
              <a:t>2 clocks are said to be </a:t>
            </a:r>
            <a:r>
              <a:rPr lang="en-US" altLang="zh-CN" sz="1200" dirty="0">
                <a:solidFill>
                  <a:schemeClr val="accent2"/>
                </a:solidFill>
                <a:latin typeface="Arial" panose="020B0604020202020204" pitchFamily="34" charset="0"/>
              </a:rPr>
              <a:t>synchronous</a:t>
            </a:r>
            <a:r>
              <a:rPr lang="en-US" altLang="zh-CN" sz="1200" dirty="0">
                <a:latin typeface="Arial" panose="020B0604020202020204" pitchFamily="34" charset="0"/>
              </a:rPr>
              <a:t> </a:t>
            </a:r>
            <a:r>
              <a:rPr lang="zh-CN" altLang="en-US" sz="1200" dirty="0">
                <a:latin typeface="Arial" panose="020B0604020202020204" pitchFamily="34" charset="0"/>
              </a:rPr>
              <a:t>同步 </a:t>
            </a:r>
            <a:r>
              <a:rPr lang="en-US" altLang="zh-CN" sz="1200" dirty="0">
                <a:latin typeface="Arial" panose="020B0604020202020204" pitchFamily="34" charset="0"/>
              </a:rPr>
              <a:t>(syn=same chronos=time)</a:t>
            </a:r>
            <a:endParaRPr lang="en-US" altLang="zh-CN" sz="1200" dirty="0">
              <a:latin typeface="Arial" panose="020B0604020202020204" pitchFamily="34" charset="0"/>
            </a:endParaRPr>
          </a:p>
          <a:p>
            <a:pPr lvl="1" eaLnBrk="1" hangingPunct="1">
              <a:lnSpc>
                <a:spcPct val="100000"/>
              </a:lnSpc>
              <a:spcBef>
                <a:spcPct val="10000"/>
              </a:spcBef>
              <a:buNone/>
            </a:pPr>
            <a:r>
              <a:rPr lang="en-US" altLang="zh-CN" sz="1200" dirty="0">
                <a:latin typeface="Arial" panose="020B0604020202020204" pitchFamily="34" charset="0"/>
              </a:rPr>
              <a:t>if they </a:t>
            </a:r>
            <a:r>
              <a:rPr lang="en-US" altLang="zh-CN" sz="1200" i="1" dirty="0">
                <a:latin typeface="Arial" panose="020B0604020202020204" pitchFamily="34" charset="0"/>
              </a:rPr>
              <a:t>tick in time</a:t>
            </a:r>
            <a:r>
              <a:rPr lang="en-US" altLang="zh-CN" sz="1200" dirty="0">
                <a:latin typeface="Arial" panose="020B0604020202020204" pitchFamily="34" charset="0"/>
              </a:rPr>
              <a:t>, i.e. have precisely the same frequency</a:t>
            </a:r>
            <a:endParaRPr lang="en-US" altLang="zh-CN" sz="1200" dirty="0">
              <a:latin typeface="Arial" panose="020B0604020202020204" pitchFamily="34" charset="0"/>
            </a:endParaRPr>
          </a:p>
          <a:p>
            <a:pPr eaLnBrk="1" hangingPunct="1">
              <a:lnSpc>
                <a:spcPct val="175000"/>
              </a:lnSpc>
              <a:buNone/>
            </a:pPr>
            <a:r>
              <a:rPr lang="en-US" altLang="zh-CN" sz="1200" dirty="0">
                <a:latin typeface="Arial" panose="020B0604020202020204" pitchFamily="34" charset="0"/>
              </a:rPr>
              <a:t>2 clocks are said to be </a:t>
            </a:r>
            <a:r>
              <a:rPr lang="en-US" altLang="zh-CN" sz="1200" dirty="0">
                <a:solidFill>
                  <a:schemeClr val="accent2"/>
                </a:solidFill>
                <a:latin typeface="Arial" panose="020B0604020202020204" pitchFamily="34" charset="0"/>
              </a:rPr>
              <a:t>plesiochronous</a:t>
            </a:r>
            <a:r>
              <a:rPr lang="en-US" altLang="zh-CN" sz="1200" dirty="0">
                <a:latin typeface="Arial" panose="020B0604020202020204" pitchFamily="34" charset="0"/>
              </a:rPr>
              <a:t> </a:t>
            </a:r>
            <a:r>
              <a:rPr lang="zh-CN" altLang="en-US" sz="1200" dirty="0">
                <a:latin typeface="Arial" panose="020B0604020202020204" pitchFamily="34" charset="0"/>
              </a:rPr>
              <a:t>准同步 </a:t>
            </a:r>
            <a:r>
              <a:rPr lang="en-US" altLang="zh-CN" sz="1200" dirty="0">
                <a:latin typeface="Arial" panose="020B0604020202020204" pitchFamily="34" charset="0"/>
              </a:rPr>
              <a:t>(plesio=near chronos=time)</a:t>
            </a:r>
            <a:endParaRPr lang="en-US" altLang="zh-CN" sz="1200" dirty="0">
              <a:latin typeface="Arial" panose="020B0604020202020204" pitchFamily="34" charset="0"/>
            </a:endParaRPr>
          </a:p>
          <a:p>
            <a:pPr lvl="1" eaLnBrk="1" hangingPunct="1">
              <a:lnSpc>
                <a:spcPct val="100000"/>
              </a:lnSpc>
              <a:spcBef>
                <a:spcPct val="10000"/>
              </a:spcBef>
              <a:buNone/>
            </a:pPr>
            <a:r>
              <a:rPr lang="en-US" altLang="zh-CN" sz="1200" dirty="0">
                <a:latin typeface="Arial" panose="020B0604020202020204" pitchFamily="34" charset="0"/>
              </a:rPr>
              <a:t>if they are nominally if the same frequency </a:t>
            </a:r>
            <a:endParaRPr lang="en-US" altLang="zh-CN" sz="1200" dirty="0">
              <a:latin typeface="Arial" panose="020B0604020202020204" pitchFamily="34" charset="0"/>
            </a:endParaRPr>
          </a:p>
          <a:p>
            <a:pPr lvl="1" eaLnBrk="1" hangingPunct="1">
              <a:lnSpc>
                <a:spcPct val="100000"/>
              </a:lnSpc>
              <a:spcBef>
                <a:spcPct val="10000"/>
              </a:spcBef>
              <a:buNone/>
            </a:pPr>
            <a:r>
              <a:rPr lang="en-US" altLang="zh-CN" sz="1200" dirty="0">
                <a:latin typeface="Arial" panose="020B0604020202020204" pitchFamily="34" charset="0"/>
              </a:rPr>
              <a:t>but are not </a:t>
            </a:r>
            <a:r>
              <a:rPr lang="en-US" altLang="zh-CN" sz="1200" i="1" dirty="0">
                <a:latin typeface="Arial" panose="020B0604020202020204" pitchFamily="34" charset="0"/>
              </a:rPr>
              <a:t>locked</a:t>
            </a:r>
            <a:endParaRPr lang="en-US" altLang="zh-CN" sz="1200" i="1" dirty="0">
              <a:latin typeface="Arial" panose="020B0604020202020204" pitchFamily="34" charset="0"/>
            </a:endParaRPr>
          </a:p>
          <a:p>
            <a:pPr eaLnBrk="1" hangingPunct="1">
              <a:buNone/>
            </a:pPr>
            <a:endParaRPr lang="en-US" altLang="zh-CN" sz="1200" dirty="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par>
                          <p:cTn id="8" fill="hold">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529410"/>
                                        </p:tgtEl>
                                        <p:attrNameLst>
                                          <p:attrName>style.visibility</p:attrName>
                                        </p:attrNameLst>
                                      </p:cBhvr>
                                      <p:to>
                                        <p:strVal val="visible"/>
                                      </p:to>
                                    </p:set>
                                    <p:anim calcmode="lin" valueType="num">
                                      <p:cBhvr additive="base">
                                        <p:cTn id="11" dur="500"/>
                                        <p:tgtEl>
                                          <p:spTgt spid="529410"/>
                                        </p:tgtEl>
                                        <p:attrNameLst>
                                          <p:attrName>ppt_x</p:attrName>
                                        </p:attrNameLst>
                                      </p:cBhvr>
                                      <p:tavLst>
                                        <p:tav tm="0">
                                          <p:val>
                                            <p:strVal val="#ppt_x+#ppt_w*1.125000"/>
                                          </p:val>
                                        </p:tav>
                                        <p:tav tm="100000">
                                          <p:val>
                                            <p:strVal val="#ppt_x"/>
                                          </p:val>
                                        </p:tav>
                                      </p:tavLst>
                                    </p:anim>
                                    <p:animEffect transition="in" filter="wipe(left)">
                                      <p:cBhvr>
                                        <p:cTn id="12" dur="500"/>
                                        <p:tgtEl>
                                          <p:spTgt spid="529410"/>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16388">
                                            <p:txEl>
                                              <p:pRg st="0" end="0"/>
                                            </p:txEl>
                                          </p:spTgt>
                                        </p:tgtEl>
                                        <p:attrNameLst>
                                          <p:attrName>style.visibility</p:attrName>
                                        </p:attrNameLst>
                                      </p:cBhvr>
                                      <p:to>
                                        <p:strVal val="visible"/>
                                      </p:to>
                                    </p:set>
                                    <p:anim calcmode="lin" valueType="num">
                                      <p:cBhvr additive="base">
                                        <p:cTn id="15" dur="500"/>
                                        <p:tgtEl>
                                          <p:spTgt spid="16388">
                                            <p:txEl>
                                              <p:pRg st="0" end="0"/>
                                            </p:txEl>
                                          </p:spTgt>
                                        </p:tgtEl>
                                        <p:attrNameLst>
                                          <p:attrName>ppt_y</p:attrName>
                                        </p:attrNameLst>
                                      </p:cBhvr>
                                      <p:tavLst>
                                        <p:tav tm="0">
                                          <p:val>
                                            <p:strVal val="#ppt_y+#ppt_h*1.125000"/>
                                          </p:val>
                                        </p:tav>
                                        <p:tav tm="100000">
                                          <p:val>
                                            <p:strVal val="#ppt_y"/>
                                          </p:val>
                                        </p:tav>
                                      </p:tavLst>
                                    </p:anim>
                                    <p:animEffect transition="in" filter="wipe(up)">
                                      <p:cBhvr>
                                        <p:cTn id="16" dur="500"/>
                                        <p:tgtEl>
                                          <p:spTgt spid="16388">
                                            <p:txEl>
                                              <p:pRg st="0" end="0"/>
                                            </p:txEl>
                                          </p:spTgt>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16388">
                                            <p:txEl>
                                              <p:pRg st="1" end="1"/>
                                            </p:txEl>
                                          </p:spTgt>
                                        </p:tgtEl>
                                        <p:attrNameLst>
                                          <p:attrName>style.visibility</p:attrName>
                                        </p:attrNameLst>
                                      </p:cBhvr>
                                      <p:to>
                                        <p:strVal val="visible"/>
                                      </p:to>
                                    </p:set>
                                    <p:anim calcmode="lin" valueType="num">
                                      <p:cBhvr additive="base">
                                        <p:cTn id="19" dur="500"/>
                                        <p:tgtEl>
                                          <p:spTgt spid="16388">
                                            <p:txEl>
                                              <p:pRg st="1" end="1"/>
                                            </p:txEl>
                                          </p:spTgt>
                                        </p:tgtEl>
                                        <p:attrNameLst>
                                          <p:attrName>ppt_y</p:attrName>
                                        </p:attrNameLst>
                                      </p:cBhvr>
                                      <p:tavLst>
                                        <p:tav tm="0">
                                          <p:val>
                                            <p:strVal val="#ppt_y+#ppt_h*1.125000"/>
                                          </p:val>
                                        </p:tav>
                                        <p:tav tm="100000">
                                          <p:val>
                                            <p:strVal val="#ppt_y"/>
                                          </p:val>
                                        </p:tav>
                                      </p:tavLst>
                                    </p:anim>
                                    <p:animEffect transition="in" filter="wipe(up)">
                                      <p:cBhvr>
                                        <p:cTn id="20" dur="500"/>
                                        <p:tgtEl>
                                          <p:spTgt spid="16388">
                                            <p:txEl>
                                              <p:pRg st="1" end="1"/>
                                            </p:txEl>
                                          </p:spTgt>
                                        </p:tgtEl>
                                      </p:cBhvr>
                                    </p:animEffect>
                                  </p:childTnLst>
                                </p:cTn>
                              </p:par>
                            </p:childTnLst>
                          </p:cTn>
                        </p:par>
                        <p:par>
                          <p:cTn id="21" fill="hold">
                            <p:stCondLst>
                              <p:cond delay="1000"/>
                            </p:stCondLst>
                            <p:childTnLst>
                              <p:par>
                                <p:cTn id="22" presetID="12" presetClass="entr" presetSubtype="4" fill="hold" grpId="0" nodeType="afterEffect">
                                  <p:stCondLst>
                                    <p:cond delay="0"/>
                                  </p:stCondLst>
                                  <p:childTnLst>
                                    <p:set>
                                      <p:cBhvr>
                                        <p:cTn id="23" dur="1" fill="hold">
                                          <p:stCondLst>
                                            <p:cond delay="0"/>
                                          </p:stCondLst>
                                        </p:cTn>
                                        <p:tgtEl>
                                          <p:spTgt spid="16388">
                                            <p:txEl>
                                              <p:pRg st="2" end="2"/>
                                            </p:txEl>
                                          </p:spTgt>
                                        </p:tgtEl>
                                        <p:attrNameLst>
                                          <p:attrName>style.visibility</p:attrName>
                                        </p:attrNameLst>
                                      </p:cBhvr>
                                      <p:to>
                                        <p:strVal val="visible"/>
                                      </p:to>
                                    </p:set>
                                    <p:anim calcmode="lin" valueType="num">
                                      <p:cBhvr additive="base">
                                        <p:cTn id="24" dur="500"/>
                                        <p:tgtEl>
                                          <p:spTgt spid="16388">
                                            <p:txEl>
                                              <p:pRg st="2" end="2"/>
                                            </p:txEl>
                                          </p:spTgt>
                                        </p:tgtEl>
                                        <p:attrNameLst>
                                          <p:attrName>ppt_y</p:attrName>
                                        </p:attrNameLst>
                                      </p:cBhvr>
                                      <p:tavLst>
                                        <p:tav tm="0">
                                          <p:val>
                                            <p:strVal val="#ppt_y+#ppt_h*1.125000"/>
                                          </p:val>
                                        </p:tav>
                                        <p:tav tm="100000">
                                          <p:val>
                                            <p:strVal val="#ppt_y"/>
                                          </p:val>
                                        </p:tav>
                                      </p:tavLst>
                                    </p:anim>
                                    <p:animEffect transition="in" filter="wipe(up)">
                                      <p:cBhvr>
                                        <p:cTn id="25" dur="500"/>
                                        <p:tgtEl>
                                          <p:spTgt spid="16388">
                                            <p:txEl>
                                              <p:pRg st="2" end="2"/>
                                            </p:txEl>
                                          </p:spTgt>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16388">
                                            <p:txEl>
                                              <p:pRg st="3" end="3"/>
                                            </p:txEl>
                                          </p:spTgt>
                                        </p:tgtEl>
                                        <p:attrNameLst>
                                          <p:attrName>style.visibility</p:attrName>
                                        </p:attrNameLst>
                                      </p:cBhvr>
                                      <p:to>
                                        <p:strVal val="visible"/>
                                      </p:to>
                                    </p:set>
                                    <p:anim calcmode="lin" valueType="num">
                                      <p:cBhvr additive="base">
                                        <p:cTn id="28" dur="500"/>
                                        <p:tgtEl>
                                          <p:spTgt spid="16388">
                                            <p:txEl>
                                              <p:pRg st="3" end="3"/>
                                            </p:txEl>
                                          </p:spTgt>
                                        </p:tgtEl>
                                        <p:attrNameLst>
                                          <p:attrName>ppt_y</p:attrName>
                                        </p:attrNameLst>
                                      </p:cBhvr>
                                      <p:tavLst>
                                        <p:tav tm="0">
                                          <p:val>
                                            <p:strVal val="#ppt_y+#ppt_h*1.125000"/>
                                          </p:val>
                                        </p:tav>
                                        <p:tav tm="100000">
                                          <p:val>
                                            <p:strVal val="#ppt_y"/>
                                          </p:val>
                                        </p:tav>
                                      </p:tavLst>
                                    </p:anim>
                                    <p:animEffect transition="in" filter="wipe(up)">
                                      <p:cBhvr>
                                        <p:cTn id="29" dur="500"/>
                                        <p:tgtEl>
                                          <p:spTgt spid="16388">
                                            <p:txEl>
                                              <p:pRg st="3" end="3"/>
                                            </p:txEl>
                                          </p:spTgt>
                                        </p:tgtEl>
                                      </p:cBhvr>
                                    </p:animEffect>
                                  </p:childTnLst>
                                </p:cTn>
                              </p:par>
                            </p:childTnLst>
                          </p:cTn>
                        </p:par>
                        <p:par>
                          <p:cTn id="30" fill="hold">
                            <p:stCondLst>
                              <p:cond delay="1500"/>
                            </p:stCondLst>
                            <p:childTnLst>
                              <p:par>
                                <p:cTn id="31" presetID="12" presetClass="entr" presetSubtype="4" fill="hold" grpId="0" nodeType="afterEffect">
                                  <p:stCondLst>
                                    <p:cond delay="0"/>
                                  </p:stCondLst>
                                  <p:childTnLst>
                                    <p:set>
                                      <p:cBhvr>
                                        <p:cTn id="32" dur="1" fill="hold">
                                          <p:stCondLst>
                                            <p:cond delay="0"/>
                                          </p:stCondLst>
                                        </p:cTn>
                                        <p:tgtEl>
                                          <p:spTgt spid="16388">
                                            <p:txEl>
                                              <p:pRg st="4" end="4"/>
                                            </p:txEl>
                                          </p:spTgt>
                                        </p:tgtEl>
                                        <p:attrNameLst>
                                          <p:attrName>style.visibility</p:attrName>
                                        </p:attrNameLst>
                                      </p:cBhvr>
                                      <p:to>
                                        <p:strVal val="visible"/>
                                      </p:to>
                                    </p:set>
                                    <p:anim calcmode="lin" valueType="num">
                                      <p:cBhvr additive="base">
                                        <p:cTn id="33" dur="500"/>
                                        <p:tgtEl>
                                          <p:spTgt spid="16388">
                                            <p:txEl>
                                              <p:pRg st="4" end="4"/>
                                            </p:txEl>
                                          </p:spTgt>
                                        </p:tgtEl>
                                        <p:attrNameLst>
                                          <p:attrName>ppt_y</p:attrName>
                                        </p:attrNameLst>
                                      </p:cBhvr>
                                      <p:tavLst>
                                        <p:tav tm="0">
                                          <p:val>
                                            <p:strVal val="#ppt_y+#ppt_h*1.125000"/>
                                          </p:val>
                                        </p:tav>
                                        <p:tav tm="100000">
                                          <p:val>
                                            <p:strVal val="#ppt_y"/>
                                          </p:val>
                                        </p:tav>
                                      </p:tavLst>
                                    </p:anim>
                                    <p:animEffect transition="in" filter="wipe(up)">
                                      <p:cBhvr>
                                        <p:cTn id="34" dur="500"/>
                                        <p:tgtEl>
                                          <p:spTgt spid="16388">
                                            <p:txEl>
                                              <p:pRg st="4" end="4"/>
                                            </p:txEl>
                                          </p:spTgt>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16388">
                                            <p:txEl>
                                              <p:pRg st="5" end="5"/>
                                            </p:txEl>
                                          </p:spTgt>
                                        </p:tgtEl>
                                        <p:attrNameLst>
                                          <p:attrName>style.visibility</p:attrName>
                                        </p:attrNameLst>
                                      </p:cBhvr>
                                      <p:to>
                                        <p:strVal val="visible"/>
                                      </p:to>
                                    </p:set>
                                    <p:anim calcmode="lin" valueType="num">
                                      <p:cBhvr additive="base">
                                        <p:cTn id="37" dur="500"/>
                                        <p:tgtEl>
                                          <p:spTgt spid="16388">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16388">
                                            <p:txEl>
                                              <p:pRg st="5" end="5"/>
                                            </p:txEl>
                                          </p:spTgt>
                                        </p:tgtEl>
                                      </p:cBhvr>
                                    </p:animEffect>
                                  </p:childTnLst>
                                </p:cTn>
                              </p:par>
                              <p:par>
                                <p:cTn id="39" presetID="12" presetClass="entr" presetSubtype="4" fill="hold" grpId="0" nodeType="withEffect">
                                  <p:stCondLst>
                                    <p:cond delay="0"/>
                                  </p:stCondLst>
                                  <p:childTnLst>
                                    <p:set>
                                      <p:cBhvr>
                                        <p:cTn id="40" dur="1" fill="hold">
                                          <p:stCondLst>
                                            <p:cond delay="0"/>
                                          </p:stCondLst>
                                        </p:cTn>
                                        <p:tgtEl>
                                          <p:spTgt spid="16388">
                                            <p:txEl>
                                              <p:pRg st="6" end="6"/>
                                            </p:txEl>
                                          </p:spTgt>
                                        </p:tgtEl>
                                        <p:attrNameLst>
                                          <p:attrName>style.visibility</p:attrName>
                                        </p:attrNameLst>
                                      </p:cBhvr>
                                      <p:to>
                                        <p:strVal val="visible"/>
                                      </p:to>
                                    </p:set>
                                    <p:anim calcmode="lin" valueType="num">
                                      <p:cBhvr additive="base">
                                        <p:cTn id="41" dur="500"/>
                                        <p:tgtEl>
                                          <p:spTgt spid="16388">
                                            <p:txEl>
                                              <p:pRg st="6" end="6"/>
                                            </p:txEl>
                                          </p:spTgt>
                                        </p:tgtEl>
                                        <p:attrNameLst>
                                          <p:attrName>ppt_y</p:attrName>
                                        </p:attrNameLst>
                                      </p:cBhvr>
                                      <p:tavLst>
                                        <p:tav tm="0">
                                          <p:val>
                                            <p:strVal val="#ppt_y+#ppt_h*1.125000"/>
                                          </p:val>
                                        </p:tav>
                                        <p:tav tm="100000">
                                          <p:val>
                                            <p:strVal val="#ppt_y"/>
                                          </p:val>
                                        </p:tav>
                                      </p:tavLst>
                                    </p:anim>
                                    <p:animEffect transition="in" filter="wipe(up)">
                                      <p:cBhvr>
                                        <p:cTn id="42" dur="500"/>
                                        <p:tgtEl>
                                          <p:spTgt spid="1638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529410" grpId="0"/>
      <p:bldP spid="16388"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02895" y="27940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6.3.4 SDH </a:t>
            </a:r>
            <a:r>
              <a:rPr lang="zh-CN" altLang="en-US" sz="1600">
                <a:solidFill>
                  <a:srgbClr val="002060"/>
                </a:solidFill>
                <a:latin typeface="微软雅黑" panose="020B0502040204020203" pitchFamily="34" charset="-122"/>
                <a:ea typeface="微软雅黑" panose="020B0502040204020203" pitchFamily="34" charset="-122"/>
              </a:rPr>
              <a:t>网络复用结构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4" name="文本框 13"/>
          <p:cNvSpPr txBox="1"/>
          <p:nvPr/>
        </p:nvSpPr>
        <p:spPr>
          <a:xfrm>
            <a:off x="1713230" y="1012190"/>
            <a:ext cx="6612255" cy="2707005"/>
          </a:xfrm>
          <a:prstGeom prst="rect">
            <a:avLst/>
          </a:prstGeom>
          <a:noFill/>
        </p:spPr>
        <p:txBody>
          <a:bodyPr wrap="square" rtlCol="0">
            <a:spAutoFit/>
          </a:bodyPr>
          <a:p>
            <a:r>
              <a:rPr lang="en-US" sz="1600">
                <a:solidFill>
                  <a:srgbClr val="002060"/>
                </a:solidFill>
                <a:latin typeface="微软雅黑" panose="020B0502040204020203" pitchFamily="34" charset="-122"/>
                <a:ea typeface="微软雅黑" panose="020B0502040204020203" pitchFamily="34" charset="-122"/>
              </a:rPr>
              <a:t>SDH </a:t>
            </a:r>
            <a:r>
              <a:rPr lang="zh-CN" altLang="en-US" sz="1600">
                <a:solidFill>
                  <a:srgbClr val="002060"/>
                </a:solidFill>
                <a:latin typeface="微软雅黑" panose="020B0502040204020203" pitchFamily="34" charset="-122"/>
                <a:ea typeface="微软雅黑" panose="020B0502040204020203" pitchFamily="34" charset="-122"/>
              </a:rPr>
              <a:t>采用字节间插</a:t>
            </a:r>
            <a:r>
              <a:rPr lang="en-US" altLang="zh-CN" sz="1600">
                <a:solidFill>
                  <a:srgbClr val="002060"/>
                </a:solidFill>
                <a:latin typeface="微软雅黑" panose="020B0502040204020203" pitchFamily="34" charset="-122"/>
                <a:ea typeface="微软雅黑" panose="020B0502040204020203" pitchFamily="34" charset="-122"/>
                <a:sym typeface="+mn-ea"/>
              </a:rPr>
              <a:t>(byte interleaving)</a:t>
            </a:r>
            <a:r>
              <a:rPr lang="zh-CN" altLang="en-US" sz="1600">
                <a:solidFill>
                  <a:srgbClr val="002060"/>
                </a:solidFill>
                <a:latin typeface="微软雅黑" panose="020B0502040204020203" pitchFamily="34" charset="-122"/>
                <a:ea typeface="微软雅黑" panose="020B0502040204020203" pitchFamily="34" charset="-122"/>
              </a:rPr>
              <a:t>复用</a:t>
            </a:r>
            <a:r>
              <a:rPr lang="en-US" altLang="zh-CN" sz="1600">
                <a:solidFill>
                  <a:srgbClr val="002060"/>
                </a:solidFill>
                <a:latin typeface="微软雅黑" panose="020B0502040204020203" pitchFamily="34" charset="-122"/>
                <a:ea typeface="微软雅黑" panose="020B0502040204020203" pitchFamily="34" charset="-122"/>
              </a:rPr>
              <a:t>: </a:t>
            </a:r>
            <a:endParaRPr lang="en-US" altLang="zh-CN" sz="1600">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a:solidFill>
                  <a:srgbClr val="002060"/>
                </a:solidFill>
                <a:latin typeface="微软雅黑" panose="020B0502040204020203" pitchFamily="34" charset="-122"/>
                <a:ea typeface="微软雅黑" panose="020B0502040204020203" pitchFamily="34" charset="-122"/>
              </a:rPr>
              <a:t>低阶</a:t>
            </a:r>
            <a:r>
              <a:rPr lang="en-US" altLang="zh-CN">
                <a:solidFill>
                  <a:srgbClr val="002060"/>
                </a:solidFill>
                <a:latin typeface="微软雅黑" panose="020B0502040204020203" pitchFamily="34" charset="-122"/>
                <a:ea typeface="微软雅黑" panose="020B0502040204020203" pitchFamily="34" charset="-122"/>
              </a:rPr>
              <a:t>SDH</a:t>
            </a:r>
            <a:r>
              <a:rPr lang="zh-CN" altLang="en-US">
                <a:solidFill>
                  <a:srgbClr val="002060"/>
                </a:solidFill>
                <a:latin typeface="微软雅黑" panose="020B0502040204020203" pitchFamily="34" charset="-122"/>
                <a:ea typeface="微软雅黑" panose="020B0502040204020203" pitchFamily="34" charset="-122"/>
              </a:rPr>
              <a:t>信号复用成高阶</a:t>
            </a:r>
            <a:r>
              <a:rPr lang="en-US" altLang="zh-CN">
                <a:solidFill>
                  <a:srgbClr val="002060"/>
                </a:solidFill>
                <a:latin typeface="微软雅黑" panose="020B0502040204020203" pitchFamily="34" charset="-122"/>
                <a:ea typeface="微软雅黑" panose="020B0502040204020203" pitchFamily="34" charset="-122"/>
              </a:rPr>
              <a:t>SDH</a:t>
            </a:r>
            <a:r>
              <a:rPr lang="zh-CN" altLang="en-US">
                <a:solidFill>
                  <a:srgbClr val="002060"/>
                </a:solidFill>
                <a:latin typeface="微软雅黑" panose="020B0502040204020203" pitchFamily="34" charset="-122"/>
                <a:ea typeface="微软雅黑" panose="020B0502040204020203" pitchFamily="34" charset="-122"/>
              </a:rPr>
              <a:t>信号</a:t>
            </a:r>
            <a:endParaRPr lang="zh-CN" altLang="en-US">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a:solidFill>
                  <a:srgbClr val="002060"/>
                </a:solidFill>
                <a:latin typeface="微软雅黑" panose="020B0502040204020203" pitchFamily="34" charset="-122"/>
                <a:ea typeface="微软雅黑" panose="020B0502040204020203" pitchFamily="34" charset="-122"/>
                <a:sym typeface="+mn-ea"/>
              </a:rPr>
              <a:t>低速支路信号复用成</a:t>
            </a:r>
            <a:r>
              <a:rPr lang="en-US" altLang="zh-CN">
                <a:solidFill>
                  <a:srgbClr val="002060"/>
                </a:solidFill>
                <a:latin typeface="微软雅黑" panose="020B0502040204020203" pitchFamily="34" charset="-122"/>
                <a:ea typeface="微软雅黑" panose="020B0502040204020203" pitchFamily="34" charset="-122"/>
                <a:sym typeface="+mn-ea"/>
              </a:rPr>
              <a:t>SDH</a:t>
            </a:r>
            <a:r>
              <a:rPr lang="zh-CN" altLang="en-US">
                <a:solidFill>
                  <a:srgbClr val="002060"/>
                </a:solidFill>
                <a:latin typeface="微软雅黑" panose="020B0502040204020203" pitchFamily="34" charset="-122"/>
                <a:ea typeface="微软雅黑" panose="020B0502040204020203" pitchFamily="34" charset="-122"/>
                <a:sym typeface="+mn-ea"/>
              </a:rPr>
              <a:t>信号</a:t>
            </a:r>
            <a:r>
              <a:rPr lang="en-US" altLang="zh-CN">
                <a:solidFill>
                  <a:srgbClr val="002060"/>
                </a:solidFill>
                <a:latin typeface="微软雅黑" panose="020B0502040204020203" pitchFamily="34" charset="-122"/>
                <a:ea typeface="微软雅黑" panose="020B0502040204020203" pitchFamily="34" charset="-122"/>
                <a:sym typeface="+mn-ea"/>
              </a:rPr>
              <a:t>STM-N</a:t>
            </a:r>
            <a:endParaRPr lang="en-US" altLang="zh-CN">
              <a:solidFill>
                <a:srgbClr val="002060"/>
              </a:solidFill>
              <a:latin typeface="微软雅黑" panose="020B0502040204020203" pitchFamily="34" charset="-122"/>
              <a:ea typeface="微软雅黑" panose="020B0502040204020203" pitchFamily="34" charset="-122"/>
              <a:sym typeface="+mn-ea"/>
            </a:endParaRPr>
          </a:p>
          <a:p>
            <a:pPr lvl="1" indent="0">
              <a:buFont typeface="+mj-lt"/>
              <a:buNone/>
            </a:pPr>
            <a:r>
              <a:rPr lang="zh-CN" altLang="en-US">
                <a:solidFill>
                  <a:srgbClr val="002060"/>
                </a:solidFill>
                <a:latin typeface="微软雅黑" panose="020B0502040204020203" pitchFamily="34" charset="-122"/>
                <a:ea typeface="微软雅黑" panose="020B0502040204020203" pitchFamily="34" charset="-122"/>
                <a:sym typeface="+mn-ea"/>
              </a:rPr>
              <a:t>两种传统方法：</a:t>
            </a:r>
            <a:endParaRPr lang="zh-CN" altLang="en-US">
              <a:solidFill>
                <a:srgbClr val="002060"/>
              </a:solidFill>
              <a:latin typeface="微软雅黑" panose="020B0502040204020203" pitchFamily="34" charset="-122"/>
              <a:ea typeface="微软雅黑" panose="020B0502040204020203" pitchFamily="34" charset="-122"/>
              <a:sym typeface="+mn-ea"/>
            </a:endParaRPr>
          </a:p>
          <a:p>
            <a:pPr marL="800100" lvl="1" indent="-342900">
              <a:buFont typeface="+mj-ea"/>
              <a:buAutoNum type="circleNumDbPlain"/>
            </a:pPr>
            <a:r>
              <a:rPr lang="zh-CN" altLang="en-US">
                <a:solidFill>
                  <a:srgbClr val="002060"/>
                </a:solidFill>
                <a:latin typeface="微软雅黑" panose="020B0502040204020203" pitchFamily="34" charset="-122"/>
                <a:ea typeface="微软雅黑" panose="020B0502040204020203" pitchFamily="34" charset="-122"/>
              </a:rPr>
              <a:t>比特塞入法</a:t>
            </a:r>
            <a:r>
              <a:rPr lang="en-US" altLang="zh-CN">
                <a:solidFill>
                  <a:srgbClr val="002060"/>
                </a:solidFill>
                <a:latin typeface="微软雅黑" panose="020B0502040204020203" pitchFamily="34" charset="-122"/>
                <a:ea typeface="微软雅黑" panose="020B0502040204020203" pitchFamily="34" charset="-122"/>
              </a:rPr>
              <a:t>(</a:t>
            </a:r>
            <a:r>
              <a:rPr lang="zh-CN" altLang="en-US">
                <a:solidFill>
                  <a:srgbClr val="002060"/>
                </a:solidFill>
                <a:latin typeface="微软雅黑" panose="020B0502040204020203" pitchFamily="34" charset="-122"/>
                <a:ea typeface="微软雅黑" panose="020B0502040204020203" pitchFamily="34" charset="-122"/>
              </a:rPr>
              <a:t>码速调整法</a:t>
            </a:r>
            <a:r>
              <a:rPr lang="en-US" altLang="zh-CN">
                <a:solidFill>
                  <a:srgbClr val="002060"/>
                </a:solidFill>
                <a:latin typeface="微软雅黑" panose="020B0502040204020203" pitchFamily="34" charset="-122"/>
                <a:ea typeface="微软雅黑" panose="020B0502040204020203" pitchFamily="34" charset="-122"/>
              </a:rPr>
              <a:t>)</a:t>
            </a:r>
            <a:r>
              <a:rPr lang="zh-CN" altLang="en-US">
                <a:solidFill>
                  <a:srgbClr val="002060"/>
                </a:solidFill>
                <a:latin typeface="微软雅黑" panose="020B0502040204020203" pitchFamily="34" charset="-122"/>
                <a:ea typeface="微软雅黑" panose="020B0502040204020203" pitchFamily="34" charset="-122"/>
              </a:rPr>
              <a:t>：</a:t>
            </a:r>
            <a:endParaRPr lang="zh-CN" altLang="en-US">
              <a:solidFill>
                <a:srgbClr val="002060"/>
              </a:solidFill>
              <a:latin typeface="微软雅黑" panose="020B0502040204020203" pitchFamily="34" charset="-122"/>
              <a:ea typeface="微软雅黑" panose="020B0502040204020203" pitchFamily="34" charset="-122"/>
            </a:endParaRPr>
          </a:p>
          <a:p>
            <a:pPr marL="1257300" lvl="2" indent="-342900">
              <a:buFont typeface="宋体" panose="02010600030101010101" pitchFamily="2" charset="-122"/>
              <a:buChar char="–"/>
            </a:pPr>
            <a:r>
              <a:rPr lang="zh-CN" altLang="en-US">
                <a:solidFill>
                  <a:srgbClr val="002060"/>
                </a:solidFill>
                <a:latin typeface="微软雅黑" panose="020B0502040204020203" pitchFamily="34" charset="-122"/>
                <a:ea typeface="微软雅黑" panose="020B0502040204020203" pitchFamily="34" charset="-122"/>
              </a:rPr>
              <a:t>固定位置的比特塞入指示显示塞入的比特是否载有信号数据</a:t>
            </a:r>
            <a:endParaRPr lang="zh-CN" altLang="en-US">
              <a:solidFill>
                <a:srgbClr val="002060"/>
              </a:solidFill>
              <a:latin typeface="微软雅黑" panose="020B0502040204020203" pitchFamily="34" charset="-122"/>
              <a:ea typeface="微软雅黑" panose="020B0502040204020203" pitchFamily="34" charset="-122"/>
            </a:endParaRPr>
          </a:p>
          <a:p>
            <a:pPr marL="1257300" lvl="2" indent="-342900">
              <a:buFont typeface="宋体" panose="02010600030101010101" pitchFamily="2" charset="-122"/>
              <a:buChar char="–"/>
            </a:pPr>
            <a:r>
              <a:rPr lang="zh-CN" altLang="en-US">
                <a:solidFill>
                  <a:srgbClr val="002060"/>
                </a:solidFill>
                <a:latin typeface="微软雅黑" panose="020B0502040204020203" pitchFamily="34" charset="-122"/>
                <a:ea typeface="微软雅黑" panose="020B0502040204020203" pitchFamily="34" charset="-122"/>
              </a:rPr>
              <a:t>允许被复合的净负荷有较大的频率差异</a:t>
            </a:r>
            <a:r>
              <a:rPr lang="en-US" altLang="zh-CN">
                <a:solidFill>
                  <a:srgbClr val="002060"/>
                </a:solidFill>
                <a:latin typeface="微软雅黑" panose="020B0502040204020203" pitchFamily="34" charset="-122"/>
                <a:ea typeface="微软雅黑" panose="020B0502040204020203" pitchFamily="34" charset="-122"/>
              </a:rPr>
              <a:t>(</a:t>
            </a:r>
            <a:r>
              <a:rPr lang="zh-CN" altLang="en-US">
                <a:solidFill>
                  <a:srgbClr val="002060"/>
                </a:solidFill>
                <a:latin typeface="微软雅黑" panose="020B0502040204020203" pitchFamily="34" charset="-122"/>
                <a:ea typeface="微软雅黑" panose="020B0502040204020203" pitchFamily="34" charset="-122"/>
              </a:rPr>
              <a:t>异步复用</a:t>
            </a:r>
            <a:r>
              <a:rPr lang="en-US" altLang="zh-CN">
                <a:solidFill>
                  <a:srgbClr val="002060"/>
                </a:solidFill>
                <a:latin typeface="微软雅黑" panose="020B0502040204020203" pitchFamily="34" charset="-122"/>
                <a:ea typeface="微软雅黑" panose="020B0502040204020203" pitchFamily="34" charset="-122"/>
              </a:rPr>
              <a:t>)</a:t>
            </a:r>
            <a:endParaRPr lang="en-US" altLang="zh-CN">
              <a:solidFill>
                <a:srgbClr val="002060"/>
              </a:solidFill>
              <a:latin typeface="微软雅黑" panose="020B0502040204020203" pitchFamily="34" charset="-122"/>
              <a:ea typeface="微软雅黑" panose="020B0502040204020203" pitchFamily="34" charset="-122"/>
            </a:endParaRPr>
          </a:p>
          <a:p>
            <a:pPr marL="1257300" lvl="2" indent="-342900">
              <a:buFont typeface="宋体" panose="02010600030101010101" pitchFamily="2" charset="-122"/>
              <a:buChar char="–"/>
            </a:pPr>
            <a:r>
              <a:rPr lang="zh-CN" altLang="en-US">
                <a:solidFill>
                  <a:srgbClr val="002060"/>
                </a:solidFill>
                <a:latin typeface="微软雅黑" panose="020B0502040204020203" pitchFamily="34" charset="-122"/>
                <a:ea typeface="微软雅黑" panose="020B0502040204020203" pitchFamily="34" charset="-122"/>
              </a:rPr>
              <a:t>不能将支路信号直接接入高速复用信号或从高速信号中分出低速支路信号，需要一级一级进行</a:t>
            </a:r>
            <a:r>
              <a:rPr lang="en-US" altLang="zh-CN">
                <a:solidFill>
                  <a:srgbClr val="002060"/>
                </a:solidFill>
                <a:latin typeface="微软雅黑" panose="020B0502040204020203" pitchFamily="34" charset="-122"/>
                <a:ea typeface="微软雅黑" panose="020B0502040204020203" pitchFamily="34" charset="-122"/>
              </a:rPr>
              <a:t>(PDH</a:t>
            </a:r>
            <a:r>
              <a:rPr lang="zh-CN" altLang="en-US">
                <a:solidFill>
                  <a:srgbClr val="002060"/>
                </a:solidFill>
                <a:latin typeface="微软雅黑" panose="020B0502040204020203" pitchFamily="34" charset="-122"/>
                <a:ea typeface="微软雅黑" panose="020B0502040204020203" pitchFamily="34" charset="-122"/>
              </a:rPr>
              <a:t>的方式</a:t>
            </a:r>
            <a:r>
              <a:rPr lang="en-US" altLang="zh-CN">
                <a:solidFill>
                  <a:srgbClr val="002060"/>
                </a:solidFill>
                <a:latin typeface="微软雅黑" panose="020B0502040204020203" pitchFamily="34" charset="-122"/>
                <a:ea typeface="微软雅黑" panose="020B0502040204020203" pitchFamily="34" charset="-122"/>
              </a:rPr>
              <a:t>, </a:t>
            </a:r>
            <a:r>
              <a:rPr lang="zh-CN" altLang="en-US">
                <a:solidFill>
                  <a:srgbClr val="002060"/>
                </a:solidFill>
                <a:latin typeface="微软雅黑" panose="020B0502040204020203" pitchFamily="34" charset="-122"/>
                <a:ea typeface="微软雅黑" panose="020B0502040204020203" pitchFamily="34" charset="-122"/>
              </a:rPr>
              <a:t>准同步</a:t>
            </a:r>
            <a:r>
              <a:rPr lang="en-US" altLang="zh-CN">
                <a:solidFill>
                  <a:srgbClr val="002060"/>
                </a:solidFill>
                <a:latin typeface="微软雅黑" panose="020B0502040204020203" pitchFamily="34" charset="-122"/>
                <a:ea typeface="微软雅黑" panose="020B0502040204020203" pitchFamily="34" charset="-122"/>
              </a:rPr>
              <a:t>, plesiochronous digital hierarchy)</a:t>
            </a:r>
            <a:endParaRPr lang="en-US" altLang="zh-CN">
              <a:solidFill>
                <a:srgbClr val="002060"/>
              </a:solidFill>
              <a:latin typeface="微软雅黑" panose="020B0502040204020203" pitchFamily="34" charset="-122"/>
              <a:ea typeface="微软雅黑" panose="020B0502040204020203" pitchFamily="34" charset="-122"/>
            </a:endParaRPr>
          </a:p>
          <a:p>
            <a:pPr marL="800100" lvl="1" indent="-342900">
              <a:buFont typeface="+mj-ea"/>
              <a:buAutoNum type="circleNumDbPlain"/>
            </a:pPr>
            <a:r>
              <a:rPr lang="zh-CN" altLang="en-US">
                <a:solidFill>
                  <a:srgbClr val="002060"/>
                </a:solidFill>
                <a:latin typeface="微软雅黑" panose="020B0502040204020203" pitchFamily="34" charset="-122"/>
                <a:ea typeface="微软雅黑" panose="020B0502040204020203" pitchFamily="34" charset="-122"/>
              </a:rPr>
              <a:t>固定位置映射法</a:t>
            </a:r>
            <a:endParaRPr lang="zh-CN" altLang="en-US">
              <a:solidFill>
                <a:srgbClr val="002060"/>
              </a:solidFill>
              <a:latin typeface="微软雅黑" panose="020B0502040204020203" pitchFamily="34" charset="-122"/>
              <a:ea typeface="微软雅黑" panose="020B0502040204020203" pitchFamily="34" charset="-122"/>
            </a:endParaRPr>
          </a:p>
          <a:p>
            <a:pPr marL="342900" indent="-342900"/>
            <a:endParaRPr lang="zh-CN" altLang="en-US">
              <a:solidFill>
                <a:srgbClr val="002060"/>
              </a:solidFill>
              <a:latin typeface="微软雅黑" panose="020B0502040204020203" pitchFamily="34" charset="-122"/>
              <a:ea typeface="微软雅黑"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02895" y="27940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6.3.4 SDH </a:t>
            </a:r>
            <a:r>
              <a:rPr lang="zh-CN" altLang="en-US" sz="1600">
                <a:solidFill>
                  <a:srgbClr val="002060"/>
                </a:solidFill>
                <a:latin typeface="微软雅黑" panose="020B0502040204020203" pitchFamily="34" charset="-122"/>
                <a:ea typeface="微软雅黑" panose="020B0502040204020203" pitchFamily="34" charset="-122"/>
              </a:rPr>
              <a:t>网络复用结构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4" name="文本框 13"/>
          <p:cNvSpPr txBox="1"/>
          <p:nvPr/>
        </p:nvSpPr>
        <p:spPr>
          <a:xfrm>
            <a:off x="1713230" y="1012190"/>
            <a:ext cx="6612255" cy="2707005"/>
          </a:xfrm>
          <a:prstGeom prst="rect">
            <a:avLst/>
          </a:prstGeom>
          <a:noFill/>
        </p:spPr>
        <p:txBody>
          <a:bodyPr wrap="square" rtlCol="0">
            <a:spAutoFit/>
          </a:bodyPr>
          <a:p>
            <a:r>
              <a:rPr lang="en-US" sz="1600">
                <a:solidFill>
                  <a:srgbClr val="002060"/>
                </a:solidFill>
                <a:latin typeface="微软雅黑" panose="020B0502040204020203" pitchFamily="34" charset="-122"/>
                <a:ea typeface="微软雅黑" panose="020B0502040204020203" pitchFamily="34" charset="-122"/>
              </a:rPr>
              <a:t>SDH </a:t>
            </a:r>
            <a:r>
              <a:rPr lang="zh-CN" altLang="en-US" sz="1600">
                <a:solidFill>
                  <a:srgbClr val="002060"/>
                </a:solidFill>
                <a:latin typeface="微软雅黑" panose="020B0502040204020203" pitchFamily="34" charset="-122"/>
                <a:ea typeface="微软雅黑" panose="020B0502040204020203" pitchFamily="34" charset="-122"/>
              </a:rPr>
              <a:t>采用字节间插</a:t>
            </a:r>
            <a:r>
              <a:rPr lang="en-US" altLang="zh-CN" sz="1600">
                <a:solidFill>
                  <a:srgbClr val="002060"/>
                </a:solidFill>
                <a:latin typeface="微软雅黑" panose="020B0502040204020203" pitchFamily="34" charset="-122"/>
                <a:ea typeface="微软雅黑" panose="020B0502040204020203" pitchFamily="34" charset="-122"/>
                <a:sym typeface="+mn-ea"/>
              </a:rPr>
              <a:t>(byte interleaving)</a:t>
            </a:r>
            <a:r>
              <a:rPr lang="zh-CN" altLang="en-US" sz="1600">
                <a:solidFill>
                  <a:srgbClr val="002060"/>
                </a:solidFill>
                <a:latin typeface="微软雅黑" panose="020B0502040204020203" pitchFamily="34" charset="-122"/>
                <a:ea typeface="微软雅黑" panose="020B0502040204020203" pitchFamily="34" charset="-122"/>
              </a:rPr>
              <a:t>复用</a:t>
            </a:r>
            <a:r>
              <a:rPr lang="en-US" altLang="zh-CN" sz="1600">
                <a:solidFill>
                  <a:srgbClr val="002060"/>
                </a:solidFill>
                <a:latin typeface="微软雅黑" panose="020B0502040204020203" pitchFamily="34" charset="-122"/>
                <a:ea typeface="微软雅黑" panose="020B0502040204020203" pitchFamily="34" charset="-122"/>
              </a:rPr>
              <a:t>: </a:t>
            </a:r>
            <a:endParaRPr lang="en-US" altLang="zh-CN" sz="1600">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a:solidFill>
                  <a:srgbClr val="002060"/>
                </a:solidFill>
                <a:latin typeface="微软雅黑" panose="020B0502040204020203" pitchFamily="34" charset="-122"/>
                <a:ea typeface="微软雅黑" panose="020B0502040204020203" pitchFamily="34" charset="-122"/>
              </a:rPr>
              <a:t>低阶</a:t>
            </a:r>
            <a:r>
              <a:rPr lang="en-US" altLang="zh-CN">
                <a:solidFill>
                  <a:srgbClr val="002060"/>
                </a:solidFill>
                <a:latin typeface="微软雅黑" panose="020B0502040204020203" pitchFamily="34" charset="-122"/>
                <a:ea typeface="微软雅黑" panose="020B0502040204020203" pitchFamily="34" charset="-122"/>
              </a:rPr>
              <a:t>SDH</a:t>
            </a:r>
            <a:r>
              <a:rPr lang="zh-CN" altLang="en-US">
                <a:solidFill>
                  <a:srgbClr val="002060"/>
                </a:solidFill>
                <a:latin typeface="微软雅黑" panose="020B0502040204020203" pitchFamily="34" charset="-122"/>
                <a:ea typeface="微软雅黑" panose="020B0502040204020203" pitchFamily="34" charset="-122"/>
              </a:rPr>
              <a:t>信号复用成高阶</a:t>
            </a:r>
            <a:r>
              <a:rPr lang="en-US" altLang="zh-CN">
                <a:solidFill>
                  <a:srgbClr val="002060"/>
                </a:solidFill>
                <a:latin typeface="微软雅黑" panose="020B0502040204020203" pitchFamily="34" charset="-122"/>
                <a:ea typeface="微软雅黑" panose="020B0502040204020203" pitchFamily="34" charset="-122"/>
              </a:rPr>
              <a:t>SDH</a:t>
            </a:r>
            <a:r>
              <a:rPr lang="zh-CN" altLang="en-US">
                <a:solidFill>
                  <a:srgbClr val="002060"/>
                </a:solidFill>
                <a:latin typeface="微软雅黑" panose="020B0502040204020203" pitchFamily="34" charset="-122"/>
                <a:ea typeface="微软雅黑" panose="020B0502040204020203" pitchFamily="34" charset="-122"/>
              </a:rPr>
              <a:t>信号</a:t>
            </a:r>
            <a:endParaRPr lang="zh-CN" altLang="en-US">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a:solidFill>
                  <a:srgbClr val="002060"/>
                </a:solidFill>
                <a:latin typeface="微软雅黑" panose="020B0502040204020203" pitchFamily="34" charset="-122"/>
                <a:ea typeface="微软雅黑" panose="020B0502040204020203" pitchFamily="34" charset="-122"/>
                <a:sym typeface="+mn-ea"/>
              </a:rPr>
              <a:t>低速支路信号复用成</a:t>
            </a:r>
            <a:r>
              <a:rPr lang="en-US" altLang="zh-CN">
                <a:solidFill>
                  <a:srgbClr val="002060"/>
                </a:solidFill>
                <a:latin typeface="微软雅黑" panose="020B0502040204020203" pitchFamily="34" charset="-122"/>
                <a:ea typeface="微软雅黑" panose="020B0502040204020203" pitchFamily="34" charset="-122"/>
                <a:sym typeface="+mn-ea"/>
              </a:rPr>
              <a:t>SDH</a:t>
            </a:r>
            <a:r>
              <a:rPr lang="zh-CN" altLang="en-US">
                <a:solidFill>
                  <a:srgbClr val="002060"/>
                </a:solidFill>
                <a:latin typeface="微软雅黑" panose="020B0502040204020203" pitchFamily="34" charset="-122"/>
                <a:ea typeface="微软雅黑" panose="020B0502040204020203" pitchFamily="34" charset="-122"/>
                <a:sym typeface="+mn-ea"/>
              </a:rPr>
              <a:t>信号</a:t>
            </a:r>
            <a:r>
              <a:rPr lang="en-US" altLang="zh-CN">
                <a:solidFill>
                  <a:srgbClr val="002060"/>
                </a:solidFill>
                <a:latin typeface="微软雅黑" panose="020B0502040204020203" pitchFamily="34" charset="-122"/>
                <a:ea typeface="微软雅黑" panose="020B0502040204020203" pitchFamily="34" charset="-122"/>
                <a:sym typeface="+mn-ea"/>
              </a:rPr>
              <a:t>STM-N</a:t>
            </a:r>
            <a:endParaRPr lang="en-US" altLang="zh-CN">
              <a:solidFill>
                <a:srgbClr val="002060"/>
              </a:solidFill>
              <a:latin typeface="微软雅黑" panose="020B0502040204020203" pitchFamily="34" charset="-122"/>
              <a:ea typeface="微软雅黑" panose="020B0502040204020203" pitchFamily="34" charset="-122"/>
              <a:sym typeface="+mn-ea"/>
            </a:endParaRPr>
          </a:p>
          <a:p>
            <a:pPr lvl="1" indent="0">
              <a:buFont typeface="+mj-lt"/>
              <a:buNone/>
            </a:pPr>
            <a:r>
              <a:rPr lang="zh-CN" altLang="en-US">
                <a:solidFill>
                  <a:srgbClr val="002060"/>
                </a:solidFill>
                <a:latin typeface="微软雅黑" panose="020B0502040204020203" pitchFamily="34" charset="-122"/>
                <a:ea typeface="微软雅黑" panose="020B0502040204020203" pitchFamily="34" charset="-122"/>
                <a:sym typeface="+mn-ea"/>
              </a:rPr>
              <a:t>两种传统方法：</a:t>
            </a:r>
            <a:endParaRPr lang="zh-CN" altLang="en-US">
              <a:solidFill>
                <a:srgbClr val="002060"/>
              </a:solidFill>
              <a:latin typeface="微软雅黑" panose="020B0502040204020203" pitchFamily="34" charset="-122"/>
              <a:ea typeface="微软雅黑" panose="020B0502040204020203" pitchFamily="34" charset="-122"/>
              <a:sym typeface="+mn-ea"/>
            </a:endParaRPr>
          </a:p>
          <a:p>
            <a:pPr marL="800100" lvl="1" indent="-342900">
              <a:buFont typeface="+mj-ea"/>
              <a:buAutoNum type="circleNumDbPlain"/>
            </a:pPr>
            <a:r>
              <a:rPr lang="zh-CN" altLang="en-US">
                <a:solidFill>
                  <a:srgbClr val="002060"/>
                </a:solidFill>
                <a:latin typeface="微软雅黑" panose="020B0502040204020203" pitchFamily="34" charset="-122"/>
                <a:ea typeface="微软雅黑" panose="020B0502040204020203" pitchFamily="34" charset="-122"/>
              </a:rPr>
              <a:t>比特塞入法</a:t>
            </a:r>
            <a:r>
              <a:rPr lang="en-US" altLang="zh-CN">
                <a:solidFill>
                  <a:srgbClr val="002060"/>
                </a:solidFill>
                <a:latin typeface="微软雅黑" panose="020B0502040204020203" pitchFamily="34" charset="-122"/>
                <a:ea typeface="微软雅黑" panose="020B0502040204020203" pitchFamily="34" charset="-122"/>
              </a:rPr>
              <a:t>(</a:t>
            </a:r>
            <a:r>
              <a:rPr lang="zh-CN" altLang="en-US">
                <a:solidFill>
                  <a:srgbClr val="002060"/>
                </a:solidFill>
                <a:latin typeface="微软雅黑" panose="020B0502040204020203" pitchFamily="34" charset="-122"/>
                <a:ea typeface="微软雅黑" panose="020B0502040204020203" pitchFamily="34" charset="-122"/>
              </a:rPr>
              <a:t>码速调整法</a:t>
            </a:r>
            <a:r>
              <a:rPr lang="en-US" altLang="zh-CN">
                <a:solidFill>
                  <a:srgbClr val="002060"/>
                </a:solidFill>
                <a:latin typeface="微软雅黑" panose="020B0502040204020203" pitchFamily="34" charset="-122"/>
                <a:ea typeface="微软雅黑" panose="020B0502040204020203" pitchFamily="34" charset="-122"/>
              </a:rPr>
              <a:t>)</a:t>
            </a:r>
            <a:endParaRPr lang="en-US" altLang="zh-CN">
              <a:solidFill>
                <a:srgbClr val="002060"/>
              </a:solidFill>
              <a:latin typeface="微软雅黑" panose="020B0502040204020203" pitchFamily="34" charset="-122"/>
              <a:ea typeface="微软雅黑" panose="020B0502040204020203" pitchFamily="34" charset="-122"/>
            </a:endParaRPr>
          </a:p>
          <a:p>
            <a:pPr marL="800100" lvl="1" indent="-342900">
              <a:buFont typeface="+mj-ea"/>
              <a:buAutoNum type="circleNumDbPlain"/>
            </a:pPr>
            <a:r>
              <a:rPr lang="zh-CN" altLang="en-US">
                <a:solidFill>
                  <a:srgbClr val="002060"/>
                </a:solidFill>
                <a:latin typeface="微软雅黑" panose="020B0502040204020203" pitchFamily="34" charset="-122"/>
                <a:ea typeface="微软雅黑" panose="020B0502040204020203" pitchFamily="34" charset="-122"/>
                <a:sym typeface="+mn-ea"/>
              </a:rPr>
              <a:t>固定位置映射法</a:t>
            </a:r>
            <a:r>
              <a:rPr lang="zh-CN" altLang="en-US">
                <a:solidFill>
                  <a:srgbClr val="002060"/>
                </a:solidFill>
                <a:latin typeface="微软雅黑" panose="020B0502040204020203" pitchFamily="34" charset="-122"/>
                <a:ea typeface="微软雅黑" panose="020B0502040204020203" pitchFamily="34" charset="-122"/>
              </a:rPr>
              <a:t>：</a:t>
            </a:r>
            <a:endParaRPr lang="zh-CN" altLang="en-US">
              <a:solidFill>
                <a:srgbClr val="002060"/>
              </a:solidFill>
              <a:latin typeface="微软雅黑" panose="020B0502040204020203" pitchFamily="34" charset="-122"/>
              <a:ea typeface="微软雅黑" panose="020B0502040204020203" pitchFamily="34" charset="-122"/>
            </a:endParaRPr>
          </a:p>
          <a:p>
            <a:pPr marL="1257300" lvl="2" indent="-342900">
              <a:buFont typeface="宋体" panose="02010600030101010101" pitchFamily="2" charset="-122"/>
              <a:buChar char="–"/>
            </a:pPr>
            <a:r>
              <a:rPr lang="zh-CN" altLang="en-US">
                <a:solidFill>
                  <a:srgbClr val="002060"/>
                </a:solidFill>
                <a:latin typeface="微软雅黑" panose="020B0502040204020203" pitchFamily="34" charset="-122"/>
                <a:ea typeface="微软雅黑" panose="020B0502040204020203" pitchFamily="34" charset="-122"/>
              </a:rPr>
              <a:t>利用低速信号在高速信号中的特殊位置来携带低速同步信号，要求低速信号与高速信号同步（帧频一致）</a:t>
            </a:r>
            <a:endParaRPr lang="zh-CN" altLang="en-US">
              <a:solidFill>
                <a:srgbClr val="002060"/>
              </a:solidFill>
              <a:latin typeface="微软雅黑" panose="020B0502040204020203" pitchFamily="34" charset="-122"/>
              <a:ea typeface="微软雅黑" panose="020B0502040204020203" pitchFamily="34" charset="-122"/>
            </a:endParaRPr>
          </a:p>
          <a:p>
            <a:pPr marL="1257300" lvl="2" indent="-342900">
              <a:buFont typeface="宋体" panose="02010600030101010101" pitchFamily="2" charset="-122"/>
              <a:buChar char="–"/>
            </a:pPr>
            <a:r>
              <a:rPr lang="zh-CN" altLang="en-US">
                <a:solidFill>
                  <a:srgbClr val="002060"/>
                </a:solidFill>
                <a:latin typeface="微软雅黑" panose="020B0502040204020203" pitchFamily="34" charset="-122"/>
                <a:ea typeface="微软雅黑" panose="020B0502040204020203" pitchFamily="34" charset="-122"/>
              </a:rPr>
              <a:t>方便从高速信号中直接上</a:t>
            </a:r>
            <a:r>
              <a:rPr lang="en-US" altLang="zh-CN">
                <a:solidFill>
                  <a:srgbClr val="002060"/>
                </a:solidFill>
                <a:latin typeface="微软雅黑" panose="020B0502040204020203" pitchFamily="34" charset="-122"/>
                <a:ea typeface="微软雅黑" panose="020B0502040204020203" pitchFamily="34" charset="-122"/>
              </a:rPr>
              <a:t>/</a:t>
            </a:r>
            <a:r>
              <a:rPr lang="zh-CN" altLang="en-US">
                <a:solidFill>
                  <a:srgbClr val="002060"/>
                </a:solidFill>
                <a:latin typeface="微软雅黑" panose="020B0502040204020203" pitchFamily="34" charset="-122"/>
                <a:ea typeface="微软雅黑" panose="020B0502040204020203" pitchFamily="34" charset="-122"/>
              </a:rPr>
              <a:t>下低速支路信号</a:t>
            </a:r>
            <a:endParaRPr lang="zh-CN" altLang="en-US">
              <a:solidFill>
                <a:srgbClr val="002060"/>
              </a:solidFill>
              <a:latin typeface="微软雅黑" panose="020B0502040204020203" pitchFamily="34" charset="-122"/>
              <a:ea typeface="微软雅黑" panose="020B0502040204020203" pitchFamily="34" charset="-122"/>
            </a:endParaRPr>
          </a:p>
          <a:p>
            <a:pPr marL="1257300" lvl="2" indent="-342900">
              <a:buFont typeface="宋体" panose="02010600030101010101" pitchFamily="2" charset="-122"/>
              <a:buChar char="–"/>
            </a:pPr>
            <a:r>
              <a:rPr lang="zh-CN" altLang="en-US">
                <a:solidFill>
                  <a:srgbClr val="002060"/>
                </a:solidFill>
                <a:latin typeface="微软雅黑" panose="020B0502040204020203" pitchFamily="34" charset="-122"/>
                <a:ea typeface="微软雅黑" panose="020B0502040204020203" pitchFamily="34" charset="-122"/>
              </a:rPr>
              <a:t>当高速信号和低速信号出现频差或相差时，要用</a:t>
            </a:r>
            <a:r>
              <a:rPr lang="en-US" altLang="zh-CN">
                <a:solidFill>
                  <a:srgbClr val="002060"/>
                </a:solidFill>
                <a:latin typeface="微软雅黑" panose="020B0502040204020203" pitchFamily="34" charset="-122"/>
                <a:ea typeface="微软雅黑" panose="020B0502040204020203" pitchFamily="34" charset="-122"/>
              </a:rPr>
              <a:t>125</a:t>
            </a:r>
            <a:r>
              <a:rPr lang="en-US" altLang="zh-CN">
                <a:solidFill>
                  <a:srgbClr val="002060"/>
                </a:solidFill>
                <a:latin typeface="微软雅黑" panose="020B0502040204020203" pitchFamily="34" charset="-122"/>
                <a:ea typeface="微软雅黑" panose="020B0502040204020203" pitchFamily="34" charset="-122"/>
                <a:sym typeface="Symbol" panose="05050102010706020507" charset="0"/>
              </a:rPr>
              <a:t>s</a:t>
            </a:r>
            <a:r>
              <a:rPr lang="zh-CN" altLang="en-US">
                <a:solidFill>
                  <a:srgbClr val="002060"/>
                </a:solidFill>
                <a:latin typeface="微软雅黑" panose="020B0502040204020203" pitchFamily="34" charset="-122"/>
                <a:ea typeface="微软雅黑" panose="020B0502040204020203" pitchFamily="34" charset="-122"/>
                <a:sym typeface="Symbol" panose="05050102010706020507" charset="0"/>
              </a:rPr>
              <a:t>缓存器来进行频率校正和相位对准，导致信号较大延时</a:t>
            </a:r>
            <a:endParaRPr lang="zh-CN" altLang="en-US">
              <a:solidFill>
                <a:srgbClr val="002060"/>
              </a:solidFill>
              <a:latin typeface="微软雅黑" panose="020B0502040204020203" pitchFamily="34" charset="-122"/>
              <a:ea typeface="微软雅黑" panose="020B0502040204020203" pitchFamily="34" charset="-122"/>
              <a:sym typeface="Symbol" panose="05050102010706020507" charset="0"/>
            </a:endParaRPr>
          </a:p>
          <a:p>
            <a:pPr marL="800100" lvl="1" indent="-342900">
              <a:buFont typeface="+mj-ea"/>
              <a:buAutoNum type="circleNumDbPlain"/>
            </a:pPr>
            <a:endParaRPr lang="zh-CN" altLang="en-US">
              <a:solidFill>
                <a:srgbClr val="002060"/>
              </a:solidFill>
              <a:latin typeface="微软雅黑" panose="020B0502040204020203" pitchFamily="34" charset="-122"/>
              <a:ea typeface="微软雅黑"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02895" y="27940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6.3.4 SDH </a:t>
            </a:r>
            <a:r>
              <a:rPr lang="zh-CN" altLang="en-US" sz="1600">
                <a:solidFill>
                  <a:srgbClr val="002060"/>
                </a:solidFill>
                <a:latin typeface="微软雅黑" panose="020B0502040204020203" pitchFamily="34" charset="-122"/>
                <a:ea typeface="微软雅黑" panose="020B0502040204020203" pitchFamily="34" charset="-122"/>
              </a:rPr>
              <a:t>网络复用结构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4" name="文本框 13"/>
          <p:cNvSpPr txBox="1"/>
          <p:nvPr/>
        </p:nvSpPr>
        <p:spPr>
          <a:xfrm>
            <a:off x="1713230" y="1012190"/>
            <a:ext cx="6612255" cy="1630045"/>
          </a:xfrm>
          <a:prstGeom prst="rect">
            <a:avLst/>
          </a:prstGeom>
          <a:noFill/>
        </p:spPr>
        <p:txBody>
          <a:bodyPr wrap="square" rtlCol="0">
            <a:spAutoFit/>
          </a:bodyPr>
          <a:p>
            <a:r>
              <a:rPr lang="en-US" sz="1600">
                <a:solidFill>
                  <a:srgbClr val="002060"/>
                </a:solidFill>
                <a:latin typeface="微软雅黑" panose="020B0502040204020203" pitchFamily="34" charset="-122"/>
                <a:ea typeface="微软雅黑" panose="020B0502040204020203" pitchFamily="34" charset="-122"/>
              </a:rPr>
              <a:t>SDH </a:t>
            </a:r>
            <a:r>
              <a:rPr lang="zh-CN" altLang="en-US" sz="1600">
                <a:solidFill>
                  <a:srgbClr val="002060"/>
                </a:solidFill>
                <a:latin typeface="微软雅黑" panose="020B0502040204020203" pitchFamily="34" charset="-122"/>
                <a:ea typeface="微软雅黑" panose="020B0502040204020203" pitchFamily="34" charset="-122"/>
              </a:rPr>
              <a:t>采用字节间插</a:t>
            </a:r>
            <a:r>
              <a:rPr lang="en-US" altLang="zh-CN" sz="1600">
                <a:solidFill>
                  <a:srgbClr val="002060"/>
                </a:solidFill>
                <a:latin typeface="微软雅黑" panose="020B0502040204020203" pitchFamily="34" charset="-122"/>
                <a:ea typeface="微软雅黑" panose="020B0502040204020203" pitchFamily="34" charset="-122"/>
                <a:sym typeface="+mn-ea"/>
              </a:rPr>
              <a:t>(byte interleaving)</a:t>
            </a:r>
            <a:r>
              <a:rPr lang="zh-CN" altLang="en-US" sz="1600">
                <a:solidFill>
                  <a:srgbClr val="002060"/>
                </a:solidFill>
                <a:latin typeface="微软雅黑" panose="020B0502040204020203" pitchFamily="34" charset="-122"/>
                <a:ea typeface="微软雅黑" panose="020B0502040204020203" pitchFamily="34" charset="-122"/>
              </a:rPr>
              <a:t>复用</a:t>
            </a:r>
            <a:r>
              <a:rPr lang="en-US" altLang="zh-CN" sz="1600">
                <a:solidFill>
                  <a:srgbClr val="002060"/>
                </a:solidFill>
                <a:latin typeface="微软雅黑" panose="020B0502040204020203" pitchFamily="34" charset="-122"/>
                <a:ea typeface="微软雅黑" panose="020B0502040204020203" pitchFamily="34" charset="-122"/>
              </a:rPr>
              <a:t>: </a:t>
            </a:r>
            <a:endParaRPr lang="en-US" altLang="zh-CN" sz="1600">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a:solidFill>
                  <a:srgbClr val="002060"/>
                </a:solidFill>
                <a:latin typeface="微软雅黑" panose="020B0502040204020203" pitchFamily="34" charset="-122"/>
                <a:ea typeface="微软雅黑" panose="020B0502040204020203" pitchFamily="34" charset="-122"/>
              </a:rPr>
              <a:t>低阶</a:t>
            </a:r>
            <a:r>
              <a:rPr lang="en-US" altLang="zh-CN">
                <a:solidFill>
                  <a:srgbClr val="002060"/>
                </a:solidFill>
                <a:latin typeface="微软雅黑" panose="020B0502040204020203" pitchFamily="34" charset="-122"/>
                <a:ea typeface="微软雅黑" panose="020B0502040204020203" pitchFamily="34" charset="-122"/>
              </a:rPr>
              <a:t>SDH</a:t>
            </a:r>
            <a:r>
              <a:rPr lang="zh-CN" altLang="en-US">
                <a:solidFill>
                  <a:srgbClr val="002060"/>
                </a:solidFill>
                <a:latin typeface="微软雅黑" panose="020B0502040204020203" pitchFamily="34" charset="-122"/>
                <a:ea typeface="微软雅黑" panose="020B0502040204020203" pitchFamily="34" charset="-122"/>
              </a:rPr>
              <a:t>信号复用成高阶</a:t>
            </a:r>
            <a:r>
              <a:rPr lang="en-US" altLang="zh-CN">
                <a:solidFill>
                  <a:srgbClr val="002060"/>
                </a:solidFill>
                <a:latin typeface="微软雅黑" panose="020B0502040204020203" pitchFamily="34" charset="-122"/>
                <a:ea typeface="微软雅黑" panose="020B0502040204020203" pitchFamily="34" charset="-122"/>
              </a:rPr>
              <a:t>SDH</a:t>
            </a:r>
            <a:r>
              <a:rPr lang="zh-CN" altLang="en-US">
                <a:solidFill>
                  <a:srgbClr val="002060"/>
                </a:solidFill>
                <a:latin typeface="微软雅黑" panose="020B0502040204020203" pitchFamily="34" charset="-122"/>
                <a:ea typeface="微软雅黑" panose="020B0502040204020203" pitchFamily="34" charset="-122"/>
              </a:rPr>
              <a:t>信号</a:t>
            </a:r>
            <a:endParaRPr lang="zh-CN" altLang="en-US">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a:solidFill>
                  <a:srgbClr val="002060"/>
                </a:solidFill>
                <a:latin typeface="微软雅黑" panose="020B0502040204020203" pitchFamily="34" charset="-122"/>
                <a:ea typeface="微软雅黑" panose="020B0502040204020203" pitchFamily="34" charset="-122"/>
                <a:sym typeface="+mn-ea"/>
              </a:rPr>
              <a:t>低速支路信号复用成</a:t>
            </a:r>
            <a:r>
              <a:rPr lang="en-US" altLang="zh-CN">
                <a:solidFill>
                  <a:srgbClr val="002060"/>
                </a:solidFill>
                <a:latin typeface="微软雅黑" panose="020B0502040204020203" pitchFamily="34" charset="-122"/>
                <a:ea typeface="微软雅黑" panose="020B0502040204020203" pitchFamily="34" charset="-122"/>
                <a:sym typeface="+mn-ea"/>
              </a:rPr>
              <a:t>SDH</a:t>
            </a:r>
            <a:r>
              <a:rPr lang="zh-CN" altLang="en-US">
                <a:solidFill>
                  <a:srgbClr val="002060"/>
                </a:solidFill>
                <a:latin typeface="微软雅黑" panose="020B0502040204020203" pitchFamily="34" charset="-122"/>
                <a:ea typeface="微软雅黑" panose="020B0502040204020203" pitchFamily="34" charset="-122"/>
                <a:sym typeface="+mn-ea"/>
              </a:rPr>
              <a:t>信号</a:t>
            </a:r>
            <a:r>
              <a:rPr lang="en-US" altLang="zh-CN">
                <a:solidFill>
                  <a:srgbClr val="002060"/>
                </a:solidFill>
                <a:latin typeface="微软雅黑" panose="020B0502040204020203" pitchFamily="34" charset="-122"/>
                <a:ea typeface="微软雅黑" panose="020B0502040204020203" pitchFamily="34" charset="-122"/>
                <a:sym typeface="+mn-ea"/>
              </a:rPr>
              <a:t>STM-N</a:t>
            </a:r>
            <a:endParaRPr lang="en-US" altLang="zh-CN">
              <a:solidFill>
                <a:srgbClr val="002060"/>
              </a:solidFill>
              <a:latin typeface="微软雅黑" panose="020B0502040204020203" pitchFamily="34" charset="-122"/>
              <a:ea typeface="微软雅黑" panose="020B0502040204020203" pitchFamily="34" charset="-122"/>
              <a:sym typeface="+mn-ea"/>
            </a:endParaRPr>
          </a:p>
          <a:p>
            <a:pPr lvl="1" indent="0">
              <a:buFont typeface="+mj-lt"/>
              <a:buNone/>
            </a:pPr>
            <a:r>
              <a:rPr lang="en-US" altLang="zh-CN">
                <a:solidFill>
                  <a:srgbClr val="002060"/>
                </a:solidFill>
                <a:latin typeface="微软雅黑" panose="020B0502040204020203" pitchFamily="34" charset="-122"/>
                <a:ea typeface="微软雅黑" panose="020B0502040204020203" pitchFamily="34" charset="-122"/>
                <a:sym typeface="+mn-ea"/>
              </a:rPr>
              <a:t>SDH</a:t>
            </a:r>
            <a:r>
              <a:rPr lang="zh-CN" altLang="en-US">
                <a:solidFill>
                  <a:srgbClr val="002060"/>
                </a:solidFill>
                <a:latin typeface="微软雅黑" panose="020B0502040204020203" pitchFamily="34" charset="-122"/>
                <a:ea typeface="微软雅黑" panose="020B0502040204020203" pitchFamily="34" charset="-122"/>
                <a:sym typeface="+mn-ea"/>
              </a:rPr>
              <a:t>方法：</a:t>
            </a:r>
            <a:endParaRPr lang="zh-CN" altLang="en-US">
              <a:solidFill>
                <a:srgbClr val="002060"/>
              </a:solidFill>
              <a:latin typeface="微软雅黑" panose="020B0502040204020203" pitchFamily="34" charset="-122"/>
              <a:ea typeface="微软雅黑" panose="020B0502040204020203" pitchFamily="34" charset="-122"/>
              <a:sym typeface="+mn-ea"/>
            </a:endParaRPr>
          </a:p>
          <a:p>
            <a:pPr marL="800100" lvl="1" indent="-342900">
              <a:buFont typeface="+mj-ea"/>
              <a:buAutoNum type="circleNumDbPlain"/>
            </a:pPr>
            <a:r>
              <a:rPr lang="zh-CN" altLang="en-US">
                <a:solidFill>
                  <a:srgbClr val="002060"/>
                </a:solidFill>
                <a:latin typeface="微软雅黑" panose="020B0502040204020203" pitchFamily="34" charset="-122"/>
                <a:ea typeface="微软雅黑" panose="020B0502040204020203" pitchFamily="34" charset="-122"/>
              </a:rPr>
              <a:t>映射</a:t>
            </a:r>
            <a:endParaRPr lang="zh-CN" altLang="en-US">
              <a:solidFill>
                <a:srgbClr val="002060"/>
              </a:solidFill>
              <a:latin typeface="微软雅黑" panose="020B0502040204020203" pitchFamily="34" charset="-122"/>
              <a:ea typeface="微软雅黑" panose="020B0502040204020203" pitchFamily="34" charset="-122"/>
            </a:endParaRPr>
          </a:p>
          <a:p>
            <a:pPr marL="800100" lvl="1" indent="-342900">
              <a:buFont typeface="+mj-ea"/>
              <a:buAutoNum type="circleNumDbPlain"/>
            </a:pPr>
            <a:r>
              <a:rPr lang="zh-CN" altLang="en-US">
                <a:solidFill>
                  <a:srgbClr val="002060"/>
                </a:solidFill>
                <a:latin typeface="微软雅黑" panose="020B0502040204020203" pitchFamily="34" charset="-122"/>
                <a:ea typeface="微软雅黑" panose="020B0502040204020203" pitchFamily="34" charset="-122"/>
              </a:rPr>
              <a:t>定位</a:t>
            </a:r>
            <a:endParaRPr lang="zh-CN" altLang="en-US">
              <a:solidFill>
                <a:srgbClr val="002060"/>
              </a:solidFill>
              <a:latin typeface="微软雅黑" panose="020B0502040204020203" pitchFamily="34" charset="-122"/>
              <a:ea typeface="微软雅黑" panose="020B0502040204020203" pitchFamily="34" charset="-122"/>
            </a:endParaRPr>
          </a:p>
          <a:p>
            <a:pPr marL="800100" lvl="1" indent="-342900">
              <a:buFont typeface="+mj-ea"/>
              <a:buAutoNum type="circleNumDbPlain"/>
            </a:pPr>
            <a:r>
              <a:rPr lang="zh-CN" altLang="en-US">
                <a:solidFill>
                  <a:srgbClr val="002060"/>
                </a:solidFill>
                <a:latin typeface="微软雅黑" panose="020B0502040204020203" pitchFamily="34" charset="-122"/>
                <a:ea typeface="微软雅黑" panose="020B0502040204020203" pitchFamily="34" charset="-122"/>
              </a:rPr>
              <a:t>复用</a:t>
            </a:r>
            <a:endParaRPr lang="zh-CN" altLang="en-US">
              <a:solidFill>
                <a:srgbClr val="002060"/>
              </a:solidFill>
              <a:latin typeface="微软雅黑" panose="020B0502040204020203" pitchFamily="34" charset="-122"/>
              <a:ea typeface="微软雅黑"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02895" y="27940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6.3.4 SDH </a:t>
            </a:r>
            <a:r>
              <a:rPr lang="zh-CN" altLang="en-US" sz="1600">
                <a:solidFill>
                  <a:srgbClr val="002060"/>
                </a:solidFill>
                <a:latin typeface="微软雅黑" panose="020B0502040204020203" pitchFamily="34" charset="-122"/>
                <a:ea typeface="微软雅黑" panose="020B0502040204020203" pitchFamily="34" charset="-122"/>
              </a:rPr>
              <a:t>网络复用结构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4" name="文本框 13"/>
          <p:cNvSpPr txBox="1"/>
          <p:nvPr/>
        </p:nvSpPr>
        <p:spPr>
          <a:xfrm>
            <a:off x="1713230" y="1012190"/>
            <a:ext cx="6612255" cy="1845310"/>
          </a:xfrm>
          <a:prstGeom prst="rect">
            <a:avLst/>
          </a:prstGeom>
          <a:noFill/>
        </p:spPr>
        <p:txBody>
          <a:bodyPr wrap="square" rtlCol="0">
            <a:spAutoFit/>
          </a:bodyPr>
          <a:p>
            <a:r>
              <a:rPr lang="en-US" sz="1600">
                <a:solidFill>
                  <a:srgbClr val="002060"/>
                </a:solidFill>
                <a:latin typeface="微软雅黑" panose="020B0502040204020203" pitchFamily="34" charset="-122"/>
                <a:ea typeface="微软雅黑" panose="020B0502040204020203" pitchFamily="34" charset="-122"/>
              </a:rPr>
              <a:t>SDH </a:t>
            </a:r>
            <a:r>
              <a:rPr lang="zh-CN" altLang="en-US" sz="1600">
                <a:solidFill>
                  <a:srgbClr val="002060"/>
                </a:solidFill>
                <a:latin typeface="微软雅黑" panose="020B0502040204020203" pitchFamily="34" charset="-122"/>
                <a:ea typeface="微软雅黑" panose="020B0502040204020203" pitchFamily="34" charset="-122"/>
              </a:rPr>
              <a:t>采用字节间插</a:t>
            </a:r>
            <a:r>
              <a:rPr lang="en-US" altLang="zh-CN" sz="1600">
                <a:solidFill>
                  <a:srgbClr val="002060"/>
                </a:solidFill>
                <a:latin typeface="微软雅黑" panose="020B0502040204020203" pitchFamily="34" charset="-122"/>
                <a:ea typeface="微软雅黑" panose="020B0502040204020203" pitchFamily="34" charset="-122"/>
                <a:sym typeface="+mn-ea"/>
              </a:rPr>
              <a:t>(byte interleaving)</a:t>
            </a:r>
            <a:r>
              <a:rPr lang="zh-CN" altLang="en-US" sz="1600">
                <a:solidFill>
                  <a:srgbClr val="002060"/>
                </a:solidFill>
                <a:latin typeface="微软雅黑" panose="020B0502040204020203" pitchFamily="34" charset="-122"/>
                <a:ea typeface="微软雅黑" panose="020B0502040204020203" pitchFamily="34" charset="-122"/>
              </a:rPr>
              <a:t>复用</a:t>
            </a:r>
            <a:r>
              <a:rPr lang="en-US" altLang="zh-CN" sz="1600">
                <a:solidFill>
                  <a:srgbClr val="002060"/>
                </a:solidFill>
                <a:latin typeface="微软雅黑" panose="020B0502040204020203" pitchFamily="34" charset="-122"/>
                <a:ea typeface="微软雅黑" panose="020B0502040204020203" pitchFamily="34" charset="-122"/>
              </a:rPr>
              <a:t>: </a:t>
            </a:r>
            <a:endParaRPr lang="en-US" altLang="zh-CN" sz="1600">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a:solidFill>
                  <a:srgbClr val="002060"/>
                </a:solidFill>
                <a:latin typeface="微软雅黑" panose="020B0502040204020203" pitchFamily="34" charset="-122"/>
                <a:ea typeface="微软雅黑" panose="020B0502040204020203" pitchFamily="34" charset="-122"/>
              </a:rPr>
              <a:t>低阶</a:t>
            </a:r>
            <a:r>
              <a:rPr lang="en-US" altLang="zh-CN">
                <a:solidFill>
                  <a:srgbClr val="002060"/>
                </a:solidFill>
                <a:latin typeface="微软雅黑" panose="020B0502040204020203" pitchFamily="34" charset="-122"/>
                <a:ea typeface="微软雅黑" panose="020B0502040204020203" pitchFamily="34" charset="-122"/>
              </a:rPr>
              <a:t>SDH</a:t>
            </a:r>
            <a:r>
              <a:rPr lang="zh-CN" altLang="en-US">
                <a:solidFill>
                  <a:srgbClr val="002060"/>
                </a:solidFill>
                <a:latin typeface="微软雅黑" panose="020B0502040204020203" pitchFamily="34" charset="-122"/>
                <a:ea typeface="微软雅黑" panose="020B0502040204020203" pitchFamily="34" charset="-122"/>
              </a:rPr>
              <a:t>信号复用成高阶</a:t>
            </a:r>
            <a:r>
              <a:rPr lang="en-US" altLang="zh-CN">
                <a:solidFill>
                  <a:srgbClr val="002060"/>
                </a:solidFill>
                <a:latin typeface="微软雅黑" panose="020B0502040204020203" pitchFamily="34" charset="-122"/>
                <a:ea typeface="微软雅黑" panose="020B0502040204020203" pitchFamily="34" charset="-122"/>
              </a:rPr>
              <a:t>SDH</a:t>
            </a:r>
            <a:r>
              <a:rPr lang="zh-CN" altLang="en-US">
                <a:solidFill>
                  <a:srgbClr val="002060"/>
                </a:solidFill>
                <a:latin typeface="微软雅黑" panose="020B0502040204020203" pitchFamily="34" charset="-122"/>
                <a:ea typeface="微软雅黑" panose="020B0502040204020203" pitchFamily="34" charset="-122"/>
              </a:rPr>
              <a:t>信号</a:t>
            </a:r>
            <a:endParaRPr lang="zh-CN" altLang="en-US">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a:solidFill>
                  <a:srgbClr val="002060"/>
                </a:solidFill>
                <a:latin typeface="微软雅黑" panose="020B0502040204020203" pitchFamily="34" charset="-122"/>
                <a:ea typeface="微软雅黑" panose="020B0502040204020203" pitchFamily="34" charset="-122"/>
                <a:sym typeface="+mn-ea"/>
              </a:rPr>
              <a:t>低速支路信号复用成</a:t>
            </a:r>
            <a:r>
              <a:rPr lang="en-US" altLang="zh-CN">
                <a:solidFill>
                  <a:srgbClr val="002060"/>
                </a:solidFill>
                <a:latin typeface="微软雅黑" panose="020B0502040204020203" pitchFamily="34" charset="-122"/>
                <a:ea typeface="微软雅黑" panose="020B0502040204020203" pitchFamily="34" charset="-122"/>
                <a:sym typeface="+mn-ea"/>
              </a:rPr>
              <a:t>SDH</a:t>
            </a:r>
            <a:r>
              <a:rPr lang="zh-CN" altLang="en-US">
                <a:solidFill>
                  <a:srgbClr val="002060"/>
                </a:solidFill>
                <a:latin typeface="微软雅黑" panose="020B0502040204020203" pitchFamily="34" charset="-122"/>
                <a:ea typeface="微软雅黑" panose="020B0502040204020203" pitchFamily="34" charset="-122"/>
                <a:sym typeface="+mn-ea"/>
              </a:rPr>
              <a:t>信号</a:t>
            </a:r>
            <a:r>
              <a:rPr lang="en-US" altLang="zh-CN">
                <a:solidFill>
                  <a:srgbClr val="002060"/>
                </a:solidFill>
                <a:latin typeface="微软雅黑" panose="020B0502040204020203" pitchFamily="34" charset="-122"/>
                <a:ea typeface="微软雅黑" panose="020B0502040204020203" pitchFamily="34" charset="-122"/>
                <a:sym typeface="+mn-ea"/>
              </a:rPr>
              <a:t>STM-N</a:t>
            </a:r>
            <a:endParaRPr lang="en-US" altLang="zh-CN">
              <a:solidFill>
                <a:srgbClr val="002060"/>
              </a:solidFill>
              <a:latin typeface="微软雅黑" panose="020B0502040204020203" pitchFamily="34" charset="-122"/>
              <a:ea typeface="微软雅黑" panose="020B0502040204020203" pitchFamily="34" charset="-122"/>
              <a:sym typeface="+mn-ea"/>
            </a:endParaRPr>
          </a:p>
          <a:p>
            <a:pPr lvl="1" indent="0">
              <a:buFont typeface="+mj-lt"/>
              <a:buNone/>
            </a:pPr>
            <a:r>
              <a:rPr lang="en-US" altLang="zh-CN">
                <a:solidFill>
                  <a:srgbClr val="002060"/>
                </a:solidFill>
                <a:latin typeface="微软雅黑" panose="020B0502040204020203" pitchFamily="34" charset="-122"/>
                <a:ea typeface="微软雅黑" panose="020B0502040204020203" pitchFamily="34" charset="-122"/>
                <a:sym typeface="+mn-ea"/>
              </a:rPr>
              <a:t>SDH</a:t>
            </a:r>
            <a:r>
              <a:rPr lang="zh-CN" altLang="en-US">
                <a:solidFill>
                  <a:srgbClr val="002060"/>
                </a:solidFill>
                <a:latin typeface="微软雅黑" panose="020B0502040204020203" pitchFamily="34" charset="-122"/>
                <a:ea typeface="微软雅黑" panose="020B0502040204020203" pitchFamily="34" charset="-122"/>
                <a:sym typeface="+mn-ea"/>
              </a:rPr>
              <a:t>方法：</a:t>
            </a:r>
            <a:endParaRPr lang="zh-CN" altLang="en-US">
              <a:solidFill>
                <a:srgbClr val="002060"/>
              </a:solidFill>
              <a:latin typeface="微软雅黑" panose="020B0502040204020203" pitchFamily="34" charset="-122"/>
              <a:ea typeface="微软雅黑" panose="020B0502040204020203" pitchFamily="34" charset="-122"/>
              <a:sym typeface="+mn-ea"/>
            </a:endParaRPr>
          </a:p>
          <a:p>
            <a:pPr marL="800100" lvl="1" indent="-342900">
              <a:buFont typeface="+mj-ea"/>
              <a:buAutoNum type="circleNumDbPlain"/>
            </a:pPr>
            <a:r>
              <a:rPr lang="zh-CN" altLang="en-US">
                <a:solidFill>
                  <a:srgbClr val="002060"/>
                </a:solidFill>
                <a:latin typeface="微软雅黑" panose="020B0502040204020203" pitchFamily="34" charset="-122"/>
                <a:ea typeface="微软雅黑" panose="020B0502040204020203" pitchFamily="34" charset="-122"/>
              </a:rPr>
              <a:t>映射 </a:t>
            </a:r>
            <a:r>
              <a:rPr lang="en-US" altLang="zh-CN">
                <a:solidFill>
                  <a:srgbClr val="002060"/>
                </a:solidFill>
                <a:latin typeface="微软雅黑" panose="020B0502040204020203" pitchFamily="34" charset="-122"/>
                <a:ea typeface="微软雅黑" panose="020B0502040204020203" pitchFamily="34" charset="-122"/>
              </a:rPr>
              <a:t>— </a:t>
            </a:r>
            <a:r>
              <a:rPr lang="zh-CN" altLang="en-US">
                <a:solidFill>
                  <a:srgbClr val="002060"/>
                </a:solidFill>
                <a:latin typeface="微软雅黑" panose="020B0502040204020203" pitchFamily="34" charset="-122"/>
                <a:ea typeface="微软雅黑" panose="020B0502040204020203" pitchFamily="34" charset="-122"/>
              </a:rPr>
              <a:t>将有效荷载</a:t>
            </a:r>
            <a:r>
              <a:rPr lang="en-US" altLang="zh-CN">
                <a:solidFill>
                  <a:srgbClr val="002060"/>
                </a:solidFill>
                <a:latin typeface="微软雅黑" panose="020B0502040204020203" pitchFamily="34" charset="-122"/>
                <a:ea typeface="微软雅黑" panose="020B0502040204020203" pitchFamily="34" charset="-122"/>
              </a:rPr>
              <a:t>PDH</a:t>
            </a:r>
            <a:r>
              <a:rPr lang="zh-CN" altLang="en-US">
                <a:solidFill>
                  <a:srgbClr val="002060"/>
                </a:solidFill>
                <a:latin typeface="微软雅黑" panose="020B0502040204020203" pitchFamily="34" charset="-122"/>
                <a:ea typeface="微软雅黑" panose="020B0502040204020203" pitchFamily="34" charset="-122"/>
              </a:rPr>
              <a:t>信号打包成</a:t>
            </a:r>
            <a:r>
              <a:rPr lang="en-US" altLang="zh-CN">
                <a:solidFill>
                  <a:srgbClr val="002060"/>
                </a:solidFill>
                <a:latin typeface="微软雅黑" panose="020B0502040204020203" pitchFamily="34" charset="-122"/>
                <a:ea typeface="微软雅黑" panose="020B0502040204020203" pitchFamily="34" charset="-122"/>
              </a:rPr>
              <a:t>C(</a:t>
            </a:r>
            <a:r>
              <a:rPr lang="zh-CN" altLang="en-US">
                <a:solidFill>
                  <a:srgbClr val="002060"/>
                </a:solidFill>
                <a:latin typeface="微软雅黑" panose="020B0502040204020203" pitchFamily="34" charset="-122"/>
                <a:ea typeface="微软雅黑" panose="020B0502040204020203" pitchFamily="34" charset="-122"/>
              </a:rPr>
              <a:t>容器</a:t>
            </a:r>
            <a:r>
              <a:rPr lang="en-US" altLang="zh-CN">
                <a:solidFill>
                  <a:srgbClr val="002060"/>
                </a:solidFill>
                <a:latin typeface="微软雅黑" panose="020B0502040204020203" pitchFamily="34" charset="-122"/>
                <a:ea typeface="微软雅黑" panose="020B0502040204020203" pitchFamily="34" charset="-122"/>
              </a:rPr>
              <a:t>)</a:t>
            </a:r>
            <a:r>
              <a:rPr lang="zh-CN" altLang="en-US">
                <a:solidFill>
                  <a:srgbClr val="002060"/>
                </a:solidFill>
                <a:latin typeface="微软雅黑" panose="020B0502040204020203" pitchFamily="34" charset="-122"/>
                <a:ea typeface="微软雅黑" panose="020B0502040204020203" pitchFamily="34" charset="-122"/>
              </a:rPr>
              <a:t>，再加上相应的</a:t>
            </a:r>
            <a:r>
              <a:rPr lang="en-US" altLang="zh-CN">
                <a:solidFill>
                  <a:srgbClr val="002060"/>
                </a:solidFill>
                <a:latin typeface="微软雅黑" panose="020B0502040204020203" pitchFamily="34" charset="-122"/>
                <a:ea typeface="微软雅黑" panose="020B0502040204020203" pitchFamily="34" charset="-122"/>
              </a:rPr>
              <a:t>POH</a:t>
            </a:r>
            <a:r>
              <a:rPr lang="zh-CN" altLang="en-US">
                <a:solidFill>
                  <a:srgbClr val="002060"/>
                </a:solidFill>
                <a:latin typeface="微软雅黑" panose="020B0502040204020203" pitchFamily="34" charset="-122"/>
                <a:ea typeface="微软雅黑" panose="020B0502040204020203" pitchFamily="34" charset="-122"/>
              </a:rPr>
              <a:t>通道开销而成</a:t>
            </a:r>
            <a:r>
              <a:rPr lang="en-US" altLang="zh-CN">
                <a:solidFill>
                  <a:srgbClr val="002060"/>
                </a:solidFill>
                <a:latin typeface="微软雅黑" panose="020B0502040204020203" pitchFamily="34" charset="-122"/>
                <a:ea typeface="微软雅黑" panose="020B0502040204020203" pitchFamily="34" charset="-122"/>
              </a:rPr>
              <a:t>VC</a:t>
            </a:r>
            <a:endParaRPr lang="en-US" altLang="zh-CN">
              <a:solidFill>
                <a:srgbClr val="002060"/>
              </a:solidFill>
              <a:latin typeface="微软雅黑" panose="020B0502040204020203" pitchFamily="34" charset="-122"/>
              <a:ea typeface="微软雅黑" panose="020B0502040204020203" pitchFamily="34" charset="-122"/>
            </a:endParaRPr>
          </a:p>
          <a:p>
            <a:pPr marL="800100" lvl="1" indent="-342900">
              <a:buFont typeface="+mj-ea"/>
              <a:buAutoNum type="circleNumDbPlain"/>
            </a:pPr>
            <a:r>
              <a:rPr lang="zh-CN" altLang="en-US">
                <a:solidFill>
                  <a:srgbClr val="002060"/>
                </a:solidFill>
                <a:latin typeface="微软雅黑" panose="020B0502040204020203" pitchFamily="34" charset="-122"/>
                <a:ea typeface="微软雅黑" panose="020B0502040204020203" pitchFamily="34" charset="-122"/>
              </a:rPr>
              <a:t>定位</a:t>
            </a:r>
            <a:endParaRPr lang="zh-CN" altLang="en-US">
              <a:solidFill>
                <a:srgbClr val="002060"/>
              </a:solidFill>
              <a:latin typeface="微软雅黑" panose="020B0502040204020203" pitchFamily="34" charset="-122"/>
              <a:ea typeface="微软雅黑" panose="020B0502040204020203" pitchFamily="34" charset="-122"/>
            </a:endParaRPr>
          </a:p>
          <a:p>
            <a:pPr marL="800100" lvl="1" indent="-342900">
              <a:buFont typeface="+mj-ea"/>
              <a:buAutoNum type="circleNumDbPlain"/>
            </a:pPr>
            <a:r>
              <a:rPr lang="zh-CN" altLang="en-US">
                <a:solidFill>
                  <a:srgbClr val="002060"/>
                </a:solidFill>
                <a:latin typeface="微软雅黑" panose="020B0502040204020203" pitchFamily="34" charset="-122"/>
                <a:ea typeface="微软雅黑" panose="020B0502040204020203" pitchFamily="34" charset="-122"/>
              </a:rPr>
              <a:t>复用</a:t>
            </a:r>
            <a:endParaRPr lang="zh-CN" altLang="en-US">
              <a:solidFill>
                <a:srgbClr val="002060"/>
              </a:solidFill>
              <a:latin typeface="微软雅黑" panose="020B0502040204020203" pitchFamily="34" charset="-122"/>
              <a:ea typeface="微软雅黑"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02895" y="27940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6.3.4 SDH </a:t>
            </a:r>
            <a:r>
              <a:rPr lang="zh-CN" altLang="en-US" sz="1600">
                <a:solidFill>
                  <a:srgbClr val="002060"/>
                </a:solidFill>
                <a:latin typeface="微软雅黑" panose="020B0502040204020203" pitchFamily="34" charset="-122"/>
                <a:ea typeface="微软雅黑" panose="020B0502040204020203" pitchFamily="34" charset="-122"/>
              </a:rPr>
              <a:t>网络复用结构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4" name="文本框 13"/>
          <p:cNvSpPr txBox="1"/>
          <p:nvPr/>
        </p:nvSpPr>
        <p:spPr>
          <a:xfrm>
            <a:off x="1713230" y="1012190"/>
            <a:ext cx="6612255" cy="2276475"/>
          </a:xfrm>
          <a:prstGeom prst="rect">
            <a:avLst/>
          </a:prstGeom>
          <a:noFill/>
        </p:spPr>
        <p:txBody>
          <a:bodyPr wrap="square" rtlCol="0">
            <a:spAutoFit/>
          </a:bodyPr>
          <a:p>
            <a:r>
              <a:rPr lang="en-US" sz="1600">
                <a:solidFill>
                  <a:srgbClr val="002060"/>
                </a:solidFill>
                <a:latin typeface="微软雅黑" panose="020B0502040204020203" pitchFamily="34" charset="-122"/>
                <a:ea typeface="微软雅黑" panose="020B0502040204020203" pitchFamily="34" charset="-122"/>
              </a:rPr>
              <a:t>SDH </a:t>
            </a:r>
            <a:r>
              <a:rPr lang="zh-CN" altLang="en-US" sz="1600">
                <a:solidFill>
                  <a:srgbClr val="002060"/>
                </a:solidFill>
                <a:latin typeface="微软雅黑" panose="020B0502040204020203" pitchFamily="34" charset="-122"/>
                <a:ea typeface="微软雅黑" panose="020B0502040204020203" pitchFamily="34" charset="-122"/>
              </a:rPr>
              <a:t>采用字节间插</a:t>
            </a:r>
            <a:r>
              <a:rPr lang="en-US" altLang="zh-CN" sz="1600">
                <a:solidFill>
                  <a:srgbClr val="002060"/>
                </a:solidFill>
                <a:latin typeface="微软雅黑" panose="020B0502040204020203" pitchFamily="34" charset="-122"/>
                <a:ea typeface="微软雅黑" panose="020B0502040204020203" pitchFamily="34" charset="-122"/>
                <a:sym typeface="+mn-ea"/>
              </a:rPr>
              <a:t>(byte interleaving)</a:t>
            </a:r>
            <a:r>
              <a:rPr lang="zh-CN" altLang="en-US" sz="1600">
                <a:solidFill>
                  <a:srgbClr val="002060"/>
                </a:solidFill>
                <a:latin typeface="微软雅黑" panose="020B0502040204020203" pitchFamily="34" charset="-122"/>
                <a:ea typeface="微软雅黑" panose="020B0502040204020203" pitchFamily="34" charset="-122"/>
              </a:rPr>
              <a:t>复用</a:t>
            </a:r>
            <a:r>
              <a:rPr lang="en-US" altLang="zh-CN" sz="1600">
                <a:solidFill>
                  <a:srgbClr val="002060"/>
                </a:solidFill>
                <a:latin typeface="微软雅黑" panose="020B0502040204020203" pitchFamily="34" charset="-122"/>
                <a:ea typeface="微软雅黑" panose="020B0502040204020203" pitchFamily="34" charset="-122"/>
              </a:rPr>
              <a:t>: </a:t>
            </a:r>
            <a:endParaRPr lang="en-US" altLang="zh-CN" sz="1600">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a:solidFill>
                  <a:srgbClr val="002060"/>
                </a:solidFill>
                <a:latin typeface="微软雅黑" panose="020B0502040204020203" pitchFamily="34" charset="-122"/>
                <a:ea typeface="微软雅黑" panose="020B0502040204020203" pitchFamily="34" charset="-122"/>
              </a:rPr>
              <a:t>低阶</a:t>
            </a:r>
            <a:r>
              <a:rPr lang="en-US" altLang="zh-CN">
                <a:solidFill>
                  <a:srgbClr val="002060"/>
                </a:solidFill>
                <a:latin typeface="微软雅黑" panose="020B0502040204020203" pitchFamily="34" charset="-122"/>
                <a:ea typeface="微软雅黑" panose="020B0502040204020203" pitchFamily="34" charset="-122"/>
              </a:rPr>
              <a:t>SDH</a:t>
            </a:r>
            <a:r>
              <a:rPr lang="zh-CN" altLang="en-US">
                <a:solidFill>
                  <a:srgbClr val="002060"/>
                </a:solidFill>
                <a:latin typeface="微软雅黑" panose="020B0502040204020203" pitchFamily="34" charset="-122"/>
                <a:ea typeface="微软雅黑" panose="020B0502040204020203" pitchFamily="34" charset="-122"/>
              </a:rPr>
              <a:t>信号复用成高阶</a:t>
            </a:r>
            <a:r>
              <a:rPr lang="en-US" altLang="zh-CN">
                <a:solidFill>
                  <a:srgbClr val="002060"/>
                </a:solidFill>
                <a:latin typeface="微软雅黑" panose="020B0502040204020203" pitchFamily="34" charset="-122"/>
                <a:ea typeface="微软雅黑" panose="020B0502040204020203" pitchFamily="34" charset="-122"/>
              </a:rPr>
              <a:t>SDH</a:t>
            </a:r>
            <a:r>
              <a:rPr lang="zh-CN" altLang="en-US">
                <a:solidFill>
                  <a:srgbClr val="002060"/>
                </a:solidFill>
                <a:latin typeface="微软雅黑" panose="020B0502040204020203" pitchFamily="34" charset="-122"/>
                <a:ea typeface="微软雅黑" panose="020B0502040204020203" pitchFamily="34" charset="-122"/>
              </a:rPr>
              <a:t>信号</a:t>
            </a:r>
            <a:endParaRPr lang="zh-CN" altLang="en-US">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a:solidFill>
                  <a:srgbClr val="002060"/>
                </a:solidFill>
                <a:latin typeface="微软雅黑" panose="020B0502040204020203" pitchFamily="34" charset="-122"/>
                <a:ea typeface="微软雅黑" panose="020B0502040204020203" pitchFamily="34" charset="-122"/>
                <a:sym typeface="+mn-ea"/>
              </a:rPr>
              <a:t>低速支路信号复用成</a:t>
            </a:r>
            <a:r>
              <a:rPr lang="en-US" altLang="zh-CN">
                <a:solidFill>
                  <a:srgbClr val="002060"/>
                </a:solidFill>
                <a:latin typeface="微软雅黑" panose="020B0502040204020203" pitchFamily="34" charset="-122"/>
                <a:ea typeface="微软雅黑" panose="020B0502040204020203" pitchFamily="34" charset="-122"/>
                <a:sym typeface="+mn-ea"/>
              </a:rPr>
              <a:t>SDH</a:t>
            </a:r>
            <a:r>
              <a:rPr lang="zh-CN" altLang="en-US">
                <a:solidFill>
                  <a:srgbClr val="002060"/>
                </a:solidFill>
                <a:latin typeface="微软雅黑" panose="020B0502040204020203" pitchFamily="34" charset="-122"/>
                <a:ea typeface="微软雅黑" panose="020B0502040204020203" pitchFamily="34" charset="-122"/>
                <a:sym typeface="+mn-ea"/>
              </a:rPr>
              <a:t>信号</a:t>
            </a:r>
            <a:r>
              <a:rPr lang="en-US" altLang="zh-CN">
                <a:solidFill>
                  <a:srgbClr val="002060"/>
                </a:solidFill>
                <a:latin typeface="微软雅黑" panose="020B0502040204020203" pitchFamily="34" charset="-122"/>
                <a:ea typeface="微软雅黑" panose="020B0502040204020203" pitchFamily="34" charset="-122"/>
                <a:sym typeface="+mn-ea"/>
              </a:rPr>
              <a:t>STM-N</a:t>
            </a:r>
            <a:endParaRPr lang="en-US" altLang="zh-CN">
              <a:solidFill>
                <a:srgbClr val="002060"/>
              </a:solidFill>
              <a:latin typeface="微软雅黑" panose="020B0502040204020203" pitchFamily="34" charset="-122"/>
              <a:ea typeface="微软雅黑" panose="020B0502040204020203" pitchFamily="34" charset="-122"/>
              <a:sym typeface="+mn-ea"/>
            </a:endParaRPr>
          </a:p>
          <a:p>
            <a:pPr lvl="1" indent="0">
              <a:buFont typeface="+mj-lt"/>
              <a:buNone/>
            </a:pPr>
            <a:r>
              <a:rPr lang="en-US" altLang="zh-CN">
                <a:solidFill>
                  <a:srgbClr val="002060"/>
                </a:solidFill>
                <a:latin typeface="微软雅黑" panose="020B0502040204020203" pitchFamily="34" charset="-122"/>
                <a:ea typeface="微软雅黑" panose="020B0502040204020203" pitchFamily="34" charset="-122"/>
                <a:sym typeface="+mn-ea"/>
              </a:rPr>
              <a:t>SDH</a:t>
            </a:r>
            <a:r>
              <a:rPr lang="zh-CN" altLang="en-US">
                <a:solidFill>
                  <a:srgbClr val="002060"/>
                </a:solidFill>
                <a:latin typeface="微软雅黑" panose="020B0502040204020203" pitchFamily="34" charset="-122"/>
                <a:ea typeface="微软雅黑" panose="020B0502040204020203" pitchFamily="34" charset="-122"/>
                <a:sym typeface="+mn-ea"/>
              </a:rPr>
              <a:t>方法：</a:t>
            </a:r>
            <a:endParaRPr lang="zh-CN" altLang="en-US">
              <a:solidFill>
                <a:srgbClr val="002060"/>
              </a:solidFill>
              <a:latin typeface="微软雅黑" panose="020B0502040204020203" pitchFamily="34" charset="-122"/>
              <a:ea typeface="微软雅黑" panose="020B0502040204020203" pitchFamily="34" charset="-122"/>
              <a:sym typeface="+mn-ea"/>
            </a:endParaRPr>
          </a:p>
          <a:p>
            <a:pPr marL="800100" lvl="1" indent="-342900">
              <a:buFont typeface="+mj-ea"/>
              <a:buAutoNum type="circleNumDbPlain"/>
            </a:pPr>
            <a:r>
              <a:rPr lang="zh-CN" altLang="en-US">
                <a:solidFill>
                  <a:srgbClr val="002060"/>
                </a:solidFill>
                <a:latin typeface="微软雅黑" panose="020B0502040204020203" pitchFamily="34" charset="-122"/>
                <a:ea typeface="微软雅黑" panose="020B0502040204020203" pitchFamily="34" charset="-122"/>
              </a:rPr>
              <a:t>映射</a:t>
            </a:r>
            <a:endParaRPr lang="zh-CN" altLang="en-US">
              <a:solidFill>
                <a:srgbClr val="002060"/>
              </a:solidFill>
              <a:latin typeface="微软雅黑" panose="020B0502040204020203" pitchFamily="34" charset="-122"/>
              <a:ea typeface="微软雅黑" panose="020B0502040204020203" pitchFamily="34" charset="-122"/>
            </a:endParaRPr>
          </a:p>
          <a:p>
            <a:pPr marL="800100" lvl="1" indent="-342900">
              <a:buFont typeface="+mj-ea"/>
              <a:buAutoNum type="circleNumDbPlain"/>
            </a:pPr>
            <a:r>
              <a:rPr lang="zh-CN" altLang="en-US">
                <a:solidFill>
                  <a:srgbClr val="002060"/>
                </a:solidFill>
                <a:latin typeface="微软雅黑" panose="020B0502040204020203" pitchFamily="34" charset="-122"/>
                <a:ea typeface="微软雅黑" panose="020B0502040204020203" pitchFamily="34" charset="-122"/>
              </a:rPr>
              <a:t>定位 </a:t>
            </a:r>
            <a:r>
              <a:rPr lang="en-US" altLang="zh-CN">
                <a:solidFill>
                  <a:srgbClr val="002060"/>
                </a:solidFill>
                <a:latin typeface="微软雅黑" panose="020B0502040204020203" pitchFamily="34" charset="-122"/>
                <a:ea typeface="微软雅黑" panose="020B0502040204020203" pitchFamily="34" charset="-122"/>
              </a:rPr>
              <a:t>— </a:t>
            </a:r>
            <a:r>
              <a:rPr lang="zh-CN" altLang="en-US">
                <a:solidFill>
                  <a:srgbClr val="002060"/>
                </a:solidFill>
                <a:latin typeface="微软雅黑" panose="020B0502040204020203" pitchFamily="34" charset="-122"/>
                <a:ea typeface="微软雅黑" panose="020B0502040204020203" pitchFamily="34" charset="-122"/>
              </a:rPr>
              <a:t>使用指针</a:t>
            </a:r>
            <a:r>
              <a:rPr lang="en-US" altLang="zh-CN">
                <a:solidFill>
                  <a:srgbClr val="002060"/>
                </a:solidFill>
                <a:latin typeface="微软雅黑" panose="020B0502040204020203" pitchFamily="34" charset="-122"/>
                <a:ea typeface="微软雅黑" panose="020B0502040204020203" pitchFamily="34" charset="-122"/>
              </a:rPr>
              <a:t>, </a:t>
            </a:r>
            <a:r>
              <a:rPr lang="zh-CN" altLang="en-US">
                <a:solidFill>
                  <a:srgbClr val="002060"/>
                </a:solidFill>
                <a:latin typeface="微软雅黑" panose="020B0502040204020203" pitchFamily="34" charset="-122"/>
                <a:ea typeface="微软雅黑" panose="020B0502040204020203" pitchFamily="34" charset="-122"/>
              </a:rPr>
              <a:t>指针为</a:t>
            </a:r>
            <a:r>
              <a:rPr lang="en-US" altLang="zh-CN">
                <a:solidFill>
                  <a:srgbClr val="002060"/>
                </a:solidFill>
                <a:latin typeface="微软雅黑" panose="020B0502040204020203" pitchFamily="34" charset="-122"/>
                <a:ea typeface="微软雅黑" panose="020B0502040204020203" pitchFamily="34" charset="-122"/>
              </a:rPr>
              <a:t>TU</a:t>
            </a:r>
            <a:r>
              <a:rPr lang="zh-CN" altLang="en-US">
                <a:solidFill>
                  <a:srgbClr val="002060"/>
                </a:solidFill>
                <a:latin typeface="微软雅黑" panose="020B0502040204020203" pitchFamily="34" charset="-122"/>
                <a:ea typeface="微软雅黑" panose="020B0502040204020203" pitchFamily="34" charset="-122"/>
              </a:rPr>
              <a:t>的净荷载中低阶</a:t>
            </a:r>
            <a:r>
              <a:rPr lang="en-US" altLang="zh-CN">
                <a:solidFill>
                  <a:srgbClr val="002060"/>
                </a:solidFill>
                <a:latin typeface="微软雅黑" panose="020B0502040204020203" pitchFamily="34" charset="-122"/>
                <a:ea typeface="微软雅黑" panose="020B0502040204020203" pitchFamily="34" charset="-122"/>
              </a:rPr>
              <a:t>VC</a:t>
            </a:r>
            <a:r>
              <a:rPr lang="zh-CN" altLang="en-US">
                <a:solidFill>
                  <a:srgbClr val="002060"/>
                </a:solidFill>
                <a:latin typeface="微软雅黑" panose="020B0502040204020203" pitchFamily="34" charset="-122"/>
                <a:ea typeface="微软雅黑" panose="020B0502040204020203" pitchFamily="34" charset="-122"/>
              </a:rPr>
              <a:t>帧的起点</a:t>
            </a:r>
            <a:r>
              <a:rPr lang="en-US" altLang="zh-CN">
                <a:solidFill>
                  <a:srgbClr val="002060"/>
                </a:solidFill>
                <a:latin typeface="微软雅黑" panose="020B0502040204020203" pitchFamily="34" charset="-122"/>
                <a:ea typeface="微软雅黑" panose="020B0502040204020203" pitchFamily="34" charset="-122"/>
              </a:rPr>
              <a:t>, </a:t>
            </a:r>
            <a:r>
              <a:rPr lang="zh-CN" altLang="en-US">
                <a:solidFill>
                  <a:srgbClr val="002060"/>
                </a:solidFill>
                <a:latin typeface="微软雅黑" panose="020B0502040204020203" pitchFamily="34" charset="-122"/>
                <a:ea typeface="微软雅黑" panose="020B0502040204020203" pitchFamily="34" charset="-122"/>
              </a:rPr>
              <a:t>或为</a:t>
            </a:r>
            <a:r>
              <a:rPr lang="en-US" altLang="zh-CN">
                <a:solidFill>
                  <a:srgbClr val="002060"/>
                </a:solidFill>
                <a:latin typeface="微软雅黑" panose="020B0502040204020203" pitchFamily="34" charset="-122"/>
                <a:ea typeface="微软雅黑" panose="020B0502040204020203" pitchFamily="34" charset="-122"/>
              </a:rPr>
              <a:t>AU</a:t>
            </a:r>
            <a:r>
              <a:rPr lang="zh-CN" altLang="en-US">
                <a:solidFill>
                  <a:srgbClr val="002060"/>
                </a:solidFill>
                <a:latin typeface="微软雅黑" panose="020B0502040204020203" pitchFamily="34" charset="-122"/>
                <a:ea typeface="微软雅黑" panose="020B0502040204020203" pitchFamily="34" charset="-122"/>
              </a:rPr>
              <a:t>的净荷载中高阶</a:t>
            </a:r>
            <a:r>
              <a:rPr lang="en-US" altLang="zh-CN">
                <a:solidFill>
                  <a:srgbClr val="002060"/>
                </a:solidFill>
                <a:latin typeface="微软雅黑" panose="020B0502040204020203" pitchFamily="34" charset="-122"/>
                <a:ea typeface="微软雅黑" panose="020B0502040204020203" pitchFamily="34" charset="-122"/>
              </a:rPr>
              <a:t>VC</a:t>
            </a:r>
            <a:r>
              <a:rPr lang="zh-CN" altLang="en-US">
                <a:solidFill>
                  <a:srgbClr val="002060"/>
                </a:solidFill>
                <a:latin typeface="微软雅黑" panose="020B0502040204020203" pitchFamily="34" charset="-122"/>
                <a:ea typeface="微软雅黑" panose="020B0502040204020203" pitchFamily="34" charset="-122"/>
              </a:rPr>
              <a:t>帧的起点</a:t>
            </a:r>
            <a:endParaRPr lang="zh-CN" altLang="en-US">
              <a:solidFill>
                <a:srgbClr val="002060"/>
              </a:solidFill>
              <a:latin typeface="微软雅黑" panose="020B0502040204020203" pitchFamily="34" charset="-122"/>
              <a:ea typeface="微软雅黑" panose="020B0502040204020203" pitchFamily="34" charset="-122"/>
            </a:endParaRPr>
          </a:p>
          <a:p>
            <a:pPr marL="1257300" lvl="2" indent="-342900">
              <a:buFont typeface="宋体" panose="02010600030101010101" pitchFamily="2" charset="-122"/>
              <a:buChar char="–"/>
            </a:pPr>
            <a:r>
              <a:rPr lang="en-US" altLang="zh-CN">
                <a:solidFill>
                  <a:srgbClr val="002060"/>
                </a:solidFill>
                <a:latin typeface="微软雅黑" panose="020B0502040204020203" pitchFamily="34" charset="-122"/>
                <a:ea typeface="微软雅黑" panose="020B0502040204020203" pitchFamily="34" charset="-122"/>
              </a:rPr>
              <a:t>TU(Tributary Unit, </a:t>
            </a:r>
            <a:r>
              <a:rPr lang="zh-CN" altLang="en-US">
                <a:solidFill>
                  <a:srgbClr val="002060"/>
                </a:solidFill>
                <a:latin typeface="微软雅黑" panose="020B0502040204020203" pitchFamily="34" charset="-122"/>
                <a:ea typeface="微软雅黑" panose="020B0502040204020203" pitchFamily="34" charset="-122"/>
              </a:rPr>
              <a:t>支路单元</a:t>
            </a:r>
            <a:r>
              <a:rPr lang="en-US" altLang="zh-CN">
                <a:solidFill>
                  <a:srgbClr val="002060"/>
                </a:solidFill>
                <a:latin typeface="微软雅黑" panose="020B0502040204020203" pitchFamily="34" charset="-122"/>
                <a:ea typeface="微软雅黑" panose="020B0502040204020203" pitchFamily="34" charset="-122"/>
              </a:rPr>
              <a:t>)</a:t>
            </a:r>
            <a:endParaRPr lang="en-US" altLang="zh-CN">
              <a:solidFill>
                <a:srgbClr val="002060"/>
              </a:solidFill>
              <a:latin typeface="微软雅黑" panose="020B0502040204020203" pitchFamily="34" charset="-122"/>
              <a:ea typeface="微软雅黑" panose="020B0502040204020203" pitchFamily="34" charset="-122"/>
            </a:endParaRPr>
          </a:p>
          <a:p>
            <a:pPr marL="1257300" lvl="2" indent="-342900">
              <a:buFont typeface="宋体" panose="02010600030101010101" pitchFamily="2" charset="-122"/>
              <a:buChar char="–"/>
            </a:pPr>
            <a:r>
              <a:rPr lang="en-US" altLang="zh-CN">
                <a:solidFill>
                  <a:srgbClr val="002060"/>
                </a:solidFill>
                <a:latin typeface="微软雅黑" panose="020B0502040204020203" pitchFamily="34" charset="-122"/>
                <a:ea typeface="微软雅黑" panose="020B0502040204020203" pitchFamily="34" charset="-122"/>
              </a:rPr>
              <a:t>AU(Administrative Unit, </a:t>
            </a:r>
            <a:r>
              <a:rPr lang="zh-CN" altLang="en-US">
                <a:solidFill>
                  <a:srgbClr val="002060"/>
                </a:solidFill>
                <a:latin typeface="微软雅黑" panose="020B0502040204020203" pitchFamily="34" charset="-122"/>
                <a:ea typeface="微软雅黑" panose="020B0502040204020203" pitchFamily="34" charset="-122"/>
              </a:rPr>
              <a:t>管理单元</a:t>
            </a:r>
            <a:r>
              <a:rPr lang="en-US" altLang="zh-CN">
                <a:solidFill>
                  <a:srgbClr val="002060"/>
                </a:solidFill>
                <a:latin typeface="微软雅黑" panose="020B0502040204020203" pitchFamily="34" charset="-122"/>
                <a:ea typeface="微软雅黑" panose="020B0502040204020203" pitchFamily="34" charset="-122"/>
              </a:rPr>
              <a:t>)</a:t>
            </a:r>
            <a:endParaRPr lang="en-US" altLang="zh-CN">
              <a:solidFill>
                <a:srgbClr val="002060"/>
              </a:solidFill>
              <a:latin typeface="微软雅黑" panose="020B0502040204020203" pitchFamily="34" charset="-122"/>
              <a:ea typeface="微软雅黑" panose="020B0502040204020203" pitchFamily="34" charset="-122"/>
            </a:endParaRPr>
          </a:p>
          <a:p>
            <a:pPr marL="800100" lvl="1" indent="-342900">
              <a:buFont typeface="+mj-ea"/>
              <a:buAutoNum type="circleNumDbPlain"/>
            </a:pPr>
            <a:r>
              <a:rPr lang="zh-CN" altLang="en-US">
                <a:solidFill>
                  <a:srgbClr val="002060"/>
                </a:solidFill>
                <a:latin typeface="微软雅黑" panose="020B0502040204020203" pitchFamily="34" charset="-122"/>
                <a:ea typeface="微软雅黑" panose="020B0502040204020203" pitchFamily="34" charset="-122"/>
              </a:rPr>
              <a:t>复用</a:t>
            </a:r>
            <a:endParaRPr lang="zh-CN" altLang="en-US">
              <a:solidFill>
                <a:srgbClr val="002060"/>
              </a:solidFill>
              <a:latin typeface="微软雅黑" panose="020B0502040204020203" pitchFamily="34" charset="-122"/>
              <a:ea typeface="微软雅黑"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02895" y="27940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6.3.4 SDH </a:t>
            </a:r>
            <a:r>
              <a:rPr lang="zh-CN" altLang="en-US" sz="1600">
                <a:solidFill>
                  <a:srgbClr val="002060"/>
                </a:solidFill>
                <a:latin typeface="微软雅黑" panose="020B0502040204020203" pitchFamily="34" charset="-122"/>
                <a:ea typeface="微软雅黑" panose="020B0502040204020203" pitchFamily="34" charset="-122"/>
              </a:rPr>
              <a:t>网络复用结构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4" name="文本框 13"/>
          <p:cNvSpPr txBox="1"/>
          <p:nvPr/>
        </p:nvSpPr>
        <p:spPr>
          <a:xfrm>
            <a:off x="1713230" y="1012190"/>
            <a:ext cx="6612255" cy="2491740"/>
          </a:xfrm>
          <a:prstGeom prst="rect">
            <a:avLst/>
          </a:prstGeom>
          <a:noFill/>
        </p:spPr>
        <p:txBody>
          <a:bodyPr wrap="square" rtlCol="0">
            <a:spAutoFit/>
          </a:bodyPr>
          <a:p>
            <a:r>
              <a:rPr lang="en-US" sz="1600">
                <a:solidFill>
                  <a:srgbClr val="002060"/>
                </a:solidFill>
                <a:latin typeface="微软雅黑" panose="020B0502040204020203" pitchFamily="34" charset="-122"/>
                <a:ea typeface="微软雅黑" panose="020B0502040204020203" pitchFamily="34" charset="-122"/>
              </a:rPr>
              <a:t>SDH </a:t>
            </a:r>
            <a:r>
              <a:rPr lang="zh-CN" altLang="en-US" sz="1600">
                <a:solidFill>
                  <a:srgbClr val="002060"/>
                </a:solidFill>
                <a:latin typeface="微软雅黑" panose="020B0502040204020203" pitchFamily="34" charset="-122"/>
                <a:ea typeface="微软雅黑" panose="020B0502040204020203" pitchFamily="34" charset="-122"/>
              </a:rPr>
              <a:t>采用字节间插</a:t>
            </a:r>
            <a:r>
              <a:rPr lang="en-US" altLang="zh-CN" sz="1600">
                <a:solidFill>
                  <a:srgbClr val="002060"/>
                </a:solidFill>
                <a:latin typeface="微软雅黑" panose="020B0502040204020203" pitchFamily="34" charset="-122"/>
                <a:ea typeface="微软雅黑" panose="020B0502040204020203" pitchFamily="34" charset="-122"/>
                <a:sym typeface="+mn-ea"/>
              </a:rPr>
              <a:t>(byte interleaving)</a:t>
            </a:r>
            <a:r>
              <a:rPr lang="zh-CN" altLang="en-US" sz="1600">
                <a:solidFill>
                  <a:srgbClr val="002060"/>
                </a:solidFill>
                <a:latin typeface="微软雅黑" panose="020B0502040204020203" pitchFamily="34" charset="-122"/>
                <a:ea typeface="微软雅黑" panose="020B0502040204020203" pitchFamily="34" charset="-122"/>
              </a:rPr>
              <a:t>复用</a:t>
            </a:r>
            <a:r>
              <a:rPr lang="en-US" altLang="zh-CN" sz="1600">
                <a:solidFill>
                  <a:srgbClr val="002060"/>
                </a:solidFill>
                <a:latin typeface="微软雅黑" panose="020B0502040204020203" pitchFamily="34" charset="-122"/>
                <a:ea typeface="微软雅黑" panose="020B0502040204020203" pitchFamily="34" charset="-122"/>
              </a:rPr>
              <a:t>: </a:t>
            </a:r>
            <a:endParaRPr lang="en-US" altLang="zh-CN" sz="1600">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a:solidFill>
                  <a:srgbClr val="002060"/>
                </a:solidFill>
                <a:latin typeface="微软雅黑" panose="020B0502040204020203" pitchFamily="34" charset="-122"/>
                <a:ea typeface="微软雅黑" panose="020B0502040204020203" pitchFamily="34" charset="-122"/>
              </a:rPr>
              <a:t>低阶</a:t>
            </a:r>
            <a:r>
              <a:rPr lang="en-US" altLang="zh-CN">
                <a:solidFill>
                  <a:srgbClr val="002060"/>
                </a:solidFill>
                <a:latin typeface="微软雅黑" panose="020B0502040204020203" pitchFamily="34" charset="-122"/>
                <a:ea typeface="微软雅黑" panose="020B0502040204020203" pitchFamily="34" charset="-122"/>
              </a:rPr>
              <a:t>SDH</a:t>
            </a:r>
            <a:r>
              <a:rPr lang="zh-CN" altLang="en-US">
                <a:solidFill>
                  <a:srgbClr val="002060"/>
                </a:solidFill>
                <a:latin typeface="微软雅黑" panose="020B0502040204020203" pitchFamily="34" charset="-122"/>
                <a:ea typeface="微软雅黑" panose="020B0502040204020203" pitchFamily="34" charset="-122"/>
              </a:rPr>
              <a:t>信号复用成高阶</a:t>
            </a:r>
            <a:r>
              <a:rPr lang="en-US" altLang="zh-CN">
                <a:solidFill>
                  <a:srgbClr val="002060"/>
                </a:solidFill>
                <a:latin typeface="微软雅黑" panose="020B0502040204020203" pitchFamily="34" charset="-122"/>
                <a:ea typeface="微软雅黑" panose="020B0502040204020203" pitchFamily="34" charset="-122"/>
              </a:rPr>
              <a:t>SDH</a:t>
            </a:r>
            <a:r>
              <a:rPr lang="zh-CN" altLang="en-US">
                <a:solidFill>
                  <a:srgbClr val="002060"/>
                </a:solidFill>
                <a:latin typeface="微软雅黑" panose="020B0502040204020203" pitchFamily="34" charset="-122"/>
                <a:ea typeface="微软雅黑" panose="020B0502040204020203" pitchFamily="34" charset="-122"/>
              </a:rPr>
              <a:t>信号</a:t>
            </a:r>
            <a:endParaRPr lang="zh-CN" altLang="en-US">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a:solidFill>
                  <a:srgbClr val="002060"/>
                </a:solidFill>
                <a:latin typeface="微软雅黑" panose="020B0502040204020203" pitchFamily="34" charset="-122"/>
                <a:ea typeface="微软雅黑" panose="020B0502040204020203" pitchFamily="34" charset="-122"/>
                <a:sym typeface="+mn-ea"/>
              </a:rPr>
              <a:t>低速支路信号复用成</a:t>
            </a:r>
            <a:r>
              <a:rPr lang="en-US" altLang="zh-CN">
                <a:solidFill>
                  <a:srgbClr val="002060"/>
                </a:solidFill>
                <a:latin typeface="微软雅黑" panose="020B0502040204020203" pitchFamily="34" charset="-122"/>
                <a:ea typeface="微软雅黑" panose="020B0502040204020203" pitchFamily="34" charset="-122"/>
                <a:sym typeface="+mn-ea"/>
              </a:rPr>
              <a:t>SDH</a:t>
            </a:r>
            <a:r>
              <a:rPr lang="zh-CN" altLang="en-US">
                <a:solidFill>
                  <a:srgbClr val="002060"/>
                </a:solidFill>
                <a:latin typeface="微软雅黑" panose="020B0502040204020203" pitchFamily="34" charset="-122"/>
                <a:ea typeface="微软雅黑" panose="020B0502040204020203" pitchFamily="34" charset="-122"/>
                <a:sym typeface="+mn-ea"/>
              </a:rPr>
              <a:t>信号</a:t>
            </a:r>
            <a:r>
              <a:rPr lang="en-US" altLang="zh-CN">
                <a:solidFill>
                  <a:srgbClr val="002060"/>
                </a:solidFill>
                <a:latin typeface="微软雅黑" panose="020B0502040204020203" pitchFamily="34" charset="-122"/>
                <a:ea typeface="微软雅黑" panose="020B0502040204020203" pitchFamily="34" charset="-122"/>
                <a:sym typeface="+mn-ea"/>
              </a:rPr>
              <a:t>STM-N</a:t>
            </a:r>
            <a:endParaRPr lang="en-US" altLang="zh-CN">
              <a:solidFill>
                <a:srgbClr val="002060"/>
              </a:solidFill>
              <a:latin typeface="微软雅黑" panose="020B0502040204020203" pitchFamily="34" charset="-122"/>
              <a:ea typeface="微软雅黑" panose="020B0502040204020203" pitchFamily="34" charset="-122"/>
              <a:sym typeface="+mn-ea"/>
            </a:endParaRPr>
          </a:p>
          <a:p>
            <a:pPr lvl="1" indent="0">
              <a:buFont typeface="+mj-lt"/>
              <a:buNone/>
            </a:pPr>
            <a:r>
              <a:rPr lang="en-US" altLang="zh-CN">
                <a:solidFill>
                  <a:srgbClr val="002060"/>
                </a:solidFill>
                <a:latin typeface="微软雅黑" panose="020B0502040204020203" pitchFamily="34" charset="-122"/>
                <a:ea typeface="微软雅黑" panose="020B0502040204020203" pitchFamily="34" charset="-122"/>
                <a:sym typeface="+mn-ea"/>
              </a:rPr>
              <a:t>SDH</a:t>
            </a:r>
            <a:r>
              <a:rPr lang="zh-CN" altLang="en-US">
                <a:solidFill>
                  <a:srgbClr val="002060"/>
                </a:solidFill>
                <a:latin typeface="微软雅黑" panose="020B0502040204020203" pitchFamily="34" charset="-122"/>
                <a:ea typeface="微软雅黑" panose="020B0502040204020203" pitchFamily="34" charset="-122"/>
                <a:sym typeface="+mn-ea"/>
              </a:rPr>
              <a:t>方法：</a:t>
            </a:r>
            <a:endParaRPr lang="zh-CN" altLang="en-US">
              <a:solidFill>
                <a:srgbClr val="002060"/>
              </a:solidFill>
              <a:latin typeface="微软雅黑" panose="020B0502040204020203" pitchFamily="34" charset="-122"/>
              <a:ea typeface="微软雅黑" panose="020B0502040204020203" pitchFamily="34" charset="-122"/>
              <a:sym typeface="+mn-ea"/>
            </a:endParaRPr>
          </a:p>
          <a:p>
            <a:pPr marL="800100" lvl="1" indent="-342900">
              <a:buFont typeface="+mj-ea"/>
              <a:buAutoNum type="circleNumDbPlain"/>
            </a:pPr>
            <a:r>
              <a:rPr lang="zh-CN" altLang="en-US">
                <a:solidFill>
                  <a:srgbClr val="002060"/>
                </a:solidFill>
                <a:latin typeface="微软雅黑" panose="020B0502040204020203" pitchFamily="34" charset="-122"/>
                <a:ea typeface="微软雅黑" panose="020B0502040204020203" pitchFamily="34" charset="-122"/>
              </a:rPr>
              <a:t>映射</a:t>
            </a:r>
            <a:endParaRPr lang="zh-CN" altLang="en-US">
              <a:solidFill>
                <a:srgbClr val="002060"/>
              </a:solidFill>
              <a:latin typeface="微软雅黑" panose="020B0502040204020203" pitchFamily="34" charset="-122"/>
              <a:ea typeface="微软雅黑" panose="020B0502040204020203" pitchFamily="34" charset="-122"/>
            </a:endParaRPr>
          </a:p>
          <a:p>
            <a:pPr marL="800100" lvl="1" indent="-342900">
              <a:buFont typeface="+mj-ea"/>
              <a:buAutoNum type="circleNumDbPlain"/>
            </a:pPr>
            <a:r>
              <a:rPr lang="zh-CN" altLang="en-US">
                <a:solidFill>
                  <a:srgbClr val="002060"/>
                </a:solidFill>
                <a:latin typeface="微软雅黑" panose="020B0502040204020203" pitchFamily="34" charset="-122"/>
                <a:ea typeface="微软雅黑" panose="020B0502040204020203" pitchFamily="34" charset="-122"/>
              </a:rPr>
              <a:t>定位</a:t>
            </a:r>
            <a:endParaRPr lang="zh-CN" altLang="en-US">
              <a:solidFill>
                <a:srgbClr val="002060"/>
              </a:solidFill>
              <a:latin typeface="微软雅黑" panose="020B0502040204020203" pitchFamily="34" charset="-122"/>
              <a:ea typeface="微软雅黑" panose="020B0502040204020203" pitchFamily="34" charset="-122"/>
            </a:endParaRPr>
          </a:p>
          <a:p>
            <a:pPr marL="800100" lvl="1" indent="-342900">
              <a:buFont typeface="+mj-ea"/>
              <a:buAutoNum type="circleNumDbPlain"/>
            </a:pPr>
            <a:r>
              <a:rPr lang="zh-CN" altLang="en-US">
                <a:solidFill>
                  <a:srgbClr val="002060"/>
                </a:solidFill>
                <a:latin typeface="微软雅黑" panose="020B0502040204020203" pitchFamily="34" charset="-122"/>
                <a:ea typeface="微软雅黑" panose="020B0502040204020203" pitchFamily="34" charset="-122"/>
                <a:sym typeface="+mn-ea"/>
              </a:rPr>
              <a:t>复用</a:t>
            </a:r>
            <a:r>
              <a:rPr lang="zh-CN" altLang="en-US">
                <a:solidFill>
                  <a:srgbClr val="002060"/>
                </a:solidFill>
                <a:latin typeface="微软雅黑" panose="020B0502040204020203" pitchFamily="34" charset="-122"/>
                <a:ea typeface="微软雅黑" panose="020B0502040204020203" pitchFamily="34" charset="-122"/>
              </a:rPr>
              <a:t> </a:t>
            </a:r>
            <a:r>
              <a:rPr lang="en-US" altLang="zh-CN">
                <a:solidFill>
                  <a:srgbClr val="002060"/>
                </a:solidFill>
                <a:latin typeface="微软雅黑" panose="020B0502040204020203" pitchFamily="34" charset="-122"/>
                <a:ea typeface="微软雅黑" panose="020B0502040204020203" pitchFamily="34" charset="-122"/>
              </a:rPr>
              <a:t>— </a:t>
            </a:r>
            <a:r>
              <a:rPr lang="zh-CN" altLang="en-US">
                <a:solidFill>
                  <a:srgbClr val="002060"/>
                </a:solidFill>
                <a:latin typeface="微软雅黑" panose="020B0502040204020203" pitchFamily="34" charset="-122"/>
                <a:ea typeface="微软雅黑" panose="020B0502040204020203" pitchFamily="34" charset="-122"/>
              </a:rPr>
              <a:t>通过字节交错间插</a:t>
            </a:r>
            <a:endParaRPr lang="zh-CN" altLang="en-US">
              <a:solidFill>
                <a:srgbClr val="002060"/>
              </a:solidFill>
              <a:latin typeface="微软雅黑" panose="020B0502040204020203" pitchFamily="34" charset="-122"/>
              <a:ea typeface="微软雅黑" panose="020B0502040204020203" pitchFamily="34" charset="-122"/>
            </a:endParaRPr>
          </a:p>
          <a:p>
            <a:pPr marL="1257300" lvl="2" indent="-342900">
              <a:buFont typeface="宋体" panose="02010600030101010101" pitchFamily="2" charset="-122"/>
              <a:buChar char="–"/>
            </a:pPr>
            <a:r>
              <a:rPr lang="zh-CN" altLang="en-US">
                <a:solidFill>
                  <a:srgbClr val="002060"/>
                </a:solidFill>
                <a:latin typeface="微软雅黑" panose="020B0502040204020203" pitchFamily="34" charset="-122"/>
                <a:ea typeface="微软雅黑" panose="020B0502040204020203" pitchFamily="34" charset="-122"/>
              </a:rPr>
              <a:t>把</a:t>
            </a:r>
            <a:r>
              <a:rPr lang="en-US" altLang="zh-CN">
                <a:solidFill>
                  <a:srgbClr val="002060"/>
                </a:solidFill>
                <a:latin typeface="微软雅黑" panose="020B0502040204020203" pitchFamily="34" charset="-122"/>
                <a:ea typeface="微软雅黑" panose="020B0502040204020203" pitchFamily="34" charset="-122"/>
              </a:rPr>
              <a:t>TU</a:t>
            </a:r>
            <a:r>
              <a:rPr lang="zh-CN" altLang="en-US">
                <a:solidFill>
                  <a:srgbClr val="002060"/>
                </a:solidFill>
                <a:latin typeface="微软雅黑" panose="020B0502040204020203" pitchFamily="34" charset="-122"/>
                <a:ea typeface="微软雅黑" panose="020B0502040204020203" pitchFamily="34" charset="-122"/>
              </a:rPr>
              <a:t>组织成高阶</a:t>
            </a:r>
            <a:r>
              <a:rPr lang="en-US" altLang="zh-CN">
                <a:solidFill>
                  <a:srgbClr val="002060"/>
                </a:solidFill>
                <a:latin typeface="微软雅黑" panose="020B0502040204020203" pitchFamily="34" charset="-122"/>
                <a:ea typeface="微软雅黑" panose="020B0502040204020203" pitchFamily="34" charset="-122"/>
              </a:rPr>
              <a:t>VC</a:t>
            </a:r>
            <a:endParaRPr lang="en-US" altLang="zh-CN">
              <a:solidFill>
                <a:srgbClr val="002060"/>
              </a:solidFill>
              <a:latin typeface="微软雅黑" panose="020B0502040204020203" pitchFamily="34" charset="-122"/>
              <a:ea typeface="微软雅黑" panose="020B0502040204020203" pitchFamily="34" charset="-122"/>
            </a:endParaRPr>
          </a:p>
          <a:p>
            <a:pPr marL="1257300" lvl="2" indent="-342900">
              <a:buFont typeface="宋体" panose="02010600030101010101" pitchFamily="2" charset="-122"/>
              <a:buChar char="–"/>
            </a:pPr>
            <a:r>
              <a:rPr lang="zh-CN" altLang="en-US">
                <a:solidFill>
                  <a:srgbClr val="002060"/>
                </a:solidFill>
                <a:latin typeface="微软雅黑" panose="020B0502040204020203" pitchFamily="34" charset="-122"/>
                <a:ea typeface="微软雅黑" panose="020B0502040204020203" pitchFamily="34" charset="-122"/>
              </a:rPr>
              <a:t>把</a:t>
            </a:r>
            <a:r>
              <a:rPr lang="en-US" altLang="zh-CN">
                <a:solidFill>
                  <a:srgbClr val="002060"/>
                </a:solidFill>
                <a:latin typeface="微软雅黑" panose="020B0502040204020203" pitchFamily="34" charset="-122"/>
                <a:ea typeface="微软雅黑" panose="020B0502040204020203" pitchFamily="34" charset="-122"/>
              </a:rPr>
              <a:t>AU</a:t>
            </a:r>
            <a:r>
              <a:rPr lang="zh-CN" altLang="en-US">
                <a:solidFill>
                  <a:srgbClr val="002060"/>
                </a:solidFill>
                <a:latin typeface="微软雅黑" panose="020B0502040204020203" pitchFamily="34" charset="-122"/>
                <a:ea typeface="微软雅黑" panose="020B0502040204020203" pitchFamily="34" charset="-122"/>
              </a:rPr>
              <a:t>组织成</a:t>
            </a:r>
            <a:r>
              <a:rPr lang="en-US" altLang="zh-CN">
                <a:solidFill>
                  <a:srgbClr val="002060"/>
                </a:solidFill>
                <a:latin typeface="微软雅黑" panose="020B0502040204020203" pitchFamily="34" charset="-122"/>
                <a:ea typeface="微软雅黑" panose="020B0502040204020203" pitchFamily="34" charset="-122"/>
              </a:rPr>
              <a:t>STM-N</a:t>
            </a:r>
            <a:endParaRPr lang="en-US" altLang="zh-CN">
              <a:solidFill>
                <a:srgbClr val="002060"/>
              </a:solidFill>
              <a:latin typeface="微软雅黑" panose="020B0502040204020203" pitchFamily="34" charset="-122"/>
              <a:ea typeface="微软雅黑" panose="020B0502040204020203" pitchFamily="34" charset="-122"/>
            </a:endParaRPr>
          </a:p>
          <a:p>
            <a:pPr marL="1257300" lvl="2" indent="-342900">
              <a:buFont typeface="宋体" panose="02010600030101010101" pitchFamily="2" charset="-122"/>
              <a:buChar char="–"/>
            </a:pPr>
            <a:endParaRPr lang="en-US" altLang="zh-CN">
              <a:solidFill>
                <a:srgbClr val="002060"/>
              </a:solidFill>
              <a:latin typeface="微软雅黑" panose="020B0502040204020203" pitchFamily="34" charset="-122"/>
              <a:ea typeface="微软雅黑" panose="020B0502040204020203" pitchFamily="34" charset="-122"/>
            </a:endParaRPr>
          </a:p>
          <a:p>
            <a:pPr marL="800100" lvl="1" indent="-342900">
              <a:buFont typeface="+mj-ea"/>
              <a:buAutoNum type="circleNumDbPlain"/>
            </a:pPr>
            <a:endParaRPr lang="zh-CN" altLang="en-US">
              <a:solidFill>
                <a:srgbClr val="002060"/>
              </a:solidFill>
              <a:latin typeface="微软雅黑" panose="020B0502040204020203" pitchFamily="34" charset="-122"/>
              <a:ea typeface="微软雅黑"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02895" y="27940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6.3.4 SDH </a:t>
            </a:r>
            <a:r>
              <a:rPr lang="zh-CN" altLang="en-US" sz="1600">
                <a:solidFill>
                  <a:srgbClr val="002060"/>
                </a:solidFill>
                <a:latin typeface="微软雅黑" panose="020B0502040204020203" pitchFamily="34" charset="-122"/>
                <a:ea typeface="微软雅黑" panose="020B0502040204020203" pitchFamily="34" charset="-122"/>
              </a:rPr>
              <a:t>网络复用结构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4" name="文本框 13"/>
          <p:cNvSpPr txBox="1"/>
          <p:nvPr/>
        </p:nvSpPr>
        <p:spPr>
          <a:xfrm>
            <a:off x="469900" y="835660"/>
            <a:ext cx="4010660" cy="1630045"/>
          </a:xfrm>
          <a:prstGeom prst="rect">
            <a:avLst/>
          </a:prstGeom>
          <a:noFill/>
        </p:spPr>
        <p:txBody>
          <a:bodyPr wrap="square" rtlCol="0">
            <a:spAutoFit/>
          </a:bodyPr>
          <a:p>
            <a:r>
              <a:rPr lang="en-US" sz="1600">
                <a:solidFill>
                  <a:srgbClr val="002060"/>
                </a:solidFill>
                <a:latin typeface="微软雅黑" panose="020B0502040204020203" pitchFamily="34" charset="-122"/>
                <a:ea typeface="微软雅黑" panose="020B0502040204020203" pitchFamily="34" charset="-122"/>
              </a:rPr>
              <a:t>SDH </a:t>
            </a:r>
            <a:r>
              <a:rPr lang="zh-CN" altLang="en-US" sz="1600">
                <a:solidFill>
                  <a:srgbClr val="002060"/>
                </a:solidFill>
                <a:latin typeface="微软雅黑" panose="020B0502040204020203" pitchFamily="34" charset="-122"/>
                <a:ea typeface="微软雅黑" panose="020B0502040204020203" pitchFamily="34" charset="-122"/>
              </a:rPr>
              <a:t>采用字节间插</a:t>
            </a:r>
            <a:r>
              <a:rPr lang="en-US" altLang="zh-CN" sz="1600">
                <a:solidFill>
                  <a:srgbClr val="002060"/>
                </a:solidFill>
                <a:latin typeface="微软雅黑" panose="020B0502040204020203" pitchFamily="34" charset="-122"/>
                <a:ea typeface="微软雅黑" panose="020B0502040204020203" pitchFamily="34" charset="-122"/>
                <a:sym typeface="+mn-ea"/>
              </a:rPr>
              <a:t>(byte interleaving)</a:t>
            </a:r>
            <a:r>
              <a:rPr lang="zh-CN" altLang="en-US" sz="1600">
                <a:solidFill>
                  <a:srgbClr val="002060"/>
                </a:solidFill>
                <a:latin typeface="微软雅黑" panose="020B0502040204020203" pitchFamily="34" charset="-122"/>
                <a:ea typeface="微软雅黑" panose="020B0502040204020203" pitchFamily="34" charset="-122"/>
              </a:rPr>
              <a:t>复用</a:t>
            </a:r>
            <a:r>
              <a:rPr lang="en-US" altLang="zh-CN" sz="1600">
                <a:solidFill>
                  <a:srgbClr val="002060"/>
                </a:solidFill>
                <a:latin typeface="微软雅黑" panose="020B0502040204020203" pitchFamily="34" charset="-122"/>
                <a:ea typeface="微软雅黑" panose="020B0502040204020203" pitchFamily="34" charset="-122"/>
              </a:rPr>
              <a:t>: </a:t>
            </a:r>
            <a:endParaRPr lang="en-US" altLang="zh-CN" sz="1600">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a:solidFill>
                  <a:srgbClr val="002060"/>
                </a:solidFill>
                <a:latin typeface="微软雅黑" panose="020B0502040204020203" pitchFamily="34" charset="-122"/>
                <a:ea typeface="微软雅黑" panose="020B0502040204020203" pitchFamily="34" charset="-122"/>
              </a:rPr>
              <a:t>低阶</a:t>
            </a:r>
            <a:r>
              <a:rPr lang="en-US" altLang="zh-CN">
                <a:solidFill>
                  <a:srgbClr val="002060"/>
                </a:solidFill>
                <a:latin typeface="微软雅黑" panose="020B0502040204020203" pitchFamily="34" charset="-122"/>
                <a:ea typeface="微软雅黑" panose="020B0502040204020203" pitchFamily="34" charset="-122"/>
              </a:rPr>
              <a:t>SDH</a:t>
            </a:r>
            <a:r>
              <a:rPr lang="zh-CN" altLang="en-US">
                <a:solidFill>
                  <a:srgbClr val="002060"/>
                </a:solidFill>
                <a:latin typeface="微软雅黑" panose="020B0502040204020203" pitchFamily="34" charset="-122"/>
                <a:ea typeface="微软雅黑" panose="020B0502040204020203" pitchFamily="34" charset="-122"/>
              </a:rPr>
              <a:t>信号复用成高阶</a:t>
            </a:r>
            <a:r>
              <a:rPr lang="en-US" altLang="zh-CN">
                <a:solidFill>
                  <a:srgbClr val="002060"/>
                </a:solidFill>
                <a:latin typeface="微软雅黑" panose="020B0502040204020203" pitchFamily="34" charset="-122"/>
                <a:ea typeface="微软雅黑" panose="020B0502040204020203" pitchFamily="34" charset="-122"/>
              </a:rPr>
              <a:t>SDH</a:t>
            </a:r>
            <a:r>
              <a:rPr lang="zh-CN" altLang="en-US">
                <a:solidFill>
                  <a:srgbClr val="002060"/>
                </a:solidFill>
                <a:latin typeface="微软雅黑" panose="020B0502040204020203" pitchFamily="34" charset="-122"/>
                <a:ea typeface="微软雅黑" panose="020B0502040204020203" pitchFamily="34" charset="-122"/>
              </a:rPr>
              <a:t>信号</a:t>
            </a:r>
            <a:endParaRPr lang="zh-CN" altLang="en-US">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a:solidFill>
                  <a:srgbClr val="002060"/>
                </a:solidFill>
                <a:latin typeface="微软雅黑" panose="020B0502040204020203" pitchFamily="34" charset="-122"/>
                <a:ea typeface="微软雅黑" panose="020B0502040204020203" pitchFamily="34" charset="-122"/>
                <a:sym typeface="+mn-ea"/>
              </a:rPr>
              <a:t>低速支路信号复用成</a:t>
            </a:r>
            <a:r>
              <a:rPr lang="en-US" altLang="zh-CN">
                <a:solidFill>
                  <a:srgbClr val="002060"/>
                </a:solidFill>
                <a:latin typeface="微软雅黑" panose="020B0502040204020203" pitchFamily="34" charset="-122"/>
                <a:ea typeface="微软雅黑" panose="020B0502040204020203" pitchFamily="34" charset="-122"/>
                <a:sym typeface="+mn-ea"/>
              </a:rPr>
              <a:t>SDH</a:t>
            </a:r>
            <a:r>
              <a:rPr lang="zh-CN" altLang="en-US">
                <a:solidFill>
                  <a:srgbClr val="002060"/>
                </a:solidFill>
                <a:latin typeface="微软雅黑" panose="020B0502040204020203" pitchFamily="34" charset="-122"/>
                <a:ea typeface="微软雅黑" panose="020B0502040204020203" pitchFamily="34" charset="-122"/>
                <a:sym typeface="+mn-ea"/>
              </a:rPr>
              <a:t>信号</a:t>
            </a:r>
            <a:r>
              <a:rPr lang="en-US" altLang="zh-CN">
                <a:solidFill>
                  <a:srgbClr val="002060"/>
                </a:solidFill>
                <a:latin typeface="微软雅黑" panose="020B0502040204020203" pitchFamily="34" charset="-122"/>
                <a:ea typeface="微软雅黑" panose="020B0502040204020203" pitchFamily="34" charset="-122"/>
                <a:sym typeface="+mn-ea"/>
              </a:rPr>
              <a:t>STM-N</a:t>
            </a:r>
            <a:endParaRPr lang="en-US" altLang="zh-CN">
              <a:solidFill>
                <a:srgbClr val="002060"/>
              </a:solidFill>
              <a:latin typeface="微软雅黑" panose="020B0502040204020203" pitchFamily="34" charset="-122"/>
              <a:ea typeface="微软雅黑" panose="020B0502040204020203" pitchFamily="34" charset="-122"/>
              <a:sym typeface="+mn-ea"/>
            </a:endParaRPr>
          </a:p>
          <a:p>
            <a:pPr lvl="1" indent="0">
              <a:buFont typeface="+mj-lt"/>
              <a:buNone/>
            </a:pPr>
            <a:r>
              <a:rPr lang="en-US" altLang="zh-CN">
                <a:solidFill>
                  <a:srgbClr val="002060"/>
                </a:solidFill>
                <a:latin typeface="微软雅黑" panose="020B0502040204020203" pitchFamily="34" charset="-122"/>
                <a:ea typeface="微软雅黑" panose="020B0502040204020203" pitchFamily="34" charset="-122"/>
                <a:sym typeface="+mn-ea"/>
              </a:rPr>
              <a:t>SDH</a:t>
            </a:r>
            <a:r>
              <a:rPr lang="zh-CN" altLang="en-US">
                <a:solidFill>
                  <a:srgbClr val="002060"/>
                </a:solidFill>
                <a:latin typeface="微软雅黑" panose="020B0502040204020203" pitchFamily="34" charset="-122"/>
                <a:ea typeface="微软雅黑" panose="020B0502040204020203" pitchFamily="34" charset="-122"/>
                <a:sym typeface="+mn-ea"/>
              </a:rPr>
              <a:t>方法：</a:t>
            </a:r>
            <a:endParaRPr lang="zh-CN" altLang="en-US">
              <a:solidFill>
                <a:srgbClr val="002060"/>
              </a:solidFill>
              <a:latin typeface="微软雅黑" panose="020B0502040204020203" pitchFamily="34" charset="-122"/>
              <a:ea typeface="微软雅黑" panose="020B0502040204020203" pitchFamily="34" charset="-122"/>
              <a:sym typeface="+mn-ea"/>
            </a:endParaRPr>
          </a:p>
          <a:p>
            <a:pPr marL="800100" lvl="1" indent="-342900">
              <a:buFont typeface="+mj-ea"/>
              <a:buAutoNum type="circleNumDbPlain"/>
            </a:pPr>
            <a:r>
              <a:rPr lang="zh-CN" altLang="en-US">
                <a:solidFill>
                  <a:srgbClr val="002060"/>
                </a:solidFill>
                <a:latin typeface="微软雅黑" panose="020B0502040204020203" pitchFamily="34" charset="-122"/>
                <a:ea typeface="微软雅黑" panose="020B0502040204020203" pitchFamily="34" charset="-122"/>
              </a:rPr>
              <a:t>映射</a:t>
            </a:r>
            <a:endParaRPr lang="zh-CN" altLang="en-US">
              <a:solidFill>
                <a:srgbClr val="002060"/>
              </a:solidFill>
              <a:latin typeface="微软雅黑" panose="020B0502040204020203" pitchFamily="34" charset="-122"/>
              <a:ea typeface="微软雅黑" panose="020B0502040204020203" pitchFamily="34" charset="-122"/>
            </a:endParaRPr>
          </a:p>
          <a:p>
            <a:pPr marL="800100" lvl="1" indent="-342900">
              <a:buFont typeface="+mj-ea"/>
              <a:buAutoNum type="circleNumDbPlain"/>
            </a:pPr>
            <a:r>
              <a:rPr lang="zh-CN" altLang="en-US">
                <a:solidFill>
                  <a:srgbClr val="002060"/>
                </a:solidFill>
                <a:latin typeface="微软雅黑" panose="020B0502040204020203" pitchFamily="34" charset="-122"/>
                <a:ea typeface="微软雅黑" panose="020B0502040204020203" pitchFamily="34" charset="-122"/>
              </a:rPr>
              <a:t>定位</a:t>
            </a:r>
            <a:endParaRPr lang="zh-CN" altLang="en-US">
              <a:solidFill>
                <a:srgbClr val="002060"/>
              </a:solidFill>
              <a:latin typeface="微软雅黑" panose="020B0502040204020203" pitchFamily="34" charset="-122"/>
              <a:ea typeface="微软雅黑" panose="020B0502040204020203" pitchFamily="34" charset="-122"/>
            </a:endParaRPr>
          </a:p>
          <a:p>
            <a:pPr marL="800100" lvl="1" indent="-342900">
              <a:buFont typeface="+mj-ea"/>
              <a:buAutoNum type="circleNumDbPlain"/>
            </a:pPr>
            <a:r>
              <a:rPr lang="zh-CN" altLang="en-US">
                <a:solidFill>
                  <a:srgbClr val="002060"/>
                </a:solidFill>
                <a:latin typeface="微软雅黑" panose="020B0502040204020203" pitchFamily="34" charset="-122"/>
                <a:ea typeface="微软雅黑" panose="020B0502040204020203" pitchFamily="34" charset="-122"/>
                <a:sym typeface="+mn-ea"/>
              </a:rPr>
              <a:t>复用</a:t>
            </a:r>
            <a:endParaRPr lang="zh-CN" altLang="en-US">
              <a:solidFill>
                <a:srgbClr val="002060"/>
              </a:solidFill>
              <a:latin typeface="微软雅黑" panose="020B0502040204020203" pitchFamily="34" charset="-122"/>
              <a:ea typeface="微软雅黑" panose="020B0502040204020203" pitchFamily="34" charset="-122"/>
              <a:sym typeface="+mn-ea"/>
            </a:endParaRPr>
          </a:p>
        </p:txBody>
      </p:sp>
      <p:sp>
        <p:nvSpPr>
          <p:cNvPr id="2" name="文本框 1"/>
          <p:cNvSpPr txBox="1"/>
          <p:nvPr/>
        </p:nvSpPr>
        <p:spPr>
          <a:xfrm>
            <a:off x="688975" y="3003550"/>
            <a:ext cx="3159125" cy="1872615"/>
          </a:xfrm>
          <a:prstGeom prst="rect">
            <a:avLst/>
          </a:prstGeom>
          <a:noFill/>
        </p:spPr>
        <p:txBody>
          <a:bodyPr wrap="square" rtlCol="0">
            <a:spAutoFit/>
          </a:bodyPr>
          <a:p>
            <a:pPr marL="171450" indent="-171450" algn="l" fontAlgn="base">
              <a:lnSpc>
                <a:spcPct val="90000"/>
              </a:lnSpc>
              <a:spcBef>
                <a:spcPts val="750"/>
              </a:spcBef>
              <a:buFont typeface="Wingdings" panose="05000000000000000000" charset="0"/>
              <a:buNone/>
            </a:pPr>
            <a:r>
              <a:rPr lang="en-US" altLang="zh-CN" sz="1000" dirty="0">
                <a:solidFill>
                  <a:srgbClr val="002060"/>
                </a:solidFill>
                <a:latin typeface="Arial" panose="020B0604020202020204" pitchFamily="34" charset="0"/>
                <a:ea typeface="微软雅黑" panose="020B0502040204020203" pitchFamily="34" charset="-122"/>
                <a:sym typeface="+mn-ea"/>
              </a:rPr>
              <a:t>SDH</a:t>
            </a:r>
            <a:r>
              <a:rPr lang="zh-CN" altLang="en-US" sz="1000" dirty="0">
                <a:solidFill>
                  <a:srgbClr val="002060"/>
                </a:solidFill>
                <a:latin typeface="Arial" panose="020B0604020202020204" pitchFamily="34" charset="0"/>
                <a:ea typeface="微软雅黑" panose="020B0502040204020203" pitchFamily="34" charset="-122"/>
                <a:sym typeface="+mn-ea"/>
              </a:rPr>
              <a:t>的复用顺序</a:t>
            </a:r>
            <a:endParaRPr lang="zh-CN" altLang="en-US" sz="1000" dirty="0">
              <a:latin typeface="Arial" panose="020B0604020202020204" pitchFamily="34" charset="0"/>
            </a:endParaRPr>
          </a:p>
          <a:p>
            <a:pPr marL="171450" indent="-171450" algn="l" fontAlgn="base">
              <a:lnSpc>
                <a:spcPct val="90000"/>
              </a:lnSpc>
              <a:spcBef>
                <a:spcPts val="750"/>
              </a:spcBef>
              <a:buFont typeface="Wingdings" panose="05000000000000000000" charset="0"/>
              <a:buNone/>
            </a:pPr>
            <a:r>
              <a:rPr lang="en-US" altLang="zh-CN" sz="1000" dirty="0">
                <a:solidFill>
                  <a:srgbClr val="002060"/>
                </a:solidFill>
                <a:latin typeface="Arial" panose="020B0604020202020204" pitchFamily="34" charset="0"/>
                <a:ea typeface="微软雅黑" panose="020B0502040204020203" pitchFamily="34" charset="-122"/>
                <a:sym typeface="+mn-ea"/>
              </a:rPr>
              <a:t>C-n  </a:t>
            </a:r>
            <a:endParaRPr lang="en-US" altLang="zh-CN" sz="1000" dirty="0">
              <a:latin typeface="Arial" panose="020B0604020202020204" pitchFamily="34" charset="0"/>
            </a:endParaRPr>
          </a:p>
          <a:p>
            <a:pPr marL="171450" indent="-171450" algn="l" fontAlgn="base">
              <a:lnSpc>
                <a:spcPct val="90000"/>
              </a:lnSpc>
              <a:spcBef>
                <a:spcPts val="750"/>
              </a:spcBef>
              <a:buFont typeface="Wingdings" panose="05000000000000000000" charset="0"/>
              <a:buNone/>
            </a:pPr>
            <a:r>
              <a:rPr lang="en-US" altLang="zh-CN" sz="1000" dirty="0">
                <a:solidFill>
                  <a:srgbClr val="002060"/>
                </a:solidFill>
                <a:latin typeface="Arial" panose="020B0604020202020204" pitchFamily="34" charset="0"/>
                <a:ea typeface="微软雅黑" panose="020B0502040204020203" pitchFamily="34" charset="-122"/>
                <a:sym typeface="+mn-ea"/>
              </a:rPr>
              <a:t>VC-n = POH + C-n</a:t>
            </a:r>
            <a:endParaRPr lang="en-US" altLang="zh-CN" sz="1000" dirty="0">
              <a:latin typeface="Arial" panose="020B0604020202020204" pitchFamily="34" charset="0"/>
            </a:endParaRPr>
          </a:p>
          <a:p>
            <a:pPr marL="171450" indent="-171450" algn="l" fontAlgn="base">
              <a:lnSpc>
                <a:spcPct val="90000"/>
              </a:lnSpc>
              <a:spcBef>
                <a:spcPts val="750"/>
              </a:spcBef>
              <a:buFont typeface="Wingdings" panose="05000000000000000000" charset="0"/>
              <a:buNone/>
            </a:pPr>
            <a:r>
              <a:rPr lang="en-US" altLang="zh-CN" sz="1000" dirty="0">
                <a:solidFill>
                  <a:srgbClr val="002060"/>
                </a:solidFill>
                <a:latin typeface="Arial" panose="020B0604020202020204" pitchFamily="34" charset="0"/>
                <a:ea typeface="微软雅黑" panose="020B0502040204020203" pitchFamily="34" charset="-122"/>
                <a:sym typeface="+mn-ea"/>
              </a:rPr>
              <a:t>TU-n = pointer + VC-n   (n=11, 12, 2, 3)</a:t>
            </a:r>
            <a:endParaRPr lang="en-US" altLang="zh-CN" sz="1000" dirty="0">
              <a:latin typeface="Arial" panose="020B0604020202020204" pitchFamily="34" charset="0"/>
            </a:endParaRPr>
          </a:p>
          <a:p>
            <a:pPr marL="171450" indent="-171450" algn="l" fontAlgn="base">
              <a:lnSpc>
                <a:spcPct val="90000"/>
              </a:lnSpc>
              <a:spcBef>
                <a:spcPts val="750"/>
              </a:spcBef>
              <a:buFont typeface="Wingdings" panose="05000000000000000000" charset="0"/>
              <a:buNone/>
            </a:pPr>
            <a:r>
              <a:rPr lang="en-US" altLang="zh-CN" sz="1000" dirty="0">
                <a:solidFill>
                  <a:srgbClr val="002060"/>
                </a:solidFill>
                <a:latin typeface="Arial" panose="020B0604020202020204" pitchFamily="34" charset="0"/>
                <a:ea typeface="微软雅黑" panose="020B0502040204020203" pitchFamily="34" charset="-122"/>
                <a:sym typeface="+mn-ea"/>
              </a:rPr>
              <a:t>AU-n = pointer + VC-n  (n=3,4)</a:t>
            </a:r>
            <a:endParaRPr lang="en-US" altLang="zh-CN" sz="1000" dirty="0">
              <a:latin typeface="Arial" panose="020B0604020202020204" pitchFamily="34" charset="0"/>
            </a:endParaRPr>
          </a:p>
          <a:p>
            <a:pPr marL="171450" indent="-171450" algn="l" fontAlgn="base">
              <a:lnSpc>
                <a:spcPct val="90000"/>
              </a:lnSpc>
              <a:spcBef>
                <a:spcPts val="750"/>
              </a:spcBef>
              <a:buFont typeface="Wingdings" panose="05000000000000000000" charset="0"/>
              <a:buNone/>
            </a:pPr>
            <a:r>
              <a:rPr lang="en-US" altLang="zh-CN" sz="1000" dirty="0">
                <a:solidFill>
                  <a:srgbClr val="002060"/>
                </a:solidFill>
                <a:latin typeface="Arial" panose="020B0604020202020204" pitchFamily="34" charset="0"/>
                <a:ea typeface="微软雅黑" panose="020B0502040204020203" pitchFamily="34" charset="-122"/>
                <a:sym typeface="+mn-ea"/>
              </a:rPr>
              <a:t>TUG = N * TU-n</a:t>
            </a:r>
            <a:endParaRPr lang="en-US" altLang="zh-CN" sz="1000" dirty="0">
              <a:latin typeface="Arial" panose="020B0604020202020204" pitchFamily="34" charset="0"/>
            </a:endParaRPr>
          </a:p>
          <a:p>
            <a:pPr marL="171450" indent="-171450" algn="l" fontAlgn="base">
              <a:lnSpc>
                <a:spcPct val="90000"/>
              </a:lnSpc>
              <a:spcBef>
                <a:spcPts val="750"/>
              </a:spcBef>
              <a:buFont typeface="Wingdings" panose="05000000000000000000" charset="0"/>
              <a:buNone/>
            </a:pPr>
            <a:r>
              <a:rPr lang="en-US" altLang="zh-CN" sz="1000" dirty="0">
                <a:solidFill>
                  <a:srgbClr val="002060"/>
                </a:solidFill>
                <a:latin typeface="Arial" panose="020B0604020202020204" pitchFamily="34" charset="0"/>
                <a:ea typeface="微软雅黑" panose="020B0502040204020203" pitchFamily="34" charset="-122"/>
                <a:sym typeface="+mn-ea"/>
              </a:rPr>
              <a:t>AUG = N * AU-n</a:t>
            </a:r>
            <a:endParaRPr lang="en-US" altLang="zh-CN" sz="1000" dirty="0">
              <a:latin typeface="Arial" panose="020B0604020202020204" pitchFamily="34" charset="0"/>
            </a:endParaRPr>
          </a:p>
          <a:p>
            <a:pPr marL="171450" indent="-171450" algn="l" fontAlgn="base">
              <a:lnSpc>
                <a:spcPct val="90000"/>
              </a:lnSpc>
              <a:spcBef>
                <a:spcPts val="750"/>
              </a:spcBef>
              <a:buFont typeface="Wingdings" panose="05000000000000000000" charset="0"/>
              <a:buNone/>
            </a:pPr>
            <a:r>
              <a:rPr lang="en-US" altLang="zh-CN" sz="1000" dirty="0">
                <a:solidFill>
                  <a:srgbClr val="002060"/>
                </a:solidFill>
                <a:latin typeface="Arial" panose="020B0604020202020204" pitchFamily="34" charset="0"/>
                <a:ea typeface="微软雅黑" panose="020B0502040204020203" pitchFamily="34" charset="-122"/>
                <a:sym typeface="+mn-ea"/>
              </a:rPr>
              <a:t>STM-N = SOH + AUG</a:t>
            </a:r>
            <a:endParaRPr lang="zh-CN" altLang="en-US">
              <a:solidFill>
                <a:srgbClr val="002060"/>
              </a:solidFill>
              <a:latin typeface="微软雅黑" panose="020B0502040204020203" pitchFamily="34" charset="-122"/>
              <a:ea typeface="微软雅黑" panose="020B0502040204020203" pitchFamily="34" charset="-122"/>
              <a:sym typeface="+mn-ea"/>
            </a:endParaRPr>
          </a:p>
        </p:txBody>
      </p:sp>
      <p:grpSp>
        <p:nvGrpSpPr>
          <p:cNvPr id="3" name="组合 2"/>
          <p:cNvGrpSpPr/>
          <p:nvPr/>
        </p:nvGrpSpPr>
        <p:grpSpPr>
          <a:xfrm>
            <a:off x="3693160" y="1165860"/>
            <a:ext cx="5321300" cy="3729355"/>
            <a:chOff x="120" y="920"/>
            <a:chExt cx="12860" cy="9184"/>
          </a:xfrm>
        </p:grpSpPr>
        <p:sp>
          <p:nvSpPr>
            <p:cNvPr id="67587" name="Line 96"/>
            <p:cNvSpPr/>
            <p:nvPr/>
          </p:nvSpPr>
          <p:spPr>
            <a:xfrm flipH="1" flipV="1">
              <a:off x="7400" y="7000"/>
              <a:ext cx="1260" cy="2920"/>
            </a:xfrm>
            <a:prstGeom prst="line">
              <a:avLst/>
            </a:prstGeom>
            <a:ln w="38100" cap="flat" cmpd="sng">
              <a:solidFill>
                <a:schemeClr val="tx1"/>
              </a:solidFill>
              <a:prstDash val="solid"/>
              <a:headEnd type="none" w="med" len="med"/>
              <a:tailEnd type="none" w="med" len="med"/>
            </a:ln>
          </p:spPr>
        </p:sp>
        <p:sp>
          <p:nvSpPr>
            <p:cNvPr id="67588" name="Line 111"/>
            <p:cNvSpPr/>
            <p:nvPr/>
          </p:nvSpPr>
          <p:spPr>
            <a:xfrm flipH="1">
              <a:off x="7820" y="3500"/>
              <a:ext cx="2760" cy="0"/>
            </a:xfrm>
            <a:prstGeom prst="line">
              <a:avLst/>
            </a:prstGeom>
            <a:ln w="38100" cap="flat" cmpd="sng">
              <a:solidFill>
                <a:schemeClr val="tx1"/>
              </a:solidFill>
              <a:prstDash val="solid"/>
              <a:headEnd type="none" w="med" len="med"/>
              <a:tailEnd type="none" w="med" len="med"/>
            </a:ln>
          </p:spPr>
        </p:sp>
        <p:sp>
          <p:nvSpPr>
            <p:cNvPr id="67589" name="Line 110"/>
            <p:cNvSpPr/>
            <p:nvPr/>
          </p:nvSpPr>
          <p:spPr>
            <a:xfrm flipH="1">
              <a:off x="9640" y="9840"/>
              <a:ext cx="2760" cy="0"/>
            </a:xfrm>
            <a:prstGeom prst="line">
              <a:avLst/>
            </a:prstGeom>
            <a:ln w="38100" cap="flat" cmpd="sng">
              <a:solidFill>
                <a:schemeClr val="tx1"/>
              </a:solidFill>
              <a:prstDash val="solid"/>
              <a:headEnd type="none" w="med" len="med"/>
              <a:tailEnd type="none" w="med" len="med"/>
            </a:ln>
          </p:spPr>
        </p:sp>
        <p:sp>
          <p:nvSpPr>
            <p:cNvPr id="67590" name="Line 106"/>
            <p:cNvSpPr/>
            <p:nvPr/>
          </p:nvSpPr>
          <p:spPr>
            <a:xfrm flipH="1">
              <a:off x="9500" y="8240"/>
              <a:ext cx="2760" cy="0"/>
            </a:xfrm>
            <a:prstGeom prst="line">
              <a:avLst/>
            </a:prstGeom>
            <a:ln w="38100" cap="flat" cmpd="sng">
              <a:solidFill>
                <a:schemeClr val="tx1"/>
              </a:solidFill>
              <a:prstDash val="solid"/>
              <a:headEnd type="none" w="med" len="med"/>
              <a:tailEnd type="none" w="med" len="med"/>
            </a:ln>
          </p:spPr>
        </p:sp>
        <p:sp>
          <p:nvSpPr>
            <p:cNvPr id="67591" name="Line 104"/>
            <p:cNvSpPr/>
            <p:nvPr/>
          </p:nvSpPr>
          <p:spPr>
            <a:xfrm flipH="1">
              <a:off x="7160" y="6720"/>
              <a:ext cx="5400" cy="0"/>
            </a:xfrm>
            <a:prstGeom prst="line">
              <a:avLst/>
            </a:prstGeom>
            <a:ln w="38100" cap="flat" cmpd="sng">
              <a:solidFill>
                <a:schemeClr val="tx1"/>
              </a:solidFill>
              <a:prstDash val="solid"/>
              <a:headEnd type="none" w="med" len="med"/>
              <a:tailEnd type="none" w="med" len="med"/>
            </a:ln>
          </p:spPr>
        </p:sp>
        <p:grpSp>
          <p:nvGrpSpPr>
            <p:cNvPr id="67592" name="Group 92"/>
            <p:cNvGrpSpPr/>
            <p:nvPr/>
          </p:nvGrpSpPr>
          <p:grpSpPr>
            <a:xfrm>
              <a:off x="8220" y="7020"/>
              <a:ext cx="400" cy="1280"/>
              <a:chOff x="608" y="872"/>
              <a:chExt cx="208" cy="472"/>
            </a:xfrm>
          </p:grpSpPr>
          <p:sp>
            <p:nvSpPr>
              <p:cNvPr id="67683" name="Line 93"/>
              <p:cNvSpPr/>
              <p:nvPr/>
            </p:nvSpPr>
            <p:spPr>
              <a:xfrm flipH="1" flipV="1">
                <a:off x="608" y="872"/>
                <a:ext cx="208" cy="472"/>
              </a:xfrm>
              <a:prstGeom prst="line">
                <a:avLst/>
              </a:prstGeom>
              <a:ln w="38100" cap="flat" cmpd="sng">
                <a:solidFill>
                  <a:schemeClr val="tx1"/>
                </a:solidFill>
                <a:prstDash val="solid"/>
                <a:headEnd type="none" w="med" len="med"/>
                <a:tailEnd type="none" w="med" len="med"/>
              </a:ln>
            </p:spPr>
          </p:sp>
          <p:sp>
            <p:nvSpPr>
              <p:cNvPr id="67684" name="Line 94"/>
              <p:cNvSpPr/>
              <p:nvPr/>
            </p:nvSpPr>
            <p:spPr>
              <a:xfrm flipH="1" flipV="1">
                <a:off x="664" y="1024"/>
                <a:ext cx="72" cy="128"/>
              </a:xfrm>
              <a:prstGeom prst="line">
                <a:avLst/>
              </a:prstGeom>
              <a:ln w="38100" cap="flat" cmpd="sng">
                <a:solidFill>
                  <a:schemeClr val="tx1"/>
                </a:solidFill>
                <a:prstDash val="solid"/>
                <a:headEnd type="none" w="med" len="med"/>
                <a:tailEnd type="triangle" w="med" len="med"/>
              </a:ln>
            </p:spPr>
          </p:sp>
        </p:grpSp>
        <p:grpSp>
          <p:nvGrpSpPr>
            <p:cNvPr id="67593" name="Group 85"/>
            <p:cNvGrpSpPr/>
            <p:nvPr/>
          </p:nvGrpSpPr>
          <p:grpSpPr>
            <a:xfrm>
              <a:off x="1460" y="4913"/>
              <a:ext cx="2320" cy="0"/>
              <a:chOff x="584" y="1965"/>
              <a:chExt cx="928" cy="0"/>
            </a:xfrm>
          </p:grpSpPr>
          <p:sp>
            <p:nvSpPr>
              <p:cNvPr id="67681" name="Line 83"/>
              <p:cNvSpPr/>
              <p:nvPr/>
            </p:nvSpPr>
            <p:spPr>
              <a:xfrm flipH="1" flipV="1">
                <a:off x="584" y="1965"/>
                <a:ext cx="928" cy="0"/>
              </a:xfrm>
              <a:prstGeom prst="line">
                <a:avLst/>
              </a:prstGeom>
              <a:ln w="38100" cap="flat" cmpd="sng">
                <a:solidFill>
                  <a:schemeClr val="tx1"/>
                </a:solidFill>
                <a:prstDash val="solid"/>
                <a:headEnd type="none" w="med" len="med"/>
                <a:tailEnd type="none" w="med" len="med"/>
              </a:ln>
            </p:spPr>
          </p:sp>
          <p:sp>
            <p:nvSpPr>
              <p:cNvPr id="67682" name="Line 84"/>
              <p:cNvSpPr/>
              <p:nvPr/>
            </p:nvSpPr>
            <p:spPr>
              <a:xfrm flipH="1" flipV="1">
                <a:off x="967" y="1965"/>
                <a:ext cx="278" cy="0"/>
              </a:xfrm>
              <a:prstGeom prst="line">
                <a:avLst/>
              </a:prstGeom>
              <a:ln w="38100" cap="flat" cmpd="sng">
                <a:solidFill>
                  <a:schemeClr val="tx1"/>
                </a:solidFill>
                <a:prstDash val="solid"/>
                <a:headEnd type="none" w="med" len="med"/>
                <a:tailEnd type="triangle" w="med" len="med"/>
              </a:ln>
            </p:spPr>
          </p:sp>
        </p:grpSp>
        <p:grpSp>
          <p:nvGrpSpPr>
            <p:cNvPr id="67594" name="Group 79"/>
            <p:cNvGrpSpPr/>
            <p:nvPr/>
          </p:nvGrpSpPr>
          <p:grpSpPr>
            <a:xfrm>
              <a:off x="6380" y="2140"/>
              <a:ext cx="5400" cy="0"/>
              <a:chOff x="2456" y="2320"/>
              <a:chExt cx="2160" cy="0"/>
            </a:xfrm>
          </p:grpSpPr>
          <p:sp>
            <p:nvSpPr>
              <p:cNvPr id="67679" name="Line 80"/>
              <p:cNvSpPr/>
              <p:nvPr/>
            </p:nvSpPr>
            <p:spPr>
              <a:xfrm flipH="1">
                <a:off x="2456" y="2320"/>
                <a:ext cx="2160" cy="0"/>
              </a:xfrm>
              <a:prstGeom prst="line">
                <a:avLst/>
              </a:prstGeom>
              <a:ln w="38100" cap="flat" cmpd="sng">
                <a:solidFill>
                  <a:schemeClr val="tx1"/>
                </a:solidFill>
                <a:prstDash val="solid"/>
                <a:headEnd type="none" w="med" len="med"/>
                <a:tailEnd type="none" w="med" len="med"/>
              </a:ln>
            </p:spPr>
          </p:sp>
          <p:sp>
            <p:nvSpPr>
              <p:cNvPr id="67680" name="Line 81"/>
              <p:cNvSpPr/>
              <p:nvPr/>
            </p:nvSpPr>
            <p:spPr>
              <a:xfrm flipH="1">
                <a:off x="3496" y="2320"/>
                <a:ext cx="648" cy="0"/>
              </a:xfrm>
              <a:prstGeom prst="line">
                <a:avLst/>
              </a:prstGeom>
              <a:ln w="38100" cap="flat" cmpd="sng">
                <a:solidFill>
                  <a:schemeClr val="tx1"/>
                </a:solidFill>
                <a:prstDash val="solid"/>
                <a:headEnd type="none" w="med" len="med"/>
                <a:tailEnd type="triangle" w="med" len="med"/>
              </a:ln>
            </p:spPr>
          </p:sp>
        </p:grpSp>
        <p:grpSp>
          <p:nvGrpSpPr>
            <p:cNvPr id="67595" name="Group 68"/>
            <p:cNvGrpSpPr/>
            <p:nvPr/>
          </p:nvGrpSpPr>
          <p:grpSpPr>
            <a:xfrm>
              <a:off x="6340" y="4940"/>
              <a:ext cx="5400" cy="0"/>
              <a:chOff x="2456" y="2320"/>
              <a:chExt cx="2160" cy="0"/>
            </a:xfrm>
          </p:grpSpPr>
          <p:sp>
            <p:nvSpPr>
              <p:cNvPr id="67677" name="Line 66"/>
              <p:cNvSpPr/>
              <p:nvPr/>
            </p:nvSpPr>
            <p:spPr>
              <a:xfrm flipH="1">
                <a:off x="2456" y="2320"/>
                <a:ext cx="2160" cy="0"/>
              </a:xfrm>
              <a:prstGeom prst="line">
                <a:avLst/>
              </a:prstGeom>
              <a:ln w="38100" cap="flat" cmpd="sng">
                <a:solidFill>
                  <a:schemeClr val="tx1"/>
                </a:solidFill>
                <a:prstDash val="solid"/>
                <a:headEnd type="none" w="med" len="med"/>
                <a:tailEnd type="none" w="med" len="med"/>
              </a:ln>
            </p:spPr>
          </p:sp>
          <p:sp>
            <p:nvSpPr>
              <p:cNvPr id="67678" name="Line 67"/>
              <p:cNvSpPr/>
              <p:nvPr/>
            </p:nvSpPr>
            <p:spPr>
              <a:xfrm flipH="1">
                <a:off x="3496" y="2320"/>
                <a:ext cx="648" cy="0"/>
              </a:xfrm>
              <a:prstGeom prst="line">
                <a:avLst/>
              </a:prstGeom>
              <a:ln w="38100" cap="flat" cmpd="sng">
                <a:solidFill>
                  <a:schemeClr val="tx1"/>
                </a:solidFill>
                <a:prstDash val="solid"/>
                <a:headEnd type="none" w="med" len="med"/>
                <a:tailEnd type="triangle" w="med" len="med"/>
              </a:ln>
            </p:spPr>
          </p:sp>
        </p:grpSp>
        <p:sp>
          <p:nvSpPr>
            <p:cNvPr id="67596" name="Line 61"/>
            <p:cNvSpPr/>
            <p:nvPr/>
          </p:nvSpPr>
          <p:spPr>
            <a:xfrm flipH="1">
              <a:off x="1520" y="1180"/>
              <a:ext cx="520" cy="940"/>
            </a:xfrm>
            <a:prstGeom prst="line">
              <a:avLst/>
            </a:prstGeom>
            <a:ln w="38100" cap="flat" cmpd="sng">
              <a:solidFill>
                <a:schemeClr val="tx1"/>
              </a:solidFill>
              <a:prstDash val="solid"/>
              <a:headEnd type="none" w="med" len="med"/>
              <a:tailEnd type="none" w="med" len="med"/>
            </a:ln>
          </p:spPr>
        </p:sp>
        <p:grpSp>
          <p:nvGrpSpPr>
            <p:cNvPr id="67597" name="Group 55"/>
            <p:cNvGrpSpPr/>
            <p:nvPr/>
          </p:nvGrpSpPr>
          <p:grpSpPr>
            <a:xfrm>
              <a:off x="4800" y="4920"/>
              <a:ext cx="600" cy="0"/>
              <a:chOff x="1584" y="3584"/>
              <a:chExt cx="240" cy="0"/>
            </a:xfrm>
          </p:grpSpPr>
          <p:sp>
            <p:nvSpPr>
              <p:cNvPr id="67675" name="Line 56"/>
              <p:cNvSpPr/>
              <p:nvPr/>
            </p:nvSpPr>
            <p:spPr>
              <a:xfrm flipH="1">
                <a:off x="1584" y="3584"/>
                <a:ext cx="240" cy="0"/>
              </a:xfrm>
              <a:prstGeom prst="line">
                <a:avLst/>
              </a:prstGeom>
              <a:ln w="38100" cap="flat" cmpd="sng">
                <a:solidFill>
                  <a:schemeClr val="tx1"/>
                </a:solidFill>
                <a:prstDash val="solid"/>
                <a:headEnd type="none" w="med" len="med"/>
                <a:tailEnd type="none" w="med" len="med"/>
              </a:ln>
            </p:spPr>
          </p:sp>
          <p:sp>
            <p:nvSpPr>
              <p:cNvPr id="67676" name="Line 57"/>
              <p:cNvSpPr/>
              <p:nvPr/>
            </p:nvSpPr>
            <p:spPr>
              <a:xfrm flipH="1">
                <a:off x="1632" y="3584"/>
                <a:ext cx="72" cy="0"/>
              </a:xfrm>
              <a:prstGeom prst="line">
                <a:avLst/>
              </a:prstGeom>
              <a:ln w="38100" cap="flat" cmpd="sng">
                <a:solidFill>
                  <a:schemeClr val="tx1"/>
                </a:solidFill>
                <a:prstDash val="solid"/>
                <a:headEnd type="none" w="med" len="med"/>
                <a:tailEnd type="triangle" w="med" len="med"/>
              </a:ln>
            </p:spPr>
          </p:sp>
        </p:grpSp>
        <p:grpSp>
          <p:nvGrpSpPr>
            <p:cNvPr id="67598" name="Group 52"/>
            <p:cNvGrpSpPr/>
            <p:nvPr/>
          </p:nvGrpSpPr>
          <p:grpSpPr>
            <a:xfrm>
              <a:off x="4760" y="2160"/>
              <a:ext cx="600" cy="0"/>
              <a:chOff x="1584" y="3584"/>
              <a:chExt cx="240" cy="0"/>
            </a:xfrm>
          </p:grpSpPr>
          <p:sp>
            <p:nvSpPr>
              <p:cNvPr id="67673" name="Line 53"/>
              <p:cNvSpPr/>
              <p:nvPr/>
            </p:nvSpPr>
            <p:spPr>
              <a:xfrm flipH="1">
                <a:off x="1584" y="3584"/>
                <a:ext cx="240" cy="0"/>
              </a:xfrm>
              <a:prstGeom prst="line">
                <a:avLst/>
              </a:prstGeom>
              <a:ln w="38100" cap="flat" cmpd="sng">
                <a:solidFill>
                  <a:schemeClr val="tx1"/>
                </a:solidFill>
                <a:prstDash val="solid"/>
                <a:headEnd type="none" w="med" len="med"/>
                <a:tailEnd type="none" w="med" len="med"/>
              </a:ln>
            </p:spPr>
          </p:sp>
          <p:sp>
            <p:nvSpPr>
              <p:cNvPr id="67674" name="Line 54"/>
              <p:cNvSpPr/>
              <p:nvPr/>
            </p:nvSpPr>
            <p:spPr>
              <a:xfrm flipH="1">
                <a:off x="1632" y="3584"/>
                <a:ext cx="72" cy="0"/>
              </a:xfrm>
              <a:prstGeom prst="line">
                <a:avLst/>
              </a:prstGeom>
              <a:ln w="38100" cap="flat" cmpd="sng">
                <a:solidFill>
                  <a:schemeClr val="tx1"/>
                </a:solidFill>
                <a:prstDash val="solid"/>
                <a:headEnd type="none" w="med" len="med"/>
                <a:tailEnd type="triangle" w="med" len="med"/>
              </a:ln>
            </p:spPr>
          </p:sp>
        </p:grpSp>
        <p:grpSp>
          <p:nvGrpSpPr>
            <p:cNvPr id="67599" name="Group 48"/>
            <p:cNvGrpSpPr/>
            <p:nvPr/>
          </p:nvGrpSpPr>
          <p:grpSpPr>
            <a:xfrm>
              <a:off x="1440" y="2140"/>
              <a:ext cx="600" cy="0"/>
              <a:chOff x="1584" y="3584"/>
              <a:chExt cx="240" cy="0"/>
            </a:xfrm>
          </p:grpSpPr>
          <p:sp>
            <p:nvSpPr>
              <p:cNvPr id="67671" name="Line 46"/>
              <p:cNvSpPr/>
              <p:nvPr/>
            </p:nvSpPr>
            <p:spPr>
              <a:xfrm flipH="1">
                <a:off x="1584" y="3584"/>
                <a:ext cx="240" cy="0"/>
              </a:xfrm>
              <a:prstGeom prst="line">
                <a:avLst/>
              </a:prstGeom>
              <a:ln w="38100" cap="flat" cmpd="sng">
                <a:solidFill>
                  <a:schemeClr val="tx1"/>
                </a:solidFill>
                <a:prstDash val="solid"/>
                <a:headEnd type="none" w="med" len="med"/>
                <a:tailEnd type="none" w="med" len="med"/>
              </a:ln>
            </p:spPr>
          </p:sp>
          <p:sp>
            <p:nvSpPr>
              <p:cNvPr id="67672" name="Line 47"/>
              <p:cNvSpPr/>
              <p:nvPr/>
            </p:nvSpPr>
            <p:spPr>
              <a:xfrm flipH="1">
                <a:off x="1632" y="3584"/>
                <a:ext cx="72" cy="0"/>
              </a:xfrm>
              <a:prstGeom prst="line">
                <a:avLst/>
              </a:prstGeom>
              <a:ln w="38100" cap="flat" cmpd="sng">
                <a:solidFill>
                  <a:schemeClr val="tx1"/>
                </a:solidFill>
                <a:prstDash val="solid"/>
                <a:headEnd type="none" w="med" len="med"/>
                <a:tailEnd type="triangle" w="med" len="med"/>
              </a:ln>
            </p:spPr>
          </p:sp>
        </p:grpSp>
        <p:sp>
          <p:nvSpPr>
            <p:cNvPr id="67601" name="Text Box 3"/>
            <p:cNvSpPr txBox="1"/>
            <p:nvPr/>
          </p:nvSpPr>
          <p:spPr>
            <a:xfrm>
              <a:off x="120" y="1880"/>
              <a:ext cx="1400" cy="566"/>
            </a:xfrm>
            <a:prstGeom prst="rect">
              <a:avLst/>
            </a:prstGeom>
            <a:solidFill>
              <a:schemeClr val="bg1"/>
            </a:solidFill>
            <a:ln w="28575" cap="flat" cmpd="sng">
              <a:solidFill>
                <a:schemeClr val="tx1"/>
              </a:solidFill>
              <a:prstDash val="solid"/>
              <a:miter/>
              <a:headEnd type="none" w="med" len="med"/>
              <a:tailEnd type="none" w="med" len="med"/>
            </a:ln>
          </p:spPr>
          <p:txBody>
            <a:bodyPr>
              <a:spAutoFit/>
            </a:bodyPr>
            <a:p>
              <a:pPr algn="ctr" rtl="1">
                <a:spcBef>
                  <a:spcPct val="50000"/>
                </a:spcBef>
              </a:pPr>
              <a:r>
                <a:rPr lang="en-US" altLang="zh-CN" sz="900" b="1" dirty="0">
                  <a:latin typeface="Arial" panose="020B0604020202020204" pitchFamily="34" charset="0"/>
                  <a:cs typeface="Arial" panose="020B0604020202020204" pitchFamily="34" charset="0"/>
                </a:rPr>
                <a:t>STM-N</a:t>
              </a:r>
              <a:endParaRPr lang="en-US" altLang="zh-CN" sz="900" b="1" dirty="0">
                <a:latin typeface="Arial" panose="020B0604020202020204" pitchFamily="34" charset="0"/>
                <a:ea typeface="Arial" panose="020B0604020202020204" pitchFamily="34" charset="0"/>
                <a:cs typeface="Arial" panose="020B0604020202020204" pitchFamily="34" charset="0"/>
              </a:endParaRPr>
            </a:p>
          </p:txBody>
        </p:sp>
        <p:sp>
          <p:nvSpPr>
            <p:cNvPr id="67602" name="Text Box 4"/>
            <p:cNvSpPr txBox="1"/>
            <p:nvPr/>
          </p:nvSpPr>
          <p:spPr>
            <a:xfrm>
              <a:off x="3740" y="4618"/>
              <a:ext cx="1120" cy="566"/>
            </a:xfrm>
            <a:prstGeom prst="rect">
              <a:avLst/>
            </a:prstGeom>
            <a:solidFill>
              <a:schemeClr val="bg1"/>
            </a:solidFill>
            <a:ln w="28575" cap="flat" cmpd="sng">
              <a:solidFill>
                <a:schemeClr val="tx1"/>
              </a:solidFill>
              <a:prstDash val="solid"/>
              <a:miter/>
              <a:headEnd type="none" w="med" len="med"/>
              <a:tailEnd type="none" w="med" len="med"/>
            </a:ln>
          </p:spPr>
          <p:txBody>
            <a:bodyPr>
              <a:spAutoFit/>
            </a:bodyPr>
            <a:p>
              <a:pPr algn="ctr" rtl="1">
                <a:spcBef>
                  <a:spcPct val="50000"/>
                </a:spcBef>
              </a:pPr>
              <a:r>
                <a:rPr lang="en-US" altLang="zh-CN" sz="900" b="1" dirty="0">
                  <a:latin typeface="Arial" panose="020B0604020202020204" pitchFamily="34" charset="0"/>
                  <a:cs typeface="Arial" panose="020B0604020202020204" pitchFamily="34" charset="0"/>
                </a:rPr>
                <a:t>AU-3</a:t>
              </a:r>
              <a:endParaRPr lang="en-US" altLang="zh-CN" sz="900" b="1" dirty="0">
                <a:latin typeface="Arial" panose="020B0604020202020204" pitchFamily="34" charset="0"/>
                <a:ea typeface="Arial" panose="020B0604020202020204" pitchFamily="34" charset="0"/>
                <a:cs typeface="Arial" panose="020B0604020202020204" pitchFamily="34" charset="0"/>
              </a:endParaRPr>
            </a:p>
          </p:txBody>
        </p:sp>
        <p:sp>
          <p:nvSpPr>
            <p:cNvPr id="67603" name="Text Box 5"/>
            <p:cNvSpPr txBox="1"/>
            <p:nvPr/>
          </p:nvSpPr>
          <p:spPr>
            <a:xfrm>
              <a:off x="5300" y="4618"/>
              <a:ext cx="1080" cy="566"/>
            </a:xfrm>
            <a:prstGeom prst="rect">
              <a:avLst/>
            </a:prstGeom>
            <a:solidFill>
              <a:schemeClr val="bg1"/>
            </a:solidFill>
            <a:ln w="28575" cap="flat" cmpd="sng">
              <a:solidFill>
                <a:schemeClr val="tx1"/>
              </a:solidFill>
              <a:prstDash val="solid"/>
              <a:miter/>
              <a:headEnd type="none" w="med" len="med"/>
              <a:tailEnd type="none" w="med" len="med"/>
            </a:ln>
          </p:spPr>
          <p:txBody>
            <a:bodyPr>
              <a:spAutoFit/>
            </a:bodyPr>
            <a:p>
              <a:pPr algn="ctr" rtl="1">
                <a:spcBef>
                  <a:spcPct val="50000"/>
                </a:spcBef>
              </a:pPr>
              <a:r>
                <a:rPr lang="en-US" altLang="zh-CN" sz="900" b="1" dirty="0">
                  <a:latin typeface="Arial" panose="020B0604020202020204" pitchFamily="34" charset="0"/>
                  <a:cs typeface="Arial" panose="020B0604020202020204" pitchFamily="34" charset="0"/>
                </a:rPr>
                <a:t>VC-3</a:t>
              </a:r>
              <a:endParaRPr lang="en-US" altLang="zh-CN" sz="900" b="1" dirty="0">
                <a:latin typeface="Arial" panose="020B0604020202020204" pitchFamily="34" charset="0"/>
                <a:ea typeface="Arial" panose="020B0604020202020204" pitchFamily="34" charset="0"/>
                <a:cs typeface="Arial" panose="020B0604020202020204" pitchFamily="34" charset="0"/>
              </a:endParaRPr>
            </a:p>
          </p:txBody>
        </p:sp>
        <p:sp>
          <p:nvSpPr>
            <p:cNvPr id="67604" name="Text Box 6"/>
            <p:cNvSpPr txBox="1"/>
            <p:nvPr/>
          </p:nvSpPr>
          <p:spPr>
            <a:xfrm>
              <a:off x="11740" y="4618"/>
              <a:ext cx="1080" cy="566"/>
            </a:xfrm>
            <a:prstGeom prst="rect">
              <a:avLst/>
            </a:prstGeom>
            <a:solidFill>
              <a:schemeClr val="bg1"/>
            </a:solidFill>
            <a:ln w="28575" cap="flat" cmpd="sng">
              <a:solidFill>
                <a:schemeClr val="tx1"/>
              </a:solidFill>
              <a:prstDash val="solid"/>
              <a:miter/>
              <a:headEnd type="none" w="med" len="med"/>
              <a:tailEnd type="none" w="med" len="med"/>
            </a:ln>
          </p:spPr>
          <p:txBody>
            <a:bodyPr>
              <a:spAutoFit/>
            </a:bodyPr>
            <a:p>
              <a:pPr algn="ctr" rtl="1">
                <a:spcBef>
                  <a:spcPct val="50000"/>
                </a:spcBef>
              </a:pPr>
              <a:r>
                <a:rPr lang="en-US" altLang="zh-CN" sz="900" b="1" dirty="0">
                  <a:latin typeface="Arial" panose="020B0604020202020204" pitchFamily="34" charset="0"/>
                  <a:cs typeface="Arial" panose="020B0604020202020204" pitchFamily="34" charset="0"/>
                </a:rPr>
                <a:t>C3</a:t>
              </a:r>
              <a:endParaRPr lang="en-US" altLang="zh-CN" sz="900" b="1" dirty="0">
                <a:latin typeface="Arial" panose="020B0604020202020204" pitchFamily="34" charset="0"/>
                <a:ea typeface="Arial" panose="020B0604020202020204" pitchFamily="34" charset="0"/>
                <a:cs typeface="Arial" panose="020B0604020202020204" pitchFamily="34" charset="0"/>
              </a:endParaRPr>
            </a:p>
          </p:txBody>
        </p:sp>
        <p:sp>
          <p:nvSpPr>
            <p:cNvPr id="67605" name="Text Box 7"/>
            <p:cNvSpPr txBox="1"/>
            <p:nvPr/>
          </p:nvSpPr>
          <p:spPr>
            <a:xfrm>
              <a:off x="10120" y="3200"/>
              <a:ext cx="1260" cy="566"/>
            </a:xfrm>
            <a:prstGeom prst="rect">
              <a:avLst/>
            </a:prstGeom>
            <a:solidFill>
              <a:schemeClr val="bg1"/>
            </a:solidFill>
            <a:ln w="28575" cap="flat" cmpd="sng">
              <a:solidFill>
                <a:schemeClr val="tx1"/>
              </a:solidFill>
              <a:prstDash val="solid"/>
              <a:miter/>
              <a:headEnd type="none" w="med" len="med"/>
              <a:tailEnd type="none" w="med" len="med"/>
            </a:ln>
          </p:spPr>
          <p:txBody>
            <a:bodyPr>
              <a:spAutoFit/>
            </a:bodyPr>
            <a:p>
              <a:pPr algn="ctr" rtl="1">
                <a:spcBef>
                  <a:spcPct val="50000"/>
                </a:spcBef>
              </a:pPr>
              <a:r>
                <a:rPr lang="en-US" altLang="zh-CN" sz="900" b="1" dirty="0">
                  <a:latin typeface="Arial" panose="020B0604020202020204" pitchFamily="34" charset="0"/>
                  <a:cs typeface="Arial" panose="020B0604020202020204" pitchFamily="34" charset="0"/>
                </a:rPr>
                <a:t>VC-3</a:t>
              </a:r>
              <a:endParaRPr lang="en-US" altLang="zh-CN" sz="900" b="1" dirty="0">
                <a:latin typeface="Arial" panose="020B0604020202020204" pitchFamily="34" charset="0"/>
                <a:ea typeface="Arial" panose="020B0604020202020204" pitchFamily="34" charset="0"/>
                <a:cs typeface="Arial" panose="020B0604020202020204" pitchFamily="34" charset="0"/>
              </a:endParaRPr>
            </a:p>
          </p:txBody>
        </p:sp>
        <p:sp>
          <p:nvSpPr>
            <p:cNvPr id="67606" name="Text Box 8"/>
            <p:cNvSpPr txBox="1"/>
            <p:nvPr/>
          </p:nvSpPr>
          <p:spPr>
            <a:xfrm>
              <a:off x="8480" y="3200"/>
              <a:ext cx="1400" cy="566"/>
            </a:xfrm>
            <a:prstGeom prst="rect">
              <a:avLst/>
            </a:prstGeom>
            <a:solidFill>
              <a:schemeClr val="bg1"/>
            </a:solidFill>
            <a:ln w="28575" cap="flat" cmpd="sng">
              <a:solidFill>
                <a:schemeClr val="tx1"/>
              </a:solidFill>
              <a:prstDash val="solid"/>
              <a:miter/>
              <a:headEnd type="none" w="med" len="med"/>
              <a:tailEnd type="none" w="med" len="med"/>
            </a:ln>
          </p:spPr>
          <p:txBody>
            <a:bodyPr>
              <a:spAutoFit/>
            </a:bodyPr>
            <a:p>
              <a:pPr algn="ctr" rtl="1">
                <a:spcBef>
                  <a:spcPct val="50000"/>
                </a:spcBef>
              </a:pPr>
              <a:r>
                <a:rPr lang="en-US" altLang="zh-CN" sz="900" b="1" dirty="0">
                  <a:latin typeface="Arial" panose="020B0604020202020204" pitchFamily="34" charset="0"/>
                  <a:cs typeface="Arial" panose="020B0604020202020204" pitchFamily="34" charset="0"/>
                </a:rPr>
                <a:t>TU-3</a:t>
              </a:r>
              <a:endParaRPr lang="en-US" altLang="zh-CN" sz="900" b="1" dirty="0">
                <a:latin typeface="Arial" panose="020B0604020202020204" pitchFamily="34" charset="0"/>
                <a:ea typeface="Arial" panose="020B0604020202020204" pitchFamily="34" charset="0"/>
                <a:cs typeface="Arial" panose="020B0604020202020204" pitchFamily="34" charset="0"/>
              </a:endParaRPr>
            </a:p>
          </p:txBody>
        </p:sp>
        <p:sp>
          <p:nvSpPr>
            <p:cNvPr id="67607" name="Text Box 9"/>
            <p:cNvSpPr txBox="1"/>
            <p:nvPr/>
          </p:nvSpPr>
          <p:spPr>
            <a:xfrm>
              <a:off x="6920" y="3200"/>
              <a:ext cx="1300" cy="566"/>
            </a:xfrm>
            <a:prstGeom prst="rect">
              <a:avLst/>
            </a:prstGeom>
            <a:solidFill>
              <a:schemeClr val="bg1"/>
            </a:solidFill>
            <a:ln w="28575" cap="flat" cmpd="sng">
              <a:solidFill>
                <a:schemeClr val="tx1"/>
              </a:solidFill>
              <a:prstDash val="solid"/>
              <a:miter/>
              <a:headEnd type="none" w="med" len="med"/>
              <a:tailEnd type="none" w="med" len="med"/>
            </a:ln>
          </p:spPr>
          <p:txBody>
            <a:bodyPr>
              <a:spAutoFit/>
            </a:bodyPr>
            <a:p>
              <a:pPr algn="ctr" rtl="1">
                <a:spcBef>
                  <a:spcPct val="50000"/>
                </a:spcBef>
              </a:pPr>
              <a:r>
                <a:rPr lang="en-US" altLang="zh-CN" sz="900" b="1" dirty="0">
                  <a:latin typeface="Arial" panose="020B0604020202020204" pitchFamily="34" charset="0"/>
                  <a:cs typeface="Arial" panose="020B0604020202020204" pitchFamily="34" charset="0"/>
                </a:rPr>
                <a:t>TUG-3</a:t>
              </a:r>
              <a:endParaRPr lang="en-US" altLang="zh-CN" sz="900" b="1" dirty="0">
                <a:latin typeface="Arial" panose="020B0604020202020204" pitchFamily="34" charset="0"/>
                <a:ea typeface="Arial" panose="020B0604020202020204" pitchFamily="34" charset="0"/>
                <a:cs typeface="Arial" panose="020B0604020202020204" pitchFamily="34" charset="0"/>
              </a:endParaRPr>
            </a:p>
          </p:txBody>
        </p:sp>
        <p:sp>
          <p:nvSpPr>
            <p:cNvPr id="67608" name="Text Box 10"/>
            <p:cNvSpPr txBox="1"/>
            <p:nvPr/>
          </p:nvSpPr>
          <p:spPr>
            <a:xfrm>
              <a:off x="11740" y="1880"/>
              <a:ext cx="1080" cy="566"/>
            </a:xfrm>
            <a:prstGeom prst="rect">
              <a:avLst/>
            </a:prstGeom>
            <a:solidFill>
              <a:schemeClr val="bg1"/>
            </a:solidFill>
            <a:ln w="28575" cap="flat" cmpd="sng">
              <a:solidFill>
                <a:schemeClr val="tx1"/>
              </a:solidFill>
              <a:prstDash val="solid"/>
              <a:miter/>
              <a:headEnd type="none" w="med" len="med"/>
              <a:tailEnd type="none" w="med" len="med"/>
            </a:ln>
          </p:spPr>
          <p:txBody>
            <a:bodyPr>
              <a:spAutoFit/>
            </a:bodyPr>
            <a:p>
              <a:pPr algn="ctr" rtl="1">
                <a:spcBef>
                  <a:spcPct val="50000"/>
                </a:spcBef>
              </a:pPr>
              <a:r>
                <a:rPr lang="en-US" altLang="zh-CN" sz="900" b="1" dirty="0">
                  <a:latin typeface="Arial" panose="020B0604020202020204" pitchFamily="34" charset="0"/>
                  <a:cs typeface="Arial" panose="020B0604020202020204" pitchFamily="34" charset="0"/>
                </a:rPr>
                <a:t>C-4</a:t>
              </a:r>
              <a:endParaRPr lang="en-US" altLang="zh-CN" sz="900" b="1" dirty="0">
                <a:latin typeface="Arial" panose="020B0604020202020204" pitchFamily="34" charset="0"/>
                <a:ea typeface="Arial" panose="020B0604020202020204" pitchFamily="34" charset="0"/>
                <a:cs typeface="Arial" panose="020B0604020202020204" pitchFamily="34" charset="0"/>
              </a:endParaRPr>
            </a:p>
          </p:txBody>
        </p:sp>
        <p:sp>
          <p:nvSpPr>
            <p:cNvPr id="67609" name="Text Box 11"/>
            <p:cNvSpPr txBox="1"/>
            <p:nvPr/>
          </p:nvSpPr>
          <p:spPr>
            <a:xfrm>
              <a:off x="5300" y="1880"/>
              <a:ext cx="1100" cy="566"/>
            </a:xfrm>
            <a:prstGeom prst="rect">
              <a:avLst/>
            </a:prstGeom>
            <a:solidFill>
              <a:schemeClr val="bg1"/>
            </a:solidFill>
            <a:ln w="28575" cap="flat" cmpd="sng">
              <a:solidFill>
                <a:schemeClr val="tx1"/>
              </a:solidFill>
              <a:prstDash val="solid"/>
              <a:miter/>
              <a:headEnd type="none" w="med" len="med"/>
              <a:tailEnd type="none" w="med" len="med"/>
            </a:ln>
          </p:spPr>
          <p:txBody>
            <a:bodyPr>
              <a:spAutoFit/>
            </a:bodyPr>
            <a:p>
              <a:pPr algn="ctr" rtl="1">
                <a:spcBef>
                  <a:spcPct val="50000"/>
                </a:spcBef>
              </a:pPr>
              <a:r>
                <a:rPr lang="en-US" altLang="zh-CN" sz="900" b="1" dirty="0">
                  <a:latin typeface="Arial" panose="020B0604020202020204" pitchFamily="34" charset="0"/>
                  <a:cs typeface="Arial" panose="020B0604020202020204" pitchFamily="34" charset="0"/>
                </a:rPr>
                <a:t>VC-4</a:t>
              </a:r>
              <a:endParaRPr lang="en-US" altLang="zh-CN" sz="900" b="1" dirty="0">
                <a:latin typeface="Arial" panose="020B0604020202020204" pitchFamily="34" charset="0"/>
                <a:ea typeface="Arial" panose="020B0604020202020204" pitchFamily="34" charset="0"/>
                <a:cs typeface="Arial" panose="020B0604020202020204" pitchFamily="34" charset="0"/>
              </a:endParaRPr>
            </a:p>
          </p:txBody>
        </p:sp>
        <p:sp>
          <p:nvSpPr>
            <p:cNvPr id="67610" name="Text Box 12"/>
            <p:cNvSpPr txBox="1"/>
            <p:nvPr/>
          </p:nvSpPr>
          <p:spPr>
            <a:xfrm>
              <a:off x="3740" y="1880"/>
              <a:ext cx="1100" cy="566"/>
            </a:xfrm>
            <a:prstGeom prst="rect">
              <a:avLst/>
            </a:prstGeom>
            <a:solidFill>
              <a:schemeClr val="bg1"/>
            </a:solidFill>
            <a:ln w="28575" cap="flat" cmpd="sng">
              <a:solidFill>
                <a:schemeClr val="tx1"/>
              </a:solidFill>
              <a:prstDash val="solid"/>
              <a:miter/>
              <a:headEnd type="none" w="med" len="med"/>
              <a:tailEnd type="none" w="med" len="med"/>
            </a:ln>
          </p:spPr>
          <p:txBody>
            <a:bodyPr>
              <a:spAutoFit/>
            </a:bodyPr>
            <a:p>
              <a:pPr algn="ctr" rtl="1">
                <a:spcBef>
                  <a:spcPct val="50000"/>
                </a:spcBef>
              </a:pPr>
              <a:r>
                <a:rPr lang="en-US" altLang="zh-CN" sz="900" b="1" dirty="0">
                  <a:latin typeface="Arial" panose="020B0604020202020204" pitchFamily="34" charset="0"/>
                  <a:cs typeface="Arial" panose="020B0604020202020204" pitchFamily="34" charset="0"/>
                </a:rPr>
                <a:t>AU-4</a:t>
              </a:r>
              <a:endParaRPr lang="en-US" altLang="zh-CN" sz="900" b="1" dirty="0">
                <a:latin typeface="Arial" panose="020B0604020202020204" pitchFamily="34" charset="0"/>
                <a:ea typeface="Arial" panose="020B0604020202020204" pitchFamily="34" charset="0"/>
                <a:cs typeface="Arial" panose="020B0604020202020204" pitchFamily="34" charset="0"/>
              </a:endParaRPr>
            </a:p>
          </p:txBody>
        </p:sp>
        <p:sp>
          <p:nvSpPr>
            <p:cNvPr id="67611" name="Text Box 13"/>
            <p:cNvSpPr txBox="1"/>
            <p:nvPr/>
          </p:nvSpPr>
          <p:spPr>
            <a:xfrm>
              <a:off x="2040" y="1880"/>
              <a:ext cx="1080" cy="566"/>
            </a:xfrm>
            <a:prstGeom prst="rect">
              <a:avLst/>
            </a:prstGeom>
            <a:solidFill>
              <a:schemeClr val="bg1"/>
            </a:solidFill>
            <a:ln w="28575" cap="flat" cmpd="sng">
              <a:solidFill>
                <a:schemeClr val="tx1"/>
              </a:solidFill>
              <a:prstDash val="solid"/>
              <a:miter/>
              <a:headEnd type="none" w="med" len="med"/>
              <a:tailEnd type="none" w="med" len="med"/>
            </a:ln>
          </p:spPr>
          <p:txBody>
            <a:bodyPr>
              <a:spAutoFit/>
            </a:bodyPr>
            <a:p>
              <a:pPr algn="ctr" rtl="1">
                <a:spcBef>
                  <a:spcPct val="50000"/>
                </a:spcBef>
              </a:pPr>
              <a:r>
                <a:rPr lang="en-US" altLang="zh-CN" sz="900" b="1" dirty="0">
                  <a:latin typeface="Arial" panose="020B0604020202020204" pitchFamily="34" charset="0"/>
                  <a:cs typeface="Arial" panose="020B0604020202020204" pitchFamily="34" charset="0"/>
                </a:rPr>
                <a:t>AUG</a:t>
              </a:r>
              <a:endParaRPr lang="en-US" altLang="zh-CN" sz="900" b="1" dirty="0">
                <a:latin typeface="Arial" panose="020B0604020202020204" pitchFamily="34" charset="0"/>
                <a:ea typeface="Arial" panose="020B0604020202020204" pitchFamily="34" charset="0"/>
                <a:cs typeface="Arial" panose="020B0604020202020204" pitchFamily="34" charset="0"/>
              </a:endParaRPr>
            </a:p>
          </p:txBody>
        </p:sp>
        <p:sp>
          <p:nvSpPr>
            <p:cNvPr id="67612" name="Text Box 15"/>
            <p:cNvSpPr txBox="1"/>
            <p:nvPr/>
          </p:nvSpPr>
          <p:spPr>
            <a:xfrm>
              <a:off x="2180" y="2080"/>
              <a:ext cx="840" cy="566"/>
            </a:xfrm>
            <a:prstGeom prst="rect">
              <a:avLst/>
            </a:prstGeom>
            <a:noFill/>
            <a:ln w="9525">
              <a:noFill/>
            </a:ln>
          </p:spPr>
          <p:txBody>
            <a:bodyPr>
              <a:spAutoFit/>
            </a:bodyPr>
            <a:p>
              <a:pPr rtl="1">
                <a:spcBef>
                  <a:spcPct val="50000"/>
                </a:spcBef>
              </a:pPr>
              <a:r>
                <a:rPr lang="en-US" altLang="zh-CN" sz="900" b="1" dirty="0">
                  <a:latin typeface="Arial" panose="020B0604020202020204" pitchFamily="34" charset="0"/>
                  <a:ea typeface="Arial" panose="020B0604020202020204" pitchFamily="34" charset="0"/>
                </a:rPr>
                <a:t>…</a:t>
              </a:r>
              <a:endParaRPr lang="en-US" altLang="zh-CN" sz="900" b="1" dirty="0">
                <a:latin typeface="Arial" panose="020B0604020202020204" pitchFamily="34" charset="0"/>
                <a:ea typeface="Arial" panose="020B0604020202020204" pitchFamily="34" charset="0"/>
              </a:endParaRPr>
            </a:p>
          </p:txBody>
        </p:sp>
        <p:sp>
          <p:nvSpPr>
            <p:cNvPr id="67613" name="Text Box 17"/>
            <p:cNvSpPr txBox="1"/>
            <p:nvPr/>
          </p:nvSpPr>
          <p:spPr>
            <a:xfrm>
              <a:off x="2040" y="920"/>
              <a:ext cx="1060" cy="566"/>
            </a:xfrm>
            <a:prstGeom prst="rect">
              <a:avLst/>
            </a:prstGeom>
            <a:solidFill>
              <a:schemeClr val="bg1"/>
            </a:solidFill>
            <a:ln w="28575" cap="flat" cmpd="sng">
              <a:solidFill>
                <a:schemeClr val="tx1"/>
              </a:solidFill>
              <a:prstDash val="solid"/>
              <a:miter/>
              <a:headEnd type="none" w="med" len="med"/>
              <a:tailEnd type="none" w="med" len="med"/>
            </a:ln>
          </p:spPr>
          <p:txBody>
            <a:bodyPr>
              <a:spAutoFit/>
            </a:bodyPr>
            <a:p>
              <a:pPr algn="ctr" rtl="1">
                <a:spcBef>
                  <a:spcPct val="50000"/>
                </a:spcBef>
              </a:pPr>
              <a:r>
                <a:rPr lang="en-US" altLang="zh-CN" sz="900" b="1" dirty="0">
                  <a:latin typeface="Arial" panose="020B0604020202020204" pitchFamily="34" charset="0"/>
                  <a:cs typeface="Arial" panose="020B0604020202020204" pitchFamily="34" charset="0"/>
                </a:rPr>
                <a:t>AUG</a:t>
              </a:r>
              <a:endParaRPr lang="en-US" altLang="zh-CN" sz="900" b="1" dirty="0">
                <a:latin typeface="Arial" panose="020B0604020202020204" pitchFamily="34" charset="0"/>
                <a:ea typeface="Arial" panose="020B0604020202020204" pitchFamily="34" charset="0"/>
                <a:cs typeface="Arial" panose="020B0604020202020204" pitchFamily="34" charset="0"/>
              </a:endParaRPr>
            </a:p>
          </p:txBody>
        </p:sp>
        <p:sp>
          <p:nvSpPr>
            <p:cNvPr id="67614" name="Text Box 18"/>
            <p:cNvSpPr txBox="1"/>
            <p:nvPr/>
          </p:nvSpPr>
          <p:spPr>
            <a:xfrm>
              <a:off x="2040" y="3058"/>
              <a:ext cx="1100" cy="566"/>
            </a:xfrm>
            <a:prstGeom prst="rect">
              <a:avLst/>
            </a:prstGeom>
            <a:solidFill>
              <a:schemeClr val="bg1"/>
            </a:solidFill>
            <a:ln w="28575" cap="flat" cmpd="sng">
              <a:solidFill>
                <a:schemeClr val="tx1"/>
              </a:solidFill>
              <a:prstDash val="solid"/>
              <a:miter/>
              <a:headEnd type="none" w="med" len="med"/>
              <a:tailEnd type="none" w="med" len="med"/>
            </a:ln>
          </p:spPr>
          <p:txBody>
            <a:bodyPr>
              <a:spAutoFit/>
            </a:bodyPr>
            <a:p>
              <a:pPr algn="ctr" rtl="1">
                <a:spcBef>
                  <a:spcPct val="50000"/>
                </a:spcBef>
              </a:pPr>
              <a:r>
                <a:rPr lang="en-US" altLang="zh-CN" sz="900" b="1" dirty="0">
                  <a:latin typeface="Arial" panose="020B0604020202020204" pitchFamily="34" charset="0"/>
                  <a:cs typeface="Arial" panose="020B0604020202020204" pitchFamily="34" charset="0"/>
                </a:rPr>
                <a:t>AUG</a:t>
              </a:r>
              <a:endParaRPr lang="en-US" altLang="zh-CN" sz="900" b="1" dirty="0">
                <a:latin typeface="Arial" panose="020B0604020202020204" pitchFamily="34" charset="0"/>
                <a:ea typeface="Arial" panose="020B0604020202020204" pitchFamily="34" charset="0"/>
                <a:cs typeface="Arial" panose="020B0604020202020204" pitchFamily="34" charset="0"/>
              </a:endParaRPr>
            </a:p>
          </p:txBody>
        </p:sp>
        <p:sp>
          <p:nvSpPr>
            <p:cNvPr id="67615" name="Text Box 19"/>
            <p:cNvSpPr txBox="1"/>
            <p:nvPr/>
          </p:nvSpPr>
          <p:spPr>
            <a:xfrm>
              <a:off x="11900" y="6418"/>
              <a:ext cx="1080" cy="566"/>
            </a:xfrm>
            <a:prstGeom prst="rect">
              <a:avLst/>
            </a:prstGeom>
            <a:solidFill>
              <a:schemeClr val="bg1"/>
            </a:solidFill>
            <a:ln w="28575" cap="flat" cmpd="sng">
              <a:solidFill>
                <a:schemeClr val="tx1"/>
              </a:solidFill>
              <a:prstDash val="solid"/>
              <a:miter/>
              <a:headEnd type="none" w="med" len="med"/>
              <a:tailEnd type="none" w="med" len="med"/>
            </a:ln>
          </p:spPr>
          <p:txBody>
            <a:bodyPr>
              <a:spAutoFit/>
            </a:bodyPr>
            <a:p>
              <a:pPr algn="ctr" rtl="1">
                <a:spcBef>
                  <a:spcPct val="50000"/>
                </a:spcBef>
              </a:pPr>
              <a:r>
                <a:rPr lang="en-US" altLang="zh-CN" sz="900" b="1" dirty="0">
                  <a:latin typeface="Arial" panose="020B0604020202020204" pitchFamily="34" charset="0"/>
                  <a:cs typeface="Arial" panose="020B0604020202020204" pitchFamily="34" charset="0"/>
                </a:rPr>
                <a:t>C2</a:t>
              </a:r>
              <a:endParaRPr lang="en-US" altLang="zh-CN" sz="900" b="1" dirty="0">
                <a:latin typeface="Arial" panose="020B0604020202020204" pitchFamily="34" charset="0"/>
                <a:ea typeface="Arial" panose="020B0604020202020204" pitchFamily="34" charset="0"/>
                <a:cs typeface="Arial" panose="020B0604020202020204" pitchFamily="34" charset="0"/>
              </a:endParaRPr>
            </a:p>
          </p:txBody>
        </p:sp>
        <p:sp>
          <p:nvSpPr>
            <p:cNvPr id="67616" name="Text Box 20"/>
            <p:cNvSpPr txBox="1"/>
            <p:nvPr/>
          </p:nvSpPr>
          <p:spPr>
            <a:xfrm>
              <a:off x="11900" y="8000"/>
              <a:ext cx="1080" cy="566"/>
            </a:xfrm>
            <a:prstGeom prst="rect">
              <a:avLst/>
            </a:prstGeom>
            <a:solidFill>
              <a:schemeClr val="bg1"/>
            </a:solidFill>
            <a:ln w="28575" cap="flat" cmpd="sng">
              <a:solidFill>
                <a:schemeClr val="tx1"/>
              </a:solidFill>
              <a:prstDash val="solid"/>
              <a:miter/>
              <a:headEnd type="none" w="med" len="med"/>
              <a:tailEnd type="none" w="med" len="med"/>
            </a:ln>
          </p:spPr>
          <p:txBody>
            <a:bodyPr>
              <a:spAutoFit/>
            </a:bodyPr>
            <a:p>
              <a:pPr algn="ctr" rtl="1">
                <a:spcBef>
                  <a:spcPct val="50000"/>
                </a:spcBef>
              </a:pPr>
              <a:r>
                <a:rPr lang="en-US" altLang="zh-CN" sz="900" b="1" dirty="0">
                  <a:latin typeface="Arial" panose="020B0604020202020204" pitchFamily="34" charset="0"/>
                  <a:cs typeface="Arial" panose="020B0604020202020204" pitchFamily="34" charset="0"/>
                </a:rPr>
                <a:t>C12</a:t>
              </a:r>
              <a:endParaRPr lang="en-US" altLang="zh-CN" sz="900" b="1" dirty="0">
                <a:latin typeface="Arial" panose="020B0604020202020204" pitchFamily="34" charset="0"/>
                <a:ea typeface="Arial" panose="020B0604020202020204" pitchFamily="34" charset="0"/>
                <a:cs typeface="Arial" panose="020B0604020202020204" pitchFamily="34" charset="0"/>
              </a:endParaRPr>
            </a:p>
          </p:txBody>
        </p:sp>
        <p:sp>
          <p:nvSpPr>
            <p:cNvPr id="67617" name="Text Box 21"/>
            <p:cNvSpPr txBox="1"/>
            <p:nvPr/>
          </p:nvSpPr>
          <p:spPr>
            <a:xfrm>
              <a:off x="11900" y="9538"/>
              <a:ext cx="1080" cy="566"/>
            </a:xfrm>
            <a:prstGeom prst="rect">
              <a:avLst/>
            </a:prstGeom>
            <a:solidFill>
              <a:schemeClr val="bg1"/>
            </a:solidFill>
            <a:ln w="28575" cap="flat" cmpd="sng">
              <a:solidFill>
                <a:schemeClr val="tx1"/>
              </a:solidFill>
              <a:prstDash val="solid"/>
              <a:miter/>
              <a:headEnd type="none" w="med" len="med"/>
              <a:tailEnd type="none" w="med" len="med"/>
            </a:ln>
          </p:spPr>
          <p:txBody>
            <a:bodyPr>
              <a:spAutoFit/>
            </a:bodyPr>
            <a:p>
              <a:pPr algn="ctr" rtl="1">
                <a:spcBef>
                  <a:spcPct val="50000"/>
                </a:spcBef>
              </a:pPr>
              <a:r>
                <a:rPr lang="en-US" altLang="zh-CN" sz="900" b="1" dirty="0">
                  <a:latin typeface="Arial" panose="020B0604020202020204" pitchFamily="34" charset="0"/>
                  <a:cs typeface="Arial" panose="020B0604020202020204" pitchFamily="34" charset="0"/>
                </a:rPr>
                <a:t>C11</a:t>
              </a:r>
              <a:endParaRPr lang="en-US" altLang="zh-CN" sz="900" b="1" dirty="0">
                <a:latin typeface="Arial" panose="020B0604020202020204" pitchFamily="34" charset="0"/>
                <a:ea typeface="Arial" panose="020B0604020202020204" pitchFamily="34" charset="0"/>
                <a:cs typeface="Arial" panose="020B0604020202020204" pitchFamily="34" charset="0"/>
              </a:endParaRPr>
            </a:p>
          </p:txBody>
        </p:sp>
        <p:sp>
          <p:nvSpPr>
            <p:cNvPr id="67618" name="Text Box 22"/>
            <p:cNvSpPr txBox="1"/>
            <p:nvPr/>
          </p:nvSpPr>
          <p:spPr>
            <a:xfrm>
              <a:off x="6720" y="6440"/>
              <a:ext cx="1500" cy="566"/>
            </a:xfrm>
            <a:prstGeom prst="rect">
              <a:avLst/>
            </a:prstGeom>
            <a:solidFill>
              <a:schemeClr val="bg1"/>
            </a:solidFill>
            <a:ln w="28575" cap="flat" cmpd="sng">
              <a:solidFill>
                <a:schemeClr val="tx1"/>
              </a:solidFill>
              <a:prstDash val="solid"/>
              <a:miter/>
              <a:headEnd type="none" w="med" len="med"/>
              <a:tailEnd type="none" w="med" len="med"/>
            </a:ln>
          </p:spPr>
          <p:txBody>
            <a:bodyPr>
              <a:spAutoFit/>
            </a:bodyPr>
            <a:p>
              <a:pPr algn="ctr" rtl="1">
                <a:spcBef>
                  <a:spcPct val="50000"/>
                </a:spcBef>
              </a:pPr>
              <a:r>
                <a:rPr lang="en-US" altLang="zh-CN" sz="900" b="1" dirty="0">
                  <a:latin typeface="Arial" panose="020B0604020202020204" pitchFamily="34" charset="0"/>
                  <a:cs typeface="Arial" panose="020B0604020202020204" pitchFamily="34" charset="0"/>
                </a:rPr>
                <a:t>TUG-2</a:t>
              </a:r>
              <a:endParaRPr lang="en-US" altLang="zh-CN" sz="900" b="1" dirty="0">
                <a:latin typeface="Arial" panose="020B0604020202020204" pitchFamily="34" charset="0"/>
                <a:ea typeface="Arial" panose="020B0604020202020204" pitchFamily="34" charset="0"/>
                <a:cs typeface="Arial" panose="020B0604020202020204" pitchFamily="34" charset="0"/>
              </a:endParaRPr>
            </a:p>
          </p:txBody>
        </p:sp>
        <p:sp>
          <p:nvSpPr>
            <p:cNvPr id="67619" name="Text Box 23"/>
            <p:cNvSpPr txBox="1"/>
            <p:nvPr/>
          </p:nvSpPr>
          <p:spPr>
            <a:xfrm>
              <a:off x="10300" y="6440"/>
              <a:ext cx="1240" cy="566"/>
            </a:xfrm>
            <a:prstGeom prst="rect">
              <a:avLst/>
            </a:prstGeom>
            <a:solidFill>
              <a:schemeClr val="bg1"/>
            </a:solidFill>
            <a:ln w="28575" cap="flat" cmpd="sng">
              <a:solidFill>
                <a:schemeClr val="tx1"/>
              </a:solidFill>
              <a:prstDash val="solid"/>
              <a:miter/>
              <a:headEnd type="none" w="med" len="med"/>
              <a:tailEnd type="none" w="med" len="med"/>
            </a:ln>
          </p:spPr>
          <p:txBody>
            <a:bodyPr>
              <a:spAutoFit/>
            </a:bodyPr>
            <a:p>
              <a:pPr algn="ctr" rtl="1">
                <a:spcBef>
                  <a:spcPct val="50000"/>
                </a:spcBef>
              </a:pPr>
              <a:r>
                <a:rPr lang="en-US" altLang="zh-CN" sz="900" b="1" dirty="0">
                  <a:latin typeface="Arial" panose="020B0604020202020204" pitchFamily="34" charset="0"/>
                  <a:cs typeface="Arial" panose="020B0604020202020204" pitchFamily="34" charset="0"/>
                </a:rPr>
                <a:t>VC-2</a:t>
              </a:r>
              <a:endParaRPr lang="en-US" altLang="zh-CN" sz="900" b="1" dirty="0">
                <a:latin typeface="Arial" panose="020B0604020202020204" pitchFamily="34" charset="0"/>
                <a:ea typeface="Arial" panose="020B0604020202020204" pitchFamily="34" charset="0"/>
                <a:cs typeface="Arial" panose="020B0604020202020204" pitchFamily="34" charset="0"/>
              </a:endParaRPr>
            </a:p>
          </p:txBody>
        </p:sp>
        <p:sp>
          <p:nvSpPr>
            <p:cNvPr id="67620" name="Text Box 24"/>
            <p:cNvSpPr txBox="1"/>
            <p:nvPr/>
          </p:nvSpPr>
          <p:spPr>
            <a:xfrm>
              <a:off x="8620" y="6440"/>
              <a:ext cx="1440" cy="566"/>
            </a:xfrm>
            <a:prstGeom prst="rect">
              <a:avLst/>
            </a:prstGeom>
            <a:solidFill>
              <a:schemeClr val="bg1"/>
            </a:solidFill>
            <a:ln w="28575" cap="flat" cmpd="sng">
              <a:solidFill>
                <a:schemeClr val="tx1"/>
              </a:solidFill>
              <a:prstDash val="solid"/>
              <a:miter/>
              <a:headEnd type="none" w="med" len="med"/>
              <a:tailEnd type="none" w="med" len="med"/>
            </a:ln>
          </p:spPr>
          <p:txBody>
            <a:bodyPr>
              <a:spAutoFit/>
            </a:bodyPr>
            <a:p>
              <a:pPr algn="ctr" rtl="1">
                <a:spcBef>
                  <a:spcPct val="50000"/>
                </a:spcBef>
              </a:pPr>
              <a:r>
                <a:rPr lang="en-US" altLang="zh-CN" sz="900" b="1" dirty="0">
                  <a:latin typeface="Arial" panose="020B0604020202020204" pitchFamily="34" charset="0"/>
                  <a:cs typeface="Arial" panose="020B0604020202020204" pitchFamily="34" charset="0"/>
                </a:rPr>
                <a:t>TU-2</a:t>
              </a:r>
              <a:endParaRPr lang="en-US" altLang="zh-CN" sz="900" b="1" dirty="0">
                <a:latin typeface="Arial" panose="020B0604020202020204" pitchFamily="34" charset="0"/>
                <a:ea typeface="Arial" panose="020B0604020202020204" pitchFamily="34" charset="0"/>
                <a:cs typeface="Arial" panose="020B0604020202020204" pitchFamily="34" charset="0"/>
              </a:endParaRPr>
            </a:p>
          </p:txBody>
        </p:sp>
        <p:sp>
          <p:nvSpPr>
            <p:cNvPr id="67621" name="Text Box 26"/>
            <p:cNvSpPr txBox="1"/>
            <p:nvPr/>
          </p:nvSpPr>
          <p:spPr>
            <a:xfrm>
              <a:off x="10300" y="7978"/>
              <a:ext cx="1260" cy="566"/>
            </a:xfrm>
            <a:prstGeom prst="rect">
              <a:avLst/>
            </a:prstGeom>
            <a:solidFill>
              <a:schemeClr val="bg1"/>
            </a:solidFill>
            <a:ln w="28575" cap="flat" cmpd="sng">
              <a:solidFill>
                <a:schemeClr val="tx1"/>
              </a:solidFill>
              <a:prstDash val="solid"/>
              <a:miter/>
              <a:headEnd type="none" w="med" len="med"/>
              <a:tailEnd type="none" w="med" len="med"/>
            </a:ln>
          </p:spPr>
          <p:txBody>
            <a:bodyPr>
              <a:spAutoFit/>
            </a:bodyPr>
            <a:p>
              <a:pPr algn="ctr" rtl="1">
                <a:spcBef>
                  <a:spcPct val="50000"/>
                </a:spcBef>
              </a:pPr>
              <a:r>
                <a:rPr lang="en-US" altLang="zh-CN" sz="900" b="1" dirty="0">
                  <a:latin typeface="Arial" panose="020B0604020202020204" pitchFamily="34" charset="0"/>
                  <a:cs typeface="Arial" panose="020B0604020202020204" pitchFamily="34" charset="0"/>
                </a:rPr>
                <a:t>VC-12</a:t>
              </a:r>
              <a:endParaRPr lang="en-US" altLang="zh-CN" sz="900" b="1" dirty="0">
                <a:latin typeface="Arial" panose="020B0604020202020204" pitchFamily="34" charset="0"/>
                <a:ea typeface="Arial" panose="020B0604020202020204" pitchFamily="34" charset="0"/>
                <a:cs typeface="Arial" panose="020B0604020202020204" pitchFamily="34" charset="0"/>
              </a:endParaRPr>
            </a:p>
          </p:txBody>
        </p:sp>
        <p:sp>
          <p:nvSpPr>
            <p:cNvPr id="67622" name="Text Box 27"/>
            <p:cNvSpPr txBox="1"/>
            <p:nvPr/>
          </p:nvSpPr>
          <p:spPr>
            <a:xfrm>
              <a:off x="8620" y="7978"/>
              <a:ext cx="1420" cy="566"/>
            </a:xfrm>
            <a:prstGeom prst="rect">
              <a:avLst/>
            </a:prstGeom>
            <a:solidFill>
              <a:schemeClr val="bg1"/>
            </a:solidFill>
            <a:ln w="28575" cap="flat" cmpd="sng">
              <a:solidFill>
                <a:schemeClr val="tx1"/>
              </a:solidFill>
              <a:prstDash val="solid"/>
              <a:miter/>
              <a:headEnd type="none" w="med" len="med"/>
              <a:tailEnd type="none" w="med" len="med"/>
            </a:ln>
          </p:spPr>
          <p:txBody>
            <a:bodyPr>
              <a:spAutoFit/>
            </a:bodyPr>
            <a:p>
              <a:pPr algn="ctr" rtl="1">
                <a:spcBef>
                  <a:spcPct val="50000"/>
                </a:spcBef>
              </a:pPr>
              <a:r>
                <a:rPr lang="en-US" altLang="zh-CN" sz="900" b="1" dirty="0">
                  <a:latin typeface="Arial" panose="020B0604020202020204" pitchFamily="34" charset="0"/>
                  <a:cs typeface="Arial" panose="020B0604020202020204" pitchFamily="34" charset="0"/>
                </a:rPr>
                <a:t>TU-12</a:t>
              </a:r>
              <a:endParaRPr lang="en-US" altLang="zh-CN" sz="900" b="1" dirty="0">
                <a:latin typeface="Arial" panose="020B0604020202020204" pitchFamily="34" charset="0"/>
                <a:ea typeface="Arial" panose="020B0604020202020204" pitchFamily="34" charset="0"/>
                <a:cs typeface="Arial" panose="020B0604020202020204" pitchFamily="34" charset="0"/>
              </a:endParaRPr>
            </a:p>
          </p:txBody>
        </p:sp>
        <p:sp>
          <p:nvSpPr>
            <p:cNvPr id="67623" name="Text Box 29"/>
            <p:cNvSpPr txBox="1"/>
            <p:nvPr/>
          </p:nvSpPr>
          <p:spPr>
            <a:xfrm>
              <a:off x="10300" y="9538"/>
              <a:ext cx="1260" cy="566"/>
            </a:xfrm>
            <a:prstGeom prst="rect">
              <a:avLst/>
            </a:prstGeom>
            <a:solidFill>
              <a:schemeClr val="bg1"/>
            </a:solidFill>
            <a:ln w="28575" cap="flat" cmpd="sng">
              <a:solidFill>
                <a:schemeClr val="tx1"/>
              </a:solidFill>
              <a:prstDash val="solid"/>
              <a:miter/>
              <a:headEnd type="none" w="med" len="med"/>
              <a:tailEnd type="none" w="med" len="med"/>
            </a:ln>
          </p:spPr>
          <p:txBody>
            <a:bodyPr>
              <a:spAutoFit/>
            </a:bodyPr>
            <a:p>
              <a:pPr algn="ctr" rtl="1">
                <a:spcBef>
                  <a:spcPct val="50000"/>
                </a:spcBef>
              </a:pPr>
              <a:r>
                <a:rPr lang="en-US" altLang="zh-CN" sz="900" b="1" dirty="0">
                  <a:latin typeface="Arial" panose="020B0604020202020204" pitchFamily="34" charset="0"/>
                  <a:cs typeface="Arial" panose="020B0604020202020204" pitchFamily="34" charset="0"/>
                </a:rPr>
                <a:t>VC-11</a:t>
              </a:r>
              <a:endParaRPr lang="en-US" altLang="zh-CN" sz="900" b="1" dirty="0">
                <a:latin typeface="Arial" panose="020B0604020202020204" pitchFamily="34" charset="0"/>
                <a:ea typeface="Arial" panose="020B0604020202020204" pitchFamily="34" charset="0"/>
                <a:cs typeface="Arial" panose="020B0604020202020204" pitchFamily="34" charset="0"/>
              </a:endParaRPr>
            </a:p>
          </p:txBody>
        </p:sp>
        <p:sp>
          <p:nvSpPr>
            <p:cNvPr id="67624" name="Text Box 30"/>
            <p:cNvSpPr txBox="1"/>
            <p:nvPr/>
          </p:nvSpPr>
          <p:spPr>
            <a:xfrm>
              <a:off x="8620" y="9538"/>
              <a:ext cx="1420" cy="566"/>
            </a:xfrm>
            <a:prstGeom prst="rect">
              <a:avLst/>
            </a:prstGeom>
            <a:solidFill>
              <a:schemeClr val="bg1"/>
            </a:solidFill>
            <a:ln w="28575" cap="flat" cmpd="sng">
              <a:solidFill>
                <a:schemeClr val="tx1"/>
              </a:solidFill>
              <a:prstDash val="solid"/>
              <a:miter/>
              <a:headEnd type="none" w="med" len="med"/>
              <a:tailEnd type="none" w="med" len="med"/>
            </a:ln>
          </p:spPr>
          <p:txBody>
            <a:bodyPr>
              <a:spAutoFit/>
            </a:bodyPr>
            <a:p>
              <a:pPr algn="ctr" rtl="1">
                <a:spcBef>
                  <a:spcPct val="50000"/>
                </a:spcBef>
              </a:pPr>
              <a:r>
                <a:rPr lang="en-US" altLang="zh-CN" sz="900" b="1" dirty="0">
                  <a:latin typeface="Arial" panose="020B0604020202020204" pitchFamily="34" charset="0"/>
                  <a:cs typeface="Arial" panose="020B0604020202020204" pitchFamily="34" charset="0"/>
                </a:rPr>
                <a:t>TU-11</a:t>
              </a:r>
              <a:endParaRPr lang="en-US" altLang="zh-CN" sz="900" b="1" dirty="0">
                <a:latin typeface="Arial" panose="020B0604020202020204" pitchFamily="34" charset="0"/>
                <a:ea typeface="Arial" panose="020B0604020202020204" pitchFamily="34" charset="0"/>
                <a:cs typeface="Arial" panose="020B0604020202020204" pitchFamily="34" charset="0"/>
              </a:endParaRPr>
            </a:p>
          </p:txBody>
        </p:sp>
        <p:sp>
          <p:nvSpPr>
            <p:cNvPr id="67625" name="Text Box 31"/>
            <p:cNvSpPr txBox="1"/>
            <p:nvPr/>
          </p:nvSpPr>
          <p:spPr>
            <a:xfrm>
              <a:off x="120" y="4640"/>
              <a:ext cx="1380" cy="566"/>
            </a:xfrm>
            <a:prstGeom prst="rect">
              <a:avLst/>
            </a:prstGeom>
            <a:solidFill>
              <a:schemeClr val="bg1"/>
            </a:solidFill>
            <a:ln w="28575" cap="flat" cmpd="sng">
              <a:solidFill>
                <a:schemeClr val="tx1"/>
              </a:solidFill>
              <a:prstDash val="solid"/>
              <a:miter/>
              <a:headEnd type="none" w="med" len="med"/>
              <a:tailEnd type="none" w="med" len="med"/>
            </a:ln>
          </p:spPr>
          <p:txBody>
            <a:bodyPr>
              <a:spAutoFit/>
            </a:bodyPr>
            <a:p>
              <a:pPr algn="ctr" rtl="1">
                <a:spcBef>
                  <a:spcPct val="50000"/>
                </a:spcBef>
              </a:pPr>
              <a:r>
                <a:rPr lang="en-US" altLang="zh-CN" sz="900" b="1" dirty="0">
                  <a:latin typeface="Arial" panose="020B0604020202020204" pitchFamily="34" charset="0"/>
                  <a:cs typeface="Arial" panose="020B0604020202020204" pitchFamily="34" charset="0"/>
                </a:rPr>
                <a:t>STM-0</a:t>
              </a:r>
              <a:endParaRPr lang="en-US" altLang="zh-CN" sz="900" b="1" dirty="0">
                <a:latin typeface="Arial" panose="020B0604020202020204" pitchFamily="34" charset="0"/>
                <a:ea typeface="Arial" panose="020B0604020202020204" pitchFamily="34" charset="0"/>
                <a:cs typeface="Arial" panose="020B0604020202020204" pitchFamily="34" charset="0"/>
              </a:endParaRPr>
            </a:p>
          </p:txBody>
        </p:sp>
        <p:grpSp>
          <p:nvGrpSpPr>
            <p:cNvPr id="67637" name="Group 49"/>
            <p:cNvGrpSpPr/>
            <p:nvPr/>
          </p:nvGrpSpPr>
          <p:grpSpPr>
            <a:xfrm>
              <a:off x="3140" y="2160"/>
              <a:ext cx="600" cy="0"/>
              <a:chOff x="1584" y="3584"/>
              <a:chExt cx="240" cy="0"/>
            </a:xfrm>
          </p:grpSpPr>
          <p:sp>
            <p:nvSpPr>
              <p:cNvPr id="67669" name="Line 50"/>
              <p:cNvSpPr/>
              <p:nvPr/>
            </p:nvSpPr>
            <p:spPr>
              <a:xfrm flipH="1">
                <a:off x="1584" y="3584"/>
                <a:ext cx="240" cy="0"/>
              </a:xfrm>
              <a:prstGeom prst="line">
                <a:avLst/>
              </a:prstGeom>
              <a:ln w="38100" cap="flat" cmpd="sng">
                <a:solidFill>
                  <a:schemeClr val="tx1"/>
                </a:solidFill>
                <a:prstDash val="solid"/>
                <a:headEnd type="none" w="med" len="med"/>
                <a:tailEnd type="none" w="med" len="med"/>
              </a:ln>
            </p:spPr>
          </p:sp>
          <p:sp>
            <p:nvSpPr>
              <p:cNvPr id="67670" name="Line 51"/>
              <p:cNvSpPr/>
              <p:nvPr/>
            </p:nvSpPr>
            <p:spPr>
              <a:xfrm flipH="1">
                <a:off x="1632" y="3584"/>
                <a:ext cx="72" cy="0"/>
              </a:xfrm>
              <a:prstGeom prst="line">
                <a:avLst/>
              </a:prstGeom>
              <a:ln w="38100" cap="flat" cmpd="sng">
                <a:solidFill>
                  <a:schemeClr val="tx1"/>
                </a:solidFill>
                <a:prstDash val="solid"/>
                <a:headEnd type="none" w="med" len="med"/>
                <a:tailEnd type="triangle" w="med" len="med"/>
              </a:ln>
            </p:spPr>
          </p:sp>
        </p:grpSp>
        <p:grpSp>
          <p:nvGrpSpPr>
            <p:cNvPr id="67638" name="Group 69"/>
            <p:cNvGrpSpPr/>
            <p:nvPr/>
          </p:nvGrpSpPr>
          <p:grpSpPr>
            <a:xfrm>
              <a:off x="1520" y="2180"/>
              <a:ext cx="520" cy="1180"/>
              <a:chOff x="608" y="872"/>
              <a:chExt cx="208" cy="472"/>
            </a:xfrm>
          </p:grpSpPr>
          <p:sp>
            <p:nvSpPr>
              <p:cNvPr id="67667" name="Line 62"/>
              <p:cNvSpPr/>
              <p:nvPr/>
            </p:nvSpPr>
            <p:spPr>
              <a:xfrm flipH="1" flipV="1">
                <a:off x="608" y="872"/>
                <a:ext cx="208" cy="472"/>
              </a:xfrm>
              <a:prstGeom prst="line">
                <a:avLst/>
              </a:prstGeom>
              <a:ln w="38100" cap="flat" cmpd="sng">
                <a:solidFill>
                  <a:schemeClr val="tx1"/>
                </a:solidFill>
                <a:prstDash val="solid"/>
                <a:headEnd type="none" w="med" len="med"/>
                <a:tailEnd type="none" w="med" len="med"/>
              </a:ln>
            </p:spPr>
          </p:sp>
          <p:sp>
            <p:nvSpPr>
              <p:cNvPr id="67668" name="Line 63"/>
              <p:cNvSpPr/>
              <p:nvPr/>
            </p:nvSpPr>
            <p:spPr>
              <a:xfrm flipH="1" flipV="1">
                <a:off x="664" y="1024"/>
                <a:ext cx="72" cy="128"/>
              </a:xfrm>
              <a:prstGeom prst="line">
                <a:avLst/>
              </a:prstGeom>
              <a:ln w="38100" cap="flat" cmpd="sng">
                <a:solidFill>
                  <a:schemeClr val="tx1"/>
                </a:solidFill>
                <a:prstDash val="solid"/>
                <a:headEnd type="none" w="med" len="med"/>
                <a:tailEnd type="triangle" w="med" len="med"/>
              </a:ln>
            </p:spPr>
          </p:sp>
        </p:grpSp>
        <p:sp>
          <p:nvSpPr>
            <p:cNvPr id="67639" name="Line 64"/>
            <p:cNvSpPr/>
            <p:nvPr/>
          </p:nvSpPr>
          <p:spPr>
            <a:xfrm flipH="1">
              <a:off x="1660" y="1540"/>
              <a:ext cx="180" cy="320"/>
            </a:xfrm>
            <a:prstGeom prst="line">
              <a:avLst/>
            </a:prstGeom>
            <a:ln w="38100" cap="flat" cmpd="sng">
              <a:solidFill>
                <a:schemeClr val="tx1"/>
              </a:solidFill>
              <a:prstDash val="solid"/>
              <a:headEnd type="none" w="med" len="med"/>
              <a:tailEnd type="triangle" w="med" len="med"/>
            </a:ln>
          </p:spPr>
        </p:sp>
        <p:sp>
          <p:nvSpPr>
            <p:cNvPr id="67640" name="Line 74"/>
            <p:cNvSpPr/>
            <p:nvPr/>
          </p:nvSpPr>
          <p:spPr>
            <a:xfrm flipH="1" flipV="1">
              <a:off x="3120" y="2140"/>
              <a:ext cx="620" cy="2780"/>
            </a:xfrm>
            <a:prstGeom prst="line">
              <a:avLst/>
            </a:prstGeom>
            <a:ln w="38100" cap="flat" cmpd="sng">
              <a:solidFill>
                <a:schemeClr val="tx1"/>
              </a:solidFill>
              <a:prstDash val="solid"/>
              <a:headEnd type="none" w="med" len="med"/>
              <a:tailEnd type="none" w="med" len="med"/>
            </a:ln>
          </p:spPr>
        </p:sp>
        <p:sp>
          <p:nvSpPr>
            <p:cNvPr id="67641" name="Line 75"/>
            <p:cNvSpPr/>
            <p:nvPr/>
          </p:nvSpPr>
          <p:spPr>
            <a:xfrm flipH="1" flipV="1">
              <a:off x="3348" y="3315"/>
              <a:ext cx="215" cy="755"/>
            </a:xfrm>
            <a:prstGeom prst="line">
              <a:avLst/>
            </a:prstGeom>
            <a:ln w="38100" cap="flat" cmpd="sng">
              <a:solidFill>
                <a:schemeClr val="tx1"/>
              </a:solidFill>
              <a:prstDash val="solid"/>
              <a:headEnd type="none" w="med" len="med"/>
              <a:tailEnd type="triangle" w="med" len="med"/>
            </a:ln>
          </p:spPr>
        </p:sp>
        <p:grpSp>
          <p:nvGrpSpPr>
            <p:cNvPr id="67642" name="Group 76"/>
            <p:cNvGrpSpPr/>
            <p:nvPr/>
          </p:nvGrpSpPr>
          <p:grpSpPr>
            <a:xfrm>
              <a:off x="6380" y="2120"/>
              <a:ext cx="520" cy="1380"/>
              <a:chOff x="608" y="872"/>
              <a:chExt cx="208" cy="472"/>
            </a:xfrm>
          </p:grpSpPr>
          <p:sp>
            <p:nvSpPr>
              <p:cNvPr id="67665" name="Line 77"/>
              <p:cNvSpPr/>
              <p:nvPr/>
            </p:nvSpPr>
            <p:spPr>
              <a:xfrm flipH="1" flipV="1">
                <a:off x="608" y="872"/>
                <a:ext cx="208" cy="472"/>
              </a:xfrm>
              <a:prstGeom prst="line">
                <a:avLst/>
              </a:prstGeom>
              <a:ln w="38100" cap="flat" cmpd="sng">
                <a:solidFill>
                  <a:schemeClr val="tx1"/>
                </a:solidFill>
                <a:prstDash val="solid"/>
                <a:headEnd type="none" w="med" len="med"/>
                <a:tailEnd type="none" w="med" len="med"/>
              </a:ln>
            </p:spPr>
          </p:sp>
          <p:sp>
            <p:nvSpPr>
              <p:cNvPr id="67666" name="Line 78"/>
              <p:cNvSpPr/>
              <p:nvPr/>
            </p:nvSpPr>
            <p:spPr>
              <a:xfrm flipH="1" flipV="1">
                <a:off x="664" y="1024"/>
                <a:ext cx="72" cy="128"/>
              </a:xfrm>
              <a:prstGeom prst="line">
                <a:avLst/>
              </a:prstGeom>
              <a:ln w="38100" cap="flat" cmpd="sng">
                <a:solidFill>
                  <a:schemeClr val="tx1"/>
                </a:solidFill>
                <a:prstDash val="solid"/>
                <a:headEnd type="none" w="med" len="med"/>
                <a:tailEnd type="triangle" w="med" len="med"/>
              </a:ln>
            </p:spPr>
          </p:sp>
        </p:grpSp>
        <p:grpSp>
          <p:nvGrpSpPr>
            <p:cNvPr id="67643" name="Group 86"/>
            <p:cNvGrpSpPr/>
            <p:nvPr/>
          </p:nvGrpSpPr>
          <p:grpSpPr>
            <a:xfrm>
              <a:off x="11380" y="3440"/>
              <a:ext cx="340" cy="1440"/>
              <a:chOff x="608" y="872"/>
              <a:chExt cx="208" cy="472"/>
            </a:xfrm>
          </p:grpSpPr>
          <p:sp>
            <p:nvSpPr>
              <p:cNvPr id="67663" name="Line 87"/>
              <p:cNvSpPr/>
              <p:nvPr/>
            </p:nvSpPr>
            <p:spPr>
              <a:xfrm flipH="1" flipV="1">
                <a:off x="608" y="872"/>
                <a:ext cx="208" cy="472"/>
              </a:xfrm>
              <a:prstGeom prst="line">
                <a:avLst/>
              </a:prstGeom>
              <a:ln w="38100" cap="flat" cmpd="sng">
                <a:solidFill>
                  <a:schemeClr val="tx1"/>
                </a:solidFill>
                <a:prstDash val="solid"/>
                <a:headEnd type="none" w="med" len="med"/>
                <a:tailEnd type="none" w="med" len="med"/>
              </a:ln>
            </p:spPr>
          </p:sp>
          <p:sp>
            <p:nvSpPr>
              <p:cNvPr id="67664" name="Line 88"/>
              <p:cNvSpPr/>
              <p:nvPr/>
            </p:nvSpPr>
            <p:spPr>
              <a:xfrm flipH="1" flipV="1">
                <a:off x="664" y="1024"/>
                <a:ext cx="72" cy="128"/>
              </a:xfrm>
              <a:prstGeom prst="line">
                <a:avLst/>
              </a:prstGeom>
              <a:ln w="38100" cap="flat" cmpd="sng">
                <a:solidFill>
                  <a:schemeClr val="tx1"/>
                </a:solidFill>
                <a:prstDash val="solid"/>
                <a:headEnd type="none" w="med" len="med"/>
                <a:tailEnd type="triangle" w="med" len="med"/>
              </a:ln>
            </p:spPr>
          </p:sp>
        </p:grpSp>
        <p:grpSp>
          <p:nvGrpSpPr>
            <p:cNvPr id="67644" name="Group 89"/>
            <p:cNvGrpSpPr/>
            <p:nvPr/>
          </p:nvGrpSpPr>
          <p:grpSpPr>
            <a:xfrm>
              <a:off x="6380" y="4920"/>
              <a:ext cx="320" cy="1800"/>
              <a:chOff x="608" y="872"/>
              <a:chExt cx="208" cy="472"/>
            </a:xfrm>
          </p:grpSpPr>
          <p:sp>
            <p:nvSpPr>
              <p:cNvPr id="67661" name="Line 90"/>
              <p:cNvSpPr/>
              <p:nvPr/>
            </p:nvSpPr>
            <p:spPr>
              <a:xfrm flipH="1" flipV="1">
                <a:off x="608" y="872"/>
                <a:ext cx="208" cy="472"/>
              </a:xfrm>
              <a:prstGeom prst="line">
                <a:avLst/>
              </a:prstGeom>
              <a:ln w="38100" cap="flat" cmpd="sng">
                <a:solidFill>
                  <a:schemeClr val="tx1"/>
                </a:solidFill>
                <a:prstDash val="solid"/>
                <a:headEnd type="none" w="med" len="med"/>
                <a:tailEnd type="none" w="med" len="med"/>
              </a:ln>
            </p:spPr>
          </p:sp>
          <p:sp>
            <p:nvSpPr>
              <p:cNvPr id="67662" name="Line 91"/>
              <p:cNvSpPr/>
              <p:nvPr/>
            </p:nvSpPr>
            <p:spPr>
              <a:xfrm flipH="1" flipV="1">
                <a:off x="664" y="1024"/>
                <a:ext cx="72" cy="128"/>
              </a:xfrm>
              <a:prstGeom prst="line">
                <a:avLst/>
              </a:prstGeom>
              <a:ln w="38100" cap="flat" cmpd="sng">
                <a:solidFill>
                  <a:schemeClr val="tx1"/>
                </a:solidFill>
                <a:prstDash val="solid"/>
                <a:headEnd type="none" w="med" len="med"/>
                <a:tailEnd type="triangle" w="med" len="med"/>
              </a:ln>
            </p:spPr>
          </p:sp>
        </p:grpSp>
        <p:sp>
          <p:nvSpPr>
            <p:cNvPr id="67645" name="Line 97"/>
            <p:cNvSpPr/>
            <p:nvPr/>
          </p:nvSpPr>
          <p:spPr>
            <a:xfrm flipH="1" flipV="1">
              <a:off x="7920" y="8215"/>
              <a:ext cx="160" cy="305"/>
            </a:xfrm>
            <a:prstGeom prst="line">
              <a:avLst/>
            </a:prstGeom>
            <a:ln w="38100" cap="flat" cmpd="sng">
              <a:solidFill>
                <a:schemeClr val="tx1"/>
              </a:solidFill>
              <a:prstDash val="solid"/>
              <a:headEnd type="none" w="med" len="med"/>
              <a:tailEnd type="triangle" w="med" len="med"/>
            </a:ln>
          </p:spPr>
        </p:sp>
        <p:sp>
          <p:nvSpPr>
            <p:cNvPr id="67646" name="Line 101"/>
            <p:cNvSpPr/>
            <p:nvPr/>
          </p:nvSpPr>
          <p:spPr>
            <a:xfrm flipV="1">
              <a:off x="7400" y="3780"/>
              <a:ext cx="0" cy="2640"/>
            </a:xfrm>
            <a:prstGeom prst="line">
              <a:avLst/>
            </a:prstGeom>
            <a:ln w="38100" cap="flat" cmpd="sng">
              <a:solidFill>
                <a:schemeClr val="tx1"/>
              </a:solidFill>
              <a:prstDash val="solid"/>
              <a:headEnd type="none" w="med" len="med"/>
              <a:tailEnd type="none" w="med" len="med"/>
            </a:ln>
          </p:spPr>
        </p:sp>
        <p:sp>
          <p:nvSpPr>
            <p:cNvPr id="67647" name="Line 102"/>
            <p:cNvSpPr/>
            <p:nvPr/>
          </p:nvSpPr>
          <p:spPr>
            <a:xfrm flipV="1">
              <a:off x="7400" y="5000"/>
              <a:ext cx="0" cy="160"/>
            </a:xfrm>
            <a:prstGeom prst="line">
              <a:avLst/>
            </a:prstGeom>
            <a:ln w="57150" cap="flat" cmpd="sng">
              <a:solidFill>
                <a:schemeClr val="tx1"/>
              </a:solidFill>
              <a:prstDash val="solid"/>
              <a:headEnd type="none" w="med" len="med"/>
              <a:tailEnd type="triangle" w="med" len="med"/>
            </a:ln>
          </p:spPr>
        </p:sp>
        <p:sp>
          <p:nvSpPr>
            <p:cNvPr id="67648" name="Line 112"/>
            <p:cNvSpPr/>
            <p:nvPr/>
          </p:nvSpPr>
          <p:spPr>
            <a:xfrm flipH="1">
              <a:off x="8260" y="6700"/>
              <a:ext cx="60" cy="0"/>
            </a:xfrm>
            <a:prstGeom prst="line">
              <a:avLst/>
            </a:prstGeom>
            <a:ln w="28575" cap="flat" cmpd="sng">
              <a:solidFill>
                <a:schemeClr val="tx1"/>
              </a:solidFill>
              <a:prstDash val="solid"/>
              <a:headEnd type="none" w="med" len="med"/>
              <a:tailEnd type="triangle" w="med" len="med"/>
            </a:ln>
          </p:spPr>
        </p:sp>
        <p:sp>
          <p:nvSpPr>
            <p:cNvPr id="67649" name="Line 117"/>
            <p:cNvSpPr/>
            <p:nvPr/>
          </p:nvSpPr>
          <p:spPr>
            <a:xfrm flipH="1">
              <a:off x="10060" y="6720"/>
              <a:ext cx="60" cy="0"/>
            </a:xfrm>
            <a:prstGeom prst="line">
              <a:avLst/>
            </a:prstGeom>
            <a:ln w="19050" cap="flat" cmpd="sng">
              <a:solidFill>
                <a:schemeClr val="tx1"/>
              </a:solidFill>
              <a:prstDash val="solid"/>
              <a:headEnd type="none" w="med" len="med"/>
              <a:tailEnd type="triangle" w="med" len="med"/>
            </a:ln>
          </p:spPr>
        </p:sp>
        <p:sp>
          <p:nvSpPr>
            <p:cNvPr id="67650" name="Line 118"/>
            <p:cNvSpPr/>
            <p:nvPr/>
          </p:nvSpPr>
          <p:spPr>
            <a:xfrm flipH="1">
              <a:off x="11560" y="6720"/>
              <a:ext cx="60" cy="0"/>
            </a:xfrm>
            <a:prstGeom prst="line">
              <a:avLst/>
            </a:prstGeom>
            <a:ln w="28575" cap="flat" cmpd="sng">
              <a:solidFill>
                <a:schemeClr val="tx1"/>
              </a:solidFill>
              <a:prstDash val="solid"/>
              <a:headEnd type="none" w="med" len="med"/>
              <a:tailEnd type="triangle" w="med" len="med"/>
            </a:ln>
          </p:spPr>
        </p:sp>
        <p:sp>
          <p:nvSpPr>
            <p:cNvPr id="67651" name="Line 119"/>
            <p:cNvSpPr/>
            <p:nvPr/>
          </p:nvSpPr>
          <p:spPr>
            <a:xfrm flipH="1">
              <a:off x="10040" y="8220"/>
              <a:ext cx="60" cy="0"/>
            </a:xfrm>
            <a:prstGeom prst="line">
              <a:avLst/>
            </a:prstGeom>
            <a:ln w="19050" cap="flat" cmpd="sng">
              <a:solidFill>
                <a:schemeClr val="tx1"/>
              </a:solidFill>
              <a:prstDash val="solid"/>
              <a:headEnd type="none" w="med" len="med"/>
              <a:tailEnd type="triangle" w="med" len="med"/>
            </a:ln>
          </p:spPr>
        </p:sp>
        <p:sp>
          <p:nvSpPr>
            <p:cNvPr id="67652" name="Line 120"/>
            <p:cNvSpPr/>
            <p:nvPr/>
          </p:nvSpPr>
          <p:spPr>
            <a:xfrm flipH="1">
              <a:off x="10020" y="9820"/>
              <a:ext cx="60" cy="0"/>
            </a:xfrm>
            <a:prstGeom prst="line">
              <a:avLst/>
            </a:prstGeom>
            <a:ln w="19050" cap="flat" cmpd="sng">
              <a:solidFill>
                <a:schemeClr val="tx1"/>
              </a:solidFill>
              <a:prstDash val="solid"/>
              <a:headEnd type="none" w="med" len="med"/>
              <a:tailEnd type="triangle" w="med" len="med"/>
            </a:ln>
          </p:spPr>
        </p:sp>
        <p:sp>
          <p:nvSpPr>
            <p:cNvPr id="67653" name="Line 121"/>
            <p:cNvSpPr/>
            <p:nvPr/>
          </p:nvSpPr>
          <p:spPr>
            <a:xfrm flipH="1">
              <a:off x="11580" y="8220"/>
              <a:ext cx="60" cy="0"/>
            </a:xfrm>
            <a:prstGeom prst="line">
              <a:avLst/>
            </a:prstGeom>
            <a:ln w="28575" cap="flat" cmpd="sng">
              <a:solidFill>
                <a:schemeClr val="tx1"/>
              </a:solidFill>
              <a:prstDash val="solid"/>
              <a:headEnd type="none" w="med" len="med"/>
              <a:tailEnd type="triangle" w="med" len="med"/>
            </a:ln>
          </p:spPr>
        </p:sp>
        <p:sp>
          <p:nvSpPr>
            <p:cNvPr id="67654" name="Line 122"/>
            <p:cNvSpPr/>
            <p:nvPr/>
          </p:nvSpPr>
          <p:spPr>
            <a:xfrm flipH="1">
              <a:off x="11560" y="9820"/>
              <a:ext cx="60" cy="0"/>
            </a:xfrm>
            <a:prstGeom prst="line">
              <a:avLst/>
            </a:prstGeom>
            <a:ln w="28575" cap="flat" cmpd="sng">
              <a:solidFill>
                <a:schemeClr val="tx1"/>
              </a:solidFill>
              <a:prstDash val="solid"/>
              <a:headEnd type="none" w="med" len="med"/>
              <a:tailEnd type="triangle" w="med" len="med"/>
            </a:ln>
          </p:spPr>
        </p:sp>
        <p:sp>
          <p:nvSpPr>
            <p:cNvPr id="67655" name="Text Box 124"/>
            <p:cNvSpPr txBox="1"/>
            <p:nvPr/>
          </p:nvSpPr>
          <p:spPr>
            <a:xfrm>
              <a:off x="5880" y="2680"/>
              <a:ext cx="860" cy="566"/>
            </a:xfrm>
            <a:prstGeom prst="rect">
              <a:avLst/>
            </a:prstGeom>
            <a:noFill/>
            <a:ln w="9525">
              <a:noFill/>
            </a:ln>
          </p:spPr>
          <p:txBody>
            <a:bodyPr>
              <a:spAutoFit/>
            </a:bodyPr>
            <a:p>
              <a:pPr>
                <a:spcBef>
                  <a:spcPct val="50000"/>
                </a:spcBef>
              </a:pPr>
              <a:r>
                <a:rPr lang="en-US" altLang="zh-CN" sz="900" baseline="-10000" dirty="0">
                  <a:latin typeface="Times New Roman" panose="02020603050405020304" charset="0"/>
                </a:rPr>
                <a:t>* </a:t>
              </a:r>
              <a:r>
                <a:rPr lang="en-US" altLang="zh-CN" sz="900" dirty="0">
                  <a:latin typeface="Times New Roman" panose="02020603050405020304" charset="0"/>
                </a:rPr>
                <a:t>3</a:t>
              </a:r>
              <a:endParaRPr lang="en-US" altLang="zh-CN" sz="900" dirty="0">
                <a:latin typeface="Times New Roman" panose="02020603050405020304" charset="0"/>
              </a:endParaRPr>
            </a:p>
          </p:txBody>
        </p:sp>
        <p:sp>
          <p:nvSpPr>
            <p:cNvPr id="67656" name="Text Box 125"/>
            <p:cNvSpPr txBox="1"/>
            <p:nvPr/>
          </p:nvSpPr>
          <p:spPr>
            <a:xfrm>
              <a:off x="5760" y="5660"/>
              <a:ext cx="860" cy="566"/>
            </a:xfrm>
            <a:prstGeom prst="rect">
              <a:avLst/>
            </a:prstGeom>
            <a:noFill/>
            <a:ln w="9525">
              <a:noFill/>
            </a:ln>
          </p:spPr>
          <p:txBody>
            <a:bodyPr>
              <a:spAutoFit/>
            </a:bodyPr>
            <a:p>
              <a:pPr>
                <a:spcBef>
                  <a:spcPct val="50000"/>
                </a:spcBef>
              </a:pPr>
              <a:r>
                <a:rPr lang="en-US" altLang="zh-CN" sz="900" baseline="-10000" dirty="0">
                  <a:latin typeface="Times New Roman" panose="02020603050405020304" charset="0"/>
                </a:rPr>
                <a:t>*</a:t>
              </a:r>
              <a:r>
                <a:rPr lang="en-US" altLang="zh-CN" sz="900" dirty="0">
                  <a:latin typeface="Times New Roman" panose="02020603050405020304" charset="0"/>
                </a:rPr>
                <a:t>7</a:t>
              </a:r>
              <a:endParaRPr lang="en-US" altLang="zh-CN" sz="900" dirty="0">
                <a:latin typeface="Times New Roman" panose="02020603050405020304" charset="0"/>
              </a:endParaRPr>
            </a:p>
          </p:txBody>
        </p:sp>
        <p:sp>
          <p:nvSpPr>
            <p:cNvPr id="67657" name="Text Box 126"/>
            <p:cNvSpPr txBox="1"/>
            <p:nvPr/>
          </p:nvSpPr>
          <p:spPr>
            <a:xfrm>
              <a:off x="3440" y="3240"/>
              <a:ext cx="860" cy="566"/>
            </a:xfrm>
            <a:prstGeom prst="rect">
              <a:avLst/>
            </a:prstGeom>
            <a:noFill/>
            <a:ln w="9525">
              <a:noFill/>
            </a:ln>
          </p:spPr>
          <p:txBody>
            <a:bodyPr>
              <a:spAutoFit/>
            </a:bodyPr>
            <a:p>
              <a:pPr>
                <a:spcBef>
                  <a:spcPct val="50000"/>
                </a:spcBef>
              </a:pPr>
              <a:r>
                <a:rPr lang="en-US" altLang="zh-CN" sz="900" baseline="-10000" dirty="0">
                  <a:latin typeface="Times New Roman" panose="02020603050405020304" charset="0"/>
                </a:rPr>
                <a:t>* </a:t>
              </a:r>
              <a:r>
                <a:rPr lang="en-US" altLang="zh-CN" sz="900" dirty="0">
                  <a:latin typeface="Times New Roman" panose="02020603050405020304" charset="0"/>
                </a:rPr>
                <a:t>3</a:t>
              </a:r>
              <a:endParaRPr lang="en-US" altLang="zh-CN" sz="900" dirty="0">
                <a:latin typeface="Times New Roman" panose="02020603050405020304" charset="0"/>
              </a:endParaRPr>
            </a:p>
          </p:txBody>
        </p:sp>
        <p:sp>
          <p:nvSpPr>
            <p:cNvPr id="67658" name="Text Box 127"/>
            <p:cNvSpPr txBox="1"/>
            <p:nvPr/>
          </p:nvSpPr>
          <p:spPr>
            <a:xfrm>
              <a:off x="7500" y="4980"/>
              <a:ext cx="860" cy="566"/>
            </a:xfrm>
            <a:prstGeom prst="rect">
              <a:avLst/>
            </a:prstGeom>
            <a:noFill/>
            <a:ln w="9525">
              <a:noFill/>
            </a:ln>
          </p:spPr>
          <p:txBody>
            <a:bodyPr>
              <a:spAutoFit/>
            </a:bodyPr>
            <a:p>
              <a:pPr>
                <a:spcBef>
                  <a:spcPct val="50000"/>
                </a:spcBef>
              </a:pPr>
              <a:r>
                <a:rPr lang="en-US" altLang="zh-CN" sz="900" baseline="-10000" dirty="0">
                  <a:latin typeface="Times New Roman" panose="02020603050405020304" charset="0"/>
                </a:rPr>
                <a:t>*</a:t>
              </a:r>
              <a:r>
                <a:rPr lang="en-US" altLang="zh-CN" sz="900" dirty="0">
                  <a:latin typeface="Times New Roman" panose="02020603050405020304" charset="0"/>
                </a:rPr>
                <a:t>7</a:t>
              </a:r>
              <a:endParaRPr lang="en-US" altLang="zh-CN" sz="900" dirty="0">
                <a:latin typeface="Times New Roman" panose="02020603050405020304" charset="0"/>
              </a:endParaRPr>
            </a:p>
          </p:txBody>
        </p:sp>
        <p:sp>
          <p:nvSpPr>
            <p:cNvPr id="67659" name="Text Box 128"/>
            <p:cNvSpPr txBox="1"/>
            <p:nvPr/>
          </p:nvSpPr>
          <p:spPr>
            <a:xfrm>
              <a:off x="7260" y="8380"/>
              <a:ext cx="860" cy="566"/>
            </a:xfrm>
            <a:prstGeom prst="rect">
              <a:avLst/>
            </a:prstGeom>
            <a:noFill/>
            <a:ln w="9525">
              <a:noFill/>
            </a:ln>
          </p:spPr>
          <p:txBody>
            <a:bodyPr>
              <a:spAutoFit/>
            </a:bodyPr>
            <a:p>
              <a:pPr>
                <a:spcBef>
                  <a:spcPct val="50000"/>
                </a:spcBef>
              </a:pPr>
              <a:r>
                <a:rPr lang="en-US" altLang="zh-CN" sz="900" baseline="-10000" dirty="0">
                  <a:latin typeface="Times New Roman" panose="02020603050405020304" charset="0"/>
                </a:rPr>
                <a:t>* </a:t>
              </a:r>
              <a:r>
                <a:rPr lang="en-US" altLang="zh-CN" sz="900" dirty="0">
                  <a:latin typeface="Times New Roman" panose="02020603050405020304" charset="0"/>
                </a:rPr>
                <a:t>4</a:t>
              </a:r>
              <a:endParaRPr lang="en-US" altLang="zh-CN" sz="900" dirty="0">
                <a:latin typeface="Times New Roman" panose="02020603050405020304" charset="0"/>
              </a:endParaRPr>
            </a:p>
          </p:txBody>
        </p:sp>
        <p:sp>
          <p:nvSpPr>
            <p:cNvPr id="67660" name="Text Box 129"/>
            <p:cNvSpPr txBox="1"/>
            <p:nvPr/>
          </p:nvSpPr>
          <p:spPr>
            <a:xfrm>
              <a:off x="8420" y="7200"/>
              <a:ext cx="860" cy="566"/>
            </a:xfrm>
            <a:prstGeom prst="rect">
              <a:avLst/>
            </a:prstGeom>
            <a:noFill/>
            <a:ln w="9525">
              <a:noFill/>
            </a:ln>
          </p:spPr>
          <p:txBody>
            <a:bodyPr>
              <a:spAutoFit/>
            </a:bodyPr>
            <a:p>
              <a:pPr>
                <a:spcBef>
                  <a:spcPct val="50000"/>
                </a:spcBef>
              </a:pPr>
              <a:r>
                <a:rPr lang="en-US" altLang="zh-CN" sz="900" baseline="-10000" dirty="0">
                  <a:latin typeface="Times New Roman" panose="02020603050405020304" charset="0"/>
                </a:rPr>
                <a:t>* </a:t>
              </a:r>
              <a:r>
                <a:rPr lang="en-US" altLang="zh-CN" sz="900" dirty="0">
                  <a:latin typeface="Times New Roman" panose="02020603050405020304" charset="0"/>
                </a:rPr>
                <a:t>3</a:t>
              </a:r>
              <a:endParaRPr lang="en-US" altLang="zh-CN" sz="900" dirty="0">
                <a:latin typeface="Times New Roman" panose="0202060305040502030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2"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p:tgtEl>
                                          <p:spTgt spid="3"/>
                                        </p:tgtEl>
                                        <p:attrNameLst>
                                          <p:attrName>ppt_x</p:attrName>
                                        </p:attrNameLst>
                                      </p:cBhvr>
                                      <p:tavLst>
                                        <p:tav tm="0">
                                          <p:val>
                                            <p:strVal val="#ppt_x+#ppt_w*1.125000"/>
                                          </p:val>
                                        </p:tav>
                                        <p:tav tm="100000">
                                          <p:val>
                                            <p:strVal val="#ppt_x"/>
                                          </p:val>
                                        </p:tav>
                                      </p:tavLst>
                                    </p:anim>
                                    <p:animEffect transition="in" filter="wipe(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02895" y="1060450"/>
            <a:ext cx="4666615" cy="337185"/>
          </a:xfrm>
          <a:prstGeom prst="rect">
            <a:avLst/>
          </a:prstGeom>
          <a:solidFill>
            <a:srgbClr val="0070C0"/>
          </a:solid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6.3.1 SDH </a:t>
            </a:r>
            <a:r>
              <a:rPr lang="zh-CN" altLang="en-US" sz="1600">
                <a:solidFill>
                  <a:srgbClr val="002060"/>
                </a:solidFill>
                <a:latin typeface="微软雅黑" panose="020B0502040204020203" pitchFamily="34" charset="-122"/>
                <a:ea typeface="微软雅黑" panose="020B0502040204020203" pitchFamily="34" charset="-122"/>
              </a:rPr>
              <a:t>网络特点</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7" name="文本框 6"/>
          <p:cNvSpPr txBox="1"/>
          <p:nvPr/>
        </p:nvSpPr>
        <p:spPr>
          <a:xfrm>
            <a:off x="302895" y="1543050"/>
            <a:ext cx="4666615" cy="337185"/>
          </a:xfrm>
          <a:prstGeom prst="rect">
            <a:avLst/>
          </a:prstGeom>
          <a:solidFill>
            <a:srgbClr val="0070C0"/>
          </a:solid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6.3.2 SDH </a:t>
            </a:r>
            <a:r>
              <a:rPr lang="zh-CN" altLang="en-US" sz="1600">
                <a:solidFill>
                  <a:srgbClr val="002060"/>
                </a:solidFill>
                <a:latin typeface="微软雅黑" panose="020B0502040204020203" pitchFamily="34" charset="-122"/>
                <a:ea typeface="微软雅黑" panose="020B0502040204020203" pitchFamily="34" charset="-122"/>
              </a:rPr>
              <a:t>网络速率体系</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3" name="文本框 2"/>
          <p:cNvSpPr txBox="1"/>
          <p:nvPr/>
        </p:nvSpPr>
        <p:spPr>
          <a:xfrm>
            <a:off x="302895" y="2025650"/>
            <a:ext cx="4666615" cy="337185"/>
          </a:xfrm>
          <a:prstGeom prst="rect">
            <a:avLst/>
          </a:prstGeom>
          <a:solidFill>
            <a:srgbClr val="0070C0"/>
          </a:solid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6.3.3 SDH </a:t>
            </a:r>
            <a:r>
              <a:rPr lang="zh-CN" altLang="en-US" sz="1600">
                <a:solidFill>
                  <a:srgbClr val="002060"/>
                </a:solidFill>
                <a:latin typeface="微软雅黑" panose="020B0502040204020203" pitchFamily="34" charset="-122"/>
                <a:ea typeface="微软雅黑" panose="020B0502040204020203" pitchFamily="34" charset="-122"/>
              </a:rPr>
              <a:t>网络帧结构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4" name="文本框 3"/>
          <p:cNvSpPr txBox="1"/>
          <p:nvPr/>
        </p:nvSpPr>
        <p:spPr>
          <a:xfrm>
            <a:off x="302895" y="2508250"/>
            <a:ext cx="4666615" cy="337185"/>
          </a:xfrm>
          <a:prstGeom prst="rect">
            <a:avLst/>
          </a:prstGeom>
          <a:solidFill>
            <a:srgbClr val="0070C0"/>
          </a:solid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6.3.4 SDH </a:t>
            </a:r>
            <a:r>
              <a:rPr lang="zh-CN" altLang="en-US" sz="1600">
                <a:solidFill>
                  <a:srgbClr val="002060"/>
                </a:solidFill>
                <a:latin typeface="微软雅黑" panose="020B0502040204020203" pitchFamily="34" charset="-122"/>
                <a:ea typeface="微软雅黑" panose="020B0502040204020203" pitchFamily="34" charset="-122"/>
              </a:rPr>
              <a:t>网络复用结构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5" name="文本框 4"/>
          <p:cNvSpPr txBox="1"/>
          <p:nvPr/>
        </p:nvSpPr>
        <p:spPr>
          <a:xfrm>
            <a:off x="302895" y="299085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6.3.5 SDH </a:t>
            </a:r>
            <a:r>
              <a:rPr lang="zh-CN" altLang="en-US" sz="1600">
                <a:solidFill>
                  <a:srgbClr val="002060"/>
                </a:solidFill>
                <a:latin typeface="微软雅黑" panose="020B0502040204020203" pitchFamily="34" charset="-122"/>
                <a:ea typeface="微软雅黑" panose="020B0502040204020203" pitchFamily="34" charset="-122"/>
              </a:rPr>
              <a:t>网络常见网元</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6" name="文本框 5"/>
          <p:cNvSpPr txBox="1"/>
          <p:nvPr/>
        </p:nvSpPr>
        <p:spPr>
          <a:xfrm>
            <a:off x="302895" y="347345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6.3.6 SDH </a:t>
            </a:r>
            <a:r>
              <a:rPr lang="zh-CN" altLang="en-US" sz="1600">
                <a:solidFill>
                  <a:srgbClr val="002060"/>
                </a:solidFill>
                <a:latin typeface="微软雅黑" panose="020B0502040204020203" pitchFamily="34" charset="-122"/>
                <a:ea typeface="微软雅黑" panose="020B0502040204020203" pitchFamily="34" charset="-122"/>
              </a:rPr>
              <a:t>网络结构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8" name="文本框 7"/>
          <p:cNvSpPr txBox="1"/>
          <p:nvPr/>
        </p:nvSpPr>
        <p:spPr>
          <a:xfrm>
            <a:off x="302895" y="395605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6.3.7 SDH </a:t>
            </a:r>
            <a:r>
              <a:rPr lang="zh-CN" altLang="en-US" sz="1600">
                <a:solidFill>
                  <a:srgbClr val="002060"/>
                </a:solidFill>
                <a:latin typeface="微软雅黑" panose="020B0502040204020203" pitchFamily="34" charset="-122"/>
                <a:ea typeface="微软雅黑" panose="020B0502040204020203" pitchFamily="34" charset="-122"/>
              </a:rPr>
              <a:t>网络保护机制</a:t>
            </a:r>
            <a:endParaRPr lang="zh-CN" altLang="en-US" sz="16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0-ppt_h/2"/>
                                          </p:val>
                                        </p:tav>
                                      </p:tavLst>
                                    </p:anim>
                                    <p:set>
                                      <p:cBhvr>
                                        <p:cTn id="8" dur="1" fill="hold">
                                          <p:stCondLst>
                                            <p:cond delay="499"/>
                                          </p:stCondLst>
                                        </p:cTn>
                                        <p:tgtEl>
                                          <p:spTgt spid="2"/>
                                        </p:tgtEl>
                                        <p:attrNameLst>
                                          <p:attrName>style.visibility</p:attrName>
                                        </p:attrNameLst>
                                      </p:cBhvr>
                                      <p:to>
                                        <p:strVal val="hidden"/>
                                      </p:to>
                                    </p:set>
                                  </p:childTnLst>
                                </p:cTn>
                              </p:par>
                              <p:par>
                                <p:cTn id="9" presetID="2" presetClass="exit" presetSubtype="1" fill="hold" grpId="0" nodeType="withEffect">
                                  <p:stCondLst>
                                    <p:cond delay="0"/>
                                  </p:stCondLst>
                                  <p:childTnLst>
                                    <p:anim calcmode="lin" valueType="num">
                                      <p:cBhvr additive="base">
                                        <p:cTn id="10" dur="500"/>
                                        <p:tgtEl>
                                          <p:spTgt spid="7"/>
                                        </p:tgtEl>
                                        <p:attrNameLst>
                                          <p:attrName>ppt_x</p:attrName>
                                        </p:attrNameLst>
                                      </p:cBhvr>
                                      <p:tavLst>
                                        <p:tav tm="0">
                                          <p:val>
                                            <p:strVal val="ppt_x"/>
                                          </p:val>
                                        </p:tav>
                                        <p:tav tm="100000">
                                          <p:val>
                                            <p:strVal val="ppt_x"/>
                                          </p:val>
                                        </p:tav>
                                      </p:tavLst>
                                    </p:anim>
                                    <p:anim calcmode="lin" valueType="num">
                                      <p:cBhvr additive="base">
                                        <p:cTn id="11" dur="500"/>
                                        <p:tgtEl>
                                          <p:spTgt spid="7"/>
                                        </p:tgtEl>
                                        <p:attrNameLst>
                                          <p:attrName>ppt_y</p:attrName>
                                        </p:attrNameLst>
                                      </p:cBhvr>
                                      <p:tavLst>
                                        <p:tav tm="0">
                                          <p:val>
                                            <p:strVal val="ppt_y"/>
                                          </p:val>
                                        </p:tav>
                                        <p:tav tm="100000">
                                          <p:val>
                                            <p:strVal val="0-ppt_h/2"/>
                                          </p:val>
                                        </p:tav>
                                      </p:tavLst>
                                    </p:anim>
                                    <p:set>
                                      <p:cBhvr>
                                        <p:cTn id="12" dur="1" fill="hold">
                                          <p:stCondLst>
                                            <p:cond delay="499"/>
                                          </p:stCondLst>
                                        </p:cTn>
                                        <p:tgtEl>
                                          <p:spTgt spid="7"/>
                                        </p:tgtEl>
                                        <p:attrNameLst>
                                          <p:attrName>style.visibility</p:attrName>
                                        </p:attrNameLst>
                                      </p:cBhvr>
                                      <p:to>
                                        <p:strVal val="hidden"/>
                                      </p:to>
                                    </p:set>
                                  </p:childTnLst>
                                </p:cTn>
                              </p:par>
                              <p:par>
                                <p:cTn id="13" presetID="2" presetClass="exit" presetSubtype="1" fill="hold" grpId="0" nodeType="withEffect">
                                  <p:stCondLst>
                                    <p:cond delay="0"/>
                                  </p:stCondLst>
                                  <p:childTnLst>
                                    <p:anim calcmode="lin" valueType="num">
                                      <p:cBhvr additive="base">
                                        <p:cTn id="14" dur="500"/>
                                        <p:tgtEl>
                                          <p:spTgt spid="3"/>
                                        </p:tgtEl>
                                        <p:attrNameLst>
                                          <p:attrName>ppt_x</p:attrName>
                                        </p:attrNameLst>
                                      </p:cBhvr>
                                      <p:tavLst>
                                        <p:tav tm="0">
                                          <p:val>
                                            <p:strVal val="ppt_x"/>
                                          </p:val>
                                        </p:tav>
                                        <p:tav tm="100000">
                                          <p:val>
                                            <p:strVal val="ppt_x"/>
                                          </p:val>
                                        </p:tav>
                                      </p:tavLst>
                                    </p:anim>
                                    <p:anim calcmode="lin" valueType="num">
                                      <p:cBhvr additive="base">
                                        <p:cTn id="15" dur="500"/>
                                        <p:tgtEl>
                                          <p:spTgt spid="3"/>
                                        </p:tgtEl>
                                        <p:attrNameLst>
                                          <p:attrName>ppt_y</p:attrName>
                                        </p:attrNameLst>
                                      </p:cBhvr>
                                      <p:tavLst>
                                        <p:tav tm="0">
                                          <p:val>
                                            <p:strVal val="ppt_y"/>
                                          </p:val>
                                        </p:tav>
                                        <p:tav tm="100000">
                                          <p:val>
                                            <p:strVal val="0-ppt_h/2"/>
                                          </p:val>
                                        </p:tav>
                                      </p:tavLst>
                                    </p:anim>
                                    <p:set>
                                      <p:cBhvr>
                                        <p:cTn id="16" dur="1" fill="hold">
                                          <p:stCondLst>
                                            <p:cond delay="499"/>
                                          </p:stCondLst>
                                        </p:cTn>
                                        <p:tgtEl>
                                          <p:spTgt spid="3"/>
                                        </p:tgtEl>
                                        <p:attrNameLst>
                                          <p:attrName>style.visibility</p:attrName>
                                        </p:attrNameLst>
                                      </p:cBhvr>
                                      <p:to>
                                        <p:strVal val="hidden"/>
                                      </p:to>
                                    </p:set>
                                  </p:childTnLst>
                                </p:cTn>
                              </p:par>
                              <p:par>
                                <p:cTn id="17" presetID="2" presetClass="exit" presetSubtype="1" fill="hold" grpId="0" nodeType="withEffect">
                                  <p:stCondLst>
                                    <p:cond delay="0"/>
                                  </p:stCondLst>
                                  <p:childTnLst>
                                    <p:anim calcmode="lin" valueType="num">
                                      <p:cBhvr additive="base">
                                        <p:cTn id="18" dur="500"/>
                                        <p:tgtEl>
                                          <p:spTgt spid="4"/>
                                        </p:tgtEl>
                                        <p:attrNameLst>
                                          <p:attrName>ppt_x</p:attrName>
                                        </p:attrNameLst>
                                      </p:cBhvr>
                                      <p:tavLst>
                                        <p:tav tm="0">
                                          <p:val>
                                            <p:strVal val="ppt_x"/>
                                          </p:val>
                                        </p:tav>
                                        <p:tav tm="100000">
                                          <p:val>
                                            <p:strVal val="ppt_x"/>
                                          </p:val>
                                        </p:tav>
                                      </p:tavLst>
                                    </p:anim>
                                    <p:anim calcmode="lin" valueType="num">
                                      <p:cBhvr additive="base">
                                        <p:cTn id="19" dur="500"/>
                                        <p:tgtEl>
                                          <p:spTgt spid="4"/>
                                        </p:tgtEl>
                                        <p:attrNameLst>
                                          <p:attrName>ppt_y</p:attrName>
                                        </p:attrNameLst>
                                      </p:cBhvr>
                                      <p:tavLst>
                                        <p:tav tm="0">
                                          <p:val>
                                            <p:strVal val="ppt_y"/>
                                          </p:val>
                                        </p:tav>
                                        <p:tav tm="100000">
                                          <p:val>
                                            <p:strVal val="0-ppt_h/2"/>
                                          </p:val>
                                        </p:tav>
                                      </p:tavLst>
                                    </p:anim>
                                    <p:set>
                                      <p:cBhvr>
                                        <p:cTn id="20" dur="1" fill="hold">
                                          <p:stCondLst>
                                            <p:cond delay="499"/>
                                          </p:stCondLst>
                                        </p:cTn>
                                        <p:tgtEl>
                                          <p:spTgt spid="4"/>
                                        </p:tgtEl>
                                        <p:attrNameLst>
                                          <p:attrName>style.visibility</p:attrName>
                                        </p:attrNameLst>
                                      </p:cBhvr>
                                      <p:to>
                                        <p:strVal val="hidden"/>
                                      </p:to>
                                    </p:set>
                                  </p:childTnLst>
                                </p:cTn>
                              </p:par>
                              <p:par>
                                <p:cTn id="21" presetID="64" presetClass="path" presetSubtype="0" accel="50000" decel="50000" fill="hold" grpId="0" nodeType="withEffect">
                                  <p:stCondLst>
                                    <p:cond delay="0"/>
                                  </p:stCondLst>
                                  <p:childTnLst>
                                    <p:animMotion origin="layout" path="M 0.000000 0.000000 L 0.000000 -0.523328 " pathEditMode="relative" rAng="0" ptsTypes="">
                                      <p:cBhvr>
                                        <p:cTn id="22" dur="500" fill="hold"/>
                                        <p:tgtEl>
                                          <p:spTgt spid="5"/>
                                        </p:tgtEl>
                                        <p:attrNameLst>
                                          <p:attrName>ppt_x</p:attrName>
                                          <p:attrName>ppt_y</p:attrName>
                                        </p:attrNameLst>
                                      </p:cBhvr>
                                      <p:rCtr x="0" y="-125"/>
                                    </p:animMotion>
                                  </p:childTnLst>
                                </p:cTn>
                              </p:par>
                              <p:par>
                                <p:cTn id="23" presetID="2" presetClass="exit" presetSubtype="1" fill="hold" grpId="0" nodeType="withEffect">
                                  <p:stCondLst>
                                    <p:cond delay="0"/>
                                  </p:stCondLst>
                                  <p:childTnLst>
                                    <p:anim calcmode="lin" valueType="num">
                                      <p:cBhvr additive="base">
                                        <p:cTn id="24" dur="500"/>
                                        <p:tgtEl>
                                          <p:spTgt spid="6"/>
                                        </p:tgtEl>
                                        <p:attrNameLst>
                                          <p:attrName>ppt_x</p:attrName>
                                        </p:attrNameLst>
                                      </p:cBhvr>
                                      <p:tavLst>
                                        <p:tav tm="0">
                                          <p:val>
                                            <p:strVal val="ppt_x"/>
                                          </p:val>
                                        </p:tav>
                                        <p:tav tm="100000">
                                          <p:val>
                                            <p:strVal val="ppt_x"/>
                                          </p:val>
                                        </p:tav>
                                      </p:tavLst>
                                    </p:anim>
                                    <p:anim calcmode="lin" valueType="num">
                                      <p:cBhvr additive="base">
                                        <p:cTn id="25" dur="500"/>
                                        <p:tgtEl>
                                          <p:spTgt spid="6"/>
                                        </p:tgtEl>
                                        <p:attrNameLst>
                                          <p:attrName>ppt_y</p:attrName>
                                        </p:attrNameLst>
                                      </p:cBhvr>
                                      <p:tavLst>
                                        <p:tav tm="0">
                                          <p:val>
                                            <p:strVal val="ppt_y"/>
                                          </p:val>
                                        </p:tav>
                                        <p:tav tm="100000">
                                          <p:val>
                                            <p:strVal val="0-ppt_h/2"/>
                                          </p:val>
                                        </p:tav>
                                      </p:tavLst>
                                    </p:anim>
                                    <p:set>
                                      <p:cBhvr>
                                        <p:cTn id="26" dur="1" fill="hold">
                                          <p:stCondLst>
                                            <p:cond delay="499"/>
                                          </p:stCondLst>
                                        </p:cTn>
                                        <p:tgtEl>
                                          <p:spTgt spid="6"/>
                                        </p:tgtEl>
                                        <p:attrNameLst>
                                          <p:attrName>style.visibility</p:attrName>
                                        </p:attrNameLst>
                                      </p:cBhvr>
                                      <p:to>
                                        <p:strVal val="hidden"/>
                                      </p:to>
                                    </p:set>
                                  </p:childTnLst>
                                </p:cTn>
                              </p:par>
                              <p:par>
                                <p:cTn id="27" presetID="2" presetClass="exit" presetSubtype="1" fill="hold" grpId="0" nodeType="withEffect">
                                  <p:stCondLst>
                                    <p:cond delay="0"/>
                                  </p:stCondLst>
                                  <p:childTnLst>
                                    <p:anim calcmode="lin" valueType="num">
                                      <p:cBhvr additive="base">
                                        <p:cTn id="28" dur="500"/>
                                        <p:tgtEl>
                                          <p:spTgt spid="8"/>
                                        </p:tgtEl>
                                        <p:attrNameLst>
                                          <p:attrName>ppt_x</p:attrName>
                                        </p:attrNameLst>
                                      </p:cBhvr>
                                      <p:tavLst>
                                        <p:tav tm="0">
                                          <p:val>
                                            <p:strVal val="ppt_x"/>
                                          </p:val>
                                        </p:tav>
                                        <p:tav tm="100000">
                                          <p:val>
                                            <p:strVal val="ppt_x"/>
                                          </p:val>
                                        </p:tav>
                                      </p:tavLst>
                                    </p:anim>
                                    <p:anim calcmode="lin" valueType="num">
                                      <p:cBhvr additive="base">
                                        <p:cTn id="29" dur="500"/>
                                        <p:tgtEl>
                                          <p:spTgt spid="8"/>
                                        </p:tgtEl>
                                        <p:attrNameLst>
                                          <p:attrName>ppt_y</p:attrName>
                                        </p:attrNameLst>
                                      </p:cBhvr>
                                      <p:tavLst>
                                        <p:tav tm="0">
                                          <p:val>
                                            <p:strVal val="ppt_y"/>
                                          </p:val>
                                        </p:tav>
                                        <p:tav tm="100000">
                                          <p:val>
                                            <p:strVal val="0-ppt_h/2"/>
                                          </p:val>
                                        </p:tav>
                                      </p:tavLst>
                                    </p:anim>
                                    <p:set>
                                      <p:cBhvr>
                                        <p:cTn id="30"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bldLvl="0" animBg="1"/>
      <p:bldP spid="3" grpId="0" bldLvl="0" animBg="1"/>
      <p:bldP spid="4" grpId="0" bldLvl="0" animBg="1"/>
      <p:bldP spid="5" grpId="0"/>
      <p:bldP spid="6" grpId="0"/>
      <p:bldP spid="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02895" y="278765"/>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6.3.5 SDH </a:t>
            </a:r>
            <a:r>
              <a:rPr lang="zh-CN" altLang="en-US" sz="1600">
                <a:solidFill>
                  <a:srgbClr val="002060"/>
                </a:solidFill>
                <a:latin typeface="微软雅黑" panose="020B0502040204020203" pitchFamily="34" charset="-122"/>
                <a:ea typeface="微软雅黑" panose="020B0502040204020203" pitchFamily="34" charset="-122"/>
              </a:rPr>
              <a:t>网络常见网元</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2" name="文本框 1"/>
          <p:cNvSpPr txBox="1"/>
          <p:nvPr/>
        </p:nvSpPr>
        <p:spPr>
          <a:xfrm>
            <a:off x="3143250" y="2095500"/>
            <a:ext cx="2859405" cy="953135"/>
          </a:xfrm>
          <a:prstGeom prst="rect">
            <a:avLst/>
          </a:prstGeom>
          <a:noFill/>
        </p:spPr>
        <p:txBody>
          <a:bodyPr wrap="square" rtlCol="0">
            <a:spAutoFit/>
          </a:bodyPr>
          <a:p>
            <a:pPr algn="l"/>
            <a:r>
              <a:rPr lang="en-US" altLang="zh-CN">
                <a:solidFill>
                  <a:srgbClr val="002060"/>
                </a:solidFill>
                <a:latin typeface="微软雅黑" panose="020B0502040204020203" pitchFamily="34" charset="-122"/>
                <a:ea typeface="微软雅黑" panose="020B0502040204020203" pitchFamily="34" charset="-122"/>
              </a:rPr>
              <a:t>1) </a:t>
            </a:r>
            <a:r>
              <a:rPr lang="zh-CN" altLang="en-US">
                <a:solidFill>
                  <a:srgbClr val="002060"/>
                </a:solidFill>
                <a:latin typeface="微软雅黑" panose="020B0502040204020203" pitchFamily="34" charset="-122"/>
                <a:ea typeface="微软雅黑" panose="020B0502040204020203" pitchFamily="34" charset="-122"/>
              </a:rPr>
              <a:t>终端复用器 </a:t>
            </a:r>
            <a:r>
              <a:rPr lang="en-US" altLang="zh-CN">
                <a:solidFill>
                  <a:srgbClr val="002060"/>
                </a:solidFill>
                <a:latin typeface="微软雅黑" panose="020B0502040204020203" pitchFamily="34" charset="-122"/>
                <a:ea typeface="微软雅黑" panose="020B0502040204020203" pitchFamily="34" charset="-122"/>
              </a:rPr>
              <a:t>— TM</a:t>
            </a:r>
            <a:endParaRPr lang="en-US" altLang="zh-CN">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2) </a:t>
            </a:r>
            <a:r>
              <a:rPr lang="zh-CN" altLang="en-US">
                <a:solidFill>
                  <a:srgbClr val="002060"/>
                </a:solidFill>
                <a:latin typeface="微软雅黑" panose="020B0502040204020203" pitchFamily="34" charset="-122"/>
                <a:ea typeface="微软雅黑" panose="020B0502040204020203" pitchFamily="34" charset="-122"/>
              </a:rPr>
              <a:t>分</a:t>
            </a:r>
            <a:r>
              <a:rPr lang="en-US" altLang="zh-CN">
                <a:solidFill>
                  <a:srgbClr val="002060"/>
                </a:solidFill>
                <a:latin typeface="微软雅黑" panose="020B0502040204020203" pitchFamily="34" charset="-122"/>
                <a:ea typeface="微软雅黑" panose="020B0502040204020203" pitchFamily="34" charset="-122"/>
              </a:rPr>
              <a:t>/</a:t>
            </a:r>
            <a:r>
              <a:rPr lang="zh-CN" altLang="en-US">
                <a:solidFill>
                  <a:srgbClr val="002060"/>
                </a:solidFill>
                <a:latin typeface="微软雅黑" panose="020B0502040204020203" pitchFamily="34" charset="-122"/>
                <a:ea typeface="微软雅黑" panose="020B0502040204020203" pitchFamily="34" charset="-122"/>
              </a:rPr>
              <a:t>插复用器 </a:t>
            </a:r>
            <a:r>
              <a:rPr lang="en-US" altLang="zh-CN">
                <a:solidFill>
                  <a:srgbClr val="002060"/>
                </a:solidFill>
                <a:latin typeface="微软雅黑" panose="020B0502040204020203" pitchFamily="34" charset="-122"/>
                <a:ea typeface="微软雅黑" panose="020B0502040204020203" pitchFamily="34" charset="-122"/>
              </a:rPr>
              <a:t>— ADM</a:t>
            </a:r>
            <a:endParaRPr lang="en-US" altLang="zh-CN">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3) </a:t>
            </a:r>
            <a:r>
              <a:rPr lang="zh-CN" altLang="en-US">
                <a:solidFill>
                  <a:srgbClr val="002060"/>
                </a:solidFill>
                <a:latin typeface="微软雅黑" panose="020B0502040204020203" pitchFamily="34" charset="-122"/>
                <a:ea typeface="微软雅黑" panose="020B0502040204020203" pitchFamily="34" charset="-122"/>
              </a:rPr>
              <a:t>再生中继器 </a:t>
            </a:r>
            <a:r>
              <a:rPr lang="en-US" altLang="zh-CN">
                <a:solidFill>
                  <a:srgbClr val="002060"/>
                </a:solidFill>
                <a:latin typeface="微软雅黑" panose="020B0502040204020203" pitchFamily="34" charset="-122"/>
                <a:ea typeface="微软雅黑" panose="020B0502040204020203" pitchFamily="34" charset="-122"/>
              </a:rPr>
              <a:t>— REG</a:t>
            </a:r>
            <a:endParaRPr lang="en-US" altLang="zh-CN">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4) </a:t>
            </a:r>
            <a:r>
              <a:rPr lang="zh-CN" altLang="en-US">
                <a:solidFill>
                  <a:srgbClr val="002060"/>
                </a:solidFill>
                <a:latin typeface="微软雅黑" panose="020B0502040204020203" pitchFamily="34" charset="-122"/>
                <a:ea typeface="微软雅黑" panose="020B0502040204020203" pitchFamily="34" charset="-122"/>
              </a:rPr>
              <a:t>数字交叉连接设备 </a:t>
            </a:r>
            <a:r>
              <a:rPr lang="en-US" altLang="zh-CN">
                <a:solidFill>
                  <a:srgbClr val="002060"/>
                </a:solidFill>
                <a:latin typeface="微软雅黑" panose="020B0502040204020203" pitchFamily="34" charset="-122"/>
                <a:ea typeface="微软雅黑" panose="020B0502040204020203" pitchFamily="34" charset="-122"/>
              </a:rPr>
              <a:t>— DXC</a:t>
            </a:r>
            <a:endParaRPr lang="en-US" altLang="zh-CN">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000000 0.000000 L -0.323219 0.000000 " pathEditMode="relative" rAng="0" ptsTypes="">
                                      <p:cBhvr>
                                        <p:cTn id="6" dur="500" fill="hold"/>
                                        <p:tgtEl>
                                          <p:spTgt spid="2"/>
                                        </p:tgtEl>
                                        <p:attrNameLst>
                                          <p:attrName>ppt_x</p:attrName>
                                          <p:attrName>ppt_y</p:attrName>
                                        </p:attrNameLst>
                                      </p:cBhvr>
                                      <p:rCtr x="-165" y="0"/>
                                    </p:animMotion>
                                  </p:childTnLst>
                                </p:cTn>
                              </p:par>
                            </p:childTnLst>
                          </p:cTn>
                        </p:par>
                        <p:par>
                          <p:cTn id="7" fill="hold">
                            <p:stCondLst>
                              <p:cond delay="500"/>
                            </p:stCondLst>
                            <p:childTnLst>
                              <p:par>
                                <p:cTn id="8" presetID="64" presetClass="path" presetSubtype="0" accel="50000" decel="50000" fill="hold" grpId="1" nodeType="afterEffect">
                                  <p:stCondLst>
                                    <p:cond delay="0"/>
                                  </p:stCondLst>
                                  <p:childTnLst>
                                    <p:animMotion origin="layout" path="M -0.314748 0.003456 L -0.314748 -0.295483 " pathEditMode="relative" rAng="0" ptsTypes="">
                                      <p:cBhvr>
                                        <p:cTn id="9" dur="500" fill="hold"/>
                                        <p:tgtEl>
                                          <p:spTgt spid="2"/>
                                        </p:tgtEl>
                                        <p:attrNameLst>
                                          <p:attrName>ppt_x</p:attrName>
                                          <p:attrName>ppt_y</p:attrName>
                                        </p:attrNameLst>
                                      </p:cBhvr>
                                      <p:rCtr x="0" y="-1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34950" y="171577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6.1.1 </a:t>
            </a:r>
            <a:r>
              <a:rPr lang="zh-CN" altLang="en-US" sz="1600">
                <a:solidFill>
                  <a:srgbClr val="002060"/>
                </a:solidFill>
                <a:latin typeface="微软雅黑" panose="020B0502040204020203" pitchFamily="34" charset="-122"/>
                <a:ea typeface="微软雅黑" panose="020B0502040204020203" pitchFamily="34" charset="-122"/>
              </a:rPr>
              <a:t>广域网的概念</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7" name="文本框 6"/>
          <p:cNvSpPr txBox="1"/>
          <p:nvPr/>
        </p:nvSpPr>
        <p:spPr>
          <a:xfrm>
            <a:off x="234950" y="227457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6.1.2 </a:t>
            </a:r>
            <a:r>
              <a:rPr lang="zh-CN" altLang="en-US" sz="1600">
                <a:solidFill>
                  <a:srgbClr val="002060"/>
                </a:solidFill>
                <a:latin typeface="微软雅黑" panose="020B0502040204020203" pitchFamily="34" charset="-122"/>
                <a:ea typeface="微软雅黑" panose="020B0502040204020203" pitchFamily="34" charset="-122"/>
              </a:rPr>
              <a:t>网络互联</a:t>
            </a:r>
            <a:endParaRPr lang="zh-CN" altLang="en-US" sz="16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02895" y="278765"/>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6.3.5 SDH </a:t>
            </a:r>
            <a:r>
              <a:rPr lang="zh-CN" altLang="en-US" sz="1600">
                <a:solidFill>
                  <a:srgbClr val="002060"/>
                </a:solidFill>
                <a:latin typeface="微软雅黑" panose="020B0502040204020203" pitchFamily="34" charset="-122"/>
                <a:ea typeface="微软雅黑" panose="020B0502040204020203" pitchFamily="34" charset="-122"/>
              </a:rPr>
              <a:t>网络常见网元</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2" name="文本框 1"/>
          <p:cNvSpPr txBox="1"/>
          <p:nvPr/>
        </p:nvSpPr>
        <p:spPr>
          <a:xfrm>
            <a:off x="311785" y="633730"/>
            <a:ext cx="2859405" cy="1014730"/>
          </a:xfrm>
          <a:prstGeom prst="rect">
            <a:avLst/>
          </a:prstGeom>
          <a:noFill/>
        </p:spPr>
        <p:txBody>
          <a:bodyPr wrap="square" rtlCol="0">
            <a:spAutoFit/>
          </a:bodyPr>
          <a:p>
            <a:pPr algn="l"/>
            <a:r>
              <a:rPr lang="en-US" altLang="zh-CN"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1) </a:t>
            </a:r>
            <a:r>
              <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终端复用器 </a:t>
            </a:r>
            <a:r>
              <a:rPr lang="en-US" altLang="zh-CN"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 TM</a:t>
            </a:r>
            <a:endParaRPr lang="en-US" altLang="zh-CN"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2) </a:t>
            </a:r>
            <a:r>
              <a:rPr lang="zh-CN" altLang="en-US">
                <a:solidFill>
                  <a:srgbClr val="002060"/>
                </a:solidFill>
                <a:latin typeface="微软雅黑" panose="020B0502040204020203" pitchFamily="34" charset="-122"/>
                <a:ea typeface="微软雅黑" panose="020B0502040204020203" pitchFamily="34" charset="-122"/>
              </a:rPr>
              <a:t>分</a:t>
            </a:r>
            <a:r>
              <a:rPr lang="en-US" altLang="zh-CN">
                <a:solidFill>
                  <a:srgbClr val="002060"/>
                </a:solidFill>
                <a:latin typeface="微软雅黑" panose="020B0502040204020203" pitchFamily="34" charset="-122"/>
                <a:ea typeface="微软雅黑" panose="020B0502040204020203" pitchFamily="34" charset="-122"/>
              </a:rPr>
              <a:t>/</a:t>
            </a:r>
            <a:r>
              <a:rPr lang="zh-CN" altLang="en-US">
                <a:solidFill>
                  <a:srgbClr val="002060"/>
                </a:solidFill>
                <a:latin typeface="微软雅黑" panose="020B0502040204020203" pitchFamily="34" charset="-122"/>
                <a:ea typeface="微软雅黑" panose="020B0502040204020203" pitchFamily="34" charset="-122"/>
              </a:rPr>
              <a:t>插复用器 </a:t>
            </a:r>
            <a:r>
              <a:rPr lang="en-US" altLang="zh-CN">
                <a:solidFill>
                  <a:srgbClr val="002060"/>
                </a:solidFill>
                <a:latin typeface="微软雅黑" panose="020B0502040204020203" pitchFamily="34" charset="-122"/>
                <a:ea typeface="微软雅黑" panose="020B0502040204020203" pitchFamily="34" charset="-122"/>
              </a:rPr>
              <a:t>— ADM</a:t>
            </a:r>
            <a:endParaRPr lang="en-US" altLang="zh-CN">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3) </a:t>
            </a:r>
            <a:r>
              <a:rPr lang="zh-CN" altLang="en-US">
                <a:solidFill>
                  <a:srgbClr val="002060"/>
                </a:solidFill>
                <a:latin typeface="微软雅黑" panose="020B0502040204020203" pitchFamily="34" charset="-122"/>
                <a:ea typeface="微软雅黑" panose="020B0502040204020203" pitchFamily="34" charset="-122"/>
              </a:rPr>
              <a:t>再生中继器 </a:t>
            </a:r>
            <a:r>
              <a:rPr lang="en-US" altLang="zh-CN">
                <a:solidFill>
                  <a:srgbClr val="002060"/>
                </a:solidFill>
                <a:latin typeface="微软雅黑" panose="020B0502040204020203" pitchFamily="34" charset="-122"/>
                <a:ea typeface="微软雅黑" panose="020B0502040204020203" pitchFamily="34" charset="-122"/>
              </a:rPr>
              <a:t>— REG</a:t>
            </a:r>
            <a:endParaRPr lang="en-US" altLang="zh-CN">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4) </a:t>
            </a:r>
            <a:r>
              <a:rPr lang="zh-CN" altLang="en-US">
                <a:solidFill>
                  <a:srgbClr val="002060"/>
                </a:solidFill>
                <a:latin typeface="微软雅黑" panose="020B0502040204020203" pitchFamily="34" charset="-122"/>
                <a:ea typeface="微软雅黑" panose="020B0502040204020203" pitchFamily="34" charset="-122"/>
              </a:rPr>
              <a:t>数字交叉连接设备 </a:t>
            </a:r>
            <a:r>
              <a:rPr lang="en-US" altLang="zh-CN">
                <a:solidFill>
                  <a:srgbClr val="002060"/>
                </a:solidFill>
                <a:latin typeface="微软雅黑" panose="020B0502040204020203" pitchFamily="34" charset="-122"/>
                <a:ea typeface="微软雅黑" panose="020B0502040204020203" pitchFamily="34" charset="-122"/>
              </a:rPr>
              <a:t>— DXC</a:t>
            </a:r>
            <a:endParaRPr lang="en-US" altLang="zh-CN">
              <a:solidFill>
                <a:srgbClr val="002060"/>
              </a:solidFill>
              <a:latin typeface="微软雅黑" panose="020B0502040204020203" pitchFamily="34" charset="-122"/>
              <a:ea typeface="微软雅黑" panose="020B0502040204020203" pitchFamily="34" charset="-122"/>
            </a:endParaRPr>
          </a:p>
        </p:txBody>
      </p:sp>
      <p:grpSp>
        <p:nvGrpSpPr>
          <p:cNvPr id="24" name="组合 23"/>
          <p:cNvGrpSpPr/>
          <p:nvPr/>
        </p:nvGrpSpPr>
        <p:grpSpPr>
          <a:xfrm>
            <a:off x="3357245" y="1463040"/>
            <a:ext cx="4935855" cy="1362710"/>
            <a:chOff x="5669" y="3668"/>
            <a:chExt cx="7773" cy="2146"/>
          </a:xfrm>
        </p:grpSpPr>
        <p:cxnSp>
          <p:nvCxnSpPr>
            <p:cNvPr id="15" name="直接连接符 14"/>
            <p:cNvCxnSpPr/>
            <p:nvPr/>
          </p:nvCxnSpPr>
          <p:spPr>
            <a:xfrm>
              <a:off x="7490" y="3939"/>
              <a:ext cx="1424" cy="0"/>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16" name="直接连接符 15"/>
            <p:cNvCxnSpPr/>
            <p:nvPr/>
          </p:nvCxnSpPr>
          <p:spPr>
            <a:xfrm>
              <a:off x="6834" y="4282"/>
              <a:ext cx="2080" cy="0"/>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17" name="直接连接符 16"/>
            <p:cNvCxnSpPr/>
            <p:nvPr/>
          </p:nvCxnSpPr>
          <p:spPr>
            <a:xfrm>
              <a:off x="7490" y="4620"/>
              <a:ext cx="1424" cy="0"/>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18" name="直接连接符 17"/>
            <p:cNvCxnSpPr/>
            <p:nvPr/>
          </p:nvCxnSpPr>
          <p:spPr>
            <a:xfrm>
              <a:off x="7490" y="4944"/>
              <a:ext cx="1424" cy="0"/>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12" name="直接箭头连接符 11"/>
            <p:cNvCxnSpPr>
              <a:stCxn id="7" idx="2"/>
              <a:endCxn id="8" idx="2"/>
            </p:cNvCxnSpPr>
            <p:nvPr/>
          </p:nvCxnSpPr>
          <p:spPr>
            <a:xfrm>
              <a:off x="9445" y="4437"/>
              <a:ext cx="956" cy="0"/>
            </a:xfrm>
            <a:prstGeom prst="straightConnector1">
              <a:avLst/>
            </a:prstGeom>
            <a:solidFill>
              <a:schemeClr val="accent1"/>
            </a:solidFill>
            <a:ln w="15875" cap="flat" cmpd="sng" algn="ctr">
              <a:solidFill>
                <a:srgbClr val="1C4885"/>
              </a:solidFill>
              <a:prstDash val="solid"/>
              <a:round/>
              <a:headEnd type="triangle" w="med" len="med"/>
              <a:tailEnd type="none" w="med" len="med"/>
            </a:ln>
          </p:spPr>
        </p:cxnSp>
        <p:sp>
          <p:nvSpPr>
            <p:cNvPr id="7" name="流程图: 手动操作 6"/>
            <p:cNvSpPr/>
            <p:nvPr/>
          </p:nvSpPr>
          <p:spPr>
            <a:xfrm rot="16200000">
              <a:off x="8179" y="3941"/>
              <a:ext cx="1539" cy="993"/>
            </a:xfrm>
            <a:prstGeom prst="flowChartManualOperation">
              <a:avLst/>
            </a:prstGeom>
            <a:solidFill>
              <a:schemeClr val="bg2">
                <a:lumMod val="75000"/>
              </a:schemeClr>
            </a:solidFill>
            <a:ln w="12700" cap="flat" cmpd="sng" algn="ctr">
              <a:solidFill>
                <a:srgbClr val="002060"/>
              </a:solidFill>
              <a:prstDash val="solid"/>
              <a:round/>
              <a:headEnd type="none" w="med" len="med"/>
              <a:tailEnd type="none" w="med" len="med"/>
            </a:ln>
          </p:spPr>
          <p:txBody>
            <a:bodyPr vert="eaVert"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TM</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grpSp>
          <p:nvGrpSpPr>
            <p:cNvPr id="11" name="组合 10"/>
            <p:cNvGrpSpPr/>
            <p:nvPr/>
          </p:nvGrpSpPr>
          <p:grpSpPr>
            <a:xfrm>
              <a:off x="10401" y="4142"/>
              <a:ext cx="590" cy="590"/>
              <a:chOff x="10401" y="4100"/>
              <a:chExt cx="590" cy="590"/>
            </a:xfrm>
          </p:grpSpPr>
          <p:sp>
            <p:nvSpPr>
              <p:cNvPr id="8" name="椭圆 7"/>
              <p:cNvSpPr/>
              <p:nvPr/>
            </p:nvSpPr>
            <p:spPr>
              <a:xfrm>
                <a:off x="10401" y="4100"/>
                <a:ext cx="590" cy="590"/>
              </a:xfrm>
              <a:prstGeom prst="ellipse">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cxnSp>
            <p:nvCxnSpPr>
              <p:cNvPr id="9" name="直接箭头连接符 8"/>
              <p:cNvCxnSpPr>
                <a:stCxn id="8" idx="3"/>
                <a:endCxn id="8" idx="0"/>
              </p:cNvCxnSpPr>
              <p:nvPr/>
            </p:nvCxnSpPr>
            <p:spPr>
              <a:xfrm flipV="1">
                <a:off x="10487" y="4100"/>
                <a:ext cx="209" cy="504"/>
              </a:xfrm>
              <a:prstGeom prst="straightConnector1">
                <a:avLst/>
              </a:prstGeom>
              <a:solidFill>
                <a:schemeClr val="accent1"/>
              </a:solidFill>
              <a:ln w="15875" cap="flat" cmpd="sng" algn="ctr">
                <a:solidFill>
                  <a:srgbClr val="1C4885"/>
                </a:solidFill>
                <a:prstDash val="solid"/>
                <a:round/>
                <a:headEnd type="none" w="med" len="med"/>
                <a:tailEnd type="triangle" w="med" len="med"/>
              </a:ln>
            </p:spPr>
          </p:cxnSp>
          <p:cxnSp>
            <p:nvCxnSpPr>
              <p:cNvPr id="10" name="直接箭头连接符 9"/>
              <p:cNvCxnSpPr/>
              <p:nvPr/>
            </p:nvCxnSpPr>
            <p:spPr>
              <a:xfrm flipV="1">
                <a:off x="10696" y="4186"/>
                <a:ext cx="209" cy="504"/>
              </a:xfrm>
              <a:prstGeom prst="straightConnector1">
                <a:avLst/>
              </a:prstGeom>
              <a:solidFill>
                <a:schemeClr val="accent1"/>
              </a:solidFill>
              <a:ln w="15875" cap="flat" cmpd="sng" algn="ctr">
                <a:solidFill>
                  <a:srgbClr val="1C4885"/>
                </a:solidFill>
                <a:prstDash val="solid"/>
                <a:round/>
                <a:headEnd type="none" w="med" len="med"/>
                <a:tailEnd type="triangle" w="med" len="med"/>
              </a:ln>
            </p:spPr>
          </p:cxnSp>
        </p:grpSp>
        <p:cxnSp>
          <p:nvCxnSpPr>
            <p:cNvPr id="13" name="直接箭头连接符 12"/>
            <p:cNvCxnSpPr>
              <a:stCxn id="8" idx="6"/>
            </p:cNvCxnSpPr>
            <p:nvPr/>
          </p:nvCxnSpPr>
          <p:spPr>
            <a:xfrm>
              <a:off x="10991" y="4437"/>
              <a:ext cx="1582" cy="0"/>
            </a:xfrm>
            <a:prstGeom prst="straightConnector1">
              <a:avLst/>
            </a:prstGeom>
            <a:solidFill>
              <a:schemeClr val="accent1"/>
            </a:solidFill>
            <a:ln w="15875" cap="flat" cmpd="sng" algn="ctr">
              <a:solidFill>
                <a:srgbClr val="1C4885"/>
              </a:solidFill>
              <a:prstDash val="solid"/>
              <a:round/>
              <a:headEnd type="none" w="med" len="med"/>
              <a:tailEnd type="triangle" w="med" len="med"/>
            </a:ln>
          </p:spPr>
        </p:cxnSp>
        <p:sp>
          <p:nvSpPr>
            <p:cNvPr id="14" name="文本框 13"/>
            <p:cNvSpPr txBox="1"/>
            <p:nvPr/>
          </p:nvSpPr>
          <p:spPr>
            <a:xfrm>
              <a:off x="12450" y="4221"/>
              <a:ext cx="992" cy="386"/>
            </a:xfrm>
            <a:prstGeom prst="rect">
              <a:avLst/>
            </a:prstGeom>
            <a:noFill/>
          </p:spPr>
          <p:txBody>
            <a:bodyPr wrap="square" rtlCol="0">
              <a:spAutoFit/>
            </a:bodyPr>
            <a:p>
              <a:pPr algn="ctr"/>
              <a:r>
                <a:rPr lang="en-US" altLang="zh-CN" sz="1000">
                  <a:solidFill>
                    <a:srgbClr val="002060"/>
                  </a:solidFill>
                  <a:latin typeface="Arial" panose="020B0604020202020204" pitchFamily="34" charset="0"/>
                  <a:ea typeface="微软雅黑" panose="020B0502040204020203" pitchFamily="34" charset="-122"/>
                </a:rPr>
                <a:t>STM-N</a:t>
              </a:r>
              <a:endParaRPr lang="en-US" altLang="zh-CN" sz="1000">
                <a:solidFill>
                  <a:srgbClr val="002060"/>
                </a:solidFill>
                <a:latin typeface="Arial" panose="020B0604020202020204" pitchFamily="34" charset="0"/>
                <a:ea typeface="微软雅黑" panose="020B0502040204020203" pitchFamily="34" charset="-122"/>
              </a:endParaRPr>
            </a:p>
          </p:txBody>
        </p:sp>
        <p:sp>
          <p:nvSpPr>
            <p:cNvPr id="19" name="文本框 18"/>
            <p:cNvSpPr txBox="1"/>
            <p:nvPr/>
          </p:nvSpPr>
          <p:spPr>
            <a:xfrm>
              <a:off x="5669" y="4089"/>
              <a:ext cx="992" cy="386"/>
            </a:xfrm>
            <a:prstGeom prst="rect">
              <a:avLst/>
            </a:prstGeom>
            <a:noFill/>
          </p:spPr>
          <p:txBody>
            <a:bodyPr wrap="square" rtlCol="0">
              <a:spAutoFit/>
            </a:bodyPr>
            <a:p>
              <a:pPr algn="ctr"/>
              <a:r>
                <a:rPr lang="en-US" altLang="zh-CN" sz="1000">
                  <a:solidFill>
                    <a:srgbClr val="002060"/>
                  </a:solidFill>
                  <a:latin typeface="Arial" panose="020B0604020202020204" pitchFamily="34" charset="0"/>
                  <a:ea typeface="微软雅黑" panose="020B0502040204020203" pitchFamily="34" charset="-122"/>
                </a:rPr>
                <a:t>STM-M</a:t>
              </a:r>
              <a:endParaRPr lang="en-US" altLang="zh-CN" sz="1000">
                <a:solidFill>
                  <a:srgbClr val="002060"/>
                </a:solidFill>
                <a:latin typeface="Arial" panose="020B0604020202020204" pitchFamily="34" charset="0"/>
                <a:ea typeface="微软雅黑" panose="020B0502040204020203" pitchFamily="34" charset="-122"/>
              </a:endParaRPr>
            </a:p>
          </p:txBody>
        </p:sp>
        <p:sp>
          <p:nvSpPr>
            <p:cNvPr id="20" name="文本框 19"/>
            <p:cNvSpPr txBox="1"/>
            <p:nvPr/>
          </p:nvSpPr>
          <p:spPr>
            <a:xfrm>
              <a:off x="6167" y="3756"/>
              <a:ext cx="1323" cy="386"/>
            </a:xfrm>
            <a:prstGeom prst="rect">
              <a:avLst/>
            </a:prstGeom>
            <a:noFill/>
          </p:spPr>
          <p:txBody>
            <a:bodyPr wrap="square" rtlCol="0">
              <a:spAutoFit/>
            </a:bodyPr>
            <a:p>
              <a:pPr algn="r"/>
              <a:r>
                <a:rPr lang="en-US" altLang="zh-CN" sz="1000">
                  <a:solidFill>
                    <a:srgbClr val="002060"/>
                  </a:solidFill>
                  <a:latin typeface="Arial" panose="020B0604020202020204" pitchFamily="34" charset="0"/>
                  <a:ea typeface="微软雅黑" panose="020B0502040204020203" pitchFamily="34" charset="-122"/>
                </a:rPr>
                <a:t>140 Mbit/s</a:t>
              </a:r>
              <a:endParaRPr lang="en-US" altLang="zh-CN" sz="1000">
                <a:solidFill>
                  <a:srgbClr val="002060"/>
                </a:solidFill>
                <a:latin typeface="Arial" panose="020B0604020202020204" pitchFamily="34" charset="0"/>
                <a:ea typeface="微软雅黑" panose="020B0502040204020203" pitchFamily="34" charset="-122"/>
              </a:endParaRPr>
            </a:p>
          </p:txBody>
        </p:sp>
        <p:sp>
          <p:nvSpPr>
            <p:cNvPr id="21" name="文本框 20"/>
            <p:cNvSpPr txBox="1"/>
            <p:nvPr/>
          </p:nvSpPr>
          <p:spPr>
            <a:xfrm>
              <a:off x="6167" y="4427"/>
              <a:ext cx="1323" cy="386"/>
            </a:xfrm>
            <a:prstGeom prst="rect">
              <a:avLst/>
            </a:prstGeom>
            <a:noFill/>
          </p:spPr>
          <p:txBody>
            <a:bodyPr wrap="square" rtlCol="0">
              <a:spAutoFit/>
            </a:bodyPr>
            <a:p>
              <a:pPr algn="r"/>
              <a:r>
                <a:rPr lang="en-US" altLang="zh-CN" sz="1000">
                  <a:solidFill>
                    <a:srgbClr val="002060"/>
                  </a:solidFill>
                  <a:latin typeface="Arial" panose="020B0604020202020204" pitchFamily="34" charset="0"/>
                  <a:ea typeface="微软雅黑" panose="020B0502040204020203" pitchFamily="34" charset="-122"/>
                </a:rPr>
                <a:t>2 Mbit/s</a:t>
              </a:r>
              <a:endParaRPr lang="en-US" altLang="zh-CN" sz="1000">
                <a:solidFill>
                  <a:srgbClr val="002060"/>
                </a:solidFill>
                <a:latin typeface="Arial" panose="020B0604020202020204" pitchFamily="34" charset="0"/>
                <a:ea typeface="微软雅黑" panose="020B0502040204020203" pitchFamily="34" charset="-122"/>
              </a:endParaRPr>
            </a:p>
          </p:txBody>
        </p:sp>
        <p:sp>
          <p:nvSpPr>
            <p:cNvPr id="22" name="文本框 21"/>
            <p:cNvSpPr txBox="1"/>
            <p:nvPr/>
          </p:nvSpPr>
          <p:spPr>
            <a:xfrm>
              <a:off x="6167" y="4751"/>
              <a:ext cx="1323" cy="386"/>
            </a:xfrm>
            <a:prstGeom prst="rect">
              <a:avLst/>
            </a:prstGeom>
            <a:noFill/>
          </p:spPr>
          <p:txBody>
            <a:bodyPr wrap="square" rtlCol="0">
              <a:spAutoFit/>
            </a:bodyPr>
            <a:p>
              <a:pPr algn="r"/>
              <a:r>
                <a:rPr lang="en-US" altLang="zh-CN" sz="1000">
                  <a:solidFill>
                    <a:srgbClr val="002060"/>
                  </a:solidFill>
                  <a:latin typeface="Arial" panose="020B0604020202020204" pitchFamily="34" charset="0"/>
                  <a:ea typeface="微软雅黑" panose="020B0502040204020203" pitchFamily="34" charset="-122"/>
                </a:rPr>
                <a:t>34 Mbit/s</a:t>
              </a:r>
              <a:endParaRPr lang="en-US" altLang="zh-CN" sz="1000">
                <a:solidFill>
                  <a:srgbClr val="002060"/>
                </a:solidFill>
                <a:latin typeface="Arial" panose="020B0604020202020204" pitchFamily="34" charset="0"/>
                <a:ea typeface="微软雅黑" panose="020B0502040204020203" pitchFamily="34" charset="-122"/>
              </a:endParaRPr>
            </a:p>
          </p:txBody>
        </p:sp>
        <p:sp>
          <p:nvSpPr>
            <p:cNvPr id="23" name="文本框 22"/>
            <p:cNvSpPr txBox="1"/>
            <p:nvPr/>
          </p:nvSpPr>
          <p:spPr>
            <a:xfrm>
              <a:off x="10200" y="5428"/>
              <a:ext cx="992" cy="386"/>
            </a:xfrm>
            <a:prstGeom prst="rect">
              <a:avLst/>
            </a:prstGeom>
            <a:noFill/>
          </p:spPr>
          <p:txBody>
            <a:bodyPr wrap="square" rtlCol="0">
              <a:spAutoFit/>
            </a:bodyPr>
            <a:p>
              <a:pPr algn="ctr"/>
              <a:r>
                <a:rPr lang="en-US" altLang="zh-CN" sz="1000">
                  <a:solidFill>
                    <a:srgbClr val="002060"/>
                  </a:solidFill>
                  <a:latin typeface="Arial" panose="020B0604020202020204" pitchFamily="34" charset="0"/>
                  <a:ea typeface="微软雅黑" panose="020B0502040204020203" pitchFamily="34" charset="-122"/>
                </a:rPr>
                <a:t>M &lt; N</a:t>
              </a:r>
              <a:endParaRPr lang="en-US" altLang="zh-CN" sz="1000">
                <a:solidFill>
                  <a:srgbClr val="002060"/>
                </a:solidFill>
                <a:latin typeface="Arial" panose="020B0604020202020204" pitchFamily="34" charset="0"/>
                <a:ea typeface="微软雅黑" panose="020B0502040204020203" pitchFamily="34" charset="-122"/>
              </a:endParaRPr>
            </a:p>
          </p:txBody>
        </p:sp>
      </p:grpSp>
      <p:sp>
        <p:nvSpPr>
          <p:cNvPr id="4" name="文本框 3"/>
          <p:cNvSpPr txBox="1"/>
          <p:nvPr/>
        </p:nvSpPr>
        <p:spPr>
          <a:xfrm>
            <a:off x="2474595" y="3133725"/>
            <a:ext cx="4982845" cy="306705"/>
          </a:xfrm>
          <a:prstGeom prst="rect">
            <a:avLst/>
          </a:prstGeom>
          <a:noFill/>
        </p:spPr>
        <p:txBody>
          <a:bodyPr wrap="square" rtlCol="0">
            <a:spAutoFit/>
          </a:bodyPr>
          <a:p>
            <a:pPr algn="l"/>
            <a:r>
              <a:rPr lang="zh-CN" altLang="en-US">
                <a:solidFill>
                  <a:srgbClr val="002060"/>
                </a:solidFill>
                <a:latin typeface="微软雅黑" panose="020B0502040204020203" pitchFamily="34" charset="-122"/>
                <a:ea typeface="微软雅黑" panose="020B0502040204020203" pitchFamily="34" charset="-122"/>
              </a:rPr>
              <a:t>用在网络的终端站点上，如一条链路的两个端点上，双端口</a:t>
            </a:r>
            <a:endParaRPr lang="zh-CN" altLang="en-US">
              <a:solidFill>
                <a:srgbClr val="002060"/>
              </a:solidFill>
              <a:latin typeface="微软雅黑" panose="020B0502040204020203" pitchFamily="34" charset="-122"/>
              <a:ea typeface="微软雅黑" panose="020B0502040204020203" pitchFamily="34" charset="-122"/>
            </a:endParaRPr>
          </a:p>
        </p:txBody>
      </p:sp>
      <p:sp>
        <p:nvSpPr>
          <p:cNvPr id="6" name="文本框 5"/>
          <p:cNvSpPr txBox="1"/>
          <p:nvPr/>
        </p:nvSpPr>
        <p:spPr>
          <a:xfrm>
            <a:off x="2473960" y="3598545"/>
            <a:ext cx="4982845" cy="306705"/>
          </a:xfrm>
          <a:prstGeom prst="rect">
            <a:avLst/>
          </a:prstGeom>
          <a:noFill/>
        </p:spPr>
        <p:txBody>
          <a:bodyPr wrap="square" rtlCol="0">
            <a:spAutoFit/>
          </a:bodyPr>
          <a:p>
            <a:pPr algn="l"/>
            <a:r>
              <a:rPr lang="zh-CN" altLang="en-US">
                <a:solidFill>
                  <a:srgbClr val="002060"/>
                </a:solidFill>
                <a:latin typeface="微软雅黑" panose="020B0502040204020203" pitchFamily="34" charset="-122"/>
                <a:ea typeface="微软雅黑" panose="020B0502040204020203" pitchFamily="34" charset="-122"/>
              </a:rPr>
              <a:t>将支路端口的低速信号复用到高速信号</a:t>
            </a:r>
            <a:r>
              <a:rPr lang="en-US" altLang="zh-CN">
                <a:solidFill>
                  <a:srgbClr val="002060"/>
                </a:solidFill>
                <a:latin typeface="微软雅黑" panose="020B0502040204020203" pitchFamily="34" charset="-122"/>
                <a:ea typeface="微软雅黑" panose="020B0502040204020203" pitchFamily="34" charset="-122"/>
              </a:rPr>
              <a:t>STM-N</a:t>
            </a:r>
            <a:r>
              <a:rPr lang="zh-CN" altLang="en-US">
                <a:solidFill>
                  <a:srgbClr val="002060"/>
                </a:solidFill>
                <a:latin typeface="微软雅黑" panose="020B0502040204020203" pitchFamily="34" charset="-122"/>
                <a:ea typeface="微软雅黑" panose="020B0502040204020203" pitchFamily="34" charset="-122"/>
              </a:rPr>
              <a:t>中</a:t>
            </a:r>
            <a:endParaRPr lang="zh-CN" altLang="en-US">
              <a:solidFill>
                <a:srgbClr val="002060"/>
              </a:solidFill>
              <a:latin typeface="微软雅黑" panose="020B0502040204020203" pitchFamily="34" charset="-122"/>
              <a:ea typeface="微软雅黑" panose="020B0502040204020203" pitchFamily="34" charset="-122"/>
            </a:endParaRPr>
          </a:p>
        </p:txBody>
      </p:sp>
      <p:sp>
        <p:nvSpPr>
          <p:cNvPr id="25" name="文本框 24"/>
          <p:cNvSpPr txBox="1"/>
          <p:nvPr/>
        </p:nvSpPr>
        <p:spPr>
          <a:xfrm>
            <a:off x="4631055" y="849630"/>
            <a:ext cx="2275205" cy="306705"/>
          </a:xfrm>
          <a:prstGeom prst="rect">
            <a:avLst/>
          </a:prstGeom>
          <a:noFill/>
        </p:spPr>
        <p:txBody>
          <a:bodyPr wrap="square" rtlCol="0">
            <a:spAutoFit/>
          </a:bodyPr>
          <a:p>
            <a:pPr algn="ctr"/>
            <a:r>
              <a:rPr lang="en-US" altLang="zh-CN">
                <a:solidFill>
                  <a:srgbClr val="002060"/>
                </a:solidFill>
                <a:latin typeface="微软雅黑" panose="020B0502040204020203" pitchFamily="34" charset="-122"/>
                <a:ea typeface="微软雅黑" panose="020B0502040204020203" pitchFamily="34" charset="-122"/>
              </a:rPr>
              <a:t>Terminal Multiplexer</a:t>
            </a:r>
            <a:endParaRPr lang="en-US" altLang="zh-CN">
              <a:solidFill>
                <a:srgbClr val="002060"/>
              </a:solidFill>
              <a:latin typeface="微软雅黑" panose="020B0502040204020203" pitchFamily="34" charset="-122"/>
              <a:ea typeface="微软雅黑" panose="020B0502040204020203" pitchFamily="34" charset="-122"/>
            </a:endParaRPr>
          </a:p>
        </p:txBody>
      </p:sp>
      <p:sp>
        <p:nvSpPr>
          <p:cNvPr id="26" name="文本框 25"/>
          <p:cNvSpPr txBox="1"/>
          <p:nvPr/>
        </p:nvSpPr>
        <p:spPr>
          <a:xfrm>
            <a:off x="2474595" y="3905250"/>
            <a:ext cx="4982845" cy="306705"/>
          </a:xfrm>
          <a:prstGeom prst="rect">
            <a:avLst/>
          </a:prstGeom>
          <a:noFill/>
        </p:spPr>
        <p:txBody>
          <a:bodyPr wrap="square" rtlCol="0">
            <a:spAutoFit/>
          </a:bodyPr>
          <a:p>
            <a:pPr algn="l"/>
            <a:r>
              <a:rPr lang="zh-CN" altLang="en-US">
                <a:solidFill>
                  <a:srgbClr val="002060"/>
                </a:solidFill>
                <a:latin typeface="微软雅黑" panose="020B0502040204020203" pitchFamily="34" charset="-122"/>
                <a:ea typeface="微软雅黑" panose="020B0502040204020203" pitchFamily="34" charset="-122"/>
              </a:rPr>
              <a:t>从 </a:t>
            </a:r>
            <a:r>
              <a:rPr lang="en-US" altLang="zh-CN">
                <a:solidFill>
                  <a:srgbClr val="002060"/>
                </a:solidFill>
                <a:latin typeface="微软雅黑" panose="020B0502040204020203" pitchFamily="34" charset="-122"/>
                <a:ea typeface="微软雅黑" panose="020B0502040204020203" pitchFamily="34" charset="-122"/>
              </a:rPr>
              <a:t>STM-N </a:t>
            </a:r>
            <a:r>
              <a:rPr lang="zh-CN" altLang="en-US">
                <a:solidFill>
                  <a:srgbClr val="002060"/>
                </a:solidFill>
                <a:latin typeface="微软雅黑" panose="020B0502040204020203" pitchFamily="34" charset="-122"/>
                <a:ea typeface="微软雅黑" panose="020B0502040204020203" pitchFamily="34" charset="-122"/>
              </a:rPr>
              <a:t>信号中分出低速支路信号</a:t>
            </a:r>
            <a:endParaRPr lang="zh-CN" altLang="en-US">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02895" y="278765"/>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6.3.5 SDH </a:t>
            </a:r>
            <a:r>
              <a:rPr lang="zh-CN" altLang="en-US" sz="1600">
                <a:solidFill>
                  <a:srgbClr val="002060"/>
                </a:solidFill>
                <a:latin typeface="微软雅黑" panose="020B0502040204020203" pitchFamily="34" charset="-122"/>
                <a:ea typeface="微软雅黑" panose="020B0502040204020203" pitchFamily="34" charset="-122"/>
              </a:rPr>
              <a:t>网络常见网元</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2" name="文本框 1"/>
          <p:cNvSpPr txBox="1"/>
          <p:nvPr/>
        </p:nvSpPr>
        <p:spPr>
          <a:xfrm>
            <a:off x="311785" y="633730"/>
            <a:ext cx="2859405" cy="1014730"/>
          </a:xfrm>
          <a:prstGeom prst="rect">
            <a:avLst/>
          </a:prstGeom>
          <a:noFill/>
        </p:spPr>
        <p:txBody>
          <a:bodyPr wrap="square" rtlCol="0">
            <a:spAutoFit/>
          </a:bodyPr>
          <a:p>
            <a:pPr algn="l"/>
            <a:r>
              <a:rPr lang="en-US" altLang="zh-CN">
                <a:solidFill>
                  <a:srgbClr val="002060"/>
                </a:solidFill>
                <a:latin typeface="微软雅黑" panose="020B0502040204020203" pitchFamily="34" charset="-122"/>
                <a:ea typeface="微软雅黑" panose="020B0502040204020203" pitchFamily="34" charset="-122"/>
              </a:rPr>
              <a:t>1) </a:t>
            </a:r>
            <a:r>
              <a:rPr lang="zh-CN" altLang="en-US">
                <a:solidFill>
                  <a:srgbClr val="002060"/>
                </a:solidFill>
                <a:latin typeface="微软雅黑" panose="020B0502040204020203" pitchFamily="34" charset="-122"/>
                <a:ea typeface="微软雅黑" panose="020B0502040204020203" pitchFamily="34" charset="-122"/>
              </a:rPr>
              <a:t>终端复用器 </a:t>
            </a:r>
            <a:r>
              <a:rPr lang="en-US" altLang="zh-CN">
                <a:solidFill>
                  <a:srgbClr val="002060"/>
                </a:solidFill>
                <a:latin typeface="微软雅黑" panose="020B0502040204020203" pitchFamily="34" charset="-122"/>
                <a:ea typeface="微软雅黑" panose="020B0502040204020203" pitchFamily="34" charset="-122"/>
              </a:rPr>
              <a:t>— TM</a:t>
            </a:r>
            <a:endParaRPr lang="en-US" altLang="zh-CN">
              <a:solidFill>
                <a:srgbClr val="002060"/>
              </a:solidFill>
              <a:latin typeface="微软雅黑" panose="020B0502040204020203" pitchFamily="34" charset="-122"/>
              <a:ea typeface="微软雅黑" panose="020B0502040204020203" pitchFamily="34" charset="-122"/>
            </a:endParaRPr>
          </a:p>
          <a:p>
            <a:pPr algn="l"/>
            <a:r>
              <a:rPr lang="en-US" altLang="zh-CN"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2) </a:t>
            </a:r>
            <a:r>
              <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分</a:t>
            </a:r>
            <a:r>
              <a:rPr lang="en-US" altLang="zh-CN"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a:t>
            </a:r>
            <a:r>
              <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插复用器 </a:t>
            </a:r>
            <a:r>
              <a:rPr lang="en-US" altLang="zh-CN"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 ADM</a:t>
            </a:r>
            <a:endParaRPr lang="en-US" altLang="zh-CN"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3) </a:t>
            </a:r>
            <a:r>
              <a:rPr lang="zh-CN" altLang="en-US">
                <a:solidFill>
                  <a:srgbClr val="002060"/>
                </a:solidFill>
                <a:latin typeface="微软雅黑" panose="020B0502040204020203" pitchFamily="34" charset="-122"/>
                <a:ea typeface="微软雅黑" panose="020B0502040204020203" pitchFamily="34" charset="-122"/>
              </a:rPr>
              <a:t>再生中继器 </a:t>
            </a:r>
            <a:r>
              <a:rPr lang="en-US" altLang="zh-CN">
                <a:solidFill>
                  <a:srgbClr val="002060"/>
                </a:solidFill>
                <a:latin typeface="微软雅黑" panose="020B0502040204020203" pitchFamily="34" charset="-122"/>
                <a:ea typeface="微软雅黑" panose="020B0502040204020203" pitchFamily="34" charset="-122"/>
              </a:rPr>
              <a:t>— REG</a:t>
            </a:r>
            <a:endParaRPr lang="en-US" altLang="zh-CN">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4) </a:t>
            </a:r>
            <a:r>
              <a:rPr lang="zh-CN" altLang="en-US">
                <a:solidFill>
                  <a:srgbClr val="002060"/>
                </a:solidFill>
                <a:latin typeface="微软雅黑" panose="020B0502040204020203" pitchFamily="34" charset="-122"/>
                <a:ea typeface="微软雅黑" panose="020B0502040204020203" pitchFamily="34" charset="-122"/>
              </a:rPr>
              <a:t>数字交叉连接设备 </a:t>
            </a:r>
            <a:r>
              <a:rPr lang="en-US" altLang="zh-CN">
                <a:solidFill>
                  <a:srgbClr val="002060"/>
                </a:solidFill>
                <a:latin typeface="微软雅黑" panose="020B0502040204020203" pitchFamily="34" charset="-122"/>
                <a:ea typeface="微软雅黑" panose="020B0502040204020203" pitchFamily="34" charset="-122"/>
              </a:rPr>
              <a:t>— DXC</a:t>
            </a:r>
            <a:endParaRPr lang="en-US" altLang="zh-CN">
              <a:solidFill>
                <a:srgbClr val="002060"/>
              </a:solidFill>
              <a:latin typeface="微软雅黑" panose="020B0502040204020203" pitchFamily="34" charset="-122"/>
              <a:ea typeface="微软雅黑" panose="020B0502040204020203" pitchFamily="34" charset="-122"/>
            </a:endParaRPr>
          </a:p>
        </p:txBody>
      </p:sp>
      <p:grpSp>
        <p:nvGrpSpPr>
          <p:cNvPr id="57" name="组合 56"/>
          <p:cNvGrpSpPr/>
          <p:nvPr/>
        </p:nvGrpSpPr>
        <p:grpSpPr>
          <a:xfrm>
            <a:off x="2891790" y="1212850"/>
            <a:ext cx="6127115" cy="1619250"/>
            <a:chOff x="911" y="5027"/>
            <a:chExt cx="9649" cy="2550"/>
          </a:xfrm>
        </p:grpSpPr>
        <p:sp>
          <p:nvSpPr>
            <p:cNvPr id="25" name="矩形 24"/>
            <p:cNvSpPr/>
            <p:nvPr/>
          </p:nvSpPr>
          <p:spPr>
            <a:xfrm>
              <a:off x="4347" y="5153"/>
              <a:ext cx="2129" cy="1036"/>
            </a:xfrm>
            <a:prstGeom prst="rect">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ADM</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cxnSp>
          <p:nvCxnSpPr>
            <p:cNvPr id="31" name="直接箭头连接符 30"/>
            <p:cNvCxnSpPr>
              <a:stCxn id="25" idx="3"/>
              <a:endCxn id="34" idx="2"/>
            </p:cNvCxnSpPr>
            <p:nvPr/>
          </p:nvCxnSpPr>
          <p:spPr>
            <a:xfrm flipV="1">
              <a:off x="6476" y="5649"/>
              <a:ext cx="944" cy="22"/>
            </a:xfrm>
            <a:prstGeom prst="straightConnector1">
              <a:avLst/>
            </a:prstGeom>
            <a:solidFill>
              <a:schemeClr val="accent1"/>
            </a:solidFill>
            <a:ln w="15875" cap="flat" cmpd="sng" algn="ctr">
              <a:solidFill>
                <a:srgbClr val="1C4885"/>
              </a:solidFill>
              <a:prstDash val="solid"/>
              <a:round/>
              <a:headEnd type="triangle" w="med" len="med"/>
              <a:tailEnd type="none" w="med" len="med"/>
            </a:ln>
          </p:spPr>
        </p:cxnSp>
        <p:grpSp>
          <p:nvGrpSpPr>
            <p:cNvPr id="33" name="组合 32"/>
            <p:cNvGrpSpPr/>
            <p:nvPr/>
          </p:nvGrpSpPr>
          <p:grpSpPr>
            <a:xfrm rot="0">
              <a:off x="7420" y="5354"/>
              <a:ext cx="590" cy="590"/>
              <a:chOff x="10401" y="4100"/>
              <a:chExt cx="590" cy="590"/>
            </a:xfrm>
          </p:grpSpPr>
          <p:sp>
            <p:nvSpPr>
              <p:cNvPr id="34" name="椭圆 33"/>
              <p:cNvSpPr/>
              <p:nvPr/>
            </p:nvSpPr>
            <p:spPr>
              <a:xfrm>
                <a:off x="10401" y="4100"/>
                <a:ext cx="590" cy="590"/>
              </a:xfrm>
              <a:prstGeom prst="ellipse">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cxnSp>
            <p:nvCxnSpPr>
              <p:cNvPr id="35" name="直接箭头连接符 34"/>
              <p:cNvCxnSpPr>
                <a:stCxn id="34" idx="3"/>
                <a:endCxn id="34" idx="0"/>
              </p:cNvCxnSpPr>
              <p:nvPr/>
            </p:nvCxnSpPr>
            <p:spPr>
              <a:xfrm flipV="1">
                <a:off x="10487" y="4100"/>
                <a:ext cx="209" cy="504"/>
              </a:xfrm>
              <a:prstGeom prst="straightConnector1">
                <a:avLst/>
              </a:prstGeom>
              <a:solidFill>
                <a:schemeClr val="accent1"/>
              </a:solidFill>
              <a:ln w="15875" cap="flat" cmpd="sng" algn="ctr">
                <a:solidFill>
                  <a:srgbClr val="1C4885"/>
                </a:solidFill>
                <a:prstDash val="solid"/>
                <a:round/>
                <a:headEnd type="none" w="med" len="med"/>
                <a:tailEnd type="triangle" w="med" len="med"/>
              </a:ln>
            </p:spPr>
          </p:cxnSp>
          <p:cxnSp>
            <p:nvCxnSpPr>
              <p:cNvPr id="36" name="直接箭头连接符 35"/>
              <p:cNvCxnSpPr/>
              <p:nvPr/>
            </p:nvCxnSpPr>
            <p:spPr>
              <a:xfrm flipV="1">
                <a:off x="10696" y="4186"/>
                <a:ext cx="209" cy="504"/>
              </a:xfrm>
              <a:prstGeom prst="straightConnector1">
                <a:avLst/>
              </a:prstGeom>
              <a:solidFill>
                <a:schemeClr val="accent1"/>
              </a:solidFill>
              <a:ln w="15875" cap="flat" cmpd="sng" algn="ctr">
                <a:solidFill>
                  <a:srgbClr val="1C4885"/>
                </a:solidFill>
                <a:prstDash val="solid"/>
                <a:round/>
                <a:headEnd type="none" w="med" len="med"/>
                <a:tailEnd type="triangle" w="med" len="med"/>
              </a:ln>
            </p:spPr>
          </p:cxnSp>
        </p:grpSp>
        <p:cxnSp>
          <p:nvCxnSpPr>
            <p:cNvPr id="37" name="直接箭头连接符 36"/>
            <p:cNvCxnSpPr>
              <a:stCxn id="34" idx="6"/>
            </p:cNvCxnSpPr>
            <p:nvPr/>
          </p:nvCxnSpPr>
          <p:spPr>
            <a:xfrm>
              <a:off x="8010" y="5649"/>
              <a:ext cx="1582" cy="0"/>
            </a:xfrm>
            <a:prstGeom prst="straightConnector1">
              <a:avLst/>
            </a:prstGeom>
            <a:solidFill>
              <a:schemeClr val="accent1"/>
            </a:solidFill>
            <a:ln w="15875" cap="flat" cmpd="sng" algn="ctr">
              <a:solidFill>
                <a:srgbClr val="1C4885"/>
              </a:solidFill>
              <a:prstDash val="solid"/>
              <a:round/>
              <a:headEnd type="none" w="med" len="med"/>
              <a:tailEnd type="triangle" w="med" len="med"/>
            </a:ln>
          </p:spPr>
        </p:cxnSp>
        <p:sp>
          <p:nvSpPr>
            <p:cNvPr id="38" name="文本框 37"/>
            <p:cNvSpPr txBox="1"/>
            <p:nvPr/>
          </p:nvSpPr>
          <p:spPr>
            <a:xfrm>
              <a:off x="9568" y="5440"/>
              <a:ext cx="992" cy="386"/>
            </a:xfrm>
            <a:prstGeom prst="rect">
              <a:avLst/>
            </a:prstGeom>
            <a:noFill/>
          </p:spPr>
          <p:txBody>
            <a:bodyPr wrap="square" rtlCol="0">
              <a:spAutoFit/>
            </a:bodyPr>
            <a:p>
              <a:pPr algn="ctr"/>
              <a:r>
                <a:rPr lang="en-US" altLang="zh-CN" sz="1000">
                  <a:solidFill>
                    <a:srgbClr val="002060"/>
                  </a:solidFill>
                  <a:latin typeface="Arial" panose="020B0604020202020204" pitchFamily="34" charset="0"/>
                  <a:ea typeface="微软雅黑" panose="020B0502040204020203" pitchFamily="34" charset="-122"/>
                </a:rPr>
                <a:t>STM-N</a:t>
              </a:r>
              <a:endParaRPr lang="en-US" altLang="zh-CN" sz="1000">
                <a:solidFill>
                  <a:srgbClr val="002060"/>
                </a:solidFill>
                <a:latin typeface="Arial" panose="020B0604020202020204" pitchFamily="34" charset="0"/>
                <a:ea typeface="微软雅黑" panose="020B0502040204020203" pitchFamily="34" charset="-122"/>
              </a:endParaRPr>
            </a:p>
          </p:txBody>
        </p:sp>
        <p:sp>
          <p:nvSpPr>
            <p:cNvPr id="39" name="文本框 38"/>
            <p:cNvSpPr txBox="1"/>
            <p:nvPr/>
          </p:nvSpPr>
          <p:spPr>
            <a:xfrm>
              <a:off x="3901" y="5054"/>
              <a:ext cx="446" cy="386"/>
            </a:xfrm>
            <a:prstGeom prst="rect">
              <a:avLst/>
            </a:prstGeom>
            <a:noFill/>
          </p:spPr>
          <p:txBody>
            <a:bodyPr wrap="square" rtlCol="0">
              <a:spAutoFit/>
            </a:bodyPr>
            <a:p>
              <a:pPr algn="ctr"/>
              <a:r>
                <a:rPr lang="en-US" altLang="zh-CN" sz="1000">
                  <a:solidFill>
                    <a:srgbClr val="002060"/>
                  </a:solidFill>
                  <a:latin typeface="Arial" panose="020B0604020202020204" pitchFamily="34" charset="0"/>
                  <a:ea typeface="微软雅黑" panose="020B0502040204020203" pitchFamily="34" charset="-122"/>
                </a:rPr>
                <a:t>w</a:t>
              </a:r>
              <a:endParaRPr lang="en-US" altLang="zh-CN" sz="1000">
                <a:solidFill>
                  <a:srgbClr val="002060"/>
                </a:solidFill>
                <a:latin typeface="Arial" panose="020B0604020202020204" pitchFamily="34" charset="0"/>
                <a:ea typeface="微软雅黑" panose="020B0502040204020203" pitchFamily="34" charset="-122"/>
              </a:endParaRPr>
            </a:p>
          </p:txBody>
        </p:sp>
        <p:sp>
          <p:nvSpPr>
            <p:cNvPr id="40" name="文本框 39"/>
            <p:cNvSpPr txBox="1"/>
            <p:nvPr/>
          </p:nvSpPr>
          <p:spPr>
            <a:xfrm>
              <a:off x="4993" y="7191"/>
              <a:ext cx="1323" cy="386"/>
            </a:xfrm>
            <a:prstGeom prst="rect">
              <a:avLst/>
            </a:prstGeom>
            <a:noFill/>
          </p:spPr>
          <p:txBody>
            <a:bodyPr wrap="square" rtlCol="0">
              <a:spAutoFit/>
            </a:bodyPr>
            <a:p>
              <a:pPr algn="r"/>
              <a:r>
                <a:rPr lang="en-US" altLang="zh-CN" sz="1000">
                  <a:solidFill>
                    <a:srgbClr val="002060"/>
                  </a:solidFill>
                  <a:latin typeface="Arial" panose="020B0604020202020204" pitchFamily="34" charset="0"/>
                  <a:ea typeface="微软雅黑" panose="020B0502040204020203" pitchFamily="34" charset="-122"/>
                </a:rPr>
                <a:t>140 Mbit/s</a:t>
              </a:r>
              <a:endParaRPr lang="en-US" altLang="zh-CN" sz="1000">
                <a:solidFill>
                  <a:srgbClr val="002060"/>
                </a:solidFill>
                <a:latin typeface="Arial" panose="020B0604020202020204" pitchFamily="34" charset="0"/>
                <a:ea typeface="微软雅黑" panose="020B0502040204020203" pitchFamily="34" charset="-122"/>
              </a:endParaRPr>
            </a:p>
          </p:txBody>
        </p:sp>
        <p:sp>
          <p:nvSpPr>
            <p:cNvPr id="41" name="文本框 40"/>
            <p:cNvSpPr txBox="1"/>
            <p:nvPr/>
          </p:nvSpPr>
          <p:spPr>
            <a:xfrm>
              <a:off x="3671" y="6805"/>
              <a:ext cx="1323" cy="386"/>
            </a:xfrm>
            <a:prstGeom prst="rect">
              <a:avLst/>
            </a:prstGeom>
            <a:noFill/>
          </p:spPr>
          <p:txBody>
            <a:bodyPr wrap="square" rtlCol="0">
              <a:spAutoFit/>
            </a:bodyPr>
            <a:p>
              <a:pPr algn="r"/>
              <a:r>
                <a:rPr lang="en-US" altLang="zh-CN" sz="1000">
                  <a:solidFill>
                    <a:srgbClr val="002060"/>
                  </a:solidFill>
                  <a:latin typeface="Arial" panose="020B0604020202020204" pitchFamily="34" charset="0"/>
                  <a:ea typeface="微软雅黑" panose="020B0502040204020203" pitchFamily="34" charset="-122"/>
                </a:rPr>
                <a:t>2 Mbit/s</a:t>
              </a:r>
              <a:endParaRPr lang="en-US" altLang="zh-CN" sz="1000">
                <a:solidFill>
                  <a:srgbClr val="002060"/>
                </a:solidFill>
                <a:latin typeface="Arial" panose="020B0604020202020204" pitchFamily="34" charset="0"/>
                <a:ea typeface="微软雅黑" panose="020B0502040204020203" pitchFamily="34" charset="-122"/>
              </a:endParaRPr>
            </a:p>
          </p:txBody>
        </p:sp>
        <p:sp>
          <p:nvSpPr>
            <p:cNvPr id="42" name="文本框 41"/>
            <p:cNvSpPr txBox="1"/>
            <p:nvPr/>
          </p:nvSpPr>
          <p:spPr>
            <a:xfrm>
              <a:off x="4502" y="6793"/>
              <a:ext cx="1323" cy="386"/>
            </a:xfrm>
            <a:prstGeom prst="rect">
              <a:avLst/>
            </a:prstGeom>
            <a:noFill/>
          </p:spPr>
          <p:txBody>
            <a:bodyPr wrap="square" rtlCol="0">
              <a:spAutoFit/>
            </a:bodyPr>
            <a:p>
              <a:pPr algn="r"/>
              <a:r>
                <a:rPr lang="en-US" altLang="zh-CN" sz="1000">
                  <a:solidFill>
                    <a:srgbClr val="002060"/>
                  </a:solidFill>
                  <a:latin typeface="Arial" panose="020B0604020202020204" pitchFamily="34" charset="0"/>
                  <a:ea typeface="微软雅黑" panose="020B0502040204020203" pitchFamily="34" charset="-122"/>
                </a:rPr>
                <a:t>34 Mbit/s</a:t>
              </a:r>
              <a:endParaRPr lang="en-US" altLang="zh-CN" sz="1000">
                <a:solidFill>
                  <a:srgbClr val="002060"/>
                </a:solidFill>
                <a:latin typeface="Arial" panose="020B0604020202020204" pitchFamily="34" charset="0"/>
                <a:ea typeface="微软雅黑" panose="020B0502040204020203" pitchFamily="34" charset="-122"/>
              </a:endParaRPr>
            </a:p>
          </p:txBody>
        </p:sp>
        <p:sp>
          <p:nvSpPr>
            <p:cNvPr id="43" name="文本框 42"/>
            <p:cNvSpPr txBox="1"/>
            <p:nvPr/>
          </p:nvSpPr>
          <p:spPr>
            <a:xfrm>
              <a:off x="8753" y="6805"/>
              <a:ext cx="992" cy="386"/>
            </a:xfrm>
            <a:prstGeom prst="rect">
              <a:avLst/>
            </a:prstGeom>
            <a:noFill/>
          </p:spPr>
          <p:txBody>
            <a:bodyPr wrap="square" rtlCol="0">
              <a:spAutoFit/>
            </a:bodyPr>
            <a:p>
              <a:pPr algn="ctr"/>
              <a:r>
                <a:rPr lang="en-US" altLang="zh-CN" sz="1000">
                  <a:solidFill>
                    <a:srgbClr val="002060"/>
                  </a:solidFill>
                  <a:latin typeface="Arial" panose="020B0604020202020204" pitchFamily="34" charset="0"/>
                  <a:ea typeface="微软雅黑" panose="020B0502040204020203" pitchFamily="34" charset="-122"/>
                </a:rPr>
                <a:t>M &lt; N</a:t>
              </a:r>
              <a:endParaRPr lang="en-US" altLang="zh-CN" sz="1000">
                <a:solidFill>
                  <a:srgbClr val="002060"/>
                </a:solidFill>
                <a:latin typeface="Arial" panose="020B0604020202020204" pitchFamily="34" charset="0"/>
                <a:ea typeface="微软雅黑" panose="020B0502040204020203" pitchFamily="34" charset="-122"/>
              </a:endParaRPr>
            </a:p>
          </p:txBody>
        </p:sp>
        <p:cxnSp>
          <p:nvCxnSpPr>
            <p:cNvPr id="44" name="直接箭头连接符 43"/>
            <p:cNvCxnSpPr/>
            <p:nvPr/>
          </p:nvCxnSpPr>
          <p:spPr>
            <a:xfrm flipV="1">
              <a:off x="1903" y="5671"/>
              <a:ext cx="944" cy="22"/>
            </a:xfrm>
            <a:prstGeom prst="straightConnector1">
              <a:avLst/>
            </a:prstGeom>
            <a:solidFill>
              <a:schemeClr val="accent1"/>
            </a:solidFill>
            <a:ln w="15875" cap="flat" cmpd="sng" algn="ctr">
              <a:solidFill>
                <a:srgbClr val="1C4885"/>
              </a:solidFill>
              <a:prstDash val="solid"/>
              <a:round/>
              <a:headEnd type="triangle" w="med" len="med"/>
              <a:tailEnd type="none" w="med" len="med"/>
            </a:ln>
          </p:spPr>
        </p:cxnSp>
        <p:grpSp>
          <p:nvGrpSpPr>
            <p:cNvPr id="45" name="组合 44"/>
            <p:cNvGrpSpPr/>
            <p:nvPr/>
          </p:nvGrpSpPr>
          <p:grpSpPr>
            <a:xfrm rot="0">
              <a:off x="2847" y="5376"/>
              <a:ext cx="590" cy="590"/>
              <a:chOff x="10401" y="4100"/>
              <a:chExt cx="590" cy="590"/>
            </a:xfrm>
          </p:grpSpPr>
          <p:sp>
            <p:nvSpPr>
              <p:cNvPr id="46" name="椭圆 45"/>
              <p:cNvSpPr/>
              <p:nvPr/>
            </p:nvSpPr>
            <p:spPr>
              <a:xfrm>
                <a:off x="10401" y="4100"/>
                <a:ext cx="590" cy="590"/>
              </a:xfrm>
              <a:prstGeom prst="ellipse">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cxnSp>
            <p:nvCxnSpPr>
              <p:cNvPr id="47" name="直接箭头连接符 46"/>
              <p:cNvCxnSpPr>
                <a:stCxn id="46" idx="3"/>
                <a:endCxn id="46" idx="0"/>
              </p:cNvCxnSpPr>
              <p:nvPr/>
            </p:nvCxnSpPr>
            <p:spPr>
              <a:xfrm flipV="1">
                <a:off x="10487" y="4100"/>
                <a:ext cx="209" cy="504"/>
              </a:xfrm>
              <a:prstGeom prst="straightConnector1">
                <a:avLst/>
              </a:prstGeom>
              <a:solidFill>
                <a:schemeClr val="accent1"/>
              </a:solidFill>
              <a:ln w="15875" cap="flat" cmpd="sng" algn="ctr">
                <a:solidFill>
                  <a:srgbClr val="1C4885"/>
                </a:solidFill>
                <a:prstDash val="solid"/>
                <a:round/>
                <a:headEnd type="none" w="med" len="med"/>
                <a:tailEnd type="triangle" w="med" len="med"/>
              </a:ln>
            </p:spPr>
          </p:cxnSp>
          <p:cxnSp>
            <p:nvCxnSpPr>
              <p:cNvPr id="48" name="直接箭头连接符 47"/>
              <p:cNvCxnSpPr/>
              <p:nvPr/>
            </p:nvCxnSpPr>
            <p:spPr>
              <a:xfrm flipV="1">
                <a:off x="10696" y="4186"/>
                <a:ext cx="209" cy="504"/>
              </a:xfrm>
              <a:prstGeom prst="straightConnector1">
                <a:avLst/>
              </a:prstGeom>
              <a:solidFill>
                <a:schemeClr val="accent1"/>
              </a:solidFill>
              <a:ln w="15875" cap="flat" cmpd="sng" algn="ctr">
                <a:solidFill>
                  <a:srgbClr val="1C4885"/>
                </a:solidFill>
                <a:prstDash val="solid"/>
                <a:round/>
                <a:headEnd type="none" w="med" len="med"/>
                <a:tailEnd type="triangle" w="med" len="med"/>
              </a:ln>
            </p:spPr>
          </p:cxnSp>
        </p:grpSp>
        <p:cxnSp>
          <p:nvCxnSpPr>
            <p:cNvPr id="49" name="直接箭头连接符 48"/>
            <p:cNvCxnSpPr>
              <a:endCxn id="25" idx="1"/>
            </p:cNvCxnSpPr>
            <p:nvPr/>
          </p:nvCxnSpPr>
          <p:spPr>
            <a:xfrm>
              <a:off x="3437" y="5658"/>
              <a:ext cx="910" cy="13"/>
            </a:xfrm>
            <a:prstGeom prst="straightConnector1">
              <a:avLst/>
            </a:prstGeom>
            <a:solidFill>
              <a:schemeClr val="accent1"/>
            </a:solidFill>
            <a:ln w="15875" cap="flat" cmpd="sng" algn="ctr">
              <a:solidFill>
                <a:srgbClr val="1C4885"/>
              </a:solidFill>
              <a:prstDash val="solid"/>
              <a:round/>
              <a:headEnd type="none" w="med" len="med"/>
              <a:tailEnd type="triangle" w="med" len="med"/>
            </a:ln>
          </p:spPr>
        </p:cxnSp>
        <p:sp>
          <p:nvSpPr>
            <p:cNvPr id="50" name="文本框 49"/>
            <p:cNvSpPr txBox="1"/>
            <p:nvPr/>
          </p:nvSpPr>
          <p:spPr>
            <a:xfrm>
              <a:off x="911" y="5467"/>
              <a:ext cx="992" cy="386"/>
            </a:xfrm>
            <a:prstGeom prst="rect">
              <a:avLst/>
            </a:prstGeom>
            <a:noFill/>
          </p:spPr>
          <p:txBody>
            <a:bodyPr wrap="square" rtlCol="0">
              <a:spAutoFit/>
            </a:bodyPr>
            <a:p>
              <a:pPr algn="ctr"/>
              <a:r>
                <a:rPr lang="en-US" altLang="zh-CN" sz="1000">
                  <a:solidFill>
                    <a:srgbClr val="002060"/>
                  </a:solidFill>
                  <a:latin typeface="Arial" panose="020B0604020202020204" pitchFamily="34" charset="0"/>
                  <a:ea typeface="微软雅黑" panose="020B0502040204020203" pitchFamily="34" charset="-122"/>
                </a:rPr>
                <a:t>STM-N</a:t>
              </a:r>
              <a:endParaRPr lang="en-US" altLang="zh-CN" sz="1000">
                <a:solidFill>
                  <a:srgbClr val="002060"/>
                </a:solidFill>
                <a:latin typeface="Arial" panose="020B0604020202020204" pitchFamily="34" charset="0"/>
                <a:ea typeface="微软雅黑" panose="020B0502040204020203" pitchFamily="34" charset="-122"/>
              </a:endParaRPr>
            </a:p>
          </p:txBody>
        </p:sp>
        <p:sp>
          <p:nvSpPr>
            <p:cNvPr id="51" name="文本框 50"/>
            <p:cNvSpPr txBox="1"/>
            <p:nvPr/>
          </p:nvSpPr>
          <p:spPr>
            <a:xfrm>
              <a:off x="6476" y="5027"/>
              <a:ext cx="446" cy="386"/>
            </a:xfrm>
            <a:prstGeom prst="rect">
              <a:avLst/>
            </a:prstGeom>
            <a:noFill/>
          </p:spPr>
          <p:txBody>
            <a:bodyPr wrap="square" rtlCol="0">
              <a:spAutoFit/>
            </a:bodyPr>
            <a:p>
              <a:pPr algn="ctr"/>
              <a:r>
                <a:rPr lang="en-US" altLang="zh-CN" sz="1000">
                  <a:solidFill>
                    <a:srgbClr val="002060"/>
                  </a:solidFill>
                  <a:latin typeface="Arial" panose="020B0604020202020204" pitchFamily="34" charset="0"/>
                  <a:ea typeface="微软雅黑" panose="020B0502040204020203" pitchFamily="34" charset="-122"/>
                </a:rPr>
                <a:t>e</a:t>
              </a:r>
              <a:endParaRPr lang="en-US" altLang="zh-CN" sz="1000">
                <a:solidFill>
                  <a:srgbClr val="002060"/>
                </a:solidFill>
                <a:latin typeface="Arial" panose="020B0604020202020204" pitchFamily="34" charset="0"/>
                <a:ea typeface="微软雅黑" panose="020B0502040204020203" pitchFamily="34" charset="-122"/>
              </a:endParaRPr>
            </a:p>
          </p:txBody>
        </p:sp>
        <p:cxnSp>
          <p:nvCxnSpPr>
            <p:cNvPr id="52" name="直接连接符 51"/>
            <p:cNvCxnSpPr/>
            <p:nvPr/>
          </p:nvCxnSpPr>
          <p:spPr>
            <a:xfrm>
              <a:off x="4502" y="6215"/>
              <a:ext cx="0" cy="590"/>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53" name="直接连接符 52"/>
            <p:cNvCxnSpPr/>
            <p:nvPr/>
          </p:nvCxnSpPr>
          <p:spPr>
            <a:xfrm>
              <a:off x="5105" y="6215"/>
              <a:ext cx="0" cy="590"/>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54" name="直接连接符 53"/>
            <p:cNvCxnSpPr/>
            <p:nvPr/>
          </p:nvCxnSpPr>
          <p:spPr>
            <a:xfrm>
              <a:off x="5708" y="6215"/>
              <a:ext cx="0" cy="964"/>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55" name="直接连接符 54"/>
            <p:cNvCxnSpPr/>
            <p:nvPr/>
          </p:nvCxnSpPr>
          <p:spPr>
            <a:xfrm>
              <a:off x="6316" y="6215"/>
              <a:ext cx="0" cy="590"/>
            </a:xfrm>
            <a:prstGeom prst="line">
              <a:avLst/>
            </a:prstGeom>
            <a:solidFill>
              <a:schemeClr val="accent1"/>
            </a:solidFill>
            <a:ln w="15875" cap="flat" cmpd="sng" algn="ctr">
              <a:solidFill>
                <a:srgbClr val="1C4885"/>
              </a:solidFill>
              <a:prstDash val="solid"/>
              <a:round/>
              <a:headEnd type="none" w="med" len="med"/>
              <a:tailEnd type="none" w="med" len="med"/>
            </a:ln>
          </p:spPr>
        </p:cxnSp>
        <p:sp>
          <p:nvSpPr>
            <p:cNvPr id="56" name="文本框 55"/>
            <p:cNvSpPr txBox="1"/>
            <p:nvPr/>
          </p:nvSpPr>
          <p:spPr>
            <a:xfrm>
              <a:off x="5825" y="6793"/>
              <a:ext cx="992" cy="386"/>
            </a:xfrm>
            <a:prstGeom prst="rect">
              <a:avLst/>
            </a:prstGeom>
            <a:noFill/>
          </p:spPr>
          <p:txBody>
            <a:bodyPr wrap="square" rtlCol="0">
              <a:spAutoFit/>
            </a:bodyPr>
            <a:p>
              <a:pPr algn="ctr"/>
              <a:r>
                <a:rPr lang="en-US" altLang="zh-CN" sz="1000">
                  <a:solidFill>
                    <a:srgbClr val="002060"/>
                  </a:solidFill>
                  <a:latin typeface="Arial" panose="020B0604020202020204" pitchFamily="34" charset="0"/>
                  <a:ea typeface="微软雅黑" panose="020B0502040204020203" pitchFamily="34" charset="-122"/>
                </a:rPr>
                <a:t>STM-M</a:t>
              </a:r>
              <a:endParaRPr lang="en-US" altLang="zh-CN" sz="1000">
                <a:solidFill>
                  <a:srgbClr val="002060"/>
                </a:solidFill>
                <a:latin typeface="Arial" panose="020B0604020202020204" pitchFamily="34" charset="0"/>
                <a:ea typeface="微软雅黑" panose="020B0502040204020203" pitchFamily="34" charset="-122"/>
              </a:endParaRPr>
            </a:p>
          </p:txBody>
        </p:sp>
      </p:grpSp>
      <p:sp>
        <p:nvSpPr>
          <p:cNvPr id="58" name="文本框 57"/>
          <p:cNvSpPr txBox="1"/>
          <p:nvPr/>
        </p:nvSpPr>
        <p:spPr>
          <a:xfrm>
            <a:off x="4631055" y="849630"/>
            <a:ext cx="2275205" cy="306705"/>
          </a:xfrm>
          <a:prstGeom prst="rect">
            <a:avLst/>
          </a:prstGeom>
          <a:noFill/>
        </p:spPr>
        <p:txBody>
          <a:bodyPr wrap="square" rtlCol="0">
            <a:spAutoFit/>
          </a:bodyPr>
          <a:p>
            <a:pPr algn="ctr"/>
            <a:r>
              <a:rPr lang="en-US" altLang="zh-CN">
                <a:solidFill>
                  <a:srgbClr val="002060"/>
                </a:solidFill>
                <a:latin typeface="微软雅黑" panose="020B0502040204020203" pitchFamily="34" charset="-122"/>
                <a:ea typeface="微软雅黑" panose="020B0502040204020203" pitchFamily="34" charset="-122"/>
              </a:rPr>
              <a:t>Add / Drop Multiplexer</a:t>
            </a:r>
            <a:endParaRPr lang="en-US" altLang="zh-CN">
              <a:solidFill>
                <a:srgbClr val="002060"/>
              </a:solidFill>
              <a:latin typeface="微软雅黑" panose="020B0502040204020203" pitchFamily="34" charset="-122"/>
              <a:ea typeface="微软雅黑" panose="020B0502040204020203" pitchFamily="34" charset="-122"/>
            </a:endParaRPr>
          </a:p>
        </p:txBody>
      </p:sp>
      <p:sp>
        <p:nvSpPr>
          <p:cNvPr id="59" name="文本框 58"/>
          <p:cNvSpPr txBox="1"/>
          <p:nvPr/>
        </p:nvSpPr>
        <p:spPr>
          <a:xfrm>
            <a:off x="2474595" y="3293745"/>
            <a:ext cx="4982845" cy="306705"/>
          </a:xfrm>
          <a:prstGeom prst="rect">
            <a:avLst/>
          </a:prstGeom>
          <a:noFill/>
        </p:spPr>
        <p:txBody>
          <a:bodyPr wrap="square" rtlCol="0">
            <a:spAutoFit/>
          </a:bodyPr>
          <a:p>
            <a:pPr algn="l"/>
            <a:r>
              <a:rPr lang="zh-CN" altLang="en-US">
                <a:solidFill>
                  <a:srgbClr val="002060"/>
                </a:solidFill>
                <a:latin typeface="微软雅黑" panose="020B0502040204020203" pitchFamily="34" charset="-122"/>
                <a:ea typeface="微软雅黑" panose="020B0502040204020203" pitchFamily="34" charset="-122"/>
              </a:rPr>
              <a:t>用于</a:t>
            </a:r>
            <a:r>
              <a:rPr lang="en-US" altLang="zh-CN">
                <a:solidFill>
                  <a:srgbClr val="002060"/>
                </a:solidFill>
                <a:latin typeface="微软雅黑" panose="020B0502040204020203" pitchFamily="34" charset="-122"/>
                <a:ea typeface="微软雅黑" panose="020B0502040204020203" pitchFamily="34" charset="-122"/>
              </a:rPr>
              <a:t>SDH</a:t>
            </a:r>
            <a:r>
              <a:rPr lang="zh-CN" altLang="en-US">
                <a:solidFill>
                  <a:srgbClr val="002060"/>
                </a:solidFill>
                <a:latin typeface="微软雅黑" panose="020B0502040204020203" pitchFamily="34" charset="-122"/>
                <a:ea typeface="微软雅黑" panose="020B0502040204020203" pitchFamily="34" charset="-122"/>
              </a:rPr>
              <a:t>传输网络的转接站点处，如链路中间节点或环上节点</a:t>
            </a:r>
            <a:endParaRPr lang="zh-CN" altLang="en-US">
              <a:solidFill>
                <a:srgbClr val="002060"/>
              </a:solidFill>
              <a:latin typeface="微软雅黑" panose="020B0502040204020203" pitchFamily="34" charset="-122"/>
              <a:ea typeface="微软雅黑" panose="020B0502040204020203" pitchFamily="34" charset="-122"/>
            </a:endParaRPr>
          </a:p>
        </p:txBody>
      </p:sp>
      <p:sp>
        <p:nvSpPr>
          <p:cNvPr id="60" name="文本框 59"/>
          <p:cNvSpPr txBox="1"/>
          <p:nvPr/>
        </p:nvSpPr>
        <p:spPr>
          <a:xfrm>
            <a:off x="2474595" y="3031490"/>
            <a:ext cx="3848735" cy="306705"/>
          </a:xfrm>
          <a:prstGeom prst="rect">
            <a:avLst/>
          </a:prstGeom>
          <a:noFill/>
        </p:spPr>
        <p:txBody>
          <a:bodyPr wrap="square" rtlCol="0">
            <a:spAutoFit/>
          </a:bodyPr>
          <a:p>
            <a:pPr algn="l"/>
            <a:r>
              <a:rPr lang="zh-CN" altLang="en-US">
                <a:solidFill>
                  <a:srgbClr val="002060"/>
                </a:solidFill>
                <a:latin typeface="微软雅黑" panose="020B0502040204020203" pitchFamily="34" charset="-122"/>
                <a:ea typeface="微软雅黑" panose="020B0502040204020203" pitchFamily="34" charset="-122"/>
              </a:rPr>
              <a:t>使用最多、最重要的网元</a:t>
            </a:r>
            <a:r>
              <a:rPr lang="en-US" altLang="zh-CN">
                <a:solidFill>
                  <a:srgbClr val="002060"/>
                </a:solidFill>
                <a:latin typeface="微软雅黑" panose="020B0502040204020203" pitchFamily="34" charset="-122"/>
                <a:ea typeface="微软雅黑" panose="020B0502040204020203" pitchFamily="34" charset="-122"/>
              </a:rPr>
              <a:t>, </a:t>
            </a:r>
            <a:r>
              <a:rPr lang="zh-CN" altLang="en-US">
                <a:solidFill>
                  <a:srgbClr val="002060"/>
                </a:solidFill>
                <a:latin typeface="微软雅黑" panose="020B0502040204020203" pitchFamily="34" charset="-122"/>
                <a:ea typeface="微软雅黑" panose="020B0502040204020203" pitchFamily="34" charset="-122"/>
              </a:rPr>
              <a:t>等效</a:t>
            </a:r>
            <a:r>
              <a:rPr lang="en-US" altLang="zh-CN">
                <a:solidFill>
                  <a:srgbClr val="002060"/>
                </a:solidFill>
                <a:latin typeface="微软雅黑" panose="020B0502040204020203" pitchFamily="34" charset="-122"/>
                <a:ea typeface="微软雅黑" panose="020B0502040204020203" pitchFamily="34" charset="-122"/>
              </a:rPr>
              <a:t>2</a:t>
            </a:r>
            <a:r>
              <a:rPr lang="zh-CN" altLang="en-US">
                <a:solidFill>
                  <a:srgbClr val="002060"/>
                </a:solidFill>
                <a:latin typeface="微软雅黑" panose="020B0502040204020203" pitchFamily="34" charset="-122"/>
                <a:ea typeface="微软雅黑" panose="020B0502040204020203" pitchFamily="34" charset="-122"/>
              </a:rPr>
              <a:t>个</a:t>
            </a:r>
            <a:r>
              <a:rPr lang="en-US" altLang="zh-CN">
                <a:solidFill>
                  <a:srgbClr val="002060"/>
                </a:solidFill>
                <a:latin typeface="微软雅黑" panose="020B0502040204020203" pitchFamily="34" charset="-122"/>
                <a:ea typeface="微软雅黑" panose="020B0502040204020203" pitchFamily="34" charset="-122"/>
              </a:rPr>
              <a:t>TM</a:t>
            </a:r>
            <a:endParaRPr lang="en-US" altLang="zh-CN">
              <a:solidFill>
                <a:srgbClr val="002060"/>
              </a:solidFill>
              <a:latin typeface="微软雅黑" panose="020B0502040204020203" pitchFamily="34" charset="-122"/>
              <a:ea typeface="微软雅黑" panose="020B0502040204020203" pitchFamily="34" charset="-122"/>
            </a:endParaRPr>
          </a:p>
        </p:txBody>
      </p:sp>
      <p:sp>
        <p:nvSpPr>
          <p:cNvPr id="61" name="文本框 60"/>
          <p:cNvSpPr txBox="1"/>
          <p:nvPr/>
        </p:nvSpPr>
        <p:spPr>
          <a:xfrm>
            <a:off x="2474595" y="4207510"/>
            <a:ext cx="4982845" cy="306705"/>
          </a:xfrm>
          <a:prstGeom prst="rect">
            <a:avLst/>
          </a:prstGeom>
          <a:noFill/>
        </p:spPr>
        <p:txBody>
          <a:bodyPr wrap="square" rtlCol="0">
            <a:spAutoFit/>
          </a:bodyPr>
          <a:p>
            <a:pPr algn="l"/>
            <a:r>
              <a:rPr lang="zh-CN" altLang="en-US">
                <a:solidFill>
                  <a:srgbClr val="002060"/>
                </a:solidFill>
                <a:latin typeface="微软雅黑" panose="020B0502040204020203" pitchFamily="34" charset="-122"/>
                <a:ea typeface="微软雅黑" panose="020B0502040204020203" pitchFamily="34" charset="-122"/>
              </a:rPr>
              <a:t>从主线路端口收的主线路信号中拆分出低速支路信号</a:t>
            </a:r>
            <a:endParaRPr lang="zh-CN" altLang="en-US">
              <a:solidFill>
                <a:srgbClr val="002060"/>
              </a:solidFill>
              <a:latin typeface="微软雅黑" panose="020B0502040204020203" pitchFamily="34" charset="-122"/>
              <a:ea typeface="微软雅黑" panose="020B0502040204020203" pitchFamily="34" charset="-122"/>
            </a:endParaRPr>
          </a:p>
        </p:txBody>
      </p:sp>
      <p:sp>
        <p:nvSpPr>
          <p:cNvPr id="62" name="文本框 61"/>
          <p:cNvSpPr txBox="1"/>
          <p:nvPr/>
        </p:nvSpPr>
        <p:spPr>
          <a:xfrm>
            <a:off x="2473960" y="3963035"/>
            <a:ext cx="4982845" cy="306705"/>
          </a:xfrm>
          <a:prstGeom prst="rect">
            <a:avLst/>
          </a:prstGeom>
          <a:noFill/>
        </p:spPr>
        <p:txBody>
          <a:bodyPr wrap="square" rtlCol="0">
            <a:spAutoFit/>
          </a:bodyPr>
          <a:p>
            <a:pPr algn="l"/>
            <a:r>
              <a:rPr lang="zh-CN" altLang="en-US">
                <a:solidFill>
                  <a:srgbClr val="002060"/>
                </a:solidFill>
                <a:latin typeface="微软雅黑" panose="020B0502040204020203" pitchFamily="34" charset="-122"/>
                <a:ea typeface="微软雅黑" panose="020B0502040204020203" pitchFamily="34" charset="-122"/>
              </a:rPr>
              <a:t>将低速支路信号交叉复用进主线路上去</a:t>
            </a:r>
            <a:endParaRPr lang="zh-CN" altLang="en-US">
              <a:solidFill>
                <a:srgbClr val="002060"/>
              </a:solidFill>
              <a:latin typeface="微软雅黑" panose="020B0502040204020203" pitchFamily="34" charset="-122"/>
              <a:ea typeface="微软雅黑" panose="020B0502040204020203" pitchFamily="34" charset="-122"/>
            </a:endParaRPr>
          </a:p>
        </p:txBody>
      </p:sp>
      <p:sp>
        <p:nvSpPr>
          <p:cNvPr id="63" name="文本框 62"/>
          <p:cNvSpPr txBox="1"/>
          <p:nvPr/>
        </p:nvSpPr>
        <p:spPr>
          <a:xfrm>
            <a:off x="2473960" y="4467860"/>
            <a:ext cx="4982845" cy="306705"/>
          </a:xfrm>
          <a:prstGeom prst="rect">
            <a:avLst/>
          </a:prstGeom>
          <a:noFill/>
        </p:spPr>
        <p:txBody>
          <a:bodyPr wrap="square" rtlCol="0">
            <a:spAutoFit/>
          </a:bodyPr>
          <a:p>
            <a:pPr algn="l"/>
            <a:r>
              <a:rPr lang="zh-CN" altLang="en-US">
                <a:solidFill>
                  <a:srgbClr val="002060"/>
                </a:solidFill>
                <a:latin typeface="微软雅黑" panose="020B0502040204020203" pitchFamily="34" charset="-122"/>
                <a:ea typeface="微软雅黑" panose="020B0502040204020203" pitchFamily="34" charset="-122"/>
              </a:rPr>
              <a:t>将主线路侧的 </a:t>
            </a:r>
            <a:r>
              <a:rPr lang="en-US" altLang="zh-CN">
                <a:solidFill>
                  <a:srgbClr val="002060"/>
                </a:solidFill>
                <a:latin typeface="微软雅黑" panose="020B0502040204020203" pitchFamily="34" charset="-122"/>
                <a:ea typeface="微软雅黑" panose="020B0502040204020203" pitchFamily="34" charset="-122"/>
              </a:rPr>
              <a:t>STM-N </a:t>
            </a:r>
            <a:r>
              <a:rPr lang="zh-CN" altLang="en-US">
                <a:solidFill>
                  <a:srgbClr val="002060"/>
                </a:solidFill>
                <a:latin typeface="微软雅黑" panose="020B0502040204020203" pitchFamily="34" charset="-122"/>
                <a:ea typeface="微软雅黑" panose="020B0502040204020203" pitchFamily="34" charset="-122"/>
              </a:rPr>
              <a:t>信号进行交叉连接</a:t>
            </a:r>
            <a:endParaRPr lang="zh-CN" altLang="en-US">
              <a:solidFill>
                <a:srgbClr val="002060"/>
              </a:solidFill>
              <a:latin typeface="微软雅黑" panose="020B0502040204020203" pitchFamily="34" charset="-122"/>
              <a:ea typeface="微软雅黑" panose="020B0502040204020203" pitchFamily="34" charset="-122"/>
            </a:endParaRPr>
          </a:p>
        </p:txBody>
      </p:sp>
      <p:sp>
        <p:nvSpPr>
          <p:cNvPr id="64" name="文本框 63"/>
          <p:cNvSpPr txBox="1"/>
          <p:nvPr/>
        </p:nvSpPr>
        <p:spPr>
          <a:xfrm>
            <a:off x="2473960" y="3758565"/>
            <a:ext cx="4982845" cy="306705"/>
          </a:xfrm>
          <a:prstGeom prst="rect">
            <a:avLst/>
          </a:prstGeom>
          <a:noFill/>
        </p:spPr>
        <p:txBody>
          <a:bodyPr wrap="square" rtlCol="0">
            <a:spAutoFit/>
          </a:bodyPr>
          <a:p>
            <a:pPr algn="l"/>
            <a:r>
              <a:rPr lang="zh-CN" altLang="en-US">
                <a:solidFill>
                  <a:srgbClr val="002060"/>
                </a:solidFill>
                <a:latin typeface="微软雅黑" panose="020B0502040204020203" pitchFamily="34" charset="-122"/>
                <a:ea typeface="微软雅黑" panose="020B0502040204020203" pitchFamily="34" charset="-122"/>
              </a:rPr>
              <a:t>两个主线路端口</a:t>
            </a:r>
            <a:r>
              <a:rPr lang="en-US" altLang="zh-CN">
                <a:solidFill>
                  <a:srgbClr val="002060"/>
                </a:solidFill>
                <a:latin typeface="微软雅黑" panose="020B0502040204020203" pitchFamily="34" charset="-122"/>
                <a:ea typeface="微软雅黑" panose="020B0502040204020203" pitchFamily="34" charset="-122"/>
              </a:rPr>
              <a:t>(</a:t>
            </a:r>
            <a:r>
              <a:rPr lang="zh-CN" altLang="en-US">
                <a:solidFill>
                  <a:srgbClr val="002060"/>
                </a:solidFill>
                <a:latin typeface="微软雅黑" panose="020B0502040204020203" pitchFamily="34" charset="-122"/>
                <a:ea typeface="微软雅黑" panose="020B0502040204020203" pitchFamily="34" charset="-122"/>
              </a:rPr>
              <a:t>每个收</a:t>
            </a:r>
            <a:r>
              <a:rPr lang="en-US" altLang="zh-CN">
                <a:solidFill>
                  <a:srgbClr val="002060"/>
                </a:solidFill>
                <a:latin typeface="微软雅黑" panose="020B0502040204020203" pitchFamily="34" charset="-122"/>
                <a:ea typeface="微软雅黑" panose="020B0502040204020203" pitchFamily="34" charset="-122"/>
              </a:rPr>
              <a:t>/</a:t>
            </a:r>
            <a:r>
              <a:rPr lang="zh-CN" altLang="en-US">
                <a:solidFill>
                  <a:srgbClr val="002060"/>
                </a:solidFill>
                <a:latin typeface="微软雅黑" panose="020B0502040204020203" pitchFamily="34" charset="-122"/>
                <a:ea typeface="微软雅黑" panose="020B0502040204020203" pitchFamily="34" charset="-122"/>
              </a:rPr>
              <a:t>发两根光纤</a:t>
            </a:r>
            <a:r>
              <a:rPr lang="en-US" altLang="zh-CN">
                <a:solidFill>
                  <a:srgbClr val="002060"/>
                </a:solidFill>
                <a:latin typeface="微软雅黑" panose="020B0502040204020203" pitchFamily="34" charset="-122"/>
                <a:ea typeface="微软雅黑" panose="020B0502040204020203" pitchFamily="34" charset="-122"/>
              </a:rPr>
              <a:t>)</a:t>
            </a:r>
            <a:r>
              <a:rPr lang="zh-CN" altLang="en-US">
                <a:solidFill>
                  <a:srgbClr val="002060"/>
                </a:solidFill>
                <a:latin typeface="微软雅黑" panose="020B0502040204020203" pitchFamily="34" charset="-122"/>
                <a:ea typeface="微软雅黑" panose="020B0502040204020203" pitchFamily="34" charset="-122"/>
              </a:rPr>
              <a:t>、一个支路端口</a:t>
            </a:r>
            <a:endParaRPr lang="zh-CN" altLang="en-US">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02895" y="278765"/>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6.3.5 SDH </a:t>
            </a:r>
            <a:r>
              <a:rPr lang="zh-CN" altLang="en-US" sz="1600">
                <a:solidFill>
                  <a:srgbClr val="002060"/>
                </a:solidFill>
                <a:latin typeface="微软雅黑" panose="020B0502040204020203" pitchFamily="34" charset="-122"/>
                <a:ea typeface="微软雅黑" panose="020B0502040204020203" pitchFamily="34" charset="-122"/>
              </a:rPr>
              <a:t>网络常见网元</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2" name="文本框 1"/>
          <p:cNvSpPr txBox="1"/>
          <p:nvPr/>
        </p:nvSpPr>
        <p:spPr>
          <a:xfrm>
            <a:off x="311785" y="633730"/>
            <a:ext cx="2859405" cy="1014730"/>
          </a:xfrm>
          <a:prstGeom prst="rect">
            <a:avLst/>
          </a:prstGeom>
          <a:noFill/>
        </p:spPr>
        <p:txBody>
          <a:bodyPr wrap="square" rtlCol="0">
            <a:spAutoFit/>
          </a:bodyPr>
          <a:p>
            <a:pPr algn="l"/>
            <a:r>
              <a:rPr lang="en-US" altLang="zh-CN">
                <a:solidFill>
                  <a:srgbClr val="002060"/>
                </a:solidFill>
                <a:latin typeface="微软雅黑" panose="020B0502040204020203" pitchFamily="34" charset="-122"/>
                <a:ea typeface="微软雅黑" panose="020B0502040204020203" pitchFamily="34" charset="-122"/>
              </a:rPr>
              <a:t>1) </a:t>
            </a:r>
            <a:r>
              <a:rPr lang="zh-CN" altLang="en-US">
                <a:solidFill>
                  <a:srgbClr val="002060"/>
                </a:solidFill>
                <a:latin typeface="微软雅黑" panose="020B0502040204020203" pitchFamily="34" charset="-122"/>
                <a:ea typeface="微软雅黑" panose="020B0502040204020203" pitchFamily="34" charset="-122"/>
              </a:rPr>
              <a:t>终端复用器 </a:t>
            </a:r>
            <a:r>
              <a:rPr lang="en-US" altLang="zh-CN">
                <a:solidFill>
                  <a:srgbClr val="002060"/>
                </a:solidFill>
                <a:latin typeface="微软雅黑" panose="020B0502040204020203" pitchFamily="34" charset="-122"/>
                <a:ea typeface="微软雅黑" panose="020B0502040204020203" pitchFamily="34" charset="-122"/>
              </a:rPr>
              <a:t>— TM</a:t>
            </a:r>
            <a:endParaRPr lang="en-US" altLang="zh-CN">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2) </a:t>
            </a:r>
            <a:r>
              <a:rPr lang="zh-CN" altLang="en-US">
                <a:solidFill>
                  <a:srgbClr val="002060"/>
                </a:solidFill>
                <a:latin typeface="微软雅黑" panose="020B0502040204020203" pitchFamily="34" charset="-122"/>
                <a:ea typeface="微软雅黑" panose="020B0502040204020203" pitchFamily="34" charset="-122"/>
              </a:rPr>
              <a:t>分</a:t>
            </a:r>
            <a:r>
              <a:rPr lang="en-US" altLang="zh-CN">
                <a:solidFill>
                  <a:srgbClr val="002060"/>
                </a:solidFill>
                <a:latin typeface="微软雅黑" panose="020B0502040204020203" pitchFamily="34" charset="-122"/>
                <a:ea typeface="微软雅黑" panose="020B0502040204020203" pitchFamily="34" charset="-122"/>
              </a:rPr>
              <a:t>/</a:t>
            </a:r>
            <a:r>
              <a:rPr lang="zh-CN" altLang="en-US">
                <a:solidFill>
                  <a:srgbClr val="002060"/>
                </a:solidFill>
                <a:latin typeface="微软雅黑" panose="020B0502040204020203" pitchFamily="34" charset="-122"/>
                <a:ea typeface="微软雅黑" panose="020B0502040204020203" pitchFamily="34" charset="-122"/>
              </a:rPr>
              <a:t>插复用器 </a:t>
            </a:r>
            <a:r>
              <a:rPr lang="en-US" altLang="zh-CN">
                <a:solidFill>
                  <a:srgbClr val="002060"/>
                </a:solidFill>
                <a:latin typeface="微软雅黑" panose="020B0502040204020203" pitchFamily="34" charset="-122"/>
                <a:ea typeface="微软雅黑" panose="020B0502040204020203" pitchFamily="34" charset="-122"/>
              </a:rPr>
              <a:t>— ADM</a:t>
            </a:r>
            <a:endParaRPr lang="en-US" altLang="zh-CN">
              <a:solidFill>
                <a:srgbClr val="002060"/>
              </a:solidFill>
              <a:latin typeface="微软雅黑" panose="020B0502040204020203" pitchFamily="34" charset="-122"/>
              <a:ea typeface="微软雅黑" panose="020B0502040204020203" pitchFamily="34" charset="-122"/>
            </a:endParaRPr>
          </a:p>
          <a:p>
            <a:pPr algn="l"/>
            <a:r>
              <a:rPr lang="en-US" altLang="zh-CN"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3) </a:t>
            </a:r>
            <a:r>
              <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再生中继器 </a:t>
            </a:r>
            <a:r>
              <a:rPr lang="en-US" altLang="zh-CN"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 REG</a:t>
            </a:r>
            <a:endParaRPr lang="en-US" altLang="zh-CN"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4) </a:t>
            </a:r>
            <a:r>
              <a:rPr lang="zh-CN" altLang="en-US">
                <a:solidFill>
                  <a:srgbClr val="002060"/>
                </a:solidFill>
                <a:latin typeface="微软雅黑" panose="020B0502040204020203" pitchFamily="34" charset="-122"/>
                <a:ea typeface="微软雅黑" panose="020B0502040204020203" pitchFamily="34" charset="-122"/>
              </a:rPr>
              <a:t>数字交叉连接设备 </a:t>
            </a:r>
            <a:r>
              <a:rPr lang="en-US" altLang="zh-CN">
                <a:solidFill>
                  <a:srgbClr val="002060"/>
                </a:solidFill>
                <a:latin typeface="微软雅黑" panose="020B0502040204020203" pitchFamily="34" charset="-122"/>
                <a:ea typeface="微软雅黑" panose="020B0502040204020203" pitchFamily="34" charset="-122"/>
              </a:rPr>
              <a:t>— DXC</a:t>
            </a:r>
            <a:endParaRPr lang="en-US" altLang="zh-CN">
              <a:solidFill>
                <a:srgbClr val="002060"/>
              </a:solidFill>
              <a:latin typeface="微软雅黑" panose="020B0502040204020203" pitchFamily="34" charset="-122"/>
              <a:ea typeface="微软雅黑" panose="020B0502040204020203" pitchFamily="34" charset="-122"/>
            </a:endParaRPr>
          </a:p>
        </p:txBody>
      </p:sp>
      <p:grpSp>
        <p:nvGrpSpPr>
          <p:cNvPr id="57" name="组合 56"/>
          <p:cNvGrpSpPr/>
          <p:nvPr/>
        </p:nvGrpSpPr>
        <p:grpSpPr>
          <a:xfrm>
            <a:off x="2891790" y="1212850"/>
            <a:ext cx="5871210" cy="737870"/>
            <a:chOff x="911" y="5027"/>
            <a:chExt cx="9246" cy="1162"/>
          </a:xfrm>
        </p:grpSpPr>
        <p:sp>
          <p:nvSpPr>
            <p:cNvPr id="25" name="矩形 24"/>
            <p:cNvSpPr/>
            <p:nvPr/>
          </p:nvSpPr>
          <p:spPr>
            <a:xfrm>
              <a:off x="4347" y="5153"/>
              <a:ext cx="2129" cy="1036"/>
            </a:xfrm>
            <a:prstGeom prst="rect">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REG</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cxnSp>
          <p:nvCxnSpPr>
            <p:cNvPr id="31" name="直接箭头连接符 30"/>
            <p:cNvCxnSpPr>
              <a:stCxn id="25" idx="3"/>
              <a:endCxn id="34" idx="2"/>
            </p:cNvCxnSpPr>
            <p:nvPr/>
          </p:nvCxnSpPr>
          <p:spPr>
            <a:xfrm flipV="1">
              <a:off x="6476" y="5649"/>
              <a:ext cx="944" cy="22"/>
            </a:xfrm>
            <a:prstGeom prst="straightConnector1">
              <a:avLst/>
            </a:prstGeom>
            <a:solidFill>
              <a:schemeClr val="accent1"/>
            </a:solidFill>
            <a:ln w="15875" cap="flat" cmpd="sng" algn="ctr">
              <a:solidFill>
                <a:srgbClr val="1C4885"/>
              </a:solidFill>
              <a:prstDash val="solid"/>
              <a:round/>
              <a:headEnd type="triangle" w="med" len="med"/>
              <a:tailEnd type="none" w="med" len="med"/>
            </a:ln>
          </p:spPr>
        </p:cxnSp>
        <p:grpSp>
          <p:nvGrpSpPr>
            <p:cNvPr id="33" name="组合 32"/>
            <p:cNvGrpSpPr/>
            <p:nvPr/>
          </p:nvGrpSpPr>
          <p:grpSpPr>
            <a:xfrm rot="0">
              <a:off x="7420" y="5354"/>
              <a:ext cx="590" cy="590"/>
              <a:chOff x="10401" y="4100"/>
              <a:chExt cx="590" cy="590"/>
            </a:xfrm>
          </p:grpSpPr>
          <p:sp>
            <p:nvSpPr>
              <p:cNvPr id="34" name="椭圆 33"/>
              <p:cNvSpPr/>
              <p:nvPr/>
            </p:nvSpPr>
            <p:spPr>
              <a:xfrm>
                <a:off x="10401" y="4100"/>
                <a:ext cx="590" cy="590"/>
              </a:xfrm>
              <a:prstGeom prst="ellipse">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cxnSp>
            <p:nvCxnSpPr>
              <p:cNvPr id="35" name="直接箭头连接符 34"/>
              <p:cNvCxnSpPr>
                <a:stCxn id="34" idx="3"/>
                <a:endCxn id="34" idx="0"/>
              </p:cNvCxnSpPr>
              <p:nvPr/>
            </p:nvCxnSpPr>
            <p:spPr>
              <a:xfrm flipV="1">
                <a:off x="10487" y="4100"/>
                <a:ext cx="209" cy="504"/>
              </a:xfrm>
              <a:prstGeom prst="straightConnector1">
                <a:avLst/>
              </a:prstGeom>
              <a:solidFill>
                <a:schemeClr val="accent1"/>
              </a:solidFill>
              <a:ln w="15875" cap="flat" cmpd="sng" algn="ctr">
                <a:solidFill>
                  <a:srgbClr val="1C4885"/>
                </a:solidFill>
                <a:prstDash val="solid"/>
                <a:round/>
                <a:headEnd type="none" w="med" len="med"/>
                <a:tailEnd type="triangle" w="med" len="med"/>
              </a:ln>
            </p:spPr>
          </p:cxnSp>
          <p:cxnSp>
            <p:nvCxnSpPr>
              <p:cNvPr id="36" name="直接箭头连接符 35"/>
              <p:cNvCxnSpPr/>
              <p:nvPr/>
            </p:nvCxnSpPr>
            <p:spPr>
              <a:xfrm flipV="1">
                <a:off x="10696" y="4186"/>
                <a:ext cx="209" cy="504"/>
              </a:xfrm>
              <a:prstGeom prst="straightConnector1">
                <a:avLst/>
              </a:prstGeom>
              <a:solidFill>
                <a:schemeClr val="accent1"/>
              </a:solidFill>
              <a:ln w="15875" cap="flat" cmpd="sng" algn="ctr">
                <a:solidFill>
                  <a:srgbClr val="1C4885"/>
                </a:solidFill>
                <a:prstDash val="solid"/>
                <a:round/>
                <a:headEnd type="none" w="med" len="med"/>
                <a:tailEnd type="triangle" w="med" len="med"/>
              </a:ln>
            </p:spPr>
          </p:cxnSp>
        </p:grpSp>
        <p:cxnSp>
          <p:nvCxnSpPr>
            <p:cNvPr id="37" name="直接箭头连接符 36"/>
            <p:cNvCxnSpPr>
              <a:stCxn id="34" idx="6"/>
            </p:cNvCxnSpPr>
            <p:nvPr/>
          </p:nvCxnSpPr>
          <p:spPr>
            <a:xfrm>
              <a:off x="8010" y="5649"/>
              <a:ext cx="1064" cy="0"/>
            </a:xfrm>
            <a:prstGeom prst="straightConnector1">
              <a:avLst/>
            </a:prstGeom>
            <a:solidFill>
              <a:schemeClr val="accent1"/>
            </a:solidFill>
            <a:ln w="15875" cap="flat" cmpd="sng" algn="ctr">
              <a:solidFill>
                <a:srgbClr val="1C4885"/>
              </a:solidFill>
              <a:prstDash val="solid"/>
              <a:round/>
              <a:headEnd type="none" w="med" len="med"/>
              <a:tailEnd type="triangle" w="med" len="med"/>
            </a:ln>
          </p:spPr>
        </p:cxnSp>
        <p:sp>
          <p:nvSpPr>
            <p:cNvPr id="38" name="文本框 37"/>
            <p:cNvSpPr txBox="1"/>
            <p:nvPr/>
          </p:nvSpPr>
          <p:spPr>
            <a:xfrm>
              <a:off x="9165" y="5440"/>
              <a:ext cx="992" cy="386"/>
            </a:xfrm>
            <a:prstGeom prst="rect">
              <a:avLst/>
            </a:prstGeom>
            <a:noFill/>
          </p:spPr>
          <p:txBody>
            <a:bodyPr wrap="square" rtlCol="0">
              <a:spAutoFit/>
            </a:bodyPr>
            <a:p>
              <a:pPr algn="ctr"/>
              <a:r>
                <a:rPr lang="en-US" altLang="zh-CN" sz="1000">
                  <a:solidFill>
                    <a:srgbClr val="002060"/>
                  </a:solidFill>
                  <a:latin typeface="Arial" panose="020B0604020202020204" pitchFamily="34" charset="0"/>
                  <a:ea typeface="微软雅黑" panose="020B0502040204020203" pitchFamily="34" charset="-122"/>
                </a:rPr>
                <a:t>STM-N</a:t>
              </a:r>
              <a:endParaRPr lang="en-US" altLang="zh-CN" sz="1000">
                <a:solidFill>
                  <a:srgbClr val="002060"/>
                </a:solidFill>
                <a:latin typeface="Arial" panose="020B0604020202020204" pitchFamily="34" charset="0"/>
                <a:ea typeface="微软雅黑" panose="020B0502040204020203" pitchFamily="34" charset="-122"/>
              </a:endParaRPr>
            </a:p>
          </p:txBody>
        </p:sp>
        <p:sp>
          <p:nvSpPr>
            <p:cNvPr id="39" name="文本框 38"/>
            <p:cNvSpPr txBox="1"/>
            <p:nvPr/>
          </p:nvSpPr>
          <p:spPr>
            <a:xfrm>
              <a:off x="3901" y="5054"/>
              <a:ext cx="446" cy="386"/>
            </a:xfrm>
            <a:prstGeom prst="rect">
              <a:avLst/>
            </a:prstGeom>
            <a:noFill/>
          </p:spPr>
          <p:txBody>
            <a:bodyPr wrap="square" rtlCol="0">
              <a:spAutoFit/>
            </a:bodyPr>
            <a:p>
              <a:pPr algn="ctr"/>
              <a:r>
                <a:rPr lang="en-US" altLang="zh-CN" sz="1000">
                  <a:solidFill>
                    <a:srgbClr val="002060"/>
                  </a:solidFill>
                  <a:latin typeface="Arial" panose="020B0604020202020204" pitchFamily="34" charset="0"/>
                  <a:ea typeface="微软雅黑" panose="020B0502040204020203" pitchFamily="34" charset="-122"/>
                </a:rPr>
                <a:t>w</a:t>
              </a:r>
              <a:endParaRPr lang="en-US" altLang="zh-CN" sz="1000">
                <a:solidFill>
                  <a:srgbClr val="002060"/>
                </a:solidFill>
                <a:latin typeface="Arial" panose="020B0604020202020204" pitchFamily="34" charset="0"/>
                <a:ea typeface="微软雅黑" panose="020B0502040204020203" pitchFamily="34" charset="-122"/>
              </a:endParaRPr>
            </a:p>
          </p:txBody>
        </p:sp>
        <p:cxnSp>
          <p:nvCxnSpPr>
            <p:cNvPr id="44" name="直接箭头连接符 43"/>
            <p:cNvCxnSpPr/>
            <p:nvPr/>
          </p:nvCxnSpPr>
          <p:spPr>
            <a:xfrm flipV="1">
              <a:off x="1903" y="5671"/>
              <a:ext cx="944" cy="22"/>
            </a:xfrm>
            <a:prstGeom prst="straightConnector1">
              <a:avLst/>
            </a:prstGeom>
            <a:solidFill>
              <a:schemeClr val="accent1"/>
            </a:solidFill>
            <a:ln w="15875" cap="flat" cmpd="sng" algn="ctr">
              <a:solidFill>
                <a:srgbClr val="1C4885"/>
              </a:solidFill>
              <a:prstDash val="solid"/>
              <a:round/>
              <a:headEnd type="triangle" w="med" len="med"/>
              <a:tailEnd type="none" w="med" len="med"/>
            </a:ln>
          </p:spPr>
        </p:cxnSp>
        <p:grpSp>
          <p:nvGrpSpPr>
            <p:cNvPr id="45" name="组合 44"/>
            <p:cNvGrpSpPr/>
            <p:nvPr/>
          </p:nvGrpSpPr>
          <p:grpSpPr>
            <a:xfrm rot="0">
              <a:off x="2847" y="5376"/>
              <a:ext cx="590" cy="590"/>
              <a:chOff x="10401" y="4100"/>
              <a:chExt cx="590" cy="590"/>
            </a:xfrm>
          </p:grpSpPr>
          <p:sp>
            <p:nvSpPr>
              <p:cNvPr id="46" name="椭圆 45"/>
              <p:cNvSpPr/>
              <p:nvPr/>
            </p:nvSpPr>
            <p:spPr>
              <a:xfrm>
                <a:off x="10401" y="4100"/>
                <a:ext cx="590" cy="590"/>
              </a:xfrm>
              <a:prstGeom prst="ellipse">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cxnSp>
            <p:nvCxnSpPr>
              <p:cNvPr id="47" name="直接箭头连接符 46"/>
              <p:cNvCxnSpPr>
                <a:stCxn id="46" idx="3"/>
                <a:endCxn id="46" idx="0"/>
              </p:cNvCxnSpPr>
              <p:nvPr/>
            </p:nvCxnSpPr>
            <p:spPr>
              <a:xfrm flipV="1">
                <a:off x="10487" y="4100"/>
                <a:ext cx="209" cy="504"/>
              </a:xfrm>
              <a:prstGeom prst="straightConnector1">
                <a:avLst/>
              </a:prstGeom>
              <a:solidFill>
                <a:schemeClr val="accent1"/>
              </a:solidFill>
              <a:ln w="15875" cap="flat" cmpd="sng" algn="ctr">
                <a:solidFill>
                  <a:srgbClr val="1C4885"/>
                </a:solidFill>
                <a:prstDash val="solid"/>
                <a:round/>
                <a:headEnd type="none" w="med" len="med"/>
                <a:tailEnd type="triangle" w="med" len="med"/>
              </a:ln>
            </p:spPr>
          </p:cxnSp>
          <p:cxnSp>
            <p:nvCxnSpPr>
              <p:cNvPr id="48" name="直接箭头连接符 47"/>
              <p:cNvCxnSpPr/>
              <p:nvPr/>
            </p:nvCxnSpPr>
            <p:spPr>
              <a:xfrm flipV="1">
                <a:off x="10696" y="4186"/>
                <a:ext cx="209" cy="504"/>
              </a:xfrm>
              <a:prstGeom prst="straightConnector1">
                <a:avLst/>
              </a:prstGeom>
              <a:solidFill>
                <a:schemeClr val="accent1"/>
              </a:solidFill>
              <a:ln w="15875" cap="flat" cmpd="sng" algn="ctr">
                <a:solidFill>
                  <a:srgbClr val="1C4885"/>
                </a:solidFill>
                <a:prstDash val="solid"/>
                <a:round/>
                <a:headEnd type="none" w="med" len="med"/>
                <a:tailEnd type="triangle" w="med" len="med"/>
              </a:ln>
            </p:spPr>
          </p:cxnSp>
        </p:grpSp>
        <p:cxnSp>
          <p:nvCxnSpPr>
            <p:cNvPr id="49" name="直接箭头连接符 48"/>
            <p:cNvCxnSpPr>
              <a:endCxn id="25" idx="1"/>
            </p:cNvCxnSpPr>
            <p:nvPr/>
          </p:nvCxnSpPr>
          <p:spPr>
            <a:xfrm>
              <a:off x="3437" y="5658"/>
              <a:ext cx="910" cy="13"/>
            </a:xfrm>
            <a:prstGeom prst="straightConnector1">
              <a:avLst/>
            </a:prstGeom>
            <a:solidFill>
              <a:schemeClr val="accent1"/>
            </a:solidFill>
            <a:ln w="15875" cap="flat" cmpd="sng" algn="ctr">
              <a:solidFill>
                <a:srgbClr val="1C4885"/>
              </a:solidFill>
              <a:prstDash val="solid"/>
              <a:round/>
              <a:headEnd type="none" w="med" len="med"/>
              <a:tailEnd type="triangle" w="med" len="med"/>
            </a:ln>
          </p:spPr>
        </p:cxnSp>
        <p:sp>
          <p:nvSpPr>
            <p:cNvPr id="50" name="文本框 49"/>
            <p:cNvSpPr txBox="1"/>
            <p:nvPr/>
          </p:nvSpPr>
          <p:spPr>
            <a:xfrm>
              <a:off x="911" y="5467"/>
              <a:ext cx="992" cy="386"/>
            </a:xfrm>
            <a:prstGeom prst="rect">
              <a:avLst/>
            </a:prstGeom>
            <a:noFill/>
          </p:spPr>
          <p:txBody>
            <a:bodyPr wrap="square" rtlCol="0">
              <a:spAutoFit/>
            </a:bodyPr>
            <a:p>
              <a:pPr algn="ctr"/>
              <a:r>
                <a:rPr lang="en-US" altLang="zh-CN" sz="1000">
                  <a:solidFill>
                    <a:srgbClr val="002060"/>
                  </a:solidFill>
                  <a:latin typeface="Arial" panose="020B0604020202020204" pitchFamily="34" charset="0"/>
                  <a:ea typeface="微软雅黑" panose="020B0502040204020203" pitchFamily="34" charset="-122"/>
                </a:rPr>
                <a:t>STM-N</a:t>
              </a:r>
              <a:endParaRPr lang="en-US" altLang="zh-CN" sz="1000">
                <a:solidFill>
                  <a:srgbClr val="002060"/>
                </a:solidFill>
                <a:latin typeface="Arial" panose="020B0604020202020204" pitchFamily="34" charset="0"/>
                <a:ea typeface="微软雅黑" panose="020B0502040204020203" pitchFamily="34" charset="-122"/>
              </a:endParaRPr>
            </a:p>
          </p:txBody>
        </p:sp>
        <p:sp>
          <p:nvSpPr>
            <p:cNvPr id="51" name="文本框 50"/>
            <p:cNvSpPr txBox="1"/>
            <p:nvPr/>
          </p:nvSpPr>
          <p:spPr>
            <a:xfrm>
              <a:off x="6476" y="5027"/>
              <a:ext cx="446" cy="386"/>
            </a:xfrm>
            <a:prstGeom prst="rect">
              <a:avLst/>
            </a:prstGeom>
            <a:noFill/>
          </p:spPr>
          <p:txBody>
            <a:bodyPr wrap="square" rtlCol="0">
              <a:spAutoFit/>
            </a:bodyPr>
            <a:p>
              <a:pPr algn="ctr"/>
              <a:r>
                <a:rPr lang="en-US" altLang="zh-CN" sz="1000">
                  <a:solidFill>
                    <a:srgbClr val="002060"/>
                  </a:solidFill>
                  <a:latin typeface="Arial" panose="020B0604020202020204" pitchFamily="34" charset="0"/>
                  <a:ea typeface="微软雅黑" panose="020B0502040204020203" pitchFamily="34" charset="-122"/>
                </a:rPr>
                <a:t>e</a:t>
              </a:r>
              <a:endParaRPr lang="en-US" altLang="zh-CN" sz="1000">
                <a:solidFill>
                  <a:srgbClr val="002060"/>
                </a:solidFill>
                <a:latin typeface="Arial" panose="020B0604020202020204" pitchFamily="34" charset="0"/>
                <a:ea typeface="微软雅黑" panose="020B0502040204020203" pitchFamily="34" charset="-122"/>
              </a:endParaRPr>
            </a:p>
          </p:txBody>
        </p:sp>
      </p:grpSp>
      <p:sp>
        <p:nvSpPr>
          <p:cNvPr id="58" name="文本框 57"/>
          <p:cNvSpPr txBox="1"/>
          <p:nvPr/>
        </p:nvSpPr>
        <p:spPr>
          <a:xfrm>
            <a:off x="4441190" y="801370"/>
            <a:ext cx="3023870" cy="306705"/>
          </a:xfrm>
          <a:prstGeom prst="rect">
            <a:avLst/>
          </a:prstGeom>
          <a:noFill/>
        </p:spPr>
        <p:txBody>
          <a:bodyPr wrap="square" rtlCol="0">
            <a:spAutoFit/>
          </a:bodyPr>
          <a:p>
            <a:pPr algn="ctr"/>
            <a:r>
              <a:rPr lang="en-US" altLang="zh-CN">
                <a:solidFill>
                  <a:srgbClr val="002060"/>
                </a:solidFill>
                <a:latin typeface="微软雅黑" panose="020B0502040204020203" pitchFamily="34" charset="-122"/>
                <a:ea typeface="微软雅黑" panose="020B0502040204020203" pitchFamily="34" charset="-122"/>
              </a:rPr>
              <a:t>Regenerator &amp; Optical Amplifier</a:t>
            </a:r>
            <a:endParaRPr lang="en-US" altLang="zh-CN">
              <a:solidFill>
                <a:srgbClr val="002060"/>
              </a:solidFill>
              <a:latin typeface="微软雅黑" panose="020B0502040204020203" pitchFamily="34" charset="-122"/>
              <a:ea typeface="微软雅黑" panose="020B0502040204020203" pitchFamily="34" charset="-122"/>
            </a:endParaRPr>
          </a:p>
        </p:txBody>
      </p:sp>
      <p:sp>
        <p:nvSpPr>
          <p:cNvPr id="60" name="文本框 59"/>
          <p:cNvSpPr txBox="1"/>
          <p:nvPr/>
        </p:nvSpPr>
        <p:spPr>
          <a:xfrm>
            <a:off x="2729865" y="2234565"/>
            <a:ext cx="3848735" cy="675640"/>
          </a:xfrm>
          <a:prstGeom prst="rect">
            <a:avLst/>
          </a:prstGeom>
          <a:noFill/>
        </p:spPr>
        <p:txBody>
          <a:bodyPr wrap="square" rtlCol="0">
            <a:spAutoFit/>
          </a:bodyPr>
          <a:p>
            <a:pPr algn="l"/>
            <a:r>
              <a:rPr lang="zh-CN" altLang="en-US">
                <a:solidFill>
                  <a:srgbClr val="002060"/>
                </a:solidFill>
                <a:latin typeface="微软雅黑" panose="020B0502040204020203" pitchFamily="34" charset="-122"/>
                <a:ea typeface="微软雅黑" panose="020B0502040204020203" pitchFamily="34" charset="-122"/>
              </a:rPr>
              <a:t>两种：</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lgn="l">
              <a:buFont typeface="Wingdings" panose="05000000000000000000" charset="0"/>
              <a:buChar char=""/>
            </a:pPr>
            <a:r>
              <a:rPr lang="zh-CN" altLang="en-US" sz="1200">
                <a:solidFill>
                  <a:srgbClr val="002060"/>
                </a:solidFill>
                <a:latin typeface="微软雅黑" panose="020B0502040204020203" pitchFamily="34" charset="-122"/>
                <a:ea typeface="微软雅黑" panose="020B0502040204020203" pitchFamily="34" charset="-122"/>
              </a:rPr>
              <a:t>全光再生中继器（光功率放大器</a:t>
            </a:r>
            <a:r>
              <a:rPr lang="en-US" altLang="zh-CN" sz="1200">
                <a:solidFill>
                  <a:srgbClr val="002060"/>
                </a:solidFill>
                <a:latin typeface="微软雅黑" panose="020B0502040204020203" pitchFamily="34" charset="-122"/>
                <a:ea typeface="微软雅黑" panose="020B0502040204020203" pitchFamily="34" charset="-122"/>
              </a:rPr>
              <a:t>, optical amplifier</a:t>
            </a:r>
            <a:r>
              <a:rPr lang="zh-CN" altLang="en-US" sz="1200">
                <a:solidFill>
                  <a:srgbClr val="002060"/>
                </a:solidFill>
                <a:latin typeface="微软雅黑" panose="020B0502040204020203" pitchFamily="34" charset="-122"/>
                <a:ea typeface="微软雅黑" panose="020B0502040204020203" pitchFamily="34" charset="-122"/>
              </a:rPr>
              <a:t>）</a:t>
            </a:r>
            <a:endParaRPr lang="zh-CN" altLang="en-US" sz="1200">
              <a:solidFill>
                <a:srgbClr val="002060"/>
              </a:solidFill>
              <a:latin typeface="微软雅黑" panose="020B0502040204020203" pitchFamily="34" charset="-122"/>
              <a:ea typeface="微软雅黑" panose="020B0502040204020203" pitchFamily="34" charset="-122"/>
            </a:endParaRPr>
          </a:p>
          <a:p>
            <a:pPr marL="285750" indent="-285750" algn="l">
              <a:buFont typeface="Wingdings" panose="05000000000000000000" charset="0"/>
              <a:buChar char=""/>
            </a:pPr>
            <a:r>
              <a:rPr lang="zh-CN" altLang="en-US" sz="1200">
                <a:solidFill>
                  <a:srgbClr val="002060"/>
                </a:solidFill>
                <a:latin typeface="微软雅黑" panose="020B0502040204020203" pitchFamily="34" charset="-122"/>
                <a:ea typeface="微软雅黑" panose="020B0502040204020203" pitchFamily="34" charset="-122"/>
              </a:rPr>
              <a:t>电再生中继器（</a:t>
            </a:r>
            <a:r>
              <a:rPr lang="en-US" altLang="zh-CN" sz="1200">
                <a:solidFill>
                  <a:srgbClr val="002060"/>
                </a:solidFill>
                <a:latin typeface="微软雅黑" panose="020B0502040204020203" pitchFamily="34" charset="-122"/>
                <a:ea typeface="微软雅黑" panose="020B0502040204020203" pitchFamily="34" charset="-122"/>
              </a:rPr>
              <a:t>regenerator</a:t>
            </a:r>
            <a:r>
              <a:rPr lang="zh-CN" altLang="en-US" sz="1200">
                <a:solidFill>
                  <a:srgbClr val="002060"/>
                </a:solidFill>
                <a:latin typeface="微软雅黑" panose="020B0502040204020203" pitchFamily="34" charset="-122"/>
                <a:ea typeface="微软雅黑" panose="020B0502040204020203" pitchFamily="34" charset="-122"/>
              </a:rPr>
              <a:t>）：</a:t>
            </a:r>
            <a:r>
              <a:rPr lang="en-US" altLang="zh-CN" sz="1200">
                <a:solidFill>
                  <a:srgbClr val="002060"/>
                </a:solidFill>
                <a:latin typeface="微软雅黑" panose="020B0502040204020203" pitchFamily="34" charset="-122"/>
                <a:ea typeface="微软雅黑" panose="020B0502040204020203" pitchFamily="34" charset="-122"/>
              </a:rPr>
              <a:t>O/E</a:t>
            </a:r>
            <a:r>
              <a:rPr lang="zh-CN" altLang="en-US" sz="1200">
                <a:solidFill>
                  <a:srgbClr val="002060"/>
                </a:solidFill>
                <a:latin typeface="微软雅黑" panose="020B0502040204020203" pitchFamily="34" charset="-122"/>
                <a:ea typeface="微软雅黑" panose="020B0502040204020203" pitchFamily="34" charset="-122"/>
              </a:rPr>
              <a:t>、</a:t>
            </a:r>
            <a:r>
              <a:rPr lang="en-US" altLang="zh-CN" sz="1200">
                <a:solidFill>
                  <a:srgbClr val="002060"/>
                </a:solidFill>
                <a:latin typeface="微软雅黑" panose="020B0502040204020203" pitchFamily="34" charset="-122"/>
                <a:ea typeface="微软雅黑" panose="020B0502040204020203" pitchFamily="34" charset="-122"/>
              </a:rPr>
              <a:t>E/O</a:t>
            </a:r>
            <a:endParaRPr lang="en-US" altLang="zh-CN" sz="12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02895" y="278765"/>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6.3.5 SDH </a:t>
            </a:r>
            <a:r>
              <a:rPr lang="zh-CN" altLang="en-US" sz="1600">
                <a:solidFill>
                  <a:srgbClr val="002060"/>
                </a:solidFill>
                <a:latin typeface="微软雅黑" panose="020B0502040204020203" pitchFamily="34" charset="-122"/>
                <a:ea typeface="微软雅黑" panose="020B0502040204020203" pitchFamily="34" charset="-122"/>
              </a:rPr>
              <a:t>网络常见网元</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2" name="文本框 1"/>
          <p:cNvSpPr txBox="1"/>
          <p:nvPr/>
        </p:nvSpPr>
        <p:spPr>
          <a:xfrm>
            <a:off x="311785" y="633730"/>
            <a:ext cx="2668905" cy="1291590"/>
          </a:xfrm>
          <a:prstGeom prst="rect">
            <a:avLst/>
          </a:prstGeom>
          <a:noFill/>
        </p:spPr>
        <p:txBody>
          <a:bodyPr wrap="square" rtlCol="0">
            <a:spAutoFit/>
          </a:bodyPr>
          <a:p>
            <a:pPr algn="l"/>
            <a:r>
              <a:rPr lang="en-US" altLang="zh-CN">
                <a:solidFill>
                  <a:srgbClr val="002060"/>
                </a:solidFill>
                <a:latin typeface="微软雅黑" panose="020B0502040204020203" pitchFamily="34" charset="-122"/>
                <a:ea typeface="微软雅黑" panose="020B0502040204020203" pitchFamily="34" charset="-122"/>
              </a:rPr>
              <a:t>1) </a:t>
            </a:r>
            <a:r>
              <a:rPr lang="zh-CN" altLang="en-US">
                <a:solidFill>
                  <a:srgbClr val="002060"/>
                </a:solidFill>
                <a:latin typeface="微软雅黑" panose="020B0502040204020203" pitchFamily="34" charset="-122"/>
                <a:ea typeface="微软雅黑" panose="020B0502040204020203" pitchFamily="34" charset="-122"/>
              </a:rPr>
              <a:t>终端复用器 </a:t>
            </a:r>
            <a:r>
              <a:rPr lang="en-US" altLang="zh-CN">
                <a:solidFill>
                  <a:srgbClr val="002060"/>
                </a:solidFill>
                <a:latin typeface="微软雅黑" panose="020B0502040204020203" pitchFamily="34" charset="-122"/>
                <a:ea typeface="微软雅黑" panose="020B0502040204020203" pitchFamily="34" charset="-122"/>
              </a:rPr>
              <a:t>— TM</a:t>
            </a:r>
            <a:endParaRPr lang="en-US" altLang="zh-CN">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2) </a:t>
            </a:r>
            <a:r>
              <a:rPr lang="zh-CN" altLang="en-US">
                <a:solidFill>
                  <a:srgbClr val="002060"/>
                </a:solidFill>
                <a:latin typeface="微软雅黑" panose="020B0502040204020203" pitchFamily="34" charset="-122"/>
                <a:ea typeface="微软雅黑" panose="020B0502040204020203" pitchFamily="34" charset="-122"/>
              </a:rPr>
              <a:t>分</a:t>
            </a:r>
            <a:r>
              <a:rPr lang="en-US" altLang="zh-CN">
                <a:solidFill>
                  <a:srgbClr val="002060"/>
                </a:solidFill>
                <a:latin typeface="微软雅黑" panose="020B0502040204020203" pitchFamily="34" charset="-122"/>
                <a:ea typeface="微软雅黑" panose="020B0502040204020203" pitchFamily="34" charset="-122"/>
              </a:rPr>
              <a:t>/</a:t>
            </a:r>
            <a:r>
              <a:rPr lang="zh-CN" altLang="en-US">
                <a:solidFill>
                  <a:srgbClr val="002060"/>
                </a:solidFill>
                <a:latin typeface="微软雅黑" panose="020B0502040204020203" pitchFamily="34" charset="-122"/>
                <a:ea typeface="微软雅黑" panose="020B0502040204020203" pitchFamily="34" charset="-122"/>
              </a:rPr>
              <a:t>插复用器 </a:t>
            </a:r>
            <a:r>
              <a:rPr lang="en-US" altLang="zh-CN">
                <a:solidFill>
                  <a:srgbClr val="002060"/>
                </a:solidFill>
                <a:latin typeface="微软雅黑" panose="020B0502040204020203" pitchFamily="34" charset="-122"/>
                <a:ea typeface="微软雅黑" panose="020B0502040204020203" pitchFamily="34" charset="-122"/>
              </a:rPr>
              <a:t>— ADM</a:t>
            </a:r>
            <a:endParaRPr lang="en-US" altLang="zh-CN">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3) </a:t>
            </a:r>
            <a:r>
              <a:rPr lang="zh-CN" altLang="en-US">
                <a:solidFill>
                  <a:srgbClr val="002060"/>
                </a:solidFill>
                <a:latin typeface="微软雅黑" panose="020B0502040204020203" pitchFamily="34" charset="-122"/>
                <a:ea typeface="微软雅黑" panose="020B0502040204020203" pitchFamily="34" charset="-122"/>
              </a:rPr>
              <a:t>再生中继器 </a:t>
            </a:r>
            <a:r>
              <a:rPr lang="en-US" altLang="zh-CN">
                <a:solidFill>
                  <a:srgbClr val="002060"/>
                </a:solidFill>
                <a:latin typeface="微软雅黑" panose="020B0502040204020203" pitchFamily="34" charset="-122"/>
                <a:ea typeface="微软雅黑" panose="020B0502040204020203" pitchFamily="34" charset="-122"/>
              </a:rPr>
              <a:t>— REG</a:t>
            </a:r>
            <a:endParaRPr lang="en-US" altLang="zh-CN">
              <a:solidFill>
                <a:srgbClr val="002060"/>
              </a:solidFill>
              <a:latin typeface="微软雅黑" panose="020B0502040204020203" pitchFamily="34" charset="-122"/>
              <a:ea typeface="微软雅黑" panose="020B0502040204020203" pitchFamily="34" charset="-122"/>
            </a:endParaRPr>
          </a:p>
          <a:p>
            <a:pPr algn="l"/>
            <a:r>
              <a:rPr lang="en-US" altLang="zh-CN"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4) </a:t>
            </a:r>
            <a:r>
              <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数字交叉连接设备 </a:t>
            </a:r>
            <a:r>
              <a:rPr lang="en-US" altLang="zh-CN"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 DXC</a:t>
            </a:r>
            <a:endParaRPr lang="en-US" altLang="zh-CN"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endParaRPr>
          </a:p>
        </p:txBody>
      </p:sp>
      <p:sp>
        <p:nvSpPr>
          <p:cNvPr id="25" name="矩形 24"/>
          <p:cNvSpPr/>
          <p:nvPr/>
        </p:nvSpPr>
        <p:spPr>
          <a:xfrm>
            <a:off x="5073650" y="1292860"/>
            <a:ext cx="1351915" cy="657860"/>
          </a:xfrm>
          <a:prstGeom prst="rect">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DXC</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grpSp>
        <p:nvGrpSpPr>
          <p:cNvPr id="12" name="组合 11"/>
          <p:cNvGrpSpPr/>
          <p:nvPr/>
        </p:nvGrpSpPr>
        <p:grpSpPr>
          <a:xfrm>
            <a:off x="6421755" y="1334770"/>
            <a:ext cx="922655" cy="186690"/>
            <a:chOff x="10113" y="2102"/>
            <a:chExt cx="1453" cy="294"/>
          </a:xfrm>
        </p:grpSpPr>
        <p:cxnSp>
          <p:nvCxnSpPr>
            <p:cNvPr id="31" name="直接箭头连接符 30"/>
            <p:cNvCxnSpPr>
              <a:endCxn id="34" idx="2"/>
            </p:cNvCxnSpPr>
            <p:nvPr/>
          </p:nvCxnSpPr>
          <p:spPr>
            <a:xfrm>
              <a:off x="10113" y="2244"/>
              <a:ext cx="554" cy="5"/>
            </a:xfrm>
            <a:prstGeom prst="straightConnector1">
              <a:avLst/>
            </a:prstGeom>
            <a:solidFill>
              <a:schemeClr val="accent1"/>
            </a:solidFill>
            <a:ln w="15875" cap="flat" cmpd="sng" algn="ctr">
              <a:solidFill>
                <a:srgbClr val="1C4885"/>
              </a:solidFill>
              <a:prstDash val="solid"/>
              <a:round/>
              <a:headEnd type="none" w="med" len="med"/>
              <a:tailEnd type="none" w="med" len="med"/>
            </a:ln>
          </p:spPr>
        </p:cxnSp>
        <p:grpSp>
          <p:nvGrpSpPr>
            <p:cNvPr id="33" name="组合 32"/>
            <p:cNvGrpSpPr/>
            <p:nvPr/>
          </p:nvGrpSpPr>
          <p:grpSpPr>
            <a:xfrm rot="0">
              <a:off x="10667" y="2102"/>
              <a:ext cx="331" cy="294"/>
              <a:chOff x="10401" y="4100"/>
              <a:chExt cx="590" cy="590"/>
            </a:xfrm>
          </p:grpSpPr>
          <p:sp>
            <p:nvSpPr>
              <p:cNvPr id="34" name="椭圆 33"/>
              <p:cNvSpPr/>
              <p:nvPr/>
            </p:nvSpPr>
            <p:spPr>
              <a:xfrm>
                <a:off x="10401" y="4100"/>
                <a:ext cx="590" cy="590"/>
              </a:xfrm>
              <a:prstGeom prst="ellipse">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cxnSp>
            <p:nvCxnSpPr>
              <p:cNvPr id="35" name="直接箭头连接符 34"/>
              <p:cNvCxnSpPr>
                <a:stCxn id="34" idx="3"/>
                <a:endCxn id="34" idx="0"/>
              </p:cNvCxnSpPr>
              <p:nvPr/>
            </p:nvCxnSpPr>
            <p:spPr>
              <a:xfrm flipV="1">
                <a:off x="10487" y="4100"/>
                <a:ext cx="209" cy="504"/>
              </a:xfrm>
              <a:prstGeom prst="straightConnector1">
                <a:avLst/>
              </a:prstGeom>
              <a:solidFill>
                <a:schemeClr val="accent1"/>
              </a:solidFill>
              <a:ln w="15875" cap="flat" cmpd="sng" algn="ctr">
                <a:solidFill>
                  <a:srgbClr val="1C4885"/>
                </a:solidFill>
                <a:prstDash val="solid"/>
                <a:round/>
                <a:headEnd type="none" w="med" len="med"/>
                <a:tailEnd type="triangle" w="med" len="med"/>
              </a:ln>
            </p:spPr>
          </p:cxnSp>
          <p:cxnSp>
            <p:nvCxnSpPr>
              <p:cNvPr id="36" name="直接箭头连接符 35"/>
              <p:cNvCxnSpPr/>
              <p:nvPr/>
            </p:nvCxnSpPr>
            <p:spPr>
              <a:xfrm flipV="1">
                <a:off x="10696" y="4186"/>
                <a:ext cx="209" cy="504"/>
              </a:xfrm>
              <a:prstGeom prst="straightConnector1">
                <a:avLst/>
              </a:prstGeom>
              <a:solidFill>
                <a:schemeClr val="accent1"/>
              </a:solidFill>
              <a:ln w="15875" cap="flat" cmpd="sng" algn="ctr">
                <a:solidFill>
                  <a:srgbClr val="1C4885"/>
                </a:solidFill>
                <a:prstDash val="solid"/>
                <a:round/>
                <a:headEnd type="none" w="med" len="med"/>
                <a:tailEnd type="triangle" w="med" len="med"/>
              </a:ln>
            </p:spPr>
          </p:cxnSp>
        </p:grpSp>
        <p:cxnSp>
          <p:nvCxnSpPr>
            <p:cNvPr id="37" name="直接箭头连接符 36"/>
            <p:cNvCxnSpPr>
              <a:stCxn id="34" idx="6"/>
            </p:cNvCxnSpPr>
            <p:nvPr/>
          </p:nvCxnSpPr>
          <p:spPr>
            <a:xfrm>
              <a:off x="10998" y="2249"/>
              <a:ext cx="568" cy="0"/>
            </a:xfrm>
            <a:prstGeom prst="straightConnector1">
              <a:avLst/>
            </a:prstGeom>
            <a:solidFill>
              <a:schemeClr val="accent1"/>
            </a:solidFill>
            <a:ln w="15875" cap="flat" cmpd="sng" algn="ctr">
              <a:solidFill>
                <a:srgbClr val="1C4885"/>
              </a:solidFill>
              <a:prstDash val="solid"/>
              <a:round/>
              <a:headEnd type="none" w="med" len="med"/>
              <a:tailEnd type="triangle" w="med" len="med"/>
            </a:ln>
          </p:spPr>
        </p:cxnSp>
      </p:grpSp>
      <p:sp>
        <p:nvSpPr>
          <p:cNvPr id="39" name="文本框 38"/>
          <p:cNvSpPr txBox="1"/>
          <p:nvPr/>
        </p:nvSpPr>
        <p:spPr>
          <a:xfrm>
            <a:off x="4149725" y="1503045"/>
            <a:ext cx="283210" cy="245110"/>
          </a:xfrm>
          <a:prstGeom prst="rect">
            <a:avLst/>
          </a:prstGeom>
          <a:noFill/>
        </p:spPr>
        <p:txBody>
          <a:bodyPr wrap="square" rtlCol="0">
            <a:spAutoFit/>
          </a:bodyPr>
          <a:p>
            <a:pPr algn="ctr"/>
            <a:r>
              <a:rPr lang="en-US" altLang="zh-CN" sz="1000">
                <a:solidFill>
                  <a:srgbClr val="002060"/>
                </a:solidFill>
                <a:latin typeface="Arial" panose="020B0604020202020204" pitchFamily="34" charset="0"/>
                <a:ea typeface="微软雅黑" panose="020B0502040204020203" pitchFamily="34" charset="-122"/>
              </a:rPr>
              <a:t>m</a:t>
            </a:r>
            <a:endParaRPr lang="en-US" altLang="zh-CN" sz="1000">
              <a:solidFill>
                <a:srgbClr val="002060"/>
              </a:solidFill>
              <a:latin typeface="Arial" panose="020B0604020202020204" pitchFamily="34" charset="0"/>
              <a:ea typeface="微软雅黑" panose="020B0502040204020203" pitchFamily="34" charset="-122"/>
            </a:endParaRPr>
          </a:p>
        </p:txBody>
      </p:sp>
      <p:sp>
        <p:nvSpPr>
          <p:cNvPr id="51" name="文本框 50"/>
          <p:cNvSpPr txBox="1"/>
          <p:nvPr/>
        </p:nvSpPr>
        <p:spPr>
          <a:xfrm>
            <a:off x="7047865" y="1506220"/>
            <a:ext cx="283210" cy="245110"/>
          </a:xfrm>
          <a:prstGeom prst="rect">
            <a:avLst/>
          </a:prstGeom>
          <a:noFill/>
        </p:spPr>
        <p:txBody>
          <a:bodyPr wrap="square" rtlCol="0">
            <a:spAutoFit/>
          </a:bodyPr>
          <a:p>
            <a:pPr algn="ctr"/>
            <a:r>
              <a:rPr lang="en-US" altLang="zh-CN" sz="1000">
                <a:solidFill>
                  <a:srgbClr val="002060"/>
                </a:solidFill>
                <a:latin typeface="Arial" panose="020B0604020202020204" pitchFamily="34" charset="0"/>
                <a:ea typeface="微软雅黑" panose="020B0502040204020203" pitchFamily="34" charset="-122"/>
              </a:rPr>
              <a:t>n</a:t>
            </a:r>
            <a:endParaRPr lang="en-US" altLang="zh-CN" sz="1000">
              <a:solidFill>
                <a:srgbClr val="002060"/>
              </a:solidFill>
              <a:latin typeface="Arial" panose="020B0604020202020204" pitchFamily="34" charset="0"/>
              <a:ea typeface="微软雅黑" panose="020B0502040204020203" pitchFamily="34" charset="-122"/>
            </a:endParaRPr>
          </a:p>
        </p:txBody>
      </p:sp>
      <p:sp>
        <p:nvSpPr>
          <p:cNvPr id="58" name="文本框 57"/>
          <p:cNvSpPr txBox="1"/>
          <p:nvPr/>
        </p:nvSpPr>
        <p:spPr>
          <a:xfrm>
            <a:off x="4441190" y="801370"/>
            <a:ext cx="3023870" cy="306705"/>
          </a:xfrm>
          <a:prstGeom prst="rect">
            <a:avLst/>
          </a:prstGeom>
          <a:noFill/>
        </p:spPr>
        <p:txBody>
          <a:bodyPr wrap="square" rtlCol="0">
            <a:spAutoFit/>
          </a:bodyPr>
          <a:p>
            <a:pPr algn="ctr"/>
            <a:r>
              <a:rPr lang="en-US" altLang="zh-CN">
                <a:solidFill>
                  <a:srgbClr val="002060"/>
                </a:solidFill>
                <a:latin typeface="微软雅黑" panose="020B0502040204020203" pitchFamily="34" charset="-122"/>
                <a:ea typeface="微软雅黑" panose="020B0502040204020203" pitchFamily="34" charset="-122"/>
              </a:rPr>
              <a:t>Digital Cross Connect</a:t>
            </a:r>
            <a:endParaRPr lang="en-US" altLang="zh-CN">
              <a:solidFill>
                <a:srgbClr val="002060"/>
              </a:solidFill>
              <a:latin typeface="微软雅黑" panose="020B0502040204020203" pitchFamily="34" charset="-122"/>
              <a:ea typeface="微软雅黑" panose="020B0502040204020203" pitchFamily="34" charset="-122"/>
            </a:endParaRPr>
          </a:p>
        </p:txBody>
      </p:sp>
      <p:grpSp>
        <p:nvGrpSpPr>
          <p:cNvPr id="13" name="组合 12"/>
          <p:cNvGrpSpPr/>
          <p:nvPr/>
        </p:nvGrpSpPr>
        <p:grpSpPr>
          <a:xfrm>
            <a:off x="6421120" y="1738630"/>
            <a:ext cx="922655" cy="186690"/>
            <a:chOff x="10113" y="2102"/>
            <a:chExt cx="1453" cy="294"/>
          </a:xfrm>
        </p:grpSpPr>
        <p:cxnSp>
          <p:nvCxnSpPr>
            <p:cNvPr id="14" name="直接箭头连接符 13"/>
            <p:cNvCxnSpPr>
              <a:endCxn id="16" idx="2"/>
            </p:cNvCxnSpPr>
            <p:nvPr/>
          </p:nvCxnSpPr>
          <p:spPr>
            <a:xfrm>
              <a:off x="10113" y="2244"/>
              <a:ext cx="554" cy="5"/>
            </a:xfrm>
            <a:prstGeom prst="straightConnector1">
              <a:avLst/>
            </a:prstGeom>
            <a:solidFill>
              <a:schemeClr val="accent1"/>
            </a:solidFill>
            <a:ln w="15875" cap="flat" cmpd="sng" algn="ctr">
              <a:solidFill>
                <a:srgbClr val="1C4885"/>
              </a:solidFill>
              <a:prstDash val="solid"/>
              <a:round/>
              <a:headEnd type="none" w="med" len="med"/>
              <a:tailEnd type="none" w="med" len="med"/>
            </a:ln>
          </p:spPr>
        </p:cxnSp>
        <p:grpSp>
          <p:nvGrpSpPr>
            <p:cNvPr id="15" name="组合 14"/>
            <p:cNvGrpSpPr/>
            <p:nvPr/>
          </p:nvGrpSpPr>
          <p:grpSpPr>
            <a:xfrm rot="0">
              <a:off x="10667" y="2102"/>
              <a:ext cx="331" cy="294"/>
              <a:chOff x="10401" y="4100"/>
              <a:chExt cx="590" cy="590"/>
            </a:xfrm>
          </p:grpSpPr>
          <p:sp>
            <p:nvSpPr>
              <p:cNvPr id="16" name="椭圆 15"/>
              <p:cNvSpPr/>
              <p:nvPr/>
            </p:nvSpPr>
            <p:spPr>
              <a:xfrm>
                <a:off x="10401" y="4100"/>
                <a:ext cx="590" cy="590"/>
              </a:xfrm>
              <a:prstGeom prst="ellipse">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cxnSp>
            <p:nvCxnSpPr>
              <p:cNvPr id="17" name="直接箭头连接符 16"/>
              <p:cNvCxnSpPr>
                <a:stCxn id="16" idx="3"/>
                <a:endCxn id="16" idx="0"/>
              </p:cNvCxnSpPr>
              <p:nvPr/>
            </p:nvCxnSpPr>
            <p:spPr>
              <a:xfrm flipV="1">
                <a:off x="10487" y="4100"/>
                <a:ext cx="209" cy="504"/>
              </a:xfrm>
              <a:prstGeom prst="straightConnector1">
                <a:avLst/>
              </a:prstGeom>
              <a:solidFill>
                <a:schemeClr val="accent1"/>
              </a:solidFill>
              <a:ln w="15875" cap="flat" cmpd="sng" algn="ctr">
                <a:solidFill>
                  <a:srgbClr val="1C4885"/>
                </a:solidFill>
                <a:prstDash val="solid"/>
                <a:round/>
                <a:headEnd type="none" w="med" len="med"/>
                <a:tailEnd type="triangle" w="med" len="med"/>
              </a:ln>
            </p:spPr>
          </p:cxnSp>
          <p:cxnSp>
            <p:nvCxnSpPr>
              <p:cNvPr id="18" name="直接箭头连接符 17"/>
              <p:cNvCxnSpPr/>
              <p:nvPr/>
            </p:nvCxnSpPr>
            <p:spPr>
              <a:xfrm flipV="1">
                <a:off x="10696" y="4186"/>
                <a:ext cx="209" cy="504"/>
              </a:xfrm>
              <a:prstGeom prst="straightConnector1">
                <a:avLst/>
              </a:prstGeom>
              <a:solidFill>
                <a:schemeClr val="accent1"/>
              </a:solidFill>
              <a:ln w="15875" cap="flat" cmpd="sng" algn="ctr">
                <a:solidFill>
                  <a:srgbClr val="1C4885"/>
                </a:solidFill>
                <a:prstDash val="solid"/>
                <a:round/>
                <a:headEnd type="none" w="med" len="med"/>
                <a:tailEnd type="triangle" w="med" len="med"/>
              </a:ln>
            </p:spPr>
          </p:cxnSp>
        </p:grpSp>
        <p:cxnSp>
          <p:nvCxnSpPr>
            <p:cNvPr id="19" name="直接箭头连接符 18"/>
            <p:cNvCxnSpPr>
              <a:stCxn id="16" idx="6"/>
            </p:cNvCxnSpPr>
            <p:nvPr/>
          </p:nvCxnSpPr>
          <p:spPr>
            <a:xfrm>
              <a:off x="10998" y="2249"/>
              <a:ext cx="568" cy="0"/>
            </a:xfrm>
            <a:prstGeom prst="straightConnector1">
              <a:avLst/>
            </a:prstGeom>
            <a:solidFill>
              <a:schemeClr val="accent1"/>
            </a:solidFill>
            <a:ln w="15875" cap="flat" cmpd="sng" algn="ctr">
              <a:solidFill>
                <a:srgbClr val="1C4885"/>
              </a:solidFill>
              <a:prstDash val="solid"/>
              <a:round/>
              <a:headEnd type="none" w="med" len="med"/>
              <a:tailEnd type="triangle" w="med" len="med"/>
            </a:ln>
          </p:spPr>
        </p:cxnSp>
      </p:grpSp>
      <p:cxnSp>
        <p:nvCxnSpPr>
          <p:cNvPr id="20" name="直接连接符 19"/>
          <p:cNvCxnSpPr/>
          <p:nvPr/>
        </p:nvCxnSpPr>
        <p:spPr>
          <a:xfrm>
            <a:off x="7047865" y="1482725"/>
            <a:ext cx="0" cy="292100"/>
          </a:xfrm>
          <a:prstGeom prst="line">
            <a:avLst/>
          </a:prstGeom>
          <a:solidFill>
            <a:schemeClr val="accent1"/>
          </a:solidFill>
          <a:ln w="15875" cap="flat" cmpd="sng" algn="ctr">
            <a:solidFill>
              <a:srgbClr val="1C4885"/>
            </a:solidFill>
            <a:prstDash val="solid"/>
            <a:round/>
            <a:headEnd type="none" w="med" len="med"/>
            <a:tailEnd type="none" w="med" len="med"/>
          </a:ln>
        </p:spPr>
      </p:cxnSp>
      <p:grpSp>
        <p:nvGrpSpPr>
          <p:cNvPr id="21" name="组合 20"/>
          <p:cNvGrpSpPr/>
          <p:nvPr/>
        </p:nvGrpSpPr>
        <p:grpSpPr>
          <a:xfrm>
            <a:off x="4151630" y="1348740"/>
            <a:ext cx="922655" cy="186690"/>
            <a:chOff x="10113" y="2102"/>
            <a:chExt cx="1453" cy="294"/>
          </a:xfrm>
        </p:grpSpPr>
        <p:cxnSp>
          <p:nvCxnSpPr>
            <p:cNvPr id="22" name="直接箭头连接符 21"/>
            <p:cNvCxnSpPr>
              <a:endCxn id="24" idx="2"/>
            </p:cNvCxnSpPr>
            <p:nvPr/>
          </p:nvCxnSpPr>
          <p:spPr>
            <a:xfrm>
              <a:off x="10113" y="2244"/>
              <a:ext cx="554" cy="5"/>
            </a:xfrm>
            <a:prstGeom prst="straightConnector1">
              <a:avLst/>
            </a:prstGeom>
            <a:solidFill>
              <a:schemeClr val="accent1"/>
            </a:solidFill>
            <a:ln w="15875" cap="flat" cmpd="sng" algn="ctr">
              <a:solidFill>
                <a:srgbClr val="1C4885"/>
              </a:solidFill>
              <a:prstDash val="solid"/>
              <a:round/>
              <a:headEnd type="none" w="med" len="med"/>
              <a:tailEnd type="none" w="med" len="med"/>
            </a:ln>
          </p:spPr>
        </p:cxnSp>
        <p:grpSp>
          <p:nvGrpSpPr>
            <p:cNvPr id="23" name="组合 22"/>
            <p:cNvGrpSpPr/>
            <p:nvPr/>
          </p:nvGrpSpPr>
          <p:grpSpPr>
            <a:xfrm rot="0">
              <a:off x="10667" y="2102"/>
              <a:ext cx="331" cy="294"/>
              <a:chOff x="10401" y="4100"/>
              <a:chExt cx="590" cy="590"/>
            </a:xfrm>
          </p:grpSpPr>
          <p:sp>
            <p:nvSpPr>
              <p:cNvPr id="24" name="椭圆 23"/>
              <p:cNvSpPr/>
              <p:nvPr/>
            </p:nvSpPr>
            <p:spPr>
              <a:xfrm>
                <a:off x="10401" y="4100"/>
                <a:ext cx="590" cy="590"/>
              </a:xfrm>
              <a:prstGeom prst="ellipse">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cxnSp>
            <p:nvCxnSpPr>
              <p:cNvPr id="26" name="直接箭头连接符 25"/>
              <p:cNvCxnSpPr>
                <a:stCxn id="24" idx="3"/>
                <a:endCxn id="24" idx="0"/>
              </p:cNvCxnSpPr>
              <p:nvPr/>
            </p:nvCxnSpPr>
            <p:spPr>
              <a:xfrm flipV="1">
                <a:off x="10487" y="4100"/>
                <a:ext cx="209" cy="504"/>
              </a:xfrm>
              <a:prstGeom prst="straightConnector1">
                <a:avLst/>
              </a:prstGeom>
              <a:solidFill>
                <a:schemeClr val="accent1"/>
              </a:solidFill>
              <a:ln w="15875" cap="flat" cmpd="sng" algn="ctr">
                <a:solidFill>
                  <a:srgbClr val="1C4885"/>
                </a:solidFill>
                <a:prstDash val="solid"/>
                <a:round/>
                <a:headEnd type="none" w="med" len="med"/>
                <a:tailEnd type="triangle" w="med" len="med"/>
              </a:ln>
            </p:spPr>
          </p:cxnSp>
          <p:cxnSp>
            <p:nvCxnSpPr>
              <p:cNvPr id="27" name="直接箭头连接符 26"/>
              <p:cNvCxnSpPr/>
              <p:nvPr/>
            </p:nvCxnSpPr>
            <p:spPr>
              <a:xfrm flipV="1">
                <a:off x="10696" y="4186"/>
                <a:ext cx="209" cy="504"/>
              </a:xfrm>
              <a:prstGeom prst="straightConnector1">
                <a:avLst/>
              </a:prstGeom>
              <a:solidFill>
                <a:schemeClr val="accent1"/>
              </a:solidFill>
              <a:ln w="15875" cap="flat" cmpd="sng" algn="ctr">
                <a:solidFill>
                  <a:srgbClr val="1C4885"/>
                </a:solidFill>
                <a:prstDash val="solid"/>
                <a:round/>
                <a:headEnd type="none" w="med" len="med"/>
                <a:tailEnd type="triangle" w="med" len="med"/>
              </a:ln>
            </p:spPr>
          </p:cxnSp>
        </p:grpSp>
        <p:cxnSp>
          <p:nvCxnSpPr>
            <p:cNvPr id="28" name="直接箭头连接符 27"/>
            <p:cNvCxnSpPr>
              <a:stCxn id="24" idx="6"/>
            </p:cNvCxnSpPr>
            <p:nvPr/>
          </p:nvCxnSpPr>
          <p:spPr>
            <a:xfrm>
              <a:off x="10998" y="2249"/>
              <a:ext cx="568" cy="0"/>
            </a:xfrm>
            <a:prstGeom prst="straightConnector1">
              <a:avLst/>
            </a:prstGeom>
            <a:solidFill>
              <a:schemeClr val="accent1"/>
            </a:solidFill>
            <a:ln w="15875" cap="flat" cmpd="sng" algn="ctr">
              <a:solidFill>
                <a:srgbClr val="1C4885"/>
              </a:solidFill>
              <a:prstDash val="solid"/>
              <a:round/>
              <a:headEnd type="none" w="med" len="med"/>
              <a:tailEnd type="triangle" w="med" len="med"/>
            </a:ln>
          </p:spPr>
        </p:cxnSp>
      </p:grpSp>
      <p:grpSp>
        <p:nvGrpSpPr>
          <p:cNvPr id="29" name="组合 28"/>
          <p:cNvGrpSpPr/>
          <p:nvPr/>
        </p:nvGrpSpPr>
        <p:grpSpPr>
          <a:xfrm>
            <a:off x="4150995" y="1752600"/>
            <a:ext cx="922655" cy="186690"/>
            <a:chOff x="10113" y="2102"/>
            <a:chExt cx="1453" cy="294"/>
          </a:xfrm>
        </p:grpSpPr>
        <p:cxnSp>
          <p:nvCxnSpPr>
            <p:cNvPr id="30" name="直接箭头连接符 29"/>
            <p:cNvCxnSpPr>
              <a:endCxn id="40" idx="2"/>
            </p:cNvCxnSpPr>
            <p:nvPr/>
          </p:nvCxnSpPr>
          <p:spPr>
            <a:xfrm>
              <a:off x="10113" y="2244"/>
              <a:ext cx="554" cy="5"/>
            </a:xfrm>
            <a:prstGeom prst="straightConnector1">
              <a:avLst/>
            </a:prstGeom>
            <a:solidFill>
              <a:schemeClr val="accent1"/>
            </a:solidFill>
            <a:ln w="15875" cap="flat" cmpd="sng" algn="ctr">
              <a:solidFill>
                <a:srgbClr val="1C4885"/>
              </a:solidFill>
              <a:prstDash val="solid"/>
              <a:round/>
              <a:headEnd type="none" w="med" len="med"/>
              <a:tailEnd type="none" w="med" len="med"/>
            </a:ln>
          </p:spPr>
        </p:cxnSp>
        <p:grpSp>
          <p:nvGrpSpPr>
            <p:cNvPr id="32" name="组合 31"/>
            <p:cNvGrpSpPr/>
            <p:nvPr/>
          </p:nvGrpSpPr>
          <p:grpSpPr>
            <a:xfrm rot="0">
              <a:off x="10667" y="2102"/>
              <a:ext cx="331" cy="294"/>
              <a:chOff x="10401" y="4100"/>
              <a:chExt cx="590" cy="590"/>
            </a:xfrm>
          </p:grpSpPr>
          <p:sp>
            <p:nvSpPr>
              <p:cNvPr id="40" name="椭圆 39"/>
              <p:cNvSpPr/>
              <p:nvPr/>
            </p:nvSpPr>
            <p:spPr>
              <a:xfrm>
                <a:off x="10401" y="4100"/>
                <a:ext cx="590" cy="590"/>
              </a:xfrm>
              <a:prstGeom prst="ellipse">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cxnSp>
            <p:nvCxnSpPr>
              <p:cNvPr id="41" name="直接箭头连接符 40"/>
              <p:cNvCxnSpPr>
                <a:stCxn id="40" idx="3"/>
                <a:endCxn id="40" idx="0"/>
              </p:cNvCxnSpPr>
              <p:nvPr/>
            </p:nvCxnSpPr>
            <p:spPr>
              <a:xfrm flipV="1">
                <a:off x="10487" y="4100"/>
                <a:ext cx="209" cy="504"/>
              </a:xfrm>
              <a:prstGeom prst="straightConnector1">
                <a:avLst/>
              </a:prstGeom>
              <a:solidFill>
                <a:schemeClr val="accent1"/>
              </a:solidFill>
              <a:ln w="15875" cap="flat" cmpd="sng" algn="ctr">
                <a:solidFill>
                  <a:srgbClr val="1C4885"/>
                </a:solidFill>
                <a:prstDash val="solid"/>
                <a:round/>
                <a:headEnd type="none" w="med" len="med"/>
                <a:tailEnd type="triangle" w="med" len="med"/>
              </a:ln>
            </p:spPr>
          </p:cxnSp>
          <p:cxnSp>
            <p:nvCxnSpPr>
              <p:cNvPr id="42" name="直接箭头连接符 41"/>
              <p:cNvCxnSpPr/>
              <p:nvPr/>
            </p:nvCxnSpPr>
            <p:spPr>
              <a:xfrm flipV="1">
                <a:off x="10696" y="4186"/>
                <a:ext cx="209" cy="504"/>
              </a:xfrm>
              <a:prstGeom prst="straightConnector1">
                <a:avLst/>
              </a:prstGeom>
              <a:solidFill>
                <a:schemeClr val="accent1"/>
              </a:solidFill>
              <a:ln w="15875" cap="flat" cmpd="sng" algn="ctr">
                <a:solidFill>
                  <a:srgbClr val="1C4885"/>
                </a:solidFill>
                <a:prstDash val="solid"/>
                <a:round/>
                <a:headEnd type="none" w="med" len="med"/>
                <a:tailEnd type="triangle" w="med" len="med"/>
              </a:ln>
            </p:spPr>
          </p:cxnSp>
        </p:grpSp>
        <p:cxnSp>
          <p:nvCxnSpPr>
            <p:cNvPr id="43" name="直接箭头连接符 42"/>
            <p:cNvCxnSpPr>
              <a:stCxn id="40" idx="6"/>
            </p:cNvCxnSpPr>
            <p:nvPr/>
          </p:nvCxnSpPr>
          <p:spPr>
            <a:xfrm>
              <a:off x="10998" y="2249"/>
              <a:ext cx="568" cy="0"/>
            </a:xfrm>
            <a:prstGeom prst="straightConnector1">
              <a:avLst/>
            </a:prstGeom>
            <a:solidFill>
              <a:schemeClr val="accent1"/>
            </a:solidFill>
            <a:ln w="15875" cap="flat" cmpd="sng" algn="ctr">
              <a:solidFill>
                <a:srgbClr val="1C4885"/>
              </a:solidFill>
              <a:prstDash val="solid"/>
              <a:round/>
              <a:headEnd type="none" w="med" len="med"/>
              <a:tailEnd type="triangle" w="med" len="med"/>
            </a:ln>
          </p:spPr>
        </p:cxnSp>
      </p:grpSp>
      <p:cxnSp>
        <p:nvCxnSpPr>
          <p:cNvPr id="52" name="直接连接符 51"/>
          <p:cNvCxnSpPr/>
          <p:nvPr/>
        </p:nvCxnSpPr>
        <p:spPr>
          <a:xfrm>
            <a:off x="4441190" y="1487805"/>
            <a:ext cx="0" cy="292100"/>
          </a:xfrm>
          <a:prstGeom prst="line">
            <a:avLst/>
          </a:prstGeom>
          <a:solidFill>
            <a:schemeClr val="accent1"/>
          </a:solidFill>
          <a:ln w="15875" cap="flat" cmpd="sng" algn="ctr">
            <a:solidFill>
              <a:srgbClr val="1C4885"/>
            </a:solidFill>
            <a:prstDash val="solid"/>
            <a:round/>
            <a:headEnd type="none" w="med" len="med"/>
            <a:tailEnd type="none" w="med" len="med"/>
          </a:ln>
        </p:spPr>
      </p:cxnSp>
      <p:sp>
        <p:nvSpPr>
          <p:cNvPr id="53" name="文本框 52"/>
          <p:cNvSpPr txBox="1"/>
          <p:nvPr/>
        </p:nvSpPr>
        <p:spPr>
          <a:xfrm>
            <a:off x="3626485" y="2530475"/>
            <a:ext cx="3636010" cy="306705"/>
          </a:xfrm>
          <a:prstGeom prst="rect">
            <a:avLst/>
          </a:prstGeom>
          <a:noFill/>
        </p:spPr>
        <p:txBody>
          <a:bodyPr wrap="square" rtlCol="0">
            <a:spAutoFit/>
          </a:bodyPr>
          <a:p>
            <a:pPr algn="l"/>
            <a:r>
              <a:rPr lang="zh-CN" altLang="en-US">
                <a:solidFill>
                  <a:srgbClr val="002060"/>
                </a:solidFill>
                <a:latin typeface="微软雅黑" panose="020B0502040204020203" pitchFamily="34" charset="-122"/>
                <a:ea typeface="微软雅黑" panose="020B0502040204020203" pitchFamily="34" charset="-122"/>
              </a:rPr>
              <a:t>多端口设备，相当于一个交叉矩阵</a:t>
            </a:r>
            <a:endParaRPr lang="zh-CN" altLang="en-US">
              <a:solidFill>
                <a:srgbClr val="002060"/>
              </a:solidFill>
              <a:latin typeface="微软雅黑" panose="020B0502040204020203" pitchFamily="34" charset="-122"/>
              <a:ea typeface="微软雅黑" panose="020B0502040204020203" pitchFamily="34" charset="-122"/>
            </a:endParaRPr>
          </a:p>
        </p:txBody>
      </p:sp>
      <p:sp>
        <p:nvSpPr>
          <p:cNvPr id="54" name="文本框 53"/>
          <p:cNvSpPr txBox="1"/>
          <p:nvPr/>
        </p:nvSpPr>
        <p:spPr>
          <a:xfrm>
            <a:off x="3626485" y="2837180"/>
            <a:ext cx="4220210" cy="521970"/>
          </a:xfrm>
          <a:prstGeom prst="rect">
            <a:avLst/>
          </a:prstGeom>
          <a:noFill/>
        </p:spPr>
        <p:txBody>
          <a:bodyPr wrap="square" rtlCol="0">
            <a:spAutoFit/>
          </a:bodyPr>
          <a:p>
            <a:pPr algn="l"/>
            <a:r>
              <a:rPr lang="zh-CN" altLang="en-US">
                <a:solidFill>
                  <a:srgbClr val="002060"/>
                </a:solidFill>
                <a:latin typeface="微软雅黑" panose="020B0502040204020203" pitchFamily="34" charset="-122"/>
                <a:ea typeface="微软雅黑" panose="020B0502040204020203" pitchFamily="34" charset="-122"/>
              </a:rPr>
              <a:t>完成</a:t>
            </a:r>
            <a:r>
              <a:rPr lang="en-US" altLang="zh-CN">
                <a:solidFill>
                  <a:srgbClr val="002060"/>
                </a:solidFill>
                <a:latin typeface="微软雅黑" panose="020B0502040204020203" pitchFamily="34" charset="-122"/>
                <a:ea typeface="微软雅黑" panose="020B0502040204020203" pitchFamily="34" charset="-122"/>
              </a:rPr>
              <a:t>STM-N</a:t>
            </a:r>
            <a:r>
              <a:rPr lang="zh-CN" altLang="en-US">
                <a:solidFill>
                  <a:srgbClr val="002060"/>
                </a:solidFill>
                <a:latin typeface="微软雅黑" panose="020B0502040204020203" pitchFamily="34" charset="-122"/>
                <a:ea typeface="微软雅黑" panose="020B0502040204020203" pitchFamily="34" charset="-122"/>
              </a:rPr>
              <a:t>信号的交叉连接功能</a:t>
            </a:r>
            <a:endParaRPr lang="zh-CN" altLang="en-US">
              <a:solidFill>
                <a:srgbClr val="002060"/>
              </a:solidFill>
              <a:latin typeface="微软雅黑" panose="020B0502040204020203" pitchFamily="34" charset="-122"/>
              <a:ea typeface="微软雅黑" panose="020B0502040204020203" pitchFamily="34" charset="-122"/>
            </a:endParaRPr>
          </a:p>
          <a:p>
            <a:pPr algn="l"/>
            <a:r>
              <a:rPr lang="zh-CN" altLang="en-US">
                <a:solidFill>
                  <a:srgbClr val="002060"/>
                </a:solidFill>
                <a:latin typeface="微软雅黑" panose="020B0502040204020203" pitchFamily="34" charset="-122"/>
                <a:ea typeface="微软雅黑" panose="020B0502040204020203" pitchFamily="34" charset="-122"/>
              </a:rPr>
              <a:t>将输入的</a:t>
            </a:r>
            <a:r>
              <a:rPr lang="en-US" altLang="zh-CN">
                <a:solidFill>
                  <a:srgbClr val="002060"/>
                </a:solidFill>
                <a:latin typeface="微软雅黑" panose="020B0502040204020203" pitchFamily="34" charset="-122"/>
                <a:ea typeface="微软雅黑" panose="020B0502040204020203" pitchFamily="34" charset="-122"/>
              </a:rPr>
              <a:t>m</a:t>
            </a:r>
            <a:r>
              <a:rPr lang="zh-CN" altLang="en-US">
                <a:solidFill>
                  <a:srgbClr val="002060"/>
                </a:solidFill>
                <a:latin typeface="微软雅黑" panose="020B0502040204020203" pitchFamily="34" charset="-122"/>
                <a:ea typeface="微软雅黑" panose="020B0502040204020203" pitchFamily="34" charset="-122"/>
              </a:rPr>
              <a:t>路</a:t>
            </a:r>
            <a:r>
              <a:rPr lang="en-US" altLang="zh-CN">
                <a:solidFill>
                  <a:srgbClr val="002060"/>
                </a:solidFill>
                <a:latin typeface="微软雅黑" panose="020B0502040204020203" pitchFamily="34" charset="-122"/>
                <a:ea typeface="微软雅黑" panose="020B0502040204020203" pitchFamily="34" charset="-122"/>
              </a:rPr>
              <a:t>STM-N</a:t>
            </a:r>
            <a:r>
              <a:rPr lang="zh-CN" altLang="en-US">
                <a:solidFill>
                  <a:srgbClr val="002060"/>
                </a:solidFill>
                <a:latin typeface="微软雅黑" panose="020B0502040204020203" pitchFamily="34" charset="-122"/>
                <a:ea typeface="微软雅黑" panose="020B0502040204020203" pitchFamily="34" charset="-122"/>
              </a:rPr>
              <a:t>信号交叉连接到输出的</a:t>
            </a:r>
            <a:r>
              <a:rPr lang="en-US" altLang="zh-CN">
                <a:solidFill>
                  <a:srgbClr val="002060"/>
                </a:solidFill>
                <a:latin typeface="微软雅黑" panose="020B0502040204020203" pitchFamily="34" charset="-122"/>
                <a:ea typeface="微软雅黑" panose="020B0502040204020203" pitchFamily="34" charset="-122"/>
              </a:rPr>
              <a:t>n</a:t>
            </a:r>
            <a:r>
              <a:rPr lang="zh-CN" altLang="en-US">
                <a:solidFill>
                  <a:srgbClr val="002060"/>
                </a:solidFill>
                <a:latin typeface="微软雅黑" panose="020B0502040204020203" pitchFamily="34" charset="-122"/>
                <a:ea typeface="微软雅黑" panose="020B0502040204020203" pitchFamily="34" charset="-122"/>
              </a:rPr>
              <a:t>路上</a:t>
            </a:r>
            <a:endParaRPr lang="zh-CN" altLang="en-US">
              <a:solidFill>
                <a:srgbClr val="002060"/>
              </a:solidFill>
              <a:latin typeface="微软雅黑" panose="020B0502040204020203" pitchFamily="34" charset="-122"/>
              <a:ea typeface="微软雅黑" panose="020B0502040204020203" pitchFamily="34" charset="-122"/>
            </a:endParaRPr>
          </a:p>
        </p:txBody>
      </p:sp>
      <p:sp>
        <p:nvSpPr>
          <p:cNvPr id="55" name="文本框 54"/>
          <p:cNvSpPr txBox="1"/>
          <p:nvPr/>
        </p:nvSpPr>
        <p:spPr>
          <a:xfrm>
            <a:off x="3626485" y="3412490"/>
            <a:ext cx="5224145" cy="737235"/>
          </a:xfrm>
          <a:prstGeom prst="rect">
            <a:avLst/>
          </a:prstGeom>
          <a:noFill/>
        </p:spPr>
        <p:txBody>
          <a:bodyPr wrap="square" rtlCol="0">
            <a:spAutoFit/>
          </a:bodyPr>
          <a:p>
            <a:pPr algn="l"/>
            <a:r>
              <a:rPr lang="en-US" altLang="zh-CN">
                <a:solidFill>
                  <a:srgbClr val="002060"/>
                </a:solidFill>
                <a:latin typeface="微软雅黑" panose="020B0502040204020203" pitchFamily="34" charset="-122"/>
                <a:ea typeface="微软雅黑" panose="020B0502040204020203" pitchFamily="34" charset="-122"/>
              </a:rPr>
              <a:t>DXC m/n </a:t>
            </a:r>
            <a:r>
              <a:rPr lang="zh-CN" altLang="en-US">
                <a:solidFill>
                  <a:srgbClr val="002060"/>
                </a:solidFill>
                <a:latin typeface="微软雅黑" panose="020B0502040204020203" pitchFamily="34" charset="-122"/>
                <a:ea typeface="微软雅黑" panose="020B0502040204020203" pitchFamily="34" charset="-122"/>
              </a:rPr>
              <a:t>表示类型和性能 </a:t>
            </a:r>
            <a:r>
              <a:rPr lang="en-US" altLang="zh-CN">
                <a:solidFill>
                  <a:srgbClr val="002060"/>
                </a:solidFill>
                <a:latin typeface="微软雅黑" panose="020B0502040204020203" pitchFamily="34" charset="-122"/>
                <a:ea typeface="微软雅黑" panose="020B0502040204020203" pitchFamily="34" charset="-122"/>
              </a:rPr>
              <a:t>(m</a:t>
            </a:r>
            <a:r>
              <a:rPr lang="en-US" altLang="zh-CN">
                <a:solidFill>
                  <a:srgbClr val="002060"/>
                </a:solidFill>
                <a:latin typeface="Arial" panose="020B0604020202020204" pitchFamily="34" charset="0"/>
                <a:ea typeface="微软雅黑" panose="020B0502040204020203" pitchFamily="34" charset="-122"/>
              </a:rPr>
              <a:t>≥ n)</a:t>
            </a:r>
            <a:endParaRPr lang="en-US" altLang="zh-CN">
              <a:solidFill>
                <a:srgbClr val="002060"/>
              </a:solidFill>
              <a:latin typeface="Arial" panose="020B0604020202020204" pitchFamily="34" charset="0"/>
              <a:ea typeface="微软雅黑" panose="020B0502040204020203" pitchFamily="34" charset="-122"/>
            </a:endParaRPr>
          </a:p>
          <a:p>
            <a:pPr algn="l"/>
            <a:r>
              <a:rPr lang="en-US" altLang="zh-CN">
                <a:solidFill>
                  <a:srgbClr val="002060"/>
                </a:solidFill>
                <a:latin typeface="Arial" panose="020B0604020202020204" pitchFamily="34" charset="0"/>
                <a:ea typeface="微软雅黑" panose="020B0502040204020203" pitchFamily="34" charset="-122"/>
              </a:rPr>
              <a:t>m — </a:t>
            </a:r>
            <a:r>
              <a:rPr lang="zh-CN" altLang="en-US">
                <a:solidFill>
                  <a:srgbClr val="002060"/>
                </a:solidFill>
                <a:latin typeface="Arial" panose="020B0604020202020204" pitchFamily="34" charset="0"/>
                <a:ea typeface="微软雅黑" panose="020B0502040204020203" pitchFamily="34" charset="-122"/>
              </a:rPr>
              <a:t>可接入的最高速率等级，越大表示承载容量越大</a:t>
            </a:r>
            <a:endParaRPr lang="zh-CN" altLang="en-US">
              <a:solidFill>
                <a:srgbClr val="002060"/>
              </a:solidFill>
              <a:latin typeface="Arial" panose="020B0604020202020204" pitchFamily="34" charset="0"/>
              <a:ea typeface="微软雅黑" panose="020B0502040204020203" pitchFamily="34" charset="-122"/>
            </a:endParaRPr>
          </a:p>
          <a:p>
            <a:pPr algn="l"/>
            <a:r>
              <a:rPr lang="en-US" altLang="zh-CN">
                <a:solidFill>
                  <a:srgbClr val="002060"/>
                </a:solidFill>
                <a:latin typeface="Arial" panose="020B0604020202020204" pitchFamily="34" charset="0"/>
                <a:ea typeface="微软雅黑" panose="020B0502040204020203" pitchFamily="34" charset="-122"/>
              </a:rPr>
              <a:t>n — </a:t>
            </a:r>
            <a:r>
              <a:rPr lang="zh-CN" altLang="en-US">
                <a:solidFill>
                  <a:srgbClr val="002060"/>
                </a:solidFill>
                <a:latin typeface="Arial" panose="020B0604020202020204" pitchFamily="34" charset="0"/>
                <a:ea typeface="微软雅黑" panose="020B0502040204020203" pitchFamily="34" charset="-122"/>
              </a:rPr>
              <a:t>交叉矩阵中进行交叉连接的最低速率等级，越小灵活性越好</a:t>
            </a:r>
            <a:endParaRPr lang="zh-CN" altLang="en-US">
              <a:solidFill>
                <a:srgbClr val="002060"/>
              </a:solidFill>
              <a:latin typeface="Arial" panose="020B0604020202020204" pitchFamily="34" charset="0"/>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02895" y="1060450"/>
            <a:ext cx="4666615" cy="337185"/>
          </a:xfrm>
          <a:prstGeom prst="rect">
            <a:avLst/>
          </a:prstGeom>
          <a:solidFill>
            <a:srgbClr val="0070C0"/>
          </a:solid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6.3.1 SDH </a:t>
            </a:r>
            <a:r>
              <a:rPr lang="zh-CN" altLang="en-US" sz="1600">
                <a:solidFill>
                  <a:srgbClr val="002060"/>
                </a:solidFill>
                <a:latin typeface="微软雅黑" panose="020B0502040204020203" pitchFamily="34" charset="-122"/>
                <a:ea typeface="微软雅黑" panose="020B0502040204020203" pitchFamily="34" charset="-122"/>
              </a:rPr>
              <a:t>网络特点</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7" name="文本框 6"/>
          <p:cNvSpPr txBox="1"/>
          <p:nvPr/>
        </p:nvSpPr>
        <p:spPr>
          <a:xfrm>
            <a:off x="302895" y="1543050"/>
            <a:ext cx="4666615" cy="337185"/>
          </a:xfrm>
          <a:prstGeom prst="rect">
            <a:avLst/>
          </a:prstGeom>
          <a:solidFill>
            <a:srgbClr val="0070C0"/>
          </a:solid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6.3.2 SDH </a:t>
            </a:r>
            <a:r>
              <a:rPr lang="zh-CN" altLang="en-US" sz="1600">
                <a:solidFill>
                  <a:srgbClr val="002060"/>
                </a:solidFill>
                <a:latin typeface="微软雅黑" panose="020B0502040204020203" pitchFamily="34" charset="-122"/>
                <a:ea typeface="微软雅黑" panose="020B0502040204020203" pitchFamily="34" charset="-122"/>
              </a:rPr>
              <a:t>网络速率体系</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3" name="文本框 2"/>
          <p:cNvSpPr txBox="1"/>
          <p:nvPr/>
        </p:nvSpPr>
        <p:spPr>
          <a:xfrm>
            <a:off x="302895" y="2025650"/>
            <a:ext cx="4666615" cy="337185"/>
          </a:xfrm>
          <a:prstGeom prst="rect">
            <a:avLst/>
          </a:prstGeom>
          <a:solidFill>
            <a:srgbClr val="0070C0"/>
          </a:solid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6.3.3 SDH </a:t>
            </a:r>
            <a:r>
              <a:rPr lang="zh-CN" altLang="en-US" sz="1600">
                <a:solidFill>
                  <a:srgbClr val="002060"/>
                </a:solidFill>
                <a:latin typeface="微软雅黑" panose="020B0502040204020203" pitchFamily="34" charset="-122"/>
                <a:ea typeface="微软雅黑" panose="020B0502040204020203" pitchFamily="34" charset="-122"/>
              </a:rPr>
              <a:t>网络帧结构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4" name="文本框 3"/>
          <p:cNvSpPr txBox="1"/>
          <p:nvPr/>
        </p:nvSpPr>
        <p:spPr>
          <a:xfrm>
            <a:off x="302895" y="2508250"/>
            <a:ext cx="4666615" cy="337185"/>
          </a:xfrm>
          <a:prstGeom prst="rect">
            <a:avLst/>
          </a:prstGeom>
          <a:solidFill>
            <a:srgbClr val="0070C0"/>
          </a:solid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6.3.4 SDH </a:t>
            </a:r>
            <a:r>
              <a:rPr lang="zh-CN" altLang="en-US" sz="1600">
                <a:solidFill>
                  <a:srgbClr val="002060"/>
                </a:solidFill>
                <a:latin typeface="微软雅黑" panose="020B0502040204020203" pitchFamily="34" charset="-122"/>
                <a:ea typeface="微软雅黑" panose="020B0502040204020203" pitchFamily="34" charset="-122"/>
              </a:rPr>
              <a:t>网络复用结构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5" name="文本框 4"/>
          <p:cNvSpPr txBox="1"/>
          <p:nvPr/>
        </p:nvSpPr>
        <p:spPr>
          <a:xfrm>
            <a:off x="302895" y="2990850"/>
            <a:ext cx="4666615" cy="337185"/>
          </a:xfrm>
          <a:prstGeom prst="rect">
            <a:avLst/>
          </a:prstGeom>
          <a:solidFill>
            <a:srgbClr val="0070C0"/>
          </a:solid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6.3.5 SDH </a:t>
            </a:r>
            <a:r>
              <a:rPr lang="zh-CN" altLang="en-US" sz="1600">
                <a:solidFill>
                  <a:srgbClr val="002060"/>
                </a:solidFill>
                <a:latin typeface="微软雅黑" panose="020B0502040204020203" pitchFamily="34" charset="-122"/>
                <a:ea typeface="微软雅黑" panose="020B0502040204020203" pitchFamily="34" charset="-122"/>
              </a:rPr>
              <a:t>网络常见网元</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6" name="文本框 5"/>
          <p:cNvSpPr txBox="1"/>
          <p:nvPr/>
        </p:nvSpPr>
        <p:spPr>
          <a:xfrm>
            <a:off x="302895" y="347345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6.3.6 SDH </a:t>
            </a:r>
            <a:r>
              <a:rPr lang="zh-CN" altLang="en-US" sz="1600">
                <a:solidFill>
                  <a:srgbClr val="002060"/>
                </a:solidFill>
                <a:latin typeface="微软雅黑" panose="020B0502040204020203" pitchFamily="34" charset="-122"/>
                <a:ea typeface="微软雅黑" panose="020B0502040204020203" pitchFamily="34" charset="-122"/>
              </a:rPr>
              <a:t>网络结构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8" name="文本框 7"/>
          <p:cNvSpPr txBox="1"/>
          <p:nvPr/>
        </p:nvSpPr>
        <p:spPr>
          <a:xfrm>
            <a:off x="302895" y="395605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6.3.7 SDH </a:t>
            </a:r>
            <a:r>
              <a:rPr lang="zh-CN" altLang="en-US" sz="1600">
                <a:solidFill>
                  <a:srgbClr val="002060"/>
                </a:solidFill>
                <a:latin typeface="微软雅黑" panose="020B0502040204020203" pitchFamily="34" charset="-122"/>
                <a:ea typeface="微软雅黑" panose="020B0502040204020203" pitchFamily="34" charset="-122"/>
              </a:rPr>
              <a:t>网络保护机制</a:t>
            </a:r>
            <a:endParaRPr lang="zh-CN" altLang="en-US" sz="16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0-ppt_h/2"/>
                                          </p:val>
                                        </p:tav>
                                      </p:tavLst>
                                    </p:anim>
                                    <p:set>
                                      <p:cBhvr>
                                        <p:cTn id="8" dur="1" fill="hold">
                                          <p:stCondLst>
                                            <p:cond delay="499"/>
                                          </p:stCondLst>
                                        </p:cTn>
                                        <p:tgtEl>
                                          <p:spTgt spid="2"/>
                                        </p:tgtEl>
                                        <p:attrNameLst>
                                          <p:attrName>style.visibility</p:attrName>
                                        </p:attrNameLst>
                                      </p:cBhvr>
                                      <p:to>
                                        <p:strVal val="hidden"/>
                                      </p:to>
                                    </p:set>
                                  </p:childTnLst>
                                </p:cTn>
                              </p:par>
                              <p:par>
                                <p:cTn id="9" presetID="2" presetClass="exit" presetSubtype="1" fill="hold" grpId="0" nodeType="withEffect">
                                  <p:stCondLst>
                                    <p:cond delay="0"/>
                                  </p:stCondLst>
                                  <p:childTnLst>
                                    <p:anim calcmode="lin" valueType="num">
                                      <p:cBhvr additive="base">
                                        <p:cTn id="10" dur="500"/>
                                        <p:tgtEl>
                                          <p:spTgt spid="7"/>
                                        </p:tgtEl>
                                        <p:attrNameLst>
                                          <p:attrName>ppt_x</p:attrName>
                                        </p:attrNameLst>
                                      </p:cBhvr>
                                      <p:tavLst>
                                        <p:tav tm="0">
                                          <p:val>
                                            <p:strVal val="ppt_x"/>
                                          </p:val>
                                        </p:tav>
                                        <p:tav tm="100000">
                                          <p:val>
                                            <p:strVal val="ppt_x"/>
                                          </p:val>
                                        </p:tav>
                                      </p:tavLst>
                                    </p:anim>
                                    <p:anim calcmode="lin" valueType="num">
                                      <p:cBhvr additive="base">
                                        <p:cTn id="11" dur="500"/>
                                        <p:tgtEl>
                                          <p:spTgt spid="7"/>
                                        </p:tgtEl>
                                        <p:attrNameLst>
                                          <p:attrName>ppt_y</p:attrName>
                                        </p:attrNameLst>
                                      </p:cBhvr>
                                      <p:tavLst>
                                        <p:tav tm="0">
                                          <p:val>
                                            <p:strVal val="ppt_y"/>
                                          </p:val>
                                        </p:tav>
                                        <p:tav tm="100000">
                                          <p:val>
                                            <p:strVal val="0-ppt_h/2"/>
                                          </p:val>
                                        </p:tav>
                                      </p:tavLst>
                                    </p:anim>
                                    <p:set>
                                      <p:cBhvr>
                                        <p:cTn id="12" dur="1" fill="hold">
                                          <p:stCondLst>
                                            <p:cond delay="499"/>
                                          </p:stCondLst>
                                        </p:cTn>
                                        <p:tgtEl>
                                          <p:spTgt spid="7"/>
                                        </p:tgtEl>
                                        <p:attrNameLst>
                                          <p:attrName>style.visibility</p:attrName>
                                        </p:attrNameLst>
                                      </p:cBhvr>
                                      <p:to>
                                        <p:strVal val="hidden"/>
                                      </p:to>
                                    </p:set>
                                  </p:childTnLst>
                                </p:cTn>
                              </p:par>
                              <p:par>
                                <p:cTn id="13" presetID="2" presetClass="exit" presetSubtype="1" fill="hold" grpId="0" nodeType="withEffect">
                                  <p:stCondLst>
                                    <p:cond delay="0"/>
                                  </p:stCondLst>
                                  <p:childTnLst>
                                    <p:anim calcmode="lin" valueType="num">
                                      <p:cBhvr additive="base">
                                        <p:cTn id="14" dur="500"/>
                                        <p:tgtEl>
                                          <p:spTgt spid="3"/>
                                        </p:tgtEl>
                                        <p:attrNameLst>
                                          <p:attrName>ppt_x</p:attrName>
                                        </p:attrNameLst>
                                      </p:cBhvr>
                                      <p:tavLst>
                                        <p:tav tm="0">
                                          <p:val>
                                            <p:strVal val="ppt_x"/>
                                          </p:val>
                                        </p:tav>
                                        <p:tav tm="100000">
                                          <p:val>
                                            <p:strVal val="ppt_x"/>
                                          </p:val>
                                        </p:tav>
                                      </p:tavLst>
                                    </p:anim>
                                    <p:anim calcmode="lin" valueType="num">
                                      <p:cBhvr additive="base">
                                        <p:cTn id="15" dur="500"/>
                                        <p:tgtEl>
                                          <p:spTgt spid="3"/>
                                        </p:tgtEl>
                                        <p:attrNameLst>
                                          <p:attrName>ppt_y</p:attrName>
                                        </p:attrNameLst>
                                      </p:cBhvr>
                                      <p:tavLst>
                                        <p:tav tm="0">
                                          <p:val>
                                            <p:strVal val="ppt_y"/>
                                          </p:val>
                                        </p:tav>
                                        <p:tav tm="100000">
                                          <p:val>
                                            <p:strVal val="0-ppt_h/2"/>
                                          </p:val>
                                        </p:tav>
                                      </p:tavLst>
                                    </p:anim>
                                    <p:set>
                                      <p:cBhvr>
                                        <p:cTn id="16" dur="1" fill="hold">
                                          <p:stCondLst>
                                            <p:cond delay="499"/>
                                          </p:stCondLst>
                                        </p:cTn>
                                        <p:tgtEl>
                                          <p:spTgt spid="3"/>
                                        </p:tgtEl>
                                        <p:attrNameLst>
                                          <p:attrName>style.visibility</p:attrName>
                                        </p:attrNameLst>
                                      </p:cBhvr>
                                      <p:to>
                                        <p:strVal val="hidden"/>
                                      </p:to>
                                    </p:set>
                                  </p:childTnLst>
                                </p:cTn>
                              </p:par>
                              <p:par>
                                <p:cTn id="17" presetID="2" presetClass="exit" presetSubtype="1" fill="hold" grpId="0" nodeType="withEffect">
                                  <p:stCondLst>
                                    <p:cond delay="0"/>
                                  </p:stCondLst>
                                  <p:childTnLst>
                                    <p:anim calcmode="lin" valueType="num">
                                      <p:cBhvr additive="base">
                                        <p:cTn id="18" dur="500"/>
                                        <p:tgtEl>
                                          <p:spTgt spid="4"/>
                                        </p:tgtEl>
                                        <p:attrNameLst>
                                          <p:attrName>ppt_x</p:attrName>
                                        </p:attrNameLst>
                                      </p:cBhvr>
                                      <p:tavLst>
                                        <p:tav tm="0">
                                          <p:val>
                                            <p:strVal val="ppt_x"/>
                                          </p:val>
                                        </p:tav>
                                        <p:tav tm="100000">
                                          <p:val>
                                            <p:strVal val="ppt_x"/>
                                          </p:val>
                                        </p:tav>
                                      </p:tavLst>
                                    </p:anim>
                                    <p:anim calcmode="lin" valueType="num">
                                      <p:cBhvr additive="base">
                                        <p:cTn id="19" dur="500"/>
                                        <p:tgtEl>
                                          <p:spTgt spid="4"/>
                                        </p:tgtEl>
                                        <p:attrNameLst>
                                          <p:attrName>ppt_y</p:attrName>
                                        </p:attrNameLst>
                                      </p:cBhvr>
                                      <p:tavLst>
                                        <p:tav tm="0">
                                          <p:val>
                                            <p:strVal val="ppt_y"/>
                                          </p:val>
                                        </p:tav>
                                        <p:tav tm="100000">
                                          <p:val>
                                            <p:strVal val="0-ppt_h/2"/>
                                          </p:val>
                                        </p:tav>
                                      </p:tavLst>
                                    </p:anim>
                                    <p:set>
                                      <p:cBhvr>
                                        <p:cTn id="20" dur="1" fill="hold">
                                          <p:stCondLst>
                                            <p:cond delay="499"/>
                                          </p:stCondLst>
                                        </p:cTn>
                                        <p:tgtEl>
                                          <p:spTgt spid="4"/>
                                        </p:tgtEl>
                                        <p:attrNameLst>
                                          <p:attrName>style.visibility</p:attrName>
                                        </p:attrNameLst>
                                      </p:cBhvr>
                                      <p:to>
                                        <p:strVal val="hidden"/>
                                      </p:to>
                                    </p:set>
                                  </p:childTnLst>
                                </p:cTn>
                              </p:par>
                              <p:par>
                                <p:cTn id="21" presetID="2" presetClass="exit" presetSubtype="1" fill="hold" grpId="0" nodeType="withEffect">
                                  <p:stCondLst>
                                    <p:cond delay="0"/>
                                  </p:stCondLst>
                                  <p:childTnLst>
                                    <p:anim calcmode="lin" valueType="num">
                                      <p:cBhvr additive="base">
                                        <p:cTn id="22" dur="500"/>
                                        <p:tgtEl>
                                          <p:spTgt spid="5"/>
                                        </p:tgtEl>
                                        <p:attrNameLst>
                                          <p:attrName>ppt_x</p:attrName>
                                        </p:attrNameLst>
                                      </p:cBhvr>
                                      <p:tavLst>
                                        <p:tav tm="0">
                                          <p:val>
                                            <p:strVal val="ppt_x"/>
                                          </p:val>
                                        </p:tav>
                                        <p:tav tm="100000">
                                          <p:val>
                                            <p:strVal val="ppt_x"/>
                                          </p:val>
                                        </p:tav>
                                      </p:tavLst>
                                    </p:anim>
                                    <p:anim calcmode="lin" valueType="num">
                                      <p:cBhvr additive="base">
                                        <p:cTn id="23" dur="500"/>
                                        <p:tgtEl>
                                          <p:spTgt spid="5"/>
                                        </p:tgtEl>
                                        <p:attrNameLst>
                                          <p:attrName>ppt_y</p:attrName>
                                        </p:attrNameLst>
                                      </p:cBhvr>
                                      <p:tavLst>
                                        <p:tav tm="0">
                                          <p:val>
                                            <p:strVal val="ppt_y"/>
                                          </p:val>
                                        </p:tav>
                                        <p:tav tm="100000">
                                          <p:val>
                                            <p:strVal val="0-ppt_h/2"/>
                                          </p:val>
                                        </p:tav>
                                      </p:tavLst>
                                    </p:anim>
                                    <p:set>
                                      <p:cBhvr>
                                        <p:cTn id="24" dur="1" fill="hold">
                                          <p:stCondLst>
                                            <p:cond delay="499"/>
                                          </p:stCondLst>
                                        </p:cTn>
                                        <p:tgtEl>
                                          <p:spTgt spid="5"/>
                                        </p:tgtEl>
                                        <p:attrNameLst>
                                          <p:attrName>style.visibility</p:attrName>
                                        </p:attrNameLst>
                                      </p:cBhvr>
                                      <p:to>
                                        <p:strVal val="hidden"/>
                                      </p:to>
                                    </p:set>
                                  </p:childTnLst>
                                </p:cTn>
                              </p:par>
                              <p:par>
                                <p:cTn id="25" presetID="64" presetClass="path" presetSubtype="0" accel="50000" decel="50000" fill="hold" grpId="0" nodeType="withEffect">
                                  <p:stCondLst>
                                    <p:cond delay="0"/>
                                  </p:stCondLst>
                                  <p:childTnLst>
                                    <p:animMotion origin="layout" path="M 0.000000 0.000000 L 0.000000 -0.617132 " pathEditMode="relative" rAng="0" ptsTypes="">
                                      <p:cBhvr>
                                        <p:cTn id="26" dur="500" fill="hold"/>
                                        <p:tgtEl>
                                          <p:spTgt spid="6"/>
                                        </p:tgtEl>
                                        <p:attrNameLst>
                                          <p:attrName>ppt_x</p:attrName>
                                          <p:attrName>ppt_y</p:attrName>
                                        </p:attrNameLst>
                                      </p:cBhvr>
                                      <p:rCtr x="0" y="-125"/>
                                    </p:animMotion>
                                  </p:childTnLst>
                                </p:cTn>
                              </p:par>
                              <p:par>
                                <p:cTn id="27" presetID="2" presetClass="exit" presetSubtype="1" fill="hold" grpId="0" nodeType="withEffect">
                                  <p:stCondLst>
                                    <p:cond delay="0"/>
                                  </p:stCondLst>
                                  <p:childTnLst>
                                    <p:anim calcmode="lin" valueType="num">
                                      <p:cBhvr additive="base">
                                        <p:cTn id="28" dur="500"/>
                                        <p:tgtEl>
                                          <p:spTgt spid="8"/>
                                        </p:tgtEl>
                                        <p:attrNameLst>
                                          <p:attrName>ppt_x</p:attrName>
                                        </p:attrNameLst>
                                      </p:cBhvr>
                                      <p:tavLst>
                                        <p:tav tm="0">
                                          <p:val>
                                            <p:strVal val="ppt_x"/>
                                          </p:val>
                                        </p:tav>
                                        <p:tav tm="100000">
                                          <p:val>
                                            <p:strVal val="ppt_x"/>
                                          </p:val>
                                        </p:tav>
                                      </p:tavLst>
                                    </p:anim>
                                    <p:anim calcmode="lin" valueType="num">
                                      <p:cBhvr additive="base">
                                        <p:cTn id="29" dur="500"/>
                                        <p:tgtEl>
                                          <p:spTgt spid="8"/>
                                        </p:tgtEl>
                                        <p:attrNameLst>
                                          <p:attrName>ppt_y</p:attrName>
                                        </p:attrNameLst>
                                      </p:cBhvr>
                                      <p:tavLst>
                                        <p:tav tm="0">
                                          <p:val>
                                            <p:strVal val="ppt_y"/>
                                          </p:val>
                                        </p:tav>
                                        <p:tav tm="100000">
                                          <p:val>
                                            <p:strVal val="0-ppt_h/2"/>
                                          </p:val>
                                        </p:tav>
                                      </p:tavLst>
                                    </p:anim>
                                    <p:set>
                                      <p:cBhvr>
                                        <p:cTn id="30"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bldLvl="0" animBg="1"/>
      <p:bldP spid="3" grpId="0" bldLvl="0" animBg="1"/>
      <p:bldP spid="4" grpId="0" bldLvl="0" animBg="1"/>
      <p:bldP spid="5" grpId="0" bldLvl="0" animBg="1"/>
      <p:bldP spid="6" grpId="0"/>
      <p:bldP spid="8"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302895" y="28575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6.3.6 SDH </a:t>
            </a:r>
            <a:r>
              <a:rPr lang="zh-CN" altLang="en-US" sz="1600">
                <a:solidFill>
                  <a:srgbClr val="002060"/>
                </a:solidFill>
                <a:latin typeface="微软雅黑" panose="020B0502040204020203" pitchFamily="34" charset="-122"/>
                <a:ea typeface="微软雅黑" panose="020B0502040204020203" pitchFamily="34" charset="-122"/>
              </a:rPr>
              <a:t>网络结构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2" name="文本框 1"/>
          <p:cNvSpPr txBox="1"/>
          <p:nvPr/>
        </p:nvSpPr>
        <p:spPr>
          <a:xfrm>
            <a:off x="3143250" y="2095500"/>
            <a:ext cx="2859405" cy="1168400"/>
          </a:xfrm>
          <a:prstGeom prst="rect">
            <a:avLst/>
          </a:prstGeom>
          <a:noFill/>
        </p:spPr>
        <p:txBody>
          <a:bodyPr wrap="square" rtlCol="0">
            <a:spAutoFit/>
          </a:bodyPr>
          <a:p>
            <a:pPr algn="l"/>
            <a:r>
              <a:rPr lang="en-US" altLang="zh-CN">
                <a:solidFill>
                  <a:srgbClr val="002060"/>
                </a:solidFill>
                <a:latin typeface="微软雅黑" panose="020B0502040204020203" pitchFamily="34" charset="-122"/>
                <a:ea typeface="微软雅黑" panose="020B0502040204020203" pitchFamily="34" charset="-122"/>
              </a:rPr>
              <a:t>1. </a:t>
            </a:r>
            <a:r>
              <a:rPr lang="zh-CN" altLang="en-US">
                <a:solidFill>
                  <a:srgbClr val="002060"/>
                </a:solidFill>
                <a:latin typeface="微软雅黑" panose="020B0502040204020203" pitchFamily="34" charset="-122"/>
                <a:ea typeface="微软雅黑" panose="020B0502040204020203" pitchFamily="34" charset="-122"/>
              </a:rPr>
              <a:t>链型网</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2. </a:t>
            </a:r>
            <a:r>
              <a:rPr lang="zh-CN" altLang="en-US">
                <a:solidFill>
                  <a:srgbClr val="002060"/>
                </a:solidFill>
                <a:latin typeface="微软雅黑" panose="020B0502040204020203" pitchFamily="34" charset="-122"/>
                <a:ea typeface="微软雅黑" panose="020B0502040204020203" pitchFamily="34" charset="-122"/>
              </a:rPr>
              <a:t>星型网</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3. </a:t>
            </a:r>
            <a:r>
              <a:rPr lang="zh-CN" altLang="en-US">
                <a:solidFill>
                  <a:srgbClr val="002060"/>
                </a:solidFill>
                <a:latin typeface="微软雅黑" panose="020B0502040204020203" pitchFamily="34" charset="-122"/>
                <a:ea typeface="微软雅黑" panose="020B0502040204020203" pitchFamily="34" charset="-122"/>
              </a:rPr>
              <a:t>树型网</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4. </a:t>
            </a:r>
            <a:r>
              <a:rPr lang="zh-CN" altLang="en-US">
                <a:solidFill>
                  <a:srgbClr val="002060"/>
                </a:solidFill>
                <a:latin typeface="微软雅黑" panose="020B0502040204020203" pitchFamily="34" charset="-122"/>
                <a:ea typeface="微软雅黑" panose="020B0502040204020203" pitchFamily="34" charset="-122"/>
              </a:rPr>
              <a:t>环型网</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5. </a:t>
            </a:r>
            <a:r>
              <a:rPr lang="zh-CN" altLang="en-US">
                <a:solidFill>
                  <a:srgbClr val="002060"/>
                </a:solidFill>
                <a:latin typeface="微软雅黑" panose="020B0502040204020203" pitchFamily="34" charset="-122"/>
                <a:ea typeface="微软雅黑" panose="020B0502040204020203" pitchFamily="34" charset="-122"/>
              </a:rPr>
              <a:t>网孔型网</a:t>
            </a:r>
            <a:endParaRPr lang="zh-CN" altLang="en-US">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000000 0.000000 L -0.323219 0.000000 " pathEditMode="relative" rAng="0" ptsTypes="">
                                      <p:cBhvr>
                                        <p:cTn id="6" dur="500" fill="hold"/>
                                        <p:tgtEl>
                                          <p:spTgt spid="2"/>
                                        </p:tgtEl>
                                        <p:attrNameLst>
                                          <p:attrName>ppt_x</p:attrName>
                                          <p:attrName>ppt_y</p:attrName>
                                        </p:attrNameLst>
                                      </p:cBhvr>
                                      <p:rCtr x="-165" y="0"/>
                                    </p:animMotion>
                                  </p:childTnLst>
                                </p:cTn>
                              </p:par>
                            </p:childTnLst>
                          </p:cTn>
                        </p:par>
                        <p:par>
                          <p:cTn id="7" fill="hold">
                            <p:stCondLst>
                              <p:cond delay="500"/>
                            </p:stCondLst>
                            <p:childTnLst>
                              <p:par>
                                <p:cTn id="8" presetID="64" presetClass="path" presetSubtype="0" accel="50000" decel="50000" fill="hold" grpId="1" nodeType="afterEffect">
                                  <p:stCondLst>
                                    <p:cond delay="0"/>
                                  </p:stCondLst>
                                  <p:childTnLst>
                                    <p:animMotion origin="layout" path="M -0.314748 0.003456 L -0.314748 -0.295483 " pathEditMode="relative" rAng="0" ptsTypes="">
                                      <p:cBhvr>
                                        <p:cTn id="9" dur="500" fill="hold"/>
                                        <p:tgtEl>
                                          <p:spTgt spid="2"/>
                                        </p:tgtEl>
                                        <p:attrNameLst>
                                          <p:attrName>ppt_x</p:attrName>
                                          <p:attrName>ppt_y</p:attrName>
                                        </p:attrNameLst>
                                      </p:cBhvr>
                                      <p:rCtr x="0" y="-1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302895" y="28575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6.3.6 SDH </a:t>
            </a:r>
            <a:r>
              <a:rPr lang="zh-CN" altLang="en-US" sz="1600">
                <a:solidFill>
                  <a:srgbClr val="002060"/>
                </a:solidFill>
                <a:latin typeface="微软雅黑" panose="020B0502040204020203" pitchFamily="34" charset="-122"/>
                <a:ea typeface="微软雅黑" panose="020B0502040204020203" pitchFamily="34" charset="-122"/>
              </a:rPr>
              <a:t>网络结构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2" name="文本框 1"/>
          <p:cNvSpPr txBox="1"/>
          <p:nvPr/>
        </p:nvSpPr>
        <p:spPr>
          <a:xfrm>
            <a:off x="302895" y="622935"/>
            <a:ext cx="1826260" cy="1229995"/>
          </a:xfrm>
          <a:prstGeom prst="rect">
            <a:avLst/>
          </a:prstGeom>
          <a:noFill/>
        </p:spPr>
        <p:txBody>
          <a:bodyPr wrap="square" rtlCol="0">
            <a:spAutoFit/>
          </a:bodyPr>
          <a:p>
            <a:pPr algn="l"/>
            <a:r>
              <a:rPr lang="en-US" altLang="zh-CN"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1. </a:t>
            </a:r>
            <a:r>
              <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链型网</a:t>
            </a:r>
            <a:endPar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2. </a:t>
            </a:r>
            <a:r>
              <a:rPr lang="zh-CN" altLang="en-US">
                <a:solidFill>
                  <a:srgbClr val="002060"/>
                </a:solidFill>
                <a:latin typeface="微软雅黑" panose="020B0502040204020203" pitchFamily="34" charset="-122"/>
                <a:ea typeface="微软雅黑" panose="020B0502040204020203" pitchFamily="34" charset="-122"/>
              </a:rPr>
              <a:t>星型网</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3. </a:t>
            </a:r>
            <a:r>
              <a:rPr lang="zh-CN" altLang="en-US">
                <a:solidFill>
                  <a:srgbClr val="002060"/>
                </a:solidFill>
                <a:latin typeface="微软雅黑" panose="020B0502040204020203" pitchFamily="34" charset="-122"/>
                <a:ea typeface="微软雅黑" panose="020B0502040204020203" pitchFamily="34" charset="-122"/>
              </a:rPr>
              <a:t>树型网</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4. </a:t>
            </a:r>
            <a:r>
              <a:rPr lang="zh-CN" altLang="en-US">
                <a:solidFill>
                  <a:srgbClr val="002060"/>
                </a:solidFill>
                <a:latin typeface="微软雅黑" panose="020B0502040204020203" pitchFamily="34" charset="-122"/>
                <a:ea typeface="微软雅黑" panose="020B0502040204020203" pitchFamily="34" charset="-122"/>
              </a:rPr>
              <a:t>环型网</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5. </a:t>
            </a:r>
            <a:r>
              <a:rPr lang="zh-CN" altLang="en-US">
                <a:solidFill>
                  <a:srgbClr val="002060"/>
                </a:solidFill>
                <a:latin typeface="微软雅黑" panose="020B0502040204020203" pitchFamily="34" charset="-122"/>
                <a:ea typeface="微软雅黑" panose="020B0502040204020203" pitchFamily="34" charset="-122"/>
              </a:rPr>
              <a:t>网孔型网</a:t>
            </a:r>
            <a:endParaRPr lang="zh-CN" altLang="en-US">
              <a:solidFill>
                <a:srgbClr val="002060"/>
              </a:solidFill>
              <a:latin typeface="微软雅黑" panose="020B0502040204020203" pitchFamily="34" charset="-122"/>
              <a:ea typeface="微软雅黑" panose="020B0502040204020203" pitchFamily="34" charset="-122"/>
            </a:endParaRPr>
          </a:p>
        </p:txBody>
      </p:sp>
      <p:grpSp>
        <p:nvGrpSpPr>
          <p:cNvPr id="10" name="组合 9"/>
          <p:cNvGrpSpPr/>
          <p:nvPr/>
        </p:nvGrpSpPr>
        <p:grpSpPr>
          <a:xfrm>
            <a:off x="2882900" y="2064385"/>
            <a:ext cx="3380105" cy="265430"/>
            <a:chOff x="4312" y="3568"/>
            <a:chExt cx="5323" cy="418"/>
          </a:xfrm>
        </p:grpSpPr>
        <p:cxnSp>
          <p:nvCxnSpPr>
            <p:cNvPr id="9" name="直接连接符 8"/>
            <p:cNvCxnSpPr/>
            <p:nvPr/>
          </p:nvCxnSpPr>
          <p:spPr>
            <a:xfrm>
              <a:off x="4762" y="3778"/>
              <a:ext cx="4618" cy="0"/>
            </a:xfrm>
            <a:prstGeom prst="line">
              <a:avLst/>
            </a:prstGeom>
            <a:solidFill>
              <a:schemeClr val="accent1"/>
            </a:solidFill>
            <a:ln w="15875" cap="flat" cmpd="sng" algn="ctr">
              <a:solidFill>
                <a:srgbClr val="1C4885"/>
              </a:solidFill>
              <a:prstDash val="solid"/>
              <a:round/>
              <a:headEnd type="none" w="med" len="med"/>
              <a:tailEnd type="none" w="med" len="med"/>
            </a:ln>
          </p:spPr>
        </p:cxnSp>
        <p:sp>
          <p:nvSpPr>
            <p:cNvPr id="3" name="矩形 2"/>
            <p:cNvSpPr/>
            <p:nvPr/>
          </p:nvSpPr>
          <p:spPr>
            <a:xfrm>
              <a:off x="5797" y="3568"/>
              <a:ext cx="877" cy="419"/>
            </a:xfrm>
            <a:prstGeom prst="rect">
              <a:avLst/>
            </a:prstGeom>
            <a:solidFill>
              <a:schemeClr val="accent5">
                <a:lumMod val="20000"/>
                <a:lumOff val="80000"/>
              </a:schemeClr>
            </a:solidFill>
            <a:ln w="12700" cap="flat" cmpd="sng" algn="ctr">
              <a:solidFill>
                <a:srgbClr val="002060"/>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ADM</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5" name="矩形 4"/>
            <p:cNvSpPr/>
            <p:nvPr/>
          </p:nvSpPr>
          <p:spPr>
            <a:xfrm>
              <a:off x="7277" y="3568"/>
              <a:ext cx="877" cy="419"/>
            </a:xfrm>
            <a:prstGeom prst="rect">
              <a:avLst/>
            </a:prstGeom>
            <a:solidFill>
              <a:schemeClr val="accent5">
                <a:lumMod val="20000"/>
                <a:lumOff val="80000"/>
              </a:schemeClr>
            </a:solidFill>
            <a:ln w="12700" cap="flat" cmpd="sng" algn="ctr">
              <a:solidFill>
                <a:srgbClr val="002060"/>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ADM</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7" name="矩形 6"/>
            <p:cNvSpPr/>
            <p:nvPr/>
          </p:nvSpPr>
          <p:spPr>
            <a:xfrm>
              <a:off x="8759" y="3568"/>
              <a:ext cx="877" cy="419"/>
            </a:xfrm>
            <a:prstGeom prst="rect">
              <a:avLst/>
            </a:prstGeom>
            <a:solidFill>
              <a:schemeClr val="accent5">
                <a:lumMod val="20000"/>
                <a:lumOff val="80000"/>
              </a:schemeClr>
            </a:solidFill>
            <a:ln w="12700" cap="flat" cmpd="sng" algn="ctr">
              <a:solidFill>
                <a:srgbClr val="002060"/>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TM</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8" name="矩形 7"/>
            <p:cNvSpPr/>
            <p:nvPr/>
          </p:nvSpPr>
          <p:spPr>
            <a:xfrm>
              <a:off x="4312" y="3568"/>
              <a:ext cx="877" cy="419"/>
            </a:xfrm>
            <a:prstGeom prst="rect">
              <a:avLst/>
            </a:prstGeom>
            <a:solidFill>
              <a:schemeClr val="accent5">
                <a:lumMod val="20000"/>
                <a:lumOff val="80000"/>
              </a:schemeClr>
            </a:solidFill>
            <a:ln w="12700" cap="flat" cmpd="sng" algn="ctr">
              <a:solidFill>
                <a:srgbClr val="002060"/>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TM</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grpSp>
      <p:sp>
        <p:nvSpPr>
          <p:cNvPr id="53" name="文本框 52"/>
          <p:cNvSpPr txBox="1"/>
          <p:nvPr/>
        </p:nvSpPr>
        <p:spPr>
          <a:xfrm>
            <a:off x="2882900" y="2759075"/>
            <a:ext cx="3636010" cy="306705"/>
          </a:xfrm>
          <a:prstGeom prst="rect">
            <a:avLst/>
          </a:prstGeom>
          <a:noFill/>
        </p:spPr>
        <p:txBody>
          <a:bodyPr wrap="square" rtlCol="0">
            <a:spAutoFit/>
          </a:bodyPr>
          <a:p>
            <a:pPr algn="l"/>
            <a:r>
              <a:rPr lang="zh-CN" altLang="en-US">
                <a:solidFill>
                  <a:srgbClr val="002060"/>
                </a:solidFill>
                <a:latin typeface="微软雅黑" panose="020B0502040204020203" pitchFamily="34" charset="-122"/>
                <a:ea typeface="微软雅黑" panose="020B0502040204020203" pitchFamily="34" charset="-122"/>
              </a:rPr>
              <a:t>所有节点一一串联，首尾两端开放</a:t>
            </a:r>
            <a:endParaRPr lang="zh-CN" altLang="en-US">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302895" y="28575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6.3.6 SDH </a:t>
            </a:r>
            <a:r>
              <a:rPr lang="zh-CN" altLang="en-US" sz="1600">
                <a:solidFill>
                  <a:srgbClr val="002060"/>
                </a:solidFill>
                <a:latin typeface="微软雅黑" panose="020B0502040204020203" pitchFamily="34" charset="-122"/>
                <a:ea typeface="微软雅黑" panose="020B0502040204020203" pitchFamily="34" charset="-122"/>
              </a:rPr>
              <a:t>网络结构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2" name="文本框 1"/>
          <p:cNvSpPr txBox="1"/>
          <p:nvPr/>
        </p:nvSpPr>
        <p:spPr>
          <a:xfrm>
            <a:off x="302895" y="622935"/>
            <a:ext cx="1826260" cy="1229995"/>
          </a:xfrm>
          <a:prstGeom prst="rect">
            <a:avLst/>
          </a:prstGeom>
          <a:noFill/>
        </p:spPr>
        <p:txBody>
          <a:bodyPr wrap="square" rtlCol="0">
            <a:spAutoFit/>
          </a:bodyPr>
          <a:p>
            <a:pPr algn="l"/>
            <a:r>
              <a:rPr lang="en-US" altLang="zh-CN">
                <a:solidFill>
                  <a:srgbClr val="002060"/>
                </a:solidFill>
                <a:latin typeface="微软雅黑" panose="020B0502040204020203" pitchFamily="34" charset="-122"/>
                <a:ea typeface="微软雅黑" panose="020B0502040204020203" pitchFamily="34" charset="-122"/>
              </a:rPr>
              <a:t>1. </a:t>
            </a:r>
            <a:r>
              <a:rPr lang="zh-CN" altLang="en-US">
                <a:solidFill>
                  <a:srgbClr val="002060"/>
                </a:solidFill>
                <a:latin typeface="微软雅黑" panose="020B0502040204020203" pitchFamily="34" charset="-122"/>
                <a:ea typeface="微软雅黑" panose="020B0502040204020203" pitchFamily="34" charset="-122"/>
              </a:rPr>
              <a:t>链型网</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2. </a:t>
            </a:r>
            <a:r>
              <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星型网</a:t>
            </a:r>
            <a:endPar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3. </a:t>
            </a:r>
            <a:r>
              <a:rPr lang="zh-CN" altLang="en-US">
                <a:solidFill>
                  <a:srgbClr val="002060"/>
                </a:solidFill>
                <a:latin typeface="微软雅黑" panose="020B0502040204020203" pitchFamily="34" charset="-122"/>
                <a:ea typeface="微软雅黑" panose="020B0502040204020203" pitchFamily="34" charset="-122"/>
              </a:rPr>
              <a:t>树型网</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4. </a:t>
            </a:r>
            <a:r>
              <a:rPr lang="zh-CN" altLang="en-US">
                <a:solidFill>
                  <a:srgbClr val="002060"/>
                </a:solidFill>
                <a:latin typeface="微软雅黑" panose="020B0502040204020203" pitchFamily="34" charset="-122"/>
                <a:ea typeface="微软雅黑" panose="020B0502040204020203" pitchFamily="34" charset="-122"/>
              </a:rPr>
              <a:t>环型网</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5. </a:t>
            </a:r>
            <a:r>
              <a:rPr lang="zh-CN" altLang="en-US">
                <a:solidFill>
                  <a:srgbClr val="002060"/>
                </a:solidFill>
                <a:latin typeface="微软雅黑" panose="020B0502040204020203" pitchFamily="34" charset="-122"/>
                <a:ea typeface="微软雅黑" panose="020B0502040204020203" pitchFamily="34" charset="-122"/>
              </a:rPr>
              <a:t>网孔型网</a:t>
            </a:r>
            <a:endParaRPr lang="zh-CN" altLang="en-US">
              <a:solidFill>
                <a:srgbClr val="002060"/>
              </a:solidFill>
              <a:latin typeface="微软雅黑" panose="020B0502040204020203" pitchFamily="34" charset="-122"/>
              <a:ea typeface="微软雅黑" panose="020B0502040204020203" pitchFamily="34" charset="-122"/>
            </a:endParaRPr>
          </a:p>
        </p:txBody>
      </p:sp>
      <p:sp>
        <p:nvSpPr>
          <p:cNvPr id="53" name="文本框 52"/>
          <p:cNvSpPr txBox="1"/>
          <p:nvPr/>
        </p:nvSpPr>
        <p:spPr>
          <a:xfrm>
            <a:off x="2754630" y="2877820"/>
            <a:ext cx="4192905" cy="2030095"/>
          </a:xfrm>
          <a:prstGeom prst="rect">
            <a:avLst/>
          </a:prstGeom>
          <a:noFill/>
        </p:spPr>
        <p:txBody>
          <a:bodyPr wrap="square" rtlCol="0">
            <a:spAutoFit/>
          </a:bodyPr>
          <a:p>
            <a:pPr algn="l"/>
            <a:r>
              <a:rPr lang="zh-CN" altLang="en-US">
                <a:solidFill>
                  <a:srgbClr val="002060"/>
                </a:solidFill>
                <a:latin typeface="微软雅黑" panose="020B0502040204020203" pitchFamily="34" charset="-122"/>
                <a:ea typeface="微软雅黑" panose="020B0502040204020203" pitchFamily="34" charset="-122"/>
              </a:rPr>
              <a:t>一网元做为特殊节点与其它各节点相连</a:t>
            </a:r>
            <a:endParaRPr lang="zh-CN" altLang="en-US">
              <a:solidFill>
                <a:srgbClr val="002060"/>
              </a:solidFill>
              <a:latin typeface="微软雅黑" panose="020B0502040204020203" pitchFamily="34" charset="-122"/>
              <a:ea typeface="微软雅黑" panose="020B0502040204020203" pitchFamily="34" charset="-122"/>
            </a:endParaRPr>
          </a:p>
          <a:p>
            <a:pPr algn="l"/>
            <a:r>
              <a:rPr lang="zh-CN" altLang="en-US">
                <a:solidFill>
                  <a:srgbClr val="002060"/>
                </a:solidFill>
                <a:latin typeface="微软雅黑" panose="020B0502040204020203" pitchFamily="34" charset="-122"/>
                <a:ea typeface="微软雅黑" panose="020B0502040204020203" pitchFamily="34" charset="-122"/>
              </a:rPr>
              <a:t>其它各节点互不相连</a:t>
            </a:r>
            <a:endParaRPr lang="zh-CN" altLang="en-US">
              <a:solidFill>
                <a:srgbClr val="002060"/>
              </a:solidFill>
              <a:latin typeface="微软雅黑" panose="020B0502040204020203" pitchFamily="34" charset="-122"/>
              <a:ea typeface="微软雅黑" panose="020B0502040204020203" pitchFamily="34" charset="-122"/>
            </a:endParaRPr>
          </a:p>
          <a:p>
            <a:pPr algn="l"/>
            <a:endParaRPr lang="zh-CN" altLang="en-US">
              <a:solidFill>
                <a:srgbClr val="002060"/>
              </a:solidFill>
              <a:latin typeface="微软雅黑" panose="020B0502040204020203" pitchFamily="34" charset="-122"/>
              <a:ea typeface="微软雅黑" panose="020B0502040204020203" pitchFamily="34" charset="-122"/>
            </a:endParaRPr>
          </a:p>
          <a:p>
            <a:pPr algn="l"/>
            <a:r>
              <a:rPr lang="zh-CN" altLang="en-US">
                <a:solidFill>
                  <a:srgbClr val="002060"/>
                </a:solidFill>
                <a:latin typeface="微软雅黑" panose="020B0502040204020203" pitchFamily="34" charset="-122"/>
                <a:ea typeface="微软雅黑" panose="020B0502040204020203" pitchFamily="34" charset="-122"/>
              </a:rPr>
              <a:t>通过特殊节点统一管理其它节点</a:t>
            </a:r>
            <a:endParaRPr lang="zh-CN" altLang="en-US">
              <a:solidFill>
                <a:srgbClr val="002060"/>
              </a:solidFill>
              <a:latin typeface="微软雅黑" panose="020B0502040204020203" pitchFamily="34" charset="-122"/>
              <a:ea typeface="微软雅黑" panose="020B0502040204020203" pitchFamily="34" charset="-122"/>
            </a:endParaRPr>
          </a:p>
          <a:p>
            <a:pPr algn="l"/>
            <a:r>
              <a:rPr lang="zh-CN" altLang="en-US">
                <a:solidFill>
                  <a:srgbClr val="002060"/>
                </a:solidFill>
                <a:latin typeface="微软雅黑" panose="020B0502040204020203" pitchFamily="34" charset="-122"/>
                <a:ea typeface="微软雅黑" panose="020B0502040204020203" pitchFamily="34" charset="-122"/>
              </a:rPr>
              <a:t>利于分配带宽、节约成本</a:t>
            </a:r>
            <a:endParaRPr lang="zh-CN" altLang="en-US">
              <a:solidFill>
                <a:srgbClr val="002060"/>
              </a:solidFill>
              <a:latin typeface="微软雅黑" panose="020B0502040204020203" pitchFamily="34" charset="-122"/>
              <a:ea typeface="微软雅黑" panose="020B0502040204020203" pitchFamily="34" charset="-122"/>
            </a:endParaRPr>
          </a:p>
          <a:p>
            <a:pPr algn="l"/>
            <a:endParaRPr lang="zh-CN" altLang="en-US">
              <a:solidFill>
                <a:srgbClr val="002060"/>
              </a:solidFill>
              <a:latin typeface="微软雅黑" panose="020B0502040204020203" pitchFamily="34" charset="-122"/>
              <a:ea typeface="微软雅黑" panose="020B0502040204020203" pitchFamily="34" charset="-122"/>
            </a:endParaRPr>
          </a:p>
          <a:p>
            <a:pPr algn="l"/>
            <a:r>
              <a:rPr lang="zh-CN" altLang="en-US">
                <a:solidFill>
                  <a:srgbClr val="002060"/>
                </a:solidFill>
                <a:latin typeface="微软雅黑" panose="020B0502040204020203" pitchFamily="34" charset="-122"/>
                <a:ea typeface="微软雅黑" panose="020B0502040204020203" pitchFamily="34" charset="-122"/>
              </a:rPr>
              <a:t>特殊节点的安全保障和处理能力是网络的瓶颈</a:t>
            </a:r>
            <a:endParaRPr lang="zh-CN" altLang="en-US">
              <a:solidFill>
                <a:srgbClr val="002060"/>
              </a:solidFill>
              <a:latin typeface="微软雅黑" panose="020B0502040204020203" pitchFamily="34" charset="-122"/>
              <a:ea typeface="微软雅黑" panose="020B0502040204020203" pitchFamily="34" charset="-122"/>
            </a:endParaRPr>
          </a:p>
          <a:p>
            <a:pPr algn="l"/>
            <a:endParaRPr lang="zh-CN" altLang="en-US">
              <a:solidFill>
                <a:srgbClr val="002060"/>
              </a:solidFill>
              <a:latin typeface="微软雅黑" panose="020B0502040204020203" pitchFamily="34" charset="-122"/>
              <a:ea typeface="微软雅黑" panose="020B0502040204020203" pitchFamily="34" charset="-122"/>
            </a:endParaRPr>
          </a:p>
          <a:p>
            <a:pPr algn="l"/>
            <a:r>
              <a:rPr lang="zh-CN" altLang="en-US">
                <a:solidFill>
                  <a:srgbClr val="002060"/>
                </a:solidFill>
                <a:latin typeface="微软雅黑" panose="020B0502040204020203" pitchFamily="34" charset="-122"/>
                <a:ea typeface="微软雅黑" panose="020B0502040204020203" pitchFamily="34" charset="-122"/>
              </a:rPr>
              <a:t>多用于本地网（接入网和用户网）</a:t>
            </a:r>
            <a:endParaRPr lang="zh-CN" altLang="en-US">
              <a:solidFill>
                <a:srgbClr val="002060"/>
              </a:solidFill>
              <a:latin typeface="微软雅黑" panose="020B0502040204020203" pitchFamily="34" charset="-122"/>
              <a:ea typeface="微软雅黑" panose="020B0502040204020203" pitchFamily="34" charset="-122"/>
            </a:endParaRPr>
          </a:p>
        </p:txBody>
      </p:sp>
      <p:grpSp>
        <p:nvGrpSpPr>
          <p:cNvPr id="16" name="组合 15"/>
          <p:cNvGrpSpPr/>
          <p:nvPr/>
        </p:nvGrpSpPr>
        <p:grpSpPr>
          <a:xfrm>
            <a:off x="2882900" y="1424940"/>
            <a:ext cx="3380105" cy="1040765"/>
            <a:chOff x="4540" y="3251"/>
            <a:chExt cx="5323" cy="1639"/>
          </a:xfrm>
        </p:grpSpPr>
        <p:cxnSp>
          <p:nvCxnSpPr>
            <p:cNvPr id="9" name="直接连接符 8"/>
            <p:cNvCxnSpPr/>
            <p:nvPr/>
          </p:nvCxnSpPr>
          <p:spPr>
            <a:xfrm>
              <a:off x="4990" y="3461"/>
              <a:ext cx="4618" cy="0"/>
            </a:xfrm>
            <a:prstGeom prst="line">
              <a:avLst/>
            </a:prstGeom>
            <a:solidFill>
              <a:schemeClr val="accent1"/>
            </a:solidFill>
            <a:ln w="15875" cap="flat" cmpd="sng" algn="ctr">
              <a:solidFill>
                <a:srgbClr val="1C4885"/>
              </a:solidFill>
              <a:prstDash val="solid"/>
              <a:round/>
              <a:headEnd type="none" w="med" len="med"/>
              <a:tailEnd type="none" w="med" len="med"/>
            </a:ln>
          </p:spPr>
        </p:cxnSp>
        <p:sp>
          <p:nvSpPr>
            <p:cNvPr id="3" name="矩形 2"/>
            <p:cNvSpPr/>
            <p:nvPr/>
          </p:nvSpPr>
          <p:spPr>
            <a:xfrm>
              <a:off x="6316" y="3251"/>
              <a:ext cx="1769" cy="419"/>
            </a:xfrm>
            <a:prstGeom prst="rect">
              <a:avLst/>
            </a:prstGeom>
            <a:solidFill>
              <a:schemeClr val="accent5">
                <a:lumMod val="20000"/>
                <a:lumOff val="80000"/>
              </a:schemeClr>
            </a:solidFill>
            <a:ln w="12700" cap="flat" cmpd="sng" algn="ctr">
              <a:solidFill>
                <a:srgbClr val="002060"/>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DXC/ADM</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7" name="矩形 6"/>
            <p:cNvSpPr/>
            <p:nvPr/>
          </p:nvSpPr>
          <p:spPr>
            <a:xfrm>
              <a:off x="8987" y="3251"/>
              <a:ext cx="877" cy="419"/>
            </a:xfrm>
            <a:prstGeom prst="rect">
              <a:avLst/>
            </a:prstGeom>
            <a:solidFill>
              <a:schemeClr val="accent5">
                <a:lumMod val="20000"/>
                <a:lumOff val="80000"/>
              </a:schemeClr>
            </a:solidFill>
            <a:ln w="12700" cap="flat" cmpd="sng" algn="ctr">
              <a:solidFill>
                <a:srgbClr val="002060"/>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TM</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8" name="矩形 7"/>
            <p:cNvSpPr/>
            <p:nvPr/>
          </p:nvSpPr>
          <p:spPr>
            <a:xfrm>
              <a:off x="4540" y="3251"/>
              <a:ext cx="877" cy="419"/>
            </a:xfrm>
            <a:prstGeom prst="rect">
              <a:avLst/>
            </a:prstGeom>
            <a:solidFill>
              <a:schemeClr val="accent5">
                <a:lumMod val="20000"/>
                <a:lumOff val="80000"/>
              </a:schemeClr>
            </a:solidFill>
            <a:ln w="12700" cap="flat" cmpd="sng" algn="ctr">
              <a:solidFill>
                <a:srgbClr val="002060"/>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TM</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4" name="矩形 3"/>
            <p:cNvSpPr/>
            <p:nvPr/>
          </p:nvSpPr>
          <p:spPr>
            <a:xfrm>
              <a:off x="6762" y="4472"/>
              <a:ext cx="877" cy="419"/>
            </a:xfrm>
            <a:prstGeom prst="rect">
              <a:avLst/>
            </a:prstGeom>
            <a:solidFill>
              <a:schemeClr val="accent5">
                <a:lumMod val="20000"/>
                <a:lumOff val="80000"/>
              </a:schemeClr>
            </a:solidFill>
            <a:ln w="12700" cap="flat" cmpd="sng" algn="ctr">
              <a:solidFill>
                <a:srgbClr val="002060"/>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TM</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11" name="矩形 10"/>
            <p:cNvSpPr/>
            <p:nvPr/>
          </p:nvSpPr>
          <p:spPr>
            <a:xfrm>
              <a:off x="5417" y="4472"/>
              <a:ext cx="877" cy="419"/>
            </a:xfrm>
            <a:prstGeom prst="rect">
              <a:avLst/>
            </a:prstGeom>
            <a:solidFill>
              <a:schemeClr val="accent5">
                <a:lumMod val="20000"/>
                <a:lumOff val="80000"/>
              </a:schemeClr>
            </a:solidFill>
            <a:ln w="12700" cap="flat" cmpd="sng" algn="ctr">
              <a:solidFill>
                <a:srgbClr val="002060"/>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TM</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12" name="矩形 11"/>
            <p:cNvSpPr/>
            <p:nvPr/>
          </p:nvSpPr>
          <p:spPr>
            <a:xfrm>
              <a:off x="8110" y="4472"/>
              <a:ext cx="877" cy="419"/>
            </a:xfrm>
            <a:prstGeom prst="rect">
              <a:avLst/>
            </a:prstGeom>
            <a:solidFill>
              <a:schemeClr val="accent5">
                <a:lumMod val="20000"/>
                <a:lumOff val="80000"/>
              </a:schemeClr>
            </a:solidFill>
            <a:ln w="12700" cap="flat" cmpd="sng" algn="ctr">
              <a:solidFill>
                <a:srgbClr val="002060"/>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TM</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cxnSp>
          <p:nvCxnSpPr>
            <p:cNvPr id="13" name="直接连接符 12"/>
            <p:cNvCxnSpPr>
              <a:stCxn id="3" idx="2"/>
              <a:endCxn id="4" idx="0"/>
            </p:cNvCxnSpPr>
            <p:nvPr/>
          </p:nvCxnSpPr>
          <p:spPr>
            <a:xfrm>
              <a:off x="7201" y="3670"/>
              <a:ext cx="0" cy="802"/>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14" name="直接连接符 13"/>
            <p:cNvCxnSpPr>
              <a:endCxn id="11" idx="0"/>
            </p:cNvCxnSpPr>
            <p:nvPr/>
          </p:nvCxnSpPr>
          <p:spPr>
            <a:xfrm flipH="1">
              <a:off x="5856" y="3669"/>
              <a:ext cx="905" cy="803"/>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15" name="直接连接符 14"/>
            <p:cNvCxnSpPr>
              <a:endCxn id="12" idx="0"/>
            </p:cNvCxnSpPr>
            <p:nvPr/>
          </p:nvCxnSpPr>
          <p:spPr>
            <a:xfrm>
              <a:off x="7624" y="3683"/>
              <a:ext cx="925" cy="789"/>
            </a:xfrm>
            <a:prstGeom prst="line">
              <a:avLst/>
            </a:prstGeom>
            <a:solidFill>
              <a:schemeClr val="accent1"/>
            </a:solidFill>
            <a:ln w="15875" cap="flat" cmpd="sng" algn="ctr">
              <a:solidFill>
                <a:srgbClr val="1C4885"/>
              </a:solidFill>
              <a:prstDash val="solid"/>
              <a:round/>
              <a:headEnd type="none" w="med" len="med"/>
              <a:tailEnd type="none" w="med" len="med"/>
            </a:ln>
          </p:spPr>
        </p:cxnSp>
      </p:gr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302895" y="28575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6.3.6 SDH </a:t>
            </a:r>
            <a:r>
              <a:rPr lang="zh-CN" altLang="en-US" sz="1600">
                <a:solidFill>
                  <a:srgbClr val="002060"/>
                </a:solidFill>
                <a:latin typeface="微软雅黑" panose="020B0502040204020203" pitchFamily="34" charset="-122"/>
                <a:ea typeface="微软雅黑" panose="020B0502040204020203" pitchFamily="34" charset="-122"/>
              </a:rPr>
              <a:t>网络结构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2" name="文本框 1"/>
          <p:cNvSpPr txBox="1"/>
          <p:nvPr/>
        </p:nvSpPr>
        <p:spPr>
          <a:xfrm>
            <a:off x="302895" y="622935"/>
            <a:ext cx="1826260" cy="1229995"/>
          </a:xfrm>
          <a:prstGeom prst="rect">
            <a:avLst/>
          </a:prstGeom>
          <a:noFill/>
        </p:spPr>
        <p:txBody>
          <a:bodyPr wrap="square" rtlCol="0">
            <a:spAutoFit/>
          </a:bodyPr>
          <a:p>
            <a:pPr algn="l"/>
            <a:r>
              <a:rPr lang="en-US" altLang="zh-CN">
                <a:solidFill>
                  <a:srgbClr val="002060"/>
                </a:solidFill>
                <a:latin typeface="微软雅黑" panose="020B0502040204020203" pitchFamily="34" charset="-122"/>
                <a:ea typeface="微软雅黑" panose="020B0502040204020203" pitchFamily="34" charset="-122"/>
              </a:rPr>
              <a:t>1. </a:t>
            </a:r>
            <a:r>
              <a:rPr lang="zh-CN" altLang="en-US">
                <a:solidFill>
                  <a:srgbClr val="002060"/>
                </a:solidFill>
                <a:latin typeface="微软雅黑" panose="020B0502040204020203" pitchFamily="34" charset="-122"/>
                <a:ea typeface="微软雅黑" panose="020B0502040204020203" pitchFamily="34" charset="-122"/>
              </a:rPr>
              <a:t>链型网</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2. </a:t>
            </a:r>
            <a:r>
              <a:rPr lang="zh-CN" altLang="en-US">
                <a:solidFill>
                  <a:srgbClr val="002060"/>
                </a:solidFill>
                <a:latin typeface="微软雅黑" panose="020B0502040204020203" pitchFamily="34" charset="-122"/>
                <a:ea typeface="微软雅黑" panose="020B0502040204020203" pitchFamily="34" charset="-122"/>
              </a:rPr>
              <a:t>星型网</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3. </a:t>
            </a:r>
            <a:r>
              <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树型网</a:t>
            </a:r>
            <a:endPar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4. </a:t>
            </a:r>
            <a:r>
              <a:rPr lang="zh-CN" altLang="en-US">
                <a:solidFill>
                  <a:srgbClr val="002060"/>
                </a:solidFill>
                <a:latin typeface="微软雅黑" panose="020B0502040204020203" pitchFamily="34" charset="-122"/>
                <a:ea typeface="微软雅黑" panose="020B0502040204020203" pitchFamily="34" charset="-122"/>
              </a:rPr>
              <a:t>环型网</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5. </a:t>
            </a:r>
            <a:r>
              <a:rPr lang="zh-CN" altLang="en-US">
                <a:solidFill>
                  <a:srgbClr val="002060"/>
                </a:solidFill>
                <a:latin typeface="微软雅黑" panose="020B0502040204020203" pitchFamily="34" charset="-122"/>
                <a:ea typeface="微软雅黑" panose="020B0502040204020203" pitchFamily="34" charset="-122"/>
              </a:rPr>
              <a:t>网孔型网</a:t>
            </a:r>
            <a:endParaRPr lang="zh-CN" altLang="en-US">
              <a:solidFill>
                <a:srgbClr val="002060"/>
              </a:solidFill>
              <a:latin typeface="微软雅黑" panose="020B0502040204020203" pitchFamily="34" charset="-122"/>
              <a:ea typeface="微软雅黑" panose="020B0502040204020203" pitchFamily="34" charset="-122"/>
            </a:endParaRPr>
          </a:p>
        </p:txBody>
      </p:sp>
      <p:grpSp>
        <p:nvGrpSpPr>
          <p:cNvPr id="16" name="组合 15"/>
          <p:cNvGrpSpPr/>
          <p:nvPr/>
        </p:nvGrpSpPr>
        <p:grpSpPr>
          <a:xfrm>
            <a:off x="2596515" y="1489075"/>
            <a:ext cx="3951605" cy="1151890"/>
            <a:chOff x="3640" y="3251"/>
            <a:chExt cx="6223" cy="1814"/>
          </a:xfrm>
        </p:grpSpPr>
        <p:cxnSp>
          <p:nvCxnSpPr>
            <p:cNvPr id="9" name="直接连接符 8"/>
            <p:cNvCxnSpPr/>
            <p:nvPr/>
          </p:nvCxnSpPr>
          <p:spPr>
            <a:xfrm>
              <a:off x="4990" y="3461"/>
              <a:ext cx="4618" cy="0"/>
            </a:xfrm>
            <a:prstGeom prst="line">
              <a:avLst/>
            </a:prstGeom>
            <a:solidFill>
              <a:schemeClr val="accent1"/>
            </a:solidFill>
            <a:ln w="15875" cap="flat" cmpd="sng" algn="ctr">
              <a:solidFill>
                <a:srgbClr val="1C4885"/>
              </a:solidFill>
              <a:prstDash val="solid"/>
              <a:round/>
              <a:headEnd type="none" w="med" len="med"/>
              <a:tailEnd type="none" w="med" len="med"/>
            </a:ln>
          </p:spPr>
        </p:cxnSp>
        <p:sp>
          <p:nvSpPr>
            <p:cNvPr id="3" name="矩形 2"/>
            <p:cNvSpPr/>
            <p:nvPr/>
          </p:nvSpPr>
          <p:spPr>
            <a:xfrm>
              <a:off x="6025" y="3251"/>
              <a:ext cx="877" cy="419"/>
            </a:xfrm>
            <a:prstGeom prst="rect">
              <a:avLst/>
            </a:prstGeom>
            <a:solidFill>
              <a:schemeClr val="accent5">
                <a:lumMod val="20000"/>
                <a:lumOff val="80000"/>
              </a:schemeClr>
            </a:solidFill>
            <a:ln w="12700" cap="flat" cmpd="sng" algn="ctr">
              <a:solidFill>
                <a:srgbClr val="002060"/>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ADM</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5" name="矩形 4"/>
            <p:cNvSpPr/>
            <p:nvPr/>
          </p:nvSpPr>
          <p:spPr>
            <a:xfrm>
              <a:off x="7505" y="3251"/>
              <a:ext cx="877" cy="419"/>
            </a:xfrm>
            <a:prstGeom prst="rect">
              <a:avLst/>
            </a:prstGeom>
            <a:solidFill>
              <a:schemeClr val="accent5">
                <a:lumMod val="20000"/>
                <a:lumOff val="80000"/>
              </a:schemeClr>
            </a:solidFill>
            <a:ln w="12700" cap="flat" cmpd="sng" algn="ctr">
              <a:solidFill>
                <a:srgbClr val="002060"/>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ADM</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7" name="矩形 6"/>
            <p:cNvSpPr/>
            <p:nvPr/>
          </p:nvSpPr>
          <p:spPr>
            <a:xfrm>
              <a:off x="8987" y="3251"/>
              <a:ext cx="877" cy="419"/>
            </a:xfrm>
            <a:prstGeom prst="rect">
              <a:avLst/>
            </a:prstGeom>
            <a:solidFill>
              <a:schemeClr val="accent5">
                <a:lumMod val="20000"/>
                <a:lumOff val="80000"/>
              </a:schemeClr>
            </a:solidFill>
            <a:ln w="12700" cap="flat" cmpd="sng" algn="ctr">
              <a:solidFill>
                <a:srgbClr val="002060"/>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TM</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8" name="矩形 7"/>
            <p:cNvSpPr/>
            <p:nvPr/>
          </p:nvSpPr>
          <p:spPr>
            <a:xfrm>
              <a:off x="6025" y="3989"/>
              <a:ext cx="877" cy="419"/>
            </a:xfrm>
            <a:prstGeom prst="rect">
              <a:avLst/>
            </a:prstGeom>
            <a:solidFill>
              <a:schemeClr val="accent5">
                <a:lumMod val="20000"/>
                <a:lumOff val="80000"/>
              </a:schemeClr>
            </a:solidFill>
            <a:ln w="12700" cap="flat" cmpd="sng" algn="ctr">
              <a:solidFill>
                <a:srgbClr val="002060"/>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TM</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4" name="矩形 3"/>
            <p:cNvSpPr/>
            <p:nvPr/>
          </p:nvSpPr>
          <p:spPr>
            <a:xfrm>
              <a:off x="3640" y="3252"/>
              <a:ext cx="1769" cy="419"/>
            </a:xfrm>
            <a:prstGeom prst="rect">
              <a:avLst/>
            </a:prstGeom>
            <a:solidFill>
              <a:schemeClr val="accent5">
                <a:lumMod val="20000"/>
                <a:lumOff val="80000"/>
              </a:schemeClr>
            </a:solidFill>
            <a:ln w="12700" cap="flat" cmpd="sng" algn="ctr">
              <a:solidFill>
                <a:srgbClr val="002060"/>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DXC/ADM</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11" name="矩形 10"/>
            <p:cNvSpPr/>
            <p:nvPr/>
          </p:nvSpPr>
          <p:spPr>
            <a:xfrm>
              <a:off x="6025" y="4647"/>
              <a:ext cx="877" cy="419"/>
            </a:xfrm>
            <a:prstGeom prst="rect">
              <a:avLst/>
            </a:prstGeom>
            <a:solidFill>
              <a:schemeClr val="accent5">
                <a:lumMod val="20000"/>
                <a:lumOff val="80000"/>
              </a:schemeClr>
            </a:solidFill>
            <a:ln w="12700" cap="flat" cmpd="sng" algn="ctr">
              <a:solidFill>
                <a:srgbClr val="002060"/>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TM</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cxnSp>
          <p:nvCxnSpPr>
            <p:cNvPr id="12" name="直接连接符 11"/>
            <p:cNvCxnSpPr>
              <a:endCxn id="8" idx="1"/>
            </p:cNvCxnSpPr>
            <p:nvPr/>
          </p:nvCxnSpPr>
          <p:spPr>
            <a:xfrm flipV="1">
              <a:off x="5092" y="4199"/>
              <a:ext cx="933" cy="2"/>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13" name="直接连接符 12"/>
            <p:cNvCxnSpPr/>
            <p:nvPr/>
          </p:nvCxnSpPr>
          <p:spPr>
            <a:xfrm flipV="1">
              <a:off x="4027" y="4856"/>
              <a:ext cx="1998" cy="7"/>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14" name="直接连接符 13"/>
            <p:cNvCxnSpPr/>
            <p:nvPr/>
          </p:nvCxnSpPr>
          <p:spPr>
            <a:xfrm flipV="1">
              <a:off x="4042" y="3698"/>
              <a:ext cx="0" cy="1151"/>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15" name="直接连接符 14"/>
            <p:cNvCxnSpPr/>
            <p:nvPr/>
          </p:nvCxnSpPr>
          <p:spPr>
            <a:xfrm flipV="1">
              <a:off x="5107" y="3669"/>
              <a:ext cx="0" cy="547"/>
            </a:xfrm>
            <a:prstGeom prst="line">
              <a:avLst/>
            </a:prstGeom>
            <a:solidFill>
              <a:schemeClr val="accent1"/>
            </a:solidFill>
            <a:ln w="15875" cap="flat" cmpd="sng" algn="ctr">
              <a:solidFill>
                <a:srgbClr val="1C4885"/>
              </a:solidFill>
              <a:prstDash val="solid"/>
              <a:round/>
              <a:headEnd type="none" w="med" len="med"/>
              <a:tailEnd type="none" w="med" len="med"/>
            </a:ln>
          </p:spPr>
        </p:cxnSp>
      </p:grpSp>
      <p:sp>
        <p:nvSpPr>
          <p:cNvPr id="53" name="文本框 52"/>
          <p:cNvSpPr txBox="1"/>
          <p:nvPr/>
        </p:nvSpPr>
        <p:spPr>
          <a:xfrm>
            <a:off x="2882900" y="2759075"/>
            <a:ext cx="3636010" cy="306705"/>
          </a:xfrm>
          <a:prstGeom prst="rect">
            <a:avLst/>
          </a:prstGeom>
          <a:noFill/>
        </p:spPr>
        <p:txBody>
          <a:bodyPr wrap="square" rtlCol="0">
            <a:spAutoFit/>
          </a:bodyPr>
          <a:p>
            <a:pPr algn="l"/>
            <a:r>
              <a:rPr lang="zh-CN" altLang="en-US">
                <a:solidFill>
                  <a:srgbClr val="002060"/>
                </a:solidFill>
                <a:latin typeface="微软雅黑" panose="020B0502040204020203" pitchFamily="34" charset="-122"/>
                <a:ea typeface="微软雅黑" panose="020B0502040204020203" pitchFamily="34" charset="-122"/>
              </a:rPr>
              <a:t>链型拓扑和星型拓扑相结合</a:t>
            </a:r>
            <a:endParaRPr lang="zh-CN" altLang="en-US">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302895" y="28575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6.3.6 SDH </a:t>
            </a:r>
            <a:r>
              <a:rPr lang="zh-CN" altLang="en-US" sz="1600">
                <a:solidFill>
                  <a:srgbClr val="002060"/>
                </a:solidFill>
                <a:latin typeface="微软雅黑" panose="020B0502040204020203" pitchFamily="34" charset="-122"/>
                <a:ea typeface="微软雅黑" panose="020B0502040204020203" pitchFamily="34" charset="-122"/>
              </a:rPr>
              <a:t>网络结构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2" name="文本框 1"/>
          <p:cNvSpPr txBox="1"/>
          <p:nvPr/>
        </p:nvSpPr>
        <p:spPr>
          <a:xfrm>
            <a:off x="302895" y="622935"/>
            <a:ext cx="1826260" cy="1229995"/>
          </a:xfrm>
          <a:prstGeom prst="rect">
            <a:avLst/>
          </a:prstGeom>
          <a:noFill/>
        </p:spPr>
        <p:txBody>
          <a:bodyPr wrap="square" rtlCol="0">
            <a:spAutoFit/>
          </a:bodyPr>
          <a:p>
            <a:pPr algn="l"/>
            <a:r>
              <a:rPr lang="en-US" altLang="zh-CN">
                <a:solidFill>
                  <a:srgbClr val="002060"/>
                </a:solidFill>
                <a:latin typeface="微软雅黑" panose="020B0502040204020203" pitchFamily="34" charset="-122"/>
                <a:ea typeface="微软雅黑" panose="020B0502040204020203" pitchFamily="34" charset="-122"/>
              </a:rPr>
              <a:t>1. </a:t>
            </a:r>
            <a:r>
              <a:rPr lang="zh-CN" altLang="en-US">
                <a:solidFill>
                  <a:srgbClr val="002060"/>
                </a:solidFill>
                <a:latin typeface="微软雅黑" panose="020B0502040204020203" pitchFamily="34" charset="-122"/>
                <a:ea typeface="微软雅黑" panose="020B0502040204020203" pitchFamily="34" charset="-122"/>
              </a:rPr>
              <a:t>链型网</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2. </a:t>
            </a:r>
            <a:r>
              <a:rPr lang="zh-CN" altLang="en-US">
                <a:solidFill>
                  <a:srgbClr val="002060"/>
                </a:solidFill>
                <a:latin typeface="微软雅黑" panose="020B0502040204020203" pitchFamily="34" charset="-122"/>
                <a:ea typeface="微软雅黑" panose="020B0502040204020203" pitchFamily="34" charset="-122"/>
              </a:rPr>
              <a:t>星型网</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3. </a:t>
            </a:r>
            <a:r>
              <a:rPr lang="zh-CN" altLang="en-US">
                <a:solidFill>
                  <a:srgbClr val="002060"/>
                </a:solidFill>
                <a:latin typeface="微软雅黑" panose="020B0502040204020203" pitchFamily="34" charset="-122"/>
                <a:ea typeface="微软雅黑" panose="020B0502040204020203" pitchFamily="34" charset="-122"/>
              </a:rPr>
              <a:t>树型网</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4. </a:t>
            </a:r>
            <a:r>
              <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环型网</a:t>
            </a:r>
            <a:endPar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5. </a:t>
            </a:r>
            <a:r>
              <a:rPr lang="zh-CN" altLang="en-US">
                <a:solidFill>
                  <a:srgbClr val="002060"/>
                </a:solidFill>
                <a:latin typeface="微软雅黑" panose="020B0502040204020203" pitchFamily="34" charset="-122"/>
                <a:ea typeface="微软雅黑" panose="020B0502040204020203" pitchFamily="34" charset="-122"/>
              </a:rPr>
              <a:t>网孔型网</a:t>
            </a:r>
            <a:endParaRPr lang="zh-CN" altLang="en-US">
              <a:solidFill>
                <a:srgbClr val="002060"/>
              </a:solidFill>
              <a:latin typeface="微软雅黑" panose="020B0502040204020203" pitchFamily="34" charset="-122"/>
              <a:ea typeface="微软雅黑" panose="020B0502040204020203" pitchFamily="34" charset="-122"/>
            </a:endParaRPr>
          </a:p>
        </p:txBody>
      </p:sp>
      <p:grpSp>
        <p:nvGrpSpPr>
          <p:cNvPr id="13" name="组合 12"/>
          <p:cNvGrpSpPr/>
          <p:nvPr/>
        </p:nvGrpSpPr>
        <p:grpSpPr>
          <a:xfrm>
            <a:off x="3130550" y="1278255"/>
            <a:ext cx="3175635" cy="1546860"/>
            <a:chOff x="4905" y="2718"/>
            <a:chExt cx="5001" cy="2436"/>
          </a:xfrm>
        </p:grpSpPr>
        <p:sp>
          <p:nvSpPr>
            <p:cNvPr id="4" name="椭圆 3"/>
            <p:cNvSpPr/>
            <p:nvPr/>
          </p:nvSpPr>
          <p:spPr>
            <a:xfrm>
              <a:off x="5308" y="2918"/>
              <a:ext cx="4244" cy="2043"/>
            </a:xfrm>
            <a:prstGeom prst="ellipse">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3" name="矩形 2"/>
            <p:cNvSpPr/>
            <p:nvPr/>
          </p:nvSpPr>
          <p:spPr>
            <a:xfrm>
              <a:off x="6992" y="2718"/>
              <a:ext cx="877" cy="419"/>
            </a:xfrm>
            <a:prstGeom prst="rect">
              <a:avLst/>
            </a:prstGeom>
            <a:solidFill>
              <a:schemeClr val="accent5">
                <a:lumMod val="20000"/>
                <a:lumOff val="80000"/>
              </a:schemeClr>
            </a:solidFill>
            <a:ln w="12700" cap="flat" cmpd="sng" algn="ctr">
              <a:solidFill>
                <a:srgbClr val="002060"/>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ADM</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5" name="矩形 4"/>
            <p:cNvSpPr/>
            <p:nvPr/>
          </p:nvSpPr>
          <p:spPr>
            <a:xfrm>
              <a:off x="9030" y="3730"/>
              <a:ext cx="877" cy="419"/>
            </a:xfrm>
            <a:prstGeom prst="rect">
              <a:avLst/>
            </a:prstGeom>
            <a:solidFill>
              <a:schemeClr val="accent5">
                <a:lumMod val="20000"/>
                <a:lumOff val="80000"/>
              </a:schemeClr>
            </a:solidFill>
            <a:ln w="12700" cap="flat" cmpd="sng" algn="ctr">
              <a:solidFill>
                <a:srgbClr val="002060"/>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ADM</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11" name="矩形 10"/>
            <p:cNvSpPr/>
            <p:nvPr/>
          </p:nvSpPr>
          <p:spPr>
            <a:xfrm>
              <a:off x="6992" y="4736"/>
              <a:ext cx="877" cy="419"/>
            </a:xfrm>
            <a:prstGeom prst="rect">
              <a:avLst/>
            </a:prstGeom>
            <a:solidFill>
              <a:schemeClr val="accent5">
                <a:lumMod val="20000"/>
                <a:lumOff val="80000"/>
              </a:schemeClr>
            </a:solidFill>
            <a:ln w="12700" cap="flat" cmpd="sng" algn="ctr">
              <a:solidFill>
                <a:srgbClr val="002060"/>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ADM</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12" name="矩形 11"/>
            <p:cNvSpPr/>
            <p:nvPr/>
          </p:nvSpPr>
          <p:spPr>
            <a:xfrm>
              <a:off x="4905" y="3730"/>
              <a:ext cx="877" cy="419"/>
            </a:xfrm>
            <a:prstGeom prst="rect">
              <a:avLst/>
            </a:prstGeom>
            <a:solidFill>
              <a:schemeClr val="accent5">
                <a:lumMod val="20000"/>
                <a:lumOff val="80000"/>
              </a:schemeClr>
            </a:solidFill>
            <a:ln w="12700" cap="flat" cmpd="sng" algn="ctr">
              <a:solidFill>
                <a:srgbClr val="002060"/>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ADM</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grpSp>
      <p:sp>
        <p:nvSpPr>
          <p:cNvPr id="53" name="文本框 52"/>
          <p:cNvSpPr txBox="1"/>
          <p:nvPr/>
        </p:nvSpPr>
        <p:spPr>
          <a:xfrm>
            <a:off x="2916555" y="3389630"/>
            <a:ext cx="4312285" cy="737235"/>
          </a:xfrm>
          <a:prstGeom prst="rect">
            <a:avLst/>
          </a:prstGeom>
          <a:noFill/>
        </p:spPr>
        <p:txBody>
          <a:bodyPr wrap="square" rtlCol="0">
            <a:spAutoFit/>
          </a:bodyPr>
          <a:p>
            <a:pPr algn="l"/>
            <a:r>
              <a:rPr lang="zh-CN" altLang="en-US">
                <a:solidFill>
                  <a:srgbClr val="002060"/>
                </a:solidFill>
                <a:latin typeface="微软雅黑" panose="020B0502040204020203" pitchFamily="34" charset="-122"/>
                <a:ea typeface="微软雅黑" panose="020B0502040204020203" pitchFamily="34" charset="-122"/>
              </a:rPr>
              <a:t>链型网络首位相连，任何一个节点都不对外开放</a:t>
            </a:r>
            <a:endParaRPr lang="zh-CN" altLang="en-US">
              <a:solidFill>
                <a:srgbClr val="002060"/>
              </a:solidFill>
              <a:latin typeface="微软雅黑" panose="020B0502040204020203" pitchFamily="34" charset="-122"/>
              <a:ea typeface="微软雅黑" panose="020B0502040204020203" pitchFamily="34" charset="-122"/>
            </a:endParaRPr>
          </a:p>
          <a:p>
            <a:pPr algn="l"/>
            <a:endParaRPr lang="zh-CN" altLang="en-US">
              <a:solidFill>
                <a:srgbClr val="002060"/>
              </a:solidFill>
              <a:latin typeface="微软雅黑" panose="020B0502040204020203" pitchFamily="34" charset="-122"/>
              <a:ea typeface="微软雅黑" panose="020B0502040204020203" pitchFamily="34" charset="-122"/>
            </a:endParaRPr>
          </a:p>
          <a:p>
            <a:pPr algn="l"/>
            <a:r>
              <a:rPr lang="zh-CN" altLang="en-US">
                <a:solidFill>
                  <a:srgbClr val="002060"/>
                </a:solidFill>
                <a:latin typeface="微软雅黑" panose="020B0502040204020203" pitchFamily="34" charset="-122"/>
                <a:ea typeface="微软雅黑" panose="020B0502040204020203" pitchFamily="34" charset="-122"/>
              </a:rPr>
              <a:t>使用最多的</a:t>
            </a:r>
            <a:r>
              <a:rPr lang="en-US" altLang="zh-CN">
                <a:solidFill>
                  <a:srgbClr val="002060"/>
                </a:solidFill>
                <a:latin typeface="微软雅黑" panose="020B0502040204020203" pitchFamily="34" charset="-122"/>
                <a:ea typeface="微软雅黑" panose="020B0502040204020203" pitchFamily="34" charset="-122"/>
              </a:rPr>
              <a:t>SDH</a:t>
            </a:r>
            <a:r>
              <a:rPr lang="zh-CN" altLang="en-US">
                <a:solidFill>
                  <a:srgbClr val="002060"/>
                </a:solidFill>
                <a:latin typeface="微软雅黑" panose="020B0502040204020203" pitchFamily="34" charset="-122"/>
                <a:ea typeface="微软雅黑" panose="020B0502040204020203" pitchFamily="34" charset="-122"/>
              </a:rPr>
              <a:t>网络拓扑形式，自愈功能强</a:t>
            </a:r>
            <a:endParaRPr lang="zh-CN" altLang="en-US">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34950" y="171577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6.1.1 </a:t>
            </a:r>
            <a:r>
              <a:rPr lang="zh-CN" altLang="en-US" sz="1600">
                <a:solidFill>
                  <a:srgbClr val="002060"/>
                </a:solidFill>
                <a:latin typeface="微软雅黑" panose="020B0502040204020203" pitchFamily="34" charset="-122"/>
                <a:ea typeface="微软雅黑" panose="020B0502040204020203" pitchFamily="34" charset="-122"/>
              </a:rPr>
              <a:t>广域网的概念</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7" name="文本框 6"/>
          <p:cNvSpPr txBox="1"/>
          <p:nvPr/>
        </p:nvSpPr>
        <p:spPr>
          <a:xfrm>
            <a:off x="234950" y="227457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6.1.2 </a:t>
            </a:r>
            <a:r>
              <a:rPr lang="zh-CN" altLang="en-US" sz="1600">
                <a:solidFill>
                  <a:srgbClr val="002060"/>
                </a:solidFill>
                <a:latin typeface="微软雅黑" panose="020B0502040204020203" pitchFamily="34" charset="-122"/>
                <a:ea typeface="微软雅黑" panose="020B0502040204020203" pitchFamily="34" charset="-122"/>
              </a:rPr>
              <a:t>网络互联</a:t>
            </a:r>
            <a:endParaRPr lang="zh-CN" altLang="en-US" sz="16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000000 0.000000 L 0.000000 -0.275488 " pathEditMode="relative" rAng="0" ptsTypes="">
                                      <p:cBhvr>
                                        <p:cTn id="6" dur="500" fill="hold"/>
                                        <p:tgtEl>
                                          <p:spTgt spid="2"/>
                                        </p:tgtEl>
                                        <p:attrNameLst>
                                          <p:attrName>ppt_x</p:attrName>
                                          <p:attrName>ppt_y</p:attrName>
                                        </p:attrNameLst>
                                      </p:cBhvr>
                                      <p:rCtr x="0" y="-125"/>
                                    </p:animMotion>
                                  </p:childTnLst>
                                </p:cTn>
                              </p:par>
                            </p:childTnLst>
                          </p:cTn>
                        </p:par>
                        <p:par>
                          <p:cTn id="7" fill="hold">
                            <p:stCondLst>
                              <p:cond delay="500"/>
                            </p:stCondLst>
                            <p:childTnLst>
                              <p:par>
                                <p:cTn id="8" presetID="2" presetClass="exit" presetSubtype="1" fill="hold" grpId="0" nodeType="afterEffect">
                                  <p:stCondLst>
                                    <p:cond delay="0"/>
                                  </p:stCondLst>
                                  <p:childTnLst>
                                    <p:anim calcmode="lin" valueType="num">
                                      <p:cBhvr additive="base">
                                        <p:cTn id="9" dur="500"/>
                                        <p:tgtEl>
                                          <p:spTgt spid="7"/>
                                        </p:tgtEl>
                                        <p:attrNameLst>
                                          <p:attrName>ppt_x</p:attrName>
                                        </p:attrNameLst>
                                      </p:cBhvr>
                                      <p:tavLst>
                                        <p:tav tm="0">
                                          <p:val>
                                            <p:strVal val="ppt_x"/>
                                          </p:val>
                                        </p:tav>
                                        <p:tav tm="100000">
                                          <p:val>
                                            <p:strVal val="ppt_x"/>
                                          </p:val>
                                        </p:tav>
                                      </p:tavLst>
                                    </p:anim>
                                    <p:anim calcmode="lin" valueType="num">
                                      <p:cBhvr additive="base">
                                        <p:cTn id="10" dur="500"/>
                                        <p:tgtEl>
                                          <p:spTgt spid="7"/>
                                        </p:tgtEl>
                                        <p:attrNameLst>
                                          <p:attrName>ppt_y</p:attrName>
                                        </p:attrNameLst>
                                      </p:cBhvr>
                                      <p:tavLst>
                                        <p:tav tm="0">
                                          <p:val>
                                            <p:strVal val="ppt_y"/>
                                          </p:val>
                                        </p:tav>
                                        <p:tav tm="100000">
                                          <p:val>
                                            <p:strVal val="0-ppt_h/2"/>
                                          </p:val>
                                        </p:tav>
                                      </p:tavLst>
                                    </p:anim>
                                    <p:set>
                                      <p:cBhvr>
                                        <p:cTn id="11"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302895" y="28575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6.3.6 SDH </a:t>
            </a:r>
            <a:r>
              <a:rPr lang="zh-CN" altLang="en-US" sz="1600">
                <a:solidFill>
                  <a:srgbClr val="002060"/>
                </a:solidFill>
                <a:latin typeface="微软雅黑" panose="020B0502040204020203" pitchFamily="34" charset="-122"/>
                <a:ea typeface="微软雅黑" panose="020B0502040204020203" pitchFamily="34" charset="-122"/>
              </a:rPr>
              <a:t>网络结构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2" name="文本框 1"/>
          <p:cNvSpPr txBox="1"/>
          <p:nvPr/>
        </p:nvSpPr>
        <p:spPr>
          <a:xfrm>
            <a:off x="302895" y="622935"/>
            <a:ext cx="1826260" cy="1229995"/>
          </a:xfrm>
          <a:prstGeom prst="rect">
            <a:avLst/>
          </a:prstGeom>
          <a:noFill/>
        </p:spPr>
        <p:txBody>
          <a:bodyPr wrap="square" rtlCol="0">
            <a:spAutoFit/>
          </a:bodyPr>
          <a:p>
            <a:pPr algn="l"/>
            <a:r>
              <a:rPr lang="en-US" altLang="zh-CN">
                <a:solidFill>
                  <a:srgbClr val="002060"/>
                </a:solidFill>
                <a:latin typeface="微软雅黑" panose="020B0502040204020203" pitchFamily="34" charset="-122"/>
                <a:ea typeface="微软雅黑" panose="020B0502040204020203" pitchFamily="34" charset="-122"/>
              </a:rPr>
              <a:t>1. </a:t>
            </a:r>
            <a:r>
              <a:rPr lang="zh-CN" altLang="en-US">
                <a:solidFill>
                  <a:srgbClr val="002060"/>
                </a:solidFill>
                <a:latin typeface="微软雅黑" panose="020B0502040204020203" pitchFamily="34" charset="-122"/>
                <a:ea typeface="微软雅黑" panose="020B0502040204020203" pitchFamily="34" charset="-122"/>
              </a:rPr>
              <a:t>链型网</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2. </a:t>
            </a:r>
            <a:r>
              <a:rPr lang="zh-CN" altLang="en-US">
                <a:solidFill>
                  <a:srgbClr val="002060"/>
                </a:solidFill>
                <a:latin typeface="微软雅黑" panose="020B0502040204020203" pitchFamily="34" charset="-122"/>
                <a:ea typeface="微软雅黑" panose="020B0502040204020203" pitchFamily="34" charset="-122"/>
              </a:rPr>
              <a:t>星型网</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3. </a:t>
            </a:r>
            <a:r>
              <a:rPr lang="zh-CN" altLang="en-US">
                <a:solidFill>
                  <a:srgbClr val="002060"/>
                </a:solidFill>
                <a:latin typeface="微软雅黑" panose="020B0502040204020203" pitchFamily="34" charset="-122"/>
                <a:ea typeface="微软雅黑" panose="020B0502040204020203" pitchFamily="34" charset="-122"/>
              </a:rPr>
              <a:t>树型网</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4. </a:t>
            </a:r>
            <a:r>
              <a:rPr lang="zh-CN" altLang="en-US">
                <a:solidFill>
                  <a:srgbClr val="002060"/>
                </a:solidFill>
                <a:latin typeface="微软雅黑" panose="020B0502040204020203" pitchFamily="34" charset="-122"/>
                <a:ea typeface="微软雅黑" panose="020B0502040204020203" pitchFamily="34" charset="-122"/>
              </a:rPr>
              <a:t>环型网</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5. </a:t>
            </a:r>
            <a:r>
              <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网孔型网</a:t>
            </a:r>
            <a:endPar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endParaRPr>
          </a:p>
        </p:txBody>
      </p:sp>
      <p:sp>
        <p:nvSpPr>
          <p:cNvPr id="53" name="文本框 52"/>
          <p:cNvSpPr txBox="1"/>
          <p:nvPr/>
        </p:nvSpPr>
        <p:spPr>
          <a:xfrm>
            <a:off x="2626995" y="2512695"/>
            <a:ext cx="4192905" cy="1599565"/>
          </a:xfrm>
          <a:prstGeom prst="rect">
            <a:avLst/>
          </a:prstGeom>
          <a:noFill/>
        </p:spPr>
        <p:txBody>
          <a:bodyPr wrap="square" rtlCol="0">
            <a:spAutoFit/>
          </a:bodyPr>
          <a:p>
            <a:pPr algn="l"/>
            <a:r>
              <a:rPr lang="zh-CN" altLang="en-US">
                <a:solidFill>
                  <a:srgbClr val="002060"/>
                </a:solidFill>
                <a:latin typeface="微软雅黑" panose="020B0502040204020203" pitchFamily="34" charset="-122"/>
                <a:ea typeface="微软雅黑" panose="020B0502040204020203" pitchFamily="34" charset="-122"/>
              </a:rPr>
              <a:t>所有网元节点两两相连，提供多个传输路由</a:t>
            </a:r>
            <a:endParaRPr lang="zh-CN" altLang="en-US">
              <a:solidFill>
                <a:srgbClr val="002060"/>
              </a:solidFill>
              <a:latin typeface="微软雅黑" panose="020B0502040204020203" pitchFamily="34" charset="-122"/>
              <a:ea typeface="微软雅黑" panose="020B0502040204020203" pitchFamily="34" charset="-122"/>
            </a:endParaRPr>
          </a:p>
          <a:p>
            <a:pPr algn="l"/>
            <a:endParaRPr lang="zh-CN" altLang="en-US">
              <a:solidFill>
                <a:srgbClr val="002060"/>
              </a:solidFill>
              <a:latin typeface="微软雅黑" panose="020B0502040204020203" pitchFamily="34" charset="-122"/>
              <a:ea typeface="微软雅黑" panose="020B0502040204020203" pitchFamily="34" charset="-122"/>
            </a:endParaRPr>
          </a:p>
          <a:p>
            <a:pPr algn="l"/>
            <a:r>
              <a:rPr lang="zh-CN" altLang="en-US">
                <a:solidFill>
                  <a:srgbClr val="002060"/>
                </a:solidFill>
                <a:latin typeface="微软雅黑" panose="020B0502040204020203" pitchFamily="34" charset="-122"/>
                <a:ea typeface="微软雅黑" panose="020B0502040204020203" pitchFamily="34" charset="-122"/>
              </a:rPr>
              <a:t>可靠性更强，不存在瓶颈问题和失效问题</a:t>
            </a:r>
            <a:endParaRPr lang="zh-CN" altLang="en-US">
              <a:solidFill>
                <a:srgbClr val="002060"/>
              </a:solidFill>
              <a:latin typeface="微软雅黑" panose="020B0502040204020203" pitchFamily="34" charset="-122"/>
              <a:ea typeface="微软雅黑" panose="020B0502040204020203" pitchFamily="34" charset="-122"/>
            </a:endParaRPr>
          </a:p>
          <a:p>
            <a:pPr algn="l"/>
            <a:endParaRPr lang="zh-CN" altLang="en-US">
              <a:solidFill>
                <a:srgbClr val="002060"/>
              </a:solidFill>
              <a:latin typeface="微软雅黑" panose="020B0502040204020203" pitchFamily="34" charset="-122"/>
              <a:ea typeface="微软雅黑" panose="020B0502040204020203" pitchFamily="34" charset="-122"/>
            </a:endParaRPr>
          </a:p>
          <a:p>
            <a:pPr algn="l"/>
            <a:r>
              <a:rPr lang="zh-CN" altLang="en-US">
                <a:solidFill>
                  <a:srgbClr val="002060"/>
                </a:solidFill>
                <a:latin typeface="微软雅黑" panose="020B0502040204020203" pitchFamily="34" charset="-122"/>
                <a:ea typeface="微软雅黑" panose="020B0502040204020203" pitchFamily="34" charset="-122"/>
              </a:rPr>
              <a:t>网络冗余度高，成本高、结构复杂</a:t>
            </a:r>
            <a:endParaRPr lang="zh-CN" altLang="en-US">
              <a:solidFill>
                <a:srgbClr val="002060"/>
              </a:solidFill>
              <a:latin typeface="微软雅黑" panose="020B0502040204020203" pitchFamily="34" charset="-122"/>
              <a:ea typeface="微软雅黑" panose="020B0502040204020203" pitchFamily="34" charset="-122"/>
            </a:endParaRPr>
          </a:p>
          <a:p>
            <a:pPr algn="l"/>
            <a:endParaRPr lang="zh-CN" altLang="en-US">
              <a:solidFill>
                <a:srgbClr val="002060"/>
              </a:solidFill>
              <a:latin typeface="微软雅黑" panose="020B0502040204020203" pitchFamily="34" charset="-122"/>
              <a:ea typeface="微软雅黑" panose="020B0502040204020203" pitchFamily="34" charset="-122"/>
            </a:endParaRPr>
          </a:p>
          <a:p>
            <a:pPr algn="l"/>
            <a:r>
              <a:rPr lang="zh-CN" altLang="en-US">
                <a:solidFill>
                  <a:srgbClr val="002060"/>
                </a:solidFill>
                <a:latin typeface="微软雅黑" panose="020B0502040204020203" pitchFamily="34" charset="-122"/>
                <a:ea typeface="微软雅黑" panose="020B0502040204020203" pitchFamily="34" charset="-122"/>
              </a:rPr>
              <a:t>主要用于长途网中，以提供网络的高可靠性</a:t>
            </a:r>
            <a:endParaRPr lang="zh-CN" altLang="en-US">
              <a:solidFill>
                <a:srgbClr val="002060"/>
              </a:solidFill>
              <a:latin typeface="微软雅黑" panose="020B0502040204020203" pitchFamily="34" charset="-122"/>
              <a:ea typeface="微软雅黑" panose="020B0502040204020203" pitchFamily="34" charset="-122"/>
            </a:endParaRPr>
          </a:p>
        </p:txBody>
      </p:sp>
      <p:grpSp>
        <p:nvGrpSpPr>
          <p:cNvPr id="20" name="组合 19"/>
          <p:cNvGrpSpPr/>
          <p:nvPr/>
        </p:nvGrpSpPr>
        <p:grpSpPr>
          <a:xfrm>
            <a:off x="3048635" y="1184275"/>
            <a:ext cx="3605530" cy="937895"/>
            <a:chOff x="4575" y="2225"/>
            <a:chExt cx="5678" cy="1477"/>
          </a:xfrm>
        </p:grpSpPr>
        <p:cxnSp>
          <p:nvCxnSpPr>
            <p:cNvPr id="15" name="直接连接符 14"/>
            <p:cNvCxnSpPr/>
            <p:nvPr/>
          </p:nvCxnSpPr>
          <p:spPr>
            <a:xfrm>
              <a:off x="6229" y="2619"/>
              <a:ext cx="2256" cy="665"/>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19" name="直接连接符 18"/>
            <p:cNvCxnSpPr/>
            <p:nvPr/>
          </p:nvCxnSpPr>
          <p:spPr>
            <a:xfrm>
              <a:off x="5190" y="3494"/>
              <a:ext cx="4618" cy="0"/>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18" name="直接连接符 17"/>
            <p:cNvCxnSpPr/>
            <p:nvPr/>
          </p:nvCxnSpPr>
          <p:spPr>
            <a:xfrm>
              <a:off x="9370" y="2644"/>
              <a:ext cx="0" cy="802"/>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9" name="直接连接符 8"/>
            <p:cNvCxnSpPr/>
            <p:nvPr/>
          </p:nvCxnSpPr>
          <p:spPr>
            <a:xfrm>
              <a:off x="4990" y="2454"/>
              <a:ext cx="4618" cy="0"/>
            </a:xfrm>
            <a:prstGeom prst="line">
              <a:avLst/>
            </a:prstGeom>
            <a:solidFill>
              <a:schemeClr val="accent1"/>
            </a:solidFill>
            <a:ln w="15875" cap="flat" cmpd="sng" algn="ctr">
              <a:solidFill>
                <a:srgbClr val="1C4885"/>
              </a:solidFill>
              <a:prstDash val="solid"/>
              <a:round/>
              <a:headEnd type="none" w="med" len="med"/>
              <a:tailEnd type="none" w="med" len="med"/>
            </a:ln>
          </p:spPr>
        </p:cxnSp>
        <p:sp>
          <p:nvSpPr>
            <p:cNvPr id="3" name="矩形 2"/>
            <p:cNvSpPr/>
            <p:nvPr/>
          </p:nvSpPr>
          <p:spPr>
            <a:xfrm>
              <a:off x="4575" y="2225"/>
              <a:ext cx="1769" cy="419"/>
            </a:xfrm>
            <a:prstGeom prst="rect">
              <a:avLst/>
            </a:prstGeom>
            <a:solidFill>
              <a:schemeClr val="accent5">
                <a:lumMod val="20000"/>
                <a:lumOff val="80000"/>
              </a:schemeClr>
            </a:solidFill>
            <a:ln w="12700" cap="flat" cmpd="sng" algn="ctr">
              <a:solidFill>
                <a:srgbClr val="002060"/>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DXC/ADM</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cxnSp>
          <p:nvCxnSpPr>
            <p:cNvPr id="13" name="直接连接符 12"/>
            <p:cNvCxnSpPr>
              <a:stCxn id="3" idx="2"/>
              <a:endCxn id="4" idx="0"/>
            </p:cNvCxnSpPr>
            <p:nvPr/>
          </p:nvCxnSpPr>
          <p:spPr>
            <a:xfrm>
              <a:off x="5460" y="2644"/>
              <a:ext cx="0" cy="802"/>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14" name="直接连接符 13"/>
            <p:cNvCxnSpPr/>
            <p:nvPr/>
          </p:nvCxnSpPr>
          <p:spPr>
            <a:xfrm flipH="1">
              <a:off x="5984" y="2672"/>
              <a:ext cx="2631" cy="746"/>
            </a:xfrm>
            <a:prstGeom prst="line">
              <a:avLst/>
            </a:prstGeom>
            <a:solidFill>
              <a:schemeClr val="accent1"/>
            </a:solidFill>
            <a:ln w="15875" cap="flat" cmpd="sng" algn="ctr">
              <a:solidFill>
                <a:srgbClr val="1C4885"/>
              </a:solidFill>
              <a:prstDash val="solid"/>
              <a:round/>
              <a:headEnd type="none" w="med" len="med"/>
              <a:tailEnd type="none" w="med" len="med"/>
            </a:ln>
          </p:spPr>
        </p:cxnSp>
        <p:sp>
          <p:nvSpPr>
            <p:cNvPr id="5" name="矩形 4"/>
            <p:cNvSpPr/>
            <p:nvPr/>
          </p:nvSpPr>
          <p:spPr>
            <a:xfrm>
              <a:off x="4576" y="3284"/>
              <a:ext cx="1769" cy="419"/>
            </a:xfrm>
            <a:prstGeom prst="rect">
              <a:avLst/>
            </a:prstGeom>
            <a:solidFill>
              <a:schemeClr val="accent5">
                <a:lumMod val="20000"/>
                <a:lumOff val="80000"/>
              </a:schemeClr>
            </a:solidFill>
            <a:ln w="12700" cap="flat" cmpd="sng" algn="ctr">
              <a:solidFill>
                <a:srgbClr val="002060"/>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DXC/ADM</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10" name="矩形 9"/>
            <p:cNvSpPr/>
            <p:nvPr/>
          </p:nvSpPr>
          <p:spPr>
            <a:xfrm>
              <a:off x="8485" y="3284"/>
              <a:ext cx="1769" cy="419"/>
            </a:xfrm>
            <a:prstGeom prst="rect">
              <a:avLst/>
            </a:prstGeom>
            <a:solidFill>
              <a:schemeClr val="accent5">
                <a:lumMod val="20000"/>
                <a:lumOff val="80000"/>
              </a:schemeClr>
            </a:solidFill>
            <a:ln w="12700" cap="flat" cmpd="sng" algn="ctr">
              <a:solidFill>
                <a:srgbClr val="002060"/>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DXC/ADM</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17" name="矩形 16"/>
            <p:cNvSpPr/>
            <p:nvPr/>
          </p:nvSpPr>
          <p:spPr>
            <a:xfrm>
              <a:off x="8485" y="2257"/>
              <a:ext cx="1769" cy="419"/>
            </a:xfrm>
            <a:prstGeom prst="rect">
              <a:avLst/>
            </a:prstGeom>
            <a:solidFill>
              <a:schemeClr val="accent5">
                <a:lumMod val="20000"/>
                <a:lumOff val="80000"/>
              </a:schemeClr>
            </a:solidFill>
            <a:ln w="12700" cap="flat" cmpd="sng" algn="ctr">
              <a:solidFill>
                <a:srgbClr val="002060"/>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DXC/ADM</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02895" y="1060450"/>
            <a:ext cx="4666615" cy="337185"/>
          </a:xfrm>
          <a:prstGeom prst="rect">
            <a:avLst/>
          </a:prstGeom>
          <a:solidFill>
            <a:srgbClr val="0070C0"/>
          </a:solid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6.3.1 SDH </a:t>
            </a:r>
            <a:r>
              <a:rPr lang="zh-CN" altLang="en-US" sz="1600">
                <a:solidFill>
                  <a:srgbClr val="002060"/>
                </a:solidFill>
                <a:latin typeface="微软雅黑" panose="020B0502040204020203" pitchFamily="34" charset="-122"/>
                <a:ea typeface="微软雅黑" panose="020B0502040204020203" pitchFamily="34" charset="-122"/>
              </a:rPr>
              <a:t>网络特点</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7" name="文本框 6"/>
          <p:cNvSpPr txBox="1"/>
          <p:nvPr/>
        </p:nvSpPr>
        <p:spPr>
          <a:xfrm>
            <a:off x="302895" y="1543050"/>
            <a:ext cx="4666615" cy="337185"/>
          </a:xfrm>
          <a:prstGeom prst="rect">
            <a:avLst/>
          </a:prstGeom>
          <a:solidFill>
            <a:srgbClr val="0070C0"/>
          </a:solid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6.3.2 SDH </a:t>
            </a:r>
            <a:r>
              <a:rPr lang="zh-CN" altLang="en-US" sz="1600">
                <a:solidFill>
                  <a:srgbClr val="002060"/>
                </a:solidFill>
                <a:latin typeface="微软雅黑" panose="020B0502040204020203" pitchFamily="34" charset="-122"/>
                <a:ea typeface="微软雅黑" panose="020B0502040204020203" pitchFamily="34" charset="-122"/>
              </a:rPr>
              <a:t>网络速率体系</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3" name="文本框 2"/>
          <p:cNvSpPr txBox="1"/>
          <p:nvPr/>
        </p:nvSpPr>
        <p:spPr>
          <a:xfrm>
            <a:off x="302895" y="2025650"/>
            <a:ext cx="4666615" cy="337185"/>
          </a:xfrm>
          <a:prstGeom prst="rect">
            <a:avLst/>
          </a:prstGeom>
          <a:solidFill>
            <a:srgbClr val="0070C0"/>
          </a:solid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6.3.3 SDH </a:t>
            </a:r>
            <a:r>
              <a:rPr lang="zh-CN" altLang="en-US" sz="1600">
                <a:solidFill>
                  <a:srgbClr val="002060"/>
                </a:solidFill>
                <a:latin typeface="微软雅黑" panose="020B0502040204020203" pitchFamily="34" charset="-122"/>
                <a:ea typeface="微软雅黑" panose="020B0502040204020203" pitchFamily="34" charset="-122"/>
              </a:rPr>
              <a:t>网络帧结构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4" name="文本框 3"/>
          <p:cNvSpPr txBox="1"/>
          <p:nvPr/>
        </p:nvSpPr>
        <p:spPr>
          <a:xfrm>
            <a:off x="302895" y="2508250"/>
            <a:ext cx="4666615" cy="337185"/>
          </a:xfrm>
          <a:prstGeom prst="rect">
            <a:avLst/>
          </a:prstGeom>
          <a:solidFill>
            <a:srgbClr val="0070C0"/>
          </a:solid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6.3.4 SDH </a:t>
            </a:r>
            <a:r>
              <a:rPr lang="zh-CN" altLang="en-US" sz="1600">
                <a:solidFill>
                  <a:srgbClr val="002060"/>
                </a:solidFill>
                <a:latin typeface="微软雅黑" panose="020B0502040204020203" pitchFamily="34" charset="-122"/>
                <a:ea typeface="微软雅黑" panose="020B0502040204020203" pitchFamily="34" charset="-122"/>
              </a:rPr>
              <a:t>网络复用结构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5" name="文本框 4"/>
          <p:cNvSpPr txBox="1"/>
          <p:nvPr/>
        </p:nvSpPr>
        <p:spPr>
          <a:xfrm>
            <a:off x="302895" y="2990850"/>
            <a:ext cx="4666615" cy="337185"/>
          </a:xfrm>
          <a:prstGeom prst="rect">
            <a:avLst/>
          </a:prstGeom>
          <a:solidFill>
            <a:srgbClr val="0070C0"/>
          </a:solid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6.3.5 SDH </a:t>
            </a:r>
            <a:r>
              <a:rPr lang="zh-CN" altLang="en-US" sz="1600">
                <a:solidFill>
                  <a:srgbClr val="002060"/>
                </a:solidFill>
                <a:latin typeface="微软雅黑" panose="020B0502040204020203" pitchFamily="34" charset="-122"/>
                <a:ea typeface="微软雅黑" panose="020B0502040204020203" pitchFamily="34" charset="-122"/>
              </a:rPr>
              <a:t>网络常见网元</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6" name="文本框 5"/>
          <p:cNvSpPr txBox="1"/>
          <p:nvPr/>
        </p:nvSpPr>
        <p:spPr>
          <a:xfrm>
            <a:off x="302895" y="3473450"/>
            <a:ext cx="4666615" cy="337185"/>
          </a:xfrm>
          <a:prstGeom prst="rect">
            <a:avLst/>
          </a:prstGeom>
          <a:solidFill>
            <a:srgbClr val="0070C0"/>
          </a:solid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6.3.6 SDH </a:t>
            </a:r>
            <a:r>
              <a:rPr lang="zh-CN" altLang="en-US" sz="1600">
                <a:solidFill>
                  <a:srgbClr val="002060"/>
                </a:solidFill>
                <a:latin typeface="微软雅黑" panose="020B0502040204020203" pitchFamily="34" charset="-122"/>
                <a:ea typeface="微软雅黑" panose="020B0502040204020203" pitchFamily="34" charset="-122"/>
              </a:rPr>
              <a:t>网络结构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8" name="文本框 7"/>
          <p:cNvSpPr txBox="1"/>
          <p:nvPr/>
        </p:nvSpPr>
        <p:spPr>
          <a:xfrm>
            <a:off x="302895" y="395605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6.3.7 SDH </a:t>
            </a:r>
            <a:r>
              <a:rPr lang="zh-CN" altLang="en-US" sz="1600">
                <a:solidFill>
                  <a:srgbClr val="002060"/>
                </a:solidFill>
                <a:latin typeface="微软雅黑" panose="020B0502040204020203" pitchFamily="34" charset="-122"/>
                <a:ea typeface="微软雅黑" panose="020B0502040204020203" pitchFamily="34" charset="-122"/>
              </a:rPr>
              <a:t>网络保护机制</a:t>
            </a:r>
            <a:endParaRPr lang="zh-CN" altLang="en-US" sz="16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0-ppt_h/2"/>
                                          </p:val>
                                        </p:tav>
                                      </p:tavLst>
                                    </p:anim>
                                    <p:set>
                                      <p:cBhvr>
                                        <p:cTn id="8" dur="1" fill="hold">
                                          <p:stCondLst>
                                            <p:cond delay="499"/>
                                          </p:stCondLst>
                                        </p:cTn>
                                        <p:tgtEl>
                                          <p:spTgt spid="2"/>
                                        </p:tgtEl>
                                        <p:attrNameLst>
                                          <p:attrName>style.visibility</p:attrName>
                                        </p:attrNameLst>
                                      </p:cBhvr>
                                      <p:to>
                                        <p:strVal val="hidden"/>
                                      </p:to>
                                    </p:set>
                                  </p:childTnLst>
                                </p:cTn>
                              </p:par>
                              <p:par>
                                <p:cTn id="9" presetID="2" presetClass="exit" presetSubtype="1" fill="hold" grpId="0" nodeType="withEffect">
                                  <p:stCondLst>
                                    <p:cond delay="0"/>
                                  </p:stCondLst>
                                  <p:childTnLst>
                                    <p:anim calcmode="lin" valueType="num">
                                      <p:cBhvr additive="base">
                                        <p:cTn id="10" dur="500"/>
                                        <p:tgtEl>
                                          <p:spTgt spid="7"/>
                                        </p:tgtEl>
                                        <p:attrNameLst>
                                          <p:attrName>ppt_x</p:attrName>
                                        </p:attrNameLst>
                                      </p:cBhvr>
                                      <p:tavLst>
                                        <p:tav tm="0">
                                          <p:val>
                                            <p:strVal val="ppt_x"/>
                                          </p:val>
                                        </p:tav>
                                        <p:tav tm="100000">
                                          <p:val>
                                            <p:strVal val="ppt_x"/>
                                          </p:val>
                                        </p:tav>
                                      </p:tavLst>
                                    </p:anim>
                                    <p:anim calcmode="lin" valueType="num">
                                      <p:cBhvr additive="base">
                                        <p:cTn id="11" dur="500"/>
                                        <p:tgtEl>
                                          <p:spTgt spid="7"/>
                                        </p:tgtEl>
                                        <p:attrNameLst>
                                          <p:attrName>ppt_y</p:attrName>
                                        </p:attrNameLst>
                                      </p:cBhvr>
                                      <p:tavLst>
                                        <p:tav tm="0">
                                          <p:val>
                                            <p:strVal val="ppt_y"/>
                                          </p:val>
                                        </p:tav>
                                        <p:tav tm="100000">
                                          <p:val>
                                            <p:strVal val="0-ppt_h/2"/>
                                          </p:val>
                                        </p:tav>
                                      </p:tavLst>
                                    </p:anim>
                                    <p:set>
                                      <p:cBhvr>
                                        <p:cTn id="12" dur="1" fill="hold">
                                          <p:stCondLst>
                                            <p:cond delay="499"/>
                                          </p:stCondLst>
                                        </p:cTn>
                                        <p:tgtEl>
                                          <p:spTgt spid="7"/>
                                        </p:tgtEl>
                                        <p:attrNameLst>
                                          <p:attrName>style.visibility</p:attrName>
                                        </p:attrNameLst>
                                      </p:cBhvr>
                                      <p:to>
                                        <p:strVal val="hidden"/>
                                      </p:to>
                                    </p:set>
                                  </p:childTnLst>
                                </p:cTn>
                              </p:par>
                              <p:par>
                                <p:cTn id="13" presetID="2" presetClass="exit" presetSubtype="1" fill="hold" grpId="0" nodeType="withEffect">
                                  <p:stCondLst>
                                    <p:cond delay="0"/>
                                  </p:stCondLst>
                                  <p:childTnLst>
                                    <p:anim calcmode="lin" valueType="num">
                                      <p:cBhvr additive="base">
                                        <p:cTn id="14" dur="500"/>
                                        <p:tgtEl>
                                          <p:spTgt spid="3"/>
                                        </p:tgtEl>
                                        <p:attrNameLst>
                                          <p:attrName>ppt_x</p:attrName>
                                        </p:attrNameLst>
                                      </p:cBhvr>
                                      <p:tavLst>
                                        <p:tav tm="0">
                                          <p:val>
                                            <p:strVal val="ppt_x"/>
                                          </p:val>
                                        </p:tav>
                                        <p:tav tm="100000">
                                          <p:val>
                                            <p:strVal val="ppt_x"/>
                                          </p:val>
                                        </p:tav>
                                      </p:tavLst>
                                    </p:anim>
                                    <p:anim calcmode="lin" valueType="num">
                                      <p:cBhvr additive="base">
                                        <p:cTn id="15" dur="500"/>
                                        <p:tgtEl>
                                          <p:spTgt spid="3"/>
                                        </p:tgtEl>
                                        <p:attrNameLst>
                                          <p:attrName>ppt_y</p:attrName>
                                        </p:attrNameLst>
                                      </p:cBhvr>
                                      <p:tavLst>
                                        <p:tav tm="0">
                                          <p:val>
                                            <p:strVal val="ppt_y"/>
                                          </p:val>
                                        </p:tav>
                                        <p:tav tm="100000">
                                          <p:val>
                                            <p:strVal val="0-ppt_h/2"/>
                                          </p:val>
                                        </p:tav>
                                      </p:tavLst>
                                    </p:anim>
                                    <p:set>
                                      <p:cBhvr>
                                        <p:cTn id="16" dur="1" fill="hold">
                                          <p:stCondLst>
                                            <p:cond delay="499"/>
                                          </p:stCondLst>
                                        </p:cTn>
                                        <p:tgtEl>
                                          <p:spTgt spid="3"/>
                                        </p:tgtEl>
                                        <p:attrNameLst>
                                          <p:attrName>style.visibility</p:attrName>
                                        </p:attrNameLst>
                                      </p:cBhvr>
                                      <p:to>
                                        <p:strVal val="hidden"/>
                                      </p:to>
                                    </p:set>
                                  </p:childTnLst>
                                </p:cTn>
                              </p:par>
                              <p:par>
                                <p:cTn id="17" presetID="2" presetClass="exit" presetSubtype="1" fill="hold" grpId="0" nodeType="withEffect">
                                  <p:stCondLst>
                                    <p:cond delay="0"/>
                                  </p:stCondLst>
                                  <p:childTnLst>
                                    <p:anim calcmode="lin" valueType="num">
                                      <p:cBhvr additive="base">
                                        <p:cTn id="18" dur="500"/>
                                        <p:tgtEl>
                                          <p:spTgt spid="4"/>
                                        </p:tgtEl>
                                        <p:attrNameLst>
                                          <p:attrName>ppt_x</p:attrName>
                                        </p:attrNameLst>
                                      </p:cBhvr>
                                      <p:tavLst>
                                        <p:tav tm="0">
                                          <p:val>
                                            <p:strVal val="ppt_x"/>
                                          </p:val>
                                        </p:tav>
                                        <p:tav tm="100000">
                                          <p:val>
                                            <p:strVal val="ppt_x"/>
                                          </p:val>
                                        </p:tav>
                                      </p:tavLst>
                                    </p:anim>
                                    <p:anim calcmode="lin" valueType="num">
                                      <p:cBhvr additive="base">
                                        <p:cTn id="19" dur="500"/>
                                        <p:tgtEl>
                                          <p:spTgt spid="4"/>
                                        </p:tgtEl>
                                        <p:attrNameLst>
                                          <p:attrName>ppt_y</p:attrName>
                                        </p:attrNameLst>
                                      </p:cBhvr>
                                      <p:tavLst>
                                        <p:tav tm="0">
                                          <p:val>
                                            <p:strVal val="ppt_y"/>
                                          </p:val>
                                        </p:tav>
                                        <p:tav tm="100000">
                                          <p:val>
                                            <p:strVal val="0-ppt_h/2"/>
                                          </p:val>
                                        </p:tav>
                                      </p:tavLst>
                                    </p:anim>
                                    <p:set>
                                      <p:cBhvr>
                                        <p:cTn id="20" dur="1" fill="hold">
                                          <p:stCondLst>
                                            <p:cond delay="499"/>
                                          </p:stCondLst>
                                        </p:cTn>
                                        <p:tgtEl>
                                          <p:spTgt spid="4"/>
                                        </p:tgtEl>
                                        <p:attrNameLst>
                                          <p:attrName>style.visibility</p:attrName>
                                        </p:attrNameLst>
                                      </p:cBhvr>
                                      <p:to>
                                        <p:strVal val="hidden"/>
                                      </p:to>
                                    </p:set>
                                  </p:childTnLst>
                                </p:cTn>
                              </p:par>
                              <p:par>
                                <p:cTn id="21" presetID="2" presetClass="exit" presetSubtype="1" fill="hold" grpId="0" nodeType="withEffect">
                                  <p:stCondLst>
                                    <p:cond delay="0"/>
                                  </p:stCondLst>
                                  <p:childTnLst>
                                    <p:anim calcmode="lin" valueType="num">
                                      <p:cBhvr additive="base">
                                        <p:cTn id="22" dur="500"/>
                                        <p:tgtEl>
                                          <p:spTgt spid="5"/>
                                        </p:tgtEl>
                                        <p:attrNameLst>
                                          <p:attrName>ppt_x</p:attrName>
                                        </p:attrNameLst>
                                      </p:cBhvr>
                                      <p:tavLst>
                                        <p:tav tm="0">
                                          <p:val>
                                            <p:strVal val="ppt_x"/>
                                          </p:val>
                                        </p:tav>
                                        <p:tav tm="100000">
                                          <p:val>
                                            <p:strVal val="ppt_x"/>
                                          </p:val>
                                        </p:tav>
                                      </p:tavLst>
                                    </p:anim>
                                    <p:anim calcmode="lin" valueType="num">
                                      <p:cBhvr additive="base">
                                        <p:cTn id="23" dur="500"/>
                                        <p:tgtEl>
                                          <p:spTgt spid="5"/>
                                        </p:tgtEl>
                                        <p:attrNameLst>
                                          <p:attrName>ppt_y</p:attrName>
                                        </p:attrNameLst>
                                      </p:cBhvr>
                                      <p:tavLst>
                                        <p:tav tm="0">
                                          <p:val>
                                            <p:strVal val="ppt_y"/>
                                          </p:val>
                                        </p:tav>
                                        <p:tav tm="100000">
                                          <p:val>
                                            <p:strVal val="0-ppt_h/2"/>
                                          </p:val>
                                        </p:tav>
                                      </p:tavLst>
                                    </p:anim>
                                    <p:set>
                                      <p:cBhvr>
                                        <p:cTn id="24" dur="1" fill="hold">
                                          <p:stCondLst>
                                            <p:cond delay="499"/>
                                          </p:stCondLst>
                                        </p:cTn>
                                        <p:tgtEl>
                                          <p:spTgt spid="5"/>
                                        </p:tgtEl>
                                        <p:attrNameLst>
                                          <p:attrName>style.visibility</p:attrName>
                                        </p:attrNameLst>
                                      </p:cBhvr>
                                      <p:to>
                                        <p:strVal val="hidden"/>
                                      </p:to>
                                    </p:set>
                                  </p:childTnLst>
                                </p:cTn>
                              </p:par>
                              <p:par>
                                <p:cTn id="25" presetID="2" presetClass="exit" presetSubtype="1" fill="hold" grpId="0" nodeType="withEffect">
                                  <p:stCondLst>
                                    <p:cond delay="0"/>
                                  </p:stCondLst>
                                  <p:childTnLst>
                                    <p:anim calcmode="lin" valueType="num">
                                      <p:cBhvr additive="base">
                                        <p:cTn id="26" dur="500"/>
                                        <p:tgtEl>
                                          <p:spTgt spid="6"/>
                                        </p:tgtEl>
                                        <p:attrNameLst>
                                          <p:attrName>ppt_x</p:attrName>
                                        </p:attrNameLst>
                                      </p:cBhvr>
                                      <p:tavLst>
                                        <p:tav tm="0">
                                          <p:val>
                                            <p:strVal val="ppt_x"/>
                                          </p:val>
                                        </p:tav>
                                        <p:tav tm="100000">
                                          <p:val>
                                            <p:strVal val="ppt_x"/>
                                          </p:val>
                                        </p:tav>
                                      </p:tavLst>
                                    </p:anim>
                                    <p:anim calcmode="lin" valueType="num">
                                      <p:cBhvr additive="base">
                                        <p:cTn id="27" dur="500"/>
                                        <p:tgtEl>
                                          <p:spTgt spid="6"/>
                                        </p:tgtEl>
                                        <p:attrNameLst>
                                          <p:attrName>ppt_y</p:attrName>
                                        </p:attrNameLst>
                                      </p:cBhvr>
                                      <p:tavLst>
                                        <p:tav tm="0">
                                          <p:val>
                                            <p:strVal val="ppt_y"/>
                                          </p:val>
                                        </p:tav>
                                        <p:tav tm="100000">
                                          <p:val>
                                            <p:strVal val="0-ppt_h/2"/>
                                          </p:val>
                                        </p:tav>
                                      </p:tavLst>
                                    </p:anim>
                                    <p:set>
                                      <p:cBhvr>
                                        <p:cTn id="28" dur="1" fill="hold">
                                          <p:stCondLst>
                                            <p:cond delay="499"/>
                                          </p:stCondLst>
                                        </p:cTn>
                                        <p:tgtEl>
                                          <p:spTgt spid="6"/>
                                        </p:tgtEl>
                                        <p:attrNameLst>
                                          <p:attrName>style.visibility</p:attrName>
                                        </p:attrNameLst>
                                      </p:cBhvr>
                                      <p:to>
                                        <p:strVal val="hidden"/>
                                      </p:to>
                                    </p:set>
                                  </p:childTnLst>
                                </p:cTn>
                              </p:par>
                              <p:par>
                                <p:cTn id="29" presetID="64" presetClass="path" presetSubtype="0" accel="50000" decel="50000" fill="hold" grpId="0" nodeType="withEffect">
                                  <p:stCondLst>
                                    <p:cond delay="0"/>
                                  </p:stCondLst>
                                  <p:childTnLst>
                                    <p:animMotion origin="layout" path="M 0.000000 0.000000 L 0.000000 -0.716243 " pathEditMode="relative" rAng="0" ptsTypes="">
                                      <p:cBhvr>
                                        <p:cTn id="30" dur="500" fill="hold"/>
                                        <p:tgtEl>
                                          <p:spTgt spid="8"/>
                                        </p:tgtEl>
                                        <p:attrNameLst>
                                          <p:attrName>ppt_x</p:attrName>
                                          <p:attrName>ppt_y</p:attrName>
                                        </p:attrNameLst>
                                      </p:cBhvr>
                                      <p:rCtr x="0" y="-1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bldLvl="0" animBg="1"/>
      <p:bldP spid="3" grpId="0" bldLvl="0" animBg="1"/>
      <p:bldP spid="4" grpId="0" bldLvl="0" animBg="1"/>
      <p:bldP spid="5" grpId="0" bldLvl="0" animBg="1"/>
      <p:bldP spid="6" grpId="0" bldLvl="0" animBg="1"/>
      <p:bldP spid="8"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02895" y="27432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6.3.7 SDH </a:t>
            </a:r>
            <a:r>
              <a:rPr lang="zh-CN" altLang="en-US" sz="1600">
                <a:solidFill>
                  <a:srgbClr val="002060"/>
                </a:solidFill>
                <a:latin typeface="微软雅黑" panose="020B0502040204020203" pitchFamily="34" charset="-122"/>
                <a:ea typeface="微软雅黑" panose="020B0502040204020203" pitchFamily="34" charset="-122"/>
              </a:rPr>
              <a:t>网络保护机制</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2" name="文本框 1"/>
          <p:cNvSpPr txBox="1"/>
          <p:nvPr/>
        </p:nvSpPr>
        <p:spPr>
          <a:xfrm>
            <a:off x="3143250" y="2095500"/>
            <a:ext cx="2859405" cy="953135"/>
          </a:xfrm>
          <a:prstGeom prst="rect">
            <a:avLst/>
          </a:prstGeom>
          <a:noFill/>
        </p:spPr>
        <p:txBody>
          <a:bodyPr wrap="square" rtlCol="0">
            <a:spAutoFit/>
          </a:bodyPr>
          <a:p>
            <a:pPr algn="l"/>
            <a:r>
              <a:rPr lang="en-US" altLang="zh-CN">
                <a:solidFill>
                  <a:srgbClr val="002060"/>
                </a:solidFill>
                <a:latin typeface="微软雅黑" panose="020B0502040204020203" pitchFamily="34" charset="-122"/>
                <a:ea typeface="微软雅黑" panose="020B0502040204020203" pitchFamily="34" charset="-122"/>
              </a:rPr>
              <a:t>1. </a:t>
            </a:r>
            <a:r>
              <a:rPr lang="zh-CN" altLang="en-US">
                <a:solidFill>
                  <a:srgbClr val="002060"/>
                </a:solidFill>
                <a:latin typeface="微软雅黑" panose="020B0502040204020203" pitchFamily="34" charset="-122"/>
                <a:ea typeface="微软雅黑" panose="020B0502040204020203" pitchFamily="34" charset="-122"/>
              </a:rPr>
              <a:t>自愈的概念</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2. </a:t>
            </a:r>
            <a:r>
              <a:rPr lang="zh-CN" altLang="en-US">
                <a:solidFill>
                  <a:srgbClr val="002060"/>
                </a:solidFill>
                <a:latin typeface="微软雅黑" panose="020B0502040204020203" pitchFamily="34" charset="-122"/>
                <a:ea typeface="微软雅黑" panose="020B0502040204020203" pitchFamily="34" charset="-122"/>
              </a:rPr>
              <a:t>自愈的基本实现方式</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3. </a:t>
            </a:r>
            <a:r>
              <a:rPr lang="zh-CN" altLang="en-US">
                <a:solidFill>
                  <a:srgbClr val="002060"/>
                </a:solidFill>
                <a:latin typeface="微软雅黑" panose="020B0502040204020203" pitchFamily="34" charset="-122"/>
                <a:ea typeface="微软雅黑" panose="020B0502040204020203" pitchFamily="34" charset="-122"/>
              </a:rPr>
              <a:t>自愈环的分类</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4. </a:t>
            </a:r>
            <a:r>
              <a:rPr lang="zh-CN" altLang="en-US">
                <a:solidFill>
                  <a:srgbClr val="002060"/>
                </a:solidFill>
                <a:latin typeface="微软雅黑" panose="020B0502040204020203" pitchFamily="34" charset="-122"/>
                <a:ea typeface="微软雅黑" panose="020B0502040204020203" pitchFamily="34" charset="-122"/>
              </a:rPr>
              <a:t>保护的具体实现</a:t>
            </a:r>
            <a:endParaRPr lang="zh-CN" altLang="en-US">
              <a:solidFill>
                <a:srgbClr val="002060"/>
              </a:solidFill>
              <a:latin typeface="微软雅黑" panose="020B0502040204020203" pitchFamily="34" charset="-122"/>
              <a:ea typeface="微软雅黑" panose="020B0502040204020203" pitchFamily="34" charset="-122"/>
            </a:endParaRPr>
          </a:p>
        </p:txBody>
      </p:sp>
      <p:sp>
        <p:nvSpPr>
          <p:cNvPr id="3" name="文本框 2"/>
          <p:cNvSpPr txBox="1"/>
          <p:nvPr/>
        </p:nvSpPr>
        <p:spPr>
          <a:xfrm>
            <a:off x="2436495" y="1416050"/>
            <a:ext cx="3471545" cy="306705"/>
          </a:xfrm>
          <a:prstGeom prst="rect">
            <a:avLst/>
          </a:prstGeom>
          <a:noFill/>
        </p:spPr>
        <p:txBody>
          <a:bodyPr wrap="square" rtlCol="0">
            <a:spAutoFit/>
          </a:bodyPr>
          <a:p>
            <a:pPr algn="ctr"/>
            <a:r>
              <a:rPr lang="zh-CN" altLang="en-US">
                <a:solidFill>
                  <a:srgbClr val="002060"/>
                </a:solidFill>
                <a:latin typeface="微软雅黑" panose="020B0502040204020203" pitchFamily="34" charset="-122"/>
                <a:ea typeface="微软雅黑" panose="020B0502040204020203" pitchFamily="34" charset="-122"/>
              </a:rPr>
              <a:t>只介绍最广泛的环型网络的保护机制</a:t>
            </a:r>
            <a:endParaRPr lang="zh-CN" altLang="en-US">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000000 0.000000 L -0.323219 0.000000 " pathEditMode="relative" rAng="0" ptsTypes="">
                                      <p:cBhvr>
                                        <p:cTn id="6" dur="500" fill="hold"/>
                                        <p:tgtEl>
                                          <p:spTgt spid="2"/>
                                        </p:tgtEl>
                                        <p:attrNameLst>
                                          <p:attrName>ppt_x</p:attrName>
                                          <p:attrName>ppt_y</p:attrName>
                                        </p:attrNameLst>
                                      </p:cBhvr>
                                      <p:rCtr x="-165" y="0"/>
                                    </p:animMotion>
                                  </p:childTnLst>
                                </p:cTn>
                              </p:par>
                            </p:childTnLst>
                          </p:cTn>
                        </p:par>
                        <p:par>
                          <p:cTn id="7" fill="hold">
                            <p:stCondLst>
                              <p:cond delay="500"/>
                            </p:stCondLst>
                            <p:childTnLst>
                              <p:par>
                                <p:cTn id="8" presetID="64" presetClass="path" presetSubtype="0" accel="50000" decel="50000" fill="hold" grpId="1" nodeType="afterEffect">
                                  <p:stCondLst>
                                    <p:cond delay="0"/>
                                  </p:stCondLst>
                                  <p:childTnLst>
                                    <p:animMotion origin="layout" path="M -0.314748 0.003456 L -0.314748 -0.295483 " pathEditMode="relative" rAng="0" ptsTypes="">
                                      <p:cBhvr>
                                        <p:cTn id="9" dur="500" fill="hold"/>
                                        <p:tgtEl>
                                          <p:spTgt spid="2"/>
                                        </p:tgtEl>
                                        <p:attrNameLst>
                                          <p:attrName>ppt_x</p:attrName>
                                          <p:attrName>ppt_y</p:attrName>
                                        </p:attrNameLst>
                                      </p:cBhvr>
                                      <p:rCtr x="0" y="-1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02895" y="27432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6.3.7 SDH </a:t>
            </a:r>
            <a:r>
              <a:rPr lang="zh-CN" altLang="en-US" sz="1600">
                <a:solidFill>
                  <a:srgbClr val="002060"/>
                </a:solidFill>
                <a:latin typeface="微软雅黑" panose="020B0502040204020203" pitchFamily="34" charset="-122"/>
                <a:ea typeface="微软雅黑" panose="020B0502040204020203" pitchFamily="34" charset="-122"/>
              </a:rPr>
              <a:t>网络保护机制</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2" name="文本框 1"/>
          <p:cNvSpPr txBox="1"/>
          <p:nvPr/>
        </p:nvSpPr>
        <p:spPr>
          <a:xfrm>
            <a:off x="302895" y="611505"/>
            <a:ext cx="2859405" cy="1014730"/>
          </a:xfrm>
          <a:prstGeom prst="rect">
            <a:avLst/>
          </a:prstGeom>
          <a:noFill/>
        </p:spPr>
        <p:txBody>
          <a:bodyPr wrap="square" rtlCol="0">
            <a:spAutoFit/>
          </a:bodyPr>
          <a:p>
            <a:pPr algn="l"/>
            <a:r>
              <a:rPr lang="en-US" altLang="zh-CN"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1. </a:t>
            </a:r>
            <a:r>
              <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自愈的概念</a:t>
            </a:r>
            <a:endPar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2. </a:t>
            </a:r>
            <a:r>
              <a:rPr lang="zh-CN" altLang="en-US">
                <a:solidFill>
                  <a:srgbClr val="002060"/>
                </a:solidFill>
                <a:latin typeface="微软雅黑" panose="020B0502040204020203" pitchFamily="34" charset="-122"/>
                <a:ea typeface="微软雅黑" panose="020B0502040204020203" pitchFamily="34" charset="-122"/>
              </a:rPr>
              <a:t>自愈的基本实现方式</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3. </a:t>
            </a:r>
            <a:r>
              <a:rPr lang="zh-CN" altLang="en-US">
                <a:solidFill>
                  <a:srgbClr val="002060"/>
                </a:solidFill>
                <a:latin typeface="微软雅黑" panose="020B0502040204020203" pitchFamily="34" charset="-122"/>
                <a:ea typeface="微软雅黑" panose="020B0502040204020203" pitchFamily="34" charset="-122"/>
              </a:rPr>
              <a:t>自愈环的分类</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4. </a:t>
            </a:r>
            <a:r>
              <a:rPr lang="zh-CN" altLang="en-US">
                <a:solidFill>
                  <a:srgbClr val="002060"/>
                </a:solidFill>
                <a:latin typeface="微软雅黑" panose="020B0502040204020203" pitchFamily="34" charset="-122"/>
                <a:ea typeface="微软雅黑" panose="020B0502040204020203" pitchFamily="34" charset="-122"/>
              </a:rPr>
              <a:t>保护的具体实现</a:t>
            </a:r>
            <a:endParaRPr lang="zh-CN" altLang="en-US">
              <a:solidFill>
                <a:srgbClr val="002060"/>
              </a:solidFill>
              <a:latin typeface="微软雅黑" panose="020B0502040204020203" pitchFamily="34" charset="-122"/>
              <a:ea typeface="微软雅黑" panose="020B0502040204020203" pitchFamily="34" charset="-122"/>
            </a:endParaRPr>
          </a:p>
        </p:txBody>
      </p:sp>
      <p:sp>
        <p:nvSpPr>
          <p:cNvPr id="3" name="文本框 2"/>
          <p:cNvSpPr txBox="1"/>
          <p:nvPr/>
        </p:nvSpPr>
        <p:spPr>
          <a:xfrm>
            <a:off x="2379980" y="1634490"/>
            <a:ext cx="6375400" cy="2368550"/>
          </a:xfrm>
          <a:prstGeom prst="rect">
            <a:avLst/>
          </a:prstGeom>
          <a:noFill/>
        </p:spPr>
        <p:txBody>
          <a:bodyPr wrap="square" rtlCol="0">
            <a:spAutoFit/>
          </a:bodyPr>
          <a:p>
            <a:r>
              <a:rPr lang="zh-CN" altLang="en-US" sz="1600">
                <a:solidFill>
                  <a:srgbClr val="002060"/>
                </a:solidFill>
                <a:latin typeface="微软雅黑" panose="020B0502040204020203" pitchFamily="34" charset="-122"/>
                <a:ea typeface="微软雅黑" panose="020B0502040204020203" pitchFamily="34" charset="-122"/>
              </a:rPr>
              <a:t>在网络发生故障时，无需人为干预，自动在极短时间（</a:t>
            </a:r>
            <a:r>
              <a:rPr lang="en-US" altLang="zh-CN" sz="1600">
                <a:solidFill>
                  <a:srgbClr val="002060"/>
                </a:solidFill>
                <a:latin typeface="微软雅黑" panose="020B0502040204020203" pitchFamily="34" charset="-122"/>
                <a:ea typeface="微软雅黑" panose="020B0502040204020203" pitchFamily="34" charset="-122"/>
              </a:rPr>
              <a:t>ITU-T</a:t>
            </a:r>
            <a:r>
              <a:rPr lang="zh-CN" altLang="en-US" sz="1600">
                <a:solidFill>
                  <a:srgbClr val="002060"/>
                </a:solidFill>
                <a:latin typeface="微软雅黑" panose="020B0502040204020203" pitchFamily="34" charset="-122"/>
                <a:ea typeface="微软雅黑" panose="020B0502040204020203" pitchFamily="34" charset="-122"/>
              </a:rPr>
              <a:t>规定</a:t>
            </a:r>
            <a:r>
              <a:rPr lang="en-US" altLang="zh-CN" sz="1600">
                <a:solidFill>
                  <a:srgbClr val="002060"/>
                </a:solidFill>
                <a:latin typeface="微软雅黑" panose="020B0502040204020203" pitchFamily="34" charset="-122"/>
                <a:ea typeface="微软雅黑" panose="020B0502040204020203" pitchFamily="34" charset="-122"/>
              </a:rPr>
              <a:t>50ms</a:t>
            </a:r>
            <a:r>
              <a:rPr lang="zh-CN" altLang="en-US" sz="1600">
                <a:solidFill>
                  <a:srgbClr val="002060"/>
                </a:solidFill>
                <a:latin typeface="微软雅黑" panose="020B0502040204020203" pitchFamily="34" charset="-122"/>
                <a:ea typeface="微软雅黑" panose="020B0502040204020203" pitchFamily="34" charset="-122"/>
              </a:rPr>
              <a:t>）内自动恢复传输</a:t>
            </a:r>
            <a:r>
              <a:rPr lang="en-US" altLang="zh-CN" sz="1600">
                <a:solidFill>
                  <a:srgbClr val="002060"/>
                </a:solidFill>
                <a:latin typeface="微软雅黑" panose="020B0502040204020203" pitchFamily="34" charset="-122"/>
                <a:ea typeface="微软雅黑" panose="020B0502040204020203" pitchFamily="34" charset="-122"/>
              </a:rPr>
              <a:t> </a:t>
            </a:r>
            <a:endParaRPr lang="en-US" altLang="zh-CN" sz="1600">
              <a:solidFill>
                <a:srgbClr val="002060"/>
              </a:solidFill>
              <a:latin typeface="微软雅黑" panose="020B0502040204020203" pitchFamily="34" charset="-122"/>
              <a:ea typeface="微软雅黑" panose="020B0502040204020203" pitchFamily="34" charset="-122"/>
            </a:endParaRPr>
          </a:p>
          <a:p>
            <a:endParaRPr lang="zh-CN" altLang="en-US" sz="1600">
              <a:solidFill>
                <a:srgbClr val="002060"/>
              </a:solidFill>
              <a:latin typeface="微软雅黑" panose="020B0502040204020203" pitchFamily="34" charset="-122"/>
              <a:ea typeface="微软雅黑" panose="020B0502040204020203" pitchFamily="34" charset="-122"/>
            </a:endParaRPr>
          </a:p>
          <a:p>
            <a:r>
              <a:rPr lang="zh-CN" altLang="en-US" sz="1600">
                <a:solidFill>
                  <a:srgbClr val="002060"/>
                </a:solidFill>
                <a:latin typeface="微软雅黑" panose="020B0502040204020203" pitchFamily="34" charset="-122"/>
                <a:ea typeface="微软雅黑" panose="020B0502040204020203" pitchFamily="34" charset="-122"/>
              </a:rPr>
              <a:t>故障发生时具备发现替代传输路由并重建通信的能力：</a:t>
            </a:r>
            <a:endParaRPr lang="zh-CN" altLang="en-US" sz="1600">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网络要有冗余的路由</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网元要有强大的交叉能力和一定的智能</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endParaRPr lang="zh-CN" altLang="en-US">
              <a:solidFill>
                <a:srgbClr val="002060"/>
              </a:solidFill>
              <a:latin typeface="微软雅黑" panose="020B0502040204020203" pitchFamily="34" charset="-122"/>
              <a:ea typeface="微软雅黑" panose="020B0502040204020203" pitchFamily="34" charset="-122"/>
            </a:endParaRPr>
          </a:p>
          <a:p>
            <a:pPr indent="0">
              <a:buFont typeface="Wingdings" panose="05000000000000000000" charset="0"/>
              <a:buNone/>
            </a:pPr>
            <a:r>
              <a:rPr lang="zh-CN" altLang="en-US">
                <a:solidFill>
                  <a:srgbClr val="002060"/>
                </a:solidFill>
                <a:latin typeface="微软雅黑" panose="020B0502040204020203" pitchFamily="34" charset="-122"/>
                <a:ea typeface="微软雅黑" panose="020B0502040204020203" pitchFamily="34" charset="-122"/>
              </a:rPr>
              <a:t>自愈指通过备用信道将失效的业务恢复，不涉及具体故障和线路的修复、更换</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endParaRPr lang="zh-CN" altLang="en-US">
              <a:solidFill>
                <a:srgbClr val="002060"/>
              </a:solidFill>
              <a:latin typeface="微软雅黑" panose="020B0502040204020203" pitchFamily="34" charset="-122"/>
              <a:ea typeface="微软雅黑"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02895" y="27432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6.3.7 SDH </a:t>
            </a:r>
            <a:r>
              <a:rPr lang="zh-CN" altLang="en-US" sz="1600">
                <a:solidFill>
                  <a:srgbClr val="002060"/>
                </a:solidFill>
                <a:latin typeface="微软雅黑" panose="020B0502040204020203" pitchFamily="34" charset="-122"/>
                <a:ea typeface="微软雅黑" panose="020B0502040204020203" pitchFamily="34" charset="-122"/>
              </a:rPr>
              <a:t>网络保护机制</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2" name="文本框 1"/>
          <p:cNvSpPr txBox="1"/>
          <p:nvPr/>
        </p:nvSpPr>
        <p:spPr>
          <a:xfrm>
            <a:off x="302895" y="611505"/>
            <a:ext cx="2859405" cy="1014730"/>
          </a:xfrm>
          <a:prstGeom prst="rect">
            <a:avLst/>
          </a:prstGeom>
          <a:noFill/>
        </p:spPr>
        <p:txBody>
          <a:bodyPr wrap="square" rtlCol="0">
            <a:spAutoFit/>
          </a:bodyPr>
          <a:p>
            <a:pPr algn="l"/>
            <a:r>
              <a:rPr lang="en-US" altLang="zh-CN">
                <a:solidFill>
                  <a:srgbClr val="002060"/>
                </a:solidFill>
                <a:latin typeface="微软雅黑" panose="020B0502040204020203" pitchFamily="34" charset="-122"/>
                <a:ea typeface="微软雅黑" panose="020B0502040204020203" pitchFamily="34" charset="-122"/>
              </a:rPr>
              <a:t>1. </a:t>
            </a:r>
            <a:r>
              <a:rPr lang="zh-CN" altLang="en-US">
                <a:solidFill>
                  <a:srgbClr val="002060"/>
                </a:solidFill>
                <a:latin typeface="微软雅黑" panose="020B0502040204020203" pitchFamily="34" charset="-122"/>
                <a:ea typeface="微软雅黑" panose="020B0502040204020203" pitchFamily="34" charset="-122"/>
              </a:rPr>
              <a:t>自愈的概念</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2. </a:t>
            </a:r>
            <a:r>
              <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自愈的基本实现方式</a:t>
            </a:r>
            <a:endPar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3. </a:t>
            </a:r>
            <a:r>
              <a:rPr lang="zh-CN" altLang="en-US">
                <a:solidFill>
                  <a:srgbClr val="002060"/>
                </a:solidFill>
                <a:latin typeface="微软雅黑" panose="020B0502040204020203" pitchFamily="34" charset="-122"/>
                <a:ea typeface="微软雅黑" panose="020B0502040204020203" pitchFamily="34" charset="-122"/>
              </a:rPr>
              <a:t>自愈环的分类</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4. </a:t>
            </a:r>
            <a:r>
              <a:rPr lang="zh-CN" altLang="en-US">
                <a:solidFill>
                  <a:srgbClr val="002060"/>
                </a:solidFill>
                <a:latin typeface="微软雅黑" panose="020B0502040204020203" pitchFamily="34" charset="-122"/>
                <a:ea typeface="微软雅黑" panose="020B0502040204020203" pitchFamily="34" charset="-122"/>
              </a:rPr>
              <a:t>保护的具体实现</a:t>
            </a:r>
            <a:endParaRPr lang="zh-CN" altLang="en-US">
              <a:solidFill>
                <a:srgbClr val="002060"/>
              </a:solidFill>
              <a:latin typeface="微软雅黑" panose="020B0502040204020203" pitchFamily="34" charset="-122"/>
              <a:ea typeface="微软雅黑" panose="020B0502040204020203" pitchFamily="34" charset="-122"/>
            </a:endParaRPr>
          </a:p>
        </p:txBody>
      </p:sp>
      <p:sp>
        <p:nvSpPr>
          <p:cNvPr id="14" name="文本框 13"/>
          <p:cNvSpPr txBox="1"/>
          <p:nvPr/>
        </p:nvSpPr>
        <p:spPr>
          <a:xfrm>
            <a:off x="2379980" y="1634490"/>
            <a:ext cx="6375400" cy="983615"/>
          </a:xfrm>
          <a:prstGeom prst="rect">
            <a:avLst/>
          </a:prstGeom>
          <a:noFill/>
        </p:spPr>
        <p:txBody>
          <a:bodyPr wrap="square" rtlCol="0">
            <a:spAutoFit/>
          </a:bodyPr>
          <a:p>
            <a:r>
              <a:rPr lang="zh-CN" altLang="en-US" sz="1600">
                <a:solidFill>
                  <a:srgbClr val="002060"/>
                </a:solidFill>
                <a:latin typeface="微软雅黑" panose="020B0502040204020203" pitchFamily="34" charset="-122"/>
                <a:ea typeface="微软雅黑" panose="020B0502040204020203" pitchFamily="34" charset="-122"/>
              </a:rPr>
              <a:t>环型网络采用切换方式将业务切换到备用信道</a:t>
            </a:r>
            <a:r>
              <a:rPr lang="en-US" altLang="zh-CN" sz="1600">
                <a:solidFill>
                  <a:srgbClr val="002060"/>
                </a:solidFill>
                <a:latin typeface="微软雅黑" panose="020B0502040204020203" pitchFamily="34" charset="-122"/>
                <a:ea typeface="微软雅黑" panose="020B0502040204020203" pitchFamily="34" charset="-122"/>
              </a:rPr>
              <a:t>: </a:t>
            </a:r>
            <a:endParaRPr lang="en-US" altLang="zh-CN" sz="1600">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恢复方式 </a:t>
            </a:r>
            <a:r>
              <a:rPr lang="en-US" altLang="zh-CN">
                <a:solidFill>
                  <a:srgbClr val="002060"/>
                </a:solidFill>
                <a:latin typeface="微软雅黑" panose="020B0502040204020203" pitchFamily="34" charset="-122"/>
                <a:ea typeface="微软雅黑" panose="020B0502040204020203" pitchFamily="34" charset="-122"/>
              </a:rPr>
              <a:t>— </a:t>
            </a:r>
            <a:r>
              <a:rPr lang="zh-CN" altLang="en-US">
                <a:solidFill>
                  <a:srgbClr val="002060"/>
                </a:solidFill>
                <a:latin typeface="微软雅黑" panose="020B0502040204020203" pitchFamily="34" charset="-122"/>
                <a:ea typeface="微软雅黑" panose="020B0502040204020203" pitchFamily="34" charset="-122"/>
              </a:rPr>
              <a:t>主用信道故障时切换到备用信道，主用信道修复后切回</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不恢复方式</a:t>
            </a:r>
            <a:r>
              <a:rPr lang="zh-CN" altLang="en-US">
                <a:solidFill>
                  <a:srgbClr val="002060"/>
                </a:solidFill>
                <a:latin typeface="微软雅黑" panose="020B0502040204020203" pitchFamily="34" charset="-122"/>
                <a:ea typeface="微软雅黑" panose="020B0502040204020203" pitchFamily="34" charset="-122"/>
                <a:sym typeface="+mn-ea"/>
              </a:rPr>
              <a:t> </a:t>
            </a:r>
            <a:r>
              <a:rPr lang="en-US" altLang="zh-CN">
                <a:solidFill>
                  <a:srgbClr val="002060"/>
                </a:solidFill>
                <a:latin typeface="微软雅黑" panose="020B0502040204020203" pitchFamily="34" charset="-122"/>
                <a:ea typeface="微软雅黑" panose="020B0502040204020203" pitchFamily="34" charset="-122"/>
                <a:sym typeface="+mn-ea"/>
              </a:rPr>
              <a:t>— </a:t>
            </a:r>
            <a:r>
              <a:rPr lang="zh-CN" altLang="en-US">
                <a:solidFill>
                  <a:srgbClr val="002060"/>
                </a:solidFill>
                <a:latin typeface="微软雅黑" panose="020B0502040204020203" pitchFamily="34" charset="-122"/>
                <a:ea typeface="微软雅黑" panose="020B0502040204020203" pitchFamily="34" charset="-122"/>
                <a:sym typeface="+mn-ea"/>
              </a:rPr>
              <a:t>主用信道故障时切换到备用信道，主用信道修复后不切回而作为备用信道，原备用信道作为主用信道</a:t>
            </a:r>
            <a:endParaRPr lang="zh-CN" altLang="en-US">
              <a:solidFill>
                <a:srgbClr val="002060"/>
              </a:solidFill>
              <a:latin typeface="微软雅黑" panose="020B0502040204020203" pitchFamily="34" charset="-122"/>
              <a:ea typeface="微软雅黑"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ppt_y</p:attrName>
                                        </p:attrNameLst>
                                      </p:cBhvr>
                                      <p:tavLst>
                                        <p:tav tm="0">
                                          <p:val>
                                            <p:strVal val="#ppt_y+#ppt_h*1.125000"/>
                                          </p:val>
                                        </p:tav>
                                        <p:tav tm="100000">
                                          <p:val>
                                            <p:strVal val="#ppt_y"/>
                                          </p:val>
                                        </p:tav>
                                      </p:tavLst>
                                    </p:anim>
                                    <p:animEffect transition="in" filter="wipe(up)">
                                      <p:cBhvr>
                                        <p:cTn id="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02895" y="27432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6.3.7 SDH </a:t>
            </a:r>
            <a:r>
              <a:rPr lang="zh-CN" altLang="en-US" sz="1600">
                <a:solidFill>
                  <a:srgbClr val="002060"/>
                </a:solidFill>
                <a:latin typeface="微软雅黑" panose="020B0502040204020203" pitchFamily="34" charset="-122"/>
                <a:ea typeface="微软雅黑" panose="020B0502040204020203" pitchFamily="34" charset="-122"/>
              </a:rPr>
              <a:t>网络保护机制</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2" name="文本框 1"/>
          <p:cNvSpPr txBox="1"/>
          <p:nvPr/>
        </p:nvSpPr>
        <p:spPr>
          <a:xfrm>
            <a:off x="302895" y="611505"/>
            <a:ext cx="2859405" cy="1014730"/>
          </a:xfrm>
          <a:prstGeom prst="rect">
            <a:avLst/>
          </a:prstGeom>
          <a:noFill/>
        </p:spPr>
        <p:txBody>
          <a:bodyPr wrap="square" rtlCol="0">
            <a:spAutoFit/>
          </a:bodyPr>
          <a:p>
            <a:pPr algn="l"/>
            <a:r>
              <a:rPr lang="en-US" altLang="zh-CN">
                <a:solidFill>
                  <a:srgbClr val="002060"/>
                </a:solidFill>
                <a:latin typeface="微软雅黑" panose="020B0502040204020203" pitchFamily="34" charset="-122"/>
                <a:ea typeface="微软雅黑" panose="020B0502040204020203" pitchFamily="34" charset="-122"/>
              </a:rPr>
              <a:t>1. </a:t>
            </a:r>
            <a:r>
              <a:rPr lang="zh-CN" altLang="en-US">
                <a:solidFill>
                  <a:srgbClr val="002060"/>
                </a:solidFill>
                <a:latin typeface="微软雅黑" panose="020B0502040204020203" pitchFamily="34" charset="-122"/>
                <a:ea typeface="微软雅黑" panose="020B0502040204020203" pitchFamily="34" charset="-122"/>
              </a:rPr>
              <a:t>自愈的概念</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2. </a:t>
            </a:r>
            <a:r>
              <a:rPr lang="zh-CN" altLang="en-US">
                <a:solidFill>
                  <a:srgbClr val="002060"/>
                </a:solidFill>
                <a:latin typeface="微软雅黑" panose="020B0502040204020203" pitchFamily="34" charset="-122"/>
                <a:ea typeface="微软雅黑" panose="020B0502040204020203" pitchFamily="34" charset="-122"/>
              </a:rPr>
              <a:t>自愈的基本实现方式</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3. </a:t>
            </a:r>
            <a:r>
              <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自愈环的分类</a:t>
            </a:r>
            <a:endPar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4. </a:t>
            </a:r>
            <a:r>
              <a:rPr lang="zh-CN" altLang="en-US">
                <a:solidFill>
                  <a:srgbClr val="002060"/>
                </a:solidFill>
                <a:latin typeface="微软雅黑" panose="020B0502040204020203" pitchFamily="34" charset="-122"/>
                <a:ea typeface="微软雅黑" panose="020B0502040204020203" pitchFamily="34" charset="-122"/>
              </a:rPr>
              <a:t>保护的具体实现</a:t>
            </a:r>
            <a:endParaRPr lang="zh-CN" altLang="en-US">
              <a:solidFill>
                <a:srgbClr val="002060"/>
              </a:solidFill>
              <a:latin typeface="微软雅黑" panose="020B0502040204020203" pitchFamily="34" charset="-122"/>
              <a:ea typeface="微软雅黑" panose="020B0502040204020203" pitchFamily="34" charset="-122"/>
            </a:endParaRPr>
          </a:p>
        </p:txBody>
      </p:sp>
      <p:sp>
        <p:nvSpPr>
          <p:cNvPr id="14" name="文本框 13"/>
          <p:cNvSpPr txBox="1"/>
          <p:nvPr/>
        </p:nvSpPr>
        <p:spPr>
          <a:xfrm>
            <a:off x="2836545" y="949325"/>
            <a:ext cx="5901055" cy="3230245"/>
          </a:xfrm>
          <a:prstGeom prst="rect">
            <a:avLst/>
          </a:prstGeom>
          <a:noFill/>
        </p:spPr>
        <p:txBody>
          <a:bodyPr wrap="square" rtlCol="0">
            <a:spAutoFit/>
          </a:bodyPr>
          <a:p>
            <a:r>
              <a:rPr lang="zh-CN" altLang="en-US" sz="1600">
                <a:solidFill>
                  <a:srgbClr val="002060"/>
                </a:solidFill>
                <a:latin typeface="微软雅黑" panose="020B0502040204020203" pitchFamily="34" charset="-122"/>
                <a:ea typeface="微软雅黑" panose="020B0502040204020203" pitchFamily="34" charset="-122"/>
              </a:rPr>
              <a:t>按环上业务的传输方向</a:t>
            </a:r>
            <a:r>
              <a:rPr lang="en-US" altLang="zh-CN" sz="1600">
                <a:solidFill>
                  <a:srgbClr val="002060"/>
                </a:solidFill>
                <a:latin typeface="微软雅黑" panose="020B0502040204020203" pitchFamily="34" charset="-122"/>
                <a:ea typeface="微软雅黑" panose="020B0502040204020203" pitchFamily="34" charset="-122"/>
              </a:rPr>
              <a:t>: </a:t>
            </a:r>
            <a:endParaRPr lang="en-US" altLang="zh-CN" sz="1600">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单向环</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双向环</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endParaRPr lang="zh-CN" altLang="en-US">
              <a:solidFill>
                <a:srgbClr val="002060"/>
              </a:solidFill>
              <a:latin typeface="微软雅黑" panose="020B0502040204020203" pitchFamily="34" charset="-122"/>
              <a:ea typeface="微软雅黑" panose="020B0502040204020203" pitchFamily="34" charset="-122"/>
            </a:endParaRPr>
          </a:p>
          <a:p>
            <a:r>
              <a:rPr lang="zh-CN" altLang="en-US" sz="1600">
                <a:solidFill>
                  <a:srgbClr val="002060"/>
                </a:solidFill>
                <a:latin typeface="微软雅黑" panose="020B0502040204020203" pitchFamily="34" charset="-122"/>
                <a:ea typeface="微软雅黑" panose="020B0502040204020203" pitchFamily="34" charset="-122"/>
              </a:rPr>
              <a:t>按网元节点间的光纤数</a:t>
            </a:r>
            <a:r>
              <a:rPr lang="en-US" altLang="zh-CN" sz="1600">
                <a:solidFill>
                  <a:srgbClr val="002060"/>
                </a:solidFill>
                <a:latin typeface="微软雅黑" panose="020B0502040204020203" pitchFamily="34" charset="-122"/>
                <a:ea typeface="微软雅黑" panose="020B0502040204020203" pitchFamily="34" charset="-122"/>
              </a:rPr>
              <a:t>:</a:t>
            </a:r>
            <a:endParaRPr lang="en-US" altLang="zh-CN" sz="1600">
              <a:solidFill>
                <a:srgbClr val="002060"/>
              </a:solidFill>
              <a:latin typeface="微软雅黑" panose="020B0502040204020203" pitchFamily="34" charset="-122"/>
              <a:ea typeface="微软雅黑" panose="020B0502040204020203" pitchFamily="34" charset="-122"/>
            </a:endParaRPr>
          </a:p>
          <a:p>
            <a:pPr marL="285750" indent="-285750" algn="l">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双光纤（一对收</a:t>
            </a:r>
            <a:r>
              <a:rPr lang="en-US" altLang="zh-CN">
                <a:solidFill>
                  <a:srgbClr val="002060"/>
                </a:solidFill>
                <a:latin typeface="微软雅黑" panose="020B0502040204020203" pitchFamily="34" charset="-122"/>
                <a:ea typeface="微软雅黑" panose="020B0502040204020203" pitchFamily="34" charset="-122"/>
              </a:rPr>
              <a:t>/</a:t>
            </a:r>
            <a:r>
              <a:rPr lang="zh-CN" altLang="en-US">
                <a:solidFill>
                  <a:srgbClr val="002060"/>
                </a:solidFill>
                <a:latin typeface="微软雅黑" panose="020B0502040204020203" pitchFamily="34" charset="-122"/>
                <a:ea typeface="微软雅黑" panose="020B0502040204020203" pitchFamily="34" charset="-122"/>
              </a:rPr>
              <a:t>发光纤）</a:t>
            </a:r>
            <a:endParaRPr lang="zh-CN" altLang="en-US">
              <a:solidFill>
                <a:srgbClr val="002060"/>
              </a:solidFill>
              <a:latin typeface="微软雅黑" panose="020B0502040204020203" pitchFamily="34" charset="-122"/>
              <a:ea typeface="微软雅黑" panose="020B0502040204020203" pitchFamily="34" charset="-122"/>
            </a:endParaRPr>
          </a:p>
          <a:p>
            <a:pPr marL="285750" indent="-285750" algn="l">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四光纤（两对收</a:t>
            </a:r>
            <a:r>
              <a:rPr lang="en-US" altLang="zh-CN">
                <a:solidFill>
                  <a:srgbClr val="002060"/>
                </a:solidFill>
                <a:latin typeface="微软雅黑" panose="020B0502040204020203" pitchFamily="34" charset="-122"/>
                <a:ea typeface="微软雅黑" panose="020B0502040204020203" pitchFamily="34" charset="-122"/>
              </a:rPr>
              <a:t>/</a:t>
            </a:r>
            <a:r>
              <a:rPr lang="zh-CN" altLang="en-US">
                <a:solidFill>
                  <a:srgbClr val="002060"/>
                </a:solidFill>
                <a:latin typeface="微软雅黑" panose="020B0502040204020203" pitchFamily="34" charset="-122"/>
                <a:ea typeface="微软雅黑" panose="020B0502040204020203" pitchFamily="34" charset="-122"/>
              </a:rPr>
              <a:t>发光纤）</a:t>
            </a:r>
            <a:endParaRPr lang="zh-CN" altLang="en-US">
              <a:solidFill>
                <a:srgbClr val="002060"/>
              </a:solidFill>
              <a:latin typeface="微软雅黑" panose="020B0502040204020203" pitchFamily="34" charset="-122"/>
              <a:ea typeface="微软雅黑" panose="020B0502040204020203" pitchFamily="34" charset="-122"/>
            </a:endParaRPr>
          </a:p>
          <a:p>
            <a:pPr indent="0" algn="l">
              <a:buFont typeface="Wingdings" panose="05000000000000000000" charset="0"/>
              <a:buNone/>
            </a:pPr>
            <a:endParaRPr lang="zh-CN" altLang="en-US" sz="1600">
              <a:solidFill>
                <a:srgbClr val="002060"/>
              </a:solidFill>
              <a:latin typeface="微软雅黑" panose="020B0502040204020203" pitchFamily="34" charset="-122"/>
              <a:ea typeface="微软雅黑" panose="020B0502040204020203" pitchFamily="34" charset="-122"/>
              <a:sym typeface="+mn-ea"/>
            </a:endParaRPr>
          </a:p>
          <a:p>
            <a:pPr indent="0" algn="l">
              <a:buFont typeface="Wingdings" panose="05000000000000000000" charset="0"/>
              <a:buNone/>
            </a:pPr>
            <a:r>
              <a:rPr lang="zh-CN" altLang="en-US" sz="1600">
                <a:solidFill>
                  <a:srgbClr val="002060"/>
                </a:solidFill>
                <a:latin typeface="微软雅黑" panose="020B0502040204020203" pitchFamily="34" charset="-122"/>
                <a:ea typeface="微软雅黑" panose="020B0502040204020203" pitchFamily="34" charset="-122"/>
                <a:sym typeface="+mn-ea"/>
              </a:rPr>
              <a:t>按保护的业务级别</a:t>
            </a:r>
            <a:r>
              <a:rPr lang="en-US" altLang="zh-CN" sz="1600">
                <a:solidFill>
                  <a:srgbClr val="002060"/>
                </a:solidFill>
                <a:latin typeface="微软雅黑" panose="020B0502040204020203" pitchFamily="34" charset="-122"/>
                <a:ea typeface="微软雅黑" panose="020B0502040204020203" pitchFamily="34" charset="-122"/>
                <a:sym typeface="+mn-ea"/>
              </a:rPr>
              <a:t>:</a:t>
            </a:r>
            <a:endParaRPr lang="en-US" altLang="zh-CN" sz="1600">
              <a:solidFill>
                <a:srgbClr val="002060"/>
              </a:solidFill>
              <a:latin typeface="微软雅黑" panose="020B0502040204020203" pitchFamily="34" charset="-122"/>
              <a:ea typeface="微软雅黑" panose="020B0502040204020203" pitchFamily="34" charset="-122"/>
            </a:endParaRPr>
          </a:p>
          <a:p>
            <a:pPr marL="285750" indent="-285750" algn="l">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sym typeface="+mn-ea"/>
              </a:rPr>
              <a:t>通道保护环 </a:t>
            </a:r>
            <a:r>
              <a:rPr lang="en-US" altLang="zh-CN">
                <a:solidFill>
                  <a:srgbClr val="002060"/>
                </a:solidFill>
                <a:latin typeface="微软雅黑" panose="020B0502040204020203" pitchFamily="34" charset="-122"/>
                <a:ea typeface="微软雅黑" panose="020B0502040204020203" pitchFamily="34" charset="-122"/>
                <a:sym typeface="+mn-ea"/>
              </a:rPr>
              <a:t>— </a:t>
            </a:r>
            <a:r>
              <a:rPr lang="zh-CN" altLang="en-US">
                <a:solidFill>
                  <a:srgbClr val="002060"/>
                </a:solidFill>
                <a:latin typeface="微软雅黑" panose="020B0502040204020203" pitchFamily="34" charset="-122"/>
                <a:ea typeface="微软雅黑" panose="020B0502040204020203" pitchFamily="34" charset="-122"/>
                <a:sym typeface="+mn-ea"/>
              </a:rPr>
              <a:t>保护以通道为基础，保护</a:t>
            </a:r>
            <a:r>
              <a:rPr lang="en-US" altLang="zh-CN">
                <a:solidFill>
                  <a:srgbClr val="002060"/>
                </a:solidFill>
                <a:latin typeface="微软雅黑" panose="020B0502040204020203" pitchFamily="34" charset="-122"/>
                <a:ea typeface="微软雅黑" panose="020B0502040204020203" pitchFamily="34" charset="-122"/>
                <a:sym typeface="+mn-ea"/>
              </a:rPr>
              <a:t>STM-N</a:t>
            </a:r>
            <a:r>
              <a:rPr lang="zh-CN" altLang="en-US">
                <a:solidFill>
                  <a:srgbClr val="002060"/>
                </a:solidFill>
                <a:latin typeface="微软雅黑" panose="020B0502040204020203" pitchFamily="34" charset="-122"/>
                <a:ea typeface="微软雅黑" panose="020B0502040204020203" pitchFamily="34" charset="-122"/>
                <a:sym typeface="+mn-ea"/>
              </a:rPr>
              <a:t>信号中某个</a:t>
            </a:r>
            <a:r>
              <a:rPr lang="en-US" altLang="zh-CN">
                <a:solidFill>
                  <a:srgbClr val="002060"/>
                </a:solidFill>
                <a:latin typeface="微软雅黑" panose="020B0502040204020203" pitchFamily="34" charset="-122"/>
                <a:ea typeface="微软雅黑" panose="020B0502040204020203" pitchFamily="34" charset="-122"/>
                <a:sym typeface="+mn-ea"/>
              </a:rPr>
              <a:t>VC</a:t>
            </a:r>
            <a:endParaRPr lang="en-US" altLang="zh-CN">
              <a:solidFill>
                <a:srgbClr val="002060"/>
              </a:solidFill>
              <a:latin typeface="微软雅黑" panose="020B0502040204020203" pitchFamily="34" charset="-122"/>
              <a:ea typeface="微软雅黑" panose="020B0502040204020203" pitchFamily="34" charset="-122"/>
              <a:sym typeface="+mn-ea"/>
            </a:endParaRPr>
          </a:p>
          <a:p>
            <a:pPr marL="285750" indent="-285750" algn="l">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sym typeface="+mn-ea"/>
              </a:rPr>
              <a:t>复用段保护环 </a:t>
            </a:r>
            <a:r>
              <a:rPr lang="en-US" altLang="zh-CN">
                <a:solidFill>
                  <a:srgbClr val="002060"/>
                </a:solidFill>
                <a:latin typeface="微软雅黑" panose="020B0502040204020203" pitchFamily="34" charset="-122"/>
                <a:ea typeface="微软雅黑" panose="020B0502040204020203" pitchFamily="34" charset="-122"/>
                <a:sym typeface="+mn-ea"/>
              </a:rPr>
              <a:t>— </a:t>
            </a:r>
            <a:r>
              <a:rPr lang="zh-CN" altLang="en-US">
                <a:solidFill>
                  <a:srgbClr val="002060"/>
                </a:solidFill>
                <a:latin typeface="微软雅黑" panose="020B0502040204020203" pitchFamily="34" charset="-122"/>
                <a:ea typeface="微软雅黑" panose="020B0502040204020203" pitchFamily="34" charset="-122"/>
                <a:sym typeface="+mn-ea"/>
              </a:rPr>
              <a:t>保护以复用段为基础，整个</a:t>
            </a:r>
            <a:r>
              <a:rPr lang="en-US" altLang="zh-CN">
                <a:solidFill>
                  <a:srgbClr val="002060"/>
                </a:solidFill>
                <a:latin typeface="微软雅黑" panose="020B0502040204020203" pitchFamily="34" charset="-122"/>
                <a:ea typeface="微软雅黑" panose="020B0502040204020203" pitchFamily="34" charset="-122"/>
                <a:sym typeface="+mn-ea"/>
              </a:rPr>
              <a:t>STM-N</a:t>
            </a:r>
            <a:r>
              <a:rPr lang="zh-CN" altLang="en-US">
                <a:solidFill>
                  <a:srgbClr val="002060"/>
                </a:solidFill>
                <a:latin typeface="微软雅黑" panose="020B0502040204020203" pitchFamily="34" charset="-122"/>
                <a:ea typeface="微软雅黑" panose="020B0502040204020203" pitchFamily="34" charset="-122"/>
                <a:sym typeface="+mn-ea"/>
              </a:rPr>
              <a:t>业务都切换到备用信道</a:t>
            </a:r>
            <a:endParaRPr lang="zh-CN" altLang="en-US">
              <a:solidFill>
                <a:srgbClr val="002060"/>
              </a:solidFill>
              <a:latin typeface="微软雅黑" panose="020B0502040204020203" pitchFamily="34" charset="-122"/>
              <a:ea typeface="微软雅黑" panose="020B0502040204020203" pitchFamily="34" charset="-122"/>
              <a:sym typeface="+mn-ea"/>
            </a:endParaRPr>
          </a:p>
          <a:p>
            <a:pPr indent="0" algn="l">
              <a:buFont typeface="Wingdings" panose="05000000000000000000" charset="0"/>
              <a:buNone/>
            </a:pPr>
            <a:endParaRPr lang="zh-CN" altLang="en-US">
              <a:solidFill>
                <a:srgbClr val="002060"/>
              </a:solidFill>
              <a:latin typeface="微软雅黑" panose="020B0502040204020203" pitchFamily="34" charset="-122"/>
              <a:ea typeface="微软雅黑" panose="020B0502040204020203" pitchFamily="34" charset="-122"/>
              <a:sym typeface="+mn-ea"/>
            </a:endParaRPr>
          </a:p>
          <a:p>
            <a:pPr marL="285750" indent="-285750" algn="l">
              <a:buFont typeface="Wingdings" panose="05000000000000000000" charset="0"/>
              <a:buChar char=""/>
            </a:pPr>
            <a:endParaRPr lang="zh-CN" altLang="en-US">
              <a:solidFill>
                <a:srgbClr val="002060"/>
              </a:solidFill>
              <a:latin typeface="微软雅黑" panose="020B0502040204020203" pitchFamily="34" charset="-122"/>
              <a:ea typeface="微软雅黑"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ppt_y</p:attrName>
                                        </p:attrNameLst>
                                      </p:cBhvr>
                                      <p:tavLst>
                                        <p:tav tm="0">
                                          <p:val>
                                            <p:strVal val="#ppt_y+#ppt_h*1.125000"/>
                                          </p:val>
                                        </p:tav>
                                        <p:tav tm="100000">
                                          <p:val>
                                            <p:strVal val="#ppt_y"/>
                                          </p:val>
                                        </p:tav>
                                      </p:tavLst>
                                    </p:anim>
                                    <p:animEffect transition="in" filter="wipe(up)">
                                      <p:cBhvr>
                                        <p:cTn id="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02895" y="27432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6.3.7 SDH </a:t>
            </a:r>
            <a:r>
              <a:rPr lang="zh-CN" altLang="en-US" sz="1600">
                <a:solidFill>
                  <a:srgbClr val="002060"/>
                </a:solidFill>
                <a:latin typeface="微软雅黑" panose="020B0502040204020203" pitchFamily="34" charset="-122"/>
                <a:ea typeface="微软雅黑" panose="020B0502040204020203" pitchFamily="34" charset="-122"/>
              </a:rPr>
              <a:t>网络保护机制</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2" name="文本框 1"/>
          <p:cNvSpPr txBox="1"/>
          <p:nvPr/>
        </p:nvSpPr>
        <p:spPr>
          <a:xfrm>
            <a:off x="302895" y="611505"/>
            <a:ext cx="2859405" cy="1014730"/>
          </a:xfrm>
          <a:prstGeom prst="rect">
            <a:avLst/>
          </a:prstGeom>
          <a:noFill/>
        </p:spPr>
        <p:txBody>
          <a:bodyPr wrap="square" rtlCol="0">
            <a:spAutoFit/>
          </a:bodyPr>
          <a:p>
            <a:pPr algn="l"/>
            <a:r>
              <a:rPr lang="en-US" altLang="zh-CN">
                <a:solidFill>
                  <a:srgbClr val="002060"/>
                </a:solidFill>
                <a:latin typeface="微软雅黑" panose="020B0502040204020203" pitchFamily="34" charset="-122"/>
                <a:ea typeface="微软雅黑" panose="020B0502040204020203" pitchFamily="34" charset="-122"/>
              </a:rPr>
              <a:t>1. </a:t>
            </a:r>
            <a:r>
              <a:rPr lang="zh-CN" altLang="en-US">
                <a:solidFill>
                  <a:srgbClr val="002060"/>
                </a:solidFill>
                <a:latin typeface="微软雅黑" panose="020B0502040204020203" pitchFamily="34" charset="-122"/>
                <a:ea typeface="微软雅黑" panose="020B0502040204020203" pitchFamily="34" charset="-122"/>
              </a:rPr>
              <a:t>自愈的概念</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2. </a:t>
            </a:r>
            <a:r>
              <a:rPr lang="zh-CN" altLang="en-US">
                <a:solidFill>
                  <a:srgbClr val="002060"/>
                </a:solidFill>
                <a:latin typeface="微软雅黑" panose="020B0502040204020203" pitchFamily="34" charset="-122"/>
                <a:ea typeface="微软雅黑" panose="020B0502040204020203" pitchFamily="34" charset="-122"/>
              </a:rPr>
              <a:t>自愈的基本实现方式</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a:solidFill>
                  <a:srgbClr val="002060"/>
                </a:solidFill>
                <a:latin typeface="微软雅黑" panose="020B0502040204020203" pitchFamily="34" charset="-122"/>
                <a:ea typeface="微软雅黑" panose="020B0502040204020203" pitchFamily="34" charset="-122"/>
              </a:rPr>
              <a:t>3. </a:t>
            </a:r>
            <a:r>
              <a:rPr lang="zh-CN" altLang="en-US">
                <a:solidFill>
                  <a:srgbClr val="002060"/>
                </a:solidFill>
                <a:latin typeface="微软雅黑" panose="020B0502040204020203" pitchFamily="34" charset="-122"/>
                <a:ea typeface="微软雅黑" panose="020B0502040204020203" pitchFamily="34" charset="-122"/>
              </a:rPr>
              <a:t>自愈环的分类</a:t>
            </a:r>
            <a:endParaRPr lang="zh-CN" altLang="en-US">
              <a:solidFill>
                <a:srgbClr val="002060"/>
              </a:solidFill>
              <a:latin typeface="微软雅黑" panose="020B0502040204020203" pitchFamily="34" charset="-122"/>
              <a:ea typeface="微软雅黑" panose="020B0502040204020203" pitchFamily="34" charset="-122"/>
            </a:endParaRPr>
          </a:p>
          <a:p>
            <a:pPr algn="l"/>
            <a:r>
              <a:rPr lang="en-US" altLang="zh-CN"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4. </a:t>
            </a:r>
            <a:r>
              <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保护的具体实现</a:t>
            </a:r>
            <a:endParaRPr lang="zh-CN" altLang="en-US" sz="1800" b="1">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endParaRPr>
          </a:p>
        </p:txBody>
      </p:sp>
      <p:sp>
        <p:nvSpPr>
          <p:cNvPr id="3" name="文本框 2"/>
          <p:cNvSpPr txBox="1"/>
          <p:nvPr/>
        </p:nvSpPr>
        <p:spPr>
          <a:xfrm>
            <a:off x="2628265" y="1407160"/>
            <a:ext cx="5588000" cy="2676525"/>
          </a:xfrm>
          <a:prstGeom prst="rect">
            <a:avLst/>
          </a:prstGeom>
          <a:noFill/>
        </p:spPr>
        <p:txBody>
          <a:bodyPr wrap="square" rtlCol="0">
            <a:spAutoFit/>
          </a:bodyPr>
          <a:p>
            <a:r>
              <a:rPr lang="en-US" sz="1600">
                <a:solidFill>
                  <a:srgbClr val="002060"/>
                </a:solidFill>
                <a:latin typeface="微软雅黑" panose="020B0502040204020203" pitchFamily="34" charset="-122"/>
                <a:ea typeface="微软雅黑" panose="020B0502040204020203" pitchFamily="34" charset="-122"/>
              </a:rPr>
              <a:t>1) </a:t>
            </a:r>
            <a:r>
              <a:rPr lang="zh-CN" altLang="en-US" sz="1600">
                <a:solidFill>
                  <a:srgbClr val="002060"/>
                </a:solidFill>
                <a:latin typeface="微软雅黑" panose="020B0502040204020203" pitchFamily="34" charset="-122"/>
                <a:ea typeface="微软雅黑" panose="020B0502040204020203" pitchFamily="34" charset="-122"/>
              </a:rPr>
              <a:t>二纤单向通道保护环</a:t>
            </a:r>
            <a:r>
              <a:rPr lang="en-US" altLang="zh-CN" sz="1600">
                <a:solidFill>
                  <a:srgbClr val="002060"/>
                </a:solidFill>
                <a:latin typeface="微软雅黑" panose="020B0502040204020203" pitchFamily="34" charset="-122"/>
                <a:ea typeface="微软雅黑" panose="020B0502040204020203" pitchFamily="34" charset="-122"/>
              </a:rPr>
              <a:t>    </a:t>
            </a:r>
            <a:endParaRPr lang="zh-CN" altLang="en-US">
              <a:solidFill>
                <a:srgbClr val="002060"/>
              </a:solidFill>
              <a:latin typeface="微软雅黑" panose="020B0502040204020203" pitchFamily="34" charset="-122"/>
              <a:ea typeface="微软雅黑" panose="020B0502040204020203" pitchFamily="34" charset="-122"/>
              <a:sym typeface="+mn-ea"/>
            </a:endParaRPr>
          </a:p>
          <a:p>
            <a:pPr marL="342900" indent="-342900" algn="l">
              <a:buFont typeface="+mj-ea"/>
              <a:buAutoNum type="circleNumDbPlain"/>
            </a:pPr>
            <a:endParaRPr lang="zh-CN" altLang="en-US">
              <a:solidFill>
                <a:srgbClr val="002060"/>
              </a:solidFill>
              <a:latin typeface="微软雅黑" panose="020B0502040204020203" pitchFamily="34" charset="-122"/>
              <a:ea typeface="微软雅黑" panose="020B0502040204020203" pitchFamily="34" charset="-122"/>
              <a:sym typeface="+mn-ea"/>
            </a:endParaRPr>
          </a:p>
          <a:p>
            <a:r>
              <a:rPr lang="en-US" altLang="zh-CN" sz="1600">
                <a:solidFill>
                  <a:srgbClr val="002060"/>
                </a:solidFill>
                <a:latin typeface="微软雅黑" panose="020B0502040204020203" pitchFamily="34" charset="-122"/>
                <a:ea typeface="微软雅黑" panose="020B0502040204020203" pitchFamily="34" charset="-122"/>
              </a:rPr>
              <a:t>2) </a:t>
            </a:r>
            <a:r>
              <a:rPr lang="zh-CN" altLang="en-US" sz="1600">
                <a:solidFill>
                  <a:srgbClr val="002060"/>
                </a:solidFill>
                <a:latin typeface="微软雅黑" panose="020B0502040204020203" pitchFamily="34" charset="-122"/>
                <a:ea typeface="微软雅黑" panose="020B0502040204020203" pitchFamily="34" charset="-122"/>
                <a:sym typeface="+mn-ea"/>
              </a:rPr>
              <a:t>二纤双向通道保护环</a:t>
            </a:r>
            <a:r>
              <a:rPr lang="zh-CN" altLang="en-US" sz="1600">
                <a:solidFill>
                  <a:srgbClr val="002060"/>
                </a:solidFill>
                <a:latin typeface="微软雅黑" panose="020B0502040204020203" pitchFamily="34" charset="-122"/>
                <a:ea typeface="微软雅黑" panose="020B0502040204020203" pitchFamily="34" charset="-122"/>
              </a:rPr>
              <a:t>    </a:t>
            </a:r>
            <a:endParaRPr lang="zh-CN" altLang="en-US" sz="1600">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endParaRPr lang="zh-CN" altLang="en-US">
              <a:solidFill>
                <a:srgbClr val="002060"/>
              </a:solidFill>
              <a:latin typeface="微软雅黑" panose="020B0502040204020203" pitchFamily="34" charset="-122"/>
              <a:ea typeface="微软雅黑" panose="020B0502040204020203" pitchFamily="34" charset="-122"/>
            </a:endParaRPr>
          </a:p>
          <a:p>
            <a:r>
              <a:rPr lang="en-US" altLang="zh-CN" sz="1600">
                <a:solidFill>
                  <a:srgbClr val="002060"/>
                </a:solidFill>
                <a:latin typeface="微软雅黑" panose="020B0502040204020203" pitchFamily="34" charset="-122"/>
                <a:ea typeface="微软雅黑" panose="020B0502040204020203" pitchFamily="34" charset="-122"/>
              </a:rPr>
              <a:t>3) </a:t>
            </a:r>
            <a:r>
              <a:rPr lang="zh-CN" altLang="en-US" sz="1600">
                <a:solidFill>
                  <a:srgbClr val="002060"/>
                </a:solidFill>
                <a:latin typeface="微软雅黑" panose="020B0502040204020203" pitchFamily="34" charset="-122"/>
                <a:ea typeface="微软雅黑" panose="020B0502040204020203" pitchFamily="34" charset="-122"/>
                <a:sym typeface="+mn-ea"/>
              </a:rPr>
              <a:t>二纤单向复用段保护环</a:t>
            </a:r>
            <a:endParaRPr lang="zh-CN" altLang="en-US">
              <a:solidFill>
                <a:srgbClr val="002060"/>
              </a:solidFill>
              <a:latin typeface="微软雅黑" panose="020B0502040204020203" pitchFamily="34" charset="-122"/>
              <a:ea typeface="微软雅黑" panose="020B0502040204020203" pitchFamily="34" charset="-122"/>
              <a:sym typeface="+mn-ea"/>
            </a:endParaRPr>
          </a:p>
          <a:p>
            <a:pPr marL="285750" indent="-285750">
              <a:buFont typeface="Wingdings" panose="05000000000000000000" charset="0"/>
              <a:buChar char=""/>
            </a:pPr>
            <a:endParaRPr lang="zh-CN" altLang="en-US">
              <a:solidFill>
                <a:srgbClr val="002060"/>
              </a:solidFill>
              <a:latin typeface="微软雅黑" panose="020B0502040204020203" pitchFamily="34" charset="-122"/>
              <a:ea typeface="微软雅黑" panose="020B0502040204020203" pitchFamily="34" charset="-122"/>
              <a:sym typeface="+mn-ea"/>
            </a:endParaRPr>
          </a:p>
          <a:p>
            <a:pPr indent="0">
              <a:buFont typeface="Wingdings" panose="05000000000000000000" charset="0"/>
              <a:buNone/>
            </a:pPr>
            <a:r>
              <a:rPr lang="en-US" altLang="zh-CN" sz="1600">
                <a:solidFill>
                  <a:srgbClr val="002060"/>
                </a:solidFill>
                <a:latin typeface="微软雅黑" panose="020B0502040204020203" pitchFamily="34" charset="-122"/>
                <a:ea typeface="微软雅黑" panose="020B0502040204020203" pitchFamily="34" charset="-122"/>
                <a:sym typeface="+mn-ea"/>
              </a:rPr>
              <a:t>4) </a:t>
            </a:r>
            <a:r>
              <a:rPr lang="zh-CN" altLang="en-US" sz="1600">
                <a:solidFill>
                  <a:srgbClr val="002060"/>
                </a:solidFill>
                <a:latin typeface="微软雅黑" panose="020B0502040204020203" pitchFamily="34" charset="-122"/>
                <a:ea typeface="微软雅黑" panose="020B0502040204020203" pitchFamily="34" charset="-122"/>
                <a:sym typeface="+mn-ea"/>
              </a:rPr>
              <a:t>四纤双向复用段保护环</a:t>
            </a:r>
            <a:endParaRPr lang="zh-CN" altLang="en-US" sz="1600">
              <a:solidFill>
                <a:srgbClr val="002060"/>
              </a:solidFill>
              <a:latin typeface="微软雅黑" panose="020B0502040204020203" pitchFamily="34" charset="-122"/>
              <a:ea typeface="微软雅黑" panose="020B0502040204020203" pitchFamily="34" charset="-122"/>
            </a:endParaRPr>
          </a:p>
          <a:p>
            <a:pPr indent="0">
              <a:buFont typeface="Wingdings" panose="05000000000000000000" charset="0"/>
              <a:buNone/>
            </a:pPr>
            <a:r>
              <a:rPr lang="zh-CN" altLang="en-US" sz="1600">
                <a:solidFill>
                  <a:srgbClr val="002060"/>
                </a:solidFill>
                <a:latin typeface="微软雅黑" panose="020B0502040204020203" pitchFamily="34" charset="-122"/>
                <a:ea typeface="微软雅黑" panose="020B0502040204020203" pitchFamily="34" charset="-122"/>
                <a:sym typeface="+mn-ea"/>
              </a:rPr>
              <a:t>    </a:t>
            </a:r>
            <a:endParaRPr lang="zh-CN" altLang="en-US" sz="1600">
              <a:solidFill>
                <a:srgbClr val="002060"/>
              </a:solidFill>
              <a:latin typeface="微软雅黑" panose="020B0502040204020203" pitchFamily="34" charset="-122"/>
              <a:ea typeface="微软雅黑" panose="020B0502040204020203" pitchFamily="34" charset="-122"/>
            </a:endParaRPr>
          </a:p>
          <a:p>
            <a:pPr indent="0">
              <a:buFont typeface="Wingdings" panose="05000000000000000000" charset="0"/>
              <a:buNone/>
            </a:pPr>
            <a:r>
              <a:rPr lang="en-US" altLang="zh-CN" sz="1600">
                <a:solidFill>
                  <a:srgbClr val="002060"/>
                </a:solidFill>
                <a:latin typeface="微软雅黑" panose="020B0502040204020203" pitchFamily="34" charset="-122"/>
                <a:ea typeface="微软雅黑" panose="020B0502040204020203" pitchFamily="34" charset="-122"/>
                <a:sym typeface="+mn-ea"/>
              </a:rPr>
              <a:t>5) </a:t>
            </a:r>
            <a:r>
              <a:rPr lang="zh-CN" altLang="en-US" sz="1600">
                <a:solidFill>
                  <a:srgbClr val="002060"/>
                </a:solidFill>
                <a:latin typeface="微软雅黑" panose="020B0502040204020203" pitchFamily="34" charset="-122"/>
                <a:ea typeface="微软雅黑" panose="020B0502040204020203" pitchFamily="34" charset="-122"/>
                <a:sym typeface="+mn-ea"/>
              </a:rPr>
              <a:t>双纤双向复用段保护环 </a:t>
            </a:r>
            <a:r>
              <a:rPr lang="en-US" altLang="zh-CN" sz="1600">
                <a:solidFill>
                  <a:srgbClr val="002060"/>
                </a:solidFill>
                <a:latin typeface="微软雅黑" panose="020B0502040204020203" pitchFamily="34" charset="-122"/>
                <a:ea typeface="微软雅黑" panose="020B0502040204020203" pitchFamily="34" charset="-122"/>
                <a:sym typeface="+mn-ea"/>
              </a:rPr>
              <a:t>— </a:t>
            </a:r>
            <a:r>
              <a:rPr lang="zh-CN" altLang="en-US" sz="1600">
                <a:solidFill>
                  <a:srgbClr val="002060"/>
                </a:solidFill>
                <a:latin typeface="微软雅黑" panose="020B0502040204020203" pitchFamily="34" charset="-122"/>
                <a:ea typeface="微软雅黑" panose="020B0502040204020203" pitchFamily="34" charset="-122"/>
                <a:sym typeface="+mn-ea"/>
              </a:rPr>
              <a:t>双纤共享复用段保护环</a:t>
            </a:r>
            <a:endParaRPr lang="zh-CN" altLang="en-US" sz="1600">
              <a:solidFill>
                <a:srgbClr val="002060"/>
              </a:solidFill>
              <a:latin typeface="微软雅黑" panose="020B0502040204020203" pitchFamily="34" charset="-122"/>
              <a:ea typeface="微软雅黑" panose="020B0502040204020203" pitchFamily="34" charset="-122"/>
              <a:sym typeface="+mn-ea"/>
            </a:endParaRPr>
          </a:p>
          <a:p>
            <a:pPr indent="0">
              <a:buFont typeface="Wingdings" panose="05000000000000000000" charset="0"/>
              <a:buNone/>
            </a:pPr>
            <a:r>
              <a:rPr lang="zh-CN" altLang="en-US" sz="1600">
                <a:solidFill>
                  <a:srgbClr val="002060"/>
                </a:solidFill>
                <a:latin typeface="微软雅黑" panose="020B0502040204020203" pitchFamily="34" charset="-122"/>
                <a:ea typeface="微软雅黑" panose="020B0502040204020203" pitchFamily="34" charset="-122"/>
                <a:sym typeface="+mn-ea"/>
              </a:rPr>
              <a:t>    </a:t>
            </a:r>
            <a:endParaRPr lang="zh-CN" altLang="en-US" sz="1600">
              <a:solidFill>
                <a:srgbClr val="002060"/>
              </a:solidFill>
              <a:latin typeface="微软雅黑" panose="020B0502040204020203" pitchFamily="34" charset="-122"/>
              <a:ea typeface="微软雅黑" panose="020B0502040204020203" pitchFamily="34" charset="-122"/>
            </a:endParaRPr>
          </a:p>
          <a:p>
            <a:pPr indent="0">
              <a:buFont typeface="Wingdings" panose="05000000000000000000" charset="0"/>
              <a:buNone/>
            </a:pPr>
            <a:endParaRPr lang="zh-CN" altLang="en-US">
              <a:solidFill>
                <a:srgbClr val="002060"/>
              </a:solidFill>
              <a:latin typeface="微软雅黑" panose="020B0502040204020203" pitchFamily="34" charset="-122"/>
              <a:ea typeface="微软雅黑"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215640" y="-18415"/>
            <a:ext cx="305943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6.3.7 SDH </a:t>
            </a:r>
            <a:r>
              <a:rPr lang="zh-CN" altLang="en-US" sz="1600">
                <a:solidFill>
                  <a:srgbClr val="002060"/>
                </a:solidFill>
                <a:latin typeface="微软雅黑" panose="020B0502040204020203" pitchFamily="34" charset="-122"/>
                <a:ea typeface="微软雅黑" panose="020B0502040204020203" pitchFamily="34" charset="-122"/>
              </a:rPr>
              <a:t>网络保护机制</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2" name="文本框 1"/>
          <p:cNvSpPr txBox="1"/>
          <p:nvPr/>
        </p:nvSpPr>
        <p:spPr>
          <a:xfrm>
            <a:off x="275590" y="256540"/>
            <a:ext cx="2859405" cy="306705"/>
          </a:xfrm>
          <a:prstGeom prst="rect">
            <a:avLst/>
          </a:prstGeom>
          <a:noFill/>
        </p:spPr>
        <p:txBody>
          <a:bodyPr wrap="square" rtlCol="0">
            <a:spAutoFit/>
            <a:scene3d>
              <a:camera prst="orthographicFront"/>
              <a:lightRig rig="threePt" dir="t"/>
            </a:scene3d>
          </a:bodyPr>
          <a:p>
            <a:pPr algn="l"/>
            <a:r>
              <a:rPr lang="en-US" altLang="zh-CN">
                <a:solidFill>
                  <a:srgbClr val="002060"/>
                </a:solidFill>
                <a:effectLst/>
                <a:latin typeface="微软雅黑" panose="020B0502040204020203" pitchFamily="34" charset="-122"/>
                <a:ea typeface="微软雅黑" panose="020B0502040204020203" pitchFamily="34" charset="-122"/>
              </a:rPr>
              <a:t>4. </a:t>
            </a:r>
            <a:r>
              <a:rPr lang="zh-CN" altLang="en-US">
                <a:solidFill>
                  <a:srgbClr val="002060"/>
                </a:solidFill>
                <a:effectLst/>
                <a:latin typeface="微软雅黑" panose="020B0502040204020203" pitchFamily="34" charset="-122"/>
                <a:ea typeface="微软雅黑" panose="020B0502040204020203" pitchFamily="34" charset="-122"/>
              </a:rPr>
              <a:t>保护的具体实现</a:t>
            </a:r>
            <a:endParaRPr lang="zh-CN" altLang="en-US">
              <a:solidFill>
                <a:srgbClr val="002060"/>
              </a:solidFill>
              <a:effectLst/>
              <a:latin typeface="微软雅黑" panose="020B0502040204020203" pitchFamily="34" charset="-122"/>
              <a:ea typeface="微软雅黑" panose="020B0502040204020203" pitchFamily="34" charset="-122"/>
            </a:endParaRPr>
          </a:p>
        </p:txBody>
      </p:sp>
      <p:sp>
        <p:nvSpPr>
          <p:cNvPr id="3" name="文本框 2"/>
          <p:cNvSpPr txBox="1"/>
          <p:nvPr/>
        </p:nvSpPr>
        <p:spPr>
          <a:xfrm>
            <a:off x="106680" y="563245"/>
            <a:ext cx="1915795" cy="1014730"/>
          </a:xfrm>
          <a:prstGeom prst="rect">
            <a:avLst/>
          </a:prstGeom>
          <a:noFill/>
        </p:spPr>
        <p:txBody>
          <a:bodyPr wrap="square" rtlCol="0">
            <a:spAutoFit/>
          </a:bodyPr>
          <a:p>
            <a:r>
              <a:rPr lang="en-US" sz="1200">
                <a:solidFill>
                  <a:schemeClr val="accent2"/>
                </a:solidFill>
                <a:latin typeface="微软雅黑" panose="020B0502040204020203" pitchFamily="34" charset="-122"/>
                <a:ea typeface="微软雅黑" panose="020B0502040204020203" pitchFamily="34" charset="-122"/>
              </a:rPr>
              <a:t>1) </a:t>
            </a:r>
            <a:r>
              <a:rPr lang="zh-CN" altLang="en-US" sz="1200">
                <a:solidFill>
                  <a:schemeClr val="accent2"/>
                </a:solidFill>
                <a:latin typeface="微软雅黑" panose="020B0502040204020203" pitchFamily="34" charset="-122"/>
                <a:ea typeface="微软雅黑" panose="020B0502040204020203" pitchFamily="34" charset="-122"/>
              </a:rPr>
              <a:t>二纤单向通道保护环</a:t>
            </a:r>
            <a:endParaRPr lang="zh-CN" altLang="en-US" sz="1200">
              <a:solidFill>
                <a:schemeClr val="accent2"/>
              </a:solidFill>
              <a:latin typeface="微软雅黑" panose="020B0502040204020203" pitchFamily="34" charset="-122"/>
              <a:ea typeface="微软雅黑" panose="020B0502040204020203" pitchFamily="34" charset="-122"/>
              <a:sym typeface="+mn-ea"/>
            </a:endParaRPr>
          </a:p>
          <a:p>
            <a:r>
              <a:rPr lang="en-US" altLang="zh-CN" sz="1200">
                <a:solidFill>
                  <a:srgbClr val="002060"/>
                </a:solidFill>
                <a:latin typeface="微软雅黑" panose="020B0502040204020203" pitchFamily="34" charset="-122"/>
                <a:ea typeface="微软雅黑" panose="020B0502040204020203" pitchFamily="34" charset="-122"/>
              </a:rPr>
              <a:t>2) </a:t>
            </a:r>
            <a:r>
              <a:rPr lang="zh-CN" altLang="en-US" sz="1200">
                <a:solidFill>
                  <a:srgbClr val="002060"/>
                </a:solidFill>
                <a:latin typeface="微软雅黑" panose="020B0502040204020203" pitchFamily="34" charset="-122"/>
                <a:ea typeface="微软雅黑" panose="020B0502040204020203" pitchFamily="34" charset="-122"/>
                <a:sym typeface="+mn-ea"/>
              </a:rPr>
              <a:t>二纤双向通道保护环</a:t>
            </a:r>
            <a:r>
              <a:rPr lang="zh-CN" altLang="en-US" sz="1200">
                <a:solidFill>
                  <a:srgbClr val="002060"/>
                </a:solidFill>
                <a:latin typeface="微软雅黑" panose="020B0502040204020203" pitchFamily="34" charset="-122"/>
                <a:ea typeface="微软雅黑" panose="020B0502040204020203" pitchFamily="34" charset="-122"/>
              </a:rPr>
              <a:t> </a:t>
            </a:r>
            <a:endParaRPr lang="zh-CN" altLang="en-US" sz="1200">
              <a:solidFill>
                <a:srgbClr val="002060"/>
              </a:solidFill>
              <a:latin typeface="微软雅黑" panose="020B0502040204020203" pitchFamily="34" charset="-122"/>
              <a:ea typeface="微软雅黑" panose="020B0502040204020203" pitchFamily="34" charset="-122"/>
            </a:endParaRPr>
          </a:p>
          <a:p>
            <a:r>
              <a:rPr lang="en-US" altLang="zh-CN" sz="1200">
                <a:solidFill>
                  <a:srgbClr val="002060"/>
                </a:solidFill>
                <a:latin typeface="微软雅黑" panose="020B0502040204020203" pitchFamily="34" charset="-122"/>
                <a:ea typeface="微软雅黑" panose="020B0502040204020203" pitchFamily="34" charset="-122"/>
              </a:rPr>
              <a:t>3) </a:t>
            </a:r>
            <a:r>
              <a:rPr lang="zh-CN" altLang="en-US" sz="1200">
                <a:solidFill>
                  <a:srgbClr val="002060"/>
                </a:solidFill>
                <a:latin typeface="微软雅黑" panose="020B0502040204020203" pitchFamily="34" charset="-122"/>
                <a:ea typeface="微软雅黑" panose="020B0502040204020203" pitchFamily="34" charset="-122"/>
                <a:sym typeface="+mn-ea"/>
              </a:rPr>
              <a:t>二纤单向复用段保护环</a:t>
            </a:r>
            <a:endParaRPr lang="zh-CN" altLang="en-US" sz="1200">
              <a:solidFill>
                <a:srgbClr val="002060"/>
              </a:solidFill>
              <a:latin typeface="微软雅黑" panose="020B0502040204020203" pitchFamily="34" charset="-122"/>
              <a:ea typeface="微软雅黑" panose="020B0502040204020203" pitchFamily="34" charset="-122"/>
              <a:sym typeface="+mn-ea"/>
            </a:endParaRPr>
          </a:p>
          <a:p>
            <a:r>
              <a:rPr lang="en-US" altLang="zh-CN" sz="1200">
                <a:solidFill>
                  <a:srgbClr val="002060"/>
                </a:solidFill>
                <a:latin typeface="微软雅黑" panose="020B0502040204020203" pitchFamily="34" charset="-122"/>
                <a:ea typeface="微软雅黑" panose="020B0502040204020203" pitchFamily="34" charset="-122"/>
                <a:sym typeface="+mn-ea"/>
              </a:rPr>
              <a:t>4) </a:t>
            </a:r>
            <a:r>
              <a:rPr lang="zh-CN" altLang="en-US" sz="1200">
                <a:solidFill>
                  <a:srgbClr val="002060"/>
                </a:solidFill>
                <a:latin typeface="微软雅黑" panose="020B0502040204020203" pitchFamily="34" charset="-122"/>
                <a:ea typeface="微软雅黑" panose="020B0502040204020203" pitchFamily="34" charset="-122"/>
                <a:sym typeface="+mn-ea"/>
              </a:rPr>
              <a:t>四纤双向复用段保护环    </a:t>
            </a:r>
            <a:endParaRPr lang="zh-CN" altLang="en-US" sz="1200">
              <a:solidFill>
                <a:srgbClr val="002060"/>
              </a:solidFill>
              <a:latin typeface="微软雅黑" panose="020B0502040204020203" pitchFamily="34" charset="-122"/>
              <a:ea typeface="微软雅黑" panose="020B0502040204020203" pitchFamily="34" charset="-122"/>
            </a:endParaRPr>
          </a:p>
          <a:p>
            <a:pPr indent="0">
              <a:buFont typeface="Wingdings" panose="05000000000000000000" charset="0"/>
              <a:buNone/>
            </a:pPr>
            <a:r>
              <a:rPr lang="en-US" altLang="zh-CN" sz="1200">
                <a:solidFill>
                  <a:srgbClr val="002060"/>
                </a:solidFill>
                <a:latin typeface="微软雅黑" panose="020B0502040204020203" pitchFamily="34" charset="-122"/>
                <a:ea typeface="微软雅黑" panose="020B0502040204020203" pitchFamily="34" charset="-122"/>
                <a:sym typeface="+mn-ea"/>
              </a:rPr>
              <a:t>5) </a:t>
            </a:r>
            <a:r>
              <a:rPr lang="zh-CN" altLang="en-US" sz="1200">
                <a:solidFill>
                  <a:srgbClr val="002060"/>
                </a:solidFill>
                <a:latin typeface="微软雅黑" panose="020B0502040204020203" pitchFamily="34" charset="-122"/>
                <a:ea typeface="微软雅黑" panose="020B0502040204020203" pitchFamily="34" charset="-122"/>
                <a:sym typeface="+mn-ea"/>
              </a:rPr>
              <a:t>双纤双向复用段保护环</a:t>
            </a:r>
            <a:endParaRPr lang="zh-CN" altLang="en-US" sz="1200">
              <a:solidFill>
                <a:srgbClr val="002060"/>
              </a:solidFill>
              <a:latin typeface="微软雅黑" panose="020B0502040204020203" pitchFamily="34" charset="-122"/>
              <a:ea typeface="微软雅黑" panose="020B0502040204020203" pitchFamily="34" charset="-122"/>
              <a:sym typeface="+mn-ea"/>
            </a:endParaRPr>
          </a:p>
        </p:txBody>
      </p:sp>
      <p:pic>
        <p:nvPicPr>
          <p:cNvPr id="20483" name="Picture 5"/>
          <p:cNvPicPr>
            <a:picLocks noChangeAspect="1"/>
          </p:cNvPicPr>
          <p:nvPr/>
        </p:nvPicPr>
        <p:blipFill>
          <a:blip r:embed="rId1"/>
          <a:stretch>
            <a:fillRect/>
          </a:stretch>
        </p:blipFill>
        <p:spPr>
          <a:xfrm>
            <a:off x="381000" y="1676400"/>
            <a:ext cx="3257550" cy="2971800"/>
          </a:xfrm>
          <a:prstGeom prst="rect">
            <a:avLst/>
          </a:prstGeom>
          <a:noFill/>
          <a:ln w="9525">
            <a:noFill/>
          </a:ln>
        </p:spPr>
      </p:pic>
      <p:sp>
        <p:nvSpPr>
          <p:cNvPr id="14" name="文本框 13"/>
          <p:cNvSpPr txBox="1"/>
          <p:nvPr/>
        </p:nvSpPr>
        <p:spPr>
          <a:xfrm>
            <a:off x="4072890" y="565785"/>
            <a:ext cx="4540250" cy="983615"/>
          </a:xfrm>
          <a:prstGeom prst="rect">
            <a:avLst/>
          </a:prstGeom>
          <a:noFill/>
        </p:spPr>
        <p:txBody>
          <a:bodyPr wrap="square" rtlCol="0">
            <a:spAutoFit/>
          </a:bodyPr>
          <a:p>
            <a:r>
              <a:rPr lang="zh-CN" altLang="en-US" sz="1600">
                <a:solidFill>
                  <a:srgbClr val="002060"/>
                </a:solidFill>
                <a:latin typeface="微软雅黑" panose="020B0502040204020203" pitchFamily="34" charset="-122"/>
                <a:ea typeface="微软雅黑" panose="020B0502040204020203" pitchFamily="34" charset="-122"/>
              </a:rPr>
              <a:t>两根光纤组成两环</a:t>
            </a:r>
            <a:r>
              <a:rPr lang="en-US" altLang="zh-CN" sz="1600">
                <a:solidFill>
                  <a:srgbClr val="002060"/>
                </a:solidFill>
                <a:latin typeface="微软雅黑" panose="020B0502040204020203" pitchFamily="34" charset="-122"/>
                <a:ea typeface="微软雅黑" panose="020B0502040204020203" pitchFamily="34" charset="-122"/>
              </a:rPr>
              <a:t>: </a:t>
            </a:r>
            <a:endParaRPr lang="en-US" altLang="zh-CN" sz="1600">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主环 </a:t>
            </a:r>
            <a:r>
              <a:rPr lang="en-US" altLang="zh-CN">
                <a:solidFill>
                  <a:srgbClr val="002060"/>
                </a:solidFill>
                <a:latin typeface="微软雅黑" panose="020B0502040204020203" pitchFamily="34" charset="-122"/>
                <a:ea typeface="微软雅黑" panose="020B0502040204020203" pitchFamily="34" charset="-122"/>
              </a:rPr>
              <a:t>Primary path</a:t>
            </a:r>
            <a:endParaRPr lang="en-US" altLang="zh-CN">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备环 </a:t>
            </a:r>
            <a:r>
              <a:rPr lang="en-US" altLang="zh-CN">
                <a:solidFill>
                  <a:srgbClr val="002060"/>
                </a:solidFill>
                <a:latin typeface="微软雅黑" panose="020B0502040204020203" pitchFamily="34" charset="-122"/>
                <a:ea typeface="微软雅黑" panose="020B0502040204020203" pitchFamily="34" charset="-122"/>
              </a:rPr>
              <a:t>Protection path</a:t>
            </a:r>
            <a:endParaRPr lang="en-US" altLang="zh-CN">
              <a:solidFill>
                <a:srgbClr val="002060"/>
              </a:solidFill>
              <a:latin typeface="微软雅黑" panose="020B0502040204020203" pitchFamily="34" charset="-122"/>
              <a:ea typeface="微软雅黑" panose="020B0502040204020203" pitchFamily="34" charset="-122"/>
            </a:endParaRPr>
          </a:p>
          <a:p>
            <a:pPr marL="285750" indent="-285750">
              <a:buFont typeface="Wingdings" panose="05000000000000000000" charset="0"/>
              <a:buChar char=""/>
            </a:pPr>
            <a:r>
              <a:rPr lang="zh-CN" altLang="en-US">
                <a:solidFill>
                  <a:srgbClr val="002060"/>
                </a:solidFill>
                <a:latin typeface="微软雅黑" panose="020B0502040204020203" pitchFamily="34" charset="-122"/>
                <a:ea typeface="微软雅黑" panose="020B0502040204020203" pitchFamily="34" charset="-122"/>
              </a:rPr>
              <a:t>两环业务一样流向相反</a:t>
            </a:r>
            <a:endParaRPr lang="zh-CN" altLang="en-US">
              <a:solidFill>
                <a:srgbClr val="002060"/>
              </a:solidFill>
              <a:latin typeface="微软雅黑" panose="020B0502040204020203" pitchFamily="34" charset="-122"/>
              <a:ea typeface="微软雅黑" panose="020B0502040204020203" pitchFamily="34" charset="-122"/>
              <a:sym typeface="+mn-ea"/>
            </a:endParaRPr>
          </a:p>
        </p:txBody>
      </p:sp>
      <p:pic>
        <p:nvPicPr>
          <p:cNvPr id="20484" name="Picture 6"/>
          <p:cNvPicPr>
            <a:picLocks noChangeAspect="1"/>
          </p:cNvPicPr>
          <p:nvPr/>
        </p:nvPicPr>
        <p:blipFill>
          <a:blip r:embed="rId2"/>
          <a:stretch>
            <a:fillRect/>
          </a:stretch>
        </p:blipFill>
        <p:spPr>
          <a:xfrm>
            <a:off x="4923155" y="1779905"/>
            <a:ext cx="3160395" cy="310451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ppt_y</p:attrName>
                                        </p:attrNameLst>
                                      </p:cBhvr>
                                      <p:tavLst>
                                        <p:tav tm="0">
                                          <p:val>
                                            <p:strVal val="#ppt_y+#ppt_h*1.125000"/>
                                          </p:val>
                                        </p:tav>
                                        <p:tav tm="100000">
                                          <p:val>
                                            <p:strVal val="#ppt_y"/>
                                          </p:val>
                                        </p:tav>
                                      </p:tavLst>
                                    </p:anim>
                                    <p:animEffect transition="in" filter="wipe(up)">
                                      <p:cBhvr>
                                        <p:cTn id="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215640" y="-18415"/>
            <a:ext cx="305943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6.3.7 SDH </a:t>
            </a:r>
            <a:r>
              <a:rPr lang="zh-CN" altLang="en-US" sz="1600">
                <a:solidFill>
                  <a:srgbClr val="002060"/>
                </a:solidFill>
                <a:latin typeface="微软雅黑" panose="020B0502040204020203" pitchFamily="34" charset="-122"/>
                <a:ea typeface="微软雅黑" panose="020B0502040204020203" pitchFamily="34" charset="-122"/>
              </a:rPr>
              <a:t>网络保护机制</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2" name="文本框 1"/>
          <p:cNvSpPr txBox="1"/>
          <p:nvPr/>
        </p:nvSpPr>
        <p:spPr>
          <a:xfrm>
            <a:off x="275590" y="256540"/>
            <a:ext cx="2859405" cy="306705"/>
          </a:xfrm>
          <a:prstGeom prst="rect">
            <a:avLst/>
          </a:prstGeom>
          <a:noFill/>
        </p:spPr>
        <p:txBody>
          <a:bodyPr wrap="square" rtlCol="0">
            <a:spAutoFit/>
            <a:scene3d>
              <a:camera prst="orthographicFront"/>
              <a:lightRig rig="threePt" dir="t"/>
            </a:scene3d>
          </a:bodyPr>
          <a:p>
            <a:pPr algn="l"/>
            <a:r>
              <a:rPr lang="en-US" altLang="zh-CN">
                <a:solidFill>
                  <a:srgbClr val="002060"/>
                </a:solidFill>
                <a:effectLst/>
                <a:latin typeface="微软雅黑" panose="020B0502040204020203" pitchFamily="34" charset="-122"/>
                <a:ea typeface="微软雅黑" panose="020B0502040204020203" pitchFamily="34" charset="-122"/>
              </a:rPr>
              <a:t>4. </a:t>
            </a:r>
            <a:r>
              <a:rPr lang="zh-CN" altLang="en-US">
                <a:solidFill>
                  <a:srgbClr val="002060"/>
                </a:solidFill>
                <a:effectLst/>
                <a:latin typeface="微软雅黑" panose="020B0502040204020203" pitchFamily="34" charset="-122"/>
                <a:ea typeface="微软雅黑" panose="020B0502040204020203" pitchFamily="34" charset="-122"/>
              </a:rPr>
              <a:t>保护的具体实现</a:t>
            </a:r>
            <a:endParaRPr lang="zh-CN" altLang="en-US">
              <a:solidFill>
                <a:srgbClr val="002060"/>
              </a:solidFill>
              <a:effectLst/>
              <a:latin typeface="微软雅黑" panose="020B0502040204020203" pitchFamily="34" charset="-122"/>
              <a:ea typeface="微软雅黑" panose="020B0502040204020203" pitchFamily="34" charset="-122"/>
            </a:endParaRPr>
          </a:p>
        </p:txBody>
      </p:sp>
      <p:sp>
        <p:nvSpPr>
          <p:cNvPr id="3" name="文本框 2"/>
          <p:cNvSpPr txBox="1"/>
          <p:nvPr/>
        </p:nvSpPr>
        <p:spPr>
          <a:xfrm>
            <a:off x="106680" y="563245"/>
            <a:ext cx="1915795" cy="1014730"/>
          </a:xfrm>
          <a:prstGeom prst="rect">
            <a:avLst/>
          </a:prstGeom>
          <a:noFill/>
        </p:spPr>
        <p:txBody>
          <a:bodyPr wrap="square" rtlCol="0">
            <a:spAutoFit/>
          </a:bodyPr>
          <a:p>
            <a:r>
              <a:rPr lang="en-US" sz="1200">
                <a:solidFill>
                  <a:srgbClr val="002060"/>
                </a:solidFill>
                <a:latin typeface="微软雅黑" panose="020B0502040204020203" pitchFamily="34" charset="-122"/>
                <a:ea typeface="微软雅黑" panose="020B0502040204020203" pitchFamily="34" charset="-122"/>
              </a:rPr>
              <a:t>1) </a:t>
            </a:r>
            <a:r>
              <a:rPr lang="zh-CN" altLang="en-US" sz="1200">
                <a:solidFill>
                  <a:srgbClr val="002060"/>
                </a:solidFill>
                <a:latin typeface="微软雅黑" panose="020B0502040204020203" pitchFamily="34" charset="-122"/>
                <a:ea typeface="微软雅黑" panose="020B0502040204020203" pitchFamily="34" charset="-122"/>
              </a:rPr>
              <a:t>二纤单向通道保护环</a:t>
            </a:r>
            <a:endParaRPr lang="zh-CN" altLang="en-US" sz="1200">
              <a:solidFill>
                <a:srgbClr val="002060"/>
              </a:solidFill>
              <a:latin typeface="微软雅黑" panose="020B0502040204020203" pitchFamily="34" charset="-122"/>
              <a:ea typeface="微软雅黑" panose="020B0502040204020203" pitchFamily="34" charset="-122"/>
              <a:sym typeface="+mn-ea"/>
            </a:endParaRPr>
          </a:p>
          <a:p>
            <a:r>
              <a:rPr lang="en-US" altLang="zh-CN" sz="1200">
                <a:solidFill>
                  <a:srgbClr val="002060"/>
                </a:solidFill>
                <a:latin typeface="微软雅黑" panose="020B0502040204020203" pitchFamily="34" charset="-122"/>
                <a:ea typeface="微软雅黑" panose="020B0502040204020203" pitchFamily="34" charset="-122"/>
              </a:rPr>
              <a:t>2) </a:t>
            </a:r>
            <a:r>
              <a:rPr lang="zh-CN" altLang="en-US" sz="1200">
                <a:solidFill>
                  <a:srgbClr val="002060"/>
                </a:solidFill>
                <a:latin typeface="微软雅黑" panose="020B0502040204020203" pitchFamily="34" charset="-122"/>
                <a:ea typeface="微软雅黑" panose="020B0502040204020203" pitchFamily="34" charset="-122"/>
                <a:sym typeface="+mn-ea"/>
              </a:rPr>
              <a:t>二纤双向通道保护环</a:t>
            </a:r>
            <a:r>
              <a:rPr lang="zh-CN" altLang="en-US" sz="1200">
                <a:solidFill>
                  <a:srgbClr val="002060"/>
                </a:solidFill>
                <a:latin typeface="微软雅黑" panose="020B0502040204020203" pitchFamily="34" charset="-122"/>
                <a:ea typeface="微软雅黑" panose="020B0502040204020203" pitchFamily="34" charset="-122"/>
              </a:rPr>
              <a:t> </a:t>
            </a:r>
            <a:endParaRPr lang="zh-CN" altLang="en-US" sz="1200">
              <a:solidFill>
                <a:srgbClr val="002060"/>
              </a:solidFill>
              <a:latin typeface="微软雅黑" panose="020B0502040204020203" pitchFamily="34" charset="-122"/>
              <a:ea typeface="微软雅黑" panose="020B0502040204020203" pitchFamily="34" charset="-122"/>
            </a:endParaRPr>
          </a:p>
          <a:p>
            <a:r>
              <a:rPr lang="en-US" altLang="zh-CN" sz="1200">
                <a:solidFill>
                  <a:srgbClr val="002060"/>
                </a:solidFill>
                <a:latin typeface="微软雅黑" panose="020B0502040204020203" pitchFamily="34" charset="-122"/>
                <a:ea typeface="微软雅黑" panose="020B0502040204020203" pitchFamily="34" charset="-122"/>
              </a:rPr>
              <a:t>3) </a:t>
            </a:r>
            <a:r>
              <a:rPr lang="zh-CN" altLang="en-US" sz="1200">
                <a:solidFill>
                  <a:srgbClr val="002060"/>
                </a:solidFill>
                <a:latin typeface="微软雅黑" panose="020B0502040204020203" pitchFamily="34" charset="-122"/>
                <a:ea typeface="微软雅黑" panose="020B0502040204020203" pitchFamily="34" charset="-122"/>
                <a:sym typeface="+mn-ea"/>
              </a:rPr>
              <a:t>二纤单向复用段保护环</a:t>
            </a:r>
            <a:endParaRPr lang="zh-CN" altLang="en-US" sz="1200">
              <a:solidFill>
                <a:srgbClr val="002060"/>
              </a:solidFill>
              <a:latin typeface="微软雅黑" panose="020B0502040204020203" pitchFamily="34" charset="-122"/>
              <a:ea typeface="微软雅黑" panose="020B0502040204020203" pitchFamily="34" charset="-122"/>
              <a:sym typeface="+mn-ea"/>
            </a:endParaRPr>
          </a:p>
          <a:p>
            <a:r>
              <a:rPr lang="en-US" altLang="zh-CN" sz="1200">
                <a:solidFill>
                  <a:srgbClr val="C00000"/>
                </a:solidFill>
                <a:latin typeface="微软雅黑" panose="020B0502040204020203" pitchFamily="34" charset="-122"/>
                <a:ea typeface="微软雅黑" panose="020B0502040204020203" pitchFamily="34" charset="-122"/>
                <a:sym typeface="+mn-ea"/>
              </a:rPr>
              <a:t>4) </a:t>
            </a:r>
            <a:r>
              <a:rPr lang="zh-CN" altLang="en-US" sz="1200">
                <a:solidFill>
                  <a:srgbClr val="C00000"/>
                </a:solidFill>
                <a:latin typeface="微软雅黑" panose="020B0502040204020203" pitchFamily="34" charset="-122"/>
                <a:ea typeface="微软雅黑" panose="020B0502040204020203" pitchFamily="34" charset="-122"/>
                <a:sym typeface="+mn-ea"/>
              </a:rPr>
              <a:t>四纤双向复用段保护环</a:t>
            </a:r>
            <a:r>
              <a:rPr lang="zh-CN" altLang="en-US" sz="1200">
                <a:solidFill>
                  <a:srgbClr val="002060"/>
                </a:solidFill>
                <a:latin typeface="微软雅黑" panose="020B0502040204020203" pitchFamily="34" charset="-122"/>
                <a:ea typeface="微软雅黑" panose="020B0502040204020203" pitchFamily="34" charset="-122"/>
                <a:sym typeface="+mn-ea"/>
              </a:rPr>
              <a:t>    </a:t>
            </a:r>
            <a:endParaRPr lang="zh-CN" altLang="en-US" sz="1200">
              <a:solidFill>
                <a:srgbClr val="002060"/>
              </a:solidFill>
              <a:latin typeface="微软雅黑" panose="020B0502040204020203" pitchFamily="34" charset="-122"/>
              <a:ea typeface="微软雅黑" panose="020B0502040204020203" pitchFamily="34" charset="-122"/>
            </a:endParaRPr>
          </a:p>
          <a:p>
            <a:pPr indent="0">
              <a:buFont typeface="Wingdings" panose="05000000000000000000" charset="0"/>
              <a:buNone/>
            </a:pPr>
            <a:r>
              <a:rPr lang="en-US" altLang="zh-CN" sz="1200">
                <a:solidFill>
                  <a:srgbClr val="002060"/>
                </a:solidFill>
                <a:latin typeface="微软雅黑" panose="020B0502040204020203" pitchFamily="34" charset="-122"/>
                <a:ea typeface="微软雅黑" panose="020B0502040204020203" pitchFamily="34" charset="-122"/>
                <a:sym typeface="+mn-ea"/>
              </a:rPr>
              <a:t>5) </a:t>
            </a:r>
            <a:r>
              <a:rPr lang="zh-CN" altLang="en-US" sz="1200">
                <a:solidFill>
                  <a:srgbClr val="002060"/>
                </a:solidFill>
                <a:latin typeface="微软雅黑" panose="020B0502040204020203" pitchFamily="34" charset="-122"/>
                <a:ea typeface="微软雅黑" panose="020B0502040204020203" pitchFamily="34" charset="-122"/>
                <a:sym typeface="+mn-ea"/>
              </a:rPr>
              <a:t>双纤双向复用段保护环</a:t>
            </a:r>
            <a:endParaRPr lang="zh-CN" altLang="en-US" sz="1200">
              <a:solidFill>
                <a:srgbClr val="002060"/>
              </a:solidFill>
              <a:latin typeface="微软雅黑" panose="020B0502040204020203" pitchFamily="34" charset="-122"/>
              <a:ea typeface="微软雅黑" panose="020B0502040204020203" pitchFamily="34" charset="-122"/>
              <a:sym typeface="+mn-ea"/>
            </a:endParaRPr>
          </a:p>
        </p:txBody>
      </p:sp>
      <p:pic>
        <p:nvPicPr>
          <p:cNvPr id="21506" name="Picture 4"/>
          <p:cNvPicPr>
            <a:picLocks noChangeAspect="1"/>
          </p:cNvPicPr>
          <p:nvPr/>
        </p:nvPicPr>
        <p:blipFill>
          <a:blip r:embed="rId1"/>
          <a:stretch>
            <a:fillRect/>
          </a:stretch>
        </p:blipFill>
        <p:spPr>
          <a:xfrm>
            <a:off x="3538220" y="935990"/>
            <a:ext cx="4400550" cy="3273425"/>
          </a:xfrm>
          <a:prstGeom prst="rect">
            <a:avLst/>
          </a:prstGeom>
          <a:noFill/>
          <a:ln w="9525">
            <a:noFill/>
          </a:ln>
        </p:spPr>
      </p:pic>
      <p:sp>
        <p:nvSpPr>
          <p:cNvPr id="21507" name="Rectangle 5"/>
          <p:cNvSpPr/>
          <p:nvPr/>
        </p:nvSpPr>
        <p:spPr>
          <a:xfrm>
            <a:off x="1215390" y="4468813"/>
            <a:ext cx="7620000" cy="366712"/>
          </a:xfrm>
          <a:prstGeom prst="rect">
            <a:avLst/>
          </a:prstGeom>
          <a:noFill/>
          <a:ln w="9525">
            <a:noFill/>
          </a:ln>
        </p:spPr>
        <p:txBody>
          <a:bodyPr>
            <a:spAutoFit/>
          </a:bodyPr>
          <a:p>
            <a:pPr algn="ctr"/>
            <a:r>
              <a:rPr lang="en-US" altLang="zh-CN" sz="1800" dirty="0">
                <a:solidFill>
                  <a:srgbClr val="1C4885"/>
                </a:solidFill>
                <a:latin typeface="Arial" panose="020B0604020202020204" pitchFamily="34" charset="0"/>
              </a:rPr>
              <a:t>Architecture of a four-fiber bidirectional line-switched ring (BLSR).</a:t>
            </a:r>
            <a:endParaRPr lang="en-US" altLang="zh-CN" sz="1800" dirty="0">
              <a:solidFill>
                <a:srgbClr val="1C4885"/>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215640" y="-18415"/>
            <a:ext cx="305943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6.3.7 SDH </a:t>
            </a:r>
            <a:r>
              <a:rPr lang="zh-CN" altLang="en-US" sz="1600">
                <a:solidFill>
                  <a:srgbClr val="002060"/>
                </a:solidFill>
                <a:latin typeface="微软雅黑" panose="020B0502040204020203" pitchFamily="34" charset="-122"/>
                <a:ea typeface="微软雅黑" panose="020B0502040204020203" pitchFamily="34" charset="-122"/>
              </a:rPr>
              <a:t>网络保护机制</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2" name="文本框 1"/>
          <p:cNvSpPr txBox="1"/>
          <p:nvPr/>
        </p:nvSpPr>
        <p:spPr>
          <a:xfrm>
            <a:off x="275590" y="256540"/>
            <a:ext cx="2859405" cy="306705"/>
          </a:xfrm>
          <a:prstGeom prst="rect">
            <a:avLst/>
          </a:prstGeom>
          <a:noFill/>
        </p:spPr>
        <p:txBody>
          <a:bodyPr wrap="square" rtlCol="0">
            <a:spAutoFit/>
            <a:scene3d>
              <a:camera prst="orthographicFront"/>
              <a:lightRig rig="threePt" dir="t"/>
            </a:scene3d>
          </a:bodyPr>
          <a:p>
            <a:pPr algn="l"/>
            <a:r>
              <a:rPr lang="en-US" altLang="zh-CN">
                <a:solidFill>
                  <a:srgbClr val="002060"/>
                </a:solidFill>
                <a:effectLst/>
                <a:latin typeface="微软雅黑" panose="020B0502040204020203" pitchFamily="34" charset="-122"/>
                <a:ea typeface="微软雅黑" panose="020B0502040204020203" pitchFamily="34" charset="-122"/>
              </a:rPr>
              <a:t>4. </a:t>
            </a:r>
            <a:r>
              <a:rPr lang="zh-CN" altLang="en-US">
                <a:solidFill>
                  <a:srgbClr val="002060"/>
                </a:solidFill>
                <a:effectLst/>
                <a:latin typeface="微软雅黑" panose="020B0502040204020203" pitchFamily="34" charset="-122"/>
                <a:ea typeface="微软雅黑" panose="020B0502040204020203" pitchFamily="34" charset="-122"/>
              </a:rPr>
              <a:t>保护的具体实现</a:t>
            </a:r>
            <a:endParaRPr lang="zh-CN" altLang="en-US">
              <a:solidFill>
                <a:srgbClr val="002060"/>
              </a:solidFill>
              <a:effectLst/>
              <a:latin typeface="微软雅黑" panose="020B0502040204020203" pitchFamily="34" charset="-122"/>
              <a:ea typeface="微软雅黑" panose="020B0502040204020203" pitchFamily="34" charset="-122"/>
            </a:endParaRPr>
          </a:p>
        </p:txBody>
      </p:sp>
      <p:sp>
        <p:nvSpPr>
          <p:cNvPr id="3" name="文本框 2"/>
          <p:cNvSpPr txBox="1"/>
          <p:nvPr/>
        </p:nvSpPr>
        <p:spPr>
          <a:xfrm>
            <a:off x="106680" y="563245"/>
            <a:ext cx="1915795" cy="1014730"/>
          </a:xfrm>
          <a:prstGeom prst="rect">
            <a:avLst/>
          </a:prstGeom>
          <a:noFill/>
        </p:spPr>
        <p:txBody>
          <a:bodyPr wrap="square" rtlCol="0">
            <a:spAutoFit/>
          </a:bodyPr>
          <a:p>
            <a:r>
              <a:rPr lang="en-US" sz="1200">
                <a:solidFill>
                  <a:srgbClr val="002060"/>
                </a:solidFill>
                <a:latin typeface="微软雅黑" panose="020B0502040204020203" pitchFamily="34" charset="-122"/>
                <a:ea typeface="微软雅黑" panose="020B0502040204020203" pitchFamily="34" charset="-122"/>
              </a:rPr>
              <a:t>1) </a:t>
            </a:r>
            <a:r>
              <a:rPr lang="zh-CN" altLang="en-US" sz="1200">
                <a:solidFill>
                  <a:srgbClr val="002060"/>
                </a:solidFill>
                <a:latin typeface="微软雅黑" panose="020B0502040204020203" pitchFamily="34" charset="-122"/>
                <a:ea typeface="微软雅黑" panose="020B0502040204020203" pitchFamily="34" charset="-122"/>
              </a:rPr>
              <a:t>二纤单向通道保护环</a:t>
            </a:r>
            <a:endParaRPr lang="zh-CN" altLang="en-US" sz="1200">
              <a:solidFill>
                <a:srgbClr val="002060"/>
              </a:solidFill>
              <a:latin typeface="微软雅黑" panose="020B0502040204020203" pitchFamily="34" charset="-122"/>
              <a:ea typeface="微软雅黑" panose="020B0502040204020203" pitchFamily="34" charset="-122"/>
              <a:sym typeface="+mn-ea"/>
            </a:endParaRPr>
          </a:p>
          <a:p>
            <a:r>
              <a:rPr lang="en-US" altLang="zh-CN" sz="1200">
                <a:solidFill>
                  <a:srgbClr val="002060"/>
                </a:solidFill>
                <a:latin typeface="微软雅黑" panose="020B0502040204020203" pitchFamily="34" charset="-122"/>
                <a:ea typeface="微软雅黑" panose="020B0502040204020203" pitchFamily="34" charset="-122"/>
              </a:rPr>
              <a:t>2) </a:t>
            </a:r>
            <a:r>
              <a:rPr lang="zh-CN" altLang="en-US" sz="1200">
                <a:solidFill>
                  <a:srgbClr val="002060"/>
                </a:solidFill>
                <a:latin typeface="微软雅黑" panose="020B0502040204020203" pitchFamily="34" charset="-122"/>
                <a:ea typeface="微软雅黑" panose="020B0502040204020203" pitchFamily="34" charset="-122"/>
                <a:sym typeface="+mn-ea"/>
              </a:rPr>
              <a:t>二纤双向通道保护环</a:t>
            </a:r>
            <a:r>
              <a:rPr lang="zh-CN" altLang="en-US" sz="1200">
                <a:solidFill>
                  <a:srgbClr val="002060"/>
                </a:solidFill>
                <a:latin typeface="微软雅黑" panose="020B0502040204020203" pitchFamily="34" charset="-122"/>
                <a:ea typeface="微软雅黑" panose="020B0502040204020203" pitchFamily="34" charset="-122"/>
              </a:rPr>
              <a:t> </a:t>
            </a:r>
            <a:endParaRPr lang="zh-CN" altLang="en-US" sz="1200">
              <a:solidFill>
                <a:srgbClr val="002060"/>
              </a:solidFill>
              <a:latin typeface="微软雅黑" panose="020B0502040204020203" pitchFamily="34" charset="-122"/>
              <a:ea typeface="微软雅黑" panose="020B0502040204020203" pitchFamily="34" charset="-122"/>
            </a:endParaRPr>
          </a:p>
          <a:p>
            <a:r>
              <a:rPr lang="en-US" altLang="zh-CN" sz="1200">
                <a:solidFill>
                  <a:srgbClr val="002060"/>
                </a:solidFill>
                <a:latin typeface="微软雅黑" panose="020B0502040204020203" pitchFamily="34" charset="-122"/>
                <a:ea typeface="微软雅黑" panose="020B0502040204020203" pitchFamily="34" charset="-122"/>
              </a:rPr>
              <a:t>3) </a:t>
            </a:r>
            <a:r>
              <a:rPr lang="zh-CN" altLang="en-US" sz="1200">
                <a:solidFill>
                  <a:srgbClr val="002060"/>
                </a:solidFill>
                <a:latin typeface="微软雅黑" panose="020B0502040204020203" pitchFamily="34" charset="-122"/>
                <a:ea typeface="微软雅黑" panose="020B0502040204020203" pitchFamily="34" charset="-122"/>
                <a:sym typeface="+mn-ea"/>
              </a:rPr>
              <a:t>二纤单向复用段保护环</a:t>
            </a:r>
            <a:endParaRPr lang="zh-CN" altLang="en-US" sz="1200">
              <a:solidFill>
                <a:srgbClr val="002060"/>
              </a:solidFill>
              <a:latin typeface="微软雅黑" panose="020B0502040204020203" pitchFamily="34" charset="-122"/>
              <a:ea typeface="微软雅黑" panose="020B0502040204020203" pitchFamily="34" charset="-122"/>
              <a:sym typeface="+mn-ea"/>
            </a:endParaRPr>
          </a:p>
          <a:p>
            <a:r>
              <a:rPr lang="en-US" altLang="zh-CN" sz="1200">
                <a:solidFill>
                  <a:srgbClr val="C00000"/>
                </a:solidFill>
                <a:latin typeface="微软雅黑" panose="020B0502040204020203" pitchFamily="34" charset="-122"/>
                <a:ea typeface="微软雅黑" panose="020B0502040204020203" pitchFamily="34" charset="-122"/>
                <a:sym typeface="+mn-ea"/>
              </a:rPr>
              <a:t>4) </a:t>
            </a:r>
            <a:r>
              <a:rPr lang="zh-CN" altLang="en-US" sz="1200">
                <a:solidFill>
                  <a:srgbClr val="C00000"/>
                </a:solidFill>
                <a:latin typeface="微软雅黑" panose="020B0502040204020203" pitchFamily="34" charset="-122"/>
                <a:ea typeface="微软雅黑" panose="020B0502040204020203" pitchFamily="34" charset="-122"/>
                <a:sym typeface="+mn-ea"/>
              </a:rPr>
              <a:t>四纤双向复用段保护环</a:t>
            </a:r>
            <a:r>
              <a:rPr lang="zh-CN" altLang="en-US" sz="1200">
                <a:solidFill>
                  <a:srgbClr val="002060"/>
                </a:solidFill>
                <a:latin typeface="微软雅黑" panose="020B0502040204020203" pitchFamily="34" charset="-122"/>
                <a:ea typeface="微软雅黑" panose="020B0502040204020203" pitchFamily="34" charset="-122"/>
                <a:sym typeface="+mn-ea"/>
              </a:rPr>
              <a:t>    </a:t>
            </a:r>
            <a:endParaRPr lang="zh-CN" altLang="en-US" sz="1200">
              <a:solidFill>
                <a:srgbClr val="002060"/>
              </a:solidFill>
              <a:latin typeface="微软雅黑" panose="020B0502040204020203" pitchFamily="34" charset="-122"/>
              <a:ea typeface="微软雅黑" panose="020B0502040204020203" pitchFamily="34" charset="-122"/>
            </a:endParaRPr>
          </a:p>
          <a:p>
            <a:pPr indent="0">
              <a:buFont typeface="Wingdings" panose="05000000000000000000" charset="0"/>
              <a:buNone/>
            </a:pPr>
            <a:r>
              <a:rPr lang="en-US" altLang="zh-CN" sz="1200">
                <a:solidFill>
                  <a:srgbClr val="002060"/>
                </a:solidFill>
                <a:latin typeface="微软雅黑" panose="020B0502040204020203" pitchFamily="34" charset="-122"/>
                <a:ea typeface="微软雅黑" panose="020B0502040204020203" pitchFamily="34" charset="-122"/>
                <a:sym typeface="+mn-ea"/>
              </a:rPr>
              <a:t>5) </a:t>
            </a:r>
            <a:r>
              <a:rPr lang="zh-CN" altLang="en-US" sz="1200">
                <a:solidFill>
                  <a:srgbClr val="002060"/>
                </a:solidFill>
                <a:latin typeface="微软雅黑" panose="020B0502040204020203" pitchFamily="34" charset="-122"/>
                <a:ea typeface="微软雅黑" panose="020B0502040204020203" pitchFamily="34" charset="-122"/>
                <a:sym typeface="+mn-ea"/>
              </a:rPr>
              <a:t>双纤双向复用段保护环</a:t>
            </a:r>
            <a:endParaRPr lang="zh-CN" altLang="en-US" sz="1200">
              <a:solidFill>
                <a:srgbClr val="002060"/>
              </a:solidFill>
              <a:latin typeface="微软雅黑" panose="020B0502040204020203" pitchFamily="34" charset="-122"/>
              <a:ea typeface="微软雅黑" panose="020B0502040204020203" pitchFamily="34" charset="-122"/>
              <a:sym typeface="+mn-ea"/>
            </a:endParaRPr>
          </a:p>
        </p:txBody>
      </p:sp>
      <p:pic>
        <p:nvPicPr>
          <p:cNvPr id="22530" name="Picture 4"/>
          <p:cNvPicPr>
            <a:picLocks noChangeAspect="1"/>
          </p:cNvPicPr>
          <p:nvPr/>
        </p:nvPicPr>
        <p:blipFill>
          <a:blip r:embed="rId1"/>
          <a:stretch>
            <a:fillRect/>
          </a:stretch>
        </p:blipFill>
        <p:spPr>
          <a:xfrm>
            <a:off x="3535045" y="1164590"/>
            <a:ext cx="4408170" cy="2815590"/>
          </a:xfrm>
          <a:prstGeom prst="rect">
            <a:avLst/>
          </a:prstGeom>
          <a:noFill/>
          <a:ln w="9525">
            <a:noFill/>
          </a:ln>
        </p:spPr>
      </p:pic>
      <p:sp>
        <p:nvSpPr>
          <p:cNvPr id="22531" name="Rectangle 5"/>
          <p:cNvSpPr/>
          <p:nvPr/>
        </p:nvSpPr>
        <p:spPr>
          <a:xfrm>
            <a:off x="917575" y="4243705"/>
            <a:ext cx="8077200" cy="366713"/>
          </a:xfrm>
          <a:prstGeom prst="rect">
            <a:avLst/>
          </a:prstGeom>
          <a:noFill/>
          <a:ln w="9525">
            <a:noFill/>
          </a:ln>
        </p:spPr>
        <p:txBody>
          <a:bodyPr>
            <a:spAutoFit/>
          </a:bodyPr>
          <a:p>
            <a:pPr algn="ctr"/>
            <a:r>
              <a:rPr lang="en-US" altLang="zh-CN" sz="1800" dirty="0">
                <a:solidFill>
                  <a:srgbClr val="1C4885"/>
                </a:solidFill>
                <a:latin typeface="Arial" panose="020B0604020202020204" pitchFamily="34" charset="0"/>
              </a:rPr>
              <a:t>Reconfiguration of a four-fiber BLSR under transceiver or line failure.</a:t>
            </a:r>
            <a:endParaRPr lang="en-US" altLang="zh-CN" sz="1800" dirty="0">
              <a:solidFill>
                <a:srgbClr val="1C4885"/>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34950" y="302260"/>
            <a:ext cx="466661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6.1.1 </a:t>
            </a:r>
            <a:r>
              <a:rPr lang="zh-CN" altLang="en-US" sz="1600">
                <a:solidFill>
                  <a:srgbClr val="002060"/>
                </a:solidFill>
                <a:latin typeface="微软雅黑" panose="020B0502040204020203" pitchFamily="34" charset="-122"/>
                <a:ea typeface="微软雅黑" panose="020B0502040204020203" pitchFamily="34" charset="-122"/>
              </a:rPr>
              <a:t>广域网的概念</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9" name="文本框 8"/>
          <p:cNvSpPr txBox="1"/>
          <p:nvPr/>
        </p:nvSpPr>
        <p:spPr>
          <a:xfrm>
            <a:off x="1875155" y="1512570"/>
            <a:ext cx="5572125" cy="922020"/>
          </a:xfrm>
          <a:prstGeom prst="rect">
            <a:avLst/>
          </a:prstGeom>
          <a:noFill/>
        </p:spPr>
        <p:txBody>
          <a:bodyPr wrap="square" rtlCol="0">
            <a:spAutoFit/>
          </a:bodyPr>
          <a:p>
            <a:pPr marL="342900" indent="-342900">
              <a:buFont typeface="+mj-lt"/>
              <a:buAutoNum type="arabicPeriod"/>
            </a:pPr>
            <a:r>
              <a:rPr lang="zh-CN" altLang="en-US" sz="1800">
                <a:solidFill>
                  <a:srgbClr val="002060"/>
                </a:solidFill>
                <a:latin typeface="微软雅黑" panose="020B0502040204020203" pitchFamily="34" charset="-122"/>
                <a:ea typeface="微软雅黑" panose="020B0502040204020203" pitchFamily="34" charset="-122"/>
              </a:rPr>
              <a:t>广域网的定义与特点</a:t>
            </a:r>
            <a:endParaRPr lang="zh-CN" altLang="en-US" sz="1800">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sz="1800">
                <a:solidFill>
                  <a:srgbClr val="002060"/>
                </a:solidFill>
                <a:latin typeface="微软雅黑" panose="020B0502040204020203" pitchFamily="34" charset="-122"/>
                <a:ea typeface="微软雅黑" panose="020B0502040204020203" pitchFamily="34" charset="-122"/>
              </a:rPr>
              <a:t>广域网的组成与结构</a:t>
            </a:r>
            <a:endParaRPr lang="zh-CN" altLang="en-US" sz="1800">
              <a:solidFill>
                <a:srgbClr val="002060"/>
              </a:solidFill>
              <a:latin typeface="微软雅黑" panose="020B0502040204020203" pitchFamily="34" charset="-122"/>
              <a:ea typeface="微软雅黑" panose="020B0502040204020203" pitchFamily="34" charset="-122"/>
            </a:endParaRPr>
          </a:p>
          <a:p>
            <a:pPr marL="342900" indent="-342900">
              <a:buFont typeface="+mj-lt"/>
              <a:buAutoNum type="arabicPeriod"/>
            </a:pPr>
            <a:r>
              <a:rPr lang="zh-CN" altLang="en-US" sz="1800">
                <a:solidFill>
                  <a:srgbClr val="002060"/>
                </a:solidFill>
                <a:latin typeface="微软雅黑" panose="020B0502040204020203" pitchFamily="34" charset="-122"/>
                <a:ea typeface="微软雅黑" panose="020B0502040204020203" pitchFamily="34" charset="-122"/>
              </a:rPr>
              <a:t>常见广域网</a:t>
            </a:r>
            <a:endParaRPr lang="zh-CN" altLang="en-US" sz="18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userDrawn="1"/>
        </p:nvGrpSpPr>
        <p:grpSpPr>
          <a:xfrm>
            <a:off x="4502785" y="634365"/>
            <a:ext cx="4344669" cy="4158615"/>
            <a:chOff x="-744761" y="-143009"/>
            <a:chExt cx="7094266" cy="7094268"/>
          </a:xfrm>
        </p:grpSpPr>
        <p:pic>
          <p:nvPicPr>
            <p:cNvPr id="17" name="图片 16"/>
            <p:cNvPicPr>
              <a:picLocks noChangeAspect="1"/>
            </p:cNvPicPr>
            <p:nvPr userDrawn="1"/>
          </p:nvPicPr>
          <p:blipFill>
            <a:blip r:embed="rId1"/>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grpSp>
      <p:sp>
        <p:nvSpPr>
          <p:cNvPr id="2" name="矩形 1"/>
          <p:cNvSpPr/>
          <p:nvPr/>
        </p:nvSpPr>
        <p:spPr>
          <a:xfrm>
            <a:off x="538480" y="1818005"/>
            <a:ext cx="3590290" cy="1085850"/>
          </a:xfrm>
          <a:prstGeom prst="rect">
            <a:avLst/>
          </a:prstGeom>
          <a:solidFill>
            <a:schemeClr val="accent2">
              <a:lumMod val="20000"/>
              <a:lumOff val="80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8480" y="1818005"/>
            <a:ext cx="3590290" cy="1085850"/>
          </a:xfrm>
          <a:prstGeom prst="rect">
            <a:avLst/>
          </a:prstGeom>
          <a:solidFill>
            <a:schemeClr val="accent2">
              <a:lumMod val="20000"/>
              <a:lumOff val="80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41" name="组合 40"/>
          <p:cNvGrpSpPr/>
          <p:nvPr userDrawn="1"/>
        </p:nvGrpSpPr>
        <p:grpSpPr>
          <a:xfrm rot="0">
            <a:off x="794385" y="2936875"/>
            <a:ext cx="3162935" cy="257810"/>
            <a:chOff x="1268" y="3776"/>
            <a:chExt cx="4981" cy="406"/>
          </a:xfrm>
        </p:grpSpPr>
        <p:sp>
          <p:nvSpPr>
            <p:cNvPr id="42" name="Rectangle 6"/>
            <p:cNvSpPr>
              <a:spLocks noChangeArrowheads="1"/>
            </p:cNvSpPr>
            <p:nvPr/>
          </p:nvSpPr>
          <p:spPr bwMode="auto">
            <a:xfrm>
              <a:off x="2844" y="3786"/>
              <a:ext cx="3405" cy="38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0" rIns="0" bIns="0" anchor="ctr" anchorCtr="0">
              <a:spAutoFit/>
            </a:bodyPr>
            <a:p>
              <a:pPr algn="l"/>
              <a:r>
                <a:rPr lang="zh-CN" altLang="en-US" sz="1600" b="1" dirty="0">
                  <a:solidFill>
                    <a:srgbClr val="1C4885"/>
                  </a:solidFill>
                  <a:latin typeface="微软雅黑" panose="020B0502040204020203" pitchFamily="34" charset="-122"/>
                  <a:ea typeface="微软雅黑" panose="020B0502040204020203" pitchFamily="34" charset="-122"/>
                  <a:sym typeface="+mn-ea"/>
                </a:rPr>
                <a:t>WDM网络</a:t>
              </a:r>
              <a:endParaRPr lang="zh-CN" altLang="en-US" sz="1600" b="1" dirty="0">
                <a:solidFill>
                  <a:srgbClr val="1C4885"/>
                </a:solidFill>
                <a:latin typeface="微软雅黑" panose="020B0502040204020203" pitchFamily="34" charset="-122"/>
                <a:ea typeface="微软雅黑" panose="020B0502040204020203" pitchFamily="34" charset="-122"/>
              </a:endParaRPr>
            </a:p>
          </p:txBody>
        </p:sp>
        <p:sp>
          <p:nvSpPr>
            <p:cNvPr id="43"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p>
              <a:pPr algn="ctr"/>
              <a:r>
                <a:rPr lang="en-US" altLang="zh-CN" sz="1600" b="1">
                  <a:solidFill>
                    <a:schemeClr val="bg1"/>
                  </a:solidFill>
                  <a:latin typeface="微软雅黑" panose="020B0502040204020203" pitchFamily="34" charset="-122"/>
                  <a:ea typeface="微软雅黑" panose="020B0502040204020203" pitchFamily="34" charset="-122"/>
                </a:rPr>
                <a:t>6.4</a:t>
              </a:r>
              <a:endParaRPr lang="en-US" altLang="zh-CN" sz="1600" b="1">
                <a:solidFill>
                  <a:schemeClr val="bg1"/>
                </a:solidFill>
                <a:latin typeface="微软雅黑" panose="020B0502040204020203" pitchFamily="34" charset="-122"/>
                <a:ea typeface="微软雅黑" panose="020B0502040204020203" pitchFamily="34"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afterEffect">
                                  <p:stCondLst>
                                    <p:cond delay="0"/>
                                  </p:stCondLst>
                                  <p:childTnLst>
                                    <p:animMotion origin="layout" path="M 0.000000 0.000000 L 0.000000 -0.558504 " pathEditMode="relative" rAng="0" ptsTypes="">
                                      <p:cBhvr>
                                        <p:cTn id="6" dur="500" fill="hold"/>
                                        <p:tgtEl>
                                          <p:spTgt spid="41"/>
                                        </p:tgtEl>
                                        <p:attrNameLst>
                                          <p:attrName>ppt_x</p:attrName>
                                          <p:attrName>ppt_y</p:attrName>
                                        </p:attrNameLst>
                                      </p:cBhvr>
                                      <p:rCtr x="0" y="-1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3674745" y="10471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1. WDM </a:t>
            </a:r>
            <a:r>
              <a:rPr lang="zh-CN" altLang="en-US" sz="1600">
                <a:solidFill>
                  <a:srgbClr val="002060"/>
                </a:solidFill>
                <a:latin typeface="微软雅黑" panose="020B0502040204020203" pitchFamily="34" charset="-122"/>
                <a:ea typeface="微软雅黑" panose="020B0502040204020203" pitchFamily="34" charset="-122"/>
              </a:rPr>
              <a:t>技术</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1" name="文本框 10"/>
          <p:cNvSpPr txBox="1"/>
          <p:nvPr/>
        </p:nvSpPr>
        <p:spPr>
          <a:xfrm>
            <a:off x="3674745" y="15297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2. WDM </a:t>
            </a:r>
            <a:r>
              <a:rPr lang="zh-CN" altLang="en-US" sz="1600">
                <a:solidFill>
                  <a:srgbClr val="002060"/>
                </a:solidFill>
                <a:latin typeface="微软雅黑" panose="020B0502040204020203" pitchFamily="34" charset="-122"/>
                <a:ea typeface="微软雅黑" panose="020B0502040204020203" pitchFamily="34" charset="-122"/>
              </a:rPr>
              <a:t>网络结构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2" name="文本框 11"/>
          <p:cNvSpPr txBox="1"/>
          <p:nvPr/>
        </p:nvSpPr>
        <p:spPr>
          <a:xfrm>
            <a:off x="3674745" y="20123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3. WDM </a:t>
            </a:r>
            <a:r>
              <a:rPr lang="zh-CN" altLang="en-US" sz="1600">
                <a:solidFill>
                  <a:srgbClr val="002060"/>
                </a:solidFill>
                <a:latin typeface="微软雅黑" panose="020B0502040204020203" pitchFamily="34" charset="-122"/>
                <a:ea typeface="微软雅黑" panose="020B0502040204020203" pitchFamily="34" charset="-122"/>
              </a:rPr>
              <a:t>网络节点设备</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3" name="文本框 12"/>
          <p:cNvSpPr txBox="1"/>
          <p:nvPr/>
        </p:nvSpPr>
        <p:spPr>
          <a:xfrm>
            <a:off x="3674745" y="24949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4. WDM </a:t>
            </a:r>
            <a:r>
              <a:rPr lang="zh-CN" altLang="en-US" sz="1600">
                <a:solidFill>
                  <a:srgbClr val="002060"/>
                </a:solidFill>
                <a:latin typeface="微软雅黑" panose="020B0502040204020203" pitchFamily="34" charset="-122"/>
                <a:ea typeface="微软雅黑" panose="020B0502040204020203" pitchFamily="34" charset="-122"/>
              </a:rPr>
              <a:t>网络的问题</a:t>
            </a:r>
            <a:endParaRPr lang="zh-CN" altLang="en-US" sz="16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000000 0.000000 L 0.000000 -0.196742 " pathEditMode="relative" rAng="0" ptsTypes="">
                                      <p:cBhvr>
                                        <p:cTn id="6" dur="500" fill="hold"/>
                                        <p:tgtEl>
                                          <p:spTgt spid="9"/>
                                        </p:tgtEl>
                                        <p:attrNameLst>
                                          <p:attrName>ppt_x</p:attrName>
                                          <p:attrName>ppt_y</p:attrName>
                                        </p:attrNameLst>
                                      </p:cBhvr>
                                      <p:rCtr x="0" y="-95"/>
                                    </p:animMotion>
                                  </p:childTnLst>
                                </p:cTn>
                              </p:par>
                            </p:childTnLst>
                          </p:cTn>
                        </p:par>
                        <p:par>
                          <p:cTn id="7" fill="hold">
                            <p:stCondLst>
                              <p:cond delay="500"/>
                            </p:stCondLst>
                            <p:childTnLst>
                              <p:par>
                                <p:cTn id="8" presetID="2" presetClass="exit" presetSubtype="1" fill="hold" grpId="0" nodeType="afterEffect">
                                  <p:stCondLst>
                                    <p:cond delay="0"/>
                                  </p:stCondLst>
                                  <p:childTnLst>
                                    <p:anim calcmode="lin" valueType="num">
                                      <p:cBhvr additive="base">
                                        <p:cTn id="9" dur="500"/>
                                        <p:tgtEl>
                                          <p:spTgt spid="11"/>
                                        </p:tgtEl>
                                        <p:attrNameLst>
                                          <p:attrName>ppt_x</p:attrName>
                                        </p:attrNameLst>
                                      </p:cBhvr>
                                      <p:tavLst>
                                        <p:tav tm="0">
                                          <p:val>
                                            <p:strVal val="ppt_x"/>
                                          </p:val>
                                        </p:tav>
                                        <p:tav tm="100000">
                                          <p:val>
                                            <p:strVal val="ppt_x"/>
                                          </p:val>
                                        </p:tav>
                                      </p:tavLst>
                                    </p:anim>
                                    <p:anim calcmode="lin" valueType="num">
                                      <p:cBhvr additive="base">
                                        <p:cTn id="10" dur="500"/>
                                        <p:tgtEl>
                                          <p:spTgt spid="11"/>
                                        </p:tgtEl>
                                        <p:attrNameLst>
                                          <p:attrName>ppt_y</p:attrName>
                                        </p:attrNameLst>
                                      </p:cBhvr>
                                      <p:tavLst>
                                        <p:tav tm="0">
                                          <p:val>
                                            <p:strVal val="ppt_y"/>
                                          </p:val>
                                        </p:tav>
                                        <p:tav tm="100000">
                                          <p:val>
                                            <p:strVal val="0-ppt_h/2"/>
                                          </p:val>
                                        </p:tav>
                                      </p:tavLst>
                                    </p:anim>
                                    <p:set>
                                      <p:cBhvr>
                                        <p:cTn id="11" dur="1" fill="hold">
                                          <p:stCondLst>
                                            <p:cond delay="499"/>
                                          </p:stCondLst>
                                        </p:cTn>
                                        <p:tgtEl>
                                          <p:spTgt spid="11"/>
                                        </p:tgtEl>
                                        <p:attrNameLst>
                                          <p:attrName>style.visibility</p:attrName>
                                        </p:attrNameLst>
                                      </p:cBhvr>
                                      <p:to>
                                        <p:strVal val="hidden"/>
                                      </p:to>
                                    </p:set>
                                  </p:childTnLst>
                                </p:cTn>
                              </p:par>
                              <p:par>
                                <p:cTn id="12" presetID="2" presetClass="exit" presetSubtype="1" fill="hold" grpId="0" nodeType="withEffect">
                                  <p:stCondLst>
                                    <p:cond delay="0"/>
                                  </p:stCondLst>
                                  <p:childTnLst>
                                    <p:anim calcmode="lin" valueType="num">
                                      <p:cBhvr additive="base">
                                        <p:cTn id="13" dur="500"/>
                                        <p:tgtEl>
                                          <p:spTgt spid="12"/>
                                        </p:tgtEl>
                                        <p:attrNameLst>
                                          <p:attrName>ppt_x</p:attrName>
                                        </p:attrNameLst>
                                      </p:cBhvr>
                                      <p:tavLst>
                                        <p:tav tm="0">
                                          <p:val>
                                            <p:strVal val="ppt_x"/>
                                          </p:val>
                                        </p:tav>
                                        <p:tav tm="100000">
                                          <p:val>
                                            <p:strVal val="ppt_x"/>
                                          </p:val>
                                        </p:tav>
                                      </p:tavLst>
                                    </p:anim>
                                    <p:anim calcmode="lin" valueType="num">
                                      <p:cBhvr additive="base">
                                        <p:cTn id="14" dur="500"/>
                                        <p:tgtEl>
                                          <p:spTgt spid="12"/>
                                        </p:tgtEl>
                                        <p:attrNameLst>
                                          <p:attrName>ppt_y</p:attrName>
                                        </p:attrNameLst>
                                      </p:cBhvr>
                                      <p:tavLst>
                                        <p:tav tm="0">
                                          <p:val>
                                            <p:strVal val="ppt_y"/>
                                          </p:val>
                                        </p:tav>
                                        <p:tav tm="100000">
                                          <p:val>
                                            <p:strVal val="0-ppt_h/2"/>
                                          </p:val>
                                        </p:tav>
                                      </p:tavLst>
                                    </p:anim>
                                    <p:set>
                                      <p:cBhvr>
                                        <p:cTn id="15" dur="1" fill="hold">
                                          <p:stCondLst>
                                            <p:cond delay="499"/>
                                          </p:stCondLst>
                                        </p:cTn>
                                        <p:tgtEl>
                                          <p:spTgt spid="12"/>
                                        </p:tgtEl>
                                        <p:attrNameLst>
                                          <p:attrName>style.visibility</p:attrName>
                                        </p:attrNameLst>
                                      </p:cBhvr>
                                      <p:to>
                                        <p:strVal val="hidden"/>
                                      </p:to>
                                    </p:set>
                                  </p:childTnLst>
                                </p:cTn>
                              </p:par>
                              <p:par>
                                <p:cTn id="16" presetID="2" presetClass="exit" presetSubtype="1" fill="hold" grpId="0" nodeType="withEffect">
                                  <p:stCondLst>
                                    <p:cond delay="0"/>
                                  </p:stCondLst>
                                  <p:childTnLst>
                                    <p:anim calcmode="lin" valueType="num">
                                      <p:cBhvr additive="base">
                                        <p:cTn id="17" dur="500"/>
                                        <p:tgtEl>
                                          <p:spTgt spid="13"/>
                                        </p:tgtEl>
                                        <p:attrNameLst>
                                          <p:attrName>ppt_x</p:attrName>
                                        </p:attrNameLst>
                                      </p:cBhvr>
                                      <p:tavLst>
                                        <p:tav tm="0">
                                          <p:val>
                                            <p:strVal val="ppt_x"/>
                                          </p:val>
                                        </p:tav>
                                        <p:tav tm="100000">
                                          <p:val>
                                            <p:strVal val="ppt_x"/>
                                          </p:val>
                                        </p:tav>
                                      </p:tavLst>
                                    </p:anim>
                                    <p:anim calcmode="lin" valueType="num">
                                      <p:cBhvr additive="base">
                                        <p:cTn id="18" dur="500"/>
                                        <p:tgtEl>
                                          <p:spTgt spid="13"/>
                                        </p:tgtEl>
                                        <p:attrNameLst>
                                          <p:attrName>ppt_y</p:attrName>
                                        </p:attrNameLst>
                                      </p:cBhvr>
                                      <p:tavLst>
                                        <p:tav tm="0">
                                          <p:val>
                                            <p:strVal val="ppt_y"/>
                                          </p:val>
                                        </p:tav>
                                        <p:tav tm="100000">
                                          <p:val>
                                            <p:strVal val="0-ppt_h/2"/>
                                          </p:val>
                                        </p:tav>
                                      </p:tavLst>
                                    </p:anim>
                                    <p:set>
                                      <p:cBhvr>
                                        <p:cTn id="19"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3674745" y="0"/>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1. WDM </a:t>
            </a:r>
            <a:r>
              <a:rPr lang="zh-CN" altLang="en-US" sz="1600">
                <a:solidFill>
                  <a:srgbClr val="002060"/>
                </a:solidFill>
                <a:latin typeface="微软雅黑" panose="020B0502040204020203" pitchFamily="34" charset="-122"/>
                <a:ea typeface="微软雅黑" panose="020B0502040204020203" pitchFamily="34" charset="-122"/>
              </a:rPr>
              <a:t>技术</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2" name="文本框 1"/>
          <p:cNvSpPr txBox="1"/>
          <p:nvPr/>
        </p:nvSpPr>
        <p:spPr>
          <a:xfrm>
            <a:off x="3170555" y="785495"/>
            <a:ext cx="2804160" cy="1076325"/>
          </a:xfrm>
          <a:prstGeom prst="rect">
            <a:avLst/>
          </a:prstGeom>
          <a:noFill/>
        </p:spPr>
        <p:txBody>
          <a:bodyPr wrap="square" rtlCol="0">
            <a:spAutoFit/>
          </a:bodyPr>
          <a:p>
            <a:pPr algn="l"/>
            <a:r>
              <a:rPr lang="zh-CN" altLang="en-US" sz="1600">
                <a:solidFill>
                  <a:srgbClr val="002060"/>
                </a:solidFill>
                <a:latin typeface="微软雅黑" panose="020B0502040204020203" pitchFamily="34" charset="-122"/>
                <a:ea typeface="微软雅黑" panose="020B0502040204020203" pitchFamily="34" charset="-122"/>
              </a:rPr>
              <a:t>计算机网络的三个发展阶段：</a:t>
            </a:r>
            <a:endParaRPr lang="zh-CN" altLang="en-US" sz="1600">
              <a:solidFill>
                <a:srgbClr val="002060"/>
              </a:solidFill>
              <a:latin typeface="微软雅黑" panose="020B0502040204020203" pitchFamily="34" charset="-122"/>
              <a:ea typeface="微软雅黑" panose="020B0502040204020203" pitchFamily="34" charset="-122"/>
            </a:endParaRPr>
          </a:p>
          <a:p>
            <a:pPr algn="l"/>
            <a:endParaRPr lang="zh-CN" altLang="en-US" sz="1200">
              <a:solidFill>
                <a:srgbClr val="002060"/>
              </a:solidFill>
              <a:latin typeface="微软雅黑" panose="020B0502040204020203" pitchFamily="34" charset="-122"/>
              <a:ea typeface="微软雅黑" panose="020B0502040204020203" pitchFamily="34" charset="-122"/>
            </a:endParaRPr>
          </a:p>
          <a:p>
            <a:pPr algn="l"/>
            <a:r>
              <a:rPr lang="en-US" altLang="zh-CN" sz="1200">
                <a:solidFill>
                  <a:srgbClr val="002060"/>
                </a:solidFill>
                <a:latin typeface="微软雅黑" panose="020B0502040204020203" pitchFamily="34" charset="-122"/>
                <a:ea typeface="微软雅黑" panose="020B0502040204020203" pitchFamily="34" charset="-122"/>
              </a:rPr>
              <a:t>1. </a:t>
            </a:r>
            <a:r>
              <a:rPr lang="zh-CN" altLang="en-US" sz="1200">
                <a:solidFill>
                  <a:srgbClr val="002060"/>
                </a:solidFill>
                <a:latin typeface="微软雅黑" panose="020B0502040204020203" pitchFamily="34" charset="-122"/>
                <a:ea typeface="微软雅黑" panose="020B0502040204020203" pitchFamily="34" charset="-122"/>
              </a:rPr>
              <a:t>铜线阶段</a:t>
            </a:r>
            <a:endParaRPr lang="zh-CN" altLang="en-US" sz="1200">
              <a:solidFill>
                <a:srgbClr val="002060"/>
              </a:solidFill>
              <a:latin typeface="微软雅黑" panose="020B0502040204020203" pitchFamily="34" charset="-122"/>
              <a:ea typeface="微软雅黑" panose="020B0502040204020203" pitchFamily="34" charset="-122"/>
            </a:endParaRPr>
          </a:p>
          <a:p>
            <a:pPr algn="l"/>
            <a:r>
              <a:rPr lang="en-US" altLang="zh-CN" sz="1200">
                <a:solidFill>
                  <a:srgbClr val="002060"/>
                </a:solidFill>
                <a:latin typeface="微软雅黑" panose="020B0502040204020203" pitchFamily="34" charset="-122"/>
                <a:ea typeface="微软雅黑" panose="020B0502040204020203" pitchFamily="34" charset="-122"/>
              </a:rPr>
              <a:t>2. </a:t>
            </a:r>
            <a:r>
              <a:rPr lang="zh-CN" altLang="en-US" sz="1200">
                <a:solidFill>
                  <a:srgbClr val="002060"/>
                </a:solidFill>
                <a:latin typeface="微软雅黑" panose="020B0502040204020203" pitchFamily="34" charset="-122"/>
                <a:ea typeface="微软雅黑" panose="020B0502040204020203" pitchFamily="34" charset="-122"/>
              </a:rPr>
              <a:t>光电阶段</a:t>
            </a:r>
            <a:endParaRPr lang="zh-CN" altLang="en-US" sz="1200">
              <a:solidFill>
                <a:srgbClr val="002060"/>
              </a:solidFill>
              <a:latin typeface="微软雅黑" panose="020B0502040204020203" pitchFamily="34" charset="-122"/>
              <a:ea typeface="微软雅黑" panose="020B0502040204020203" pitchFamily="34" charset="-122"/>
            </a:endParaRPr>
          </a:p>
          <a:p>
            <a:pPr algn="l"/>
            <a:r>
              <a:rPr lang="en-US" altLang="zh-CN" sz="1200">
                <a:solidFill>
                  <a:srgbClr val="002060"/>
                </a:solidFill>
                <a:latin typeface="微软雅黑" panose="020B0502040204020203" pitchFamily="34" charset="-122"/>
                <a:ea typeface="微软雅黑" panose="020B0502040204020203" pitchFamily="34" charset="-122"/>
              </a:rPr>
              <a:t>3. </a:t>
            </a:r>
            <a:r>
              <a:rPr lang="zh-CN" altLang="en-US" sz="1200">
                <a:solidFill>
                  <a:srgbClr val="002060"/>
                </a:solidFill>
                <a:latin typeface="微软雅黑" panose="020B0502040204020203" pitchFamily="34" charset="-122"/>
                <a:ea typeface="微软雅黑" panose="020B0502040204020203" pitchFamily="34" charset="-122"/>
              </a:rPr>
              <a:t>全光阶段</a:t>
            </a:r>
            <a:endParaRPr lang="zh-CN" altLang="en-US" sz="1200">
              <a:solidFill>
                <a:srgbClr val="002060"/>
              </a:solidFill>
              <a:latin typeface="微软雅黑" panose="020B0502040204020203" pitchFamily="34" charset="-122"/>
              <a:ea typeface="微软雅黑" panose="020B0502040204020203" pitchFamily="34" charset="-122"/>
            </a:endParaRPr>
          </a:p>
        </p:txBody>
      </p:sp>
      <p:sp>
        <p:nvSpPr>
          <p:cNvPr id="3" name="文本框 2"/>
          <p:cNvSpPr txBox="1"/>
          <p:nvPr/>
        </p:nvSpPr>
        <p:spPr>
          <a:xfrm>
            <a:off x="2082800" y="2449830"/>
            <a:ext cx="4980305" cy="1076325"/>
          </a:xfrm>
          <a:prstGeom prst="rect">
            <a:avLst/>
          </a:prstGeom>
          <a:noFill/>
        </p:spPr>
        <p:txBody>
          <a:bodyPr wrap="square" rtlCol="0">
            <a:spAutoFit/>
          </a:bodyPr>
          <a:p>
            <a:pPr algn="l"/>
            <a:r>
              <a:rPr lang="zh-CN" altLang="en-US">
                <a:solidFill>
                  <a:srgbClr val="002060"/>
                </a:solidFill>
                <a:latin typeface="微软雅黑" panose="020B0502040204020203" pitchFamily="34" charset="-122"/>
                <a:ea typeface="微软雅黑" panose="020B0502040204020203" pitchFamily="34" charset="-122"/>
              </a:rPr>
              <a:t>WDM(Wavelength Division Multiplexing，</a:t>
            </a:r>
            <a:r>
              <a:rPr lang="zh-CN" altLang="en-US">
                <a:solidFill>
                  <a:srgbClr val="002060"/>
                </a:solidFill>
                <a:latin typeface="微软雅黑" panose="020B0502040204020203" pitchFamily="34" charset="-122"/>
                <a:ea typeface="微软雅黑" panose="020B0502040204020203" pitchFamily="34" charset="-122"/>
                <a:sym typeface="+mn-ea"/>
              </a:rPr>
              <a:t>波分复用</a:t>
            </a:r>
            <a:r>
              <a:rPr lang="zh-CN" altLang="en-US">
                <a:solidFill>
                  <a:srgbClr val="002060"/>
                </a:solidFill>
                <a:latin typeface="微软雅黑" panose="020B0502040204020203" pitchFamily="34" charset="-122"/>
                <a:ea typeface="微软雅黑" panose="020B0502040204020203" pitchFamily="34" charset="-122"/>
              </a:rPr>
              <a:t>)</a:t>
            </a:r>
            <a:endParaRPr lang="zh-CN" altLang="en-US">
              <a:solidFill>
                <a:srgbClr val="002060"/>
              </a:solidFill>
              <a:latin typeface="微软雅黑" panose="020B0502040204020203" pitchFamily="34" charset="-122"/>
              <a:ea typeface="微软雅黑" panose="020B0502040204020203" pitchFamily="34" charset="-122"/>
            </a:endParaRPr>
          </a:p>
          <a:p>
            <a:pPr algn="l"/>
            <a:endParaRPr lang="zh-CN" altLang="en-US">
              <a:solidFill>
                <a:srgbClr val="002060"/>
              </a:solidFill>
              <a:latin typeface="微软雅黑" panose="020B0502040204020203" pitchFamily="34" charset="-122"/>
              <a:ea typeface="微软雅黑" panose="020B0502040204020203" pitchFamily="34" charset="-122"/>
            </a:endParaRPr>
          </a:p>
          <a:p>
            <a:pPr marL="171450" indent="-171450" algn="l">
              <a:buFont typeface="Wingdings" panose="05000000000000000000" charset="0"/>
              <a:buChar char=""/>
            </a:pPr>
            <a:r>
              <a:rPr lang="zh-CN" altLang="en-US" sz="1200">
                <a:solidFill>
                  <a:srgbClr val="002060"/>
                </a:solidFill>
                <a:latin typeface="微软雅黑" panose="020B0502040204020203" pitchFamily="34" charset="-122"/>
                <a:ea typeface="微软雅黑" panose="020B0502040204020203" pitchFamily="34" charset="-122"/>
              </a:rPr>
              <a:t>将多路不同波长的光载波信号，经复用器(Multiplexer)汇合在一起，并耦合到同一根光纤中进行传输</a:t>
            </a:r>
            <a:endParaRPr lang="zh-CN" altLang="en-US" sz="1200">
              <a:solidFill>
                <a:srgbClr val="002060"/>
              </a:solidFill>
              <a:latin typeface="微软雅黑" panose="020B0502040204020203" pitchFamily="34" charset="-122"/>
              <a:ea typeface="微软雅黑" panose="020B0502040204020203" pitchFamily="34" charset="-122"/>
            </a:endParaRPr>
          </a:p>
          <a:p>
            <a:pPr marL="171450" indent="-171450" algn="l">
              <a:buFont typeface="Wingdings" panose="05000000000000000000" charset="0"/>
              <a:buChar char=""/>
            </a:pPr>
            <a:r>
              <a:rPr lang="zh-CN" altLang="en-US" sz="1200">
                <a:solidFill>
                  <a:srgbClr val="002060"/>
                </a:solidFill>
                <a:latin typeface="微软雅黑" panose="020B0502040204020203" pitchFamily="34" charset="-122"/>
                <a:ea typeface="微软雅黑" panose="020B0502040204020203" pitchFamily="34" charset="-122"/>
              </a:rPr>
              <a:t>中间节点直接进行光交换，无需光电转换</a:t>
            </a:r>
            <a:endParaRPr lang="zh-CN" altLang="en-US" sz="1200">
              <a:solidFill>
                <a:srgbClr val="002060"/>
              </a:solidFill>
              <a:latin typeface="微软雅黑" panose="020B0502040204020203" pitchFamily="34" charset="-122"/>
              <a:ea typeface="微软雅黑" panose="020B0502040204020203" pitchFamily="34" charset="-122"/>
            </a:endParaRPr>
          </a:p>
        </p:txBody>
      </p:sp>
      <p:sp>
        <p:nvSpPr>
          <p:cNvPr id="5" name="文本框 4"/>
          <p:cNvSpPr txBox="1"/>
          <p:nvPr/>
        </p:nvSpPr>
        <p:spPr>
          <a:xfrm>
            <a:off x="2013585" y="4010660"/>
            <a:ext cx="5205095" cy="368300"/>
          </a:xfrm>
          <a:prstGeom prst="rect">
            <a:avLst/>
          </a:prstGeom>
          <a:noFill/>
        </p:spPr>
        <p:txBody>
          <a:bodyPr wrap="square" rtlCol="0">
            <a:spAutoFit/>
            <a:scene3d>
              <a:camera prst="orthographicFront"/>
              <a:lightRig rig="threePt" dir="t"/>
            </a:scene3d>
          </a:bodyPr>
          <a:p>
            <a:pPr algn="ctr"/>
            <a:r>
              <a:rPr lang="zh-CN" altLang="en-US" sz="1800">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rPr>
              <a:t>一根光纤，多路传输</a:t>
            </a:r>
            <a:endParaRPr lang="zh-CN" altLang="en-US" sz="1800">
              <a:ln w="22225">
                <a:solidFill>
                  <a:schemeClr val="accent2"/>
                </a:solidFill>
                <a:prstDash val="solid"/>
              </a:ln>
              <a:solidFill>
                <a:schemeClr val="accent2">
                  <a:lumMod val="40000"/>
                  <a:lumOff val="60000"/>
                </a:schemeClr>
              </a:solidFill>
              <a:effectLst/>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ppt_y</p:attrName>
                                        </p:attrNameLst>
                                      </p:cBhvr>
                                      <p:tavLst>
                                        <p:tav tm="0">
                                          <p:val>
                                            <p:strVal val="#ppt_y+#ppt_h*1.125000"/>
                                          </p:val>
                                        </p:tav>
                                        <p:tav tm="100000">
                                          <p:val>
                                            <p:strVal val="#ppt_y"/>
                                          </p:val>
                                        </p:tav>
                                      </p:tavLst>
                                    </p:anim>
                                    <p:animEffect transition="in" filter="wipe(up)">
                                      <p:cBhvr>
                                        <p:cTn id="14" dur="500"/>
                                        <p:tgtEl>
                                          <p:spTgt spid="3"/>
                                        </p:tgtEl>
                                      </p:cBhvr>
                                    </p:animEffect>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3674745" y="0"/>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1. WDM </a:t>
            </a:r>
            <a:r>
              <a:rPr lang="zh-CN" altLang="en-US" sz="1600">
                <a:solidFill>
                  <a:srgbClr val="002060"/>
                </a:solidFill>
                <a:latin typeface="微软雅黑" panose="020B0502040204020203" pitchFamily="34" charset="-122"/>
                <a:ea typeface="微软雅黑" panose="020B0502040204020203" pitchFamily="34" charset="-122"/>
              </a:rPr>
              <a:t>技术</a:t>
            </a:r>
            <a:endParaRPr lang="zh-CN" altLang="en-US" sz="1600">
              <a:solidFill>
                <a:srgbClr val="002060"/>
              </a:solidFill>
              <a:latin typeface="微软雅黑" panose="020B0502040204020203" pitchFamily="34" charset="-122"/>
              <a:ea typeface="微软雅黑" panose="020B0502040204020203" pitchFamily="34" charset="-122"/>
            </a:endParaRPr>
          </a:p>
        </p:txBody>
      </p:sp>
      <p:grpSp>
        <p:nvGrpSpPr>
          <p:cNvPr id="36" name="组合 35"/>
          <p:cNvGrpSpPr/>
          <p:nvPr/>
        </p:nvGrpSpPr>
        <p:grpSpPr>
          <a:xfrm>
            <a:off x="1304290" y="1701165"/>
            <a:ext cx="6536690" cy="1602105"/>
            <a:chOff x="1454" y="4179"/>
            <a:chExt cx="10294" cy="2523"/>
          </a:xfrm>
        </p:grpSpPr>
        <p:sp>
          <p:nvSpPr>
            <p:cNvPr id="4" name="矩形 3"/>
            <p:cNvSpPr/>
            <p:nvPr/>
          </p:nvSpPr>
          <p:spPr>
            <a:xfrm>
              <a:off x="2486" y="4345"/>
              <a:ext cx="1146" cy="535"/>
            </a:xfrm>
            <a:prstGeom prst="rect">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光源 </a:t>
              </a: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1</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5" name="矩形 4"/>
            <p:cNvSpPr/>
            <p:nvPr/>
          </p:nvSpPr>
          <p:spPr>
            <a:xfrm>
              <a:off x="2486" y="5245"/>
              <a:ext cx="1146" cy="535"/>
            </a:xfrm>
            <a:prstGeom prst="rect">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光源 </a:t>
              </a: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2</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6" name="矩形 5"/>
            <p:cNvSpPr/>
            <p:nvPr/>
          </p:nvSpPr>
          <p:spPr>
            <a:xfrm>
              <a:off x="2486" y="6167"/>
              <a:ext cx="1146" cy="535"/>
            </a:xfrm>
            <a:prstGeom prst="rect">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光源 </a:t>
              </a:r>
              <a:r>
                <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n</a:t>
              </a:r>
              <a:endPara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7" name="矩形 6"/>
            <p:cNvSpPr/>
            <p:nvPr/>
          </p:nvSpPr>
          <p:spPr>
            <a:xfrm>
              <a:off x="9571" y="4345"/>
              <a:ext cx="1146" cy="535"/>
            </a:xfrm>
            <a:prstGeom prst="rect">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检测器</a:t>
              </a: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8" name="矩形 7"/>
            <p:cNvSpPr/>
            <p:nvPr/>
          </p:nvSpPr>
          <p:spPr>
            <a:xfrm>
              <a:off x="9571" y="5243"/>
              <a:ext cx="1146" cy="535"/>
            </a:xfrm>
            <a:prstGeom prst="rect">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检测器</a:t>
              </a: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10" name="矩形 9"/>
            <p:cNvSpPr/>
            <p:nvPr/>
          </p:nvSpPr>
          <p:spPr>
            <a:xfrm>
              <a:off x="9571" y="6168"/>
              <a:ext cx="1146" cy="535"/>
            </a:xfrm>
            <a:prstGeom prst="rect">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检测器</a:t>
              </a: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11" name="矩形 10"/>
            <p:cNvSpPr/>
            <p:nvPr/>
          </p:nvSpPr>
          <p:spPr>
            <a:xfrm>
              <a:off x="4641" y="5243"/>
              <a:ext cx="1146" cy="535"/>
            </a:xfrm>
            <a:prstGeom prst="rect">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合波器</a:t>
              </a: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12" name="矩形 11"/>
            <p:cNvSpPr/>
            <p:nvPr/>
          </p:nvSpPr>
          <p:spPr>
            <a:xfrm>
              <a:off x="7403" y="5243"/>
              <a:ext cx="1146" cy="535"/>
            </a:xfrm>
            <a:prstGeom prst="rect">
              <a:avLst/>
            </a:prstGeom>
            <a:noFill/>
            <a:ln w="12700" cap="flat" cmpd="sng" algn="ctr">
              <a:solidFill>
                <a:srgbClr val="002060"/>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rPr>
                <a:t>分波器</a:t>
              </a: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sp>
          <p:nvSpPr>
            <p:cNvPr id="13" name="文本框 12"/>
            <p:cNvSpPr txBox="1"/>
            <p:nvPr/>
          </p:nvSpPr>
          <p:spPr>
            <a:xfrm>
              <a:off x="1454" y="4179"/>
              <a:ext cx="1027" cy="434"/>
            </a:xfrm>
            <a:prstGeom prst="rect">
              <a:avLst/>
            </a:prstGeom>
            <a:noFill/>
          </p:spPr>
          <p:txBody>
            <a:bodyPr wrap="square" rtlCol="0">
              <a:spAutoFit/>
            </a:bodyPr>
            <a:p>
              <a:pPr algn="ctr"/>
              <a:r>
                <a:rPr lang="zh-CN" altLang="en-US" sz="1200">
                  <a:solidFill>
                    <a:srgbClr val="002060"/>
                  </a:solidFill>
                  <a:latin typeface="微软雅黑" panose="020B0502040204020203" pitchFamily="34" charset="-122"/>
                  <a:ea typeface="微软雅黑" panose="020B0502040204020203" pitchFamily="34" charset="-122"/>
                </a:rPr>
                <a:t>信道 </a:t>
              </a:r>
              <a:r>
                <a:rPr lang="en-US" altLang="zh-CN" sz="1200">
                  <a:solidFill>
                    <a:srgbClr val="002060"/>
                  </a:solidFill>
                  <a:latin typeface="微软雅黑" panose="020B0502040204020203" pitchFamily="34" charset="-122"/>
                  <a:ea typeface="微软雅黑" panose="020B0502040204020203" pitchFamily="34" charset="-122"/>
                </a:rPr>
                <a:t>1</a:t>
              </a:r>
              <a:endParaRPr lang="en-US" altLang="zh-CN" sz="1200">
                <a:solidFill>
                  <a:srgbClr val="002060"/>
                </a:solidFill>
                <a:latin typeface="微软雅黑" panose="020B0502040204020203" pitchFamily="34" charset="-122"/>
                <a:ea typeface="微软雅黑" panose="020B0502040204020203" pitchFamily="34" charset="-122"/>
              </a:endParaRPr>
            </a:p>
          </p:txBody>
        </p:sp>
        <p:sp>
          <p:nvSpPr>
            <p:cNvPr id="16" name="文本框 15"/>
            <p:cNvSpPr txBox="1"/>
            <p:nvPr/>
          </p:nvSpPr>
          <p:spPr>
            <a:xfrm>
              <a:off x="1459" y="5114"/>
              <a:ext cx="1027" cy="434"/>
            </a:xfrm>
            <a:prstGeom prst="rect">
              <a:avLst/>
            </a:prstGeom>
            <a:noFill/>
          </p:spPr>
          <p:txBody>
            <a:bodyPr wrap="square" rtlCol="0">
              <a:spAutoFit/>
            </a:bodyPr>
            <a:p>
              <a:pPr algn="ctr"/>
              <a:r>
                <a:rPr lang="zh-CN" altLang="en-US" sz="1200">
                  <a:solidFill>
                    <a:srgbClr val="002060"/>
                  </a:solidFill>
                  <a:latin typeface="微软雅黑" panose="020B0502040204020203" pitchFamily="34" charset="-122"/>
                  <a:ea typeface="微软雅黑" panose="020B0502040204020203" pitchFamily="34" charset="-122"/>
                </a:rPr>
                <a:t>信道 </a:t>
              </a:r>
              <a:r>
                <a:rPr lang="en-US" altLang="zh-CN" sz="1200">
                  <a:solidFill>
                    <a:srgbClr val="002060"/>
                  </a:solidFill>
                  <a:latin typeface="微软雅黑" panose="020B0502040204020203" pitchFamily="34" charset="-122"/>
                  <a:ea typeface="微软雅黑" panose="020B0502040204020203" pitchFamily="34" charset="-122"/>
                </a:rPr>
                <a:t>2</a:t>
              </a:r>
              <a:endParaRPr lang="en-US" altLang="zh-CN" sz="1200">
                <a:solidFill>
                  <a:srgbClr val="002060"/>
                </a:solidFill>
                <a:latin typeface="微软雅黑" panose="020B0502040204020203" pitchFamily="34" charset="-122"/>
                <a:ea typeface="微软雅黑" panose="020B0502040204020203" pitchFamily="34" charset="-122"/>
              </a:endParaRPr>
            </a:p>
          </p:txBody>
        </p:sp>
        <p:sp>
          <p:nvSpPr>
            <p:cNvPr id="17" name="文本框 16"/>
            <p:cNvSpPr txBox="1"/>
            <p:nvPr/>
          </p:nvSpPr>
          <p:spPr>
            <a:xfrm>
              <a:off x="1459" y="6001"/>
              <a:ext cx="1027" cy="434"/>
            </a:xfrm>
            <a:prstGeom prst="rect">
              <a:avLst/>
            </a:prstGeom>
            <a:noFill/>
          </p:spPr>
          <p:txBody>
            <a:bodyPr wrap="square" rtlCol="0">
              <a:spAutoFit/>
            </a:bodyPr>
            <a:p>
              <a:pPr algn="ctr"/>
              <a:r>
                <a:rPr lang="zh-CN" altLang="en-US" sz="1200">
                  <a:solidFill>
                    <a:srgbClr val="002060"/>
                  </a:solidFill>
                  <a:latin typeface="微软雅黑" panose="020B0502040204020203" pitchFamily="34" charset="-122"/>
                  <a:ea typeface="微软雅黑" panose="020B0502040204020203" pitchFamily="34" charset="-122"/>
                </a:rPr>
                <a:t>信道 </a:t>
              </a:r>
              <a:r>
                <a:rPr lang="en-US" altLang="zh-CN" sz="1200">
                  <a:solidFill>
                    <a:srgbClr val="002060"/>
                  </a:solidFill>
                  <a:latin typeface="微软雅黑" panose="020B0502040204020203" pitchFamily="34" charset="-122"/>
                  <a:ea typeface="微软雅黑" panose="020B0502040204020203" pitchFamily="34" charset="-122"/>
                </a:rPr>
                <a:t>n</a:t>
              </a:r>
              <a:endParaRPr lang="en-US" altLang="zh-CN" sz="1200">
                <a:solidFill>
                  <a:srgbClr val="002060"/>
                </a:solidFill>
                <a:latin typeface="微软雅黑" panose="020B0502040204020203" pitchFamily="34" charset="-122"/>
                <a:ea typeface="微软雅黑" panose="020B0502040204020203" pitchFamily="34" charset="-122"/>
              </a:endParaRPr>
            </a:p>
          </p:txBody>
        </p:sp>
        <p:sp>
          <p:nvSpPr>
            <p:cNvPr id="18" name="文本框 17"/>
            <p:cNvSpPr txBox="1"/>
            <p:nvPr/>
          </p:nvSpPr>
          <p:spPr>
            <a:xfrm>
              <a:off x="10712" y="4179"/>
              <a:ext cx="1027" cy="434"/>
            </a:xfrm>
            <a:prstGeom prst="rect">
              <a:avLst/>
            </a:prstGeom>
            <a:noFill/>
          </p:spPr>
          <p:txBody>
            <a:bodyPr wrap="square" rtlCol="0">
              <a:spAutoFit/>
            </a:bodyPr>
            <a:p>
              <a:pPr algn="ctr"/>
              <a:r>
                <a:rPr lang="zh-CN" altLang="en-US" sz="1200">
                  <a:solidFill>
                    <a:srgbClr val="002060"/>
                  </a:solidFill>
                  <a:latin typeface="微软雅黑" panose="020B0502040204020203" pitchFamily="34" charset="-122"/>
                  <a:ea typeface="微软雅黑" panose="020B0502040204020203" pitchFamily="34" charset="-122"/>
                </a:rPr>
                <a:t>信道 </a:t>
              </a:r>
              <a:r>
                <a:rPr lang="en-US" altLang="zh-CN" sz="1200">
                  <a:solidFill>
                    <a:srgbClr val="002060"/>
                  </a:solidFill>
                  <a:latin typeface="微软雅黑" panose="020B0502040204020203" pitchFamily="34" charset="-122"/>
                  <a:ea typeface="微软雅黑" panose="020B0502040204020203" pitchFamily="34" charset="-122"/>
                </a:rPr>
                <a:t>1</a:t>
              </a:r>
              <a:endParaRPr lang="en-US" altLang="zh-CN" sz="1200">
                <a:solidFill>
                  <a:srgbClr val="002060"/>
                </a:solidFill>
                <a:latin typeface="微软雅黑" panose="020B0502040204020203" pitchFamily="34" charset="-122"/>
                <a:ea typeface="微软雅黑" panose="020B0502040204020203" pitchFamily="34" charset="-122"/>
              </a:endParaRPr>
            </a:p>
          </p:txBody>
        </p:sp>
        <p:sp>
          <p:nvSpPr>
            <p:cNvPr id="19" name="文本框 18"/>
            <p:cNvSpPr txBox="1"/>
            <p:nvPr/>
          </p:nvSpPr>
          <p:spPr>
            <a:xfrm>
              <a:off x="10717" y="5114"/>
              <a:ext cx="1027" cy="434"/>
            </a:xfrm>
            <a:prstGeom prst="rect">
              <a:avLst/>
            </a:prstGeom>
            <a:noFill/>
          </p:spPr>
          <p:txBody>
            <a:bodyPr wrap="square" rtlCol="0">
              <a:spAutoFit/>
            </a:bodyPr>
            <a:p>
              <a:pPr algn="ctr"/>
              <a:r>
                <a:rPr lang="zh-CN" altLang="en-US" sz="1200">
                  <a:solidFill>
                    <a:srgbClr val="002060"/>
                  </a:solidFill>
                  <a:latin typeface="微软雅黑" panose="020B0502040204020203" pitchFamily="34" charset="-122"/>
                  <a:ea typeface="微软雅黑" panose="020B0502040204020203" pitchFamily="34" charset="-122"/>
                </a:rPr>
                <a:t>信道 </a:t>
              </a:r>
              <a:r>
                <a:rPr lang="en-US" altLang="zh-CN" sz="1200">
                  <a:solidFill>
                    <a:srgbClr val="002060"/>
                  </a:solidFill>
                  <a:latin typeface="微软雅黑" panose="020B0502040204020203" pitchFamily="34" charset="-122"/>
                  <a:ea typeface="微软雅黑" panose="020B0502040204020203" pitchFamily="34" charset="-122"/>
                </a:rPr>
                <a:t>2</a:t>
              </a:r>
              <a:endParaRPr lang="en-US" altLang="zh-CN" sz="1200">
                <a:solidFill>
                  <a:srgbClr val="002060"/>
                </a:solidFill>
                <a:latin typeface="微软雅黑" panose="020B0502040204020203" pitchFamily="34" charset="-122"/>
                <a:ea typeface="微软雅黑" panose="020B0502040204020203" pitchFamily="34" charset="-122"/>
              </a:endParaRPr>
            </a:p>
          </p:txBody>
        </p:sp>
        <p:sp>
          <p:nvSpPr>
            <p:cNvPr id="20" name="文本框 19"/>
            <p:cNvSpPr txBox="1"/>
            <p:nvPr/>
          </p:nvSpPr>
          <p:spPr>
            <a:xfrm>
              <a:off x="10722" y="6002"/>
              <a:ext cx="1027" cy="434"/>
            </a:xfrm>
            <a:prstGeom prst="rect">
              <a:avLst/>
            </a:prstGeom>
            <a:noFill/>
          </p:spPr>
          <p:txBody>
            <a:bodyPr wrap="square" rtlCol="0">
              <a:spAutoFit/>
            </a:bodyPr>
            <a:p>
              <a:pPr algn="ctr"/>
              <a:r>
                <a:rPr lang="zh-CN" altLang="en-US" sz="1200">
                  <a:solidFill>
                    <a:srgbClr val="002060"/>
                  </a:solidFill>
                  <a:latin typeface="微软雅黑" panose="020B0502040204020203" pitchFamily="34" charset="-122"/>
                  <a:ea typeface="微软雅黑" panose="020B0502040204020203" pitchFamily="34" charset="-122"/>
                </a:rPr>
                <a:t>信道 </a:t>
              </a:r>
              <a:r>
                <a:rPr lang="en-US" altLang="zh-CN" sz="1200">
                  <a:solidFill>
                    <a:srgbClr val="002060"/>
                  </a:solidFill>
                  <a:latin typeface="微软雅黑" panose="020B0502040204020203" pitchFamily="34" charset="-122"/>
                  <a:ea typeface="微软雅黑" panose="020B0502040204020203" pitchFamily="34" charset="-122"/>
                </a:rPr>
                <a:t>n</a:t>
              </a:r>
              <a:endParaRPr lang="en-US" altLang="zh-CN" sz="1200">
                <a:solidFill>
                  <a:srgbClr val="002060"/>
                </a:solidFill>
                <a:latin typeface="微软雅黑" panose="020B0502040204020203" pitchFamily="34" charset="-122"/>
                <a:ea typeface="微软雅黑" panose="020B0502040204020203" pitchFamily="34" charset="-122"/>
              </a:endParaRPr>
            </a:p>
          </p:txBody>
        </p:sp>
        <p:sp>
          <p:nvSpPr>
            <p:cNvPr id="21" name="文本框 20"/>
            <p:cNvSpPr txBox="1"/>
            <p:nvPr/>
          </p:nvSpPr>
          <p:spPr>
            <a:xfrm>
              <a:off x="6082" y="5068"/>
              <a:ext cx="1027" cy="434"/>
            </a:xfrm>
            <a:prstGeom prst="rect">
              <a:avLst/>
            </a:prstGeom>
            <a:noFill/>
          </p:spPr>
          <p:txBody>
            <a:bodyPr wrap="square" rtlCol="0">
              <a:spAutoFit/>
            </a:bodyPr>
            <a:p>
              <a:pPr algn="ctr"/>
              <a:r>
                <a:rPr lang="zh-CN" altLang="en-US" sz="1200">
                  <a:solidFill>
                    <a:srgbClr val="002060"/>
                  </a:solidFill>
                  <a:latin typeface="微软雅黑" panose="020B0502040204020203" pitchFamily="34" charset="-122"/>
                  <a:ea typeface="微软雅黑" panose="020B0502040204020203" pitchFamily="34" charset="-122"/>
                </a:rPr>
                <a:t>光纤</a:t>
              </a:r>
              <a:endParaRPr lang="zh-CN" altLang="en-US" sz="1200">
                <a:solidFill>
                  <a:srgbClr val="002060"/>
                </a:solidFill>
                <a:latin typeface="微软雅黑" panose="020B0502040204020203" pitchFamily="34" charset="-122"/>
                <a:ea typeface="微软雅黑" panose="020B0502040204020203" pitchFamily="34" charset="-122"/>
              </a:endParaRPr>
            </a:p>
          </p:txBody>
        </p:sp>
        <p:cxnSp>
          <p:nvCxnSpPr>
            <p:cNvPr id="22" name="直接箭头连接符 21"/>
            <p:cNvCxnSpPr>
              <a:stCxn id="11" idx="3"/>
              <a:endCxn id="12" idx="1"/>
            </p:cNvCxnSpPr>
            <p:nvPr/>
          </p:nvCxnSpPr>
          <p:spPr>
            <a:xfrm>
              <a:off x="5787" y="5511"/>
              <a:ext cx="1616" cy="0"/>
            </a:xfrm>
            <a:prstGeom prst="straightConnector1">
              <a:avLst/>
            </a:prstGeom>
            <a:solidFill>
              <a:schemeClr val="accent1"/>
            </a:solidFill>
            <a:ln w="15875" cap="flat" cmpd="sng" algn="ctr">
              <a:solidFill>
                <a:srgbClr val="1C4885"/>
              </a:solidFill>
              <a:prstDash val="solid"/>
              <a:round/>
              <a:headEnd type="none" w="med" len="med"/>
              <a:tailEnd type="triangle" w="med" len="med"/>
            </a:ln>
          </p:spPr>
        </p:cxnSp>
        <p:cxnSp>
          <p:nvCxnSpPr>
            <p:cNvPr id="24" name="直接箭头连接符 23"/>
            <p:cNvCxnSpPr/>
            <p:nvPr/>
          </p:nvCxnSpPr>
          <p:spPr>
            <a:xfrm>
              <a:off x="3632" y="5512"/>
              <a:ext cx="1022" cy="0"/>
            </a:xfrm>
            <a:prstGeom prst="straightConnector1">
              <a:avLst/>
            </a:prstGeom>
            <a:solidFill>
              <a:schemeClr val="accent1"/>
            </a:solidFill>
            <a:ln w="15875" cap="flat" cmpd="sng" algn="ctr">
              <a:solidFill>
                <a:srgbClr val="1C4885"/>
              </a:solidFill>
              <a:prstDash val="solid"/>
              <a:round/>
              <a:headEnd type="none" w="med" len="med"/>
              <a:tailEnd type="triangle" w="med" len="med"/>
            </a:ln>
          </p:spPr>
        </p:cxnSp>
        <p:cxnSp>
          <p:nvCxnSpPr>
            <p:cNvPr id="25" name="直接箭头连接符 24"/>
            <p:cNvCxnSpPr/>
            <p:nvPr/>
          </p:nvCxnSpPr>
          <p:spPr>
            <a:xfrm>
              <a:off x="8549" y="5512"/>
              <a:ext cx="1022" cy="0"/>
            </a:xfrm>
            <a:prstGeom prst="straightConnector1">
              <a:avLst/>
            </a:prstGeom>
            <a:solidFill>
              <a:schemeClr val="accent1"/>
            </a:solidFill>
            <a:ln w="15875" cap="flat" cmpd="sng" algn="ctr">
              <a:solidFill>
                <a:srgbClr val="1C4885"/>
              </a:solidFill>
              <a:prstDash val="solid"/>
              <a:round/>
              <a:headEnd type="none" w="med" len="med"/>
              <a:tailEnd type="triangle" w="med" len="med"/>
            </a:ln>
          </p:spPr>
        </p:cxnSp>
        <p:cxnSp>
          <p:nvCxnSpPr>
            <p:cNvPr id="26" name="直接箭头连接符 25"/>
            <p:cNvCxnSpPr/>
            <p:nvPr/>
          </p:nvCxnSpPr>
          <p:spPr>
            <a:xfrm>
              <a:off x="1479" y="5512"/>
              <a:ext cx="1022" cy="0"/>
            </a:xfrm>
            <a:prstGeom prst="straightConnector1">
              <a:avLst/>
            </a:prstGeom>
            <a:solidFill>
              <a:schemeClr val="accent1"/>
            </a:solidFill>
            <a:ln w="15875" cap="flat" cmpd="sng" algn="ctr">
              <a:solidFill>
                <a:srgbClr val="1C4885"/>
              </a:solidFill>
              <a:prstDash val="solid"/>
              <a:round/>
              <a:headEnd type="none" w="med" len="med"/>
              <a:tailEnd type="triangle" w="med" len="med"/>
            </a:ln>
          </p:spPr>
        </p:cxnSp>
        <p:cxnSp>
          <p:nvCxnSpPr>
            <p:cNvPr id="27" name="直接箭头连接符 26"/>
            <p:cNvCxnSpPr/>
            <p:nvPr/>
          </p:nvCxnSpPr>
          <p:spPr>
            <a:xfrm>
              <a:off x="10717" y="5510"/>
              <a:ext cx="1022" cy="0"/>
            </a:xfrm>
            <a:prstGeom prst="straightConnector1">
              <a:avLst/>
            </a:prstGeom>
            <a:solidFill>
              <a:schemeClr val="accent1"/>
            </a:solidFill>
            <a:ln w="15875" cap="flat" cmpd="sng" algn="ctr">
              <a:solidFill>
                <a:srgbClr val="1C4885"/>
              </a:solidFill>
              <a:prstDash val="solid"/>
              <a:round/>
              <a:headEnd type="none" w="med" len="med"/>
              <a:tailEnd type="triangle" w="med" len="med"/>
            </a:ln>
          </p:spPr>
        </p:cxnSp>
        <p:cxnSp>
          <p:nvCxnSpPr>
            <p:cNvPr id="28" name="直接箭头连接符 27"/>
            <p:cNvCxnSpPr/>
            <p:nvPr/>
          </p:nvCxnSpPr>
          <p:spPr>
            <a:xfrm>
              <a:off x="1479" y="6435"/>
              <a:ext cx="1022" cy="0"/>
            </a:xfrm>
            <a:prstGeom prst="straightConnector1">
              <a:avLst/>
            </a:prstGeom>
            <a:solidFill>
              <a:schemeClr val="accent1"/>
            </a:solidFill>
            <a:ln w="15875" cap="flat" cmpd="sng" algn="ctr">
              <a:solidFill>
                <a:srgbClr val="1C4885"/>
              </a:solidFill>
              <a:prstDash val="solid"/>
              <a:round/>
              <a:headEnd type="none" w="med" len="med"/>
              <a:tailEnd type="triangle" w="med" len="med"/>
            </a:ln>
          </p:spPr>
        </p:cxnSp>
        <p:cxnSp>
          <p:nvCxnSpPr>
            <p:cNvPr id="29" name="直接箭头连接符 28"/>
            <p:cNvCxnSpPr/>
            <p:nvPr/>
          </p:nvCxnSpPr>
          <p:spPr>
            <a:xfrm>
              <a:off x="1459" y="4613"/>
              <a:ext cx="1022" cy="0"/>
            </a:xfrm>
            <a:prstGeom prst="straightConnector1">
              <a:avLst/>
            </a:prstGeom>
            <a:solidFill>
              <a:schemeClr val="accent1"/>
            </a:solidFill>
            <a:ln w="15875" cap="flat" cmpd="sng" algn="ctr">
              <a:solidFill>
                <a:srgbClr val="1C4885"/>
              </a:solidFill>
              <a:prstDash val="solid"/>
              <a:round/>
              <a:headEnd type="none" w="med" len="med"/>
              <a:tailEnd type="triangle" w="med" len="med"/>
            </a:ln>
          </p:spPr>
        </p:cxnSp>
        <p:cxnSp>
          <p:nvCxnSpPr>
            <p:cNvPr id="30" name="直接箭头连接符 29"/>
            <p:cNvCxnSpPr/>
            <p:nvPr/>
          </p:nvCxnSpPr>
          <p:spPr>
            <a:xfrm flipV="1">
              <a:off x="3632" y="5673"/>
              <a:ext cx="1007" cy="762"/>
            </a:xfrm>
            <a:prstGeom prst="straightConnector1">
              <a:avLst/>
            </a:prstGeom>
            <a:solidFill>
              <a:schemeClr val="accent1"/>
            </a:solidFill>
            <a:ln w="15875" cap="flat" cmpd="sng" algn="ctr">
              <a:solidFill>
                <a:srgbClr val="1C4885"/>
              </a:solidFill>
              <a:prstDash val="solid"/>
              <a:round/>
              <a:headEnd type="none" w="med" len="med"/>
              <a:tailEnd type="triangle" w="med" len="med"/>
            </a:ln>
          </p:spPr>
        </p:cxnSp>
        <p:cxnSp>
          <p:nvCxnSpPr>
            <p:cNvPr id="31" name="直接箭头连接符 30"/>
            <p:cNvCxnSpPr/>
            <p:nvPr/>
          </p:nvCxnSpPr>
          <p:spPr>
            <a:xfrm>
              <a:off x="3632" y="4613"/>
              <a:ext cx="1007" cy="749"/>
            </a:xfrm>
            <a:prstGeom prst="straightConnector1">
              <a:avLst/>
            </a:prstGeom>
            <a:solidFill>
              <a:schemeClr val="accent1"/>
            </a:solidFill>
            <a:ln w="15875" cap="flat" cmpd="sng" algn="ctr">
              <a:solidFill>
                <a:srgbClr val="1C4885"/>
              </a:solidFill>
              <a:prstDash val="solid"/>
              <a:round/>
              <a:headEnd type="none" w="med" len="med"/>
              <a:tailEnd type="triangle" w="med" len="med"/>
            </a:ln>
          </p:spPr>
        </p:cxnSp>
        <p:cxnSp>
          <p:nvCxnSpPr>
            <p:cNvPr id="32" name="直接箭头连接符 31"/>
            <p:cNvCxnSpPr>
              <a:endCxn id="10" idx="1"/>
            </p:cNvCxnSpPr>
            <p:nvPr/>
          </p:nvCxnSpPr>
          <p:spPr>
            <a:xfrm>
              <a:off x="8549" y="5673"/>
              <a:ext cx="1022" cy="763"/>
            </a:xfrm>
            <a:prstGeom prst="straightConnector1">
              <a:avLst/>
            </a:prstGeom>
            <a:solidFill>
              <a:schemeClr val="accent1"/>
            </a:solidFill>
            <a:ln w="15875" cap="flat" cmpd="sng" algn="ctr">
              <a:solidFill>
                <a:srgbClr val="1C4885"/>
              </a:solidFill>
              <a:prstDash val="solid"/>
              <a:round/>
              <a:headEnd type="none" w="med" len="med"/>
              <a:tailEnd type="triangle" w="med" len="med"/>
            </a:ln>
          </p:spPr>
        </p:cxnSp>
        <p:cxnSp>
          <p:nvCxnSpPr>
            <p:cNvPr id="33" name="直接箭头连接符 32"/>
            <p:cNvCxnSpPr>
              <a:endCxn id="7" idx="1"/>
            </p:cNvCxnSpPr>
            <p:nvPr/>
          </p:nvCxnSpPr>
          <p:spPr>
            <a:xfrm flipV="1">
              <a:off x="8549" y="4613"/>
              <a:ext cx="1022" cy="749"/>
            </a:xfrm>
            <a:prstGeom prst="straightConnector1">
              <a:avLst/>
            </a:prstGeom>
            <a:solidFill>
              <a:schemeClr val="accent1"/>
            </a:solidFill>
            <a:ln w="15875" cap="flat" cmpd="sng" algn="ctr">
              <a:solidFill>
                <a:srgbClr val="1C4885"/>
              </a:solidFill>
              <a:prstDash val="solid"/>
              <a:round/>
              <a:headEnd type="none" w="med" len="med"/>
              <a:tailEnd type="triangle" w="med" len="med"/>
            </a:ln>
          </p:spPr>
        </p:cxnSp>
        <p:cxnSp>
          <p:nvCxnSpPr>
            <p:cNvPr id="34" name="直接箭头连接符 33"/>
            <p:cNvCxnSpPr/>
            <p:nvPr/>
          </p:nvCxnSpPr>
          <p:spPr>
            <a:xfrm>
              <a:off x="10722" y="4613"/>
              <a:ext cx="1022" cy="0"/>
            </a:xfrm>
            <a:prstGeom prst="straightConnector1">
              <a:avLst/>
            </a:prstGeom>
            <a:solidFill>
              <a:schemeClr val="accent1"/>
            </a:solidFill>
            <a:ln w="15875" cap="flat" cmpd="sng" algn="ctr">
              <a:solidFill>
                <a:srgbClr val="1C4885"/>
              </a:solidFill>
              <a:prstDash val="solid"/>
              <a:round/>
              <a:headEnd type="none" w="med" len="med"/>
              <a:tailEnd type="triangle" w="med" len="med"/>
            </a:ln>
          </p:spPr>
        </p:cxnSp>
        <p:cxnSp>
          <p:nvCxnSpPr>
            <p:cNvPr id="35" name="直接箭头连接符 34"/>
            <p:cNvCxnSpPr/>
            <p:nvPr/>
          </p:nvCxnSpPr>
          <p:spPr>
            <a:xfrm>
              <a:off x="10722" y="6434"/>
              <a:ext cx="1022" cy="0"/>
            </a:xfrm>
            <a:prstGeom prst="straightConnector1">
              <a:avLst/>
            </a:prstGeom>
            <a:solidFill>
              <a:schemeClr val="accent1"/>
            </a:solidFill>
            <a:ln w="15875" cap="flat" cmpd="sng" algn="ctr">
              <a:solidFill>
                <a:srgbClr val="1C4885"/>
              </a:solidFill>
              <a:prstDash val="solid"/>
              <a:round/>
              <a:headEnd type="none" w="med" len="med"/>
              <a:tailEnd type="triangle" w="med" len="med"/>
            </a:ln>
          </p:spPr>
        </p:cxnSp>
      </p:gr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3674745" y="0"/>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1. WDM </a:t>
            </a:r>
            <a:r>
              <a:rPr lang="zh-CN" altLang="en-US" sz="1600">
                <a:solidFill>
                  <a:srgbClr val="002060"/>
                </a:solidFill>
                <a:latin typeface="微软雅黑" panose="020B0502040204020203" pitchFamily="34" charset="-122"/>
                <a:ea typeface="微软雅黑" panose="020B0502040204020203" pitchFamily="34" charset="-122"/>
              </a:rPr>
              <a:t>技术</a:t>
            </a:r>
            <a:endParaRPr lang="zh-CN" altLang="en-US" sz="1600">
              <a:solidFill>
                <a:srgbClr val="002060"/>
              </a:solidFill>
              <a:latin typeface="微软雅黑" panose="020B0502040204020203" pitchFamily="34" charset="-122"/>
              <a:ea typeface="微软雅黑" panose="020B0502040204020203" pitchFamily="34" charset="-122"/>
            </a:endParaRPr>
          </a:p>
        </p:txBody>
      </p:sp>
      <p:grpSp>
        <p:nvGrpSpPr>
          <p:cNvPr id="218164" name="组合 218163"/>
          <p:cNvGrpSpPr/>
          <p:nvPr/>
        </p:nvGrpSpPr>
        <p:grpSpPr>
          <a:xfrm>
            <a:off x="219075" y="1343025"/>
            <a:ext cx="8818563" cy="3216275"/>
            <a:chOff x="138" y="846"/>
            <a:chExt cx="5555" cy="2026"/>
          </a:xfrm>
        </p:grpSpPr>
        <p:sp>
          <p:nvSpPr>
            <p:cNvPr id="218165" name="矩形 218164"/>
            <p:cNvSpPr/>
            <p:nvPr/>
          </p:nvSpPr>
          <p:spPr>
            <a:xfrm>
              <a:off x="1480" y="1197"/>
              <a:ext cx="237" cy="212"/>
            </a:xfrm>
            <a:prstGeom prst="rect">
              <a:avLst/>
            </a:prstGeom>
            <a:noFill/>
            <a:ln w="9525">
              <a:noFill/>
            </a:ln>
          </p:spPr>
          <p:txBody>
            <a:bodyPr wrap="none" lIns="92075" tIns="46038" rIns="92075" bIns="46038">
              <a:spAutoFit/>
            </a:bodyPr>
            <a:p>
              <a:r>
                <a:rPr lang="en-US" altLang="zh-CN" sz="1600" b="1">
                  <a:solidFill>
                    <a:srgbClr val="002060"/>
                  </a:solidFill>
                  <a:latin typeface="Arial" panose="020B0604020202020204" pitchFamily="34" charset="0"/>
                </a:rPr>
                <a:t>IP</a:t>
              </a:r>
              <a:endParaRPr lang="en-US" altLang="zh-CN" sz="1600" b="1">
                <a:solidFill>
                  <a:srgbClr val="002060"/>
                </a:solidFill>
                <a:latin typeface="Arial" panose="020B0604020202020204" pitchFamily="34" charset="0"/>
              </a:endParaRPr>
            </a:p>
          </p:txBody>
        </p:sp>
        <p:sp>
          <p:nvSpPr>
            <p:cNvPr id="218166" name="矩形 218165"/>
            <p:cNvSpPr/>
            <p:nvPr/>
          </p:nvSpPr>
          <p:spPr>
            <a:xfrm>
              <a:off x="1215" y="1565"/>
              <a:ext cx="761" cy="212"/>
            </a:xfrm>
            <a:prstGeom prst="rect">
              <a:avLst/>
            </a:prstGeom>
            <a:noFill/>
            <a:ln w="9525">
              <a:noFill/>
            </a:ln>
          </p:spPr>
          <p:txBody>
            <a:bodyPr wrap="none" lIns="92075" tIns="46038" rIns="92075" bIns="46038">
              <a:spAutoFit/>
            </a:bodyPr>
            <a:p>
              <a:r>
                <a:rPr lang="en-US" altLang="zh-CN" sz="1600" b="1">
                  <a:solidFill>
                    <a:srgbClr val="002060"/>
                  </a:solidFill>
                  <a:latin typeface="Arial" panose="020B0604020202020204" pitchFamily="34" charset="0"/>
                </a:rPr>
                <a:t>PPP/HDLC</a:t>
              </a:r>
              <a:endParaRPr lang="en-US" altLang="zh-CN" sz="1600" b="1">
                <a:solidFill>
                  <a:srgbClr val="002060"/>
                </a:solidFill>
                <a:latin typeface="Arial" panose="020B0604020202020204" pitchFamily="34" charset="0"/>
              </a:endParaRPr>
            </a:p>
          </p:txBody>
        </p:sp>
        <p:sp>
          <p:nvSpPr>
            <p:cNvPr id="218167" name="矩形 218166"/>
            <p:cNvSpPr/>
            <p:nvPr/>
          </p:nvSpPr>
          <p:spPr>
            <a:xfrm>
              <a:off x="1166" y="2263"/>
              <a:ext cx="861" cy="212"/>
            </a:xfrm>
            <a:prstGeom prst="rect">
              <a:avLst/>
            </a:prstGeom>
            <a:noFill/>
            <a:ln w="9525">
              <a:noFill/>
            </a:ln>
          </p:spPr>
          <p:txBody>
            <a:bodyPr wrap="none" lIns="92075" tIns="46038" rIns="92075" bIns="46038">
              <a:spAutoFit/>
            </a:bodyPr>
            <a:p>
              <a:r>
                <a:rPr lang="en-US" altLang="zh-CN" sz="1600" b="1">
                  <a:solidFill>
                    <a:srgbClr val="002060"/>
                  </a:solidFill>
                  <a:latin typeface="Arial" panose="020B0604020202020204" pitchFamily="34" charset="0"/>
                </a:rPr>
                <a:t>SONET/SDH</a:t>
              </a:r>
              <a:endParaRPr lang="en-US" altLang="zh-CN" sz="1600" b="1">
                <a:solidFill>
                  <a:srgbClr val="002060"/>
                </a:solidFill>
                <a:latin typeface="Arial" panose="020B0604020202020204" pitchFamily="34" charset="0"/>
              </a:endParaRPr>
            </a:p>
          </p:txBody>
        </p:sp>
        <p:sp>
          <p:nvSpPr>
            <p:cNvPr id="218168" name="直接连接符 218167"/>
            <p:cNvSpPr/>
            <p:nvPr/>
          </p:nvSpPr>
          <p:spPr>
            <a:xfrm>
              <a:off x="1597" y="1388"/>
              <a:ext cx="0" cy="177"/>
            </a:xfrm>
            <a:prstGeom prst="line">
              <a:avLst/>
            </a:prstGeom>
            <a:ln w="25400" cap="flat" cmpd="sng">
              <a:solidFill>
                <a:srgbClr val="002060"/>
              </a:solidFill>
              <a:prstDash val="solid"/>
              <a:headEnd type="none" w="sm" len="sm"/>
              <a:tailEnd type="stealth" w="med" len="med"/>
            </a:ln>
          </p:spPr>
        </p:sp>
        <p:sp>
          <p:nvSpPr>
            <p:cNvPr id="218169" name="直接连接符 218168"/>
            <p:cNvSpPr/>
            <p:nvPr/>
          </p:nvSpPr>
          <p:spPr>
            <a:xfrm>
              <a:off x="1597" y="1747"/>
              <a:ext cx="0" cy="528"/>
            </a:xfrm>
            <a:prstGeom prst="line">
              <a:avLst/>
            </a:prstGeom>
            <a:ln w="25400" cap="flat" cmpd="sng">
              <a:solidFill>
                <a:srgbClr val="002060"/>
              </a:solidFill>
              <a:prstDash val="solid"/>
              <a:headEnd type="none" w="sm" len="sm"/>
              <a:tailEnd type="stealth" w="med" len="med"/>
            </a:ln>
          </p:spPr>
        </p:sp>
        <p:sp>
          <p:nvSpPr>
            <p:cNvPr id="218170" name="矩形 218169"/>
            <p:cNvSpPr/>
            <p:nvPr/>
          </p:nvSpPr>
          <p:spPr>
            <a:xfrm>
              <a:off x="446" y="1205"/>
              <a:ext cx="237" cy="212"/>
            </a:xfrm>
            <a:prstGeom prst="rect">
              <a:avLst/>
            </a:prstGeom>
            <a:noFill/>
            <a:ln w="9525">
              <a:noFill/>
            </a:ln>
          </p:spPr>
          <p:txBody>
            <a:bodyPr wrap="none" lIns="92075" tIns="46038" rIns="92075" bIns="46038">
              <a:spAutoFit/>
            </a:bodyPr>
            <a:p>
              <a:r>
                <a:rPr lang="en-US" altLang="zh-CN" sz="1600" b="1">
                  <a:solidFill>
                    <a:srgbClr val="002060"/>
                  </a:solidFill>
                  <a:latin typeface="Arial" panose="020B0604020202020204" pitchFamily="34" charset="0"/>
                </a:rPr>
                <a:t>IP</a:t>
              </a:r>
              <a:endParaRPr lang="en-US" altLang="zh-CN" sz="1600" b="1">
                <a:solidFill>
                  <a:srgbClr val="002060"/>
                </a:solidFill>
                <a:latin typeface="Arial" panose="020B0604020202020204" pitchFamily="34" charset="0"/>
              </a:endParaRPr>
            </a:p>
          </p:txBody>
        </p:sp>
        <p:sp>
          <p:nvSpPr>
            <p:cNvPr id="218171" name="矩形 218170"/>
            <p:cNvSpPr/>
            <p:nvPr/>
          </p:nvSpPr>
          <p:spPr>
            <a:xfrm>
              <a:off x="364" y="1573"/>
              <a:ext cx="393" cy="212"/>
            </a:xfrm>
            <a:prstGeom prst="rect">
              <a:avLst/>
            </a:prstGeom>
            <a:noFill/>
            <a:ln w="9525">
              <a:noFill/>
            </a:ln>
          </p:spPr>
          <p:txBody>
            <a:bodyPr wrap="none" lIns="92075" tIns="46038" rIns="92075" bIns="46038">
              <a:spAutoFit/>
            </a:bodyPr>
            <a:p>
              <a:r>
                <a:rPr lang="en-US" altLang="zh-CN" sz="1600" b="1">
                  <a:solidFill>
                    <a:srgbClr val="002060"/>
                  </a:solidFill>
                  <a:latin typeface="Arial" panose="020B0604020202020204" pitchFamily="34" charset="0"/>
                </a:rPr>
                <a:t>ATM</a:t>
              </a:r>
              <a:endParaRPr lang="en-US" altLang="zh-CN" sz="1600" b="1">
                <a:solidFill>
                  <a:srgbClr val="002060"/>
                </a:solidFill>
                <a:latin typeface="Arial" panose="020B0604020202020204" pitchFamily="34" charset="0"/>
              </a:endParaRPr>
            </a:p>
          </p:txBody>
        </p:sp>
        <p:sp>
          <p:nvSpPr>
            <p:cNvPr id="218172" name="矩形 218171"/>
            <p:cNvSpPr/>
            <p:nvPr/>
          </p:nvSpPr>
          <p:spPr>
            <a:xfrm>
              <a:off x="138" y="2271"/>
              <a:ext cx="861" cy="212"/>
            </a:xfrm>
            <a:prstGeom prst="rect">
              <a:avLst/>
            </a:prstGeom>
            <a:noFill/>
            <a:ln w="9525">
              <a:noFill/>
            </a:ln>
          </p:spPr>
          <p:txBody>
            <a:bodyPr wrap="none" lIns="92075" tIns="46038" rIns="92075" bIns="46038">
              <a:spAutoFit/>
            </a:bodyPr>
            <a:p>
              <a:r>
                <a:rPr lang="en-US" altLang="zh-CN" sz="1600" b="1">
                  <a:solidFill>
                    <a:srgbClr val="002060"/>
                  </a:solidFill>
                  <a:latin typeface="Arial" panose="020B0604020202020204" pitchFamily="34" charset="0"/>
                </a:rPr>
                <a:t>SONET/SDH</a:t>
              </a:r>
              <a:endParaRPr lang="en-US" altLang="zh-CN" sz="1600" b="1">
                <a:solidFill>
                  <a:srgbClr val="002060"/>
                </a:solidFill>
                <a:latin typeface="Arial" panose="020B0604020202020204" pitchFamily="34" charset="0"/>
              </a:endParaRPr>
            </a:p>
          </p:txBody>
        </p:sp>
        <p:sp>
          <p:nvSpPr>
            <p:cNvPr id="218173" name="矩形 218172"/>
            <p:cNvSpPr/>
            <p:nvPr/>
          </p:nvSpPr>
          <p:spPr>
            <a:xfrm>
              <a:off x="346" y="2629"/>
              <a:ext cx="436" cy="212"/>
            </a:xfrm>
            <a:prstGeom prst="rect">
              <a:avLst/>
            </a:prstGeom>
            <a:noFill/>
            <a:ln w="9525">
              <a:noFill/>
            </a:ln>
          </p:spPr>
          <p:txBody>
            <a:bodyPr wrap="none" lIns="92075" tIns="46038" rIns="92075" bIns="46038">
              <a:spAutoFit/>
            </a:bodyPr>
            <a:p>
              <a:r>
                <a:rPr lang="en-US" altLang="zh-CN" sz="1600" b="1">
                  <a:solidFill>
                    <a:srgbClr val="002060"/>
                  </a:solidFill>
                  <a:latin typeface="Arial" panose="020B0604020202020204" pitchFamily="34" charset="0"/>
                </a:rPr>
                <a:t>WDM</a:t>
              </a:r>
              <a:endParaRPr lang="en-US" altLang="zh-CN" sz="1600" b="1">
                <a:solidFill>
                  <a:srgbClr val="002060"/>
                </a:solidFill>
                <a:latin typeface="Arial" panose="020B0604020202020204" pitchFamily="34" charset="0"/>
              </a:endParaRPr>
            </a:p>
          </p:txBody>
        </p:sp>
        <p:sp>
          <p:nvSpPr>
            <p:cNvPr id="218174" name="直接连接符 218173"/>
            <p:cNvSpPr/>
            <p:nvPr/>
          </p:nvSpPr>
          <p:spPr>
            <a:xfrm>
              <a:off x="556" y="1396"/>
              <a:ext cx="0" cy="177"/>
            </a:xfrm>
            <a:prstGeom prst="line">
              <a:avLst/>
            </a:prstGeom>
            <a:ln w="25400" cap="flat" cmpd="sng">
              <a:solidFill>
                <a:srgbClr val="002060"/>
              </a:solidFill>
              <a:prstDash val="solid"/>
              <a:headEnd type="none" w="sm" len="sm"/>
              <a:tailEnd type="stealth" w="med" len="med"/>
            </a:ln>
          </p:spPr>
        </p:sp>
        <p:sp>
          <p:nvSpPr>
            <p:cNvPr id="218175" name="直接连接符 218174"/>
            <p:cNvSpPr/>
            <p:nvPr/>
          </p:nvSpPr>
          <p:spPr>
            <a:xfrm>
              <a:off x="556" y="1755"/>
              <a:ext cx="0" cy="534"/>
            </a:xfrm>
            <a:prstGeom prst="line">
              <a:avLst/>
            </a:prstGeom>
            <a:ln w="25400" cap="flat" cmpd="sng">
              <a:solidFill>
                <a:srgbClr val="002060"/>
              </a:solidFill>
              <a:prstDash val="solid"/>
              <a:headEnd type="none" w="sm" len="sm"/>
              <a:tailEnd type="stealth" w="med" len="med"/>
            </a:ln>
          </p:spPr>
        </p:sp>
        <p:sp>
          <p:nvSpPr>
            <p:cNvPr id="218176" name="直接连接符 218175"/>
            <p:cNvSpPr/>
            <p:nvPr/>
          </p:nvSpPr>
          <p:spPr>
            <a:xfrm>
              <a:off x="556" y="2471"/>
              <a:ext cx="0" cy="177"/>
            </a:xfrm>
            <a:prstGeom prst="line">
              <a:avLst/>
            </a:prstGeom>
            <a:ln w="25400" cap="flat" cmpd="sng">
              <a:solidFill>
                <a:srgbClr val="002060"/>
              </a:solidFill>
              <a:prstDash val="solid"/>
              <a:headEnd type="none" w="sm" len="sm"/>
              <a:tailEnd type="stealth" w="med" len="med"/>
            </a:ln>
          </p:spPr>
        </p:sp>
        <p:sp>
          <p:nvSpPr>
            <p:cNvPr id="218177" name="矩形 218176"/>
            <p:cNvSpPr/>
            <p:nvPr/>
          </p:nvSpPr>
          <p:spPr>
            <a:xfrm>
              <a:off x="1368" y="2653"/>
              <a:ext cx="436" cy="212"/>
            </a:xfrm>
            <a:prstGeom prst="rect">
              <a:avLst/>
            </a:prstGeom>
            <a:noFill/>
            <a:ln w="9525">
              <a:noFill/>
            </a:ln>
          </p:spPr>
          <p:txBody>
            <a:bodyPr wrap="none" lIns="92075" tIns="46038" rIns="92075" bIns="46038">
              <a:spAutoFit/>
            </a:bodyPr>
            <a:p>
              <a:r>
                <a:rPr lang="en-US" altLang="zh-CN" sz="1600" b="1">
                  <a:solidFill>
                    <a:srgbClr val="002060"/>
                  </a:solidFill>
                  <a:latin typeface="Arial" panose="020B0604020202020204" pitchFamily="34" charset="0"/>
                </a:rPr>
                <a:t>WDM</a:t>
              </a:r>
              <a:endParaRPr lang="en-US" altLang="zh-CN" sz="1600" b="1">
                <a:solidFill>
                  <a:srgbClr val="002060"/>
                </a:solidFill>
                <a:latin typeface="Arial" panose="020B0604020202020204" pitchFamily="34" charset="0"/>
              </a:endParaRPr>
            </a:p>
          </p:txBody>
        </p:sp>
        <p:sp>
          <p:nvSpPr>
            <p:cNvPr id="218178" name="直接连接符 218177"/>
            <p:cNvSpPr/>
            <p:nvPr/>
          </p:nvSpPr>
          <p:spPr>
            <a:xfrm>
              <a:off x="1597" y="2455"/>
              <a:ext cx="0" cy="177"/>
            </a:xfrm>
            <a:prstGeom prst="line">
              <a:avLst/>
            </a:prstGeom>
            <a:ln w="25400" cap="flat" cmpd="sng">
              <a:solidFill>
                <a:srgbClr val="002060"/>
              </a:solidFill>
              <a:prstDash val="solid"/>
              <a:headEnd type="none" w="sm" len="sm"/>
              <a:tailEnd type="stealth" w="med" len="med"/>
            </a:ln>
          </p:spPr>
        </p:sp>
        <p:sp>
          <p:nvSpPr>
            <p:cNvPr id="218179" name="矩形 218178"/>
            <p:cNvSpPr/>
            <p:nvPr/>
          </p:nvSpPr>
          <p:spPr>
            <a:xfrm>
              <a:off x="2330" y="1203"/>
              <a:ext cx="237" cy="212"/>
            </a:xfrm>
            <a:prstGeom prst="rect">
              <a:avLst/>
            </a:prstGeom>
            <a:noFill/>
            <a:ln w="9525">
              <a:noFill/>
            </a:ln>
          </p:spPr>
          <p:txBody>
            <a:bodyPr wrap="none" lIns="92075" tIns="46038" rIns="92075" bIns="46038">
              <a:spAutoFit/>
            </a:bodyPr>
            <a:p>
              <a:r>
                <a:rPr lang="en-US" altLang="zh-CN" sz="1600" b="1">
                  <a:solidFill>
                    <a:srgbClr val="002060"/>
                  </a:solidFill>
                  <a:latin typeface="Arial" panose="020B0604020202020204" pitchFamily="34" charset="0"/>
                </a:rPr>
                <a:t>IP</a:t>
              </a:r>
              <a:endParaRPr lang="en-US" altLang="zh-CN" sz="1600" b="1">
                <a:solidFill>
                  <a:srgbClr val="002060"/>
                </a:solidFill>
                <a:latin typeface="Arial" panose="020B0604020202020204" pitchFamily="34" charset="0"/>
              </a:endParaRPr>
            </a:p>
          </p:txBody>
        </p:sp>
        <p:sp>
          <p:nvSpPr>
            <p:cNvPr id="218180" name="矩形 218179"/>
            <p:cNvSpPr/>
            <p:nvPr/>
          </p:nvSpPr>
          <p:spPr>
            <a:xfrm>
              <a:off x="2249" y="1563"/>
              <a:ext cx="393" cy="212"/>
            </a:xfrm>
            <a:prstGeom prst="rect">
              <a:avLst/>
            </a:prstGeom>
            <a:noFill/>
            <a:ln w="9525">
              <a:noFill/>
            </a:ln>
          </p:spPr>
          <p:txBody>
            <a:bodyPr wrap="none" lIns="92075" tIns="46038" rIns="92075" bIns="46038">
              <a:spAutoFit/>
            </a:bodyPr>
            <a:p>
              <a:r>
                <a:rPr lang="en-US" altLang="zh-CN" sz="1600" b="1">
                  <a:solidFill>
                    <a:srgbClr val="002060"/>
                  </a:solidFill>
                  <a:latin typeface="Arial" panose="020B0604020202020204" pitchFamily="34" charset="0"/>
                </a:rPr>
                <a:t>ATM</a:t>
              </a:r>
              <a:endParaRPr lang="en-US" altLang="zh-CN" sz="1600" b="1">
                <a:solidFill>
                  <a:srgbClr val="002060"/>
                </a:solidFill>
                <a:latin typeface="Arial" panose="020B0604020202020204" pitchFamily="34" charset="0"/>
              </a:endParaRPr>
            </a:p>
          </p:txBody>
        </p:sp>
        <p:sp>
          <p:nvSpPr>
            <p:cNvPr id="218181" name="矩形 218180"/>
            <p:cNvSpPr/>
            <p:nvPr/>
          </p:nvSpPr>
          <p:spPr>
            <a:xfrm>
              <a:off x="2228" y="2644"/>
              <a:ext cx="436" cy="212"/>
            </a:xfrm>
            <a:prstGeom prst="rect">
              <a:avLst/>
            </a:prstGeom>
            <a:noFill/>
            <a:ln w="9525">
              <a:noFill/>
            </a:ln>
          </p:spPr>
          <p:txBody>
            <a:bodyPr wrap="none" lIns="92075" tIns="46038" rIns="92075" bIns="46038">
              <a:spAutoFit/>
            </a:bodyPr>
            <a:p>
              <a:r>
                <a:rPr lang="en-US" altLang="zh-CN" sz="1600" b="1">
                  <a:solidFill>
                    <a:srgbClr val="002060"/>
                  </a:solidFill>
                  <a:latin typeface="Arial" panose="020B0604020202020204" pitchFamily="34" charset="0"/>
                </a:rPr>
                <a:t>WDM</a:t>
              </a:r>
              <a:endParaRPr lang="en-US" altLang="zh-CN" sz="1600" b="1">
                <a:solidFill>
                  <a:srgbClr val="002060"/>
                </a:solidFill>
                <a:latin typeface="Arial" panose="020B0604020202020204" pitchFamily="34" charset="0"/>
              </a:endParaRPr>
            </a:p>
          </p:txBody>
        </p:sp>
        <p:sp>
          <p:nvSpPr>
            <p:cNvPr id="218182" name="直接连接符 218181"/>
            <p:cNvSpPr/>
            <p:nvPr/>
          </p:nvSpPr>
          <p:spPr>
            <a:xfrm>
              <a:off x="2448" y="1403"/>
              <a:ext cx="0" cy="176"/>
            </a:xfrm>
            <a:prstGeom prst="line">
              <a:avLst/>
            </a:prstGeom>
            <a:ln w="25400" cap="flat" cmpd="sng">
              <a:solidFill>
                <a:srgbClr val="002060"/>
              </a:solidFill>
              <a:prstDash val="solid"/>
              <a:headEnd type="none" w="sm" len="sm"/>
              <a:tailEnd type="stealth" w="med" len="med"/>
            </a:ln>
          </p:spPr>
        </p:sp>
        <p:sp>
          <p:nvSpPr>
            <p:cNvPr id="218183" name="直接连接符 218182"/>
            <p:cNvSpPr/>
            <p:nvPr/>
          </p:nvSpPr>
          <p:spPr>
            <a:xfrm>
              <a:off x="2455" y="1785"/>
              <a:ext cx="0" cy="485"/>
            </a:xfrm>
            <a:prstGeom prst="line">
              <a:avLst/>
            </a:prstGeom>
            <a:ln w="25400" cap="flat" cmpd="sng">
              <a:solidFill>
                <a:srgbClr val="002060"/>
              </a:solidFill>
              <a:prstDash val="solid"/>
              <a:headEnd type="none" w="sm" len="sm"/>
              <a:tailEnd type="stealth" w="med" len="med"/>
            </a:ln>
          </p:spPr>
        </p:sp>
        <p:sp>
          <p:nvSpPr>
            <p:cNvPr id="218184" name="矩形 218183"/>
            <p:cNvSpPr/>
            <p:nvPr/>
          </p:nvSpPr>
          <p:spPr>
            <a:xfrm>
              <a:off x="4204" y="1227"/>
              <a:ext cx="237" cy="212"/>
            </a:xfrm>
            <a:prstGeom prst="rect">
              <a:avLst/>
            </a:prstGeom>
            <a:noFill/>
            <a:ln w="9525">
              <a:noFill/>
            </a:ln>
          </p:spPr>
          <p:txBody>
            <a:bodyPr wrap="none" lIns="92075" tIns="46038" rIns="92075" bIns="46038">
              <a:spAutoFit/>
            </a:bodyPr>
            <a:p>
              <a:r>
                <a:rPr lang="en-US" altLang="zh-CN" sz="1600" b="1">
                  <a:solidFill>
                    <a:srgbClr val="002060"/>
                  </a:solidFill>
                  <a:latin typeface="Arial" panose="020B0604020202020204" pitchFamily="34" charset="0"/>
                </a:rPr>
                <a:t>IP</a:t>
              </a:r>
              <a:endParaRPr lang="en-US" altLang="zh-CN" sz="1600" b="1">
                <a:solidFill>
                  <a:srgbClr val="002060"/>
                </a:solidFill>
                <a:latin typeface="Arial" panose="020B0604020202020204" pitchFamily="34" charset="0"/>
              </a:endParaRPr>
            </a:p>
          </p:txBody>
        </p:sp>
        <p:sp>
          <p:nvSpPr>
            <p:cNvPr id="218185" name="矩形 218184"/>
            <p:cNvSpPr/>
            <p:nvPr/>
          </p:nvSpPr>
          <p:spPr>
            <a:xfrm>
              <a:off x="3896" y="2280"/>
              <a:ext cx="861" cy="212"/>
            </a:xfrm>
            <a:prstGeom prst="rect">
              <a:avLst/>
            </a:prstGeom>
            <a:noFill/>
            <a:ln w="9525">
              <a:noFill/>
            </a:ln>
          </p:spPr>
          <p:txBody>
            <a:bodyPr wrap="none" lIns="92075" tIns="46038" rIns="92075" bIns="46038">
              <a:spAutoFit/>
            </a:bodyPr>
            <a:p>
              <a:r>
                <a:rPr lang="en-US" altLang="zh-CN" sz="1600" b="1">
                  <a:solidFill>
                    <a:srgbClr val="002060"/>
                  </a:solidFill>
                  <a:latin typeface="Arial" panose="020B0604020202020204" pitchFamily="34" charset="0"/>
                </a:rPr>
                <a:t>SONET/SDH</a:t>
              </a:r>
              <a:endParaRPr lang="en-US" altLang="zh-CN" sz="1600" b="1">
                <a:solidFill>
                  <a:srgbClr val="002060"/>
                </a:solidFill>
                <a:latin typeface="Arial" panose="020B0604020202020204" pitchFamily="34" charset="0"/>
              </a:endParaRPr>
            </a:p>
          </p:txBody>
        </p:sp>
        <p:sp>
          <p:nvSpPr>
            <p:cNvPr id="218186" name="矩形 218185"/>
            <p:cNvSpPr/>
            <p:nvPr/>
          </p:nvSpPr>
          <p:spPr>
            <a:xfrm>
              <a:off x="4102" y="2652"/>
              <a:ext cx="436" cy="212"/>
            </a:xfrm>
            <a:prstGeom prst="rect">
              <a:avLst/>
            </a:prstGeom>
            <a:noFill/>
            <a:ln w="9525">
              <a:noFill/>
            </a:ln>
          </p:spPr>
          <p:txBody>
            <a:bodyPr wrap="none" lIns="92075" tIns="46038" rIns="92075" bIns="46038">
              <a:spAutoFit/>
            </a:bodyPr>
            <a:p>
              <a:r>
                <a:rPr lang="en-US" altLang="zh-CN" sz="1600" b="1">
                  <a:solidFill>
                    <a:srgbClr val="002060"/>
                  </a:solidFill>
                  <a:latin typeface="Arial" panose="020B0604020202020204" pitchFamily="34" charset="0"/>
                </a:rPr>
                <a:t>WDM</a:t>
              </a:r>
              <a:endParaRPr lang="en-US" altLang="zh-CN" sz="1600" b="1">
                <a:solidFill>
                  <a:srgbClr val="002060"/>
                </a:solidFill>
                <a:latin typeface="Arial" panose="020B0604020202020204" pitchFamily="34" charset="0"/>
              </a:endParaRPr>
            </a:p>
          </p:txBody>
        </p:sp>
        <p:sp>
          <p:nvSpPr>
            <p:cNvPr id="218187" name="直接连接符 218186"/>
            <p:cNvSpPr/>
            <p:nvPr/>
          </p:nvSpPr>
          <p:spPr>
            <a:xfrm>
              <a:off x="4314" y="2478"/>
              <a:ext cx="0" cy="176"/>
            </a:xfrm>
            <a:prstGeom prst="line">
              <a:avLst/>
            </a:prstGeom>
            <a:ln w="25400" cap="flat" cmpd="sng">
              <a:solidFill>
                <a:srgbClr val="002060"/>
              </a:solidFill>
              <a:prstDash val="solid"/>
              <a:headEnd type="none" w="sm" len="sm"/>
              <a:tailEnd type="stealth" w="med" len="med"/>
            </a:ln>
          </p:spPr>
        </p:sp>
        <p:sp>
          <p:nvSpPr>
            <p:cNvPr id="218188" name="矩形 218187"/>
            <p:cNvSpPr/>
            <p:nvPr/>
          </p:nvSpPr>
          <p:spPr>
            <a:xfrm>
              <a:off x="5114" y="1219"/>
              <a:ext cx="237" cy="212"/>
            </a:xfrm>
            <a:prstGeom prst="rect">
              <a:avLst/>
            </a:prstGeom>
            <a:noFill/>
            <a:ln w="9525">
              <a:noFill/>
            </a:ln>
          </p:spPr>
          <p:txBody>
            <a:bodyPr wrap="none" lIns="92075" tIns="46038" rIns="92075" bIns="46038">
              <a:spAutoFit/>
            </a:bodyPr>
            <a:p>
              <a:r>
                <a:rPr lang="en-US" altLang="zh-CN" sz="1600" b="1">
                  <a:solidFill>
                    <a:srgbClr val="002060"/>
                  </a:solidFill>
                  <a:latin typeface="Arial" panose="020B0604020202020204" pitchFamily="34" charset="0"/>
                </a:rPr>
                <a:t>IP</a:t>
              </a:r>
              <a:endParaRPr lang="en-US" altLang="zh-CN" sz="1600" b="1">
                <a:solidFill>
                  <a:srgbClr val="002060"/>
                </a:solidFill>
                <a:latin typeface="Arial" panose="020B0604020202020204" pitchFamily="34" charset="0"/>
              </a:endParaRPr>
            </a:p>
          </p:txBody>
        </p:sp>
        <p:sp>
          <p:nvSpPr>
            <p:cNvPr id="218189" name="矩形 218188"/>
            <p:cNvSpPr/>
            <p:nvPr/>
          </p:nvSpPr>
          <p:spPr>
            <a:xfrm>
              <a:off x="199" y="846"/>
              <a:ext cx="712" cy="288"/>
            </a:xfrm>
            <a:prstGeom prst="rect">
              <a:avLst/>
            </a:prstGeom>
            <a:noFill/>
            <a:ln w="9525">
              <a:noFill/>
            </a:ln>
          </p:spPr>
          <p:txBody>
            <a:bodyPr wrap="none" lIns="92075" tIns="46038" rIns="92075" bIns="46038">
              <a:spAutoFit/>
            </a:bodyPr>
            <a:p>
              <a:r>
                <a:rPr lang="en-US" altLang="zh-CN" sz="1200" i="1">
                  <a:solidFill>
                    <a:srgbClr val="002060"/>
                  </a:solidFill>
                  <a:latin typeface="Arial" panose="020B0604020202020204" pitchFamily="34" charset="0"/>
                </a:rPr>
                <a:t>Standard</a:t>
              </a:r>
              <a:endParaRPr lang="en-US" altLang="zh-CN" sz="1200" i="1">
                <a:solidFill>
                  <a:srgbClr val="002060"/>
                </a:solidFill>
                <a:latin typeface="Arial" panose="020B0604020202020204" pitchFamily="34" charset="0"/>
              </a:endParaRPr>
            </a:p>
            <a:p>
              <a:r>
                <a:rPr lang="en-US" altLang="zh-CN" sz="1200" i="1">
                  <a:solidFill>
                    <a:srgbClr val="002060"/>
                  </a:solidFill>
                  <a:latin typeface="Arial" panose="020B0604020202020204" pitchFamily="34" charset="0"/>
                </a:rPr>
                <a:t>ATM Mapping</a:t>
              </a:r>
              <a:endParaRPr lang="en-US" altLang="zh-CN" sz="1200" i="1">
                <a:solidFill>
                  <a:srgbClr val="002060"/>
                </a:solidFill>
                <a:latin typeface="Arial" panose="020B0604020202020204" pitchFamily="34" charset="0"/>
              </a:endParaRPr>
            </a:p>
          </p:txBody>
        </p:sp>
        <p:sp>
          <p:nvSpPr>
            <p:cNvPr id="218190" name="矩形 218189"/>
            <p:cNvSpPr/>
            <p:nvPr/>
          </p:nvSpPr>
          <p:spPr>
            <a:xfrm>
              <a:off x="1237" y="934"/>
              <a:ext cx="712" cy="173"/>
            </a:xfrm>
            <a:prstGeom prst="rect">
              <a:avLst/>
            </a:prstGeom>
            <a:noFill/>
            <a:ln w="9525">
              <a:noFill/>
            </a:ln>
          </p:spPr>
          <p:txBody>
            <a:bodyPr wrap="none" lIns="92075" tIns="46038" rIns="92075" bIns="46038">
              <a:spAutoFit/>
            </a:bodyPr>
            <a:p>
              <a:r>
                <a:rPr lang="en-US" altLang="zh-CN" sz="1200" i="1">
                  <a:solidFill>
                    <a:srgbClr val="002060"/>
                  </a:solidFill>
                  <a:latin typeface="Arial" panose="020B0604020202020204" pitchFamily="34" charset="0"/>
                </a:rPr>
                <a:t>POS Mapping</a:t>
              </a:r>
              <a:endParaRPr lang="en-US" altLang="zh-CN" sz="1200" i="1">
                <a:solidFill>
                  <a:srgbClr val="002060"/>
                </a:solidFill>
                <a:latin typeface="Arial" panose="020B0604020202020204" pitchFamily="34" charset="0"/>
              </a:endParaRPr>
            </a:p>
          </p:txBody>
        </p:sp>
        <p:sp>
          <p:nvSpPr>
            <p:cNvPr id="218191" name="矩形 218190"/>
            <p:cNvSpPr/>
            <p:nvPr/>
          </p:nvSpPr>
          <p:spPr>
            <a:xfrm>
              <a:off x="2150" y="982"/>
              <a:ext cx="606" cy="173"/>
            </a:xfrm>
            <a:prstGeom prst="rect">
              <a:avLst/>
            </a:prstGeom>
            <a:noFill/>
            <a:ln w="9525">
              <a:noFill/>
            </a:ln>
          </p:spPr>
          <p:txBody>
            <a:bodyPr wrap="none" lIns="92075" tIns="46038" rIns="92075" bIns="46038">
              <a:spAutoFit/>
            </a:bodyPr>
            <a:p>
              <a:r>
                <a:rPr lang="en-US" altLang="zh-CN" sz="1200" i="1">
                  <a:solidFill>
                    <a:srgbClr val="002060"/>
                  </a:solidFill>
                  <a:latin typeface="Arial" panose="020B0604020202020204" pitchFamily="34" charset="0"/>
                </a:rPr>
                <a:t>ATM Vision</a:t>
              </a:r>
              <a:endParaRPr lang="en-US" altLang="zh-CN" sz="1200" i="1">
                <a:solidFill>
                  <a:srgbClr val="002060"/>
                </a:solidFill>
                <a:latin typeface="Arial" panose="020B0604020202020204" pitchFamily="34" charset="0"/>
              </a:endParaRPr>
            </a:p>
          </p:txBody>
        </p:sp>
        <p:sp>
          <p:nvSpPr>
            <p:cNvPr id="218192" name="矩形 218191"/>
            <p:cNvSpPr/>
            <p:nvPr/>
          </p:nvSpPr>
          <p:spPr>
            <a:xfrm>
              <a:off x="3809" y="878"/>
              <a:ext cx="980" cy="288"/>
            </a:xfrm>
            <a:prstGeom prst="rect">
              <a:avLst/>
            </a:prstGeom>
            <a:noFill/>
            <a:ln w="9525">
              <a:noFill/>
            </a:ln>
          </p:spPr>
          <p:txBody>
            <a:bodyPr wrap="none" lIns="92075" tIns="46038" rIns="92075" bIns="46038">
              <a:spAutoFit/>
            </a:bodyPr>
            <a:p>
              <a:r>
                <a:rPr lang="en-US" altLang="zh-CN" sz="1200" i="1">
                  <a:solidFill>
                    <a:srgbClr val="002060"/>
                  </a:solidFill>
                  <a:latin typeface="Arial" panose="020B0604020202020204" pitchFamily="34" charset="0"/>
                </a:rPr>
                <a:t>Robust</a:t>
              </a:r>
              <a:endParaRPr lang="en-US" altLang="zh-CN" sz="1200" i="1">
                <a:solidFill>
                  <a:srgbClr val="002060"/>
                </a:solidFill>
                <a:latin typeface="Arial" panose="020B0604020202020204" pitchFamily="34" charset="0"/>
              </a:endParaRPr>
            </a:p>
            <a:p>
              <a:r>
                <a:rPr lang="en-US" altLang="zh-CN" sz="1200" i="1">
                  <a:solidFill>
                    <a:srgbClr val="002060"/>
                  </a:solidFill>
                  <a:latin typeface="Arial" panose="020B0604020202020204" pitchFamily="34" charset="0"/>
                </a:rPr>
                <a:t>Packet over SONET</a:t>
              </a:r>
              <a:endParaRPr lang="en-US" altLang="zh-CN" sz="1200" i="1">
                <a:solidFill>
                  <a:srgbClr val="002060"/>
                </a:solidFill>
                <a:latin typeface="Arial" panose="020B0604020202020204" pitchFamily="34" charset="0"/>
              </a:endParaRPr>
            </a:p>
          </p:txBody>
        </p:sp>
        <p:sp>
          <p:nvSpPr>
            <p:cNvPr id="218193" name="矩形 218192"/>
            <p:cNvSpPr/>
            <p:nvPr/>
          </p:nvSpPr>
          <p:spPr>
            <a:xfrm>
              <a:off x="4826" y="910"/>
              <a:ext cx="867" cy="288"/>
            </a:xfrm>
            <a:prstGeom prst="rect">
              <a:avLst/>
            </a:prstGeom>
            <a:noFill/>
            <a:ln w="9525">
              <a:noFill/>
            </a:ln>
          </p:spPr>
          <p:txBody>
            <a:bodyPr wrap="none" lIns="92075" tIns="46038" rIns="92075" bIns="46038">
              <a:spAutoFit/>
            </a:bodyPr>
            <a:p>
              <a:r>
                <a:rPr lang="en-US" altLang="zh-CN" sz="1200" i="1">
                  <a:solidFill>
                    <a:srgbClr val="002060"/>
                  </a:solidFill>
                  <a:latin typeface="Arial" panose="020B0604020202020204" pitchFamily="34" charset="0"/>
                </a:rPr>
                <a:t>Robust</a:t>
              </a:r>
              <a:endParaRPr lang="en-US" altLang="zh-CN" sz="1200" i="1">
                <a:solidFill>
                  <a:srgbClr val="002060"/>
                </a:solidFill>
                <a:latin typeface="Arial" panose="020B0604020202020204" pitchFamily="34" charset="0"/>
              </a:endParaRPr>
            </a:p>
            <a:p>
              <a:r>
                <a:rPr lang="en-US" altLang="zh-CN" sz="1200" i="1">
                  <a:solidFill>
                    <a:srgbClr val="002060"/>
                  </a:solidFill>
                  <a:latin typeface="Arial" panose="020B0604020202020204" pitchFamily="34" charset="0"/>
                </a:rPr>
                <a:t>Packet over Fiber</a:t>
              </a:r>
              <a:endParaRPr lang="en-US" altLang="zh-CN" sz="1200" i="1">
                <a:solidFill>
                  <a:srgbClr val="002060"/>
                </a:solidFill>
                <a:latin typeface="Arial" panose="020B0604020202020204" pitchFamily="34" charset="0"/>
              </a:endParaRPr>
            </a:p>
          </p:txBody>
        </p:sp>
        <p:sp>
          <p:nvSpPr>
            <p:cNvPr id="218194" name="矩形 218193"/>
            <p:cNvSpPr/>
            <p:nvPr/>
          </p:nvSpPr>
          <p:spPr>
            <a:xfrm>
              <a:off x="3218" y="1219"/>
              <a:ext cx="237" cy="212"/>
            </a:xfrm>
            <a:prstGeom prst="rect">
              <a:avLst/>
            </a:prstGeom>
            <a:noFill/>
            <a:ln w="9525">
              <a:noFill/>
            </a:ln>
          </p:spPr>
          <p:txBody>
            <a:bodyPr wrap="none" lIns="92075" tIns="46038" rIns="92075" bIns="46038">
              <a:spAutoFit/>
            </a:bodyPr>
            <a:p>
              <a:r>
                <a:rPr lang="en-US" altLang="zh-CN" sz="1600" b="1">
                  <a:solidFill>
                    <a:srgbClr val="002060"/>
                  </a:solidFill>
                  <a:latin typeface="Arial" panose="020B0604020202020204" pitchFamily="34" charset="0"/>
                </a:rPr>
                <a:t>IP</a:t>
              </a:r>
              <a:endParaRPr lang="en-US" altLang="zh-CN" sz="1600" b="1">
                <a:solidFill>
                  <a:srgbClr val="002060"/>
                </a:solidFill>
                <a:latin typeface="Arial" panose="020B0604020202020204" pitchFamily="34" charset="0"/>
              </a:endParaRPr>
            </a:p>
          </p:txBody>
        </p:sp>
        <p:sp>
          <p:nvSpPr>
            <p:cNvPr id="218195" name="矩形 218194"/>
            <p:cNvSpPr/>
            <p:nvPr/>
          </p:nvSpPr>
          <p:spPr>
            <a:xfrm>
              <a:off x="2823" y="1587"/>
              <a:ext cx="1026" cy="212"/>
            </a:xfrm>
            <a:prstGeom prst="rect">
              <a:avLst/>
            </a:prstGeom>
            <a:noFill/>
            <a:ln w="9525">
              <a:noFill/>
            </a:ln>
          </p:spPr>
          <p:txBody>
            <a:bodyPr wrap="none" lIns="92075" tIns="46038" rIns="92075" bIns="46038">
              <a:spAutoFit/>
            </a:bodyPr>
            <a:p>
              <a:r>
                <a:rPr lang="en-US" altLang="zh-CN" sz="1600" b="1">
                  <a:solidFill>
                    <a:srgbClr val="002060"/>
                  </a:solidFill>
                  <a:latin typeface="Arial" panose="020B0604020202020204" pitchFamily="34" charset="0"/>
                </a:rPr>
                <a:t>1/10xGbE MAC</a:t>
              </a:r>
              <a:endParaRPr lang="en-US" altLang="zh-CN" sz="1600" b="1">
                <a:solidFill>
                  <a:srgbClr val="002060"/>
                </a:solidFill>
                <a:latin typeface="Arial" panose="020B0604020202020204" pitchFamily="34" charset="0"/>
              </a:endParaRPr>
            </a:p>
          </p:txBody>
        </p:sp>
        <p:sp>
          <p:nvSpPr>
            <p:cNvPr id="218196" name="直接连接符 218195"/>
            <p:cNvSpPr/>
            <p:nvPr/>
          </p:nvSpPr>
          <p:spPr>
            <a:xfrm>
              <a:off x="3336" y="1435"/>
              <a:ext cx="0" cy="176"/>
            </a:xfrm>
            <a:prstGeom prst="line">
              <a:avLst/>
            </a:prstGeom>
            <a:ln w="25400" cap="flat" cmpd="sng">
              <a:solidFill>
                <a:srgbClr val="002060"/>
              </a:solidFill>
              <a:prstDash val="solid"/>
              <a:headEnd type="none" w="sm" len="sm"/>
              <a:tailEnd type="stealth" w="med" len="med"/>
            </a:ln>
          </p:spPr>
        </p:sp>
        <p:sp>
          <p:nvSpPr>
            <p:cNvPr id="218197" name="矩形 218196"/>
            <p:cNvSpPr/>
            <p:nvPr/>
          </p:nvSpPr>
          <p:spPr>
            <a:xfrm>
              <a:off x="3044" y="990"/>
              <a:ext cx="595" cy="173"/>
            </a:xfrm>
            <a:prstGeom prst="rect">
              <a:avLst/>
            </a:prstGeom>
            <a:noFill/>
            <a:ln w="9525">
              <a:noFill/>
            </a:ln>
          </p:spPr>
          <p:txBody>
            <a:bodyPr wrap="none" lIns="92075" tIns="46038" rIns="92075" bIns="46038">
              <a:spAutoFit/>
            </a:bodyPr>
            <a:p>
              <a:r>
                <a:rPr lang="en-US" altLang="zh-CN" sz="1200" i="1" err="1">
                  <a:solidFill>
                    <a:srgbClr val="002060"/>
                  </a:solidFill>
                  <a:latin typeface="Arial" panose="020B0604020202020204" pitchFamily="34" charset="0"/>
                </a:rPr>
                <a:t>GbE</a:t>
              </a:r>
              <a:r>
                <a:rPr lang="en-US" altLang="zh-CN" sz="1200" i="1">
                  <a:solidFill>
                    <a:srgbClr val="002060"/>
                  </a:solidFill>
                  <a:latin typeface="Arial" panose="020B0604020202020204" pitchFamily="34" charset="0"/>
                </a:rPr>
                <a:t> Vision</a:t>
              </a:r>
              <a:endParaRPr lang="en-US" altLang="zh-CN" sz="1200" i="1">
                <a:solidFill>
                  <a:srgbClr val="002060"/>
                </a:solidFill>
                <a:latin typeface="Arial" panose="020B0604020202020204" pitchFamily="34" charset="0"/>
              </a:endParaRPr>
            </a:p>
          </p:txBody>
        </p:sp>
        <p:sp>
          <p:nvSpPr>
            <p:cNvPr id="218198" name="矩形 218197"/>
            <p:cNvSpPr/>
            <p:nvPr/>
          </p:nvSpPr>
          <p:spPr>
            <a:xfrm>
              <a:off x="2256" y="2263"/>
              <a:ext cx="378" cy="212"/>
            </a:xfrm>
            <a:prstGeom prst="rect">
              <a:avLst/>
            </a:prstGeom>
            <a:noFill/>
            <a:ln w="9525">
              <a:noFill/>
            </a:ln>
          </p:spPr>
          <p:txBody>
            <a:bodyPr wrap="none" lIns="92075" tIns="46038" rIns="92075" bIns="46038">
              <a:spAutoFit/>
            </a:bodyPr>
            <a:p>
              <a:r>
                <a:rPr lang="en-US" altLang="zh-CN" sz="1600" b="1">
                  <a:solidFill>
                    <a:srgbClr val="002060"/>
                  </a:solidFill>
                  <a:latin typeface="Arial" panose="020B0604020202020204" pitchFamily="34" charset="0"/>
                </a:rPr>
                <a:t>PHY</a:t>
              </a:r>
              <a:endParaRPr lang="en-US" altLang="zh-CN" sz="1600" b="1">
                <a:solidFill>
                  <a:srgbClr val="002060"/>
                </a:solidFill>
                <a:latin typeface="Arial" panose="020B0604020202020204" pitchFamily="34" charset="0"/>
              </a:endParaRPr>
            </a:p>
          </p:txBody>
        </p:sp>
        <p:sp>
          <p:nvSpPr>
            <p:cNvPr id="218199" name="直接连接符 218198"/>
            <p:cNvSpPr/>
            <p:nvPr/>
          </p:nvSpPr>
          <p:spPr>
            <a:xfrm>
              <a:off x="2437" y="2463"/>
              <a:ext cx="0" cy="177"/>
            </a:xfrm>
            <a:prstGeom prst="line">
              <a:avLst/>
            </a:prstGeom>
            <a:ln w="25400" cap="flat" cmpd="sng">
              <a:solidFill>
                <a:srgbClr val="002060"/>
              </a:solidFill>
              <a:prstDash val="solid"/>
              <a:headEnd type="none" w="sm" len="sm"/>
              <a:tailEnd type="stealth" w="med" len="med"/>
            </a:ln>
          </p:spPr>
        </p:sp>
        <p:sp>
          <p:nvSpPr>
            <p:cNvPr id="218200" name="矩形 218199"/>
            <p:cNvSpPr/>
            <p:nvPr/>
          </p:nvSpPr>
          <p:spPr>
            <a:xfrm>
              <a:off x="3100" y="2652"/>
              <a:ext cx="436" cy="212"/>
            </a:xfrm>
            <a:prstGeom prst="rect">
              <a:avLst/>
            </a:prstGeom>
            <a:noFill/>
            <a:ln w="9525">
              <a:noFill/>
            </a:ln>
          </p:spPr>
          <p:txBody>
            <a:bodyPr wrap="none" lIns="92075" tIns="46038" rIns="92075" bIns="46038">
              <a:spAutoFit/>
            </a:bodyPr>
            <a:p>
              <a:r>
                <a:rPr lang="en-US" altLang="zh-CN" sz="1600" b="1">
                  <a:solidFill>
                    <a:srgbClr val="002060"/>
                  </a:solidFill>
                  <a:latin typeface="Arial" panose="020B0604020202020204" pitchFamily="34" charset="0"/>
                </a:rPr>
                <a:t>WDM</a:t>
              </a:r>
              <a:endParaRPr lang="en-US" altLang="zh-CN" sz="1600" b="1">
                <a:solidFill>
                  <a:srgbClr val="002060"/>
                </a:solidFill>
                <a:latin typeface="Arial" panose="020B0604020202020204" pitchFamily="34" charset="0"/>
              </a:endParaRPr>
            </a:p>
          </p:txBody>
        </p:sp>
        <p:sp>
          <p:nvSpPr>
            <p:cNvPr id="218201" name="直接连接符 218200"/>
            <p:cNvSpPr/>
            <p:nvPr/>
          </p:nvSpPr>
          <p:spPr>
            <a:xfrm>
              <a:off x="3327" y="1793"/>
              <a:ext cx="0" cy="485"/>
            </a:xfrm>
            <a:prstGeom prst="line">
              <a:avLst/>
            </a:prstGeom>
            <a:ln w="25400" cap="flat" cmpd="sng">
              <a:solidFill>
                <a:srgbClr val="002060"/>
              </a:solidFill>
              <a:prstDash val="solid"/>
              <a:headEnd type="none" w="sm" len="sm"/>
              <a:tailEnd type="stealth" w="med" len="med"/>
            </a:ln>
          </p:spPr>
        </p:sp>
        <p:sp>
          <p:nvSpPr>
            <p:cNvPr id="218202" name="矩形 218201"/>
            <p:cNvSpPr/>
            <p:nvPr/>
          </p:nvSpPr>
          <p:spPr>
            <a:xfrm>
              <a:off x="2837" y="2271"/>
              <a:ext cx="997" cy="212"/>
            </a:xfrm>
            <a:prstGeom prst="rect">
              <a:avLst/>
            </a:prstGeom>
            <a:noFill/>
            <a:ln w="9525">
              <a:noFill/>
            </a:ln>
          </p:spPr>
          <p:txBody>
            <a:bodyPr wrap="none" lIns="92075" tIns="46038" rIns="92075" bIns="46038">
              <a:spAutoFit/>
            </a:bodyPr>
            <a:p>
              <a:r>
                <a:rPr lang="en-US" altLang="zh-CN" sz="1600" b="1">
                  <a:solidFill>
                    <a:srgbClr val="002060"/>
                  </a:solidFill>
                  <a:latin typeface="Arial" panose="020B0604020202020204" pitchFamily="34" charset="0"/>
                </a:rPr>
                <a:t>1/10xGbE PHY</a:t>
              </a:r>
              <a:endParaRPr lang="en-US" altLang="zh-CN" sz="1600" b="1">
                <a:solidFill>
                  <a:srgbClr val="002060"/>
                </a:solidFill>
                <a:latin typeface="Arial" panose="020B0604020202020204" pitchFamily="34" charset="0"/>
              </a:endParaRPr>
            </a:p>
          </p:txBody>
        </p:sp>
        <p:sp>
          <p:nvSpPr>
            <p:cNvPr id="218203" name="直接连接符 218202"/>
            <p:cNvSpPr/>
            <p:nvPr/>
          </p:nvSpPr>
          <p:spPr>
            <a:xfrm>
              <a:off x="3317" y="2479"/>
              <a:ext cx="0" cy="177"/>
            </a:xfrm>
            <a:prstGeom prst="line">
              <a:avLst/>
            </a:prstGeom>
            <a:ln w="25400" cap="flat" cmpd="sng">
              <a:solidFill>
                <a:srgbClr val="002060"/>
              </a:solidFill>
              <a:prstDash val="solid"/>
              <a:headEnd type="none" w="sm" len="sm"/>
              <a:tailEnd type="stealth" w="med" len="med"/>
            </a:ln>
          </p:spPr>
        </p:sp>
        <p:sp>
          <p:nvSpPr>
            <p:cNvPr id="218204" name="矩形 218203"/>
            <p:cNvSpPr/>
            <p:nvPr/>
          </p:nvSpPr>
          <p:spPr>
            <a:xfrm>
              <a:off x="4132" y="1603"/>
              <a:ext cx="371" cy="212"/>
            </a:xfrm>
            <a:prstGeom prst="rect">
              <a:avLst/>
            </a:prstGeom>
            <a:noFill/>
            <a:ln w="9525">
              <a:noFill/>
            </a:ln>
          </p:spPr>
          <p:txBody>
            <a:bodyPr wrap="none" lIns="92075" tIns="46038" rIns="92075" bIns="46038">
              <a:spAutoFit/>
            </a:bodyPr>
            <a:p>
              <a:r>
                <a:rPr lang="en-US" altLang="zh-CN" sz="1600" b="1">
                  <a:solidFill>
                    <a:srgbClr val="002060"/>
                  </a:solidFill>
                  <a:latin typeface="Arial" panose="020B0604020202020204" pitchFamily="34" charset="0"/>
                </a:rPr>
                <a:t>SDL</a:t>
              </a:r>
              <a:endParaRPr lang="en-US" altLang="zh-CN" sz="1600" b="1">
                <a:solidFill>
                  <a:srgbClr val="002060"/>
                </a:solidFill>
                <a:latin typeface="Arial" panose="020B0604020202020204" pitchFamily="34" charset="0"/>
              </a:endParaRPr>
            </a:p>
          </p:txBody>
        </p:sp>
        <p:sp>
          <p:nvSpPr>
            <p:cNvPr id="218205" name="直接连接符 218204"/>
            <p:cNvSpPr/>
            <p:nvPr/>
          </p:nvSpPr>
          <p:spPr>
            <a:xfrm>
              <a:off x="4320" y="1419"/>
              <a:ext cx="0" cy="176"/>
            </a:xfrm>
            <a:prstGeom prst="line">
              <a:avLst/>
            </a:prstGeom>
            <a:ln w="25400" cap="flat" cmpd="sng">
              <a:solidFill>
                <a:srgbClr val="002060"/>
              </a:solidFill>
              <a:prstDash val="solid"/>
              <a:headEnd type="none" w="sm" len="sm"/>
              <a:tailEnd type="stealth" w="med" len="med"/>
            </a:ln>
          </p:spPr>
        </p:sp>
        <p:sp>
          <p:nvSpPr>
            <p:cNvPr id="218206" name="直接连接符 218205"/>
            <p:cNvSpPr/>
            <p:nvPr/>
          </p:nvSpPr>
          <p:spPr>
            <a:xfrm>
              <a:off x="4311" y="1801"/>
              <a:ext cx="0" cy="485"/>
            </a:xfrm>
            <a:prstGeom prst="line">
              <a:avLst/>
            </a:prstGeom>
            <a:ln w="25400" cap="flat" cmpd="sng">
              <a:solidFill>
                <a:srgbClr val="002060"/>
              </a:solidFill>
              <a:prstDash val="solid"/>
              <a:headEnd type="none" w="sm" len="sm"/>
              <a:tailEnd type="stealth" w="med" len="med"/>
            </a:ln>
          </p:spPr>
        </p:sp>
        <p:sp>
          <p:nvSpPr>
            <p:cNvPr id="218207" name="矩形 218206"/>
            <p:cNvSpPr/>
            <p:nvPr/>
          </p:nvSpPr>
          <p:spPr>
            <a:xfrm>
              <a:off x="5066" y="2280"/>
              <a:ext cx="378" cy="212"/>
            </a:xfrm>
            <a:prstGeom prst="rect">
              <a:avLst/>
            </a:prstGeom>
            <a:noFill/>
            <a:ln w="9525">
              <a:noFill/>
            </a:ln>
          </p:spPr>
          <p:txBody>
            <a:bodyPr wrap="none" lIns="92075" tIns="46038" rIns="92075" bIns="46038">
              <a:spAutoFit/>
            </a:bodyPr>
            <a:p>
              <a:r>
                <a:rPr lang="en-US" altLang="zh-CN" sz="1600" b="1">
                  <a:solidFill>
                    <a:srgbClr val="002060"/>
                  </a:solidFill>
                  <a:latin typeface="Arial" panose="020B0604020202020204" pitchFamily="34" charset="0"/>
                </a:rPr>
                <a:t>PHY</a:t>
              </a:r>
              <a:endParaRPr lang="en-US" altLang="zh-CN" sz="1600" b="1">
                <a:solidFill>
                  <a:srgbClr val="002060"/>
                </a:solidFill>
                <a:latin typeface="Arial" panose="020B0604020202020204" pitchFamily="34" charset="0"/>
              </a:endParaRPr>
            </a:p>
          </p:txBody>
        </p:sp>
        <p:sp>
          <p:nvSpPr>
            <p:cNvPr id="218208" name="直接连接符 218207"/>
            <p:cNvSpPr/>
            <p:nvPr/>
          </p:nvSpPr>
          <p:spPr>
            <a:xfrm>
              <a:off x="5242" y="2478"/>
              <a:ext cx="0" cy="176"/>
            </a:xfrm>
            <a:prstGeom prst="line">
              <a:avLst/>
            </a:prstGeom>
            <a:ln w="25400" cap="flat" cmpd="sng">
              <a:solidFill>
                <a:srgbClr val="002060"/>
              </a:solidFill>
              <a:prstDash val="solid"/>
              <a:headEnd type="none" w="sm" len="sm"/>
              <a:tailEnd type="stealth" w="med" len="med"/>
            </a:ln>
          </p:spPr>
        </p:sp>
        <p:sp>
          <p:nvSpPr>
            <p:cNvPr id="218209" name="矩形 218208"/>
            <p:cNvSpPr/>
            <p:nvPr/>
          </p:nvSpPr>
          <p:spPr>
            <a:xfrm>
              <a:off x="5060" y="1603"/>
              <a:ext cx="371" cy="212"/>
            </a:xfrm>
            <a:prstGeom prst="rect">
              <a:avLst/>
            </a:prstGeom>
            <a:noFill/>
            <a:ln w="9525">
              <a:noFill/>
            </a:ln>
          </p:spPr>
          <p:txBody>
            <a:bodyPr wrap="none" lIns="92075" tIns="46038" rIns="92075" bIns="46038">
              <a:spAutoFit/>
            </a:bodyPr>
            <a:p>
              <a:r>
                <a:rPr lang="en-US" altLang="zh-CN" sz="1600" b="1">
                  <a:solidFill>
                    <a:srgbClr val="002060"/>
                  </a:solidFill>
                  <a:latin typeface="Arial" panose="020B0604020202020204" pitchFamily="34" charset="0"/>
                </a:rPr>
                <a:t>SDL</a:t>
              </a:r>
              <a:endParaRPr lang="en-US" altLang="zh-CN" sz="1600" b="1">
                <a:solidFill>
                  <a:srgbClr val="002060"/>
                </a:solidFill>
                <a:latin typeface="Arial" panose="020B0604020202020204" pitchFamily="34" charset="0"/>
              </a:endParaRPr>
            </a:p>
          </p:txBody>
        </p:sp>
        <p:sp>
          <p:nvSpPr>
            <p:cNvPr id="218210" name="直接连接符 218209"/>
            <p:cNvSpPr/>
            <p:nvPr/>
          </p:nvSpPr>
          <p:spPr>
            <a:xfrm>
              <a:off x="5248" y="1419"/>
              <a:ext cx="0" cy="176"/>
            </a:xfrm>
            <a:prstGeom prst="line">
              <a:avLst/>
            </a:prstGeom>
            <a:ln w="25400" cap="flat" cmpd="sng">
              <a:solidFill>
                <a:srgbClr val="002060"/>
              </a:solidFill>
              <a:prstDash val="solid"/>
              <a:headEnd type="none" w="sm" len="sm"/>
              <a:tailEnd type="stealth" w="med" len="med"/>
            </a:ln>
          </p:spPr>
        </p:sp>
        <p:sp>
          <p:nvSpPr>
            <p:cNvPr id="218211" name="直接连接符 218210"/>
            <p:cNvSpPr/>
            <p:nvPr/>
          </p:nvSpPr>
          <p:spPr>
            <a:xfrm>
              <a:off x="5239" y="1801"/>
              <a:ext cx="0" cy="485"/>
            </a:xfrm>
            <a:prstGeom prst="line">
              <a:avLst/>
            </a:prstGeom>
            <a:ln w="25400" cap="flat" cmpd="sng">
              <a:solidFill>
                <a:srgbClr val="002060"/>
              </a:solidFill>
              <a:prstDash val="solid"/>
              <a:headEnd type="none" w="sm" len="sm"/>
              <a:tailEnd type="stealth" w="med" len="med"/>
            </a:ln>
          </p:spPr>
        </p:sp>
        <p:sp>
          <p:nvSpPr>
            <p:cNvPr id="218212" name="矩形 218211"/>
            <p:cNvSpPr/>
            <p:nvPr/>
          </p:nvSpPr>
          <p:spPr>
            <a:xfrm>
              <a:off x="5014" y="2660"/>
              <a:ext cx="436" cy="212"/>
            </a:xfrm>
            <a:prstGeom prst="rect">
              <a:avLst/>
            </a:prstGeom>
            <a:noFill/>
            <a:ln w="9525">
              <a:noFill/>
            </a:ln>
          </p:spPr>
          <p:txBody>
            <a:bodyPr wrap="none" lIns="92075" tIns="46038" rIns="92075" bIns="46038">
              <a:spAutoFit/>
            </a:bodyPr>
            <a:p>
              <a:r>
                <a:rPr lang="en-US" altLang="zh-CN" sz="1600" b="1">
                  <a:solidFill>
                    <a:srgbClr val="002060"/>
                  </a:solidFill>
                  <a:latin typeface="Arial" panose="020B0604020202020204" pitchFamily="34" charset="0"/>
                </a:rPr>
                <a:t>WDM</a:t>
              </a:r>
              <a:endParaRPr lang="en-US" altLang="zh-CN" sz="1600" b="1">
                <a:solidFill>
                  <a:srgbClr val="002060"/>
                </a:solidFill>
                <a:latin typeface="Arial" panose="020B0604020202020204" pitchFamily="34" charset="0"/>
              </a:endParaRPr>
            </a:p>
          </p:txBody>
        </p:sp>
      </p:grpSp>
      <p:sp>
        <p:nvSpPr>
          <p:cNvPr id="2" name="文本框 1"/>
          <p:cNvSpPr txBox="1"/>
          <p:nvPr/>
        </p:nvSpPr>
        <p:spPr>
          <a:xfrm>
            <a:off x="2936875" y="771525"/>
            <a:ext cx="3270885" cy="275590"/>
          </a:xfrm>
          <a:prstGeom prst="rect">
            <a:avLst/>
          </a:prstGeom>
          <a:noFill/>
        </p:spPr>
        <p:txBody>
          <a:bodyPr wrap="square" rtlCol="0">
            <a:spAutoFit/>
          </a:bodyPr>
          <a:p>
            <a:pPr algn="ctr"/>
            <a:r>
              <a:rPr lang="en-US" altLang="zh-CN" sz="1200">
                <a:solidFill>
                  <a:srgbClr val="002060"/>
                </a:solidFill>
                <a:latin typeface="微软雅黑" panose="020B0502040204020203" pitchFamily="34" charset="-122"/>
                <a:ea typeface="微软雅黑" panose="020B0502040204020203" pitchFamily="34" charset="-122"/>
              </a:rPr>
              <a:t>IP OVER WDM</a:t>
            </a:r>
            <a:endParaRPr lang="en-US" altLang="zh-CN" sz="12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3674745" y="0"/>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1. WDM </a:t>
            </a:r>
            <a:r>
              <a:rPr lang="zh-CN" altLang="en-US" sz="1600">
                <a:solidFill>
                  <a:srgbClr val="002060"/>
                </a:solidFill>
                <a:latin typeface="微软雅黑" panose="020B0502040204020203" pitchFamily="34" charset="-122"/>
                <a:ea typeface="微软雅黑" panose="020B0502040204020203" pitchFamily="34" charset="-122"/>
              </a:rPr>
              <a:t>技术</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3" name="文本框 2"/>
          <p:cNvSpPr txBox="1"/>
          <p:nvPr/>
        </p:nvSpPr>
        <p:spPr>
          <a:xfrm>
            <a:off x="2146300" y="1262380"/>
            <a:ext cx="4980305" cy="2183765"/>
          </a:xfrm>
          <a:prstGeom prst="rect">
            <a:avLst/>
          </a:prstGeom>
          <a:noFill/>
        </p:spPr>
        <p:txBody>
          <a:bodyPr wrap="square" rtlCol="0">
            <a:spAutoFit/>
          </a:bodyPr>
          <a:p>
            <a:pPr algn="l"/>
            <a:r>
              <a:rPr lang="zh-CN" altLang="en-US">
                <a:solidFill>
                  <a:srgbClr val="002060"/>
                </a:solidFill>
                <a:latin typeface="微软雅黑" panose="020B0502040204020203" pitchFamily="34" charset="-122"/>
                <a:ea typeface="微软雅黑" panose="020B0502040204020203" pitchFamily="34" charset="-122"/>
              </a:rPr>
              <a:t>WDM 技术特点：</a:t>
            </a:r>
            <a:endParaRPr lang="zh-CN" altLang="en-US">
              <a:solidFill>
                <a:srgbClr val="002060"/>
              </a:solidFill>
              <a:latin typeface="微软雅黑" panose="020B0502040204020203" pitchFamily="34" charset="-122"/>
              <a:ea typeface="微软雅黑" panose="020B0502040204020203" pitchFamily="34" charset="-122"/>
            </a:endParaRPr>
          </a:p>
          <a:p>
            <a:pPr algn="l"/>
            <a:endParaRPr lang="zh-CN" altLang="en-US">
              <a:solidFill>
                <a:srgbClr val="002060"/>
              </a:solidFill>
              <a:latin typeface="微软雅黑" panose="020B0502040204020203" pitchFamily="34" charset="-122"/>
              <a:ea typeface="微软雅黑" panose="020B0502040204020203" pitchFamily="34" charset="-122"/>
            </a:endParaRPr>
          </a:p>
          <a:p>
            <a:pPr marL="171450" indent="-171450" algn="l">
              <a:buFont typeface="Wingdings" panose="05000000000000000000" charset="0"/>
              <a:buChar char=""/>
            </a:pPr>
            <a:r>
              <a:rPr lang="zh-CN" altLang="en-US" sz="1200">
                <a:solidFill>
                  <a:srgbClr val="002060"/>
                </a:solidFill>
                <a:latin typeface="微软雅黑" panose="020B0502040204020203" pitchFamily="34" charset="-122"/>
                <a:ea typeface="微软雅黑" panose="020B0502040204020203" pitchFamily="34" charset="-122"/>
              </a:rPr>
              <a:t>超大容量传输 </a:t>
            </a:r>
            <a:r>
              <a:rPr lang="en-US" altLang="zh-CN" sz="1200">
                <a:solidFill>
                  <a:srgbClr val="002060"/>
                </a:solidFill>
                <a:latin typeface="微软雅黑" panose="020B0502040204020203" pitchFamily="34" charset="-122"/>
                <a:ea typeface="微软雅黑" panose="020B0502040204020203" pitchFamily="34" charset="-122"/>
              </a:rPr>
              <a:t>— </a:t>
            </a:r>
            <a:r>
              <a:rPr lang="zh-CN" altLang="en-US" sz="1200">
                <a:solidFill>
                  <a:srgbClr val="002060"/>
                </a:solidFill>
                <a:latin typeface="微软雅黑" panose="020B0502040204020203" pitchFamily="34" charset="-122"/>
                <a:ea typeface="微软雅黑" panose="020B0502040204020203" pitchFamily="34" charset="-122"/>
              </a:rPr>
              <a:t>复用光通路速率可以为2.5Gbit/s、10Gbit/s等，而复用光通路的数量可以是4、8、16、32，甚至</a:t>
            </a:r>
            <a:r>
              <a:rPr lang="en-US" altLang="zh-CN" sz="1200">
                <a:solidFill>
                  <a:srgbClr val="002060"/>
                </a:solidFill>
                <a:latin typeface="微软雅黑" panose="020B0502040204020203" pitchFamily="34" charset="-122"/>
                <a:ea typeface="微软雅黑" panose="020B0502040204020203" pitchFamily="34" charset="-122"/>
              </a:rPr>
              <a:t>80</a:t>
            </a:r>
            <a:r>
              <a:rPr lang="zh-CN" altLang="en-US" sz="1200">
                <a:solidFill>
                  <a:srgbClr val="002060"/>
                </a:solidFill>
                <a:latin typeface="微软雅黑" panose="020B0502040204020203" pitchFamily="34" charset="-122"/>
                <a:ea typeface="微软雅黑" panose="020B0502040204020203" pitchFamily="34" charset="-122"/>
              </a:rPr>
              <a:t>路，因此系统的传输容量可以达到300-400Gbit/s，甚至更大。</a:t>
            </a:r>
            <a:endParaRPr lang="zh-CN" altLang="en-US" sz="1200">
              <a:solidFill>
                <a:srgbClr val="002060"/>
              </a:solidFill>
              <a:latin typeface="微软雅黑" panose="020B0502040204020203" pitchFamily="34" charset="-122"/>
              <a:ea typeface="微软雅黑" panose="020B0502040204020203" pitchFamily="34" charset="-122"/>
            </a:endParaRPr>
          </a:p>
          <a:p>
            <a:pPr marL="171450" indent="-171450" algn="l">
              <a:buFont typeface="Wingdings" panose="05000000000000000000" charset="0"/>
              <a:buChar char=""/>
            </a:pPr>
            <a:r>
              <a:rPr lang="zh-CN" altLang="en-US" sz="1200">
                <a:solidFill>
                  <a:srgbClr val="002060"/>
                </a:solidFill>
                <a:latin typeface="微软雅黑" panose="020B0502040204020203" pitchFamily="34" charset="-122"/>
                <a:ea typeface="微软雅黑" panose="020B0502040204020203" pitchFamily="34" charset="-122"/>
              </a:rPr>
              <a:t>对各类业务信号透明传输 </a:t>
            </a:r>
            <a:r>
              <a:rPr lang="en-US" altLang="zh-CN" sz="1200">
                <a:solidFill>
                  <a:srgbClr val="002060"/>
                </a:solidFill>
                <a:latin typeface="微软雅黑" panose="020B0502040204020203" pitchFamily="34" charset="-122"/>
                <a:ea typeface="微软雅黑" panose="020B0502040204020203" pitchFamily="34" charset="-122"/>
              </a:rPr>
              <a:t>— </a:t>
            </a:r>
            <a:r>
              <a:rPr lang="zh-CN" altLang="en-US" sz="1200">
                <a:solidFill>
                  <a:srgbClr val="002060"/>
                </a:solidFill>
                <a:latin typeface="微软雅黑" panose="020B0502040204020203" pitchFamily="34" charset="-122"/>
                <a:ea typeface="微软雅黑" panose="020B0502040204020203" pitchFamily="34" charset="-122"/>
              </a:rPr>
              <a:t>可以透明地传送不同的业务信号，如语音、数据和图像等，进行合成和分解。</a:t>
            </a:r>
            <a:endParaRPr lang="zh-CN" altLang="en-US" sz="1200">
              <a:solidFill>
                <a:srgbClr val="002060"/>
              </a:solidFill>
              <a:latin typeface="微软雅黑" panose="020B0502040204020203" pitchFamily="34" charset="-122"/>
              <a:ea typeface="微软雅黑" panose="020B0502040204020203" pitchFamily="34" charset="-122"/>
            </a:endParaRPr>
          </a:p>
          <a:p>
            <a:pPr marL="171450" indent="-171450" algn="l">
              <a:buFont typeface="Wingdings" panose="05000000000000000000" charset="0"/>
              <a:buChar char=""/>
            </a:pPr>
            <a:r>
              <a:rPr lang="zh-CN" altLang="en-US" sz="1200">
                <a:solidFill>
                  <a:srgbClr val="002060"/>
                </a:solidFill>
                <a:latin typeface="微软雅黑" panose="020B0502040204020203" pitchFamily="34" charset="-122"/>
                <a:ea typeface="微软雅黑" panose="020B0502040204020203" pitchFamily="34" charset="-122"/>
              </a:rPr>
              <a:t>网络扩容 </a:t>
            </a:r>
            <a:r>
              <a:rPr lang="en-US" altLang="zh-CN" sz="1200">
                <a:solidFill>
                  <a:srgbClr val="002060"/>
                </a:solidFill>
                <a:latin typeface="微软雅黑" panose="020B0502040204020203" pitchFamily="34" charset="-122"/>
                <a:ea typeface="微软雅黑" panose="020B0502040204020203" pitchFamily="34" charset="-122"/>
              </a:rPr>
              <a:t>— </a:t>
            </a:r>
            <a:r>
              <a:rPr lang="zh-CN" altLang="en-US" sz="1200">
                <a:solidFill>
                  <a:srgbClr val="002060"/>
                </a:solidFill>
                <a:latin typeface="微软雅黑" panose="020B0502040204020203" pitchFamily="34" charset="-122"/>
                <a:ea typeface="微软雅黑" panose="020B0502040204020203" pitchFamily="34" charset="-122"/>
              </a:rPr>
              <a:t>无需敷设更多光纤，只需换端机和增加附加波长</a:t>
            </a:r>
            <a:endParaRPr lang="zh-CN" altLang="en-US" sz="1200">
              <a:solidFill>
                <a:srgbClr val="002060"/>
              </a:solidFill>
              <a:latin typeface="微软雅黑" panose="020B0502040204020203" pitchFamily="34" charset="-122"/>
              <a:ea typeface="微软雅黑" panose="020B0502040204020203" pitchFamily="34" charset="-122"/>
            </a:endParaRPr>
          </a:p>
          <a:p>
            <a:pPr marL="171450" indent="-171450" algn="l">
              <a:buFont typeface="Wingdings" panose="05000000000000000000" charset="0"/>
              <a:buChar char=""/>
            </a:pPr>
            <a:r>
              <a:rPr lang="zh-CN" altLang="en-US" sz="1200">
                <a:solidFill>
                  <a:srgbClr val="002060"/>
                </a:solidFill>
                <a:latin typeface="微软雅黑" panose="020B0502040204020203" pitchFamily="34" charset="-122"/>
                <a:ea typeface="微软雅黑" panose="020B0502040204020203" pitchFamily="34" charset="-122"/>
              </a:rPr>
              <a:t>组建动态可重构光网 </a:t>
            </a:r>
            <a:r>
              <a:rPr lang="en-US" altLang="zh-CN" sz="1200">
                <a:solidFill>
                  <a:srgbClr val="002060"/>
                </a:solidFill>
                <a:latin typeface="微软雅黑" panose="020B0502040204020203" pitchFamily="34" charset="-122"/>
                <a:ea typeface="微软雅黑" panose="020B0502040204020203" pitchFamily="34" charset="-122"/>
              </a:rPr>
              <a:t>— </a:t>
            </a:r>
            <a:r>
              <a:rPr lang="zh-CN" altLang="en-US" sz="1200">
                <a:solidFill>
                  <a:srgbClr val="002060"/>
                </a:solidFill>
                <a:latin typeface="微软雅黑" panose="020B0502040204020203" pitchFamily="34" charset="-122"/>
                <a:ea typeface="微软雅黑" panose="020B0502040204020203" pitchFamily="34" charset="-122"/>
              </a:rPr>
              <a:t>使用</a:t>
            </a:r>
            <a:r>
              <a:rPr lang="en-US" altLang="zh-CN" sz="1200">
                <a:solidFill>
                  <a:srgbClr val="002060"/>
                </a:solidFill>
                <a:latin typeface="微软雅黑" panose="020B0502040204020203" pitchFamily="34" charset="-122"/>
                <a:ea typeface="微软雅黑" panose="020B0502040204020203" pitchFamily="34" charset="-122"/>
              </a:rPr>
              <a:t>OADM</a:t>
            </a:r>
            <a:r>
              <a:rPr lang="zh-CN" altLang="en-US" sz="1200">
                <a:solidFill>
                  <a:srgbClr val="002060"/>
                </a:solidFill>
                <a:latin typeface="微软雅黑" panose="020B0502040204020203" pitchFamily="34" charset="-122"/>
                <a:ea typeface="微软雅黑" panose="020B0502040204020203" pitchFamily="34" charset="-122"/>
              </a:rPr>
              <a:t>或</a:t>
            </a:r>
            <a:r>
              <a:rPr lang="en-US" altLang="zh-CN" sz="1200">
                <a:solidFill>
                  <a:srgbClr val="002060"/>
                </a:solidFill>
                <a:latin typeface="微软雅黑" panose="020B0502040204020203" pitchFamily="34" charset="-122"/>
                <a:ea typeface="微软雅黑" panose="020B0502040204020203" pitchFamily="34" charset="-122"/>
              </a:rPr>
              <a:t>OXC</a:t>
            </a:r>
            <a:r>
              <a:rPr lang="zh-CN" altLang="en-US" sz="1200">
                <a:solidFill>
                  <a:srgbClr val="002060"/>
                </a:solidFill>
                <a:latin typeface="微软雅黑" panose="020B0502040204020203" pitchFamily="34" charset="-122"/>
                <a:ea typeface="微软雅黑" panose="020B0502040204020203" pitchFamily="34" charset="-122"/>
              </a:rPr>
              <a:t>组成高灵活性、高可靠性、高生存性全光网络</a:t>
            </a:r>
            <a:endParaRPr lang="zh-CN" altLang="en-US" sz="1200">
              <a:solidFill>
                <a:srgbClr val="002060"/>
              </a:solidFill>
              <a:latin typeface="微软雅黑" panose="020B0502040204020203" pitchFamily="34" charset="-122"/>
              <a:ea typeface="微软雅黑" panose="020B0502040204020203" pitchFamily="34" charset="-122"/>
            </a:endParaRPr>
          </a:p>
          <a:p>
            <a:pPr marL="171450" indent="-171450" algn="l">
              <a:buFont typeface="Wingdings" panose="05000000000000000000" charset="0"/>
              <a:buChar char=""/>
            </a:pPr>
            <a:r>
              <a:rPr lang="zh-CN" altLang="en-US" sz="1200">
                <a:solidFill>
                  <a:srgbClr val="002060"/>
                </a:solidFill>
                <a:latin typeface="微软雅黑" panose="020B0502040204020203" pitchFamily="34" charset="-122"/>
                <a:ea typeface="微软雅黑" panose="020B0502040204020203" pitchFamily="34" charset="-122"/>
              </a:rPr>
              <a:t>密集波分</a:t>
            </a:r>
            <a:r>
              <a:rPr lang="en-US" altLang="zh-CN" sz="1200">
                <a:solidFill>
                  <a:srgbClr val="002060"/>
                </a:solidFill>
                <a:latin typeface="微软雅黑" panose="020B0502040204020203" pitchFamily="34" charset="-122"/>
                <a:ea typeface="微软雅黑" panose="020B0502040204020203" pitchFamily="34" charset="-122"/>
              </a:rPr>
              <a:t>DWDM</a:t>
            </a:r>
            <a:r>
              <a:rPr lang="zh-CN" altLang="en-US" sz="1200">
                <a:solidFill>
                  <a:srgbClr val="002060"/>
                </a:solidFill>
                <a:latin typeface="微软雅黑" panose="020B0502040204020203" pitchFamily="34" charset="-122"/>
                <a:ea typeface="微软雅黑" panose="020B0502040204020203" pitchFamily="34" charset="-122"/>
              </a:rPr>
              <a:t>大范围被使用</a:t>
            </a:r>
            <a:endParaRPr lang="zh-CN" altLang="en-US" sz="12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3674745" y="10471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1. WDM </a:t>
            </a:r>
            <a:r>
              <a:rPr lang="zh-CN" altLang="en-US" sz="1600">
                <a:solidFill>
                  <a:srgbClr val="002060"/>
                </a:solidFill>
                <a:latin typeface="微软雅黑" panose="020B0502040204020203" pitchFamily="34" charset="-122"/>
                <a:ea typeface="微软雅黑" panose="020B0502040204020203" pitchFamily="34" charset="-122"/>
              </a:rPr>
              <a:t>技术</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1" name="文本框 10"/>
          <p:cNvSpPr txBox="1"/>
          <p:nvPr/>
        </p:nvSpPr>
        <p:spPr>
          <a:xfrm>
            <a:off x="3674745" y="15297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2. WDM </a:t>
            </a:r>
            <a:r>
              <a:rPr lang="zh-CN" altLang="en-US" sz="1600">
                <a:solidFill>
                  <a:srgbClr val="002060"/>
                </a:solidFill>
                <a:latin typeface="微软雅黑" panose="020B0502040204020203" pitchFamily="34" charset="-122"/>
                <a:ea typeface="微软雅黑" panose="020B0502040204020203" pitchFamily="34" charset="-122"/>
              </a:rPr>
              <a:t>网络结构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2" name="文本框 11"/>
          <p:cNvSpPr txBox="1"/>
          <p:nvPr/>
        </p:nvSpPr>
        <p:spPr>
          <a:xfrm>
            <a:off x="3674745" y="20123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3. WDM </a:t>
            </a:r>
            <a:r>
              <a:rPr lang="zh-CN" altLang="en-US" sz="1600">
                <a:solidFill>
                  <a:srgbClr val="002060"/>
                </a:solidFill>
                <a:latin typeface="微软雅黑" panose="020B0502040204020203" pitchFamily="34" charset="-122"/>
                <a:ea typeface="微软雅黑" panose="020B0502040204020203" pitchFamily="34" charset="-122"/>
              </a:rPr>
              <a:t>网络节点设备</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3" name="文本框 12"/>
          <p:cNvSpPr txBox="1"/>
          <p:nvPr/>
        </p:nvSpPr>
        <p:spPr>
          <a:xfrm>
            <a:off x="3674745" y="2494915"/>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4. WDM </a:t>
            </a:r>
            <a:r>
              <a:rPr lang="zh-CN" altLang="en-US" sz="1600">
                <a:solidFill>
                  <a:srgbClr val="002060"/>
                </a:solidFill>
                <a:latin typeface="微软雅黑" panose="020B0502040204020203" pitchFamily="34" charset="-122"/>
                <a:ea typeface="微软雅黑" panose="020B0502040204020203" pitchFamily="34" charset="-122"/>
              </a:rPr>
              <a:t>网络的问题</a:t>
            </a:r>
            <a:endParaRPr lang="zh-CN" altLang="en-US" sz="16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grpId="0" nodeType="clickEffect">
                                  <p:stCondLst>
                                    <p:cond delay="0"/>
                                  </p:stCondLst>
                                  <p:childTnLst>
                                    <p:anim calcmode="lin" valueType="num">
                                      <p:cBhvr additive="base">
                                        <p:cTn id="6" dur="500"/>
                                        <p:tgtEl>
                                          <p:spTgt spid="9"/>
                                        </p:tgtEl>
                                        <p:attrNameLst>
                                          <p:attrName>ppt_x</p:attrName>
                                        </p:attrNameLst>
                                      </p:cBhvr>
                                      <p:tavLst>
                                        <p:tav tm="0">
                                          <p:val>
                                            <p:strVal val="ppt_x"/>
                                          </p:val>
                                        </p:tav>
                                        <p:tav tm="100000">
                                          <p:val>
                                            <p:strVal val="ppt_x"/>
                                          </p:val>
                                        </p:tav>
                                      </p:tavLst>
                                    </p:anim>
                                    <p:anim calcmode="lin" valueType="num">
                                      <p:cBhvr additive="base">
                                        <p:cTn id="7" dur="500"/>
                                        <p:tgtEl>
                                          <p:spTgt spid="9"/>
                                        </p:tgtEl>
                                        <p:attrNameLst>
                                          <p:attrName>ppt_y</p:attrName>
                                        </p:attrNameLst>
                                      </p:cBhvr>
                                      <p:tavLst>
                                        <p:tav tm="0">
                                          <p:val>
                                            <p:strVal val="ppt_y"/>
                                          </p:val>
                                        </p:tav>
                                        <p:tav tm="100000">
                                          <p:val>
                                            <p:strVal val="0-ppt_h/2"/>
                                          </p:val>
                                        </p:tav>
                                      </p:tavLst>
                                    </p:anim>
                                    <p:set>
                                      <p:cBhvr>
                                        <p:cTn id="8" dur="1" fill="hold">
                                          <p:stCondLst>
                                            <p:cond delay="499"/>
                                          </p:stCondLst>
                                        </p:cTn>
                                        <p:tgtEl>
                                          <p:spTgt spid="9"/>
                                        </p:tgtEl>
                                        <p:attrNameLst>
                                          <p:attrName>style.visibility</p:attrName>
                                        </p:attrNameLst>
                                      </p:cBhvr>
                                      <p:to>
                                        <p:strVal val="hidden"/>
                                      </p:to>
                                    </p:set>
                                  </p:childTnLst>
                                </p:cTn>
                              </p:par>
                            </p:childTnLst>
                          </p:cTn>
                        </p:par>
                        <p:par>
                          <p:cTn id="9" fill="hold">
                            <p:stCondLst>
                              <p:cond delay="500"/>
                            </p:stCondLst>
                            <p:childTnLst>
                              <p:par>
                                <p:cTn id="10" presetID="64" presetClass="path" presetSubtype="0" accel="50000" decel="50000" fill="hold" grpId="0" nodeType="afterEffect">
                                  <p:stCondLst>
                                    <p:cond delay="0"/>
                                  </p:stCondLst>
                                  <p:childTnLst>
                                    <p:animMotion origin="layout" path="M 0.000000 0.000000 L 0.000000 -0.293137 " pathEditMode="relative" rAng="0" ptsTypes="">
                                      <p:cBhvr>
                                        <p:cTn id="11" dur="500" fill="hold"/>
                                        <p:tgtEl>
                                          <p:spTgt spid="11"/>
                                        </p:tgtEl>
                                        <p:attrNameLst>
                                          <p:attrName>ppt_x</p:attrName>
                                          <p:attrName>ppt_y</p:attrName>
                                        </p:attrNameLst>
                                      </p:cBhvr>
                                      <p:rCtr x="0" y="-125"/>
                                    </p:animMotion>
                                  </p:childTnLst>
                                </p:cTn>
                              </p:par>
                              <p:par>
                                <p:cTn id="12" presetID="2" presetClass="exit" presetSubtype="1" fill="hold" grpId="0" nodeType="withEffect">
                                  <p:stCondLst>
                                    <p:cond delay="0"/>
                                  </p:stCondLst>
                                  <p:childTnLst>
                                    <p:anim calcmode="lin" valueType="num">
                                      <p:cBhvr additive="base">
                                        <p:cTn id="13" dur="500"/>
                                        <p:tgtEl>
                                          <p:spTgt spid="12"/>
                                        </p:tgtEl>
                                        <p:attrNameLst>
                                          <p:attrName>ppt_x</p:attrName>
                                        </p:attrNameLst>
                                      </p:cBhvr>
                                      <p:tavLst>
                                        <p:tav tm="0">
                                          <p:val>
                                            <p:strVal val="ppt_x"/>
                                          </p:val>
                                        </p:tav>
                                        <p:tav tm="100000">
                                          <p:val>
                                            <p:strVal val="ppt_x"/>
                                          </p:val>
                                        </p:tav>
                                      </p:tavLst>
                                    </p:anim>
                                    <p:anim calcmode="lin" valueType="num">
                                      <p:cBhvr additive="base">
                                        <p:cTn id="14" dur="500"/>
                                        <p:tgtEl>
                                          <p:spTgt spid="12"/>
                                        </p:tgtEl>
                                        <p:attrNameLst>
                                          <p:attrName>ppt_y</p:attrName>
                                        </p:attrNameLst>
                                      </p:cBhvr>
                                      <p:tavLst>
                                        <p:tav tm="0">
                                          <p:val>
                                            <p:strVal val="ppt_y"/>
                                          </p:val>
                                        </p:tav>
                                        <p:tav tm="100000">
                                          <p:val>
                                            <p:strVal val="0-ppt_h/2"/>
                                          </p:val>
                                        </p:tav>
                                      </p:tavLst>
                                    </p:anim>
                                    <p:set>
                                      <p:cBhvr>
                                        <p:cTn id="15" dur="1" fill="hold">
                                          <p:stCondLst>
                                            <p:cond delay="499"/>
                                          </p:stCondLst>
                                        </p:cTn>
                                        <p:tgtEl>
                                          <p:spTgt spid="12"/>
                                        </p:tgtEl>
                                        <p:attrNameLst>
                                          <p:attrName>style.visibility</p:attrName>
                                        </p:attrNameLst>
                                      </p:cBhvr>
                                      <p:to>
                                        <p:strVal val="hidden"/>
                                      </p:to>
                                    </p:set>
                                  </p:childTnLst>
                                </p:cTn>
                              </p:par>
                              <p:par>
                                <p:cTn id="16" presetID="2" presetClass="exit" presetSubtype="1" fill="hold" grpId="0" nodeType="withEffect">
                                  <p:stCondLst>
                                    <p:cond delay="0"/>
                                  </p:stCondLst>
                                  <p:childTnLst>
                                    <p:anim calcmode="lin" valueType="num">
                                      <p:cBhvr additive="base">
                                        <p:cTn id="17" dur="500"/>
                                        <p:tgtEl>
                                          <p:spTgt spid="13"/>
                                        </p:tgtEl>
                                        <p:attrNameLst>
                                          <p:attrName>ppt_x</p:attrName>
                                        </p:attrNameLst>
                                      </p:cBhvr>
                                      <p:tavLst>
                                        <p:tav tm="0">
                                          <p:val>
                                            <p:strVal val="ppt_x"/>
                                          </p:val>
                                        </p:tav>
                                        <p:tav tm="100000">
                                          <p:val>
                                            <p:strVal val="ppt_x"/>
                                          </p:val>
                                        </p:tav>
                                      </p:tavLst>
                                    </p:anim>
                                    <p:anim calcmode="lin" valueType="num">
                                      <p:cBhvr additive="base">
                                        <p:cTn id="18" dur="500"/>
                                        <p:tgtEl>
                                          <p:spTgt spid="13"/>
                                        </p:tgtEl>
                                        <p:attrNameLst>
                                          <p:attrName>ppt_y</p:attrName>
                                        </p:attrNameLst>
                                      </p:cBhvr>
                                      <p:tavLst>
                                        <p:tav tm="0">
                                          <p:val>
                                            <p:strVal val="ppt_y"/>
                                          </p:val>
                                        </p:tav>
                                        <p:tav tm="100000">
                                          <p:val>
                                            <p:strVal val="0-ppt_h/2"/>
                                          </p:val>
                                        </p:tav>
                                      </p:tavLst>
                                    </p:anim>
                                    <p:set>
                                      <p:cBhvr>
                                        <p:cTn id="19"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文本框 10"/>
          <p:cNvSpPr txBox="1"/>
          <p:nvPr/>
        </p:nvSpPr>
        <p:spPr>
          <a:xfrm>
            <a:off x="3674745" y="5080"/>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2. WDM </a:t>
            </a:r>
            <a:r>
              <a:rPr lang="zh-CN" altLang="en-US" sz="1600">
                <a:solidFill>
                  <a:srgbClr val="002060"/>
                </a:solidFill>
                <a:latin typeface="微软雅黑" panose="020B0502040204020203" pitchFamily="34" charset="-122"/>
                <a:ea typeface="微软雅黑" panose="020B0502040204020203" pitchFamily="34" charset="-122"/>
              </a:rPr>
              <a:t>网络结构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2" name="文本框 11"/>
          <p:cNvSpPr txBox="1"/>
          <p:nvPr/>
        </p:nvSpPr>
        <p:spPr>
          <a:xfrm>
            <a:off x="1737360" y="1865630"/>
            <a:ext cx="549973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1) </a:t>
            </a:r>
            <a:r>
              <a:rPr lang="zh-CN" altLang="en-US" sz="1600">
                <a:solidFill>
                  <a:srgbClr val="002060"/>
                </a:solidFill>
                <a:latin typeface="微软雅黑" panose="020B0502040204020203" pitchFamily="34" charset="-122"/>
                <a:ea typeface="微软雅黑" panose="020B0502040204020203" pitchFamily="34" charset="-122"/>
              </a:rPr>
              <a:t>广播</a:t>
            </a:r>
            <a:r>
              <a:rPr lang="en-US" altLang="zh-CN" sz="1600">
                <a:solidFill>
                  <a:srgbClr val="002060"/>
                </a:solidFill>
                <a:latin typeface="微软雅黑" panose="020B0502040204020203" pitchFamily="34" charset="-122"/>
                <a:ea typeface="微软雅黑" panose="020B0502040204020203" pitchFamily="34" charset="-122"/>
              </a:rPr>
              <a:t>-</a:t>
            </a:r>
            <a:r>
              <a:rPr lang="zh-CN" altLang="en-US" sz="1600">
                <a:solidFill>
                  <a:srgbClr val="002060"/>
                </a:solidFill>
                <a:latin typeface="微软雅黑" panose="020B0502040204020203" pitchFamily="34" charset="-122"/>
                <a:ea typeface="微软雅黑" panose="020B0502040204020203" pitchFamily="34" charset="-122"/>
              </a:rPr>
              <a:t>选择网络 </a:t>
            </a:r>
            <a:r>
              <a:rPr lang="en-US" altLang="zh-CN" sz="1600">
                <a:solidFill>
                  <a:srgbClr val="002060"/>
                </a:solidFill>
                <a:latin typeface="微软雅黑" panose="020B0502040204020203" pitchFamily="34" charset="-122"/>
                <a:ea typeface="微软雅黑" panose="020B0502040204020203" pitchFamily="34" charset="-122"/>
              </a:rPr>
              <a:t>( Broadcast-and-Select Optical Network)</a:t>
            </a:r>
            <a:endParaRPr lang="en-US" altLang="zh-CN" sz="1600">
              <a:solidFill>
                <a:srgbClr val="002060"/>
              </a:solidFill>
              <a:latin typeface="微软雅黑" panose="020B0502040204020203" pitchFamily="34" charset="-122"/>
              <a:ea typeface="微软雅黑" panose="020B0502040204020203" pitchFamily="34" charset="-122"/>
            </a:endParaRPr>
          </a:p>
        </p:txBody>
      </p:sp>
      <p:sp>
        <p:nvSpPr>
          <p:cNvPr id="13" name="文本框 12"/>
          <p:cNvSpPr txBox="1"/>
          <p:nvPr/>
        </p:nvSpPr>
        <p:spPr>
          <a:xfrm>
            <a:off x="1737360" y="2348230"/>
            <a:ext cx="5499735"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2) </a:t>
            </a:r>
            <a:r>
              <a:rPr lang="zh-CN" altLang="en-US" sz="1600">
                <a:solidFill>
                  <a:srgbClr val="002060"/>
                </a:solidFill>
                <a:latin typeface="微软雅黑" panose="020B0502040204020203" pitchFamily="34" charset="-122"/>
                <a:ea typeface="微软雅黑" panose="020B0502040204020203" pitchFamily="34" charset="-122"/>
              </a:rPr>
              <a:t>波长路由网络 </a:t>
            </a:r>
            <a:r>
              <a:rPr lang="en-US" altLang="zh-CN" sz="1600">
                <a:solidFill>
                  <a:srgbClr val="002060"/>
                </a:solidFill>
                <a:latin typeface="微软雅黑" panose="020B0502040204020203" pitchFamily="34" charset="-122"/>
                <a:ea typeface="微软雅黑" panose="020B0502040204020203" pitchFamily="34" charset="-122"/>
              </a:rPr>
              <a:t>(Wavelength-Routed Optical Network)</a:t>
            </a:r>
            <a:endParaRPr lang="en-US" altLang="zh-CN" sz="1600">
              <a:solidFill>
                <a:srgbClr val="002060"/>
              </a:solidFill>
              <a:latin typeface="微软雅黑" panose="020B0502040204020203" pitchFamily="34" charset="-122"/>
              <a:ea typeface="微软雅黑" panose="020B0502040204020203" pitchFamily="34" charset="-122"/>
            </a:endParaRPr>
          </a:p>
        </p:txBody>
      </p:sp>
      <p:sp>
        <p:nvSpPr>
          <p:cNvPr id="2" name="文本框 1"/>
          <p:cNvSpPr txBox="1"/>
          <p:nvPr/>
        </p:nvSpPr>
        <p:spPr>
          <a:xfrm>
            <a:off x="1697355" y="1215390"/>
            <a:ext cx="3481070" cy="368300"/>
          </a:xfrm>
          <a:prstGeom prst="rect">
            <a:avLst/>
          </a:prstGeom>
          <a:noFill/>
        </p:spPr>
        <p:txBody>
          <a:bodyPr wrap="square" rtlCol="0">
            <a:spAutoFit/>
          </a:bodyPr>
          <a:p>
            <a:pPr algn="l"/>
            <a:r>
              <a:rPr lang="en-US" altLang="zh-CN" sz="1800">
                <a:solidFill>
                  <a:srgbClr val="002060"/>
                </a:solidFill>
                <a:latin typeface="微软雅黑" panose="020B0502040204020203" pitchFamily="34" charset="-122"/>
                <a:ea typeface="微软雅黑" panose="020B0502040204020203" pitchFamily="34" charset="-122"/>
              </a:rPr>
              <a:t>WDM </a:t>
            </a:r>
            <a:r>
              <a:rPr lang="zh-CN" altLang="en-US" sz="1800">
                <a:solidFill>
                  <a:srgbClr val="002060"/>
                </a:solidFill>
                <a:latin typeface="微软雅黑" panose="020B0502040204020203" pitchFamily="34" charset="-122"/>
                <a:ea typeface="微软雅黑" panose="020B0502040204020203" pitchFamily="34" charset="-122"/>
              </a:rPr>
              <a:t>网络的两种基本形式 </a:t>
            </a:r>
            <a:r>
              <a:rPr lang="en-US" altLang="zh-CN" sz="1800">
                <a:solidFill>
                  <a:srgbClr val="002060"/>
                </a:solidFill>
                <a:latin typeface="微软雅黑" panose="020B0502040204020203" pitchFamily="34" charset="-122"/>
                <a:ea typeface="微软雅黑" panose="020B0502040204020203" pitchFamily="34" charset="-122"/>
              </a:rPr>
              <a:t>:</a:t>
            </a:r>
            <a:endParaRPr lang="en-US" altLang="zh-CN" sz="18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ppt_y</p:attrName>
                                        </p:attrNameLst>
                                      </p:cBhvr>
                                      <p:tavLst>
                                        <p:tav tm="0">
                                          <p:val>
                                            <p:strVal val="#ppt_y+#ppt_h*1.125000"/>
                                          </p:val>
                                        </p:tav>
                                        <p:tav tm="100000">
                                          <p:val>
                                            <p:strVal val="#ppt_y"/>
                                          </p:val>
                                        </p:tav>
                                      </p:tavLst>
                                    </p:anim>
                                    <p:animEffect transition="in" filter="wipe(up)">
                                      <p:cBhvr>
                                        <p:cTn id="8" dur="500"/>
                                        <p:tgtEl>
                                          <p:spTgt spid="12"/>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p:tgtEl>
                                          <p:spTgt spid="13"/>
                                        </p:tgtEl>
                                        <p:attrNameLst>
                                          <p:attrName>ppt_y</p:attrName>
                                        </p:attrNameLst>
                                      </p:cBhvr>
                                      <p:tavLst>
                                        <p:tav tm="0">
                                          <p:val>
                                            <p:strVal val="#ppt_y+#ppt_h*1.125000"/>
                                          </p:val>
                                        </p:tav>
                                        <p:tav tm="100000">
                                          <p:val>
                                            <p:strVal val="#ppt_y"/>
                                          </p:val>
                                        </p:tav>
                                      </p:tavLst>
                                    </p:anim>
                                    <p:animEffect transition="in" filter="wipe(up)">
                                      <p:cBhvr>
                                        <p:cTn id="12" dur="500"/>
                                        <p:tgtEl>
                                          <p:spTgt spid="13"/>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p:tgtEl>
                                          <p:spTgt spid="2"/>
                                        </p:tgtEl>
                                        <p:attrNameLst>
                                          <p:attrName>ppt_y</p:attrName>
                                        </p:attrNameLst>
                                      </p:cBhvr>
                                      <p:tavLst>
                                        <p:tav tm="0">
                                          <p:val>
                                            <p:strVal val="#ppt_y+#ppt_h*1.125000"/>
                                          </p:val>
                                        </p:tav>
                                        <p:tav tm="100000">
                                          <p:val>
                                            <p:strVal val="#ppt_y"/>
                                          </p:val>
                                        </p:tav>
                                      </p:tavLst>
                                    </p:anim>
                                    <p:animEffect transition="in" filter="wipe(up)">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xit" presetSubtype="4" fill="hold" grpId="1" nodeType="clickEffect">
                                  <p:stCondLst>
                                    <p:cond delay="0"/>
                                  </p:stCondLst>
                                  <p:childTnLst>
                                    <p:animEffect transition="out" filter="wipe(down)">
                                      <p:cBhvr>
                                        <p:cTn id="20" dur="500"/>
                                        <p:tgtEl>
                                          <p:spTgt spid="2"/>
                                        </p:tgtEl>
                                      </p:cBhvr>
                                    </p:animEffect>
                                    <p:set>
                                      <p:cBhvr>
                                        <p:cTn id="21" dur="1" fill="hold">
                                          <p:stCondLst>
                                            <p:cond delay="499"/>
                                          </p:stCondLst>
                                        </p:cTn>
                                        <p:tgtEl>
                                          <p:spTgt spid="2"/>
                                        </p:tgtEl>
                                        <p:attrNameLst>
                                          <p:attrName>style.visibility</p:attrName>
                                        </p:attrNameLst>
                                      </p:cBhvr>
                                      <p:to>
                                        <p:strVal val="hidden"/>
                                      </p:to>
                                    </p:set>
                                  </p:childTnLst>
                                </p:cTn>
                              </p:par>
                            </p:childTnLst>
                          </p:cTn>
                        </p:par>
                        <p:par>
                          <p:cTn id="22" fill="hold">
                            <p:stCondLst>
                              <p:cond delay="500"/>
                            </p:stCondLst>
                            <p:childTnLst>
                              <p:par>
                                <p:cTn id="23" presetID="35" presetClass="path" presetSubtype="0" accel="50000" decel="50000" fill="hold" grpId="1" nodeType="afterEffect">
                                  <p:stCondLst>
                                    <p:cond delay="0"/>
                                  </p:stCondLst>
                                  <p:childTnLst>
                                    <p:animMotion origin="layout" path="M 0.000000 0.000000 L -0.193931 0.000000 " pathEditMode="relative" rAng="0" ptsTypes="">
                                      <p:cBhvr>
                                        <p:cTn id="24" dur="500" fill="hold"/>
                                        <p:tgtEl>
                                          <p:spTgt spid="12"/>
                                        </p:tgtEl>
                                        <p:attrNameLst>
                                          <p:attrName>ppt_x</p:attrName>
                                          <p:attrName>ppt_y</p:attrName>
                                        </p:attrNameLst>
                                      </p:cBhvr>
                                      <p:rCtr x="-125" y="0"/>
                                    </p:animMotion>
                                  </p:childTnLst>
                                </p:cTn>
                              </p:par>
                              <p:par>
                                <p:cTn id="25" presetID="35" presetClass="path" presetSubtype="0" accel="50000" decel="50000" fill="hold" grpId="1" nodeType="withEffect">
                                  <p:stCondLst>
                                    <p:cond delay="0"/>
                                  </p:stCondLst>
                                  <p:childTnLst>
                                    <p:animMotion origin="layout" path="M 0.000000 0.000000 L -0.192959 0.000000 " pathEditMode="relative" rAng="0" ptsTypes="">
                                      <p:cBhvr>
                                        <p:cTn id="26" dur="500" fill="hold"/>
                                        <p:tgtEl>
                                          <p:spTgt spid="13"/>
                                        </p:tgtEl>
                                        <p:attrNameLst>
                                          <p:attrName>ppt_x</p:attrName>
                                          <p:attrName>ppt_y</p:attrName>
                                        </p:attrNameLst>
                                      </p:cBhvr>
                                      <p:rCtr x="-94" y="0"/>
                                    </p:animMotion>
                                  </p:childTnLst>
                                </p:cTn>
                              </p:par>
                            </p:childTnLst>
                          </p:cTn>
                        </p:par>
                        <p:par>
                          <p:cTn id="27" fill="hold">
                            <p:stCondLst>
                              <p:cond delay="1000"/>
                            </p:stCondLst>
                            <p:childTnLst>
                              <p:par>
                                <p:cTn id="28" presetID="64" presetClass="path" presetSubtype="0" accel="50000" decel="50000" fill="hold" grpId="2" nodeType="afterEffect">
                                  <p:stCondLst>
                                    <p:cond delay="0"/>
                                  </p:stCondLst>
                                  <p:childTnLst>
                                    <p:animMotion origin="layout" path="M -0.191779 0.017650 L -0.191779 -0.232350 " pathEditMode="relative" rAng="0" ptsTypes="">
                                      <p:cBhvr>
                                        <p:cTn id="29" dur="500" fill="hold"/>
                                        <p:tgtEl>
                                          <p:spTgt spid="12"/>
                                        </p:tgtEl>
                                        <p:attrNameLst>
                                          <p:attrName>ppt_x</p:attrName>
                                          <p:attrName>ppt_y</p:attrName>
                                        </p:attrNameLst>
                                      </p:cBhvr>
                                      <p:rCtr x="0" y="-125"/>
                                    </p:animMotion>
                                  </p:childTnLst>
                                </p:cTn>
                              </p:par>
                              <p:par>
                                <p:cTn id="30" presetID="64" presetClass="path" presetSubtype="0" accel="50000" decel="50000" fill="hold" grpId="2" nodeType="withEffect">
                                  <p:stCondLst>
                                    <p:cond delay="0"/>
                                  </p:stCondLst>
                                  <p:childTnLst>
                                    <p:animMotion origin="layout" path="M -0.190807 0.003580 L -0.190807 -0.246420 " pathEditMode="relative" rAng="0" ptsTypes="">
                                      <p:cBhvr>
                                        <p:cTn id="31" dur="500" fill="hold"/>
                                        <p:tgtEl>
                                          <p:spTgt spid="13"/>
                                        </p:tgtEl>
                                        <p:attrNameLst>
                                          <p:attrName>ppt_x</p:attrName>
                                          <p:attrName>ppt_y</p:attrName>
                                        </p:attrNameLst>
                                      </p:cBhvr>
                                      <p:rCtr x="0" y="-1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 grpId="0"/>
      <p:bldP spid="2" grpId="1"/>
      <p:bldP spid="12" grpId="1"/>
      <p:bldP spid="13" grpId="1"/>
      <p:bldP spid="12" grpId="2"/>
      <p:bldP spid="13" grpId="2"/>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文本框 10"/>
          <p:cNvSpPr txBox="1"/>
          <p:nvPr/>
        </p:nvSpPr>
        <p:spPr>
          <a:xfrm>
            <a:off x="3674745" y="5080"/>
            <a:ext cx="3088640" cy="337185"/>
          </a:xfrm>
          <a:prstGeom prst="rect">
            <a:avLst/>
          </a:prstGeom>
          <a:noFill/>
        </p:spPr>
        <p:txBody>
          <a:bodyPr wrap="square" rtlCol="0">
            <a:spAutoFit/>
          </a:bodyPr>
          <a:p>
            <a:r>
              <a:rPr lang="en-US" altLang="zh-CN" sz="1600">
                <a:solidFill>
                  <a:srgbClr val="002060"/>
                </a:solidFill>
                <a:latin typeface="微软雅黑" panose="020B0502040204020203" pitchFamily="34" charset="-122"/>
                <a:ea typeface="微软雅黑" panose="020B0502040204020203" pitchFamily="34" charset="-122"/>
              </a:rPr>
              <a:t>2. WDM </a:t>
            </a:r>
            <a:r>
              <a:rPr lang="zh-CN" altLang="en-US" sz="1600">
                <a:solidFill>
                  <a:srgbClr val="002060"/>
                </a:solidFill>
                <a:latin typeface="微软雅黑" panose="020B0502040204020203" pitchFamily="34" charset="-122"/>
                <a:ea typeface="微软雅黑" panose="020B0502040204020203" pitchFamily="34" charset="-122"/>
              </a:rPr>
              <a:t>网络结构</a:t>
            </a:r>
            <a:endParaRPr lang="zh-CN" altLang="en-US" sz="1600">
              <a:solidFill>
                <a:srgbClr val="002060"/>
              </a:solidFill>
              <a:latin typeface="微软雅黑" panose="020B0502040204020203" pitchFamily="34" charset="-122"/>
              <a:ea typeface="微软雅黑" panose="020B0502040204020203" pitchFamily="34" charset="-122"/>
            </a:endParaRPr>
          </a:p>
        </p:txBody>
      </p:sp>
      <p:sp>
        <p:nvSpPr>
          <p:cNvPr id="12" name="文本框 11"/>
          <p:cNvSpPr txBox="1"/>
          <p:nvPr/>
        </p:nvSpPr>
        <p:spPr>
          <a:xfrm>
            <a:off x="47625" y="342265"/>
            <a:ext cx="5499735" cy="275590"/>
          </a:xfrm>
          <a:prstGeom prst="rect">
            <a:avLst/>
          </a:prstGeom>
          <a:noFill/>
        </p:spPr>
        <p:txBody>
          <a:bodyPr wrap="square" rtlCol="0">
            <a:spAutoFit/>
          </a:bodyPr>
          <a:p>
            <a:r>
              <a:rPr lang="en-US" altLang="zh-CN" sz="1200">
                <a:solidFill>
                  <a:srgbClr val="C00000"/>
                </a:solidFill>
                <a:latin typeface="微软雅黑" panose="020B0502040204020203" pitchFamily="34" charset="-122"/>
                <a:ea typeface="微软雅黑" panose="020B0502040204020203" pitchFamily="34" charset="-122"/>
              </a:rPr>
              <a:t>1) </a:t>
            </a:r>
            <a:r>
              <a:rPr lang="zh-CN" altLang="en-US" sz="1200">
                <a:solidFill>
                  <a:srgbClr val="C00000"/>
                </a:solidFill>
                <a:latin typeface="微软雅黑" panose="020B0502040204020203" pitchFamily="34" charset="-122"/>
                <a:ea typeface="微软雅黑" panose="020B0502040204020203" pitchFamily="34" charset="-122"/>
              </a:rPr>
              <a:t>广播</a:t>
            </a:r>
            <a:r>
              <a:rPr lang="en-US" altLang="zh-CN" sz="1200">
                <a:solidFill>
                  <a:srgbClr val="C00000"/>
                </a:solidFill>
                <a:latin typeface="微软雅黑" panose="020B0502040204020203" pitchFamily="34" charset="-122"/>
                <a:ea typeface="微软雅黑" panose="020B0502040204020203" pitchFamily="34" charset="-122"/>
              </a:rPr>
              <a:t>-</a:t>
            </a:r>
            <a:r>
              <a:rPr lang="zh-CN" altLang="en-US" sz="1200">
                <a:solidFill>
                  <a:srgbClr val="C00000"/>
                </a:solidFill>
                <a:latin typeface="微软雅黑" panose="020B0502040204020203" pitchFamily="34" charset="-122"/>
                <a:ea typeface="微软雅黑" panose="020B0502040204020203" pitchFamily="34" charset="-122"/>
              </a:rPr>
              <a:t>选择网络 </a:t>
            </a:r>
            <a:r>
              <a:rPr lang="en-US" altLang="zh-CN" sz="1200">
                <a:solidFill>
                  <a:srgbClr val="C00000"/>
                </a:solidFill>
                <a:latin typeface="微软雅黑" panose="020B0502040204020203" pitchFamily="34" charset="-122"/>
                <a:ea typeface="微软雅黑" panose="020B0502040204020203" pitchFamily="34" charset="-122"/>
              </a:rPr>
              <a:t>( Broadcast-and-Select Optical Network)</a:t>
            </a:r>
            <a:endParaRPr lang="en-US" altLang="zh-CN" sz="1200">
              <a:solidFill>
                <a:srgbClr val="C00000"/>
              </a:solidFill>
              <a:latin typeface="微软雅黑" panose="020B0502040204020203" pitchFamily="34" charset="-122"/>
              <a:ea typeface="微软雅黑" panose="020B0502040204020203" pitchFamily="34" charset="-122"/>
            </a:endParaRPr>
          </a:p>
        </p:txBody>
      </p:sp>
      <p:sp>
        <p:nvSpPr>
          <p:cNvPr id="13" name="文本框 12"/>
          <p:cNvSpPr txBox="1"/>
          <p:nvPr/>
        </p:nvSpPr>
        <p:spPr>
          <a:xfrm>
            <a:off x="47625" y="617220"/>
            <a:ext cx="5499735" cy="275590"/>
          </a:xfrm>
          <a:prstGeom prst="rect">
            <a:avLst/>
          </a:prstGeom>
          <a:noFill/>
        </p:spPr>
        <p:txBody>
          <a:bodyPr wrap="square" rtlCol="0">
            <a:spAutoFit/>
          </a:bodyPr>
          <a:p>
            <a:r>
              <a:rPr lang="en-US" altLang="zh-CN" sz="1200">
                <a:solidFill>
                  <a:srgbClr val="002060"/>
                </a:solidFill>
                <a:latin typeface="微软雅黑" panose="020B0502040204020203" pitchFamily="34" charset="-122"/>
                <a:ea typeface="微软雅黑" panose="020B0502040204020203" pitchFamily="34" charset="-122"/>
              </a:rPr>
              <a:t>2) </a:t>
            </a:r>
            <a:r>
              <a:rPr lang="zh-CN" altLang="en-US" sz="1200">
                <a:solidFill>
                  <a:srgbClr val="002060"/>
                </a:solidFill>
                <a:latin typeface="微软雅黑" panose="020B0502040204020203" pitchFamily="34" charset="-122"/>
                <a:ea typeface="微软雅黑" panose="020B0502040204020203" pitchFamily="34" charset="-122"/>
              </a:rPr>
              <a:t>波长路由网络 </a:t>
            </a:r>
            <a:r>
              <a:rPr lang="en-US" altLang="zh-CN" sz="1200">
                <a:solidFill>
                  <a:srgbClr val="002060"/>
                </a:solidFill>
                <a:latin typeface="微软雅黑" panose="020B0502040204020203" pitchFamily="34" charset="-122"/>
                <a:ea typeface="微软雅黑" panose="020B0502040204020203" pitchFamily="34" charset="-122"/>
              </a:rPr>
              <a:t>(Wavelength-Routed Optical Network)</a:t>
            </a:r>
            <a:endParaRPr lang="en-US" altLang="zh-CN" sz="1200">
              <a:solidFill>
                <a:srgbClr val="002060"/>
              </a:solidFill>
              <a:latin typeface="微软雅黑" panose="020B0502040204020203" pitchFamily="34" charset="-122"/>
              <a:ea typeface="微软雅黑" panose="020B0502040204020203" pitchFamily="34" charset="-122"/>
            </a:endParaRPr>
          </a:p>
        </p:txBody>
      </p:sp>
      <p:grpSp>
        <p:nvGrpSpPr>
          <p:cNvPr id="18" name="组合 17"/>
          <p:cNvGrpSpPr/>
          <p:nvPr/>
        </p:nvGrpSpPr>
        <p:grpSpPr>
          <a:xfrm>
            <a:off x="875030" y="1714500"/>
            <a:ext cx="4502150" cy="2813050"/>
            <a:chOff x="4025" y="2772"/>
            <a:chExt cx="7090" cy="4430"/>
          </a:xfrm>
        </p:grpSpPr>
        <p:graphicFrame>
          <p:nvGraphicFramePr>
            <p:cNvPr id="3" name="对象 2"/>
            <p:cNvGraphicFramePr/>
            <p:nvPr/>
          </p:nvGraphicFramePr>
          <p:xfrm>
            <a:off x="5505" y="6670"/>
            <a:ext cx="564" cy="431"/>
          </p:xfrm>
          <a:graphic>
            <a:graphicData uri="http://schemas.openxmlformats.org/presentationml/2006/ole">
              <mc:AlternateContent xmlns:mc="http://schemas.openxmlformats.org/markup-compatibility/2006">
                <mc:Choice xmlns:v="urn:schemas-microsoft-com:vml" Requires="v">
                  <p:oleObj spid="_x0000_s4" name="" r:id="rId1" imgW="2181225" imgH="1504950" progId="Paint.Picture">
                    <p:embed/>
                  </p:oleObj>
                </mc:Choice>
                <mc:Fallback>
                  <p:oleObj name="" r:id="rId1" imgW="2181225" imgH="1504950" progId="Paint.Picture">
                    <p:embed/>
                    <p:pic>
                      <p:nvPicPr>
                        <p:cNvPr id="0" name="图片 3"/>
                        <p:cNvPicPr/>
                        <p:nvPr/>
                      </p:nvPicPr>
                      <p:blipFill>
                        <a:blip r:embed="rId2"/>
                        <a:stretch>
                          <a:fillRect/>
                        </a:stretch>
                      </p:blipFill>
                      <p:spPr>
                        <a:xfrm>
                          <a:off x="5505" y="6670"/>
                          <a:ext cx="564" cy="431"/>
                        </a:xfrm>
                        <a:prstGeom prst="rect">
                          <a:avLst/>
                        </a:prstGeom>
                      </p:spPr>
                    </p:pic>
                  </p:oleObj>
                </mc:Fallback>
              </mc:AlternateContent>
            </a:graphicData>
          </a:graphic>
        </p:graphicFrame>
        <p:graphicFrame>
          <p:nvGraphicFramePr>
            <p:cNvPr id="21" name="对象 20"/>
            <p:cNvGraphicFramePr/>
            <p:nvPr/>
          </p:nvGraphicFramePr>
          <p:xfrm>
            <a:off x="4412" y="4405"/>
            <a:ext cx="564" cy="431"/>
          </p:xfrm>
          <a:graphic>
            <a:graphicData uri="http://schemas.openxmlformats.org/presentationml/2006/ole">
              <mc:AlternateContent xmlns:mc="http://schemas.openxmlformats.org/markup-compatibility/2006">
                <mc:Choice xmlns:v="urn:schemas-microsoft-com:vml" Requires="v">
                  <p:oleObj spid="_x0000_s24" name="" r:id="rId3" imgW="2181225" imgH="1504950" progId="Paint.Picture">
                    <p:embed/>
                  </p:oleObj>
                </mc:Choice>
                <mc:Fallback>
                  <p:oleObj name="" r:id="rId3" imgW="2181225" imgH="1504950" progId="Paint.Picture">
                    <p:embed/>
                    <p:pic>
                      <p:nvPicPr>
                        <p:cNvPr id="0" name="图片 3"/>
                        <p:cNvPicPr/>
                        <p:nvPr/>
                      </p:nvPicPr>
                      <p:blipFill>
                        <a:blip r:embed="rId2"/>
                        <a:stretch>
                          <a:fillRect/>
                        </a:stretch>
                      </p:blipFill>
                      <p:spPr>
                        <a:xfrm>
                          <a:off x="4412" y="4405"/>
                          <a:ext cx="564" cy="431"/>
                        </a:xfrm>
                        <a:prstGeom prst="rect">
                          <a:avLst/>
                        </a:prstGeom>
                      </p:spPr>
                    </p:pic>
                  </p:oleObj>
                </mc:Fallback>
              </mc:AlternateContent>
            </a:graphicData>
          </a:graphic>
        </p:graphicFrame>
        <p:graphicFrame>
          <p:nvGraphicFramePr>
            <p:cNvPr id="27" name="对象 26"/>
            <p:cNvGraphicFramePr/>
            <p:nvPr/>
          </p:nvGraphicFramePr>
          <p:xfrm>
            <a:off x="9077" y="3807"/>
            <a:ext cx="564" cy="431"/>
          </p:xfrm>
          <a:graphic>
            <a:graphicData uri="http://schemas.openxmlformats.org/presentationml/2006/ole">
              <mc:AlternateContent xmlns:mc="http://schemas.openxmlformats.org/markup-compatibility/2006">
                <mc:Choice xmlns:v="urn:schemas-microsoft-com:vml" Requires="v">
                  <p:oleObj spid="_x0000_s34" name="" r:id="rId4" imgW="2181225" imgH="1504950" progId="Paint.Picture">
                    <p:embed/>
                  </p:oleObj>
                </mc:Choice>
                <mc:Fallback>
                  <p:oleObj name="" r:id="rId4" imgW="2181225" imgH="1504950" progId="Paint.Picture">
                    <p:embed/>
                    <p:pic>
                      <p:nvPicPr>
                        <p:cNvPr id="0" name="图片 3"/>
                        <p:cNvPicPr/>
                        <p:nvPr/>
                      </p:nvPicPr>
                      <p:blipFill>
                        <a:blip r:embed="rId2"/>
                        <a:stretch>
                          <a:fillRect/>
                        </a:stretch>
                      </p:blipFill>
                      <p:spPr>
                        <a:xfrm>
                          <a:off x="9077" y="3807"/>
                          <a:ext cx="564" cy="431"/>
                        </a:xfrm>
                        <a:prstGeom prst="rect">
                          <a:avLst/>
                        </a:prstGeom>
                      </p:spPr>
                    </p:pic>
                  </p:oleObj>
                </mc:Fallback>
              </mc:AlternateContent>
            </a:graphicData>
          </a:graphic>
        </p:graphicFrame>
        <p:graphicFrame>
          <p:nvGraphicFramePr>
            <p:cNvPr id="35" name="对象 34"/>
            <p:cNvGraphicFramePr/>
            <p:nvPr/>
          </p:nvGraphicFramePr>
          <p:xfrm>
            <a:off x="7937" y="6772"/>
            <a:ext cx="564" cy="431"/>
          </p:xfrm>
          <a:graphic>
            <a:graphicData uri="http://schemas.openxmlformats.org/presentationml/2006/ole">
              <mc:AlternateContent xmlns:mc="http://schemas.openxmlformats.org/markup-compatibility/2006">
                <mc:Choice xmlns:v="urn:schemas-microsoft-com:vml" Requires="v">
                  <p:oleObj spid="_x0000_s36" name="" r:id="rId5" imgW="2181225" imgH="1504950" progId="Paint.Picture">
                    <p:embed/>
                  </p:oleObj>
                </mc:Choice>
                <mc:Fallback>
                  <p:oleObj name="" r:id="rId5" imgW="2181225" imgH="1504950" progId="Paint.Picture">
                    <p:embed/>
                    <p:pic>
                      <p:nvPicPr>
                        <p:cNvPr id="0" name="图片 3"/>
                        <p:cNvPicPr/>
                        <p:nvPr/>
                      </p:nvPicPr>
                      <p:blipFill>
                        <a:blip r:embed="rId2"/>
                        <a:stretch>
                          <a:fillRect/>
                        </a:stretch>
                      </p:blipFill>
                      <p:spPr>
                        <a:xfrm>
                          <a:off x="7937" y="6772"/>
                          <a:ext cx="564" cy="431"/>
                        </a:xfrm>
                        <a:prstGeom prst="rect">
                          <a:avLst/>
                        </a:prstGeom>
                      </p:spPr>
                    </p:pic>
                  </p:oleObj>
                </mc:Fallback>
              </mc:AlternateContent>
            </a:graphicData>
          </a:graphic>
        </p:graphicFrame>
        <p:sp>
          <p:nvSpPr>
            <p:cNvPr id="57" name="椭圆 56"/>
            <p:cNvSpPr/>
            <p:nvPr/>
          </p:nvSpPr>
          <p:spPr>
            <a:xfrm>
              <a:off x="6443" y="4238"/>
              <a:ext cx="1186" cy="1065"/>
            </a:xfrm>
            <a:prstGeom prst="ellipse">
              <a:avLst/>
            </a:prstGeom>
            <a:noFill/>
            <a:ln w="15875" cap="flat" cmpd="sng" algn="ctr">
              <a:solidFill>
                <a:srgbClr val="1C4885"/>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endParaRPr>
            </a:p>
          </p:txBody>
        </p:sp>
        <p:cxnSp>
          <p:nvCxnSpPr>
            <p:cNvPr id="58" name="直接连接符 57"/>
            <p:cNvCxnSpPr>
              <a:stCxn id="57" idx="3"/>
              <a:endCxn id="3" idx="0"/>
            </p:cNvCxnSpPr>
            <p:nvPr/>
          </p:nvCxnSpPr>
          <p:spPr>
            <a:xfrm flipH="1">
              <a:off x="5787" y="5161"/>
              <a:ext cx="830" cy="1523"/>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59" name="直接连接符 58"/>
            <p:cNvCxnSpPr>
              <a:stCxn id="57" idx="5"/>
              <a:endCxn id="35" idx="0"/>
            </p:cNvCxnSpPr>
            <p:nvPr/>
          </p:nvCxnSpPr>
          <p:spPr>
            <a:xfrm>
              <a:off x="7455" y="5161"/>
              <a:ext cx="764" cy="1625"/>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60" name="直接连接符 59"/>
            <p:cNvCxnSpPr>
              <a:stCxn id="57" idx="2"/>
              <a:endCxn id="21" idx="3"/>
            </p:cNvCxnSpPr>
            <p:nvPr/>
          </p:nvCxnSpPr>
          <p:spPr>
            <a:xfrm flipH="1" flipV="1">
              <a:off x="4976" y="4635"/>
              <a:ext cx="1467" cy="150"/>
            </a:xfrm>
            <a:prstGeom prst="line">
              <a:avLst/>
            </a:prstGeom>
            <a:solidFill>
              <a:schemeClr val="accent1"/>
            </a:solidFill>
            <a:ln w="15875" cap="flat" cmpd="sng" algn="ctr">
              <a:solidFill>
                <a:srgbClr val="1C4885"/>
              </a:solidFill>
              <a:prstDash val="solid"/>
              <a:round/>
              <a:headEnd type="none" w="med" len="med"/>
              <a:tailEnd type="none" w="med" len="med"/>
            </a:ln>
          </p:spPr>
        </p:cxnSp>
        <p:cxnSp>
          <p:nvCxnSpPr>
            <p:cNvPr id="61" name="直接连接符 60"/>
            <p:cNvCxnSpPr>
              <a:stCxn id="27" idx="1"/>
              <a:endCxn id="57" idx="7"/>
            </p:cNvCxnSpPr>
            <p:nvPr/>
          </p:nvCxnSpPr>
          <p:spPr>
            <a:xfrm flipH="1">
              <a:off x="7455" y="4037"/>
              <a:ext cx="1622" cy="371"/>
            </a:xfrm>
            <a:prstGeom prst="line">
              <a:avLst/>
            </a:prstGeom>
            <a:solidFill>
              <a:schemeClr val="accent1"/>
            </a:solidFill>
            <a:ln w="15875" cap="flat" cmpd="sng" algn="ctr">
              <a:solidFill>
                <a:srgbClr val="1C4885"/>
              </a:solidFill>
              <a:prstDash val="solid"/>
              <a:round/>
              <a:headEnd type="none" w="med" len="med"/>
              <a:tailEnd type="none" w="med" len="med"/>
            </a:ln>
          </p:spPr>
        </p:cxnSp>
        <p:graphicFrame>
          <p:nvGraphicFramePr>
            <p:cNvPr id="65" name="对象 64"/>
            <p:cNvGraphicFramePr/>
            <p:nvPr/>
          </p:nvGraphicFramePr>
          <p:xfrm>
            <a:off x="6754" y="2772"/>
            <a:ext cx="564" cy="431"/>
          </p:xfrm>
          <a:graphic>
            <a:graphicData uri="http://schemas.openxmlformats.org/presentationml/2006/ole">
              <mc:AlternateContent xmlns:mc="http://schemas.openxmlformats.org/markup-compatibility/2006">
                <mc:Choice xmlns:v="urn:schemas-microsoft-com:vml" Requires="v">
                  <p:oleObj spid="_x0000_s66" name="" r:id="rId6" imgW="2181225" imgH="1504950" progId="Paint.Picture">
                    <p:embed/>
                  </p:oleObj>
                </mc:Choice>
                <mc:Fallback>
                  <p:oleObj name="" r:id="rId6" imgW="2181225" imgH="1504950" progId="Paint.Picture">
                    <p:embed/>
                    <p:pic>
                      <p:nvPicPr>
                        <p:cNvPr id="0" name="图片 3"/>
                        <p:cNvPicPr/>
                        <p:nvPr/>
                      </p:nvPicPr>
                      <p:blipFill>
                        <a:blip r:embed="rId2"/>
                        <a:stretch>
                          <a:fillRect/>
                        </a:stretch>
                      </p:blipFill>
                      <p:spPr>
                        <a:xfrm>
                          <a:off x="6754" y="2772"/>
                          <a:ext cx="564" cy="431"/>
                        </a:xfrm>
                        <a:prstGeom prst="rect">
                          <a:avLst/>
                        </a:prstGeom>
                      </p:spPr>
                    </p:pic>
                  </p:oleObj>
                </mc:Fallback>
              </mc:AlternateContent>
            </a:graphicData>
          </a:graphic>
        </p:graphicFrame>
        <p:cxnSp>
          <p:nvCxnSpPr>
            <p:cNvPr id="74" name="直接连接符 73"/>
            <p:cNvCxnSpPr>
              <a:stCxn id="57" idx="0"/>
              <a:endCxn id="65" idx="2"/>
            </p:cNvCxnSpPr>
            <p:nvPr/>
          </p:nvCxnSpPr>
          <p:spPr>
            <a:xfrm flipV="1">
              <a:off x="7036" y="3217"/>
              <a:ext cx="0" cy="1035"/>
            </a:xfrm>
            <a:prstGeom prst="line">
              <a:avLst/>
            </a:prstGeom>
            <a:solidFill>
              <a:schemeClr val="accent1"/>
            </a:solidFill>
            <a:ln w="15875" cap="flat" cmpd="sng" algn="ctr">
              <a:solidFill>
                <a:srgbClr val="1C4885"/>
              </a:solidFill>
              <a:prstDash val="solid"/>
              <a:round/>
              <a:headEnd type="none" w="med" len="med"/>
              <a:tailEnd type="none" w="med" len="med"/>
            </a:ln>
          </p:spPr>
        </p:cxnSp>
        <p:sp>
          <p:nvSpPr>
            <p:cNvPr id="2" name="文本框 1"/>
            <p:cNvSpPr txBox="1"/>
            <p:nvPr/>
          </p:nvSpPr>
          <p:spPr>
            <a:xfrm>
              <a:off x="7603" y="4692"/>
              <a:ext cx="3513" cy="434"/>
            </a:xfrm>
            <a:prstGeom prst="rect">
              <a:avLst/>
            </a:prstGeom>
            <a:noFill/>
          </p:spPr>
          <p:txBody>
            <a:bodyPr wrap="square" rtlCol="0">
              <a:spAutoFit/>
            </a:bodyPr>
            <a:p>
              <a:r>
                <a:rPr lang="en-US" altLang="zh-CN" sz="1200">
                  <a:solidFill>
                    <a:srgbClr val="002060"/>
                  </a:solidFill>
                  <a:latin typeface="微软雅黑" panose="020B0502040204020203" pitchFamily="34" charset="-122"/>
                  <a:ea typeface="微软雅黑" panose="020B0502040204020203" pitchFamily="34" charset="-122"/>
                </a:rPr>
                <a:t>Passive Star Coupler</a:t>
              </a:r>
              <a:endParaRPr lang="en-US" altLang="zh-CN" sz="1200">
                <a:solidFill>
                  <a:srgbClr val="002060"/>
                </a:solidFill>
                <a:latin typeface="微软雅黑" panose="020B0502040204020203" pitchFamily="34" charset="-122"/>
                <a:ea typeface="微软雅黑" panose="020B0502040204020203" pitchFamily="34" charset="-122"/>
              </a:endParaRPr>
            </a:p>
          </p:txBody>
        </p:sp>
        <p:cxnSp>
          <p:nvCxnSpPr>
            <p:cNvPr id="6" name="曲线连接符 5"/>
            <p:cNvCxnSpPr>
              <a:stCxn id="3" idx="0"/>
            </p:cNvCxnSpPr>
            <p:nvPr/>
          </p:nvCxnSpPr>
          <p:spPr>
            <a:xfrm rot="16200000">
              <a:off x="6163" y="3842"/>
              <a:ext cx="2465" cy="3218"/>
            </a:xfrm>
            <a:prstGeom prst="curvedConnector2">
              <a:avLst/>
            </a:prstGeom>
            <a:solidFill>
              <a:schemeClr val="accent1"/>
            </a:solidFill>
            <a:ln w="15875" cap="flat" cmpd="sng" algn="ctr">
              <a:solidFill>
                <a:schemeClr val="accent1"/>
              </a:solidFill>
              <a:prstDash val="sysDot"/>
              <a:round/>
              <a:headEnd type="none" w="med" len="med"/>
              <a:tailEnd type="arrow" w="med" len="med"/>
            </a:ln>
          </p:spPr>
        </p:cxnSp>
        <p:cxnSp>
          <p:nvCxnSpPr>
            <p:cNvPr id="7" name="直接连接符 6"/>
            <p:cNvCxnSpPr/>
            <p:nvPr/>
          </p:nvCxnSpPr>
          <p:spPr>
            <a:xfrm>
              <a:off x="6890" y="3209"/>
              <a:ext cx="0" cy="1424"/>
            </a:xfrm>
            <a:prstGeom prst="line">
              <a:avLst/>
            </a:prstGeom>
            <a:solidFill>
              <a:schemeClr val="accent1"/>
            </a:solidFill>
            <a:ln w="15875" cap="flat" cmpd="sng" algn="ctr">
              <a:solidFill>
                <a:schemeClr val="bg1">
                  <a:lumMod val="65000"/>
                </a:schemeClr>
              </a:solidFill>
              <a:prstDash val="dash"/>
              <a:round/>
              <a:headEnd type="none" w="med" len="med"/>
              <a:tailEnd type="none" w="med" len="med"/>
            </a:ln>
          </p:spPr>
        </p:cxnSp>
        <p:cxnSp>
          <p:nvCxnSpPr>
            <p:cNvPr id="8" name="曲线连接符 7"/>
            <p:cNvCxnSpPr/>
            <p:nvPr/>
          </p:nvCxnSpPr>
          <p:spPr>
            <a:xfrm rot="10800000">
              <a:off x="4975" y="4546"/>
              <a:ext cx="1929" cy="57"/>
            </a:xfrm>
            <a:prstGeom prst="curvedConnector3">
              <a:avLst>
                <a:gd name="adj1" fmla="val 49974"/>
              </a:avLst>
            </a:prstGeom>
            <a:solidFill>
              <a:schemeClr val="accent1"/>
            </a:solidFill>
            <a:ln w="15875" cap="flat" cmpd="sng" algn="ctr">
              <a:solidFill>
                <a:schemeClr val="accent1"/>
              </a:solidFill>
              <a:prstDash val="dash"/>
              <a:round/>
              <a:headEnd type="none" w="med" len="med"/>
              <a:tailEnd type="arrow" w="med" len="med"/>
            </a:ln>
          </p:spPr>
        </p:cxnSp>
        <p:cxnSp>
          <p:nvCxnSpPr>
            <p:cNvPr id="9" name="曲线连接符 8"/>
            <p:cNvCxnSpPr>
              <a:endCxn id="35" idx="1"/>
            </p:cNvCxnSpPr>
            <p:nvPr/>
          </p:nvCxnSpPr>
          <p:spPr>
            <a:xfrm rot="5400000" flipV="1">
              <a:off x="6243" y="5308"/>
              <a:ext cx="2340" cy="1047"/>
            </a:xfrm>
            <a:prstGeom prst="curvedConnector2">
              <a:avLst/>
            </a:prstGeom>
            <a:solidFill>
              <a:schemeClr val="accent1"/>
            </a:solidFill>
            <a:ln w="15875" cap="flat" cmpd="sng" algn="ctr">
              <a:solidFill>
                <a:schemeClr val="accent1"/>
              </a:solidFill>
              <a:prstDash val="dash"/>
              <a:round/>
              <a:headEnd type="none" w="med" len="med"/>
              <a:tailEnd type="arrow" w="med" len="med"/>
            </a:ln>
          </p:spPr>
        </p:cxnSp>
        <p:sp>
          <p:nvSpPr>
            <p:cNvPr id="10" name="文本框 9"/>
            <p:cNvSpPr txBox="1"/>
            <p:nvPr/>
          </p:nvSpPr>
          <p:spPr>
            <a:xfrm>
              <a:off x="4025" y="4836"/>
              <a:ext cx="1762" cy="434"/>
            </a:xfrm>
            <a:prstGeom prst="rect">
              <a:avLst/>
            </a:prstGeom>
            <a:noFill/>
          </p:spPr>
          <p:txBody>
            <a:bodyPr wrap="square" rtlCol="0">
              <a:spAutoFit/>
            </a:bodyPr>
            <a:p>
              <a:r>
                <a:rPr lang="en-US" altLang="zh-CN" sz="1200">
                  <a:solidFill>
                    <a:srgbClr val="002060"/>
                  </a:solidFill>
                  <a:latin typeface="微软雅黑" panose="020B0502040204020203" pitchFamily="34" charset="-122"/>
                  <a:ea typeface="微软雅黑" panose="020B0502040204020203" pitchFamily="34" charset="-122"/>
                </a:rPr>
                <a:t>Workstation</a:t>
              </a:r>
              <a:endParaRPr lang="en-US" altLang="zh-CN" sz="1200">
                <a:solidFill>
                  <a:srgbClr val="002060"/>
                </a:solidFill>
                <a:latin typeface="微软雅黑" panose="020B0502040204020203" pitchFamily="34" charset="-122"/>
                <a:ea typeface="微软雅黑" panose="020B0502040204020203" pitchFamily="34" charset="-122"/>
              </a:endParaRPr>
            </a:p>
          </p:txBody>
        </p:sp>
      </p:grpSp>
      <p:grpSp>
        <p:nvGrpSpPr>
          <p:cNvPr id="19" name="组合 18"/>
          <p:cNvGrpSpPr/>
          <p:nvPr/>
        </p:nvGrpSpPr>
        <p:grpSpPr>
          <a:xfrm>
            <a:off x="145415" y="1571625"/>
            <a:ext cx="739140" cy="707390"/>
            <a:chOff x="934" y="2489"/>
            <a:chExt cx="1164" cy="1114"/>
          </a:xfrm>
        </p:grpSpPr>
        <p:cxnSp>
          <p:nvCxnSpPr>
            <p:cNvPr id="14" name="直接箭头连接符 13"/>
            <p:cNvCxnSpPr/>
            <p:nvPr/>
          </p:nvCxnSpPr>
          <p:spPr>
            <a:xfrm>
              <a:off x="934" y="2489"/>
              <a:ext cx="1165" cy="0"/>
            </a:xfrm>
            <a:prstGeom prst="straightConnector1">
              <a:avLst/>
            </a:prstGeom>
            <a:solidFill>
              <a:schemeClr val="accent1"/>
            </a:solidFill>
            <a:ln w="15875" cap="flat" cmpd="sng" algn="ctr">
              <a:solidFill>
                <a:schemeClr val="bg1">
                  <a:lumMod val="65000"/>
                </a:schemeClr>
              </a:solidFill>
              <a:prstDash val="sysDot"/>
              <a:round/>
              <a:headEnd type="none" w="med" len="med"/>
              <a:tailEnd type="arrow" w="med" len="med"/>
            </a:ln>
          </p:spPr>
        </p:cxnSp>
        <p:cxnSp>
          <p:nvCxnSpPr>
            <p:cNvPr id="15" name="直接箭头连接符 14"/>
            <p:cNvCxnSpPr/>
            <p:nvPr/>
          </p:nvCxnSpPr>
          <p:spPr>
            <a:xfrm>
              <a:off x="934" y="3203"/>
              <a:ext cx="1165" cy="0"/>
            </a:xfrm>
            <a:prstGeom prst="straightConnector1">
              <a:avLst/>
            </a:prstGeom>
            <a:solidFill>
              <a:schemeClr val="accent1"/>
            </a:solidFill>
            <a:ln w="15875" cap="flat" cmpd="sng" algn="ctr">
              <a:solidFill>
                <a:schemeClr val="bg1">
                  <a:lumMod val="65000"/>
                </a:schemeClr>
              </a:solidFill>
              <a:prstDash val="dash"/>
              <a:round/>
              <a:headEnd type="none" w="med" len="med"/>
              <a:tailEnd type="arrow" w="med" len="med"/>
            </a:ln>
          </p:spPr>
        </p:cxnSp>
        <p:sp>
          <p:nvSpPr>
            <p:cNvPr id="16" name="文本框 15"/>
            <p:cNvSpPr txBox="1"/>
            <p:nvPr/>
          </p:nvSpPr>
          <p:spPr>
            <a:xfrm>
              <a:off x="934" y="2489"/>
              <a:ext cx="1165" cy="386"/>
            </a:xfrm>
            <a:prstGeom prst="rect">
              <a:avLst/>
            </a:prstGeom>
            <a:noFill/>
          </p:spPr>
          <p:txBody>
            <a:bodyPr wrap="square" rtlCol="0">
              <a:spAutoFit/>
            </a:bodyPr>
            <a:p>
              <a:r>
                <a:rPr lang="en-US" altLang="zh-CN" sz="1000">
                  <a:solidFill>
                    <a:srgbClr val="002060"/>
                  </a:solidFill>
                  <a:latin typeface="微软雅黑" panose="020B0502040204020203" pitchFamily="34" charset="-122"/>
                  <a:ea typeface="微软雅黑" panose="020B0502040204020203" pitchFamily="34" charset="-122"/>
                </a:rPr>
                <a:t>Unicast</a:t>
              </a:r>
              <a:endParaRPr lang="en-US" altLang="zh-CN" sz="1000">
                <a:solidFill>
                  <a:srgbClr val="002060"/>
                </a:solidFill>
                <a:latin typeface="微软雅黑" panose="020B0502040204020203" pitchFamily="34" charset="-122"/>
                <a:ea typeface="微软雅黑" panose="020B0502040204020203" pitchFamily="34" charset="-122"/>
              </a:endParaRPr>
            </a:p>
          </p:txBody>
        </p:sp>
        <p:sp>
          <p:nvSpPr>
            <p:cNvPr id="17" name="文本框 16"/>
            <p:cNvSpPr txBox="1"/>
            <p:nvPr/>
          </p:nvSpPr>
          <p:spPr>
            <a:xfrm>
              <a:off x="934" y="3217"/>
              <a:ext cx="1165" cy="386"/>
            </a:xfrm>
            <a:prstGeom prst="rect">
              <a:avLst/>
            </a:prstGeom>
            <a:noFill/>
          </p:spPr>
          <p:txBody>
            <a:bodyPr wrap="square" rtlCol="0">
              <a:spAutoFit/>
            </a:bodyPr>
            <a:p>
              <a:r>
                <a:rPr lang="en-US" altLang="zh-CN" sz="1000">
                  <a:solidFill>
                    <a:srgbClr val="002060"/>
                  </a:solidFill>
                  <a:latin typeface="微软雅黑" panose="020B0502040204020203" pitchFamily="34" charset="-122"/>
                  <a:ea typeface="微软雅黑" panose="020B0502040204020203" pitchFamily="34" charset="-122"/>
                </a:rPr>
                <a:t>Multicast</a:t>
              </a:r>
              <a:endParaRPr lang="en-US" altLang="zh-CN" sz="1000">
                <a:solidFill>
                  <a:srgbClr val="002060"/>
                </a:solidFill>
                <a:latin typeface="微软雅黑" panose="020B0502040204020203" pitchFamily="34" charset="-122"/>
                <a:ea typeface="微软雅黑" panose="020B0502040204020203" pitchFamily="34" charset="-122"/>
              </a:endParaRPr>
            </a:p>
          </p:txBody>
        </p:sp>
      </p:grpSp>
      <p:sp>
        <p:nvSpPr>
          <p:cNvPr id="22" name="文本框 21"/>
          <p:cNvSpPr txBox="1"/>
          <p:nvPr/>
        </p:nvSpPr>
        <p:spPr>
          <a:xfrm>
            <a:off x="5168900" y="1695450"/>
            <a:ext cx="3830320" cy="2306955"/>
          </a:xfrm>
          <a:prstGeom prst="rect">
            <a:avLst/>
          </a:prstGeom>
          <a:noFill/>
        </p:spPr>
        <p:txBody>
          <a:bodyPr wrap="square" rtlCol="0">
            <a:spAutoFit/>
          </a:bodyPr>
          <a:p>
            <a:pPr algn="l"/>
            <a:endParaRPr lang="zh-CN" altLang="en-US" sz="1600">
              <a:solidFill>
                <a:srgbClr val="002060"/>
              </a:solidFill>
              <a:latin typeface="微软雅黑" panose="020B0502040204020203" pitchFamily="34" charset="-122"/>
              <a:ea typeface="微软雅黑" panose="020B0502040204020203" pitchFamily="34" charset="-122"/>
            </a:endParaRPr>
          </a:p>
          <a:p>
            <a:pPr marL="171450" indent="-171450" algn="l">
              <a:buFont typeface="Wingdings" panose="05000000000000000000" charset="0"/>
              <a:buChar char=""/>
            </a:pPr>
            <a:r>
              <a:rPr lang="zh-CN" altLang="en-US" sz="1600">
                <a:solidFill>
                  <a:srgbClr val="002060"/>
                </a:solidFill>
                <a:latin typeface="微软雅黑" panose="020B0502040204020203" pitchFamily="34" charset="-122"/>
                <a:ea typeface="微软雅黑" panose="020B0502040204020203" pitchFamily="34" charset="-122"/>
              </a:rPr>
              <a:t> 星型网络，所有节点都连接到一个无源星型耦合器</a:t>
            </a:r>
            <a:endParaRPr lang="zh-CN" altLang="en-US" sz="1600">
              <a:solidFill>
                <a:srgbClr val="002060"/>
              </a:solidFill>
              <a:latin typeface="微软雅黑" panose="020B0502040204020203" pitchFamily="34" charset="-122"/>
              <a:ea typeface="微软雅黑" panose="020B0502040204020203" pitchFamily="34" charset="-122"/>
            </a:endParaRPr>
          </a:p>
          <a:p>
            <a:pPr marL="171450" indent="-171450" algn="l">
              <a:buFont typeface="Wingdings" panose="05000000000000000000" charset="0"/>
              <a:buChar char=""/>
            </a:pPr>
            <a:r>
              <a:rPr lang="zh-CN" altLang="en-US" sz="1600">
                <a:solidFill>
                  <a:srgbClr val="002060"/>
                </a:solidFill>
                <a:latin typeface="微软雅黑" panose="020B0502040204020203" pitchFamily="34" charset="-122"/>
                <a:ea typeface="微软雅黑" panose="020B0502040204020203" pitchFamily="34" charset="-122"/>
              </a:rPr>
              <a:t> 节点所发送信息被星型耦合器合并后，广播到所有节点</a:t>
            </a:r>
            <a:endParaRPr lang="zh-CN" altLang="en-US" sz="1600">
              <a:solidFill>
                <a:srgbClr val="002060"/>
              </a:solidFill>
              <a:latin typeface="微软雅黑" panose="020B0502040204020203" pitchFamily="34" charset="-122"/>
              <a:ea typeface="微软雅黑" panose="020B0502040204020203" pitchFamily="34" charset="-122"/>
            </a:endParaRPr>
          </a:p>
          <a:p>
            <a:pPr marL="171450" indent="-171450" algn="l">
              <a:buFont typeface="Wingdings" panose="05000000000000000000" charset="0"/>
              <a:buChar char=""/>
            </a:pPr>
            <a:r>
              <a:rPr lang="zh-CN" altLang="en-US" sz="1600">
                <a:solidFill>
                  <a:srgbClr val="002060"/>
                </a:solidFill>
                <a:latin typeface="微软雅黑" panose="020B0502040204020203" pitchFamily="34" charset="-122"/>
                <a:ea typeface="微软雅黑" panose="020B0502040204020203" pitchFamily="34" charset="-122"/>
              </a:rPr>
              <a:t> 各节点只接收约定波长的信号，过滤其它波长</a:t>
            </a:r>
            <a:endParaRPr lang="zh-CN" altLang="en-US" sz="1600">
              <a:solidFill>
                <a:srgbClr val="002060"/>
              </a:solidFill>
              <a:latin typeface="微软雅黑" panose="020B0502040204020203" pitchFamily="34" charset="-122"/>
              <a:ea typeface="微软雅黑" panose="020B0502040204020203" pitchFamily="34" charset="-122"/>
            </a:endParaRPr>
          </a:p>
          <a:p>
            <a:pPr marL="171450" indent="-171450" algn="l">
              <a:buFont typeface="Wingdings" panose="05000000000000000000" charset="0"/>
              <a:buChar char=""/>
            </a:pPr>
            <a:r>
              <a:rPr lang="zh-CN" altLang="en-US" sz="1600">
                <a:solidFill>
                  <a:srgbClr val="002060"/>
                </a:solidFill>
                <a:latin typeface="微软雅黑" panose="020B0502040204020203" pitchFamily="34" charset="-122"/>
                <a:ea typeface="微软雅黑" panose="020B0502040204020203" pitchFamily="34" charset="-122"/>
              </a:rPr>
              <a:t> 源节点和目的节点在通信前确定所用的波长，并把收发器调谐到给定的波长</a:t>
            </a:r>
            <a:endParaRPr lang="zh-CN" altLang="en-US" sz="1600">
              <a:solidFill>
                <a:srgbClr val="00206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7"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2"/>
                                        </p:tgtEl>
                                        <p:attrNameLst>
                                          <p:attrName>ppt_x</p:attrName>
                                          <p:attrName>ppt_y</p:attrName>
                                        </p:attrNameLst>
                                      </p:cBhvr>
                                    </p:animMotion>
                                    <p:animRot by="1500000">
                                      <p:cBhvr>
                                        <p:cTn id="7" dur="125" fill="hold">
                                          <p:stCondLst>
                                            <p:cond delay="0"/>
                                          </p:stCondLst>
                                        </p:cTn>
                                        <p:tgtEl>
                                          <p:spTgt spid="12"/>
                                        </p:tgtEl>
                                        <p:attrNameLst>
                                          <p:attrName>r</p:attrName>
                                        </p:attrNameLst>
                                      </p:cBhvr>
                                    </p:animRot>
                                    <p:animRot by="-1500000">
                                      <p:cBhvr>
                                        <p:cTn id="8" dur="125" fill="hold">
                                          <p:stCondLst>
                                            <p:cond delay="125"/>
                                          </p:stCondLst>
                                        </p:cTn>
                                        <p:tgtEl>
                                          <p:spTgt spid="12"/>
                                        </p:tgtEl>
                                        <p:attrNameLst>
                                          <p:attrName>r</p:attrName>
                                        </p:attrNameLst>
                                      </p:cBhvr>
                                    </p:animRot>
                                    <p:animRot by="-1500000">
                                      <p:cBhvr>
                                        <p:cTn id="9" dur="125" fill="hold">
                                          <p:stCondLst>
                                            <p:cond delay="250"/>
                                          </p:stCondLst>
                                        </p:cTn>
                                        <p:tgtEl>
                                          <p:spTgt spid="12"/>
                                        </p:tgtEl>
                                        <p:attrNameLst>
                                          <p:attrName>r</p:attrName>
                                        </p:attrNameLst>
                                      </p:cBhvr>
                                    </p:animRot>
                                    <p:animRot by="1500000">
                                      <p:cBhvr>
                                        <p:cTn id="10" dur="125" fill="hold">
                                          <p:stCondLst>
                                            <p:cond delay="375"/>
                                          </p:stCondLst>
                                        </p:cTn>
                                        <p:tgtEl>
                                          <p:spTgt spid="12"/>
                                        </p:tgtEl>
                                        <p:attrNameLst>
                                          <p:attrName>r</p:attrName>
                                        </p:attrNameLst>
                                      </p:cBhvr>
                                    </p:animRot>
                                  </p:childTnLst>
                                </p:cTn>
                              </p:par>
                            </p:childTnLst>
                          </p:cTn>
                        </p:par>
                        <p:par>
                          <p:cTn id="11" fill="hold">
                            <p:stCondLst>
                              <p:cond delay="2950"/>
                            </p:stCondLst>
                            <p:childTnLst>
                              <p:par>
                                <p:cTn id="12" presetID="35" presetClass="emph" presetSubtype="0" fill="hold" grpId="5" nodeType="afterEffect">
                                  <p:stCondLst>
                                    <p:cond delay="0"/>
                                  </p:stCondLst>
                                  <p:iterate type="lt">
                                    <p:tmPct val="0"/>
                                  </p:iterate>
                                  <p:childTnLst>
                                    <p:anim calcmode="discrete" valueType="str">
                                      <p:cBhvr>
                                        <p:cTn id="13" dur="1000" fill="hold"/>
                                        <p:tgtEl>
                                          <p:spTgt spid="12"/>
                                        </p:tgtEl>
                                        <p:attrNameLst>
                                          <p:attrName>style.visibility</p:attrName>
                                        </p:attrNameLst>
                                      </p:cBhvr>
                                      <p:tavLst>
                                        <p:tav tm="0">
                                          <p:val>
                                            <p:strVal val="hidden"/>
                                          </p:val>
                                        </p:tav>
                                        <p:tav tm="50000">
                                          <p:val>
                                            <p:strVal val="visible"/>
                                          </p:val>
                                        </p:tav>
                                      </p:tavLst>
                                    </p:anim>
                                  </p:childTnLst>
                                </p:cTn>
                              </p:par>
                            </p:childTnLst>
                          </p:cTn>
                        </p:par>
                        <p:par>
                          <p:cTn id="14" fill="hold">
                            <p:stCondLst>
                              <p:cond delay="3950"/>
                            </p:stCondLst>
                            <p:childTnLst>
                              <p:par>
                                <p:cTn id="15" presetID="20" presetClass="entr" presetSubtype="0"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edge">
                                      <p:cBhvr>
                                        <p:cTn id="17" dur="500"/>
                                        <p:tgtEl>
                                          <p:spTgt spid="18"/>
                                        </p:tgtEl>
                                      </p:cBhvr>
                                    </p:animEffect>
                                  </p:childTnLst>
                                </p:cTn>
                              </p:par>
                            </p:childTnLst>
                          </p:cTn>
                        </p:par>
                        <p:par>
                          <p:cTn id="18" fill="hold">
                            <p:stCondLst>
                              <p:cond delay="4450"/>
                            </p:stCondLst>
                            <p:childTnLst>
                              <p:par>
                                <p:cTn id="19" presetID="12" presetClass="entr" presetSubtype="8"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p:tgtEl>
                                          <p:spTgt spid="19"/>
                                        </p:tgtEl>
                                        <p:attrNameLst>
                                          <p:attrName>ppt_x</p:attrName>
                                        </p:attrNameLst>
                                      </p:cBhvr>
                                      <p:tavLst>
                                        <p:tav tm="0">
                                          <p:val>
                                            <p:strVal val="#ppt_x-#ppt_w*1.125000"/>
                                          </p:val>
                                        </p:tav>
                                        <p:tav tm="100000">
                                          <p:val>
                                            <p:strVal val="#ppt_x"/>
                                          </p:val>
                                        </p:tav>
                                      </p:tavLst>
                                    </p:anim>
                                    <p:animEffect transition="in" filter="wipe(right)">
                                      <p:cBhvr>
                                        <p:cTn id="22" dur="500"/>
                                        <p:tgtEl>
                                          <p:spTgt spid="19"/>
                                        </p:tgtEl>
                                      </p:cBhvr>
                                    </p:animEffect>
                                  </p:childTnLst>
                                </p:cTn>
                              </p:par>
                            </p:childTnLst>
                          </p:cTn>
                        </p:par>
                        <p:par>
                          <p:cTn id="23" fill="hold">
                            <p:stCondLst>
                              <p:cond delay="4950"/>
                            </p:stCondLst>
                            <p:childTnLst>
                              <p:par>
                                <p:cTn id="24" presetID="22" presetClass="entr" presetSubtype="8" fill="hold" grpId="0"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left)">
                                      <p:cBhvr>
                                        <p:cTn id="2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2" grpId="2"/>
      <p:bldP spid="12" grpId="3"/>
      <p:bldP spid="12" grpId="4"/>
      <p:bldP spid="12" grpId="5"/>
      <p:bldP spid="12" grpId="6"/>
      <p:bldP spid="12" grpId="7"/>
      <p:bldP spid="22" grpId="0"/>
    </p:bldLst>
  </p:timing>
</p:sld>
</file>

<file path=ppt/theme/theme1.xml><?xml version="1.0" encoding="utf-8"?>
<a:theme xmlns:a="http://schemas.openxmlformats.org/drawingml/2006/main" name="蓝色互联网">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蓝色互联网">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2040204020203" pitchFamily="34" charset="-122"/>
            <a:ea typeface="微软雅黑" panose="020B0502040204020203"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2040204020203" pitchFamily="34" charset="-122"/>
            <a:ea typeface="微软雅黑" panose="020B0502040204020203"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蓝色互联网</Template>
  <TotalTime>0</TotalTime>
  <Words>22651</Words>
  <Application>WPS 演示</Application>
  <PresentationFormat>自定义</PresentationFormat>
  <Paragraphs>2799</Paragraphs>
  <Slides>174</Slides>
  <Notes>30</Notes>
  <HiddenSlides>0</HiddenSlides>
  <MMClips>2</MMClips>
  <ScaleCrop>false</ScaleCrop>
  <HeadingPairs>
    <vt:vector size="8" baseType="variant">
      <vt:variant>
        <vt:lpstr>已用的字体</vt:lpstr>
      </vt:variant>
      <vt:variant>
        <vt:i4>16</vt:i4>
      </vt:variant>
      <vt:variant>
        <vt:lpstr>主题</vt:lpstr>
      </vt:variant>
      <vt:variant>
        <vt:i4>3</vt:i4>
      </vt:variant>
      <vt:variant>
        <vt:lpstr>嵌入 OLE 服务器</vt:lpstr>
      </vt:variant>
      <vt:variant>
        <vt:i4>43</vt:i4>
      </vt:variant>
      <vt:variant>
        <vt:lpstr>幻灯片标题</vt:lpstr>
      </vt:variant>
      <vt:variant>
        <vt:i4>174</vt:i4>
      </vt:variant>
    </vt:vector>
  </HeadingPairs>
  <TitlesOfParts>
    <vt:vector size="236" baseType="lpstr">
      <vt:lpstr>Arial</vt:lpstr>
      <vt:lpstr>宋体</vt:lpstr>
      <vt:lpstr>Wingdings</vt:lpstr>
      <vt:lpstr>Calibri</vt:lpstr>
      <vt:lpstr>微软雅黑</vt:lpstr>
      <vt:lpstr>Calibri Light</vt:lpstr>
      <vt:lpstr>Wingdings</vt:lpstr>
      <vt:lpstr>Times New Roman</vt:lpstr>
      <vt:lpstr>Verdana</vt:lpstr>
      <vt:lpstr>Arial Unicode MS</vt:lpstr>
      <vt:lpstr>Times New Roman (Hebrew)</vt:lpstr>
      <vt:lpstr>sans-serif</vt:lpstr>
      <vt:lpstr>Symbol</vt:lpstr>
      <vt:lpstr>Tahoma</vt:lpstr>
      <vt:lpstr>Papyrus</vt:lpstr>
      <vt:lpstr>Segoe Print</vt:lpstr>
      <vt:lpstr>蓝色互联网</vt:lpstr>
      <vt:lpstr>自定义设计方案</vt:lpstr>
      <vt:lpstr>1_蓝色互联网</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PowerPoint 演示文稿</vt:lpstr>
      <vt:lpstr>作业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Comparing clocks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演示文稿bb</dc:title>
  <dc:creator>Administrator</dc:creator>
  <cp:lastModifiedBy>markoo</cp:lastModifiedBy>
  <cp:revision>802</cp:revision>
  <dcterms:created xsi:type="dcterms:W3CDTF">2015-05-05T08:02:00Z</dcterms:created>
  <dcterms:modified xsi:type="dcterms:W3CDTF">2017-11-21T10:21:53Z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