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155"/>
  </p:notesMasterIdLst>
  <p:handoutMasterIdLst>
    <p:handoutMasterId r:id="rId15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403"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404"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405"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406"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872" r:id="rId154"/>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3399"/>
    <a:srgbClr val="0000FF"/>
    <a:srgbClr val="0000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90" autoAdjust="0"/>
  </p:normalViewPr>
  <p:slideViewPr>
    <p:cSldViewPr>
      <p:cViewPr varScale="1">
        <p:scale>
          <a:sx n="159" d="100"/>
          <a:sy n="159" d="100"/>
        </p:scale>
        <p:origin x="188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r>
              <a:rPr lang="en-US" altLang="zh-CN" dirty="0"/>
              <a:t>Maximum Transfer Unit</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136</a:t>
            </a:fld>
            <a:endParaRPr lang="en-US" altLang="zh-CN"/>
          </a:p>
        </p:txBody>
      </p:sp>
      <p:sp>
        <p:nvSpPr>
          <p:cNvPr id="622594" name="Rectangle 2"/>
          <p:cNvSpPr>
            <a:spLocks noGrp="1" noRot="1" noChangeAspect="1" noChangeArrowheads="1" noTextEdit="1"/>
          </p:cNvSpPr>
          <p:nvPr>
            <p:ph type="sldImg"/>
          </p:nvPr>
        </p:nvSpPr>
        <p:spPr>
          <a:xfrm>
            <a:off x="406400" y="696913"/>
            <a:ext cx="6197600" cy="3486150"/>
          </a:xfrm>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137</a:t>
            </a:fld>
            <a:endParaRPr lang="en-US" altLang="zh-CN"/>
          </a:p>
        </p:txBody>
      </p:sp>
      <p:sp>
        <p:nvSpPr>
          <p:cNvPr id="623618" name="Rectangle 2"/>
          <p:cNvSpPr>
            <a:spLocks noGrp="1" noRot="1" noChangeAspect="1" noChangeArrowheads="1" noTextEdit="1"/>
          </p:cNvSpPr>
          <p:nvPr>
            <p:ph type="sldImg"/>
          </p:nvPr>
        </p:nvSpPr>
        <p:spPr>
          <a:xfrm>
            <a:off x="406400" y="696913"/>
            <a:ext cx="6197600" cy="3486150"/>
          </a:xfrm>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138</a:t>
            </a:fld>
            <a:endParaRPr lang="en-US" altLang="zh-CN"/>
          </a:p>
        </p:txBody>
      </p:sp>
      <p:sp>
        <p:nvSpPr>
          <p:cNvPr id="624642" name="Rectangle 2"/>
          <p:cNvSpPr>
            <a:spLocks noGrp="1" noRot="1" noChangeAspect="1" noChangeArrowheads="1" noTextEdit="1"/>
          </p:cNvSpPr>
          <p:nvPr>
            <p:ph type="sldImg"/>
          </p:nvPr>
        </p:nvSpPr>
        <p:spPr>
          <a:xfrm>
            <a:off x="406400" y="696913"/>
            <a:ext cx="6197600" cy="3486150"/>
          </a:xfrm>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139</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140</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141</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142</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143</a:t>
            </a:fld>
            <a:endParaRPr lang="en-US" altLang="zh-CN"/>
          </a:p>
        </p:txBody>
      </p:sp>
      <p:sp>
        <p:nvSpPr>
          <p:cNvPr id="629762" name="Rectangle 2"/>
          <p:cNvSpPr>
            <a:spLocks noGrp="1" noRot="1" noChangeAspect="1" noChangeArrowheads="1" noTextEdit="1"/>
          </p:cNvSpPr>
          <p:nvPr>
            <p:ph type="sldImg"/>
          </p:nvPr>
        </p:nvSpPr>
        <p:spPr>
          <a:xfrm>
            <a:off x="406400" y="696913"/>
            <a:ext cx="6197600" cy="3486150"/>
          </a:xfrm>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144</a:t>
            </a:fld>
            <a:endParaRPr lang="en-US" altLang="zh-CN"/>
          </a:p>
        </p:txBody>
      </p:sp>
      <p:sp>
        <p:nvSpPr>
          <p:cNvPr id="630786" name="Rectangle 2"/>
          <p:cNvSpPr>
            <a:spLocks noGrp="1" noRot="1" noChangeAspect="1" noChangeArrowheads="1" noTextEdit="1"/>
          </p:cNvSpPr>
          <p:nvPr>
            <p:ph type="sldImg"/>
          </p:nvPr>
        </p:nvSpPr>
        <p:spPr>
          <a:xfrm>
            <a:off x="406400" y="696913"/>
            <a:ext cx="6197600" cy="3486150"/>
          </a:xfrm>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148</a:t>
            </a:fld>
            <a:endParaRPr lang="en-US" altLang="zh-CN"/>
          </a:p>
        </p:txBody>
      </p:sp>
      <p:sp>
        <p:nvSpPr>
          <p:cNvPr id="632834" name="Rectangle 2"/>
          <p:cNvSpPr>
            <a:spLocks noGrp="1" noRot="1" noChangeAspect="1" noChangeArrowheads="1" noTextEdit="1"/>
          </p:cNvSpPr>
          <p:nvPr>
            <p:ph type="sldImg"/>
          </p:nvPr>
        </p:nvSpPr>
        <p:spPr>
          <a:xfrm>
            <a:off x="406400" y="696913"/>
            <a:ext cx="6197600" cy="3486150"/>
          </a:xfrm>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xfrm>
            <a:off x="406400" y="696913"/>
            <a:ext cx="6197600" cy="3486150"/>
          </a:xfrm>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149</a:t>
            </a:fld>
            <a:endParaRPr lang="en-US" altLang="zh-CN"/>
          </a:p>
        </p:txBody>
      </p:sp>
      <p:sp>
        <p:nvSpPr>
          <p:cNvPr id="633858" name="Rectangle 2"/>
          <p:cNvSpPr>
            <a:spLocks noGrp="1" noRot="1" noChangeAspect="1" noChangeArrowheads="1" noTextEdit="1"/>
          </p:cNvSpPr>
          <p:nvPr>
            <p:ph type="sldImg"/>
          </p:nvPr>
        </p:nvSpPr>
        <p:spPr>
          <a:xfrm>
            <a:off x="406400" y="696913"/>
            <a:ext cx="6197600" cy="3486150"/>
          </a:xfrm>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152</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xfrm>
            <a:off x="406400" y="696913"/>
            <a:ext cx="6197600" cy="3486150"/>
          </a:xfrm>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xfrm>
            <a:off x="406400" y="696913"/>
            <a:ext cx="6197600" cy="3486150"/>
          </a:xfrm>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xfrm>
            <a:off x="406400" y="696913"/>
            <a:ext cx="6197600" cy="3486150"/>
          </a:xfrm>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28</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29</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31</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32</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xfrm>
            <a:off x="406400" y="696913"/>
            <a:ext cx="6197600" cy="3486150"/>
          </a:xfrm>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34</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35</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36</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37</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38</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40</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41</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42</a:t>
            </a:fld>
            <a:endParaRPr lang="en-US" altLang="zh-CN"/>
          </a:p>
        </p:txBody>
      </p:sp>
      <p:sp>
        <p:nvSpPr>
          <p:cNvPr id="390146" name="Rectangle 2"/>
          <p:cNvSpPr>
            <a:spLocks noGrp="1" noRot="1" noChangeAspect="1" noChangeArrowheads="1" noTextEdit="1"/>
          </p:cNvSpPr>
          <p:nvPr>
            <p:ph type="sldImg"/>
          </p:nvPr>
        </p:nvSpPr>
        <p:spPr>
          <a:xfrm>
            <a:off x="406400" y="696913"/>
            <a:ext cx="6197600" cy="3486150"/>
          </a:xfrm>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45</a:t>
            </a:fld>
            <a:endParaRPr lang="en-US" altLang="zh-CN"/>
          </a:p>
        </p:txBody>
      </p:sp>
      <p:sp>
        <p:nvSpPr>
          <p:cNvPr id="535554" name="Rectangle 2"/>
          <p:cNvSpPr>
            <a:spLocks noGrp="1" noRot="1" noChangeAspect="1" noChangeArrowheads="1" noTextEdit="1"/>
          </p:cNvSpPr>
          <p:nvPr>
            <p:ph type="sldImg"/>
          </p:nvPr>
        </p:nvSpPr>
        <p:spPr>
          <a:xfrm>
            <a:off x="406400" y="696913"/>
            <a:ext cx="6197600" cy="3486150"/>
          </a:xfrm>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47</a:t>
            </a:fld>
            <a:endParaRPr lang="en-US" altLang="zh-CN"/>
          </a:p>
        </p:txBody>
      </p:sp>
      <p:sp>
        <p:nvSpPr>
          <p:cNvPr id="537602" name="Rectangle 2"/>
          <p:cNvSpPr>
            <a:spLocks noGrp="1" noRot="1" noChangeAspect="1" noChangeArrowheads="1" noTextEdit="1"/>
          </p:cNvSpPr>
          <p:nvPr>
            <p:ph type="sldImg"/>
          </p:nvPr>
        </p:nvSpPr>
        <p:spPr>
          <a:xfrm>
            <a:off x="406400" y="696913"/>
            <a:ext cx="6197600" cy="3486150"/>
          </a:xfrm>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xfrm>
            <a:off x="406400" y="696913"/>
            <a:ext cx="6197600" cy="3486150"/>
          </a:xfrm>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48</a:t>
            </a:fld>
            <a:endParaRPr lang="en-US" altLang="zh-CN"/>
          </a:p>
        </p:txBody>
      </p:sp>
      <p:sp>
        <p:nvSpPr>
          <p:cNvPr id="538626" name="Rectangle 2"/>
          <p:cNvSpPr>
            <a:spLocks noGrp="1" noRot="1" noChangeAspect="1" noChangeArrowheads="1" noTextEdit="1"/>
          </p:cNvSpPr>
          <p:nvPr>
            <p:ph type="sldImg"/>
          </p:nvPr>
        </p:nvSpPr>
        <p:spPr>
          <a:xfrm>
            <a:off x="406400" y="696913"/>
            <a:ext cx="6197600" cy="3486150"/>
          </a:xfrm>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49</a:t>
            </a:fld>
            <a:endParaRPr lang="en-US" altLang="zh-CN"/>
          </a:p>
        </p:txBody>
      </p:sp>
      <p:sp>
        <p:nvSpPr>
          <p:cNvPr id="539650" name="Rectangle 2"/>
          <p:cNvSpPr>
            <a:spLocks noGrp="1" noRot="1" noChangeAspect="1" noChangeArrowheads="1" noTextEdit="1"/>
          </p:cNvSpPr>
          <p:nvPr>
            <p:ph type="sldImg"/>
          </p:nvPr>
        </p:nvSpPr>
        <p:spPr>
          <a:xfrm>
            <a:off x="406400" y="696913"/>
            <a:ext cx="6197600" cy="3486150"/>
          </a:xfrm>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50</a:t>
            </a:fld>
            <a:endParaRPr lang="en-US" altLang="zh-CN"/>
          </a:p>
        </p:txBody>
      </p:sp>
      <p:sp>
        <p:nvSpPr>
          <p:cNvPr id="540674" name="Rectangle 2"/>
          <p:cNvSpPr>
            <a:spLocks noGrp="1" noRot="1" noChangeAspect="1" noChangeArrowheads="1" noTextEdit="1"/>
          </p:cNvSpPr>
          <p:nvPr>
            <p:ph type="sldImg"/>
          </p:nvPr>
        </p:nvSpPr>
        <p:spPr>
          <a:xfrm>
            <a:off x="406400" y="696913"/>
            <a:ext cx="6197600" cy="3486150"/>
          </a:xfrm>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51</a:t>
            </a:fld>
            <a:endParaRPr lang="en-US" altLang="zh-CN"/>
          </a:p>
        </p:txBody>
      </p:sp>
      <p:sp>
        <p:nvSpPr>
          <p:cNvPr id="541698" name="Rectangle 2"/>
          <p:cNvSpPr>
            <a:spLocks noGrp="1" noRot="1" noChangeAspect="1" noChangeArrowheads="1" noTextEdit="1"/>
          </p:cNvSpPr>
          <p:nvPr>
            <p:ph type="sldImg"/>
          </p:nvPr>
        </p:nvSpPr>
        <p:spPr>
          <a:xfrm>
            <a:off x="406400" y="696913"/>
            <a:ext cx="6197600" cy="3486150"/>
          </a:xfrm>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52</a:t>
            </a:fld>
            <a:endParaRPr lang="en-US" altLang="zh-CN"/>
          </a:p>
        </p:txBody>
      </p:sp>
      <p:sp>
        <p:nvSpPr>
          <p:cNvPr id="542722" name="Rectangle 2"/>
          <p:cNvSpPr>
            <a:spLocks noGrp="1" noRot="1" noChangeAspect="1" noChangeArrowheads="1" noTextEdit="1"/>
          </p:cNvSpPr>
          <p:nvPr>
            <p:ph type="sldImg"/>
          </p:nvPr>
        </p:nvSpPr>
        <p:spPr>
          <a:xfrm>
            <a:off x="406400" y="696913"/>
            <a:ext cx="6197600" cy="3486150"/>
          </a:xfrm>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53</a:t>
            </a:fld>
            <a:endParaRPr lang="en-US" altLang="zh-CN"/>
          </a:p>
        </p:txBody>
      </p:sp>
      <p:sp>
        <p:nvSpPr>
          <p:cNvPr id="543746" name="Rectangle 2"/>
          <p:cNvSpPr>
            <a:spLocks noGrp="1" noRot="1" noChangeAspect="1" noChangeArrowheads="1" noTextEdit="1"/>
          </p:cNvSpPr>
          <p:nvPr>
            <p:ph type="sldImg"/>
          </p:nvPr>
        </p:nvSpPr>
        <p:spPr>
          <a:xfrm>
            <a:off x="406400" y="696913"/>
            <a:ext cx="6197600" cy="3486150"/>
          </a:xfrm>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54</a:t>
            </a:fld>
            <a:endParaRPr lang="en-US" altLang="zh-CN"/>
          </a:p>
        </p:txBody>
      </p:sp>
      <p:sp>
        <p:nvSpPr>
          <p:cNvPr id="544770" name="Rectangle 2"/>
          <p:cNvSpPr>
            <a:spLocks noGrp="1" noRot="1" noChangeAspect="1" noChangeArrowheads="1" noTextEdit="1"/>
          </p:cNvSpPr>
          <p:nvPr>
            <p:ph type="sldImg"/>
          </p:nvPr>
        </p:nvSpPr>
        <p:spPr>
          <a:xfrm>
            <a:off x="406400" y="696913"/>
            <a:ext cx="6197600" cy="3486150"/>
          </a:xfrm>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55</a:t>
            </a:fld>
            <a:endParaRPr lang="en-US" altLang="zh-CN"/>
          </a:p>
        </p:txBody>
      </p:sp>
      <p:sp>
        <p:nvSpPr>
          <p:cNvPr id="545794" name="Rectangle 2"/>
          <p:cNvSpPr>
            <a:spLocks noGrp="1" noRot="1" noChangeAspect="1" noChangeArrowheads="1" noTextEdit="1"/>
          </p:cNvSpPr>
          <p:nvPr>
            <p:ph type="sldImg"/>
          </p:nvPr>
        </p:nvSpPr>
        <p:spPr>
          <a:xfrm>
            <a:off x="406400" y="696913"/>
            <a:ext cx="6197600" cy="3486150"/>
          </a:xfrm>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56</a:t>
            </a:fld>
            <a:endParaRPr lang="en-US" altLang="zh-CN"/>
          </a:p>
        </p:txBody>
      </p:sp>
      <p:sp>
        <p:nvSpPr>
          <p:cNvPr id="546818" name="Rectangle 2"/>
          <p:cNvSpPr>
            <a:spLocks noGrp="1" noRot="1" noChangeAspect="1" noChangeArrowheads="1" noTextEdit="1"/>
          </p:cNvSpPr>
          <p:nvPr>
            <p:ph type="sldImg"/>
          </p:nvPr>
        </p:nvSpPr>
        <p:spPr>
          <a:xfrm>
            <a:off x="406400" y="696913"/>
            <a:ext cx="6197600" cy="3486150"/>
          </a:xfrm>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57</a:t>
            </a:fld>
            <a:endParaRPr lang="en-US" altLang="zh-CN"/>
          </a:p>
        </p:txBody>
      </p:sp>
      <p:sp>
        <p:nvSpPr>
          <p:cNvPr id="547842" name="Rectangle 2"/>
          <p:cNvSpPr>
            <a:spLocks noGrp="1" noRot="1" noChangeAspect="1" noChangeArrowheads="1" noTextEdit="1"/>
          </p:cNvSpPr>
          <p:nvPr>
            <p:ph type="sldImg"/>
          </p:nvPr>
        </p:nvSpPr>
        <p:spPr>
          <a:xfrm>
            <a:off x="406400" y="696913"/>
            <a:ext cx="6197600" cy="3486150"/>
          </a:xfrm>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58</a:t>
            </a:fld>
            <a:endParaRPr lang="en-US" altLang="zh-CN"/>
          </a:p>
        </p:txBody>
      </p:sp>
      <p:sp>
        <p:nvSpPr>
          <p:cNvPr id="636930" name="Rectangle 2"/>
          <p:cNvSpPr>
            <a:spLocks noGrp="1" noRot="1" noChangeAspect="1" noChangeArrowheads="1" noTextEdit="1"/>
          </p:cNvSpPr>
          <p:nvPr>
            <p:ph type="sldImg"/>
          </p:nvPr>
        </p:nvSpPr>
        <p:spPr>
          <a:xfrm>
            <a:off x="406400" y="696913"/>
            <a:ext cx="6197600" cy="3486150"/>
          </a:xfrm>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59</a:t>
            </a:fld>
            <a:endParaRPr lang="en-US" altLang="zh-CN"/>
          </a:p>
        </p:txBody>
      </p:sp>
      <p:sp>
        <p:nvSpPr>
          <p:cNvPr id="548866" name="Rectangle 2"/>
          <p:cNvSpPr>
            <a:spLocks noGrp="1" noRot="1" noChangeAspect="1" noChangeArrowheads="1" noTextEdit="1"/>
          </p:cNvSpPr>
          <p:nvPr>
            <p:ph type="sldImg"/>
          </p:nvPr>
        </p:nvSpPr>
        <p:spPr>
          <a:xfrm>
            <a:off x="406400" y="696913"/>
            <a:ext cx="6197600" cy="3486150"/>
          </a:xfrm>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60</a:t>
            </a:fld>
            <a:endParaRPr lang="en-US" altLang="zh-CN"/>
          </a:p>
        </p:txBody>
      </p:sp>
      <p:sp>
        <p:nvSpPr>
          <p:cNvPr id="549890" name="Rectangle 2"/>
          <p:cNvSpPr>
            <a:spLocks noGrp="1" noRot="1" noChangeAspect="1" noChangeArrowheads="1" noTextEdit="1"/>
          </p:cNvSpPr>
          <p:nvPr>
            <p:ph type="sldImg"/>
          </p:nvPr>
        </p:nvSpPr>
        <p:spPr>
          <a:xfrm>
            <a:off x="406400" y="696913"/>
            <a:ext cx="6197600" cy="3486150"/>
          </a:xfrm>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61</a:t>
            </a:fld>
            <a:endParaRPr lang="en-US" altLang="zh-CN"/>
          </a:p>
        </p:txBody>
      </p:sp>
      <p:sp>
        <p:nvSpPr>
          <p:cNvPr id="550914" name="Rectangle 2"/>
          <p:cNvSpPr>
            <a:spLocks noGrp="1" noRot="1" noChangeAspect="1" noChangeArrowheads="1" noTextEdit="1"/>
          </p:cNvSpPr>
          <p:nvPr>
            <p:ph type="sldImg"/>
          </p:nvPr>
        </p:nvSpPr>
        <p:spPr>
          <a:xfrm>
            <a:off x="406400" y="696913"/>
            <a:ext cx="6197600" cy="3486150"/>
          </a:xfrm>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62</a:t>
            </a:fld>
            <a:endParaRPr lang="en-US" altLang="zh-CN"/>
          </a:p>
        </p:txBody>
      </p:sp>
      <p:sp>
        <p:nvSpPr>
          <p:cNvPr id="551938" name="Rectangle 2"/>
          <p:cNvSpPr>
            <a:spLocks noGrp="1" noRot="1" noChangeAspect="1" noChangeArrowheads="1" noTextEdit="1"/>
          </p:cNvSpPr>
          <p:nvPr>
            <p:ph type="sldImg"/>
          </p:nvPr>
        </p:nvSpPr>
        <p:spPr>
          <a:xfrm>
            <a:off x="406400" y="696913"/>
            <a:ext cx="6197600" cy="3486150"/>
          </a:xfrm>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63</a:t>
            </a:fld>
            <a:endParaRPr lang="en-US" altLang="zh-CN"/>
          </a:p>
        </p:txBody>
      </p:sp>
      <p:sp>
        <p:nvSpPr>
          <p:cNvPr id="552962" name="Rectangle 2"/>
          <p:cNvSpPr>
            <a:spLocks noGrp="1" noRot="1" noChangeAspect="1" noChangeArrowheads="1" noTextEdit="1"/>
          </p:cNvSpPr>
          <p:nvPr>
            <p:ph type="sldImg"/>
          </p:nvPr>
        </p:nvSpPr>
        <p:spPr>
          <a:xfrm>
            <a:off x="406400" y="696913"/>
            <a:ext cx="6197600" cy="3486150"/>
          </a:xfrm>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64</a:t>
            </a:fld>
            <a:endParaRPr lang="en-US" altLang="zh-CN"/>
          </a:p>
        </p:txBody>
      </p:sp>
      <p:sp>
        <p:nvSpPr>
          <p:cNvPr id="553986" name="Rectangle 2"/>
          <p:cNvSpPr>
            <a:spLocks noGrp="1" noRot="1" noChangeAspect="1" noChangeArrowheads="1" noTextEdit="1"/>
          </p:cNvSpPr>
          <p:nvPr>
            <p:ph type="sldImg"/>
          </p:nvPr>
        </p:nvSpPr>
        <p:spPr>
          <a:xfrm>
            <a:off x="406400" y="696913"/>
            <a:ext cx="6197600" cy="3486150"/>
          </a:xfrm>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65</a:t>
            </a:fld>
            <a:endParaRPr lang="en-US" altLang="zh-CN"/>
          </a:p>
        </p:txBody>
      </p:sp>
      <p:sp>
        <p:nvSpPr>
          <p:cNvPr id="555010" name="Rectangle 2"/>
          <p:cNvSpPr>
            <a:spLocks noGrp="1" noRot="1" noChangeAspect="1" noChangeArrowheads="1" noTextEdit="1"/>
          </p:cNvSpPr>
          <p:nvPr>
            <p:ph type="sldImg"/>
          </p:nvPr>
        </p:nvSpPr>
        <p:spPr>
          <a:xfrm>
            <a:off x="406400" y="696913"/>
            <a:ext cx="6197600" cy="3486150"/>
          </a:xfrm>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66</a:t>
            </a:fld>
            <a:endParaRPr lang="en-US" altLang="zh-CN"/>
          </a:p>
        </p:txBody>
      </p:sp>
      <p:sp>
        <p:nvSpPr>
          <p:cNvPr id="556034" name="Rectangle 2"/>
          <p:cNvSpPr>
            <a:spLocks noGrp="1" noRot="1" noChangeAspect="1" noChangeArrowheads="1" noTextEdit="1"/>
          </p:cNvSpPr>
          <p:nvPr>
            <p:ph type="sldImg"/>
          </p:nvPr>
        </p:nvSpPr>
        <p:spPr>
          <a:xfrm>
            <a:off x="406400" y="696913"/>
            <a:ext cx="6197600" cy="3486150"/>
          </a:xfrm>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67</a:t>
            </a:fld>
            <a:endParaRPr lang="en-US" altLang="zh-CN"/>
          </a:p>
        </p:txBody>
      </p:sp>
      <p:sp>
        <p:nvSpPr>
          <p:cNvPr id="557058" name="Rectangle 2"/>
          <p:cNvSpPr>
            <a:spLocks noGrp="1" noRot="1" noChangeAspect="1" noChangeArrowheads="1" noTextEdit="1"/>
          </p:cNvSpPr>
          <p:nvPr>
            <p:ph type="sldImg"/>
          </p:nvPr>
        </p:nvSpPr>
        <p:spPr>
          <a:xfrm>
            <a:off x="406400" y="696913"/>
            <a:ext cx="6197600" cy="3486150"/>
          </a:xfrm>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68</a:t>
            </a:fld>
            <a:endParaRPr lang="en-US" altLang="zh-CN"/>
          </a:p>
        </p:txBody>
      </p:sp>
      <p:sp>
        <p:nvSpPr>
          <p:cNvPr id="558082" name="Rectangle 2"/>
          <p:cNvSpPr>
            <a:spLocks noGrp="1" noRot="1" noChangeAspect="1" noChangeArrowheads="1" noTextEdit="1"/>
          </p:cNvSpPr>
          <p:nvPr>
            <p:ph type="sldImg"/>
          </p:nvPr>
        </p:nvSpPr>
        <p:spPr>
          <a:xfrm>
            <a:off x="406400" y="696913"/>
            <a:ext cx="6197600" cy="3486150"/>
          </a:xfrm>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69</a:t>
            </a:fld>
            <a:endParaRPr lang="en-US" altLang="zh-CN"/>
          </a:p>
        </p:txBody>
      </p:sp>
      <p:sp>
        <p:nvSpPr>
          <p:cNvPr id="559106" name="Rectangle 2"/>
          <p:cNvSpPr>
            <a:spLocks noGrp="1" noRot="1" noChangeAspect="1" noChangeArrowheads="1" noTextEdit="1"/>
          </p:cNvSpPr>
          <p:nvPr>
            <p:ph type="sldImg"/>
          </p:nvPr>
        </p:nvSpPr>
        <p:spPr>
          <a:xfrm>
            <a:off x="406400" y="696913"/>
            <a:ext cx="6197600" cy="3486150"/>
          </a:xfrm>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70</a:t>
            </a:fld>
            <a:endParaRPr lang="en-US" altLang="zh-CN"/>
          </a:p>
        </p:txBody>
      </p:sp>
      <p:sp>
        <p:nvSpPr>
          <p:cNvPr id="560130" name="Rectangle 2"/>
          <p:cNvSpPr>
            <a:spLocks noGrp="1" noRot="1" noChangeAspect="1" noChangeArrowheads="1" noTextEdit="1"/>
          </p:cNvSpPr>
          <p:nvPr>
            <p:ph type="sldImg"/>
          </p:nvPr>
        </p:nvSpPr>
        <p:spPr>
          <a:xfrm>
            <a:off x="406400" y="696913"/>
            <a:ext cx="6197600" cy="3486150"/>
          </a:xfrm>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71</a:t>
            </a:fld>
            <a:endParaRPr lang="en-US" altLang="zh-CN"/>
          </a:p>
        </p:txBody>
      </p:sp>
      <p:sp>
        <p:nvSpPr>
          <p:cNvPr id="561154" name="Rectangle 2"/>
          <p:cNvSpPr>
            <a:spLocks noGrp="1" noRot="1" noChangeAspect="1" noChangeArrowheads="1" noTextEdit="1"/>
          </p:cNvSpPr>
          <p:nvPr>
            <p:ph type="sldImg"/>
          </p:nvPr>
        </p:nvSpPr>
        <p:spPr>
          <a:xfrm>
            <a:off x="406400" y="696913"/>
            <a:ext cx="6197600" cy="3486150"/>
          </a:xfrm>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76</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77</a:t>
            </a:fld>
            <a:endParaRPr lang="en-US" altLang="zh-CN"/>
          </a:p>
        </p:txBody>
      </p:sp>
      <p:sp>
        <p:nvSpPr>
          <p:cNvPr id="568322" name="Rectangle 2"/>
          <p:cNvSpPr>
            <a:spLocks noGrp="1" noRot="1" noChangeAspect="1" noChangeArrowheads="1" noTextEdit="1"/>
          </p:cNvSpPr>
          <p:nvPr>
            <p:ph type="sldImg"/>
          </p:nvPr>
        </p:nvSpPr>
        <p:spPr>
          <a:xfrm>
            <a:off x="406400" y="696913"/>
            <a:ext cx="6197600" cy="3486150"/>
          </a:xfrm>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78</a:t>
            </a:fld>
            <a:endParaRPr lang="en-US" altLang="zh-CN"/>
          </a:p>
        </p:txBody>
      </p:sp>
      <p:sp>
        <p:nvSpPr>
          <p:cNvPr id="569346" name="Rectangle 2"/>
          <p:cNvSpPr>
            <a:spLocks noGrp="1" noRot="1" noChangeAspect="1" noChangeArrowheads="1" noTextEdit="1"/>
          </p:cNvSpPr>
          <p:nvPr>
            <p:ph type="sldImg"/>
          </p:nvPr>
        </p:nvSpPr>
        <p:spPr>
          <a:xfrm>
            <a:off x="406400" y="696913"/>
            <a:ext cx="6197600" cy="3486150"/>
          </a:xfrm>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79</a:t>
            </a:fld>
            <a:endParaRPr lang="en-US" altLang="zh-CN"/>
          </a:p>
        </p:txBody>
      </p:sp>
      <p:sp>
        <p:nvSpPr>
          <p:cNvPr id="570370" name="Rectangle 2"/>
          <p:cNvSpPr>
            <a:spLocks noGrp="1" noRot="1" noChangeAspect="1" noChangeArrowheads="1" noTextEdit="1"/>
          </p:cNvSpPr>
          <p:nvPr>
            <p:ph type="sldImg"/>
          </p:nvPr>
        </p:nvSpPr>
        <p:spPr>
          <a:xfrm>
            <a:off x="406400" y="696913"/>
            <a:ext cx="6197600" cy="3486150"/>
          </a:xfrm>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80</a:t>
            </a:fld>
            <a:endParaRPr lang="en-US" altLang="zh-CN"/>
          </a:p>
        </p:txBody>
      </p:sp>
      <p:sp>
        <p:nvSpPr>
          <p:cNvPr id="571394" name="Rectangle 2"/>
          <p:cNvSpPr>
            <a:spLocks noGrp="1" noRot="1" noChangeAspect="1" noChangeArrowheads="1" noTextEdit="1"/>
          </p:cNvSpPr>
          <p:nvPr>
            <p:ph type="sldImg"/>
          </p:nvPr>
        </p:nvSpPr>
        <p:spPr>
          <a:xfrm>
            <a:off x="406400" y="696913"/>
            <a:ext cx="6197600" cy="3486150"/>
          </a:xfrm>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81</a:t>
            </a:fld>
            <a:endParaRPr lang="en-US" altLang="zh-CN"/>
          </a:p>
        </p:txBody>
      </p:sp>
      <p:sp>
        <p:nvSpPr>
          <p:cNvPr id="572418" name="Rectangle 2"/>
          <p:cNvSpPr>
            <a:spLocks noGrp="1" noRot="1" noChangeAspect="1" noChangeArrowheads="1" noTextEdit="1"/>
          </p:cNvSpPr>
          <p:nvPr>
            <p:ph type="sldImg"/>
          </p:nvPr>
        </p:nvSpPr>
        <p:spPr>
          <a:xfrm>
            <a:off x="406400" y="696913"/>
            <a:ext cx="6197600" cy="3486150"/>
          </a:xfrm>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85</a:t>
            </a:fld>
            <a:endParaRPr lang="en-US" altLang="zh-CN"/>
          </a:p>
        </p:txBody>
      </p:sp>
      <p:sp>
        <p:nvSpPr>
          <p:cNvPr id="576514" name="Rectangle 2"/>
          <p:cNvSpPr>
            <a:spLocks noGrp="1" noRot="1" noChangeAspect="1" noChangeArrowheads="1" noTextEdit="1"/>
          </p:cNvSpPr>
          <p:nvPr>
            <p:ph type="sldImg"/>
          </p:nvPr>
        </p:nvSpPr>
        <p:spPr>
          <a:xfrm>
            <a:off x="406400" y="696913"/>
            <a:ext cx="6197600" cy="3486150"/>
          </a:xfrm>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87</a:t>
            </a:fld>
            <a:endParaRPr lang="en-US" altLang="zh-CN"/>
          </a:p>
        </p:txBody>
      </p:sp>
      <p:sp>
        <p:nvSpPr>
          <p:cNvPr id="580610" name="Rectangle 2"/>
          <p:cNvSpPr>
            <a:spLocks noGrp="1" noRot="1" noChangeAspect="1" noChangeArrowheads="1" noTextEdit="1"/>
          </p:cNvSpPr>
          <p:nvPr>
            <p:ph type="sldImg"/>
          </p:nvPr>
        </p:nvSpPr>
        <p:spPr>
          <a:xfrm>
            <a:off x="406400" y="696913"/>
            <a:ext cx="6197600" cy="3486150"/>
          </a:xfrm>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93</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94</a:t>
            </a:fld>
            <a:endParaRPr lang="en-US" altLang="zh-CN"/>
          </a:p>
        </p:txBody>
      </p:sp>
      <p:sp>
        <p:nvSpPr>
          <p:cNvPr id="584706" name="Rectangle 2"/>
          <p:cNvSpPr>
            <a:spLocks noGrp="1" noRot="1" noChangeAspect="1" noChangeArrowheads="1" noTextEdit="1"/>
          </p:cNvSpPr>
          <p:nvPr>
            <p:ph type="sldImg"/>
          </p:nvPr>
        </p:nvSpPr>
        <p:spPr>
          <a:xfrm>
            <a:off x="406400" y="696913"/>
            <a:ext cx="6197600" cy="3486150"/>
          </a:xfrm>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95</a:t>
            </a:fld>
            <a:endParaRPr lang="en-US" altLang="zh-CN"/>
          </a:p>
        </p:txBody>
      </p:sp>
      <p:sp>
        <p:nvSpPr>
          <p:cNvPr id="585730" name="Rectangle 2"/>
          <p:cNvSpPr>
            <a:spLocks noGrp="1" noRot="1" noChangeAspect="1" noChangeArrowheads="1" noTextEdit="1"/>
          </p:cNvSpPr>
          <p:nvPr>
            <p:ph type="sldImg"/>
          </p:nvPr>
        </p:nvSpPr>
        <p:spPr>
          <a:xfrm>
            <a:off x="406400" y="696913"/>
            <a:ext cx="6197600" cy="3486150"/>
          </a:xfrm>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96</a:t>
            </a:fld>
            <a:endParaRPr lang="en-US" altLang="zh-CN"/>
          </a:p>
        </p:txBody>
      </p:sp>
      <p:sp>
        <p:nvSpPr>
          <p:cNvPr id="586754" name="Rectangle 2"/>
          <p:cNvSpPr>
            <a:spLocks noGrp="1" noRot="1" noChangeAspect="1" noChangeArrowheads="1" noTextEdit="1"/>
          </p:cNvSpPr>
          <p:nvPr>
            <p:ph type="sldImg"/>
          </p:nvPr>
        </p:nvSpPr>
        <p:spPr>
          <a:xfrm>
            <a:off x="406400" y="696913"/>
            <a:ext cx="6197600" cy="3486150"/>
          </a:xfrm>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97</a:t>
            </a:fld>
            <a:endParaRPr lang="en-US" altLang="zh-CN"/>
          </a:p>
        </p:txBody>
      </p:sp>
      <p:sp>
        <p:nvSpPr>
          <p:cNvPr id="587778" name="Rectangle 2"/>
          <p:cNvSpPr>
            <a:spLocks noGrp="1" noRot="1" noChangeAspect="1" noChangeArrowheads="1" noTextEdit="1"/>
          </p:cNvSpPr>
          <p:nvPr>
            <p:ph type="sldImg"/>
          </p:nvPr>
        </p:nvSpPr>
        <p:spPr>
          <a:xfrm>
            <a:off x="406400" y="696913"/>
            <a:ext cx="6197600" cy="3486150"/>
          </a:xfrm>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98</a:t>
            </a:fld>
            <a:endParaRPr lang="en-US" altLang="zh-CN"/>
          </a:p>
        </p:txBody>
      </p:sp>
      <p:sp>
        <p:nvSpPr>
          <p:cNvPr id="588802" name="Rectangle 2"/>
          <p:cNvSpPr>
            <a:spLocks noGrp="1" noRot="1" noChangeAspect="1" noChangeArrowheads="1" noTextEdit="1"/>
          </p:cNvSpPr>
          <p:nvPr>
            <p:ph type="sldImg"/>
          </p:nvPr>
        </p:nvSpPr>
        <p:spPr>
          <a:xfrm>
            <a:off x="406400" y="696913"/>
            <a:ext cx="6197600" cy="3486150"/>
          </a:xfrm>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99</a:t>
            </a:fld>
            <a:endParaRPr lang="en-US" altLang="zh-CN"/>
          </a:p>
        </p:txBody>
      </p:sp>
      <p:sp>
        <p:nvSpPr>
          <p:cNvPr id="589826" name="Rectangle 2"/>
          <p:cNvSpPr>
            <a:spLocks noGrp="1" noRot="1" noChangeAspect="1" noChangeArrowheads="1" noTextEdit="1"/>
          </p:cNvSpPr>
          <p:nvPr>
            <p:ph type="sldImg"/>
          </p:nvPr>
        </p:nvSpPr>
        <p:spPr>
          <a:xfrm>
            <a:off x="406400" y="696913"/>
            <a:ext cx="6197600" cy="3486150"/>
          </a:xfrm>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100</a:t>
            </a:fld>
            <a:endParaRPr lang="en-US" altLang="zh-CN"/>
          </a:p>
        </p:txBody>
      </p:sp>
      <p:sp>
        <p:nvSpPr>
          <p:cNvPr id="590850" name="Rectangle 2"/>
          <p:cNvSpPr>
            <a:spLocks noGrp="1" noRot="1" noChangeAspect="1" noChangeArrowheads="1" noTextEdit="1"/>
          </p:cNvSpPr>
          <p:nvPr>
            <p:ph type="sldImg"/>
          </p:nvPr>
        </p:nvSpPr>
        <p:spPr>
          <a:xfrm>
            <a:off x="406400" y="696913"/>
            <a:ext cx="6197600" cy="3486150"/>
          </a:xfrm>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101</a:t>
            </a:fld>
            <a:endParaRPr lang="en-US" altLang="zh-CN"/>
          </a:p>
        </p:txBody>
      </p:sp>
      <p:sp>
        <p:nvSpPr>
          <p:cNvPr id="591874" name="Rectangle 2"/>
          <p:cNvSpPr>
            <a:spLocks noGrp="1" noRot="1" noChangeAspect="1" noChangeArrowheads="1" noTextEdit="1"/>
          </p:cNvSpPr>
          <p:nvPr>
            <p:ph type="sldImg"/>
          </p:nvPr>
        </p:nvSpPr>
        <p:spPr>
          <a:xfrm>
            <a:off x="406400" y="696913"/>
            <a:ext cx="6197600" cy="3486150"/>
          </a:xfrm>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102</a:t>
            </a:fld>
            <a:endParaRPr lang="en-US" altLang="zh-CN"/>
          </a:p>
        </p:txBody>
      </p:sp>
      <p:sp>
        <p:nvSpPr>
          <p:cNvPr id="592898" name="Rectangle 2"/>
          <p:cNvSpPr>
            <a:spLocks noGrp="1" noRot="1" noChangeAspect="1" noChangeArrowheads="1" noTextEdit="1"/>
          </p:cNvSpPr>
          <p:nvPr>
            <p:ph type="sldImg"/>
          </p:nvPr>
        </p:nvSpPr>
        <p:spPr>
          <a:xfrm>
            <a:off x="406400" y="696913"/>
            <a:ext cx="6197600" cy="3486150"/>
          </a:xfrm>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103</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104</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108</a:t>
            </a:fld>
            <a:endParaRPr lang="en-US" altLang="zh-CN"/>
          </a:p>
        </p:txBody>
      </p:sp>
      <p:sp>
        <p:nvSpPr>
          <p:cNvPr id="645122" name="Rectangle 2"/>
          <p:cNvSpPr>
            <a:spLocks noGrp="1" noRot="1" noChangeAspect="1" noChangeArrowheads="1" noTextEdit="1"/>
          </p:cNvSpPr>
          <p:nvPr>
            <p:ph type="sldImg"/>
          </p:nvPr>
        </p:nvSpPr>
        <p:spPr>
          <a:xfrm>
            <a:off x="406400" y="696913"/>
            <a:ext cx="6197600" cy="3486150"/>
          </a:xfrm>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109</a:t>
            </a:fld>
            <a:endParaRPr lang="en-US" altLang="zh-CN"/>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110</a:t>
            </a:fld>
            <a:endParaRPr lang="en-US" altLang="zh-CN"/>
          </a:p>
        </p:txBody>
      </p:sp>
      <p:sp>
        <p:nvSpPr>
          <p:cNvPr id="596994" name="Rectangle 2"/>
          <p:cNvSpPr>
            <a:spLocks noGrp="1" noRot="1" noChangeAspect="1" noChangeArrowheads="1" noTextEdit="1"/>
          </p:cNvSpPr>
          <p:nvPr>
            <p:ph type="sldImg"/>
          </p:nvPr>
        </p:nvSpPr>
        <p:spPr>
          <a:xfrm>
            <a:off x="406400" y="696913"/>
            <a:ext cx="6197600" cy="3486150"/>
          </a:xfrm>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111</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121</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122</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123</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126</a:t>
            </a:fld>
            <a:endParaRPr lang="en-US" altLang="zh-CN"/>
          </a:p>
        </p:txBody>
      </p:sp>
      <p:sp>
        <p:nvSpPr>
          <p:cNvPr id="615426" name="Rectangle 2"/>
          <p:cNvSpPr>
            <a:spLocks noGrp="1" noRot="1" noChangeAspect="1" noChangeArrowheads="1" noTextEdit="1"/>
          </p:cNvSpPr>
          <p:nvPr>
            <p:ph type="sldImg"/>
          </p:nvPr>
        </p:nvSpPr>
        <p:spPr>
          <a:xfrm>
            <a:off x="406400" y="696913"/>
            <a:ext cx="6197600" cy="3486150"/>
          </a:xfrm>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127</a:t>
            </a:fld>
            <a:endParaRPr lang="en-US" altLang="zh-CN"/>
          </a:p>
        </p:txBody>
      </p:sp>
      <p:sp>
        <p:nvSpPr>
          <p:cNvPr id="616450" name="Rectangle 2"/>
          <p:cNvSpPr>
            <a:spLocks noGrp="1" noRot="1" noChangeAspect="1" noChangeArrowheads="1" noTextEdit="1"/>
          </p:cNvSpPr>
          <p:nvPr>
            <p:ph type="sldImg"/>
          </p:nvPr>
        </p:nvSpPr>
        <p:spPr>
          <a:xfrm>
            <a:off x="406400" y="696913"/>
            <a:ext cx="6197600" cy="3486150"/>
          </a:xfrm>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128</a:t>
            </a:fld>
            <a:endParaRPr lang="en-US" altLang="zh-CN"/>
          </a:p>
        </p:txBody>
      </p:sp>
      <p:sp>
        <p:nvSpPr>
          <p:cNvPr id="617474" name="Rectangle 2"/>
          <p:cNvSpPr>
            <a:spLocks noGrp="1" noRot="1" noChangeAspect="1" noChangeArrowheads="1" noTextEdit="1"/>
          </p:cNvSpPr>
          <p:nvPr>
            <p:ph type="sldImg"/>
          </p:nvPr>
        </p:nvSpPr>
        <p:spPr>
          <a:xfrm>
            <a:off x="406400" y="696913"/>
            <a:ext cx="6197600" cy="3486150"/>
          </a:xfrm>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129</a:t>
            </a:fld>
            <a:endParaRPr lang="en-US" altLang="zh-CN"/>
          </a:p>
        </p:txBody>
      </p:sp>
      <p:sp>
        <p:nvSpPr>
          <p:cNvPr id="618498" name="Rectangle 2"/>
          <p:cNvSpPr>
            <a:spLocks noGrp="1" noRot="1" noChangeAspect="1" noChangeArrowheads="1" noTextEdit="1"/>
          </p:cNvSpPr>
          <p:nvPr>
            <p:ph type="sldImg"/>
          </p:nvPr>
        </p:nvSpPr>
        <p:spPr>
          <a:xfrm>
            <a:off x="406400" y="696913"/>
            <a:ext cx="6197600" cy="3486150"/>
          </a:xfrm>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131</a:t>
            </a:fld>
            <a:endParaRPr lang="en-US" altLang="zh-CN"/>
          </a:p>
        </p:txBody>
      </p:sp>
      <p:sp>
        <p:nvSpPr>
          <p:cNvPr id="619522" name="Rectangle 2"/>
          <p:cNvSpPr>
            <a:spLocks noGrp="1" noRot="1" noChangeAspect="1" noChangeArrowheads="1" noTextEdit="1"/>
          </p:cNvSpPr>
          <p:nvPr>
            <p:ph type="sldImg"/>
          </p:nvPr>
        </p:nvSpPr>
        <p:spPr>
          <a:xfrm>
            <a:off x="406400" y="696913"/>
            <a:ext cx="6197600" cy="3486150"/>
          </a:xfrm>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134</a:t>
            </a:fld>
            <a:endParaRPr lang="en-US" altLang="zh-CN"/>
          </a:p>
        </p:txBody>
      </p:sp>
      <p:sp>
        <p:nvSpPr>
          <p:cNvPr id="620546" name="Rectangle 2"/>
          <p:cNvSpPr>
            <a:spLocks noGrp="1" noRot="1" noChangeAspect="1" noChangeArrowheads="1" noTextEdit="1"/>
          </p:cNvSpPr>
          <p:nvPr>
            <p:ph type="sldImg"/>
          </p:nvPr>
        </p:nvSpPr>
        <p:spPr>
          <a:xfrm>
            <a:off x="406400" y="696913"/>
            <a:ext cx="6197600" cy="3486150"/>
          </a:xfrm>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135</a:t>
            </a:fld>
            <a:endParaRPr lang="en-US" altLang="zh-CN"/>
          </a:p>
        </p:txBody>
      </p:sp>
      <p:sp>
        <p:nvSpPr>
          <p:cNvPr id="621570" name="Rectangle 2"/>
          <p:cNvSpPr>
            <a:spLocks noGrp="1" noRot="1" noChangeAspect="1" noChangeArrowheads="1" noTextEdit="1"/>
          </p:cNvSpPr>
          <p:nvPr>
            <p:ph type="sldImg"/>
          </p:nvPr>
        </p:nvSpPr>
        <p:spPr>
          <a:xfrm>
            <a:off x="406400" y="696913"/>
            <a:ext cx="6197600" cy="3486150"/>
          </a:xfrm>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11.xml"/><Relationship Id="rId4" Type="http://schemas.openxmlformats.org/officeDocument/2006/relationships/image" Target="../media/image7.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8.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7.xml"/><Relationship Id="rId1" Type="http://schemas.openxmlformats.org/officeDocument/2006/relationships/slideLayout" Target="../slideLayouts/slideLayout9.xml"/><Relationship Id="rId4" Type="http://schemas.openxmlformats.org/officeDocument/2006/relationships/image" Target="../media/image9.wmf"/></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sp>
        <p:nvSpPr>
          <p:cNvPr id="126978" name="Rectangle 2"/>
          <p:cNvSpPr>
            <a:spLocks noGrp="1" noChangeArrowheads="1"/>
          </p:cNvSpPr>
          <p:nvPr>
            <p:ph type="title"/>
          </p:nvPr>
        </p:nvSpPr>
        <p:spPr/>
        <p:txBody>
          <a:bodyPr/>
          <a:lstStyle/>
          <a:p>
            <a:pPr algn="ctr"/>
            <a:r>
              <a:rPr lang="zh-CN" altLang="en-US" dirty="0"/>
              <a:t>数据链路层像个数字管道 </a:t>
            </a:r>
          </a:p>
        </p:txBody>
      </p:sp>
      <p:grpSp>
        <p:nvGrpSpPr>
          <p:cNvPr id="126991" name="Group 15"/>
          <p:cNvGrpSpPr>
            <a:grpSpLocks/>
          </p:cNvGrpSpPr>
          <p:nvPr/>
        </p:nvGrpSpPr>
        <p:grpSpPr bwMode="auto">
          <a:xfrm>
            <a:off x="2118123" y="2565400"/>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微软雅黑" panose="020B0503020204020204" pitchFamily="34" charset="-122"/>
                  <a:ea typeface="微软雅黑" panose="020B0503020204020204" pitchFamily="34"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2822588" y="1138239"/>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2990427" y="5301209"/>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1631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4536150" y="2133602"/>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1775521" y="1211269"/>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6759328" y="5373217"/>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1631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71986"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b="1" dirty="0">
                  <a:solidFill>
                    <a:srgbClr val="000099"/>
                  </a:solidFill>
                  <a:latin typeface="+mn-lt"/>
                  <a:ea typeface="黑体" pitchFamily="2" charset="-122"/>
                </a:rPr>
                <a:t>帧开始</a:t>
              </a:r>
            </a:p>
            <a:p>
              <a:pPr defTabSz="76200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2" name="矩形 1"/>
          <p:cNvSpPr/>
          <p:nvPr/>
        </p:nvSpPr>
        <p:spPr>
          <a:xfrm>
            <a:off x="2132352"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2" name="矩形 1"/>
          <p:cNvSpPr/>
          <p:nvPr/>
        </p:nvSpPr>
        <p:spPr>
          <a:xfrm>
            <a:off x="1775520" y="5157193"/>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a:solidFill>
                  <a:srgbClr val="000066"/>
                </a:solidFill>
                <a:latin typeface="+mn-lt"/>
                <a:ea typeface="黑体" pitchFamily="2" charset="-122"/>
              </a:rPr>
              <a:t>V2 </a:t>
            </a:r>
            <a:r>
              <a:rPr lang="zh-CN" altLang="zh-CN" sz="2800" b="1" dirty="0">
                <a:solidFill>
                  <a:srgbClr val="000066"/>
                </a:solidFill>
                <a:latin typeface="+mn-lt"/>
                <a:ea typeface="黑体" pitchFamily="2" charset="-122"/>
              </a:rPr>
              <a:t>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帧，但大家也常常把它称为</a:t>
            </a:r>
            <a:r>
              <a:rPr lang="en-US" altLang="zh-CN" sz="2800" b="1" dirty="0">
                <a:solidFill>
                  <a:srgbClr val="000066"/>
                </a:solidFill>
                <a:latin typeface="+mn-lt"/>
                <a:ea typeface="黑体" pitchFamily="2" charset="-122"/>
              </a:rPr>
              <a:t> IEEE 802.3 </a:t>
            </a:r>
            <a:r>
              <a:rPr lang="zh-CN" altLang="zh-CN" sz="2800" b="1" dirty="0">
                <a:solidFill>
                  <a:srgbClr val="000066"/>
                </a:solidFill>
                <a:latin typeface="+mn-lt"/>
                <a:ea typeface="黑体" pitchFamily="2" charset="-122"/>
              </a:rPr>
              <a:t>标准的</a:t>
            </a:r>
            <a:r>
              <a:rPr lang="en-US" altLang="zh-CN" sz="2800" b="1" dirty="0">
                <a:solidFill>
                  <a:srgbClr val="000066"/>
                </a:solidFill>
                <a:latin typeface="+mn-lt"/>
                <a:ea typeface="黑体" pitchFamily="2" charset="-122"/>
              </a:rPr>
              <a:t> MAC </a:t>
            </a:r>
            <a:r>
              <a:rPr lang="zh-CN" altLang="zh-CN" sz="2800" b="1" dirty="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
        <p:nvSpPr>
          <p:cNvPr id="453635" name="Rectangle 3"/>
          <p:cNvSpPr>
            <a:spLocks noGrp="1" noChangeArrowheads="1"/>
          </p:cNvSpPr>
          <p:nvPr>
            <p:ph type="title"/>
          </p:nvPr>
        </p:nvSpPr>
        <p:spPr/>
        <p:txBody>
          <a:bodyPr/>
          <a:lstStyle/>
          <a:p>
            <a:pPr algn="ctr"/>
            <a:r>
              <a:rPr lang="zh-CN" altLang="en-US"/>
              <a:t>帧间最小间隔 </a:t>
            </a:r>
          </a:p>
        </p:txBody>
      </p:sp>
    </p:spTree>
    <p:extLst>
      <p:ext uri="{BB962C8B-B14F-4D97-AF65-F5344CB8AC3E}">
        <p14:creationId xmlns:p14="http://schemas.microsoft.com/office/powerpoint/2010/main" val="29872222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4C85A5A-BC38-4CA9-87C4-B4F28D048207}"/>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19024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2521900"/>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182896"/>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93096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512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8" name="Text Box 6"/>
          <p:cNvSpPr txBox="1">
            <a:spLocks noChangeArrowheads="1"/>
          </p:cNvSpPr>
          <p:nvPr/>
        </p:nvSpPr>
        <p:spPr bwMode="auto">
          <a:xfrm>
            <a:off x="9188186"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ea typeface="黑体" pitchFamily="2" charset="-122"/>
            </a:endParaRPr>
          </a:p>
        </p:txBody>
      </p:sp>
      <p:sp>
        <p:nvSpPr>
          <p:cNvPr id="3" name="矩形 2"/>
          <p:cNvSpPr/>
          <p:nvPr/>
        </p:nvSpPr>
        <p:spPr>
          <a:xfrm>
            <a:off x="2270992" y="5631632"/>
            <a:ext cx="8217497" cy="461665"/>
          </a:xfrm>
          <a:prstGeom prst="rect">
            <a:avLst/>
          </a:prstGeom>
        </p:spPr>
        <p:txBody>
          <a:bodyPr wrap="square">
            <a:spAutoFit/>
          </a:bodyPr>
          <a:lstStyle/>
          <a:p>
            <a:pPr algn="ctr"/>
            <a:r>
              <a:rPr lang="zh-CN" altLang="zh-CN" sz="2400" b="1" dirty="0">
                <a:latin typeface="+mn-lt"/>
                <a:ea typeface="黑体" pitchFamily="2" charset="-122"/>
              </a:rPr>
              <a:t>主机使用光纤和一对光纤调制解调器连接到集线器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2351585" y="3399384"/>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11280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42896" y="4832110"/>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671438" y="4789248"/>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例如，一个学院的三个系各有一个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Tree>
    <p:extLst>
      <p:ext uri="{BB962C8B-B14F-4D97-AF65-F5344CB8AC3E}">
        <p14:creationId xmlns:p14="http://schemas.microsoft.com/office/powerpoint/2010/main" val="11024047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495600" y="116632"/>
            <a:ext cx="7416824" cy="2736304"/>
            <a:chOff x="1162682" y="1927687"/>
            <a:chExt cx="7819909" cy="3403695"/>
          </a:xfrm>
        </p:grpSpPr>
        <p:sp>
          <p:nvSpPr>
            <p:cNvPr id="46" name="Text Box 43"/>
            <p:cNvSpPr txBox="1">
              <a:spLocks noChangeArrowheads="1"/>
            </p:cNvSpPr>
            <p:nvPr/>
          </p:nvSpPr>
          <p:spPr bwMode="auto">
            <a:xfrm>
              <a:off x="3620302" y="1927687"/>
              <a:ext cx="2804250" cy="57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一系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二系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a:solidFill>
                      <a:srgbClr val="0000CC"/>
                    </a:solidFill>
                    <a:latin typeface="+mn-lt"/>
                    <a:ea typeface="黑体" pitchFamily="2" charset="-122"/>
                  </a:rPr>
                  <a:t> 三系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2423593" y="3399384"/>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1" y="4076700"/>
                <a:ext cx="903865"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4535318" y="2852937"/>
            <a:ext cx="3121367" cy="461665"/>
          </a:xfrm>
          <a:prstGeom prst="rect">
            <a:avLst/>
          </a:prstGeom>
        </p:spPr>
        <p:txBody>
          <a:bodyPr wrap="square">
            <a:spAutoFit/>
          </a:bodyPr>
          <a:lstStyle/>
          <a:p>
            <a:pPr algn="ctr"/>
            <a:r>
              <a:rPr lang="zh-CN" altLang="zh-CN" sz="2400" b="1" dirty="0">
                <a:latin typeface="+mn-lt"/>
                <a:ea typeface="黑体" pitchFamily="2" charset="-122"/>
              </a:rPr>
              <a:t>三个独立的以太网</a:t>
            </a:r>
            <a:endParaRPr lang="en-US" altLang="zh-CN" sz="2400" b="1" dirty="0">
              <a:latin typeface="+mn-lt"/>
              <a:ea typeface="黑体" pitchFamily="2" charset="-122"/>
            </a:endParaRPr>
          </a:p>
        </p:txBody>
      </p:sp>
      <p:sp>
        <p:nvSpPr>
          <p:cNvPr id="85" name="矩形 84"/>
          <p:cNvSpPr/>
          <p:nvPr/>
        </p:nvSpPr>
        <p:spPr>
          <a:xfrm>
            <a:off x="4523773" y="6135688"/>
            <a:ext cx="3137397" cy="461665"/>
          </a:xfrm>
          <a:prstGeom prst="rect">
            <a:avLst/>
          </a:prstGeom>
        </p:spPr>
        <p:txBody>
          <a:bodyPr wrap="square">
            <a:spAutoFit/>
          </a:bodyPr>
          <a:lstStyle/>
          <a:p>
            <a:pPr algn="ctr"/>
            <a:r>
              <a:rPr lang="zh-CN" altLang="zh-CN" sz="2400" b="1" dirty="0">
                <a:latin typeface="+mn-lt"/>
                <a:ea typeface="黑体" pitchFamily="2" charset="-122"/>
              </a:rPr>
              <a:t>一个扩展的以太网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lvl="1">
              <a:buNone/>
            </a:pPr>
            <a:r>
              <a:rPr lang="en-US" altLang="zh-CN" dirty="0"/>
              <a:t>1. </a:t>
            </a:r>
            <a:r>
              <a:rPr lang="zh-CN" altLang="en-US" dirty="0"/>
              <a:t>封装成帧</a:t>
            </a:r>
          </a:p>
          <a:p>
            <a:pPr lvl="1">
              <a:buNone/>
            </a:pPr>
            <a:r>
              <a:rPr lang="en-US" altLang="zh-CN" dirty="0"/>
              <a:t>2. </a:t>
            </a:r>
            <a:r>
              <a:rPr lang="zh-CN" altLang="en-US" dirty="0"/>
              <a:t>透明传输</a:t>
            </a:r>
          </a:p>
          <a:p>
            <a:pPr lvl="1">
              <a:buNone/>
            </a:pPr>
            <a:r>
              <a:rPr lang="en-US" altLang="zh-CN" dirty="0"/>
              <a:t>3. </a:t>
            </a:r>
            <a:r>
              <a:rPr lang="zh-CN" altLang="en-US" dirty="0"/>
              <a:t>差错控制 </a:t>
            </a:r>
          </a:p>
          <a:p>
            <a:pPr>
              <a:buFont typeface="Wingdings" pitchFamily="2" charset="2"/>
              <a:buNone/>
            </a:pPr>
            <a:endParaRPr lang="en-US" altLang="zh-CN" dirty="0"/>
          </a:p>
        </p:txBody>
      </p:sp>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Tree>
    <p:extLst>
      <p:ext uri="{BB962C8B-B14F-4D97-AF65-F5344CB8AC3E}">
        <p14:creationId xmlns:p14="http://schemas.microsoft.com/office/powerpoint/2010/main" val="14456926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使原来属于不同碰撞域的</a:t>
            </a:r>
            <a:r>
              <a:rPr lang="zh-CN" altLang="en-US" dirty="0"/>
              <a:t>以太网</a:t>
            </a:r>
            <a:r>
              <a:rPr lang="zh-CN" altLang="en-US" dirty="0">
                <a:ea typeface="黑体" pitchFamily="2" charset="-122"/>
              </a:rPr>
              <a:t>上的计算机能够进行跨碰撞域的通信。</a:t>
            </a:r>
          </a:p>
          <a:p>
            <a:pPr lvl="1">
              <a:lnSpc>
                <a:spcPct val="110000"/>
              </a:lnSpc>
            </a:pPr>
            <a:r>
              <a:rPr lang="zh-CN" altLang="en-US" dirty="0">
                <a:ea typeface="黑体" pitchFamily="2" charset="-122"/>
              </a:rPr>
              <a:t>扩大了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
        <p:nvSpPr>
          <p:cNvPr id="456707" name="Rectangle 3"/>
          <p:cNvSpPr>
            <a:spLocks noGrp="1" noChangeArrowheads="1"/>
          </p:cNvSpPr>
          <p:nvPr>
            <p:ph type="title"/>
          </p:nvPr>
        </p:nvSpPr>
        <p:spPr/>
        <p:txBody>
          <a:bodyPr/>
          <a:lstStyle/>
          <a:p>
            <a:pPr algn="ctr"/>
            <a:r>
              <a:rPr lang="zh-CN" altLang="en-US" dirty="0"/>
              <a:t>用集线器扩展以太网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2" name="矩形 1"/>
          <p:cNvSpPr/>
          <p:nvPr/>
        </p:nvSpPr>
        <p:spPr>
          <a:xfrm>
            <a:off x="1991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工作在数据链路层。</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a:solidFill>
                  <a:srgbClr val="C00000"/>
                </a:solidFill>
                <a:latin typeface="+mn-lt"/>
                <a:ea typeface="黑体" pitchFamily="2" charset="-122"/>
              </a:rPr>
              <a:t>它根据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地址，然后再确定将该帧转发到哪一个接口，或</a:t>
            </a:r>
            <a:r>
              <a:rPr lang="zh-CN" altLang="zh-CN" sz="2400" b="1" dirty="0">
                <a:solidFill>
                  <a:srgbClr val="000099"/>
                </a:solidFill>
                <a:latin typeface="+mn-lt"/>
                <a:ea typeface="黑体" pitchFamily="2" charset="-122"/>
              </a:rPr>
              <a:t>把它</a:t>
            </a:r>
            <a:r>
              <a:rPr lang="zh-CN" altLang="en-US" sz="2400" b="1" dirty="0">
                <a:solidFill>
                  <a:srgbClr val="000099"/>
                </a:solidFill>
                <a:latin typeface="+mn-lt"/>
                <a:ea typeface="黑体" pitchFamily="2" charset="-122"/>
              </a:rPr>
              <a:t>丢弃。 </a:t>
            </a:r>
          </a:p>
        </p:txBody>
      </p:sp>
      <p:sp>
        <p:nvSpPr>
          <p:cNvPr id="3" name="矩形 2"/>
          <p:cNvSpPr/>
          <p:nvPr/>
        </p:nvSpPr>
        <p:spPr>
          <a:xfrm>
            <a:off x="1991544" y="4509121"/>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a:solidFill>
                  <a:srgbClr val="000099"/>
                </a:solidFill>
                <a:latin typeface="+mn-lt"/>
                <a:ea typeface="黑体" pitchFamily="2" charset="-122"/>
              </a:rPr>
              <a:t>1990 </a:t>
            </a:r>
            <a:r>
              <a:rPr lang="zh-CN" altLang="en-US" sz="2400" b="1" dirty="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交换式集线器 </a:t>
            </a:r>
            <a:r>
              <a:rPr lang="en-US" altLang="zh-CN" sz="2400" b="1" dirty="0">
                <a:solidFill>
                  <a:srgbClr val="000099"/>
                </a:solidFill>
                <a:latin typeface="+mn-lt"/>
                <a:ea typeface="黑体" pitchFamily="2" charset="-122"/>
              </a:rPr>
              <a:t>(switching hub) </a:t>
            </a:r>
            <a:r>
              <a:rPr lang="zh-CN" altLang="en-US" sz="2400" b="1" dirty="0">
                <a:solidFill>
                  <a:srgbClr val="000099"/>
                </a:solidFill>
                <a:latin typeface="+mn-lt"/>
                <a:ea typeface="黑体" pitchFamily="2" charset="-122"/>
              </a:rPr>
              <a:t>可明显地提高以太网的性能。</a:t>
            </a:r>
            <a:endParaRPr lang="en-US" altLang="zh-CN" sz="2400" b="1" dirty="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a:solidFill>
                  <a:srgbClr val="C00000"/>
                </a:solidFill>
                <a:latin typeface="+mn-lt"/>
                <a:ea typeface="黑体" pitchFamily="2" charset="-122"/>
              </a:rPr>
              <a:t>交换式集线器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(switch) </a:t>
            </a:r>
            <a:r>
              <a:rPr lang="zh-CN" altLang="zh-CN" sz="2400" b="1" dirty="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第二层交换机</a:t>
            </a:r>
            <a:r>
              <a:rPr lang="en-US" altLang="zh-CN" sz="2400" b="1" dirty="0">
                <a:solidFill>
                  <a:srgbClr val="C00000"/>
                </a:solidFill>
                <a:latin typeface="+mn-lt"/>
                <a:ea typeface="黑体" pitchFamily="2" charset="-122"/>
              </a:rPr>
              <a:t> </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，强调这种交换机工作在数据链路层</a:t>
            </a:r>
            <a:r>
              <a:rPr lang="zh-CN" altLang="en-US" sz="2400" b="1" dirty="0">
                <a:solidFill>
                  <a:srgbClr val="000099"/>
                </a:solidFill>
                <a:latin typeface="+mn-lt"/>
                <a:ea typeface="黑体" pitchFamily="2" charset="-122"/>
              </a:rPr>
              <a:t>。</a:t>
            </a:r>
          </a:p>
        </p:txBody>
      </p:sp>
    </p:spTree>
    <p:extLst>
      <p:ext uri="{BB962C8B-B14F-4D97-AF65-F5344CB8AC3E}">
        <p14:creationId xmlns:p14="http://schemas.microsoft.com/office/powerpoint/2010/main" val="34266282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a:t>
            </a:r>
            <a:r>
              <a:rPr lang="zh-CN" altLang="zh-CN" dirty="0">
                <a:solidFill>
                  <a:srgbClr val="FF0000"/>
                </a:solidFill>
              </a:rPr>
              <a:t>机具有并行性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18292473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425562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Tree>
    <p:extLst>
      <p:ext uri="{BB962C8B-B14F-4D97-AF65-F5344CB8AC3E}">
        <p14:creationId xmlns:p14="http://schemas.microsoft.com/office/powerpoint/2010/main" val="34041347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4" name="矩形 3"/>
          <p:cNvSpPr/>
          <p:nvPr/>
        </p:nvSpPr>
        <p:spPr>
          <a:xfrm>
            <a:off x="1847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400" b="1" dirty="0">
                <a:solidFill>
                  <a:srgbClr val="000066"/>
                </a:solidFill>
                <a:latin typeface="+mn-lt"/>
                <a:ea typeface="黑体" pitchFamily="2" charset="-122"/>
              </a:rPr>
              <a:t>。</a:t>
            </a:r>
          </a:p>
        </p:txBody>
      </p:sp>
    </p:spTree>
    <p:extLst>
      <p:ext uri="{BB962C8B-B14F-4D97-AF65-F5344CB8AC3E}">
        <p14:creationId xmlns:p14="http://schemas.microsoft.com/office/powerpoint/2010/main" val="29828006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grpSp>
        <p:nvGrpSpPr>
          <p:cNvPr id="41" name="组合 40"/>
          <p:cNvGrpSpPr/>
          <p:nvPr/>
        </p:nvGrpSpPr>
        <p:grpSpPr>
          <a:xfrm>
            <a:off x="3533532" y="2564905"/>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3353340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2103880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33463" y="188913"/>
            <a:ext cx="11158537" cy="792162"/>
          </a:xfrm>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1559496" y="1279458"/>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接口   有效时间</a:t>
              </a:r>
            </a:p>
            <a:p>
              <a:pPr defTabSz="762000">
                <a:lnSpc>
                  <a:spcPct val="115000"/>
                </a:lnSpc>
              </a:pPr>
              <a:r>
                <a:rPr kumimoji="1" lang="zh-CN" altLang="en-US" sz="1600" b="1" dirty="0">
                  <a:latin typeface="+mn-lt"/>
                  <a:ea typeface="黑体" pitchFamily="2" charset="-122"/>
                </a:rPr>
                <a:t>       </a:t>
              </a:r>
              <a:r>
                <a:rPr kumimoji="1" lang="en-US" altLang="zh-CN" sz="1600" b="1" dirty="0">
                  <a:latin typeface="+mn-lt"/>
                  <a:ea typeface="黑体" pitchFamily="2" charset="-122"/>
                </a:rPr>
                <a:t>A           1</a:t>
              </a:r>
            </a:p>
            <a:p>
              <a:pPr defTabSz="762000">
                <a:lnSpc>
                  <a:spcPct val="115000"/>
                </a:lnSpc>
              </a:pPr>
              <a:r>
                <a:rPr kumimoji="1" lang="en-US" altLang="zh-CN" sz="1600" b="1" dirty="0">
                  <a:latin typeface="+mn-lt"/>
                  <a:ea typeface="黑体" pitchFamily="2"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a:latin typeface="+mn-lt"/>
                  <a:ea typeface="黑体" pitchFamily="2" charset="-122"/>
                </a:rPr>
                <a:t>交换了两帧后的交换表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7049348" y="2766407"/>
            <a:ext cx="3943196" cy="2677656"/>
          </a:xfrm>
          <a:prstGeom prst="rect">
            <a:avLst/>
          </a:prstGeom>
          <a:ln w="12700">
            <a:solidFill>
              <a:schemeClr val="tx1"/>
            </a:solidFill>
          </a:ln>
        </p:spPr>
        <p:txBody>
          <a:bodyPr wrap="square">
            <a:spAutoFit/>
          </a:bodyPr>
          <a:lstStyle/>
          <a:p>
            <a:r>
              <a:rPr lang="zh-CN" altLang="zh-CN" sz="24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6309821" y="3043901"/>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1991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60" name="Text Box 4"/>
          <p:cNvSpPr txBox="1">
            <a:spLocks noChangeArrowheads="1"/>
          </p:cNvSpPr>
          <p:nvPr/>
        </p:nvSpPr>
        <p:spPr bwMode="auto">
          <a:xfrm>
            <a:off x="9596516"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a:t>
            </a:r>
          </a:p>
        </p:txBody>
      </p:sp>
      <p:sp>
        <p:nvSpPr>
          <p:cNvPr id="352261" name="Rectangle 5"/>
          <p:cNvSpPr>
            <a:spLocks noChangeArrowheads="1"/>
          </p:cNvSpPr>
          <p:nvPr/>
        </p:nvSpPr>
        <p:spPr bwMode="auto">
          <a:xfrm>
            <a:off x="2965000"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帧首部</a:t>
            </a:r>
          </a:p>
        </p:txBody>
      </p:sp>
      <p:sp>
        <p:nvSpPr>
          <p:cNvPr id="352262" name="Rectangle 6"/>
          <p:cNvSpPr>
            <a:spLocks noChangeArrowheads="1"/>
          </p:cNvSpPr>
          <p:nvPr/>
        </p:nvSpPr>
        <p:spPr bwMode="auto">
          <a:xfrm>
            <a:off x="4258284"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微软雅黑" panose="020B0503020204020204" pitchFamily="34" charset="-122"/>
                <a:ea typeface="微软雅黑" panose="020B0503020204020204" pitchFamily="34" charset="-122"/>
              </a:rPr>
              <a:t>IP </a:t>
            </a:r>
            <a:r>
              <a:rPr kumimoji="1" lang="zh-CN" altLang="en-US" sz="2400">
                <a:solidFill>
                  <a:srgbClr val="000099"/>
                </a:solidFill>
                <a:latin typeface="微软雅黑" panose="020B0503020204020204" pitchFamily="34" charset="-122"/>
                <a:ea typeface="微软雅黑" panose="020B0503020204020204" pitchFamily="34" charset="-122"/>
              </a:rPr>
              <a:t>数据报</a:t>
            </a:r>
          </a:p>
        </p:txBody>
      </p:sp>
      <p:sp>
        <p:nvSpPr>
          <p:cNvPr id="352263" name="Rectangle 7"/>
          <p:cNvSpPr>
            <a:spLocks noChangeArrowheads="1"/>
          </p:cNvSpPr>
          <p:nvPr/>
        </p:nvSpPr>
        <p:spPr bwMode="auto">
          <a:xfrm>
            <a:off x="4258284"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帧的数据部分</a:t>
            </a:r>
          </a:p>
        </p:txBody>
      </p:sp>
      <p:sp>
        <p:nvSpPr>
          <p:cNvPr id="352264" name="Rectangle 8"/>
          <p:cNvSpPr>
            <a:spLocks noChangeArrowheads="1"/>
          </p:cNvSpPr>
          <p:nvPr/>
        </p:nvSpPr>
        <p:spPr bwMode="auto">
          <a:xfrm>
            <a:off x="8893123"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帧尾部</a:t>
            </a:r>
          </a:p>
        </p:txBody>
      </p:sp>
      <p:sp>
        <p:nvSpPr>
          <p:cNvPr id="352265" name="Line 9"/>
          <p:cNvSpPr>
            <a:spLocks noChangeShapeType="1"/>
          </p:cNvSpPr>
          <p:nvPr/>
        </p:nvSpPr>
        <p:spPr bwMode="auto">
          <a:xfrm>
            <a:off x="4258284"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6" name="Line 10"/>
          <p:cNvSpPr>
            <a:spLocks noChangeShapeType="1"/>
          </p:cNvSpPr>
          <p:nvPr/>
        </p:nvSpPr>
        <p:spPr bwMode="auto">
          <a:xfrm>
            <a:off x="2964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7" name="Line 11"/>
          <p:cNvSpPr>
            <a:spLocks noChangeShapeType="1"/>
          </p:cNvSpPr>
          <p:nvPr/>
        </p:nvSpPr>
        <p:spPr bwMode="auto">
          <a:xfrm>
            <a:off x="2964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8" name="Line 12"/>
          <p:cNvSpPr>
            <a:spLocks noChangeShapeType="1"/>
          </p:cNvSpPr>
          <p:nvPr/>
        </p:nvSpPr>
        <p:spPr bwMode="auto">
          <a:xfrm>
            <a:off x="10186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9" name="Line 13"/>
          <p:cNvSpPr>
            <a:spLocks noChangeShapeType="1"/>
          </p:cNvSpPr>
          <p:nvPr/>
        </p:nvSpPr>
        <p:spPr bwMode="auto">
          <a:xfrm>
            <a:off x="4258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0" name="Line 14"/>
          <p:cNvSpPr>
            <a:spLocks noChangeShapeType="1"/>
          </p:cNvSpPr>
          <p:nvPr/>
        </p:nvSpPr>
        <p:spPr bwMode="auto">
          <a:xfrm>
            <a:off x="8893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1" name="Text Box 15"/>
          <p:cNvSpPr txBox="1">
            <a:spLocks noChangeArrowheads="1"/>
          </p:cNvSpPr>
          <p:nvPr/>
        </p:nvSpPr>
        <p:spPr bwMode="auto">
          <a:xfrm>
            <a:off x="5983234" y="4761752"/>
            <a:ext cx="119135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400">
                <a:solidFill>
                  <a:srgbClr val="000099"/>
                </a:solidFill>
                <a:latin typeface="微软雅黑" panose="020B0503020204020204" pitchFamily="34" charset="-122"/>
                <a:ea typeface="微软雅黑" panose="020B0503020204020204" pitchFamily="34" charset="-122"/>
              </a:rPr>
              <a:t>MTU</a:t>
            </a:r>
          </a:p>
        </p:txBody>
      </p:sp>
      <p:sp>
        <p:nvSpPr>
          <p:cNvPr id="352272" name="Text Box 16"/>
          <p:cNvSpPr txBox="1">
            <a:spLocks noChangeArrowheads="1"/>
          </p:cNvSpPr>
          <p:nvPr/>
        </p:nvSpPr>
        <p:spPr bwMode="auto">
          <a:xfrm>
            <a:off x="5295317" y="5264989"/>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数据链路层的帧长</a:t>
            </a:r>
          </a:p>
        </p:txBody>
      </p:sp>
      <p:sp>
        <p:nvSpPr>
          <p:cNvPr id="352273" name="AutoShape 17"/>
          <p:cNvSpPr>
            <a:spLocks noChangeArrowheads="1"/>
          </p:cNvSpPr>
          <p:nvPr/>
        </p:nvSpPr>
        <p:spPr bwMode="auto">
          <a:xfrm>
            <a:off x="6198209"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4" name="Text Box 18"/>
          <p:cNvSpPr txBox="1">
            <a:spLocks noChangeArrowheads="1"/>
          </p:cNvSpPr>
          <p:nvPr/>
        </p:nvSpPr>
        <p:spPr bwMode="auto">
          <a:xfrm>
            <a:off x="1680786" y="5733257"/>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从这里开始发送</a:t>
            </a:r>
          </a:p>
        </p:txBody>
      </p:sp>
      <p:sp>
        <p:nvSpPr>
          <p:cNvPr id="352275" name="Line 19"/>
          <p:cNvSpPr>
            <a:spLocks noChangeShapeType="1"/>
          </p:cNvSpPr>
          <p:nvPr/>
        </p:nvSpPr>
        <p:spPr bwMode="auto">
          <a:xfrm flipV="1">
            <a:off x="2973598"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6" name="Line 20"/>
          <p:cNvSpPr>
            <a:spLocks noChangeShapeType="1"/>
          </p:cNvSpPr>
          <p:nvPr/>
        </p:nvSpPr>
        <p:spPr bwMode="auto">
          <a:xfrm flipV="1">
            <a:off x="10179526"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7" name="Text Box 21"/>
          <p:cNvSpPr txBox="1">
            <a:spLocks noChangeArrowheads="1"/>
          </p:cNvSpPr>
          <p:nvPr/>
        </p:nvSpPr>
        <p:spPr bwMode="auto">
          <a:xfrm>
            <a:off x="2447343"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a:t>
            </a:r>
          </a:p>
        </p:txBody>
      </p:sp>
      <p:sp>
        <p:nvSpPr>
          <p:cNvPr id="24" name="Line 11"/>
          <p:cNvSpPr>
            <a:spLocks noChangeShapeType="1"/>
          </p:cNvSpPr>
          <p:nvPr/>
        </p:nvSpPr>
        <p:spPr bwMode="auto">
          <a:xfrm rot="16200000">
            <a:off x="2459596" y="3897053"/>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 name="Text Box 18"/>
          <p:cNvSpPr txBox="1">
            <a:spLocks noChangeArrowheads="1"/>
          </p:cNvSpPr>
          <p:nvPr/>
        </p:nvSpPr>
        <p:spPr bwMode="auto">
          <a:xfrm>
            <a:off x="1703512" y="3831432"/>
            <a:ext cx="971628" cy="461665"/>
          </a:xfrm>
          <a:prstGeom prst="rect">
            <a:avLst/>
          </a:prstGeom>
          <a:noFill/>
          <a:ln>
            <a:noFill/>
          </a:ln>
          <a:effec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发送</a:t>
            </a:r>
          </a:p>
        </p:txBody>
      </p:sp>
      <p:sp>
        <p:nvSpPr>
          <p:cNvPr id="2" name="矩形 1"/>
          <p:cNvSpPr/>
          <p:nvPr/>
        </p:nvSpPr>
        <p:spPr>
          <a:xfrm>
            <a:off x="3611641" y="6135688"/>
            <a:ext cx="572471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用帧首部和帧尾部封装成帧</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72756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t>如没有，则向所有其他接口（进入的接口除外）转发。</a:t>
            </a:r>
          </a:p>
          <a:p>
            <a:pPr lvl="1"/>
            <a:r>
              <a:rPr lang="zh-CN" altLang="en-US" sz="2400" dirty="0"/>
              <a:t>如有，则按交换表中给出的接口进行转发。</a:t>
            </a:r>
          </a:p>
          <a:p>
            <a:pPr lvl="1"/>
            <a:r>
              <a:rPr lang="zh-CN" altLang="en-US" sz="2400" dirty="0"/>
              <a:t>若交换表中给出的接口就是该帧进入交换机的接口，则应丢弃这个帧（因为这时不需要经过交换机进行转发）。</a:t>
            </a:r>
          </a:p>
        </p:txBody>
      </p:sp>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Tree>
    <p:extLst>
      <p:ext uri="{BB962C8B-B14F-4D97-AF65-F5344CB8AC3E}">
        <p14:creationId xmlns:p14="http://schemas.microsoft.com/office/powerpoint/2010/main" val="553173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7" name="组合 6"/>
          <p:cNvGrpSpPr/>
          <p:nvPr/>
        </p:nvGrpSpPr>
        <p:grpSpPr>
          <a:xfrm>
            <a:off x="2191543"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2" name="组合 1"/>
          <p:cNvGrpSpPr/>
          <p:nvPr/>
        </p:nvGrpSpPr>
        <p:grpSpPr>
          <a:xfrm>
            <a:off x="2063553"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a:r>
                <a:rPr kumimoji="1" lang="zh-CN" altLang="en-US" sz="2400" b="1" dirty="0">
                  <a:solidFill>
                    <a:srgbClr val="000099"/>
                  </a:solidFill>
                  <a:latin typeface="+mn-lt"/>
                  <a:ea typeface="黑体" pitchFamily="2" charset="-122"/>
                </a:rPr>
                <a:t>交换机 </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3456304" y="5554613"/>
            <a:ext cx="5592025" cy="461665"/>
          </a:xfrm>
          <a:prstGeom prst="rect">
            <a:avLst/>
          </a:prstGeom>
        </p:spPr>
        <p:txBody>
          <a:bodyPr wrap="square">
            <a:spAutoFit/>
          </a:bodyPr>
          <a:lstStyle/>
          <a:p>
            <a:pPr algn="ctr"/>
            <a:r>
              <a:rPr lang="zh-CN" altLang="zh-CN" sz="2400" b="1" dirty="0">
                <a:latin typeface="+mn-lt"/>
                <a:ea typeface="黑体" pitchFamily="2" charset="-122"/>
              </a:rPr>
              <a:t>在两个交换机之间兜圈子的帧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spTree>
    <p:extLst>
      <p:ext uri="{BB962C8B-B14F-4D97-AF65-F5344CB8AC3E}">
        <p14:creationId xmlns:p14="http://schemas.microsoft.com/office/powerpoint/2010/main" val="17812925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Tree>
    <p:extLst>
      <p:ext uri="{BB962C8B-B14F-4D97-AF65-F5344CB8AC3E}">
        <p14:creationId xmlns:p14="http://schemas.microsoft.com/office/powerpoint/2010/main" val="587395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pPr>
              <a:lnSpc>
                <a:spcPct val="100000"/>
              </a:lnSpc>
            </a:pPr>
            <a:r>
              <a:rPr lang="zh-CN" altLang="zh-CN" sz="2800" dirty="0">
                <a:solidFill>
                  <a:srgbClr val="FF0000"/>
                </a:solidFill>
              </a:rPr>
              <a:t>虚拟局域网其实只是局域网给用户提供的一种服务，而并不是一种新型局域网。</a:t>
            </a:r>
            <a:endParaRPr lang="en-US" altLang="zh-CN" sz="2800" dirty="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a:p>
          <a:p>
            <a:pPr>
              <a:lnSpc>
                <a:spcPct val="100000"/>
              </a:lnSpc>
            </a:pPr>
            <a:endParaRPr lang="zh-CN" altLang="en-US" sz="2800" dirty="0"/>
          </a:p>
        </p:txBody>
      </p:sp>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Tree>
    <p:extLst>
      <p:ext uri="{BB962C8B-B14F-4D97-AF65-F5344CB8AC3E}">
        <p14:creationId xmlns:p14="http://schemas.microsoft.com/office/powerpoint/2010/main" val="8300505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013"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5537369" y="5805490"/>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台计算机划分为三个虚拟局域网：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4689211" y="5766356"/>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2039013"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4689211"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a:solidFill>
                  <a:srgbClr val="0000FF"/>
                </a:solidFill>
              </a:rPr>
              <a:t>A</a:t>
            </a:r>
            <a:r>
              <a:rPr lang="en-US" altLang="zh-CN" baseline="-25000" dirty="0">
                <a:solidFill>
                  <a:srgbClr val="0000FF"/>
                </a:solidFill>
              </a:rPr>
              <a:t>1</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4689211" y="5692776"/>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虚拟局域网限制了接收广播信息的工作站数，使得网络</a:t>
            </a:r>
            <a:r>
              <a:rPr lang="zh-CN" altLang="en-US" sz="2000" dirty="0">
                <a:solidFill>
                  <a:srgbClr val="0000FF"/>
                </a:solidFill>
              </a:rPr>
              <a:t>不会因传播过多的广播信息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353284" name="Rectangle 4"/>
          <p:cNvSpPr>
            <a:spLocks noChangeArrowheads="1"/>
          </p:cNvSpPr>
          <p:nvPr/>
        </p:nvSpPr>
        <p:spPr bwMode="auto">
          <a:xfrm>
            <a:off x="2178316" y="4590233"/>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dirty="0">
                <a:solidFill>
                  <a:srgbClr val="000099"/>
                </a:solidFill>
                <a:latin typeface="微软雅黑" panose="020B0503020204020204" pitchFamily="34" charset="-122"/>
                <a:ea typeface="微软雅黑" panose="020B0503020204020204" pitchFamily="34" charset="-122"/>
              </a:rPr>
              <a:t>SOH</a:t>
            </a:r>
          </a:p>
        </p:txBody>
      </p:sp>
      <p:sp>
        <p:nvSpPr>
          <p:cNvPr id="353285" name="Rectangle 5"/>
          <p:cNvSpPr>
            <a:spLocks noChangeArrowheads="1"/>
          </p:cNvSpPr>
          <p:nvPr/>
        </p:nvSpPr>
        <p:spPr bwMode="auto">
          <a:xfrm>
            <a:off x="2714891" y="4590233"/>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装在帧中的数据部分</a:t>
            </a:r>
          </a:p>
        </p:txBody>
      </p:sp>
      <p:sp>
        <p:nvSpPr>
          <p:cNvPr id="353286" name="Line 6"/>
          <p:cNvSpPr>
            <a:spLocks noChangeShapeType="1"/>
          </p:cNvSpPr>
          <p:nvPr/>
        </p:nvSpPr>
        <p:spPr bwMode="auto">
          <a:xfrm>
            <a:off x="2178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7" name="Text Box 7"/>
          <p:cNvSpPr txBox="1">
            <a:spLocks noChangeArrowheads="1"/>
          </p:cNvSpPr>
          <p:nvPr/>
        </p:nvSpPr>
        <p:spPr bwMode="auto">
          <a:xfrm>
            <a:off x="6027209" y="5271270"/>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a:t>
            </a:r>
          </a:p>
        </p:txBody>
      </p:sp>
      <p:sp>
        <p:nvSpPr>
          <p:cNvPr id="353288" name="Line 8"/>
          <p:cNvSpPr>
            <a:spLocks noChangeShapeType="1"/>
          </p:cNvSpPr>
          <p:nvPr/>
        </p:nvSpPr>
        <p:spPr bwMode="auto">
          <a:xfrm>
            <a:off x="2446602"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9" name="Text Box 9"/>
          <p:cNvSpPr txBox="1">
            <a:spLocks noChangeArrowheads="1"/>
          </p:cNvSpPr>
          <p:nvPr/>
        </p:nvSpPr>
        <p:spPr bwMode="auto">
          <a:xfrm>
            <a:off x="1906587"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帧开始符</a:t>
            </a:r>
          </a:p>
        </p:txBody>
      </p:sp>
      <p:sp>
        <p:nvSpPr>
          <p:cNvPr id="353290" name="Text Box 10"/>
          <p:cNvSpPr txBox="1">
            <a:spLocks noChangeArrowheads="1"/>
          </p:cNvSpPr>
          <p:nvPr/>
        </p:nvSpPr>
        <p:spPr bwMode="auto">
          <a:xfrm>
            <a:off x="9449594"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帧结束符</a:t>
            </a:r>
          </a:p>
        </p:txBody>
      </p:sp>
      <p:sp>
        <p:nvSpPr>
          <p:cNvPr id="353291" name="Line 11"/>
          <p:cNvSpPr>
            <a:spLocks noChangeShapeType="1"/>
          </p:cNvSpPr>
          <p:nvPr/>
        </p:nvSpPr>
        <p:spPr bwMode="auto">
          <a:xfrm>
            <a:off x="10056681"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2" name="Line 12"/>
          <p:cNvSpPr>
            <a:spLocks noChangeShapeType="1"/>
          </p:cNvSpPr>
          <p:nvPr/>
        </p:nvSpPr>
        <p:spPr bwMode="auto">
          <a:xfrm flipV="1">
            <a:off x="2178315" y="5139508"/>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3" name="Text Box 13"/>
          <p:cNvSpPr txBox="1">
            <a:spLocks noChangeArrowheads="1"/>
          </p:cNvSpPr>
          <p:nvPr/>
        </p:nvSpPr>
        <p:spPr bwMode="auto">
          <a:xfrm>
            <a:off x="1414727" y="563163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发送在前</a:t>
            </a:r>
          </a:p>
        </p:txBody>
      </p:sp>
      <p:sp>
        <p:nvSpPr>
          <p:cNvPr id="353294" name="Rectangle 14"/>
          <p:cNvSpPr>
            <a:spLocks noChangeArrowheads="1"/>
          </p:cNvSpPr>
          <p:nvPr/>
        </p:nvSpPr>
        <p:spPr bwMode="auto">
          <a:xfrm>
            <a:off x="9762597" y="4590233"/>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a:solidFill>
                  <a:srgbClr val="000099"/>
                </a:solidFill>
                <a:latin typeface="微软雅黑" panose="020B0503020204020204" pitchFamily="34" charset="-122"/>
                <a:ea typeface="微软雅黑" panose="020B0503020204020204" pitchFamily="34" charset="-122"/>
              </a:rPr>
              <a:t>EOT</a:t>
            </a:r>
          </a:p>
        </p:txBody>
      </p:sp>
      <p:sp>
        <p:nvSpPr>
          <p:cNvPr id="5" name="矩形 4"/>
          <p:cNvSpPr/>
          <p:nvPr/>
        </p:nvSpPr>
        <p:spPr>
          <a:xfrm>
            <a:off x="3254691" y="5955939"/>
            <a:ext cx="586564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用控制字符进行帧定界的方法举例</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6727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sz="4000" dirty="0"/>
              <a:t>虚拟局域网使用的以太网帧格式</a:t>
            </a:r>
          </a:p>
        </p:txBody>
      </p:sp>
    </p:spTree>
    <p:extLst>
      <p:ext uri="{BB962C8B-B14F-4D97-AF65-F5344CB8AC3E}">
        <p14:creationId xmlns:p14="http://schemas.microsoft.com/office/powerpoint/2010/main" val="37711885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3062522" y="5805265"/>
            <a:ext cx="5913799" cy="461665"/>
          </a:xfrm>
          <a:prstGeom prst="rect">
            <a:avLst/>
          </a:prstGeom>
        </p:spPr>
        <p:txBody>
          <a:bodyPr wrap="square">
            <a:spAutoFit/>
          </a:bodyPr>
          <a:lstStyle/>
          <a:p>
            <a:pPr algn="ctr"/>
            <a:r>
              <a:rPr lang="zh-CN" altLang="zh-CN" sz="2400" b="1" dirty="0">
                <a:latin typeface="+mn-lt"/>
                <a:ea typeface="黑体" pitchFamily="2" charset="-122"/>
              </a:rPr>
              <a:t>插入</a:t>
            </a:r>
            <a:r>
              <a:rPr lang="en-US" altLang="zh-CN" sz="2400" b="1" dirty="0">
                <a:latin typeface="+mn-lt"/>
                <a:ea typeface="黑体" pitchFamily="2" charset="-122"/>
              </a:rPr>
              <a:t> VLAN </a:t>
            </a:r>
            <a:r>
              <a:rPr lang="zh-CN" altLang="zh-CN" sz="2400" b="1" dirty="0">
                <a:latin typeface="+mn-lt"/>
                <a:ea typeface="黑体" pitchFamily="2" charset="-122"/>
              </a:rPr>
              <a:t>标记后变成了</a:t>
            </a:r>
            <a:r>
              <a:rPr lang="en-US" altLang="zh-CN" sz="2400" b="1" dirty="0">
                <a:latin typeface="+mn-lt"/>
                <a:ea typeface="黑体" pitchFamily="2" charset="-122"/>
              </a:rPr>
              <a:t> 802.1Q </a:t>
            </a:r>
            <a:r>
              <a:rPr lang="zh-CN" altLang="zh-CN" sz="2400" b="1" dirty="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1487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a:solidFill>
                      <a:srgbClr val="0000CC"/>
                    </a:solidFill>
                    <a:latin typeface="+mn-lt"/>
                    <a:ea typeface="黑体" pitchFamily="2" charset="-122"/>
                  </a:rPr>
                  <a:t>以太网</a:t>
                </a:r>
                <a:endParaRPr kumimoji="1" lang="en-US" altLang="zh-CN" sz="2000" b="1" dirty="0">
                  <a:solidFill>
                    <a:srgbClr val="0000CC"/>
                  </a:solidFill>
                  <a:latin typeface="+mn-lt"/>
                  <a:ea typeface="黑体" pitchFamily="2" charset="-122"/>
                </a:endParaRPr>
              </a:p>
              <a:p>
                <a:pPr algn="ctr" defTabSz="762000">
                  <a:lnSpc>
                    <a:spcPct val="80000"/>
                  </a:lnSpc>
                </a:pPr>
                <a:r>
                  <a:rPr kumimoji="1" lang="en-US" altLang="zh-CN" sz="2000" b="1" dirty="0">
                    <a:solidFill>
                      <a:srgbClr val="0000CC"/>
                    </a:solidFill>
                    <a:latin typeface="+mn-lt"/>
                    <a:ea typeface="黑体" pitchFamily="2" charset="-122"/>
                  </a:rPr>
                  <a:t>MAC</a:t>
                </a:r>
                <a:r>
                  <a:rPr kumimoji="1" lang="zh-CN" altLang="en-US" sz="2000" b="1" dirty="0">
                    <a:solidFill>
                      <a:srgbClr val="0000CC"/>
                    </a:solidFill>
                    <a:latin typeface="+mn-lt"/>
                    <a:ea typeface="黑体" pitchFamily="2"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 </a:t>
                </a:r>
                <a:r>
                  <a:rPr lang="zh-CN" altLang="zh-CN" b="1" dirty="0">
                    <a:solidFill>
                      <a:srgbClr val="0000CC"/>
                    </a:solidFill>
                    <a:latin typeface="+mn-lt"/>
                    <a:ea typeface="黑体" pitchFamily="2" charset="-122"/>
                  </a:rPr>
                  <a:t>标识符</a:t>
                </a:r>
                <a:endParaRPr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12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(4096</a:t>
                </a:r>
                <a:r>
                  <a:rPr kumimoji="1" lang="zh-CN" altLang="en-US" b="1" dirty="0">
                    <a:solidFill>
                      <a:srgbClr val="0000CC"/>
                    </a:solidFill>
                    <a:latin typeface="+mn-lt"/>
                    <a:ea typeface="黑体" pitchFamily="2" charset="-122"/>
                  </a:rPr>
                  <a:t>个</a:t>
                </a:r>
                <a:r>
                  <a:rPr kumimoji="1" lang="en-US" altLang="zh-CN" b="1" dirty="0">
                    <a:solidFill>
                      <a:srgbClr val="0000CC"/>
                    </a:solidFill>
                    <a:latin typeface="+mn-lt"/>
                    <a:ea typeface="黑体" pitchFamily="2"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a:solidFill>
                      <a:srgbClr val="0000CC"/>
                    </a:solidFill>
                    <a:latin typeface="+mn-lt"/>
                    <a:ea typeface="黑体" pitchFamily="2" charset="-122"/>
                  </a:rPr>
                  <a:t>( CFI )</a:t>
                </a:r>
              </a:p>
              <a:p>
                <a:pPr algn="ctr" defTabSz="762000"/>
                <a:r>
                  <a:rPr kumimoji="1" lang="en-US" altLang="zh-CN" b="1" dirty="0">
                    <a:solidFill>
                      <a:srgbClr val="0000CC"/>
                    </a:solidFill>
                    <a:latin typeface="+mn-lt"/>
                    <a:ea typeface="黑体" pitchFamily="2" charset="-122"/>
                  </a:rPr>
                  <a:t>1 </a:t>
                </a:r>
                <a:r>
                  <a:rPr kumimoji="1" lang="zh-CN" altLang="en-US" b="1" dirty="0">
                    <a:solidFill>
                      <a:srgbClr val="0000CC"/>
                    </a:solidFill>
                    <a:latin typeface="+mn-lt"/>
                    <a:ea typeface="黑体" pitchFamily="2" charset="-122"/>
                  </a:rPr>
                  <a:t>位</a:t>
                </a:r>
                <a:r>
                  <a:rPr kumimoji="1" lang="en-US" altLang="zh-CN" b="1" dirty="0">
                    <a:solidFill>
                      <a:srgbClr val="0000CC"/>
                    </a:solidFill>
                    <a:latin typeface="+mn-lt"/>
                    <a:ea typeface="黑体" pitchFamily="2"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itchFamily="2" charset="-122"/>
                  </a:rPr>
                  <a:t>802.1Q</a:t>
                </a:r>
              </a:p>
              <a:p>
                <a:pPr algn="ctr"/>
                <a:r>
                  <a:rPr lang="zh-CN" altLang="en-US" b="1" dirty="0">
                    <a:ea typeface="宋体" pitchFamily="2" charset="-122"/>
                  </a:rPr>
                  <a:t>标记</a:t>
                </a:r>
                <a:endParaRPr lang="en-US" altLang="zh-CN" b="1" dirty="0">
                  <a:ea typeface="宋体"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solidFill>
                      <a:srgbClr val="000099"/>
                    </a:solidFill>
                    <a:ea typeface="宋体" pitchFamily="2"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802.1Q </a:t>
                  </a:r>
                  <a:r>
                    <a:rPr lang="zh-CN" altLang="en-US" sz="2000" b="1" dirty="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0</a:t>
                  </a:r>
                  <a:r>
                    <a:rPr lang="en-US" altLang="zh-CN" sz="1600" b="1" dirty="0">
                      <a:latin typeface="Tahoma" pitchFamily="34" charset="0"/>
                      <a:ea typeface="宋体" pitchFamily="2" charset="-122"/>
                    </a:rPr>
                    <a:t>X</a:t>
                  </a:r>
                  <a:r>
                    <a:rPr lang="en-US" altLang="zh-CN" sz="2000" b="1" dirty="0">
                      <a:latin typeface="Tahoma" pitchFamily="34" charset="0"/>
                      <a:ea typeface="宋体" pitchFamily="2" charset="-122"/>
                    </a:rPr>
                    <a:t>8100</a:t>
                  </a:r>
                </a:p>
                <a:p>
                  <a:pPr algn="ctr"/>
                  <a:r>
                    <a:rPr kumimoji="1" lang="en-US" altLang="zh-CN" sz="1600" b="1" dirty="0">
                      <a:solidFill>
                        <a:srgbClr val="000099"/>
                      </a:solidFill>
                      <a:ea typeface="黑体" pitchFamily="2" charset="-122"/>
                    </a:rPr>
                    <a:t>(1 0 0 0 0 0 0 1  0 0 0 0 0 0 0 0)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400" b="1" dirty="0"/>
                  <a:t>802.1Q </a:t>
                </a:r>
                <a:r>
                  <a:rPr lang="zh-CN" altLang="en-US" sz="2400" b="1" dirty="0"/>
                  <a:t>帧</a:t>
                </a:r>
              </a:p>
            </p:txBody>
          </p:sp>
        </p:grpSp>
      </p:grpSp>
      <p:sp>
        <p:nvSpPr>
          <p:cNvPr id="9" name="矩形 8"/>
          <p:cNvSpPr/>
          <p:nvPr/>
        </p:nvSpPr>
        <p:spPr>
          <a:xfrm>
            <a:off x="8919864" y="2780929"/>
            <a:ext cx="2129136" cy="1323439"/>
          </a:xfrm>
          <a:prstGeom prst="rect">
            <a:avLst/>
          </a:prstGeom>
          <a:solidFill>
            <a:srgbClr val="FF66FF"/>
          </a:solidFill>
        </p:spPr>
        <p:txBody>
          <a:bodyPr wrap="square">
            <a:spAutoFit/>
          </a:bodyPr>
          <a:lstStyle/>
          <a:p>
            <a:r>
              <a:rPr lang="zh-CN" altLang="zh-CN" sz="2000" b="1" dirty="0">
                <a:solidFill>
                  <a:srgbClr val="000099"/>
                </a:solidFill>
                <a:latin typeface="+mn-lt"/>
                <a:ea typeface="黑体" pitchFamily="2" charset="-122"/>
              </a:rPr>
              <a:t>以太网</a:t>
            </a:r>
            <a:r>
              <a:rPr lang="en-US" altLang="zh-CN" sz="2000" b="1" dirty="0">
                <a:solidFill>
                  <a:srgbClr val="000099"/>
                </a:solidFill>
                <a:latin typeface="+mn-lt"/>
                <a:ea typeface="黑体" pitchFamily="2" charset="-122"/>
              </a:rPr>
              <a:t> MAC </a:t>
            </a:r>
            <a:r>
              <a:rPr lang="zh-CN" altLang="en-US" sz="2000" b="1" dirty="0">
                <a:solidFill>
                  <a:srgbClr val="000099"/>
                </a:solidFill>
                <a:latin typeface="+mn-lt"/>
                <a:ea typeface="黑体" pitchFamily="2" charset="-122"/>
              </a:rPr>
              <a:t>帧</a:t>
            </a:r>
            <a:r>
              <a:rPr lang="zh-CN" altLang="zh-CN" sz="2000" b="1" dirty="0">
                <a:solidFill>
                  <a:srgbClr val="000099"/>
                </a:solidFill>
                <a:latin typeface="+mn-lt"/>
                <a:ea typeface="黑体" pitchFamily="2" charset="-122"/>
              </a:rPr>
              <a:t>的最大帧长从原来的</a:t>
            </a:r>
            <a:r>
              <a:rPr lang="en-US" altLang="zh-CN" sz="2000" b="1" dirty="0">
                <a:solidFill>
                  <a:srgbClr val="000099"/>
                </a:solidFill>
                <a:latin typeface="+mn-lt"/>
                <a:ea typeface="黑体" pitchFamily="2" charset="-122"/>
              </a:rPr>
              <a:t> 1518 </a:t>
            </a:r>
            <a:r>
              <a:rPr lang="zh-CN" altLang="zh-CN" sz="2000" b="1" dirty="0">
                <a:solidFill>
                  <a:srgbClr val="000099"/>
                </a:solidFill>
                <a:latin typeface="+mn-lt"/>
                <a:ea typeface="黑体" pitchFamily="2" charset="-122"/>
              </a:rPr>
              <a:t>字节变为</a:t>
            </a:r>
            <a:r>
              <a:rPr lang="en-US" altLang="zh-CN" sz="2000" b="1" dirty="0">
                <a:solidFill>
                  <a:srgbClr val="000099"/>
                </a:solidFill>
                <a:latin typeface="+mn-lt"/>
                <a:ea typeface="黑体" pitchFamily="2" charset="-122"/>
              </a:rPr>
              <a:t> 1522</a:t>
            </a:r>
            <a:r>
              <a:rPr lang="zh-CN" altLang="zh-CN" sz="2000" b="1" dirty="0">
                <a:solidFill>
                  <a:srgbClr val="000099"/>
                </a:solidFill>
                <a:latin typeface="+mn-lt"/>
                <a:ea typeface="黑体" pitchFamily="2" charset="-122"/>
              </a:rPr>
              <a:t>字节</a:t>
            </a:r>
            <a:r>
              <a:rPr lang="zh-CN" altLang="en-US" sz="2000" b="1" dirty="0">
                <a:solidFill>
                  <a:srgbClr val="000099"/>
                </a:solidFill>
                <a:latin typeface="+mn-lt"/>
                <a:ea typeface="黑体" pitchFamily="2" charset="-122"/>
              </a:rPr>
              <a:t>。</a:t>
            </a:r>
          </a:p>
        </p:txBody>
      </p:sp>
    </p:spTree>
    <p:extLst>
      <p:ext uri="{BB962C8B-B14F-4D97-AF65-F5344CB8AC3E}">
        <p14:creationId xmlns:p14="http://schemas.microsoft.com/office/powerpoint/2010/main" val="10003112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6D76012-A29D-4390-BAF5-BA93AE9BAB6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D4C85A5A-BC38-4CA9-87C4-B4F28D048207}"/>
              </a:ext>
            </a:extLst>
          </p:cNvPr>
          <p:cNvSpPr txBox="1"/>
          <p:nvPr/>
        </p:nvSpPr>
        <p:spPr>
          <a:xfrm>
            <a:off x="609601" y="18962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252642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314590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806904"/>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3554968"/>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616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Tree>
    <p:extLst>
      <p:ext uri="{BB962C8B-B14F-4D97-AF65-F5344CB8AC3E}">
        <p14:creationId xmlns:p14="http://schemas.microsoft.com/office/powerpoint/2010/main" val="41694880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2" name="矩形 1"/>
          <p:cNvSpPr/>
          <p:nvPr/>
        </p:nvSpPr>
        <p:spPr>
          <a:xfrm>
            <a:off x="2207568" y="4725145"/>
            <a:ext cx="7920880" cy="999697"/>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sp>
        <p:nvSpPr>
          <p:cNvPr id="484354" name="Rectangle 2"/>
          <p:cNvSpPr>
            <a:spLocks noGrp="1" noChangeArrowheads="1"/>
          </p:cNvSpPr>
          <p:nvPr>
            <p:ph type="title"/>
          </p:nvPr>
        </p:nvSpPr>
        <p:spPr/>
        <p:txBody>
          <a:bodyPr/>
          <a:lstStyle/>
          <a:p>
            <a:pPr algn="ctr"/>
            <a:r>
              <a:rPr lang="zh-CN" altLang="en-US" dirty="0"/>
              <a:t>吉比特以太网的物理层 </a:t>
            </a:r>
          </a:p>
        </p:txBody>
      </p:sp>
      <p:graphicFrame>
        <p:nvGraphicFramePr>
          <p:cNvPr id="2" name="表格 1"/>
          <p:cNvGraphicFramePr>
            <a:graphicFrameLocks noGrp="1"/>
          </p:cNvGraphicFramePr>
          <p:nvPr>
            <p:extLst>
              <p:ext uri="{D42A27DB-BD31-4B8C-83A1-F6EECF244321}">
                <p14:modId xmlns:p14="http://schemas.microsoft.com/office/powerpoint/2010/main" val="3667644575"/>
              </p:ext>
            </p:extLst>
          </p:nvPr>
        </p:nvGraphicFramePr>
        <p:xfrm>
          <a:off x="1847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 </a:t>
                      </a:r>
                      <a:r>
                        <a:rPr lang="zh-CN" sz="2000" b="1" dirty="0">
                          <a:effectLst/>
                          <a:latin typeface="+mn-lt"/>
                          <a:ea typeface="黑体" pitchFamily="2" charset="-122"/>
                        </a:rPr>
                        <a:t>和</a:t>
                      </a:r>
                      <a:r>
                        <a:rPr lang="en-US" altLang="zh-CN" sz="2000" b="1" dirty="0">
                          <a:effectLst/>
                          <a:latin typeface="+mn-lt"/>
                          <a:ea typeface="黑体" pitchFamily="2" charset="-122"/>
                        </a:rPr>
                        <a:t> </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2 </a:t>
                      </a:r>
                      <a:r>
                        <a:rPr lang="zh-CN" sz="2000" b="1" dirty="0">
                          <a:effectLst/>
                          <a:latin typeface="+mn-lt"/>
                          <a:ea typeface="黑体" pitchFamily="2" charset="-122"/>
                        </a:rPr>
                        <a:t>对屏蔽双绞线电缆</a:t>
                      </a:r>
                      <a:r>
                        <a:rPr lang="en-US" altLang="zh-CN" sz="2000" b="1" dirty="0">
                          <a:effectLst/>
                          <a:latin typeface="+mn-lt"/>
                          <a:ea typeface="黑体" pitchFamily="2" charset="-122"/>
                        </a:rPr>
                        <a:t> </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altLang="zh-CN" sz="2000" b="1" dirty="0">
                          <a:effectLst/>
                          <a:latin typeface="+mn-lt"/>
                          <a:ea typeface="黑体" pitchFamily="2" charset="-122"/>
                        </a:rPr>
                        <a:t> </a:t>
                      </a:r>
                      <a:r>
                        <a:rPr lang="en-US" sz="2000" b="1" dirty="0">
                          <a:effectLst/>
                          <a:latin typeface="+mn-lt"/>
                          <a:ea typeface="黑体" pitchFamily="2" charset="-122"/>
                        </a:rPr>
                        <a:t>4 </a:t>
                      </a:r>
                      <a:r>
                        <a:rPr lang="zh-CN" sz="2000" b="1" dirty="0">
                          <a:effectLst/>
                          <a:latin typeface="+mn-lt"/>
                          <a:ea typeface="黑体" pitchFamily="2" charset="-122"/>
                        </a:rPr>
                        <a:t>对</a:t>
                      </a:r>
                      <a:r>
                        <a:rPr lang="en-US" altLang="zh-CN" sz="2000" b="1" dirty="0">
                          <a:effectLst/>
                          <a:latin typeface="+mn-lt"/>
                          <a:ea typeface="黑体" pitchFamily="2" charset="-122"/>
                        </a:rPr>
                        <a:t> </a:t>
                      </a:r>
                      <a:r>
                        <a:rPr lang="en-US" sz="2000" b="1" dirty="0">
                          <a:effectLst/>
                          <a:latin typeface="+mn-lt"/>
                          <a:ea typeface="黑体" pitchFamily="2" charset="-122"/>
                        </a:rPr>
                        <a:t>UTP 5 </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719737" y="2679304"/>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en-US" sz="2400" b="1" dirty="0">
                <a:latin typeface="+mn-lt"/>
                <a:ea typeface="黑体" pitchFamily="2" charset="-122"/>
                <a:cs typeface="Times New Roman" pitchFamily="18" charset="0"/>
              </a:rPr>
              <a:t>吉比特以太网物理层标准</a:t>
            </a:r>
            <a:endParaRPr lang="zh-CN" altLang="en-US" sz="2400" b="1" dirty="0">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Tree>
    <p:extLst>
      <p:ext uri="{BB962C8B-B14F-4D97-AF65-F5344CB8AC3E}">
        <p14:creationId xmlns:p14="http://schemas.microsoft.com/office/powerpoint/2010/main" val="224154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7051" y="1536412"/>
            <a:ext cx="11137899" cy="4844916"/>
          </a:xfrm>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356374" name="Line 22"/>
          <p:cNvSpPr>
            <a:spLocks noChangeShapeType="1"/>
          </p:cNvSpPr>
          <p:nvPr/>
        </p:nvSpPr>
        <p:spPr bwMode="auto">
          <a:xfrm rot="16200000" flipV="1">
            <a:off x="2110648" y="3879046"/>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6" name="Rectangle 4"/>
          <p:cNvSpPr>
            <a:spLocks noChangeArrowheads="1"/>
          </p:cNvSpPr>
          <p:nvPr/>
        </p:nvSpPr>
        <p:spPr bwMode="auto">
          <a:xfrm>
            <a:off x="2380059" y="4128216"/>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SOH</a:t>
            </a:r>
          </a:p>
        </p:txBody>
      </p:sp>
      <p:sp>
        <p:nvSpPr>
          <p:cNvPr id="356357" name="Rectangle 5"/>
          <p:cNvSpPr>
            <a:spLocks noChangeArrowheads="1"/>
          </p:cNvSpPr>
          <p:nvPr/>
        </p:nvSpPr>
        <p:spPr bwMode="auto">
          <a:xfrm>
            <a:off x="2990586" y="4128216"/>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8" name="Rectangle 6"/>
          <p:cNvSpPr>
            <a:spLocks noChangeArrowheads="1"/>
          </p:cNvSpPr>
          <p:nvPr/>
        </p:nvSpPr>
        <p:spPr bwMode="auto">
          <a:xfrm>
            <a:off x="4763692" y="4128216"/>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59" name="Line 7"/>
          <p:cNvSpPr>
            <a:spLocks noChangeShapeType="1"/>
          </p:cNvSpPr>
          <p:nvPr/>
        </p:nvSpPr>
        <p:spPr bwMode="auto">
          <a:xfrm>
            <a:off x="4792928" y="3096343"/>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0" name="Text Box 8"/>
          <p:cNvSpPr txBox="1">
            <a:spLocks noChangeArrowheads="1"/>
          </p:cNvSpPr>
          <p:nvPr/>
        </p:nvSpPr>
        <p:spPr bwMode="auto">
          <a:xfrm>
            <a:off x="3596919" y="2636912"/>
            <a:ext cx="2336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出现了“</a:t>
            </a:r>
            <a:r>
              <a:rPr kumimoji="1" lang="en-US" altLang="zh-CN" sz="2400">
                <a:solidFill>
                  <a:srgbClr val="000099"/>
                </a:solidFill>
                <a:latin typeface="微软雅黑" panose="020B0503020204020204" pitchFamily="34" charset="-122"/>
                <a:ea typeface="微软雅黑" panose="020B0503020204020204" pitchFamily="34" charset="-122"/>
              </a:rPr>
              <a:t>EOT”</a:t>
            </a:r>
          </a:p>
        </p:txBody>
      </p:sp>
      <p:sp>
        <p:nvSpPr>
          <p:cNvPr id="356361" name="AutoShape 9"/>
          <p:cNvSpPr>
            <a:spLocks/>
          </p:cNvSpPr>
          <p:nvPr/>
        </p:nvSpPr>
        <p:spPr bwMode="auto">
          <a:xfrm rot="-5400000">
            <a:off x="7998487" y="2182208"/>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2" name="Text Box 10"/>
          <p:cNvSpPr txBox="1">
            <a:spLocks noChangeArrowheads="1"/>
          </p:cNvSpPr>
          <p:nvPr/>
        </p:nvSpPr>
        <p:spPr bwMode="auto">
          <a:xfrm>
            <a:off x="6572826" y="5052143"/>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a:solidFill>
                  <a:srgbClr val="000099"/>
                </a:solidFill>
                <a:latin typeface="微软雅黑" panose="020B0503020204020204" pitchFamily="34" charset="-122"/>
                <a:ea typeface="微软雅黑" panose="020B0503020204020204" pitchFamily="34" charset="-122"/>
              </a:rPr>
              <a:t>被接收端当作无效帧而丢弃</a:t>
            </a:r>
          </a:p>
        </p:txBody>
      </p:sp>
      <p:sp>
        <p:nvSpPr>
          <p:cNvPr id="356363" name="AutoShape 11"/>
          <p:cNvSpPr>
            <a:spLocks/>
          </p:cNvSpPr>
          <p:nvPr/>
        </p:nvSpPr>
        <p:spPr bwMode="auto">
          <a:xfrm rot="-5400000">
            <a:off x="3700661" y="3499500"/>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4" name="Text Box 12"/>
          <p:cNvSpPr txBox="1">
            <a:spLocks noChangeArrowheads="1"/>
          </p:cNvSpPr>
          <p:nvPr/>
        </p:nvSpPr>
        <p:spPr bwMode="auto">
          <a:xfrm>
            <a:off x="2697678" y="5045793"/>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FF0000"/>
                </a:solidFill>
                <a:latin typeface="微软雅黑" panose="020B0503020204020204" pitchFamily="34" charset="-122"/>
                <a:ea typeface="微软雅黑" panose="020B0503020204020204" pitchFamily="34" charset="-122"/>
              </a:rPr>
              <a:t>被接收端</a:t>
            </a:r>
          </a:p>
          <a:p>
            <a:pPr algn="ctr"/>
            <a:r>
              <a:rPr kumimoji="1" lang="zh-CN" altLang="en-US" sz="2400" dirty="0">
                <a:solidFill>
                  <a:srgbClr val="FF0000"/>
                </a:solidFill>
                <a:latin typeface="微软雅黑" panose="020B0503020204020204" pitchFamily="34" charset="-122"/>
                <a:ea typeface="微软雅黑" panose="020B0503020204020204" pitchFamily="34" charset="-122"/>
              </a:rPr>
              <a:t>误认为是一个帧</a:t>
            </a:r>
          </a:p>
        </p:txBody>
      </p:sp>
      <p:sp>
        <p:nvSpPr>
          <p:cNvPr id="356365" name="Line 13"/>
          <p:cNvSpPr>
            <a:spLocks noChangeShapeType="1"/>
          </p:cNvSpPr>
          <p:nvPr/>
        </p:nvSpPr>
        <p:spPr bwMode="auto">
          <a:xfrm>
            <a:off x="3006063" y="3866279"/>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6" name="Text Box 14"/>
          <p:cNvSpPr txBox="1">
            <a:spLocks noChangeArrowheads="1"/>
          </p:cNvSpPr>
          <p:nvPr/>
        </p:nvSpPr>
        <p:spPr bwMode="auto">
          <a:xfrm>
            <a:off x="5997683" y="3609106"/>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数据部分</a:t>
            </a:r>
          </a:p>
        </p:txBody>
      </p:sp>
      <p:sp>
        <p:nvSpPr>
          <p:cNvPr id="356367" name="Rectangle 15"/>
          <p:cNvSpPr>
            <a:spLocks noChangeArrowheads="1"/>
          </p:cNvSpPr>
          <p:nvPr/>
        </p:nvSpPr>
        <p:spPr bwMode="auto">
          <a:xfrm>
            <a:off x="10340975" y="4128216"/>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68" name="Line 16"/>
          <p:cNvSpPr>
            <a:spLocks noChangeShapeType="1"/>
          </p:cNvSpPr>
          <p:nvPr/>
        </p:nvSpPr>
        <p:spPr bwMode="auto">
          <a:xfrm>
            <a:off x="2380059" y="3383679"/>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9" name="Text Box 17"/>
          <p:cNvSpPr txBox="1">
            <a:spLocks noChangeArrowheads="1"/>
          </p:cNvSpPr>
          <p:nvPr/>
        </p:nvSpPr>
        <p:spPr bwMode="auto">
          <a:xfrm>
            <a:off x="5597831" y="310586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完整的帧</a:t>
            </a:r>
          </a:p>
        </p:txBody>
      </p:sp>
      <p:sp>
        <p:nvSpPr>
          <p:cNvPr id="356370" name="Line 18"/>
          <p:cNvSpPr>
            <a:spLocks noChangeShapeType="1"/>
          </p:cNvSpPr>
          <p:nvPr/>
        </p:nvSpPr>
        <p:spPr bwMode="auto">
          <a:xfrm>
            <a:off x="23800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1" name="Line 19"/>
          <p:cNvSpPr>
            <a:spLocks noChangeShapeType="1"/>
          </p:cNvSpPr>
          <p:nvPr/>
        </p:nvSpPr>
        <p:spPr bwMode="auto">
          <a:xfrm>
            <a:off x="109652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2" name="Line 20"/>
          <p:cNvSpPr>
            <a:spLocks noChangeShapeType="1"/>
          </p:cNvSpPr>
          <p:nvPr/>
        </p:nvSpPr>
        <p:spPr bwMode="auto">
          <a:xfrm>
            <a:off x="3006063"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3" name="Line 21"/>
          <p:cNvSpPr>
            <a:spLocks noChangeShapeType="1"/>
          </p:cNvSpPr>
          <p:nvPr/>
        </p:nvSpPr>
        <p:spPr bwMode="auto">
          <a:xfrm>
            <a:off x="10340975"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5" name="Text Box 23"/>
          <p:cNvSpPr txBox="1">
            <a:spLocks noChangeArrowheads="1"/>
          </p:cNvSpPr>
          <p:nvPr/>
        </p:nvSpPr>
        <p:spPr bwMode="auto">
          <a:xfrm>
            <a:off x="1487489" y="3628155"/>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a:t>
            </a:r>
          </a:p>
          <a:p>
            <a:r>
              <a:rPr kumimoji="1" lang="zh-CN" altLang="en-US" sz="2400">
                <a:solidFill>
                  <a:srgbClr val="000099"/>
                </a:solidFill>
                <a:latin typeface="微软雅黑" panose="020B0503020204020204" pitchFamily="34" charset="-122"/>
                <a:ea typeface="微软雅黑" panose="020B0503020204020204" pitchFamily="34" charset="-122"/>
              </a:rPr>
              <a:t>在前</a:t>
            </a:r>
          </a:p>
        </p:txBody>
      </p:sp>
      <p:sp>
        <p:nvSpPr>
          <p:cNvPr id="3" name="矩形 2"/>
          <p:cNvSpPr/>
          <p:nvPr/>
        </p:nvSpPr>
        <p:spPr>
          <a:xfrm>
            <a:off x="2933442" y="5919663"/>
            <a:ext cx="64029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数据部分恰好出现与</a:t>
            </a:r>
            <a:r>
              <a:rPr lang="en-US" altLang="zh-CN" sz="2400" dirty="0">
                <a:solidFill>
                  <a:srgbClr val="333399"/>
                </a:solidFill>
                <a:latin typeface="微软雅黑" panose="020B0503020204020204" pitchFamily="34" charset="-122"/>
                <a:ea typeface="微软雅黑" panose="020B0503020204020204" pitchFamily="34" charset="-122"/>
              </a:rPr>
              <a:t> EOT </a:t>
            </a:r>
            <a:r>
              <a:rPr lang="zh-CN" altLang="zh-CN" sz="2400" dirty="0">
                <a:solidFill>
                  <a:srgbClr val="333399"/>
                </a:solidFill>
                <a:latin typeface="微软雅黑" panose="020B0503020204020204" pitchFamily="34" charset="-122"/>
                <a:ea typeface="微软雅黑" panose="020B0503020204020204" pitchFamily="34" charset="-122"/>
              </a:rPr>
              <a:t>一样的代码</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679FEED-9E85-41DF-B1C1-3FFBF7A899FF}"/>
              </a:ext>
            </a:extLst>
          </p:cNvPr>
          <p:cNvSpPr/>
          <p:nvPr/>
        </p:nvSpPr>
        <p:spPr>
          <a:xfrm>
            <a:off x="6505135" y="909122"/>
            <a:ext cx="3313728" cy="369332"/>
          </a:xfrm>
          <a:prstGeom prst="rect">
            <a:avLst/>
          </a:prstGeom>
        </p:spPr>
        <p:txBody>
          <a:bodyPr wrap="none">
            <a:spAutoFit/>
          </a:bodyPr>
          <a:lstStyle/>
          <a:p>
            <a:r>
              <a:rPr lang="zh-CN" altLang="en-US" dirty="0">
                <a:solidFill>
                  <a:srgbClr val="00FF00"/>
                </a:solidFill>
              </a:rPr>
              <a:t>非透明传输</a:t>
            </a:r>
            <a:r>
              <a:rPr lang="en-US" altLang="zh-CN" dirty="0">
                <a:solidFill>
                  <a:srgbClr val="00FF00"/>
                </a:solidFill>
              </a:rPr>
              <a:t>: </a:t>
            </a:r>
            <a:r>
              <a:rPr lang="zh-CN" altLang="en-US" dirty="0">
                <a:solidFill>
                  <a:srgbClr val="00FF00"/>
                </a:solidFill>
              </a:rPr>
              <a:t>对传输内容有限制</a:t>
            </a:r>
          </a:p>
        </p:txBody>
      </p:sp>
    </p:spTree>
    <p:extLst>
      <p:ext uri="{BB962C8B-B14F-4D97-AF65-F5344CB8AC3E}">
        <p14:creationId xmlns:p14="http://schemas.microsoft.com/office/powerpoint/2010/main" val="7209038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字节。接收端在收到以太网的 </a:t>
            </a:r>
            <a:r>
              <a:rPr lang="en-US" altLang="zh-CN" sz="2800" dirty="0"/>
              <a:t>MAC </a:t>
            </a:r>
            <a:r>
              <a:rPr lang="zh-CN" altLang="en-US" sz="2800" dirty="0"/>
              <a:t>帧后，要将所填充的特殊字符删除后才向高层交付。</a:t>
            </a:r>
          </a:p>
          <a:p>
            <a:pPr marL="342900" lvl="1" indent="-342900">
              <a:buClr>
                <a:srgbClr val="333399"/>
              </a:buClr>
              <a:buSzPct val="75000"/>
            </a:pPr>
            <a:endParaRPr lang="zh-CN" altLang="en-US" dirty="0"/>
          </a:p>
          <a:p>
            <a:endParaRPr lang="zh-CN" altLang="en-US" dirty="0"/>
          </a:p>
        </p:txBody>
      </p:sp>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grpSp>
        <p:nvGrpSpPr>
          <p:cNvPr id="3" name="组合 2"/>
          <p:cNvGrpSpPr/>
          <p:nvPr/>
        </p:nvGrpSpPr>
        <p:grpSpPr>
          <a:xfrm>
            <a:off x="2639617"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争用期长度 </a:t>
              </a:r>
              <a:r>
                <a:rPr lang="en-US" altLang="zh-CN" sz="2000" b="1" dirty="0">
                  <a:solidFill>
                    <a:srgbClr val="000099"/>
                  </a:solidFill>
                  <a:latin typeface="+mn-lt"/>
                  <a:ea typeface="黑体" pitchFamily="2" charset="-122"/>
                </a:rPr>
                <a:t>= </a:t>
              </a:r>
              <a:r>
                <a:rPr lang="zh-CN" altLang="en-US" sz="2000" b="1" dirty="0">
                  <a:solidFill>
                    <a:srgbClr val="000099"/>
                  </a:solidFill>
                  <a:latin typeface="+mn-lt"/>
                  <a:ea typeface="黑体" pitchFamily="2"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4655840" y="5919664"/>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载波延伸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grpSp>
        <p:nvGrpSpPr>
          <p:cNvPr id="3" name="组合 2"/>
          <p:cNvGrpSpPr/>
          <p:nvPr/>
        </p:nvGrpSpPr>
        <p:grpSpPr>
          <a:xfrm>
            <a:off x="1772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99"/>
                  </a:solidFill>
                  <a:latin typeface="+mn-lt"/>
                  <a:ea typeface="黑体" pitchFamily="2" charset="-122"/>
                </a:rPr>
                <a:t> 帧#1     </a:t>
              </a:r>
              <a:r>
                <a:rPr lang="en-US" altLang="zh-CN" b="1" i="1" dirty="0">
                  <a:solidFill>
                    <a:srgbClr val="000099"/>
                  </a:solidFill>
                  <a:latin typeface="+mn-lt"/>
                  <a:ea typeface="黑体" pitchFamily="2" charset="-122"/>
                </a:rPr>
                <a:t>RRRRRRRR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#2    </a:t>
              </a:r>
              <a:r>
                <a:rPr lang="en-US" altLang="zh-CN" b="1" i="1" dirty="0">
                  <a:solidFill>
                    <a:srgbClr val="000099"/>
                  </a:solidFill>
                  <a:latin typeface="+mn-lt"/>
                  <a:ea typeface="黑体" pitchFamily="2" charset="-122"/>
                </a:rPr>
                <a:t>RRRR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#3     </a:t>
              </a:r>
              <a:r>
                <a:rPr lang="en-US" altLang="zh-CN" b="1" i="1" dirty="0">
                  <a:solidFill>
                    <a:srgbClr val="000099"/>
                  </a:solidFill>
                  <a:latin typeface="+mn-lt"/>
                  <a:ea typeface="黑体" pitchFamily="2" charset="-122"/>
                </a:rPr>
                <a:t>RRR    </a:t>
              </a:r>
              <a:r>
                <a:rPr lang="zh-CN" altLang="en-US" b="1" dirty="0">
                  <a:solidFill>
                    <a:srgbClr val="000099"/>
                  </a:solidFill>
                  <a:ea typeface="黑体" pitchFamily="2" charset="-122"/>
                </a:rPr>
                <a:t>帧</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4727849" y="5805265"/>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a:latin typeface="+mn-lt"/>
                <a:ea typeface="黑体" pitchFamily="2" charset="-122"/>
                <a:cs typeface="Times New Roman" pitchFamily="18" charset="0"/>
              </a:rPr>
              <a:t>分组突发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Tree>
    <p:extLst>
      <p:ext uri="{BB962C8B-B14F-4D97-AF65-F5344CB8AC3E}">
        <p14:creationId xmlns:p14="http://schemas.microsoft.com/office/powerpoint/2010/main" val="27041799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2423593"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a:solidFill>
                    <a:srgbClr val="0000CC"/>
                  </a:solidFill>
                  <a:latin typeface="+mn-lt"/>
                  <a:ea typeface="黑体" pitchFamily="2" charset="-122"/>
                </a:rPr>
                <a:t>Gbit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a:solidFill>
                    <a:srgbClr val="0000CC"/>
                  </a:solidFill>
                  <a:latin typeface="+mn-lt"/>
                  <a:ea typeface="黑体" pitchFamily="2" charset="-122"/>
                </a:rPr>
                <a:t>Mbit</a:t>
              </a:r>
              <a:r>
                <a:rPr kumimoji="1" lang="en-US" altLang="zh-CN" sz="2000" b="1" dirty="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021025563"/>
              </p:ext>
            </p:extLst>
          </p:nvPr>
        </p:nvGraphicFramePr>
        <p:xfrm>
          <a:off x="1775520" y="2105025"/>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solidFill>
                            <a:srgbClr val="333399"/>
                          </a:solidFill>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solidFill>
                            <a:srgbClr val="333399"/>
                          </a:solidFill>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10GBASE-SR</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300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多模光纤（</a:t>
                      </a:r>
                      <a:r>
                        <a:rPr lang="en-US" sz="2000" b="1">
                          <a:solidFill>
                            <a:srgbClr val="333399"/>
                          </a:solidFill>
                          <a:effectLst/>
                          <a:latin typeface="+mn-lt"/>
                          <a:ea typeface="黑体" pitchFamily="2" charset="-122"/>
                        </a:rPr>
                        <a:t>0.85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10GBASE-LR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solidFill>
                            <a:srgbClr val="333399"/>
                          </a:solidFill>
                          <a:effectLst/>
                          <a:latin typeface="+mn-lt"/>
                          <a:ea typeface="黑体" pitchFamily="2" charset="-122"/>
                        </a:rPr>
                        <a:t>单模光纤（</a:t>
                      </a:r>
                      <a:r>
                        <a:rPr lang="en-US" sz="2000" b="1">
                          <a:solidFill>
                            <a:srgbClr val="333399"/>
                          </a:solidFill>
                          <a:effectLst/>
                          <a:latin typeface="+mn-lt"/>
                          <a:ea typeface="黑体" pitchFamily="2" charset="-122"/>
                        </a:rPr>
                        <a:t>1.3 </a:t>
                      </a:r>
                      <a:r>
                        <a:rPr lang="en-US" sz="2000" b="1">
                          <a:solidFill>
                            <a:srgbClr val="333399"/>
                          </a:solidFill>
                          <a:effectLst/>
                          <a:latin typeface="+mn-lt"/>
                          <a:ea typeface="黑体" pitchFamily="2" charset="-122"/>
                          <a:sym typeface="Symbol"/>
                        </a:rPr>
                        <a:t></a:t>
                      </a:r>
                      <a:r>
                        <a:rPr lang="en-US" sz="2000" b="1">
                          <a:solidFill>
                            <a:srgbClr val="333399"/>
                          </a:solidFill>
                          <a:effectLst/>
                          <a:latin typeface="+mn-lt"/>
                          <a:ea typeface="黑体" pitchFamily="2" charset="-122"/>
                        </a:rPr>
                        <a:t>m</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10GBASE-ER</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solidFill>
                            <a:srgbClr val="333399"/>
                          </a:solidFill>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40 km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单模光纤（</a:t>
                      </a:r>
                      <a:r>
                        <a:rPr lang="en-US" sz="2000" b="1" dirty="0">
                          <a:solidFill>
                            <a:srgbClr val="333399"/>
                          </a:solidFill>
                          <a:effectLst/>
                          <a:latin typeface="+mn-lt"/>
                          <a:ea typeface="黑体" pitchFamily="2" charset="-122"/>
                        </a:rPr>
                        <a:t>1.5 </a:t>
                      </a:r>
                      <a:r>
                        <a:rPr lang="en-US" sz="2000" b="1" dirty="0">
                          <a:solidFill>
                            <a:srgbClr val="333399"/>
                          </a:solidFill>
                          <a:effectLst/>
                          <a:latin typeface="+mn-lt"/>
                          <a:ea typeface="黑体" pitchFamily="2" charset="-122"/>
                          <a:sym typeface="Symbol"/>
                        </a:rPr>
                        <a:t></a:t>
                      </a:r>
                      <a:r>
                        <a:rPr lang="en-US" sz="2000" b="1" dirty="0">
                          <a:solidFill>
                            <a:srgbClr val="333399"/>
                          </a:solidFill>
                          <a:effectLst/>
                          <a:latin typeface="+mn-lt"/>
                          <a:ea typeface="黑体" pitchFamily="2" charset="-122"/>
                        </a:rPr>
                        <a:t>m</a:t>
                      </a:r>
                      <a:r>
                        <a:rPr lang="zh-CN" sz="2000" b="1" dirty="0">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1">
                          <a:solidFill>
                            <a:srgbClr val="333399"/>
                          </a:solidFill>
                          <a:effectLst/>
                          <a:latin typeface="+mn-lt"/>
                          <a:ea typeface="黑体" pitchFamily="2" charset="-122"/>
                        </a:rPr>
                        <a:t>10GBASE-CX4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15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对双芯同轴电缆</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(twinax)</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10GBASE-T</a:t>
                      </a:r>
                      <a:endParaRPr lang="zh-CN" sz="2000" b="1" dirty="0">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solidFill>
                            <a:srgbClr val="333399"/>
                          </a:solidFill>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solidFill>
                            <a:srgbClr val="333399"/>
                          </a:solidFill>
                          <a:effectLst/>
                          <a:latin typeface="+mn-lt"/>
                          <a:ea typeface="黑体" pitchFamily="2" charset="-122"/>
                        </a:rPr>
                        <a:t>100 m</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solidFill>
                            <a:srgbClr val="333399"/>
                          </a:solidFill>
                          <a:effectLst/>
                          <a:latin typeface="+mn-lt"/>
                          <a:ea typeface="黑体" pitchFamily="2" charset="-122"/>
                        </a:rPr>
                        <a:t>使用</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4 </a:t>
                      </a:r>
                      <a:r>
                        <a:rPr lang="zh-CN" sz="2000" b="1" dirty="0">
                          <a:solidFill>
                            <a:srgbClr val="333399"/>
                          </a:solidFill>
                          <a:effectLst/>
                          <a:latin typeface="+mn-lt"/>
                          <a:ea typeface="黑体" pitchFamily="2" charset="-122"/>
                        </a:rPr>
                        <a:t>对</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6A </a:t>
                      </a:r>
                      <a:r>
                        <a:rPr lang="zh-CN" sz="2000" b="1" dirty="0">
                          <a:solidFill>
                            <a:srgbClr val="333399"/>
                          </a:solidFill>
                          <a:effectLst/>
                          <a:latin typeface="+mn-lt"/>
                          <a:ea typeface="黑体" pitchFamily="2" charset="-122"/>
                        </a:rPr>
                        <a:t>类</a:t>
                      </a:r>
                      <a:r>
                        <a:rPr lang="en-US" altLang="zh-CN" sz="2000" b="1" dirty="0">
                          <a:solidFill>
                            <a:srgbClr val="333399"/>
                          </a:solidFill>
                          <a:effectLst/>
                          <a:latin typeface="+mn-lt"/>
                          <a:ea typeface="黑体" pitchFamily="2" charset="-122"/>
                        </a:rPr>
                        <a:t> </a:t>
                      </a:r>
                      <a:r>
                        <a:rPr lang="pt-BR" sz="2000" b="1" dirty="0">
                          <a:solidFill>
                            <a:srgbClr val="333399"/>
                          </a:solidFill>
                          <a:effectLst/>
                          <a:latin typeface="+mn-lt"/>
                          <a:ea typeface="黑体" pitchFamily="2" charset="-122"/>
                        </a:rPr>
                        <a:t>UTP </a:t>
                      </a:r>
                      <a:r>
                        <a:rPr lang="zh-CN" sz="2000" b="1" dirty="0">
                          <a:solidFill>
                            <a:srgbClr val="333399"/>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800896" y="1628801"/>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34369806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
        <p:nvSpPr>
          <p:cNvPr id="2" name="标题 1"/>
          <p:cNvSpPr>
            <a:spLocks noGrp="1"/>
          </p:cNvSpPr>
          <p:nvPr>
            <p:ph type="title"/>
          </p:nvPr>
        </p:nvSpPr>
        <p:spPr/>
        <p:txBody>
          <a:bodyPr/>
          <a:lstStyle/>
          <a:p>
            <a:pPr algn="ctr"/>
            <a:r>
              <a:rPr lang="zh-CN" altLang="en-US" dirty="0"/>
              <a:t>更快的以太网</a:t>
            </a:r>
          </a:p>
        </p:txBody>
      </p:sp>
    </p:spTree>
    <p:extLst>
      <p:ext uri="{BB962C8B-B14F-4D97-AF65-F5344CB8AC3E}">
        <p14:creationId xmlns:p14="http://schemas.microsoft.com/office/powerpoint/2010/main" val="130323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extLst>
              <p:ext uri="{D42A27DB-BD31-4B8C-83A1-F6EECF244321}">
                <p14:modId xmlns:p14="http://schemas.microsoft.com/office/powerpoint/2010/main" val="285295996"/>
              </p:ext>
            </p:extLst>
          </p:nvPr>
        </p:nvGraphicFramePr>
        <p:xfrm>
          <a:off x="1919536" y="1946449"/>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1" kern="1200" dirty="0">
                          <a:solidFill>
                            <a:srgbClr val="333399"/>
                          </a:solidFill>
                          <a:effectLst/>
                          <a:latin typeface="+mn-lt"/>
                          <a:ea typeface="黑体" pitchFamily="2" charset="-122"/>
                        </a:rPr>
                        <a:t>物理层</a:t>
                      </a:r>
                      <a:endParaRPr lang="zh-CN" sz="24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40GE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a:solidFill>
                            <a:srgbClr val="333399"/>
                          </a:solidFill>
                          <a:effectLst/>
                          <a:latin typeface="+mn-lt"/>
                          <a:ea typeface="黑体" pitchFamily="2" charset="-122"/>
                        </a:rPr>
                        <a:t>100GE</a:t>
                      </a:r>
                      <a:endParaRPr lang="zh-CN" sz="24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a:t>
                      </a:r>
                      <a:r>
                        <a:rPr lang="zh-CN" sz="2000" b="1" kern="1200" dirty="0">
                          <a:solidFill>
                            <a:srgbClr val="333399"/>
                          </a:solidFill>
                          <a:effectLst/>
                          <a:latin typeface="+mn-lt"/>
                          <a:ea typeface="黑体" pitchFamily="2" charset="-122"/>
                          <a:cs typeface="+mn-cs"/>
                        </a:rPr>
                        <a:t>背板上</a:t>
                      </a:r>
                      <a:r>
                        <a:rPr lang="zh-CN" sz="2000" b="1" kern="1200" dirty="0">
                          <a:solidFill>
                            <a:srgbClr val="333399"/>
                          </a:solidFill>
                          <a:effectLst/>
                          <a:latin typeface="+mn-lt"/>
                          <a:ea typeface="黑体" pitchFamily="2" charset="-122"/>
                        </a:rPr>
                        <a:t>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 m </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40GBASE-KR4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solidFill>
                            <a:srgbClr val="333399"/>
                          </a:solidFill>
                          <a:effectLst/>
                          <a:latin typeface="+mn-lt"/>
                          <a:ea typeface="黑体" pitchFamily="2" charset="-122"/>
                        </a:rPr>
                        <a:t> </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在铜缆上传输至少超过</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7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40GBASE-CR4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100GBASE-CR10</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在多模光纤上传输至少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100 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100GBASE-SR10</a:t>
                      </a:r>
                      <a:r>
                        <a:rPr lang="zh-CN" altLang="en-US" sz="2000" b="1" dirty="0">
                          <a:solidFill>
                            <a:srgbClr val="333399"/>
                          </a:solidFill>
                          <a:effectLst/>
                          <a:latin typeface="+mn-lt"/>
                          <a:ea typeface="黑体" pitchFamily="2" charset="-122"/>
                        </a:rPr>
                        <a:t>，</a:t>
                      </a:r>
                      <a:endParaRPr lang="en-US" sz="2000" b="1" dirty="0">
                        <a:solidFill>
                          <a:srgbClr val="333399"/>
                        </a:solidFill>
                        <a:effectLst/>
                        <a:latin typeface="+mn-lt"/>
                        <a:ea typeface="黑体" pitchFamily="2" charset="-122"/>
                      </a:endParaRPr>
                    </a:p>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altLang="zh-CN" sz="2000" b="1" dirty="0">
                          <a:solidFill>
                            <a:srgbClr val="333399"/>
                          </a:solidFill>
                          <a:effectLst/>
                          <a:latin typeface="+mn-lt"/>
                          <a:ea typeface="黑体" pitchFamily="2" charset="-122"/>
                        </a:rPr>
                        <a:t>100GBASE-SR4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10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40GBASE-LR4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100GBASE-LR4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1" kern="1200" dirty="0">
                          <a:solidFill>
                            <a:srgbClr val="333399"/>
                          </a:solidFill>
                          <a:effectLst/>
                          <a:latin typeface="+mn-lt"/>
                          <a:ea typeface="黑体" pitchFamily="2" charset="-122"/>
                        </a:rPr>
                        <a:t>在单模光纤上传输至少</a:t>
                      </a:r>
                      <a:r>
                        <a:rPr lang="en-US" altLang="zh-CN" sz="2000" b="1" kern="1200" dirty="0">
                          <a:solidFill>
                            <a:srgbClr val="333399"/>
                          </a:solidFill>
                          <a:effectLst/>
                          <a:latin typeface="+mn-lt"/>
                          <a:ea typeface="黑体" pitchFamily="2" charset="-122"/>
                        </a:rPr>
                        <a:t> </a:t>
                      </a:r>
                      <a:r>
                        <a:rPr lang="en-US" sz="2000" b="1" kern="1200" dirty="0">
                          <a:solidFill>
                            <a:srgbClr val="333399"/>
                          </a:solidFill>
                          <a:effectLst/>
                          <a:latin typeface="+mn-lt"/>
                          <a:ea typeface="黑体" pitchFamily="2" charset="-122"/>
                        </a:rPr>
                        <a:t>40 km</a:t>
                      </a:r>
                      <a:endParaRPr lang="zh-CN" sz="2000" b="1" kern="1200" dirty="0">
                        <a:solidFill>
                          <a:srgbClr val="333399"/>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a:solidFill>
                            <a:srgbClr val="333399"/>
                          </a:solidFill>
                          <a:effectLst/>
                          <a:latin typeface="+mn-lt"/>
                          <a:ea typeface="黑体" pitchFamily="2" charset="-122"/>
                        </a:rPr>
                        <a:t>*</a:t>
                      </a:r>
                      <a:r>
                        <a:rPr lang="en-US" sz="2000" b="1" dirty="0">
                          <a:solidFill>
                            <a:srgbClr val="333399"/>
                          </a:solidFill>
                          <a:effectLst/>
                          <a:latin typeface="+mn-lt"/>
                          <a:ea typeface="黑体" pitchFamily="2" charset="-122"/>
                        </a:rPr>
                        <a:t>40GBASE-ER </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solidFill>
                            <a:srgbClr val="333399"/>
                          </a:solidFill>
                          <a:effectLst/>
                          <a:latin typeface="+mn-lt"/>
                          <a:ea typeface="黑体" pitchFamily="2" charset="-122"/>
                        </a:rPr>
                        <a:t>100GBASE-ER4</a:t>
                      </a:r>
                      <a:endParaRPr lang="zh-CN" sz="2000" b="1" dirty="0">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927649" y="1484785"/>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a:solidFill>
                  <a:srgbClr val="333399"/>
                </a:solidFill>
                <a:latin typeface="+mn-lt"/>
                <a:ea typeface="黑体" pitchFamily="2" charset="-122"/>
                <a:cs typeface="Times New Roman" pitchFamily="18" charset="0"/>
              </a:rPr>
              <a:t>40GE/10GE </a:t>
            </a:r>
            <a:r>
              <a:rPr lang="zh-CN" altLang="en-US" sz="2400" b="1" dirty="0">
                <a:solidFill>
                  <a:srgbClr val="333399"/>
                </a:solidFill>
                <a:latin typeface="+mn-lt"/>
                <a:ea typeface="黑体" pitchFamily="2" charset="-122"/>
                <a:cs typeface="Times New Roman" pitchFamily="18" charset="0"/>
              </a:rPr>
              <a:t>的物理层标准</a:t>
            </a:r>
          </a:p>
        </p:txBody>
      </p:sp>
    </p:spTree>
    <p:extLst>
      <p:ext uri="{BB962C8B-B14F-4D97-AF65-F5344CB8AC3E}">
        <p14:creationId xmlns:p14="http://schemas.microsoft.com/office/powerpoint/2010/main" val="19980351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latin typeface="Arial" charset="0"/>
              </a:rPr>
              <a:t>技术成熟；</a:t>
            </a:r>
          </a:p>
          <a:p>
            <a:pPr lvl="1"/>
            <a:r>
              <a:rPr lang="zh-CN" altLang="en-US" dirty="0">
                <a:solidFill>
                  <a:srgbClr val="0000FF"/>
                </a:solidFill>
                <a:latin typeface="Arial" charset="0"/>
                <a:ea typeface="黑体" pitchFamily="2" charset="-122"/>
              </a:rPr>
              <a:t>互操作性很好；</a:t>
            </a:r>
          </a:p>
          <a:p>
            <a:pPr lvl="1"/>
            <a:r>
              <a:rPr lang="zh-CN" altLang="en-US" dirty="0">
                <a:solidFill>
                  <a:srgbClr val="0000FF"/>
                </a:solidFill>
                <a:latin typeface="Arial" charset="0"/>
                <a:ea typeface="黑体" pitchFamily="2" charset="-122"/>
              </a:rPr>
              <a:t>在广域网中使用以太网时价格便宜；</a:t>
            </a:r>
          </a:p>
          <a:p>
            <a:pPr lvl="1"/>
            <a:r>
              <a:rPr lang="zh-CN" altLang="en-US" dirty="0">
                <a:solidFill>
                  <a:srgbClr val="0000FF"/>
                </a:solidFill>
                <a:latin typeface="Arial" charset="0"/>
                <a:ea typeface="黑体" pitchFamily="2" charset="-122"/>
              </a:rPr>
              <a:t>采用统一的以太网帧格式，简化了操作和管理。</a:t>
            </a:r>
            <a:r>
              <a:rPr lang="zh-CN" altLang="en-US" sz="3200" dirty="0">
                <a:solidFill>
                  <a:srgbClr val="0000FF"/>
                </a:solidFill>
              </a:rPr>
              <a:t>   </a:t>
            </a:r>
            <a:r>
              <a:rPr lang="zh-CN" altLang="en-US" dirty="0">
                <a:solidFill>
                  <a:srgbClr val="0000FF"/>
                </a:solidFill>
              </a:rPr>
              <a:t>  </a:t>
            </a:r>
          </a:p>
        </p:txBody>
      </p:sp>
      <p:sp>
        <p:nvSpPr>
          <p:cNvPr id="492546" name="Rectangle 2"/>
          <p:cNvSpPr>
            <a:spLocks noGrp="1" noChangeArrowheads="1"/>
          </p:cNvSpPr>
          <p:nvPr>
            <p:ph type="title"/>
          </p:nvPr>
        </p:nvSpPr>
        <p:spPr/>
        <p:txBody>
          <a:bodyPr/>
          <a:lstStyle/>
          <a:p>
            <a:pPr algn="ctr"/>
            <a:r>
              <a:rPr lang="zh-CN" altLang="en-US"/>
              <a:t>端到端的以太网传输 </a:t>
            </a:r>
          </a:p>
        </p:txBody>
      </p:sp>
    </p:spTree>
    <p:extLst>
      <p:ext uri="{BB962C8B-B14F-4D97-AF65-F5344CB8AC3E}">
        <p14:creationId xmlns:p14="http://schemas.microsoft.com/office/powerpoint/2010/main" val="26340731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
        <p:nvSpPr>
          <p:cNvPr id="493570" name="Rectangle 2"/>
          <p:cNvSpPr>
            <a:spLocks noGrp="1" noChangeArrowheads="1"/>
          </p:cNvSpPr>
          <p:nvPr>
            <p:ph type="title"/>
          </p:nvPr>
        </p:nvSpPr>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Tree>
    <p:extLst>
      <p:ext uri="{BB962C8B-B14F-4D97-AF65-F5344CB8AC3E}">
        <p14:creationId xmlns:p14="http://schemas.microsoft.com/office/powerpoint/2010/main" val="346313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lstStyle/>
          <a:p>
            <a:pPr marL="0" indent="0">
              <a:buNone/>
            </a:pPr>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
        <p:nvSpPr>
          <p:cNvPr id="358402" name="Rectangle 2"/>
          <p:cNvSpPr>
            <a:spLocks noGrp="1" noChangeArrowheads="1"/>
          </p:cNvSpPr>
          <p:nvPr>
            <p:ph type="title"/>
          </p:nvPr>
        </p:nvSpPr>
        <p:spPr/>
        <p:txBody>
          <a:bodyPr/>
          <a:lstStyle/>
          <a:p>
            <a:pPr algn="ctr"/>
            <a:r>
              <a:rPr lang="zh-CN" altLang="en-US" dirty="0"/>
              <a:t>解决透明传输问题</a:t>
            </a:r>
          </a:p>
        </p:txBody>
      </p:sp>
    </p:spTree>
    <p:extLst>
      <p:ext uri="{BB962C8B-B14F-4D97-AF65-F5344CB8AC3E}">
        <p14:creationId xmlns:p14="http://schemas.microsoft.com/office/powerpoint/2010/main" val="7697643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Tree>
    <p:extLst>
      <p:ext uri="{BB962C8B-B14F-4D97-AF65-F5344CB8AC3E}">
        <p14:creationId xmlns:p14="http://schemas.microsoft.com/office/powerpoint/2010/main" val="34642969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4" name="文本占位符 3">
            <a:extLst>
              <a:ext uri="{FF2B5EF4-FFF2-40B4-BE49-F238E27FC236}">
                <a16:creationId xmlns:a16="http://schemas.microsoft.com/office/drawing/2014/main" id="{9640BCD5-59A2-4129-B7D1-F5983136C537}"/>
              </a:ext>
            </a:extLst>
          </p:cNvPr>
          <p:cNvSpPr>
            <a:spLocks noGrp="1"/>
          </p:cNvSpPr>
          <p:nvPr>
            <p:ph type="body" sz="quarter" idx="11"/>
          </p:nvPr>
        </p:nvSpPr>
        <p:spPr/>
        <p:txBody>
          <a:bodyPr>
            <a:normAutofit fontScale="92500" lnSpcReduction="20000"/>
          </a:bodyPr>
          <a:lstStyle/>
          <a:p>
            <a:r>
              <a:rPr lang="zh-CN" altLang="en-US" dirty="0"/>
              <a:t>用字节填充法解决透明传输的问题</a:t>
            </a:r>
          </a:p>
        </p:txBody>
      </p:sp>
      <p:sp>
        <p:nvSpPr>
          <p:cNvPr id="360452" name="Rectangle 4"/>
          <p:cNvSpPr>
            <a:spLocks noChangeArrowheads="1"/>
          </p:cNvSpPr>
          <p:nvPr/>
        </p:nvSpPr>
        <p:spPr bwMode="auto">
          <a:xfrm>
            <a:off x="1499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8103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6689627" y="2917405"/>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5048946"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3231127"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2324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2820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3563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8103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6699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1994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2737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3232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4718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5214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6865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7360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8763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9258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3231127"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3728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5048946"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5544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6699945"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7195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8103295" y="2917405"/>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8598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2820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5379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1994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10497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9341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4804735"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8509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6467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4362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2489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1528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1345214" y="4725145"/>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2596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2099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9054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9613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2880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4820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7004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8887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5048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Tree>
    <p:extLst>
      <p:ext uri="{BB962C8B-B14F-4D97-AF65-F5344CB8AC3E}">
        <p14:creationId xmlns:p14="http://schemas.microsoft.com/office/powerpoint/2010/main" val="321101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4" name="矩形 3">
            <a:extLst>
              <a:ext uri="{FF2B5EF4-FFF2-40B4-BE49-F238E27FC236}">
                <a16:creationId xmlns:a16="http://schemas.microsoft.com/office/drawing/2014/main" id="{B13D3536-B432-4EB9-B2E8-6FF3B4A2DA1F}"/>
              </a:ext>
            </a:extLst>
          </p:cNvPr>
          <p:cNvSpPr/>
          <p:nvPr/>
        </p:nvSpPr>
        <p:spPr>
          <a:xfrm>
            <a:off x="8351221" y="1268760"/>
            <a:ext cx="1625766" cy="369332"/>
          </a:xfrm>
          <a:prstGeom prst="rect">
            <a:avLst/>
          </a:prstGeom>
        </p:spPr>
        <p:txBody>
          <a:bodyPr wrap="none">
            <a:spAutoFit/>
          </a:bodyPr>
          <a:lstStyle/>
          <a:p>
            <a:r>
              <a:rPr lang="en-US" altLang="zh-CN" dirty="0">
                <a:solidFill>
                  <a:srgbClr val="00FF00"/>
                </a:solidFill>
              </a:rPr>
              <a:t>bit flip: </a:t>
            </a:r>
            <a:r>
              <a:rPr lang="zh-CN" altLang="en-US" dirty="0">
                <a:solidFill>
                  <a:srgbClr val="00FF00"/>
                </a:solidFill>
              </a:rPr>
              <a:t>位翻转</a:t>
            </a:r>
          </a:p>
        </p:txBody>
      </p:sp>
    </p:spTree>
    <p:extLst>
      <p:ext uri="{BB962C8B-B14F-4D97-AF65-F5344CB8AC3E}">
        <p14:creationId xmlns:p14="http://schemas.microsoft.com/office/powerpoint/2010/main" val="14055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
        <p:nvSpPr>
          <p:cNvPr id="144386" name="Rectangle 2"/>
          <p:cNvSpPr>
            <a:spLocks noGrp="1" noChangeArrowheads="1"/>
          </p:cNvSpPr>
          <p:nvPr>
            <p:ph type="title"/>
          </p:nvPr>
        </p:nvSpPr>
        <p:spPr/>
        <p:txBody>
          <a:bodyPr/>
          <a:lstStyle/>
          <a:p>
            <a:pPr algn="ctr"/>
            <a:r>
              <a:rPr lang="zh-CN" altLang="en-US"/>
              <a:t>循环冗余检验的原理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
        <p:nvSpPr>
          <p:cNvPr id="146434" name="Rectangle 2"/>
          <p:cNvSpPr>
            <a:spLocks noGrp="1" noChangeArrowheads="1"/>
          </p:cNvSpPr>
          <p:nvPr>
            <p:ph type="title"/>
          </p:nvPr>
        </p:nvSpPr>
        <p:spPr/>
        <p:txBody>
          <a:bodyPr/>
          <a:lstStyle/>
          <a:p>
            <a:pPr algn="ctr"/>
            <a:r>
              <a:rPr lang="zh-CN" altLang="en-US" dirty="0"/>
              <a:t>冗余码的计算 </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3046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052736"/>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2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
        <p:nvSpPr>
          <p:cNvPr id="145410" name="Rectangle 2"/>
          <p:cNvSpPr>
            <a:spLocks noGrp="1" noChangeArrowheads="1"/>
          </p:cNvSpPr>
          <p:nvPr>
            <p:ph type="title"/>
          </p:nvPr>
        </p:nvSpPr>
        <p:spPr/>
        <p:txBody>
          <a:bodyPr/>
          <a:lstStyle/>
          <a:p>
            <a:pPr algn="ctr"/>
            <a:r>
              <a:rPr lang="zh-CN" altLang="en-US"/>
              <a:t>冗余码的计算举例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1957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P</a:t>
              </a:r>
              <a:r>
                <a:rPr lang="en-US" altLang="zh-CN" sz="2400" b="1" dirty="0">
                  <a:solidFill>
                    <a:srgbClr val="333399"/>
                  </a:solidFill>
                  <a:ea typeface="宋体" charset="-122"/>
                </a:rPr>
                <a:t> (</a:t>
              </a:r>
              <a:r>
                <a:rPr lang="zh-CN" altLang="en-US" sz="2400" b="1" dirty="0">
                  <a:solidFill>
                    <a:srgbClr val="333399"/>
                  </a:solidFill>
                  <a:ea typeface="宋体" charset="-122"/>
                </a:rPr>
                <a:t>除数</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rgbClr val="333399"/>
                  </a:solidFill>
                </a:rPr>
                <a:t>2</a:t>
              </a:r>
              <a:r>
                <a:rPr lang="en-US" altLang="zh-CN" sz="2400" b="1" i="1" baseline="30000" dirty="0">
                  <a:solidFill>
                    <a:srgbClr val="333399"/>
                  </a:solidFill>
                </a:rPr>
                <a:t>n</a:t>
              </a:r>
              <a:r>
                <a:rPr lang="en-US" altLang="zh-CN" sz="2400" b="1" i="1" dirty="0">
                  <a:solidFill>
                    <a:srgbClr val="333399"/>
                  </a:solidFill>
                </a:rPr>
                <a:t>M </a:t>
              </a:r>
              <a:r>
                <a:rPr lang="en-US" altLang="zh-CN" sz="2400" b="1" dirty="0">
                  <a:solidFill>
                    <a:srgbClr val="333399"/>
                  </a:solidFill>
                </a:rPr>
                <a:t>(</a:t>
              </a:r>
              <a:r>
                <a:rPr lang="zh-CN" altLang="en-US" sz="2400" b="1" dirty="0">
                  <a:solidFill>
                    <a:srgbClr val="333399"/>
                  </a:solidFill>
                </a:rPr>
                <a:t>被除数</a:t>
              </a:r>
              <a:r>
                <a:rPr lang="en-US" altLang="zh-CN" sz="2400" b="1" dirty="0">
                  <a:solidFill>
                    <a:srgbClr val="333399"/>
                  </a:solidFill>
                </a:rPr>
                <a:t>)</a:t>
              </a:r>
              <a:endParaRPr lang="en-US" altLang="zh-CN" sz="2400" b="1" dirty="0">
                <a:solidFill>
                  <a:srgbClr val="333399"/>
                </a:solidFill>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0111</a:t>
              </a:r>
              <a:endParaRPr lang="en-US" altLang="zh-CN" sz="2800" b="1" dirty="0">
                <a:solidFill>
                  <a:srgbClr val="333399"/>
                </a:solidFill>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0110</a:t>
              </a:r>
              <a:endParaRPr lang="en-US" altLang="zh-CN" sz="2800" b="1" dirty="0">
                <a:solidFill>
                  <a:srgbClr val="333399"/>
                </a:solidFill>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solidFill>
                    <a:srgbClr val="333399"/>
                  </a:solidFill>
                </a:rPr>
                <a:t>R</a:t>
              </a:r>
              <a:r>
                <a:rPr lang="en-US" altLang="zh-CN" sz="2400" b="1" dirty="0">
                  <a:solidFill>
                    <a:srgbClr val="333399"/>
                  </a:solidFill>
                </a:rPr>
                <a:t> (</a:t>
              </a:r>
              <a:r>
                <a:rPr lang="zh-CN" altLang="en-US" sz="2400" b="1" dirty="0">
                  <a:solidFill>
                    <a:srgbClr val="333399"/>
                  </a:solidFill>
                </a:rPr>
                <a:t>余数</a:t>
              </a:r>
              <a:r>
                <a:rPr lang="en-US" altLang="zh-CN" sz="2400" b="1" dirty="0">
                  <a:solidFill>
                    <a:srgbClr val="333399"/>
                  </a:solidFill>
                </a:rPr>
                <a:t>)</a:t>
              </a:r>
              <a:r>
                <a:rPr lang="zh-CN" altLang="en-US" sz="2400" b="1" dirty="0">
                  <a:solidFill>
                    <a:srgbClr val="333399"/>
                  </a:solidFill>
                </a:rPr>
                <a:t>，作为 </a:t>
              </a:r>
              <a:r>
                <a:rPr lang="en-US" altLang="zh-CN" sz="2400" b="1" dirty="0">
                  <a:solidFill>
                    <a:srgbClr val="333399"/>
                  </a:solidFill>
                </a:rPr>
                <a:t>FCS</a:t>
              </a:r>
              <a:endParaRPr lang="en-US" altLang="zh-CN" sz="2400" b="1" dirty="0">
                <a:solidFill>
                  <a:srgbClr val="333399"/>
                </a:solidFill>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Q</a:t>
              </a:r>
              <a:r>
                <a:rPr lang="en-US" altLang="zh-CN" sz="2400" b="1" dirty="0">
                  <a:solidFill>
                    <a:srgbClr val="333399"/>
                  </a:solidFill>
                  <a:ea typeface="宋体" charset="-122"/>
                </a:rPr>
                <a:t> (</a:t>
              </a:r>
              <a:r>
                <a:rPr lang="zh-CN" altLang="en-US" sz="2400" b="1" dirty="0">
                  <a:solidFill>
                    <a:srgbClr val="333399"/>
                  </a:solidFill>
                  <a:ea typeface="宋体" charset="-122"/>
                </a:rPr>
                <a:t>商</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spTree>
    <p:extLst>
      <p:ext uri="{BB962C8B-B14F-4D97-AF65-F5344CB8AC3E}">
        <p14:creationId xmlns:p14="http://schemas.microsoft.com/office/powerpoint/2010/main" val="6992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233266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910BF77-7E48-4390-99B7-F08D2801FA9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928680"/>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676744"/>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49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sp>
        <p:nvSpPr>
          <p:cNvPr id="3" name="图片占位符 2">
            <a:extLst>
              <a:ext uri="{FF2B5EF4-FFF2-40B4-BE49-F238E27FC236}">
                <a16:creationId xmlns:a16="http://schemas.microsoft.com/office/drawing/2014/main" id="{90102F48-3B3F-4ACE-A2A1-E48D447F1646}"/>
              </a:ext>
            </a:extLst>
          </p:cNvPr>
          <p:cNvSpPr>
            <a:spLocks noGrp="1"/>
          </p:cNvSpPr>
          <p:nvPr>
            <p:ph type="pic" sz="quarter" idx="10"/>
          </p:nvPr>
        </p:nvSpPr>
        <p:spPr/>
      </p:sp>
      <p:sp>
        <p:nvSpPr>
          <p:cNvPr id="4" name="文本占位符 3">
            <a:extLst>
              <a:ext uri="{FF2B5EF4-FFF2-40B4-BE49-F238E27FC236}">
                <a16:creationId xmlns:a16="http://schemas.microsoft.com/office/drawing/2014/main" id="{7949DD89-6834-44AF-BAB9-3F00AC29390F}"/>
              </a:ext>
            </a:extLst>
          </p:cNvPr>
          <p:cNvSpPr>
            <a:spLocks noGrp="1"/>
          </p:cNvSpPr>
          <p:nvPr>
            <p:ph type="body" sz="quarter" idx="11"/>
          </p:nvPr>
        </p:nvSpPr>
        <p:spPr/>
        <p:txBody>
          <a:bodyPr>
            <a:normAutofit fontScale="92500" lnSpcReduction="20000"/>
          </a:bodyPr>
          <a:lstStyle/>
          <a:p>
            <a:endParaRPr lang="zh-CN" altLang="en-US"/>
          </a:p>
        </p:txBody>
      </p:sp>
      <p:grpSp>
        <p:nvGrpSpPr>
          <p:cNvPr id="2" name="组合 1"/>
          <p:cNvGrpSpPr/>
          <p:nvPr/>
        </p:nvGrpSpPr>
        <p:grpSpPr>
          <a:xfrm>
            <a:off x="1404779" y="1916833"/>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Tree>
    <p:extLst>
      <p:ext uri="{BB962C8B-B14F-4D97-AF65-F5344CB8AC3E}">
        <p14:creationId xmlns:p14="http://schemas.microsoft.com/office/powerpoint/2010/main" val="395200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Tree>
    <p:extLst>
      <p:ext uri="{BB962C8B-B14F-4D97-AF65-F5344CB8AC3E}">
        <p14:creationId xmlns:p14="http://schemas.microsoft.com/office/powerpoint/2010/main" val="2428461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Tree>
    <p:extLst>
      <p:ext uri="{BB962C8B-B14F-4D97-AF65-F5344CB8AC3E}">
        <p14:creationId xmlns:p14="http://schemas.microsoft.com/office/powerpoint/2010/main" val="3086392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Tree>
    <p:extLst>
      <p:ext uri="{BB962C8B-B14F-4D97-AF65-F5344CB8AC3E}">
        <p14:creationId xmlns:p14="http://schemas.microsoft.com/office/powerpoint/2010/main" val="268702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t>(1) </a:t>
            </a:r>
            <a:r>
              <a:rPr lang="zh-CN" altLang="en-US" dirty="0"/>
              <a:t>一个将 </a:t>
            </a:r>
            <a:r>
              <a:rPr lang="en-US" altLang="zh-CN" dirty="0"/>
              <a:t>IP </a:t>
            </a:r>
            <a:r>
              <a:rPr lang="zh-CN" altLang="en-US" dirty="0"/>
              <a:t>数据报封装到串行链路的方法。</a:t>
            </a:r>
          </a:p>
          <a:p>
            <a:pPr lvl="1"/>
            <a:r>
              <a:rPr lang="en-US" altLang="zh-CN" dirty="0"/>
              <a:t>(2) </a:t>
            </a:r>
            <a:r>
              <a:rPr lang="zh-CN" altLang="en-US" dirty="0"/>
              <a:t>链路控制协议 </a:t>
            </a:r>
            <a:r>
              <a:rPr lang="en-US" altLang="zh-CN" dirty="0"/>
              <a:t>LCP (Link Control Protocol)</a:t>
            </a:r>
            <a:r>
              <a:rPr lang="zh-CN" altLang="en-US" dirty="0"/>
              <a:t>。</a:t>
            </a:r>
            <a:endParaRPr lang="en-US" altLang="zh-CN" dirty="0"/>
          </a:p>
          <a:p>
            <a:pPr lvl="2"/>
            <a:r>
              <a:rPr lang="zh-CN" altLang="en-US" dirty="0"/>
              <a:t>建立、配置和测试数据链路连接</a:t>
            </a:r>
          </a:p>
          <a:p>
            <a:pPr lvl="1"/>
            <a:r>
              <a:rPr lang="en-US" altLang="zh-CN" dirty="0"/>
              <a:t>(3) </a:t>
            </a:r>
            <a:r>
              <a:rPr lang="zh-CN" altLang="en-US" dirty="0"/>
              <a:t>网络控制协议 </a:t>
            </a:r>
            <a:r>
              <a:rPr lang="en-US" altLang="zh-CN" dirty="0"/>
              <a:t>NCP (Network Control Protocol)</a:t>
            </a:r>
            <a:r>
              <a:rPr lang="zh-CN" altLang="en-US" dirty="0"/>
              <a:t>。</a:t>
            </a:r>
            <a:endParaRPr lang="en-US" altLang="zh-CN" dirty="0"/>
          </a:p>
          <a:p>
            <a:pPr lvl="2"/>
            <a:r>
              <a:rPr lang="zh-CN" altLang="en-US" dirty="0"/>
              <a:t>支持不同网络层协议</a:t>
            </a:r>
            <a:r>
              <a:rPr lang="en-US" altLang="zh-CN" dirty="0"/>
              <a:t>,</a:t>
            </a:r>
            <a:r>
              <a:rPr lang="zh-CN" altLang="en-US" dirty="0"/>
              <a:t>如</a:t>
            </a:r>
            <a:r>
              <a:rPr lang="en-US" altLang="zh-CN" dirty="0"/>
              <a:t>IP</a:t>
            </a:r>
            <a:r>
              <a:rPr lang="zh-CN" altLang="en-US" dirty="0"/>
              <a:t>、</a:t>
            </a:r>
            <a:r>
              <a:rPr lang="en-US" altLang="zh-CN" dirty="0" err="1"/>
              <a:t>Appletalk</a:t>
            </a:r>
            <a:endParaRPr lang="zh-CN" altLang="en-US" dirty="0"/>
          </a:p>
        </p:txBody>
      </p:sp>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Tree>
    <p:extLst>
      <p:ext uri="{BB962C8B-B14F-4D97-AF65-F5344CB8AC3E}">
        <p14:creationId xmlns:p14="http://schemas.microsoft.com/office/powerpoint/2010/main" val="10296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 </a:t>
            </a:r>
            <a:r>
              <a:rPr lang="zh-CN" altLang="en-US" sz="2800" dirty="0">
                <a:solidFill>
                  <a:srgbClr val="FF0000"/>
                </a:solidFill>
              </a:rPr>
              <a:t>帧的长度都是整数字节。</a:t>
            </a:r>
          </a:p>
        </p:txBody>
      </p:sp>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4" name="文本框 3">
            <a:extLst>
              <a:ext uri="{FF2B5EF4-FFF2-40B4-BE49-F238E27FC236}">
                <a16:creationId xmlns:a16="http://schemas.microsoft.com/office/drawing/2014/main" id="{005C62E8-E72A-4F4B-8C27-82DFA35A0C1C}"/>
              </a:ext>
            </a:extLst>
          </p:cNvPr>
          <p:cNvSpPr txBox="1"/>
          <p:nvPr/>
        </p:nvSpPr>
        <p:spPr>
          <a:xfrm>
            <a:off x="2095500" y="4653136"/>
            <a:ext cx="8001000" cy="521970"/>
          </a:xfrm>
          <a:prstGeom prst="rect">
            <a:avLst/>
          </a:prstGeom>
          <a:noFill/>
          <a:ln w="9525">
            <a:noFill/>
          </a:ln>
        </p:spPr>
        <p:txBody>
          <a:bodyPr>
            <a:spAutoFit/>
          </a:bodyPr>
          <a:lstStyle/>
          <a:p>
            <a:pPr>
              <a:spcBef>
                <a:spcPct val="50000"/>
              </a:spcBef>
            </a:pPr>
            <a:r>
              <a:rPr lang="en-US" altLang="zh-CN" sz="2800" b="1" dirty="0">
                <a:solidFill>
                  <a:srgbClr val="FF0066"/>
                </a:solidFill>
              </a:rPr>
              <a:t>PPP</a:t>
            </a:r>
            <a:r>
              <a:rPr lang="zh-CN" altLang="en-US" sz="2800" b="1" dirty="0">
                <a:solidFill>
                  <a:srgbClr val="FF0066"/>
                </a:solidFill>
              </a:rPr>
              <a:t>：</a:t>
            </a:r>
            <a:r>
              <a:rPr lang="en-US" altLang="zh-CN" sz="2800" b="1" dirty="0">
                <a:solidFill>
                  <a:srgbClr val="FF0066"/>
                </a:solidFill>
              </a:rPr>
              <a:t> </a:t>
            </a:r>
            <a:r>
              <a:rPr lang="en-US" altLang="zh-CN" sz="2800" b="1" dirty="0">
                <a:solidFill>
                  <a:schemeClr val="accent2"/>
                </a:solidFill>
              </a:rPr>
              <a:t>Byte Oriented</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5511578" y="1497486"/>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2665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4825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3255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10024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1783070"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3843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9044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5511578" y="1484786"/>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8651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5903691"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2584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5980030"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1559497"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2567294" y="2332511"/>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3157183"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9828254"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2563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3745352"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4333521"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3152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3733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2646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3196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3748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8949216"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9955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9890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5511578" y="2359498"/>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4574067"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6055514"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3951330" y="772263"/>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9502223" y="1320281"/>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3685760"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9237248"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2567294" y="1764186"/>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8651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5511577"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6885691" y="1900711"/>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2639617"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0xC023</a:t>
            </a:r>
            <a:r>
              <a:rPr lang="zh-CN" altLang="en-US" sz="2400" b="1" dirty="0">
                <a:ea typeface="黑体" pitchFamily="2" charset="-122"/>
              </a:rPr>
              <a:t>，则信息字段是鉴别数据。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
        <p:nvSpPr>
          <p:cNvPr id="196610" name="Rectangle 2"/>
          <p:cNvSpPr>
            <a:spLocks noGrp="1" noChangeArrowheads="1"/>
          </p:cNvSpPr>
          <p:nvPr>
            <p:ph type="title"/>
          </p:nvPr>
        </p:nvSpPr>
        <p:spPr/>
        <p:txBody>
          <a:bodyPr/>
          <a:lstStyle/>
          <a:p>
            <a:pPr algn="ctr"/>
            <a:r>
              <a:rPr lang="zh-CN" altLang="en-US" dirty="0"/>
              <a:t>透明传输问题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
        <p:nvSpPr>
          <p:cNvPr id="197634" name="Rectangle 2"/>
          <p:cNvSpPr>
            <a:spLocks noGrp="1" noChangeArrowheads="1"/>
          </p:cNvSpPr>
          <p:nvPr>
            <p:ph type="title"/>
          </p:nvPr>
        </p:nvSpPr>
        <p:spPr/>
        <p:txBody>
          <a:bodyPr/>
          <a:lstStyle/>
          <a:p>
            <a:pPr algn="ctr"/>
            <a:r>
              <a:rPr lang="zh-CN" altLang="en-US"/>
              <a:t>字符填充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
        <p:nvSpPr>
          <p:cNvPr id="385026" name="Rectangle 2"/>
          <p:cNvSpPr>
            <a:spLocks noGrp="1" noChangeArrowheads="1"/>
          </p:cNvSpPr>
          <p:nvPr>
            <p:ph type="title"/>
          </p:nvPr>
        </p:nvSpPr>
        <p:spPr/>
        <p:txBody>
          <a:bodyPr/>
          <a:lstStyle/>
          <a:p>
            <a:pPr algn="ctr"/>
            <a:r>
              <a:rPr lang="zh-CN" altLang="en-US" dirty="0"/>
              <a:t>零比特填充 </a:t>
            </a:r>
          </a:p>
        </p:txBody>
      </p:sp>
    </p:spTree>
    <p:extLst>
      <p:ext uri="{BB962C8B-B14F-4D97-AF65-F5344CB8AC3E}">
        <p14:creationId xmlns:p14="http://schemas.microsoft.com/office/powerpoint/2010/main" val="139720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3" name="文本占位符 2">
            <a:extLst>
              <a:ext uri="{FF2B5EF4-FFF2-40B4-BE49-F238E27FC236}">
                <a16:creationId xmlns:a16="http://schemas.microsoft.com/office/drawing/2014/main" id="{D9D09B08-0D0F-4ED9-90EE-B3881F7B40E5}"/>
              </a:ext>
            </a:extLst>
          </p:cNvPr>
          <p:cNvSpPr>
            <a:spLocks noGrp="1"/>
          </p:cNvSpPr>
          <p:nvPr>
            <p:ph type="body" sz="quarter" idx="11"/>
          </p:nvPr>
        </p:nvSpPr>
        <p:spPr/>
        <p:txBody>
          <a:bodyPr>
            <a:normAutofit fontScale="92500" lnSpcReduction="20000"/>
          </a:bodyPr>
          <a:lstStyle/>
          <a:p>
            <a:r>
              <a:rPr lang="zh-CN" altLang="en-US" dirty="0"/>
              <a:t>零比特的填充与删除</a:t>
            </a:r>
          </a:p>
          <a:p>
            <a:endParaRPr lang="zh-CN" altLang="en-US" dirty="0"/>
          </a:p>
        </p:txBody>
      </p:sp>
      <p:sp>
        <p:nvSpPr>
          <p:cNvPr id="7" name="AutoShape 20"/>
          <p:cNvSpPr>
            <a:spLocks noChangeArrowheads="1"/>
          </p:cNvSpPr>
          <p:nvPr/>
        </p:nvSpPr>
        <p:spPr bwMode="auto">
          <a:xfrm>
            <a:off x="6744072" y="4585396"/>
            <a:ext cx="2497138" cy="520997"/>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8393329" y="4623758"/>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Rectangle 17"/>
          <p:cNvSpPr>
            <a:spLocks noChangeArrowheads="1"/>
          </p:cNvSpPr>
          <p:nvPr/>
        </p:nvSpPr>
        <p:spPr bwMode="auto">
          <a:xfrm>
            <a:off x="5918072" y="4615780"/>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0" name="AutoShape 19"/>
          <p:cNvSpPr>
            <a:spLocks noChangeArrowheads="1"/>
          </p:cNvSpPr>
          <p:nvPr/>
        </p:nvSpPr>
        <p:spPr bwMode="auto">
          <a:xfrm>
            <a:off x="6697135" y="2962698"/>
            <a:ext cx="2497138" cy="538310"/>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AutoShape 6"/>
          <p:cNvSpPr>
            <a:spLocks noChangeArrowheads="1"/>
          </p:cNvSpPr>
          <p:nvPr/>
        </p:nvSpPr>
        <p:spPr bwMode="auto">
          <a:xfrm>
            <a:off x="6667901" y="1378100"/>
            <a:ext cx="2213371" cy="466724"/>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5814884" y="1375693"/>
            <a:ext cx="48603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0 1 1 1 1 1 1 0 </a:t>
            </a:r>
            <a:r>
              <a:rPr kumimoji="1" lang="en-US" altLang="zh-CN" sz="2400" dirty="0">
                <a:solidFill>
                  <a:srgbClr val="000099"/>
                </a:solidFill>
                <a:latin typeface="微软雅黑" panose="020B0503020204020204" pitchFamily="34" charset="-122"/>
                <a:ea typeface="微软雅黑" panose="020B0503020204020204" pitchFamily="34" charset="-122"/>
              </a:rPr>
              <a:t>0 0 1 0 1 0</a:t>
            </a:r>
          </a:p>
        </p:txBody>
      </p:sp>
      <p:sp>
        <p:nvSpPr>
          <p:cNvPr id="13" name="AutoShape 4"/>
          <p:cNvSpPr>
            <a:spLocks noChangeArrowheads="1"/>
          </p:cNvSpPr>
          <p:nvPr/>
        </p:nvSpPr>
        <p:spPr bwMode="auto">
          <a:xfrm>
            <a:off x="8328248" y="3009329"/>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5852720" y="3026692"/>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5" name="Rectangle 7"/>
          <p:cNvSpPr>
            <a:spLocks noChangeArrowheads="1"/>
          </p:cNvSpPr>
          <p:nvPr/>
        </p:nvSpPr>
        <p:spPr bwMode="auto">
          <a:xfrm>
            <a:off x="2458199" y="1268760"/>
            <a:ext cx="299922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信息字段中出现了和</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标志字段 </a:t>
            </a:r>
            <a:r>
              <a:rPr kumimoji="1" lang="en-US" altLang="zh-CN" sz="2400" dirty="0">
                <a:solidFill>
                  <a:srgbClr val="000099"/>
                </a:solidFill>
                <a:latin typeface="微软雅黑" panose="020B0503020204020204" pitchFamily="34" charset="-122"/>
                <a:ea typeface="微软雅黑" panose="020B0503020204020204" pitchFamily="34" charset="-122"/>
              </a:rPr>
              <a:t>F </a:t>
            </a:r>
            <a:r>
              <a:rPr kumimoji="1" lang="zh-CN" altLang="en-US" sz="2400" dirty="0">
                <a:solidFill>
                  <a:srgbClr val="000099"/>
                </a:solidFill>
                <a:latin typeface="微软雅黑" panose="020B0503020204020204" pitchFamily="34" charset="-122"/>
                <a:ea typeface="微软雅黑" panose="020B0503020204020204" pitchFamily="34" charset="-122"/>
              </a:rPr>
              <a:t>完全一样</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的 </a:t>
            </a:r>
            <a:r>
              <a:rPr kumimoji="1" lang="en-US" altLang="zh-CN" sz="2400" dirty="0">
                <a:solidFill>
                  <a:srgbClr val="000099"/>
                </a:solidFill>
                <a:latin typeface="微软雅黑" panose="020B0503020204020204" pitchFamily="34" charset="-122"/>
                <a:ea typeface="微软雅黑" panose="020B0503020204020204" pitchFamily="34" charset="-122"/>
              </a:rPr>
              <a:t>8 </a:t>
            </a:r>
            <a:r>
              <a:rPr kumimoji="1" lang="zh-CN" altLang="en-US" sz="2400" dirty="0">
                <a:solidFill>
                  <a:srgbClr val="000099"/>
                </a:solidFill>
                <a:latin typeface="微软雅黑" panose="020B0503020204020204" pitchFamily="34" charset="-122"/>
                <a:ea typeface="微软雅黑" panose="020B0503020204020204" pitchFamily="34" charset="-122"/>
              </a:rPr>
              <a:t>比特组合</a:t>
            </a:r>
          </a:p>
        </p:txBody>
      </p:sp>
      <p:sp>
        <p:nvSpPr>
          <p:cNvPr id="16" name="Rectangle 9"/>
          <p:cNvSpPr>
            <a:spLocks noChangeArrowheads="1"/>
          </p:cNvSpPr>
          <p:nvPr/>
        </p:nvSpPr>
        <p:spPr bwMode="auto">
          <a:xfrm>
            <a:off x="2179278" y="3107084"/>
            <a:ext cx="338874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发送端在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 </a:t>
            </a:r>
            <a:r>
              <a:rPr kumimoji="1" lang="zh-CN" altLang="en-US" sz="2400" dirty="0">
                <a:solidFill>
                  <a:srgbClr val="000099"/>
                </a:solidFill>
                <a:latin typeface="微软雅黑" panose="020B0503020204020204" pitchFamily="34" charset="-122"/>
                <a:ea typeface="微软雅黑" panose="020B0503020204020204" pitchFamily="34" charset="-122"/>
              </a:rPr>
              <a:t>之后</a:t>
            </a:r>
          </a:p>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填入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比特再发送出去</a:t>
            </a:r>
          </a:p>
        </p:txBody>
      </p:sp>
      <p:sp>
        <p:nvSpPr>
          <p:cNvPr id="17" name="Rectangle 10"/>
          <p:cNvSpPr>
            <a:spLocks noChangeArrowheads="1"/>
          </p:cNvSpPr>
          <p:nvPr/>
        </p:nvSpPr>
        <p:spPr bwMode="auto">
          <a:xfrm>
            <a:off x="2830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接收端把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之后的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比特删除</a:t>
            </a:r>
          </a:p>
        </p:txBody>
      </p:sp>
      <p:sp>
        <p:nvSpPr>
          <p:cNvPr id="18" name="Rectangle 11"/>
          <p:cNvSpPr>
            <a:spLocks noChangeArrowheads="1"/>
          </p:cNvSpPr>
          <p:nvPr/>
        </p:nvSpPr>
        <p:spPr bwMode="auto">
          <a:xfrm>
            <a:off x="6091770"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会被误认为是标志字段 </a:t>
            </a:r>
            <a:r>
              <a:rPr kumimoji="1" lang="en-US" altLang="zh-CN" sz="2400" dirty="0">
                <a:solidFill>
                  <a:srgbClr val="C00000"/>
                </a:solidFill>
                <a:latin typeface="微软雅黑" panose="020B0503020204020204" pitchFamily="34" charset="-122"/>
                <a:ea typeface="微软雅黑" panose="020B0503020204020204" pitchFamily="34" charset="-122"/>
              </a:rPr>
              <a:t>F </a:t>
            </a:r>
          </a:p>
        </p:txBody>
      </p:sp>
      <p:sp>
        <p:nvSpPr>
          <p:cNvPr id="19" name="AutoShape 12"/>
          <p:cNvSpPr>
            <a:spLocks noChangeArrowheads="1"/>
          </p:cNvSpPr>
          <p:nvPr/>
        </p:nvSpPr>
        <p:spPr bwMode="auto">
          <a:xfrm rot="16200000">
            <a:off x="8292049"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6682432"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发送端填入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1" name="AutoShape 14"/>
          <p:cNvSpPr>
            <a:spLocks noChangeArrowheads="1"/>
          </p:cNvSpPr>
          <p:nvPr/>
        </p:nvSpPr>
        <p:spPr bwMode="auto">
          <a:xfrm rot="5400000" flipV="1">
            <a:off x="8349196" y="5160343"/>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5807244"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接收端删除填入的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3" name="AutoShape 18"/>
          <p:cNvSpPr>
            <a:spLocks/>
          </p:cNvSpPr>
          <p:nvPr/>
        </p:nvSpPr>
        <p:spPr bwMode="auto">
          <a:xfrm rot="-5400000">
            <a:off x="7508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96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4" name="文本占位符 3">
            <a:extLst>
              <a:ext uri="{FF2B5EF4-FFF2-40B4-BE49-F238E27FC236}">
                <a16:creationId xmlns:a16="http://schemas.microsoft.com/office/drawing/2014/main" id="{359B7BB8-06EB-442F-A0F3-D9C6680CECF2}"/>
              </a:ext>
            </a:extLst>
          </p:cNvPr>
          <p:cNvSpPr>
            <a:spLocks noGrp="1"/>
          </p:cNvSpPr>
          <p:nvPr>
            <p:ph type="body" sz="quarter" idx="11"/>
          </p:nvPr>
        </p:nvSpPr>
        <p:spPr/>
        <p:txBody>
          <a:bodyPr>
            <a:normAutofit fontScale="92500" lnSpcReduction="20000"/>
          </a:bodyPr>
          <a:lstStyle/>
          <a:p>
            <a:r>
              <a:rPr lang="zh-CN" altLang="en-US" dirty="0"/>
              <a:t>数据链路层的地位</a:t>
            </a:r>
          </a:p>
        </p:txBody>
      </p:sp>
      <p:sp>
        <p:nvSpPr>
          <p:cNvPr id="138243" name="Line 3"/>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4" name="Line 4"/>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5" name="Line 5"/>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6" name="Line 6"/>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7" name="Line 7"/>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8" name="Line 8"/>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9" name="Freeform 9"/>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38250" name="Group 10"/>
          <p:cNvGrpSpPr>
            <a:grpSpLocks/>
          </p:cNvGrpSpPr>
          <p:nvPr/>
        </p:nvGrpSpPr>
        <p:grpSpPr bwMode="auto">
          <a:xfrm>
            <a:off x="2417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38260" name="Group 20"/>
          <p:cNvGrpSpPr>
            <a:grpSpLocks/>
          </p:cNvGrpSpPr>
          <p:nvPr/>
        </p:nvGrpSpPr>
        <p:grpSpPr bwMode="auto">
          <a:xfrm>
            <a:off x="4481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70" name="Text Box 30"/>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6793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85" name="Text Box 45"/>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38286" name="Text Box 46"/>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287" name="Text Box 47"/>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38288" name="Text Box 48"/>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289" name="Text Box 49"/>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290" name="Text Box 50"/>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291" name="Text Box 51"/>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38293" name="Group 53"/>
          <p:cNvGrpSpPr>
            <a:grpSpLocks/>
          </p:cNvGrpSpPr>
          <p:nvPr/>
        </p:nvGrpSpPr>
        <p:grpSpPr bwMode="auto">
          <a:xfrm>
            <a:off x="1592387"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746" name="Group 506"/>
          <p:cNvGrpSpPr>
            <a:grpSpLocks/>
          </p:cNvGrpSpPr>
          <p:nvPr/>
        </p:nvGrpSpPr>
        <p:grpSpPr bwMode="auto">
          <a:xfrm>
            <a:off x="8774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756" name="Text Box 516"/>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38757" name="Line 517"/>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8" name="Line 518"/>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9" name="Line 519"/>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0" name="Line 520"/>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1" name="Text Box 521"/>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grpSp>
        <p:nvGrpSpPr>
          <p:cNvPr id="138827" name="Group 587"/>
          <p:cNvGrpSpPr>
            <a:grpSpLocks/>
          </p:cNvGrpSpPr>
          <p:nvPr/>
        </p:nvGrpSpPr>
        <p:grpSpPr bwMode="auto">
          <a:xfrm>
            <a:off x="1465122"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2" name="Text Box 542"/>
            <p:cNvSpPr txBox="1">
              <a:spLocks noChangeArrowheads="1"/>
            </p:cNvSpPr>
            <p:nvPr/>
          </p:nvSpPr>
          <p:spPr bwMode="auto">
            <a:xfrm>
              <a:off x="5072"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solidFill>
                    <a:srgbClr val="000099"/>
                  </a:solidFill>
                  <a:latin typeface="+mn-ea"/>
                </a:rPr>
                <a:t>链路层</a:t>
              </a:r>
            </a:p>
          </p:txBody>
        </p:sp>
        <p:sp>
          <p:nvSpPr>
            <p:cNvPr id="138783" name="Text Box 543"/>
            <p:cNvSpPr txBox="1">
              <a:spLocks noChangeArrowheads="1"/>
            </p:cNvSpPr>
            <p:nvPr/>
          </p:nvSpPr>
          <p:spPr bwMode="auto">
            <a:xfrm>
              <a:off x="5095"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应用层</a:t>
              </a:r>
            </a:p>
          </p:txBody>
        </p:sp>
        <p:sp>
          <p:nvSpPr>
            <p:cNvPr id="138784" name="Text Box 544"/>
            <p:cNvSpPr txBox="1">
              <a:spLocks noChangeArrowheads="1"/>
            </p:cNvSpPr>
            <p:nvPr/>
          </p:nvSpPr>
          <p:spPr bwMode="auto">
            <a:xfrm>
              <a:off x="5093"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运输层</a:t>
              </a:r>
            </a:p>
          </p:txBody>
        </p:sp>
        <p:sp>
          <p:nvSpPr>
            <p:cNvPr id="138785" name="Text Box 545"/>
            <p:cNvSpPr txBox="1">
              <a:spLocks noChangeArrowheads="1"/>
            </p:cNvSpPr>
            <p:nvPr/>
          </p:nvSpPr>
          <p:spPr bwMode="auto">
            <a:xfrm>
              <a:off x="5093"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网络层</a:t>
              </a:r>
            </a:p>
          </p:txBody>
        </p:sp>
        <p:sp>
          <p:nvSpPr>
            <p:cNvPr id="138786" name="Text Box 546"/>
            <p:cNvSpPr txBox="1">
              <a:spLocks noChangeArrowheads="1"/>
            </p:cNvSpPr>
            <p:nvPr/>
          </p:nvSpPr>
          <p:spPr bwMode="auto">
            <a:xfrm>
              <a:off x="5093"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mn-ea"/>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6"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817"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818"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819"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820"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138822" name="Text Box 582"/>
          <p:cNvSpPr txBox="1">
            <a:spLocks noChangeArrowheads="1"/>
          </p:cNvSpPr>
          <p:nvPr/>
        </p:nvSpPr>
        <p:spPr bwMode="auto">
          <a:xfrm>
            <a:off x="3719736" y="3492298"/>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99"/>
                </a:solidFill>
                <a:latin typeface="+mn-ea"/>
              </a:rPr>
              <a:t>从层次上来看数据的流动</a:t>
            </a:r>
          </a:p>
        </p:txBody>
      </p:sp>
      <p:sp>
        <p:nvSpPr>
          <p:cNvPr id="138823" name="Freeform 583"/>
          <p:cNvSpPr>
            <a:spLocks/>
          </p:cNvSpPr>
          <p:nvPr/>
        </p:nvSpPr>
        <p:spPr bwMode="auto">
          <a:xfrm>
            <a:off x="2424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578" name="矩形 577"/>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zh-CN" altLang="en-US" dirty="0">
                <a:solidFill>
                  <a:srgbClr val="0000CC"/>
                </a:solidFill>
                <a:latin typeface="Arial" charset="0"/>
                <a:ea typeface="黑体" pitchFamily="2" charset="-122"/>
              </a:rPr>
              <a:t>数据报。</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endParaRPr lang="zh-CN" altLang="en-US" dirty="0">
              <a:solidFill>
                <a:srgbClr val="0000CC"/>
              </a:solidFill>
              <a:latin typeface="Arial" charset="0"/>
            </a:endParaRPr>
          </a:p>
          <a:p>
            <a:pPr lvl="1"/>
            <a:endParaRPr lang="en-US" altLang="zh-CN" dirty="0"/>
          </a:p>
        </p:txBody>
      </p:sp>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5922"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r>
                <a:rPr lang="zh-CN" altLang="en-US" sz="2400">
                  <a:solidFill>
                    <a:srgbClr val="000099"/>
                  </a:solidFill>
                  <a:latin typeface="微软雅黑" panose="020B0503020204020204" pitchFamily="34" charset="-122"/>
                  <a:ea typeface="微软雅黑" panose="020B0503020204020204" pitchFamily="34" charset="-122"/>
                </a:rPr>
                <a:t>和 </a:t>
              </a:r>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鉴别成功或无需鉴别</a:t>
              </a:r>
            </a:p>
          </p:txBody>
        </p:sp>
        <p:sp>
          <p:nvSpPr>
            <p:cNvPr id="389150" name="Text Box 30"/>
            <p:cNvSpPr txBox="1">
              <a:spLocks noChangeArrowheads="1"/>
            </p:cNvSpPr>
            <p:nvPr/>
          </p:nvSpPr>
          <p:spPr bwMode="auto">
            <a:xfrm>
              <a:off x="5200650" y="4733925"/>
              <a:ext cx="217719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rgbClr val="000099"/>
                  </a:solidFill>
                  <a:latin typeface="微软雅黑" panose="020B0503020204020204" pitchFamily="34" charset="-122"/>
                  <a:ea typeface="微软雅黑" panose="020B0503020204020204" pitchFamily="34" charset="-122"/>
                </a:rPr>
                <a:t>链路故障或</a:t>
              </a:r>
            </a:p>
            <a:p>
              <a:pPr algn="ctr"/>
              <a:r>
                <a:rPr lang="zh-CN" altLang="en-US" sz="2400">
                  <a:solidFill>
                    <a:srgbClr val="000099"/>
                  </a:solidFill>
                  <a:latin typeface="微软雅黑" panose="020B0503020204020204" pitchFamily="34" charset="-122"/>
                  <a:ea typeface="微软雅黑" panose="020B0503020204020204" pitchFamily="34" charset="-122"/>
                </a:rPr>
                <a:t>关闭请求</a:t>
              </a:r>
            </a:p>
          </p:txBody>
        </p:sp>
        <p:sp>
          <p:nvSpPr>
            <p:cNvPr id="389152" name="Text Box 32"/>
            <p:cNvSpPr txBox="1">
              <a:spLocks noChangeArrowheads="1"/>
            </p:cNvSpPr>
            <p:nvPr/>
          </p:nvSpPr>
          <p:spPr bwMode="auto">
            <a:xfrm>
              <a:off x="414572" y="1377951"/>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lnSpc>
                  <a:spcPct val="80000"/>
                </a:lnSpc>
              </a:pPr>
              <a:r>
                <a:rPr lang="zh-CN" altLang="en-US" sz="2400">
                  <a:solidFill>
                    <a:srgbClr val="000099"/>
                  </a:solidFill>
                  <a:latin typeface="微软雅黑" panose="020B0503020204020204" pitchFamily="34" charset="-122"/>
                  <a:ea typeface="微软雅黑" panose="020B0503020204020204" pitchFamily="34"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鉴别失败</a:t>
              </a:r>
            </a:p>
          </p:txBody>
        </p:sp>
        <p:sp>
          <p:nvSpPr>
            <p:cNvPr id="389154" name="Text Box 34"/>
            <p:cNvSpPr txBox="1">
              <a:spLocks noChangeArrowheads="1"/>
            </p:cNvSpPr>
            <p:nvPr/>
          </p:nvSpPr>
          <p:spPr bwMode="auto">
            <a:xfrm>
              <a:off x="1994959" y="1023939"/>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a:t>
              </a:r>
            </a:p>
            <a:p>
              <a:pPr>
                <a:lnSpc>
                  <a:spcPct val="80000"/>
                </a:lnSpc>
              </a:pPr>
              <a:r>
                <a:rPr lang="zh-CN" altLang="en-US" sz="2400">
                  <a:solidFill>
                    <a:srgbClr val="000099"/>
                  </a:solidFill>
                  <a:latin typeface="微软雅黑" panose="020B0503020204020204" pitchFamily="34" charset="-122"/>
                  <a:ea typeface="微软雅黑" panose="020B0503020204020204" pitchFamily="34" charset="-122"/>
                </a:rPr>
                <a:t>协商失败</a:t>
              </a:r>
            </a:p>
          </p:txBody>
        </p:sp>
      </p:grpSp>
      <p:sp>
        <p:nvSpPr>
          <p:cNvPr id="4" name="标题 3">
            <a:extLst>
              <a:ext uri="{FF2B5EF4-FFF2-40B4-BE49-F238E27FC236}">
                <a16:creationId xmlns:a16="http://schemas.microsoft.com/office/drawing/2014/main" id="{8894F371-3D4E-4C6B-957D-EBB885C739E8}"/>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27136B9D-272B-4B46-99BB-54FD7D91FFC3}"/>
              </a:ext>
            </a:extLst>
          </p:cNvPr>
          <p:cNvSpPr>
            <a:spLocks noGrp="1"/>
          </p:cNvSpPr>
          <p:nvPr>
            <p:ph type="body" sz="quarter" idx="11"/>
          </p:nvPr>
        </p:nvSpPr>
        <p:spPr/>
        <p:txBody>
          <a:bodyPr>
            <a:normAutofit fontScale="92500" lnSpcReduction="20000"/>
          </a:bodyPr>
          <a:lstStyle/>
          <a:p>
            <a:r>
              <a:rPr lang="en-US" altLang="zh-CN" dirty="0"/>
              <a:t>PPP </a:t>
            </a:r>
            <a:r>
              <a:rPr lang="zh-CN" altLang="en-US" dirty="0"/>
              <a:t>协议的状态图</a:t>
            </a:r>
          </a:p>
          <a:p>
            <a:endParaRPr lang="zh-CN" altLang="en-US" dirty="0"/>
          </a:p>
        </p:txBody>
      </p:sp>
    </p:spTree>
    <p:extLst>
      <p:ext uri="{BB962C8B-B14F-4D97-AF65-F5344CB8AC3E}">
        <p14:creationId xmlns:p14="http://schemas.microsoft.com/office/powerpoint/2010/main" val="2866657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CE171F7-58F0-4349-A99A-684B717B134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189169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25528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300936"/>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15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Tree>
    <p:extLst>
      <p:ext uri="{BB962C8B-B14F-4D97-AF65-F5344CB8AC3E}">
        <p14:creationId xmlns:p14="http://schemas.microsoft.com/office/powerpoint/2010/main" val="1082775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3125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3935760" y="3471764"/>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环形网</a:t>
              </a:r>
            </a:p>
          </p:txBody>
        </p:sp>
      </p:grpSp>
      <p:grpSp>
        <p:nvGrpSpPr>
          <p:cNvPr id="2" name="组合 1"/>
          <p:cNvGrpSpPr/>
          <p:nvPr/>
        </p:nvGrpSpPr>
        <p:grpSpPr>
          <a:xfrm>
            <a:off x="1919537"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489142"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
        <p:nvSpPr>
          <p:cNvPr id="397314" name="Rectangle 2"/>
          <p:cNvSpPr>
            <a:spLocks noGrp="1" noChangeArrowheads="1"/>
          </p:cNvSpPr>
          <p:nvPr>
            <p:ph type="title"/>
          </p:nvPr>
        </p:nvSpPr>
        <p:spPr/>
        <p:txBody>
          <a:bodyPr/>
          <a:lstStyle/>
          <a:p>
            <a:pPr algn="ctr"/>
            <a:r>
              <a:rPr lang="zh-CN" altLang="en-US"/>
              <a:t>媒体共享技术</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
        <p:nvSpPr>
          <p:cNvPr id="398338" name="Rectangle 2"/>
          <p:cNvSpPr>
            <a:spLocks noGrp="1" noChangeArrowheads="1"/>
          </p:cNvSpPr>
          <p:nvPr>
            <p:ph type="title"/>
          </p:nvPr>
        </p:nvSpPr>
        <p:spPr/>
        <p:txBody>
          <a:bodyPr>
            <a:normAutofit fontScale="90000"/>
          </a:bodyPr>
          <a:lstStyle/>
          <a:p>
            <a:br>
              <a:rPr lang="en-US" altLang="zh-CN" dirty="0"/>
            </a:br>
            <a:r>
              <a:rPr lang="en-US" altLang="zh-CN" dirty="0"/>
              <a:t>1.  </a:t>
            </a:r>
            <a:r>
              <a:rPr lang="zh-CN" altLang="en-US" dirty="0"/>
              <a:t>以太网的两个标准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rPr>
              <a:t>逻辑链路控制 </a:t>
            </a:r>
            <a:r>
              <a:rPr lang="en-US" altLang="zh-CN" sz="2400" dirty="0">
                <a:latin typeface="Arial" charset="0"/>
              </a:rPr>
              <a:t>LLC (Logical Link Control)</a:t>
            </a:r>
            <a:r>
              <a:rPr lang="zh-CN" altLang="en-US" sz="2400" dirty="0">
                <a:latin typeface="Arial" charset="0"/>
              </a:rPr>
              <a:t>子层；</a:t>
            </a:r>
          </a:p>
          <a:p>
            <a:pPr lvl="1"/>
            <a:r>
              <a:rPr lang="zh-CN" altLang="en-US" sz="2400" dirty="0">
                <a:solidFill>
                  <a:srgbClr val="FF0000"/>
                </a:solidFill>
                <a:latin typeface="Arial" charset="0"/>
              </a:rPr>
              <a:t>媒体接入控制 </a:t>
            </a:r>
            <a:r>
              <a:rPr lang="en-US" altLang="zh-CN" sz="2400" dirty="0">
                <a:latin typeface="Arial" charset="0"/>
              </a:rPr>
              <a:t>MAC (Medium Access Control)</a:t>
            </a:r>
            <a:r>
              <a:rPr lang="zh-CN" altLang="en-US" sz="2400" dirty="0">
                <a:latin typeface="Arial" charset="0"/>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
        <p:nvSpPr>
          <p:cNvPr id="399362" name="Rectangle 2"/>
          <p:cNvSpPr>
            <a:spLocks noGrp="1" noChangeArrowheads="1"/>
          </p:cNvSpPr>
          <p:nvPr>
            <p:ph type="title"/>
          </p:nvPr>
        </p:nvSpPr>
        <p:spPr/>
        <p:txBody>
          <a:bodyPr/>
          <a:lstStyle/>
          <a:p>
            <a:pPr algn="ctr"/>
            <a:r>
              <a:rPr lang="zh-CN" altLang="en-US" sz="4000"/>
              <a:t>数据链路层的两个子层 </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5" name="文本占位符 4">
            <a:extLst>
              <a:ext uri="{FF2B5EF4-FFF2-40B4-BE49-F238E27FC236}">
                <a16:creationId xmlns:a16="http://schemas.microsoft.com/office/drawing/2014/main" id="{4D606E8C-8A98-4CD9-8861-84EFDAA7B96C}"/>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只考虑数据在数据链路层的流动</a:t>
            </a:r>
          </a:p>
          <a:p>
            <a:endParaRPr lang="zh-CN" altLang="en-US" dirty="0"/>
          </a:p>
        </p:txBody>
      </p:sp>
      <p:sp>
        <p:nvSpPr>
          <p:cNvPr id="118788" name="Line 4"/>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89" name="Line 5"/>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0" name="Line 6"/>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1" name="Line 7"/>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2" name="Line 8"/>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3" name="Line 9"/>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4" name="Freeform 10"/>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18795" name="Group 11"/>
          <p:cNvGrpSpPr>
            <a:grpSpLocks/>
          </p:cNvGrpSpPr>
          <p:nvPr/>
        </p:nvGrpSpPr>
        <p:grpSpPr bwMode="auto">
          <a:xfrm>
            <a:off x="2417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18812" name="Group 28"/>
          <p:cNvGrpSpPr>
            <a:grpSpLocks/>
          </p:cNvGrpSpPr>
          <p:nvPr/>
        </p:nvGrpSpPr>
        <p:grpSpPr bwMode="auto">
          <a:xfrm>
            <a:off x="4481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22" name="Text Box 38"/>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6793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84" name="Text Box 100"/>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18885" name="Text Box 101"/>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18886" name="Text Box 102"/>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18887" name="Text Box 103"/>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18888" name="Text Box 104"/>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18889" name="Text Box 105"/>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18890" name="Text Box 106"/>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18898" name="Group 114"/>
          <p:cNvGrpSpPr>
            <a:grpSpLocks/>
          </p:cNvGrpSpPr>
          <p:nvPr/>
        </p:nvGrpSpPr>
        <p:grpSpPr bwMode="auto">
          <a:xfrm>
            <a:off x="1592387"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351" name="Group 567"/>
          <p:cNvGrpSpPr>
            <a:grpSpLocks/>
          </p:cNvGrpSpPr>
          <p:nvPr/>
        </p:nvGrpSpPr>
        <p:grpSpPr bwMode="auto">
          <a:xfrm>
            <a:off x="8774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9361" name="Text Box 577"/>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19362" name="Line 578"/>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3" name="Line 579"/>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4" name="Line 580"/>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5" name="Line 581"/>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7" name="Text Box 583"/>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sp>
        <p:nvSpPr>
          <p:cNvPr id="119429" name="Text Box 645"/>
          <p:cNvSpPr txBox="1">
            <a:spLocks noChangeArrowheads="1"/>
          </p:cNvSpPr>
          <p:nvPr/>
        </p:nvSpPr>
        <p:spPr bwMode="auto">
          <a:xfrm>
            <a:off x="3650978" y="3492298"/>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mn-ea"/>
              </a:rPr>
              <a:t>仅从数据链路层观察帧的流动</a:t>
            </a:r>
          </a:p>
        </p:txBody>
      </p:sp>
      <p:sp>
        <p:nvSpPr>
          <p:cNvPr id="2" name="矩形 1"/>
          <p:cNvSpPr/>
          <p:nvPr/>
        </p:nvSpPr>
        <p:spPr>
          <a:xfrm>
            <a:off x="3814967" y="5909210"/>
            <a:ext cx="5346335" cy="400110"/>
          </a:xfrm>
          <a:prstGeom prst="rect">
            <a:avLst/>
          </a:prstGeom>
          <a:solidFill>
            <a:srgbClr val="66FF66"/>
          </a:solidFill>
          <a:ln>
            <a:solidFill>
              <a:srgbClr val="0070C0"/>
            </a:solidFill>
          </a:ln>
        </p:spPr>
        <p:txBody>
          <a:bodyPr wrap="none">
            <a:spAutoFit/>
          </a:bodyPr>
          <a:lstStyle/>
          <a:p>
            <a:r>
              <a:rPr lang="zh-CN" altLang="zh-CN" sz="2000" dirty="0">
                <a:solidFill>
                  <a:srgbClr val="000066"/>
                </a:solidFill>
                <a:latin typeface="+mn-ea"/>
              </a:rPr>
              <a:t>不同的链路层可能采用不同的数据链路层协议</a:t>
            </a:r>
            <a:endParaRPr lang="zh-CN" altLang="en-US" sz="2000" dirty="0">
              <a:solidFill>
                <a:srgbClr val="000066"/>
              </a:solidFill>
              <a:latin typeface="+mn-ea"/>
            </a:endParaRPr>
          </a:p>
        </p:txBody>
      </p:sp>
      <p:grpSp>
        <p:nvGrpSpPr>
          <p:cNvPr id="3" name="组合 2"/>
          <p:cNvGrpSpPr/>
          <p:nvPr/>
        </p:nvGrpSpPr>
        <p:grpSpPr>
          <a:xfrm>
            <a:off x="1465122"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99"/>
                    </a:solidFill>
                    <a:latin typeface="+mn-ea"/>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000099"/>
                    </a:solidFill>
                    <a:latin typeface="+mn-ea"/>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4"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635"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636"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637"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638"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119428" name="Rectangle 644"/>
          <p:cNvSpPr>
            <a:spLocks noChangeArrowheads="1"/>
          </p:cNvSpPr>
          <p:nvPr/>
        </p:nvSpPr>
        <p:spPr bwMode="auto">
          <a:xfrm>
            <a:off x="1465122"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a:solidFill>
                <a:srgbClr val="333399"/>
              </a:solidFill>
              <a:latin typeface="+mn-ea"/>
            </a:endParaRPr>
          </a:p>
        </p:txBody>
      </p:sp>
      <p:sp>
        <p:nvSpPr>
          <p:cNvPr id="119414" name="Line 630"/>
          <p:cNvSpPr>
            <a:spLocks noChangeShapeType="1"/>
          </p:cNvSpPr>
          <p:nvPr/>
        </p:nvSpPr>
        <p:spPr bwMode="auto">
          <a:xfrm>
            <a:off x="2541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5" name="Line 631"/>
          <p:cNvSpPr>
            <a:spLocks noChangeShapeType="1"/>
          </p:cNvSpPr>
          <p:nvPr/>
        </p:nvSpPr>
        <p:spPr bwMode="auto">
          <a:xfrm>
            <a:off x="4646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6" name="Line 632"/>
          <p:cNvSpPr>
            <a:spLocks noChangeShapeType="1"/>
          </p:cNvSpPr>
          <p:nvPr/>
        </p:nvSpPr>
        <p:spPr bwMode="auto">
          <a:xfrm>
            <a:off x="6710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7" name="Line 633"/>
          <p:cNvSpPr>
            <a:spLocks noChangeShapeType="1"/>
          </p:cNvSpPr>
          <p:nvPr/>
        </p:nvSpPr>
        <p:spPr bwMode="auto">
          <a:xfrm>
            <a:off x="8774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640" name="矩形 639"/>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2" name="图片占位符 1">
            <a:extLst>
              <a:ext uri="{FF2B5EF4-FFF2-40B4-BE49-F238E27FC236}">
                <a16:creationId xmlns:a16="http://schemas.microsoft.com/office/drawing/2014/main" id="{9031EA3B-5E09-4AA5-A8C8-65646FF73B9D}"/>
              </a:ext>
            </a:extLst>
          </p:cNvPr>
          <p:cNvSpPr>
            <a:spLocks noGrp="1"/>
          </p:cNvSpPr>
          <p:nvPr>
            <p:ph type="pic" sz="quarter" idx="10"/>
          </p:nvPr>
        </p:nvSpPr>
        <p:spPr/>
      </p:sp>
      <p:sp>
        <p:nvSpPr>
          <p:cNvPr id="3" name="文本占位符 2">
            <a:extLst>
              <a:ext uri="{FF2B5EF4-FFF2-40B4-BE49-F238E27FC236}">
                <a16:creationId xmlns:a16="http://schemas.microsoft.com/office/drawing/2014/main" id="{51178A77-C05E-47DD-A5FF-01AF43FF4C5C}"/>
              </a:ext>
            </a:extLst>
          </p:cNvPr>
          <p:cNvSpPr>
            <a:spLocks noGrp="1"/>
          </p:cNvSpPr>
          <p:nvPr>
            <p:ph type="body" sz="quarter" idx="11"/>
          </p:nvPr>
        </p:nvSpPr>
        <p:spPr/>
        <p:txBody>
          <a:bodyPr>
            <a:normAutofit fontScale="92500" lnSpcReduction="20000"/>
          </a:bodyPr>
          <a:lstStyle/>
          <a:p>
            <a:endParaRPr lang="zh-CN" altLang="en-US"/>
          </a:p>
        </p:txBody>
      </p:sp>
      <p:sp>
        <p:nvSpPr>
          <p:cNvPr id="400409" name="Freeform 25"/>
          <p:cNvSpPr>
            <a:spLocks/>
          </p:cNvSpPr>
          <p:nvPr/>
        </p:nvSpPr>
        <p:spPr bwMode="auto">
          <a:xfrm>
            <a:off x="8316253"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2" name="Freeform 18"/>
          <p:cNvSpPr>
            <a:spLocks/>
          </p:cNvSpPr>
          <p:nvPr/>
        </p:nvSpPr>
        <p:spPr bwMode="auto">
          <a:xfrm>
            <a:off x="353351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1" name="Rectangle 47"/>
          <p:cNvSpPr>
            <a:spLocks noChangeArrowheads="1"/>
          </p:cNvSpPr>
          <p:nvPr/>
        </p:nvSpPr>
        <p:spPr bwMode="auto">
          <a:xfrm>
            <a:off x="8321411" y="3284540"/>
            <a:ext cx="1456664"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0" name="Rectangle 46"/>
          <p:cNvSpPr>
            <a:spLocks noChangeArrowheads="1"/>
          </p:cNvSpPr>
          <p:nvPr/>
        </p:nvSpPr>
        <p:spPr bwMode="auto">
          <a:xfrm>
            <a:off x="3542111" y="3284540"/>
            <a:ext cx="1456663"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nvGrpSpPr>
          <p:cNvPr id="400386" name="Group 2"/>
          <p:cNvGrpSpPr>
            <a:grpSpLocks/>
          </p:cNvGrpSpPr>
          <p:nvPr/>
        </p:nvGrpSpPr>
        <p:grpSpPr bwMode="auto">
          <a:xfrm>
            <a:off x="5628218"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9" name="Line 15"/>
          <p:cNvSpPr>
            <a:spLocks noChangeShapeType="1"/>
          </p:cNvSpPr>
          <p:nvPr/>
        </p:nvSpPr>
        <p:spPr bwMode="auto">
          <a:xfrm flipV="1">
            <a:off x="5014253" y="4622802"/>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0" name="Line 16"/>
          <p:cNvSpPr>
            <a:spLocks noChangeShapeType="1"/>
          </p:cNvSpPr>
          <p:nvPr/>
        </p:nvSpPr>
        <p:spPr bwMode="auto">
          <a:xfrm flipH="1">
            <a:off x="7576743" y="4622802"/>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1" name="Rectangle 17"/>
          <p:cNvSpPr>
            <a:spLocks noChangeArrowheads="1"/>
          </p:cNvSpPr>
          <p:nvPr/>
        </p:nvSpPr>
        <p:spPr bwMode="auto">
          <a:xfrm>
            <a:off x="5951985" y="3903664"/>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800" dirty="0">
                <a:solidFill>
                  <a:srgbClr val="000099"/>
                </a:solidFill>
                <a:latin typeface="微软雅黑" panose="020B0503020204020204" pitchFamily="34" charset="-122"/>
                <a:ea typeface="微软雅黑" panose="020B0503020204020204" pitchFamily="34" charset="-122"/>
              </a:rPr>
              <a:t>局 域 网</a:t>
            </a:r>
          </a:p>
        </p:txBody>
      </p:sp>
      <p:sp>
        <p:nvSpPr>
          <p:cNvPr id="400403" name="Line 19"/>
          <p:cNvSpPr>
            <a:spLocks noChangeShapeType="1"/>
          </p:cNvSpPr>
          <p:nvPr/>
        </p:nvSpPr>
        <p:spPr bwMode="auto">
          <a:xfrm>
            <a:off x="3540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4" name="Line 20"/>
          <p:cNvSpPr>
            <a:spLocks noChangeShapeType="1"/>
          </p:cNvSpPr>
          <p:nvPr/>
        </p:nvSpPr>
        <p:spPr bwMode="auto">
          <a:xfrm>
            <a:off x="3540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5" name="Line 21"/>
          <p:cNvSpPr>
            <a:spLocks noChangeShapeType="1"/>
          </p:cNvSpPr>
          <p:nvPr/>
        </p:nvSpPr>
        <p:spPr bwMode="auto">
          <a:xfrm>
            <a:off x="3540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6" name="Rectangle 22"/>
          <p:cNvSpPr>
            <a:spLocks noChangeArrowheads="1"/>
          </p:cNvSpPr>
          <p:nvPr/>
        </p:nvSpPr>
        <p:spPr bwMode="auto">
          <a:xfrm>
            <a:off x="3851673" y="270510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07" name="Rectangle 23"/>
          <p:cNvSpPr>
            <a:spLocks noChangeArrowheads="1"/>
          </p:cNvSpPr>
          <p:nvPr/>
        </p:nvSpPr>
        <p:spPr bwMode="auto">
          <a:xfrm>
            <a:off x="3820717"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sp>
        <p:nvSpPr>
          <p:cNvPr id="400408" name="Rectangle 24"/>
          <p:cNvSpPr>
            <a:spLocks noChangeArrowheads="1"/>
          </p:cNvSpPr>
          <p:nvPr/>
        </p:nvSpPr>
        <p:spPr bwMode="auto">
          <a:xfrm>
            <a:off x="3798359"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400410" name="Line 26"/>
          <p:cNvSpPr>
            <a:spLocks noChangeShapeType="1"/>
          </p:cNvSpPr>
          <p:nvPr/>
        </p:nvSpPr>
        <p:spPr bwMode="auto">
          <a:xfrm>
            <a:off x="8321412"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1" name="Line 27"/>
          <p:cNvSpPr>
            <a:spLocks noChangeShapeType="1"/>
          </p:cNvSpPr>
          <p:nvPr/>
        </p:nvSpPr>
        <p:spPr bwMode="auto">
          <a:xfrm>
            <a:off x="8321412"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2" name="Line 28"/>
          <p:cNvSpPr>
            <a:spLocks noChangeShapeType="1"/>
          </p:cNvSpPr>
          <p:nvPr/>
        </p:nvSpPr>
        <p:spPr bwMode="auto">
          <a:xfrm>
            <a:off x="8321412"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3" name="Rectangle 29"/>
          <p:cNvSpPr>
            <a:spLocks noChangeArrowheads="1"/>
          </p:cNvSpPr>
          <p:nvPr/>
        </p:nvSpPr>
        <p:spPr bwMode="auto">
          <a:xfrm>
            <a:off x="8587979" y="272256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14" name="Rectangle 30"/>
          <p:cNvSpPr>
            <a:spLocks noChangeArrowheads="1"/>
          </p:cNvSpPr>
          <p:nvPr/>
        </p:nvSpPr>
        <p:spPr bwMode="auto">
          <a:xfrm>
            <a:off x="8601738"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grpSp>
        <p:nvGrpSpPr>
          <p:cNvPr id="400415" name="Group 31"/>
          <p:cNvGrpSpPr>
            <a:grpSpLocks/>
          </p:cNvGrpSpPr>
          <p:nvPr/>
        </p:nvGrpSpPr>
        <p:grpSpPr bwMode="auto">
          <a:xfrm>
            <a:off x="1571229" y="3362326"/>
            <a:ext cx="7778618" cy="442913"/>
            <a:chOff x="249" y="2118"/>
            <a:chExt cx="452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8" name="Rectangle 34"/>
            <p:cNvSpPr>
              <a:spLocks noChangeArrowheads="1"/>
            </p:cNvSpPr>
            <p:nvPr/>
          </p:nvSpPr>
          <p:spPr bwMode="auto">
            <a:xfrm>
              <a:off x="1623"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sp>
          <p:nvSpPr>
            <p:cNvPr id="400419" name="Rectangle 35"/>
            <p:cNvSpPr>
              <a:spLocks noChangeArrowheads="1"/>
            </p:cNvSpPr>
            <p:nvPr/>
          </p:nvSpPr>
          <p:spPr bwMode="auto">
            <a:xfrm>
              <a:off x="4405"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grpSp>
      <p:grpSp>
        <p:nvGrpSpPr>
          <p:cNvPr id="400420" name="Group 36"/>
          <p:cNvGrpSpPr>
            <a:grpSpLocks/>
          </p:cNvGrpSpPr>
          <p:nvPr/>
        </p:nvGrpSpPr>
        <p:grpSpPr bwMode="auto">
          <a:xfrm>
            <a:off x="1571229" y="3917956"/>
            <a:ext cx="7924801" cy="419101"/>
            <a:chOff x="249" y="2468"/>
            <a:chExt cx="4608"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4" name="Rectangle 40"/>
            <p:cNvSpPr>
              <a:spLocks noChangeArrowheads="1"/>
            </p:cNvSpPr>
            <p:nvPr/>
          </p:nvSpPr>
          <p:spPr bwMode="auto">
            <a:xfrm>
              <a:off x="160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sp>
          <p:nvSpPr>
            <p:cNvPr id="400425" name="Rectangle 41"/>
            <p:cNvSpPr>
              <a:spLocks noChangeArrowheads="1"/>
            </p:cNvSpPr>
            <p:nvPr/>
          </p:nvSpPr>
          <p:spPr bwMode="auto">
            <a:xfrm>
              <a:off x="438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grpSp>
      <p:sp>
        <p:nvSpPr>
          <p:cNvPr id="400426" name="AutoShape 42"/>
          <p:cNvSpPr>
            <a:spLocks/>
          </p:cNvSpPr>
          <p:nvPr/>
        </p:nvSpPr>
        <p:spPr bwMode="auto">
          <a:xfrm>
            <a:off x="9793554" y="3302002"/>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7" name="Rectangle 43"/>
          <p:cNvSpPr>
            <a:spLocks noChangeArrowheads="1"/>
          </p:cNvSpPr>
          <p:nvPr/>
        </p:nvSpPr>
        <p:spPr bwMode="auto">
          <a:xfrm>
            <a:off x="9865392" y="3522664"/>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链路层</a:t>
            </a:r>
          </a:p>
        </p:txBody>
      </p:sp>
      <p:sp>
        <p:nvSpPr>
          <p:cNvPr id="400428" name="Rectangle 44"/>
          <p:cNvSpPr>
            <a:spLocks noChangeArrowheads="1"/>
          </p:cNvSpPr>
          <p:nvPr/>
        </p:nvSpPr>
        <p:spPr bwMode="auto">
          <a:xfrm>
            <a:off x="8675688"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400429" name="Text Box 45"/>
          <p:cNvSpPr txBox="1">
            <a:spLocks noChangeArrowheads="1"/>
          </p:cNvSpPr>
          <p:nvPr/>
        </p:nvSpPr>
        <p:spPr bwMode="auto">
          <a:xfrm>
            <a:off x="5303912" y="1628801"/>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dirty="0">
                <a:solidFill>
                  <a:srgbClr val="C00000"/>
                </a:solidFill>
                <a:latin typeface="微软雅黑" panose="020B0503020204020204" pitchFamily="34" charset="-122"/>
                <a:ea typeface="微软雅黑" panose="020B0503020204020204" pitchFamily="34" charset="-122"/>
              </a:rPr>
              <a:t>LLC </a:t>
            </a:r>
            <a:r>
              <a:rPr kumimoji="1" lang="zh-CN" altLang="en-US" sz="2800" dirty="0">
                <a:solidFill>
                  <a:srgbClr val="C00000"/>
                </a:solidFill>
                <a:latin typeface="微软雅黑" panose="020B0503020204020204" pitchFamily="34" charset="-122"/>
                <a:ea typeface="微软雅黑" panose="020B0503020204020204" pitchFamily="34" charset="-122"/>
              </a:rPr>
              <a:t>子层看不见</a:t>
            </a:r>
          </a:p>
          <a:p>
            <a:pPr algn="ctr"/>
            <a:r>
              <a:rPr kumimoji="1" lang="zh-CN" altLang="en-US" sz="2800" dirty="0">
                <a:solidFill>
                  <a:srgbClr val="C00000"/>
                </a:solidFill>
                <a:latin typeface="微软雅黑" panose="020B0503020204020204" pitchFamily="34" charset="-122"/>
                <a:ea typeface="微软雅黑" panose="020B0503020204020204" pitchFamily="34"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2316772" y="2094385"/>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a:solidFill>
                <a:srgbClr val="000099"/>
              </a:solidFill>
              <a:latin typeface="+mn-ea"/>
            </a:endParaRPr>
          </a:p>
        </p:txBody>
      </p:sp>
      <p:sp>
        <p:nvSpPr>
          <p:cNvPr id="403476" name="Line 20"/>
          <p:cNvSpPr>
            <a:spLocks noChangeShapeType="1"/>
          </p:cNvSpPr>
          <p:nvPr/>
        </p:nvSpPr>
        <p:spPr bwMode="auto">
          <a:xfrm>
            <a:off x="7916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7" name="Text Box 21"/>
          <p:cNvSpPr txBox="1">
            <a:spLocks noChangeArrowheads="1"/>
          </p:cNvSpPr>
          <p:nvPr/>
        </p:nvSpPr>
        <p:spPr bwMode="auto">
          <a:xfrm>
            <a:off x="8698917" y="285321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至局域网</a:t>
            </a:r>
          </a:p>
        </p:txBody>
      </p:sp>
      <p:sp>
        <p:nvSpPr>
          <p:cNvPr id="403478" name="Rectangle 22"/>
          <p:cNvSpPr>
            <a:spLocks noChangeArrowheads="1"/>
          </p:cNvSpPr>
          <p:nvPr/>
        </p:nvSpPr>
        <p:spPr bwMode="auto">
          <a:xfrm>
            <a:off x="6053877" y="2778599"/>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mn-ea"/>
              </a:rPr>
              <a:t>适配器</a:t>
            </a:r>
          </a:p>
          <a:p>
            <a:pPr algn="ctr"/>
            <a:r>
              <a:rPr kumimoji="1" lang="zh-CN" altLang="en-US" sz="2400">
                <a:solidFill>
                  <a:srgbClr val="000099"/>
                </a:solidFill>
                <a:latin typeface="+mn-ea"/>
              </a:rPr>
              <a:t>（网卡）</a:t>
            </a:r>
          </a:p>
        </p:txBody>
      </p:sp>
      <p:sp>
        <p:nvSpPr>
          <p:cNvPr id="403479" name="Text Box 23"/>
          <p:cNvSpPr txBox="1">
            <a:spLocks noChangeArrowheads="1"/>
          </p:cNvSpPr>
          <p:nvPr/>
        </p:nvSpPr>
        <p:spPr bwMode="auto">
          <a:xfrm>
            <a:off x="8712676" y="342947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串行通信</a:t>
            </a:r>
          </a:p>
        </p:txBody>
      </p:sp>
      <p:sp>
        <p:nvSpPr>
          <p:cNvPr id="403480" name="Rectangle 24"/>
          <p:cNvSpPr>
            <a:spLocks noChangeArrowheads="1"/>
          </p:cNvSpPr>
          <p:nvPr/>
        </p:nvSpPr>
        <p:spPr bwMode="auto">
          <a:xfrm>
            <a:off x="3045963" y="2778599"/>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mn-ea"/>
              </a:rPr>
              <a:t>CPU </a:t>
            </a:r>
            <a:r>
              <a:rPr kumimoji="1" lang="zh-CN" altLang="en-US" sz="2400">
                <a:solidFill>
                  <a:srgbClr val="000099"/>
                </a:solidFill>
                <a:latin typeface="+mn-ea"/>
              </a:rPr>
              <a:t>和</a:t>
            </a:r>
          </a:p>
          <a:p>
            <a:pPr algn="ctr"/>
            <a:r>
              <a:rPr kumimoji="1" lang="zh-CN" altLang="en-US" sz="2400">
                <a:solidFill>
                  <a:srgbClr val="000099"/>
                </a:solidFill>
                <a:latin typeface="+mn-ea"/>
              </a:rPr>
              <a:t>存储器</a:t>
            </a:r>
          </a:p>
        </p:txBody>
      </p:sp>
      <p:sp>
        <p:nvSpPr>
          <p:cNvPr id="403481" name="Line 25"/>
          <p:cNvSpPr>
            <a:spLocks noChangeShapeType="1"/>
          </p:cNvSpPr>
          <p:nvPr/>
        </p:nvSpPr>
        <p:spPr bwMode="auto">
          <a:xfrm flipV="1">
            <a:off x="3635852"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2" name="Text Box 26"/>
          <p:cNvSpPr txBox="1">
            <a:spLocks noChangeArrowheads="1"/>
          </p:cNvSpPr>
          <p:nvPr/>
        </p:nvSpPr>
        <p:spPr bwMode="auto">
          <a:xfrm>
            <a:off x="2425117" y="4793136"/>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生成发送的数据</a:t>
            </a:r>
          </a:p>
          <a:p>
            <a:r>
              <a:rPr kumimoji="1" lang="zh-CN" altLang="en-US" sz="2400">
                <a:solidFill>
                  <a:srgbClr val="000099"/>
                </a:solidFill>
                <a:latin typeface="+mn-ea"/>
              </a:rPr>
              <a:t>处理收到的数据</a:t>
            </a:r>
          </a:p>
        </p:txBody>
      </p:sp>
      <p:sp>
        <p:nvSpPr>
          <p:cNvPr id="403483" name="Line 27"/>
          <p:cNvSpPr>
            <a:spLocks noChangeShapeType="1"/>
          </p:cNvSpPr>
          <p:nvPr/>
        </p:nvSpPr>
        <p:spPr bwMode="auto">
          <a:xfrm flipV="1">
            <a:off x="6604213"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4" name="Text Box 28"/>
          <p:cNvSpPr txBox="1">
            <a:spLocks noChangeArrowheads="1"/>
          </p:cNvSpPr>
          <p:nvPr/>
        </p:nvSpPr>
        <p:spPr bwMode="auto">
          <a:xfrm>
            <a:off x="5340105" y="4793136"/>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mn-ea"/>
              </a:rPr>
              <a:t>把帧发送到局域网</a:t>
            </a:r>
          </a:p>
          <a:p>
            <a:pPr algn="ctr"/>
            <a:r>
              <a:rPr kumimoji="1" lang="zh-CN" altLang="en-US" sz="2400">
                <a:solidFill>
                  <a:srgbClr val="000099"/>
                </a:solidFill>
                <a:latin typeface="+mn-ea"/>
              </a:rPr>
              <a:t>从局域网接收帧</a:t>
            </a:r>
          </a:p>
        </p:txBody>
      </p:sp>
      <p:sp>
        <p:nvSpPr>
          <p:cNvPr id="403485" name="Text Box 29"/>
          <p:cNvSpPr txBox="1">
            <a:spLocks noChangeArrowheads="1"/>
          </p:cNvSpPr>
          <p:nvPr/>
        </p:nvSpPr>
        <p:spPr bwMode="auto">
          <a:xfrm>
            <a:off x="4951491" y="206104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计算机</a:t>
            </a:r>
          </a:p>
        </p:txBody>
      </p:sp>
      <p:sp>
        <p:nvSpPr>
          <p:cNvPr id="403487" name="AutoShape 31"/>
          <p:cNvSpPr>
            <a:spLocks noChangeArrowheads="1"/>
          </p:cNvSpPr>
          <p:nvPr/>
        </p:nvSpPr>
        <p:spPr bwMode="auto">
          <a:xfrm>
            <a:off x="4844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03488" name="Text Box 32"/>
          <p:cNvSpPr txBox="1">
            <a:spLocks noChangeArrowheads="1"/>
          </p:cNvSpPr>
          <p:nvPr/>
        </p:nvSpPr>
        <p:spPr bwMode="auto">
          <a:xfrm>
            <a:off x="5151766"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dirty="0">
                <a:solidFill>
                  <a:srgbClr val="000099"/>
                </a:solidFill>
                <a:latin typeface="+mn-ea"/>
              </a:rPr>
              <a:t>并行</a:t>
            </a:r>
          </a:p>
          <a:p>
            <a:pPr>
              <a:lnSpc>
                <a:spcPct val="95000"/>
              </a:lnSpc>
            </a:pPr>
            <a:r>
              <a:rPr kumimoji="1" lang="zh-CN" altLang="en-US" sz="2400" dirty="0">
                <a:solidFill>
                  <a:srgbClr val="000099"/>
                </a:solidFill>
                <a:latin typeface="+mn-ea"/>
              </a:rPr>
              <a:t>通信</a:t>
            </a:r>
          </a:p>
        </p:txBody>
      </p:sp>
      <p:sp>
        <p:nvSpPr>
          <p:cNvPr id="403489" name="Rectangle 33"/>
          <p:cNvSpPr>
            <a:spLocks noChangeArrowheads="1"/>
          </p:cNvSpPr>
          <p:nvPr/>
        </p:nvSpPr>
        <p:spPr bwMode="auto">
          <a:xfrm>
            <a:off x="3223101" y="3237386"/>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0" name="Freeform 34"/>
          <p:cNvSpPr>
            <a:spLocks/>
          </p:cNvSpPr>
          <p:nvPr/>
        </p:nvSpPr>
        <p:spPr bwMode="auto">
          <a:xfrm>
            <a:off x="2719202" y="1980086"/>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91" name="Rectangle 35"/>
          <p:cNvSpPr>
            <a:spLocks noChangeArrowheads="1"/>
          </p:cNvSpPr>
          <p:nvPr/>
        </p:nvSpPr>
        <p:spPr bwMode="auto">
          <a:xfrm>
            <a:off x="7594811" y="3237386"/>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2" name="Freeform 36"/>
          <p:cNvSpPr>
            <a:spLocks/>
          </p:cNvSpPr>
          <p:nvPr/>
        </p:nvSpPr>
        <p:spPr bwMode="auto">
          <a:xfrm>
            <a:off x="7001484" y="1973736"/>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5" name="Text Box 19"/>
          <p:cNvSpPr txBox="1">
            <a:spLocks noChangeArrowheads="1"/>
          </p:cNvSpPr>
          <p:nvPr/>
        </p:nvSpPr>
        <p:spPr bwMode="auto">
          <a:xfrm>
            <a:off x="7032104" y="1512186"/>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dirty="0">
                <a:solidFill>
                  <a:srgbClr val="000099"/>
                </a:solidFill>
                <a:latin typeface="+mn-ea"/>
              </a:rPr>
              <a:t>硬件地址</a:t>
            </a:r>
          </a:p>
        </p:txBody>
      </p:sp>
      <p:sp>
        <p:nvSpPr>
          <p:cNvPr id="403486" name="Text Box 30"/>
          <p:cNvSpPr txBox="1">
            <a:spLocks noChangeArrowheads="1"/>
          </p:cNvSpPr>
          <p:nvPr/>
        </p:nvSpPr>
        <p:spPr bwMode="auto">
          <a:xfrm>
            <a:off x="2732830" y="1527176"/>
            <a:ext cx="1196161"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dirty="0">
                <a:solidFill>
                  <a:srgbClr val="000099"/>
                </a:solidFill>
                <a:latin typeface="+mn-ea"/>
              </a:rPr>
              <a:t>IP </a:t>
            </a:r>
            <a:r>
              <a:rPr kumimoji="1" lang="zh-CN" altLang="en-US" sz="2400" dirty="0">
                <a:solidFill>
                  <a:srgbClr val="000099"/>
                </a:solidFill>
                <a:latin typeface="+mn-ea"/>
              </a:rPr>
              <a:t>地址</a:t>
            </a:r>
          </a:p>
        </p:txBody>
      </p:sp>
    </p:spTree>
    <p:extLst>
      <p:ext uri="{BB962C8B-B14F-4D97-AF65-F5344CB8AC3E}">
        <p14:creationId xmlns:p14="http://schemas.microsoft.com/office/powerpoint/2010/main" val="2843719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idx="1"/>
          </p:nvPr>
        </p:nvSpPr>
        <p:spPr>
          <a:xfrm>
            <a:off x="527051" y="1536412"/>
            <a:ext cx="11137899" cy="4844916"/>
          </a:xfrm>
        </p:spPr>
        <p:txBody>
          <a:bodyPr/>
          <a:lstStyle/>
          <a:p>
            <a:r>
              <a:rPr lang="zh-CN" altLang="en-US" dirty="0"/>
              <a:t>最初的以太网是将许多计算机都连接到一根总线上。当初认为这样的连接方法既简单又可靠，因为总线上没有有源器件。 </a:t>
            </a:r>
          </a:p>
        </p:txBody>
      </p:sp>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grpSp>
        <p:nvGrpSpPr>
          <p:cNvPr id="404484" name="Group 4"/>
          <p:cNvGrpSpPr>
            <a:grpSpLocks/>
          </p:cNvGrpSpPr>
          <p:nvPr/>
        </p:nvGrpSpPr>
        <p:grpSpPr bwMode="auto">
          <a:xfrm>
            <a:off x="5841472" y="3612903"/>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1839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8" name="Rectangle 8"/>
          <p:cNvSpPr>
            <a:spLocks noChangeArrowheads="1"/>
          </p:cNvSpPr>
          <p:nvPr/>
        </p:nvSpPr>
        <p:spPr bwMode="auto">
          <a:xfrm>
            <a:off x="10180507"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9" name="Rectangle 9"/>
          <p:cNvSpPr>
            <a:spLocks noChangeArrowheads="1"/>
          </p:cNvSpPr>
          <p:nvPr/>
        </p:nvSpPr>
        <p:spPr bwMode="auto">
          <a:xfrm>
            <a:off x="1727731"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90" name="Line 10"/>
          <p:cNvSpPr>
            <a:spLocks noChangeShapeType="1"/>
          </p:cNvSpPr>
          <p:nvPr/>
        </p:nvSpPr>
        <p:spPr bwMode="auto">
          <a:xfrm>
            <a:off x="9737610"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491" name="Group 11"/>
          <p:cNvGrpSpPr>
            <a:grpSpLocks/>
          </p:cNvGrpSpPr>
          <p:nvPr/>
        </p:nvGrpSpPr>
        <p:grpSpPr bwMode="auto">
          <a:xfrm>
            <a:off x="2649538" y="3612903"/>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4503473" y="3614490"/>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505" y="4506665"/>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7437438" y="3612903"/>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9293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5125" y="4506665"/>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3901853"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dirty="0">
                <a:solidFill>
                  <a:srgbClr val="FF0000"/>
                </a:solidFill>
                <a:latin typeface="微软雅黑" panose="020B0503020204020204" pitchFamily="34" charset="-122"/>
                <a:ea typeface="微软雅黑" panose="020B0503020204020204" pitchFamily="34" charset="-122"/>
              </a:rPr>
              <a:t>B </a:t>
            </a:r>
            <a:r>
              <a:rPr kumimoji="1" lang="zh-CN" altLang="en-US" sz="2000" dirty="0">
                <a:solidFill>
                  <a:srgbClr val="FF0000"/>
                </a:solidFill>
                <a:latin typeface="微软雅黑" panose="020B0503020204020204" pitchFamily="34" charset="-122"/>
                <a:ea typeface="微软雅黑" panose="020B0503020204020204" pitchFamily="34" charset="-122"/>
              </a:rPr>
              <a:t>向</a:t>
            </a:r>
            <a:r>
              <a:rPr kumimoji="1" lang="zh-CN" altLang="en-US" sz="1400" dirty="0">
                <a:solidFill>
                  <a:srgbClr val="FF0000"/>
                </a:solidFill>
                <a:latin typeface="微软雅黑" panose="020B0503020204020204" pitchFamily="34" charset="-122"/>
                <a:ea typeface="微软雅黑" panose="020B0503020204020204" pitchFamily="34" charset="-122"/>
              </a:rPr>
              <a:t> </a:t>
            </a:r>
            <a:r>
              <a:rPr kumimoji="1" lang="en-US" altLang="zh-CN" sz="2000" dirty="0">
                <a:solidFill>
                  <a:srgbClr val="FF0000"/>
                </a:solidFill>
                <a:latin typeface="微软雅黑" panose="020B0503020204020204" pitchFamily="34" charset="-122"/>
                <a:ea typeface="微软雅黑" panose="020B0503020204020204" pitchFamily="34" charset="-122"/>
              </a:rPr>
              <a:t>D</a:t>
            </a:r>
          </a:p>
          <a:p>
            <a:pPr algn="ctr"/>
            <a:r>
              <a:rPr kumimoji="1" lang="zh-CN" altLang="en-US" sz="2000" dirty="0">
                <a:solidFill>
                  <a:srgbClr val="FF0000"/>
                </a:solidFill>
                <a:latin typeface="微软雅黑" panose="020B0503020204020204" pitchFamily="34" charset="-122"/>
                <a:ea typeface="微软雅黑" panose="020B0503020204020204" pitchFamily="34" charset="-122"/>
              </a:rPr>
              <a:t>发送数据</a:t>
            </a:r>
          </a:p>
        </p:txBody>
      </p:sp>
      <p:sp>
        <p:nvSpPr>
          <p:cNvPr id="404502" name="Text Box 22"/>
          <p:cNvSpPr txBox="1">
            <a:spLocks noChangeArrowheads="1"/>
          </p:cNvSpPr>
          <p:nvPr/>
        </p:nvSpPr>
        <p:spPr bwMode="auto">
          <a:xfrm>
            <a:off x="5612739" y="5013078"/>
            <a:ext cx="756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C</a:t>
            </a:r>
          </a:p>
        </p:txBody>
      </p:sp>
      <p:sp>
        <p:nvSpPr>
          <p:cNvPr id="404503" name="Text Box 23"/>
          <p:cNvSpPr txBox="1">
            <a:spLocks noChangeArrowheads="1"/>
          </p:cNvSpPr>
          <p:nvPr/>
        </p:nvSpPr>
        <p:spPr bwMode="auto">
          <a:xfrm>
            <a:off x="7282657" y="4998790"/>
            <a:ext cx="702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D</a:t>
            </a:r>
          </a:p>
        </p:txBody>
      </p:sp>
      <p:sp>
        <p:nvSpPr>
          <p:cNvPr id="404504" name="Text Box 24"/>
          <p:cNvSpPr txBox="1">
            <a:spLocks noChangeArrowheads="1"/>
          </p:cNvSpPr>
          <p:nvPr/>
        </p:nvSpPr>
        <p:spPr bwMode="auto">
          <a:xfrm>
            <a:off x="2429406" y="4998790"/>
            <a:ext cx="780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A</a:t>
            </a:r>
          </a:p>
        </p:txBody>
      </p:sp>
      <p:sp>
        <p:nvSpPr>
          <p:cNvPr id="404505" name="Text Box 25"/>
          <p:cNvSpPr txBox="1">
            <a:spLocks noChangeArrowheads="1"/>
          </p:cNvSpPr>
          <p:nvPr/>
        </p:nvSpPr>
        <p:spPr bwMode="auto">
          <a:xfrm>
            <a:off x="8777157" y="4995615"/>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E</a:t>
            </a:r>
          </a:p>
        </p:txBody>
      </p:sp>
      <p:sp>
        <p:nvSpPr>
          <p:cNvPr id="404506" name="Line 26"/>
          <p:cNvSpPr>
            <a:spLocks noChangeShapeType="1"/>
          </p:cNvSpPr>
          <p:nvPr/>
        </p:nvSpPr>
        <p:spPr bwMode="auto">
          <a:xfrm flipH="1">
            <a:off x="1775520" y="3284985"/>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07" name="Text Box 27"/>
          <p:cNvSpPr txBox="1">
            <a:spLocks noChangeArrowheads="1"/>
          </p:cNvSpPr>
          <p:nvPr/>
        </p:nvSpPr>
        <p:spPr bwMode="auto">
          <a:xfrm>
            <a:off x="2283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匹配电阻（用来吸收总线上传播的信号）</a:t>
            </a:r>
          </a:p>
        </p:txBody>
      </p:sp>
      <p:sp>
        <p:nvSpPr>
          <p:cNvPr id="404508" name="Text Box 28"/>
          <p:cNvSpPr txBox="1">
            <a:spLocks noChangeArrowheads="1"/>
          </p:cNvSpPr>
          <p:nvPr/>
        </p:nvSpPr>
        <p:spPr bwMode="auto">
          <a:xfrm>
            <a:off x="8555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匹配电阻</a:t>
            </a:r>
          </a:p>
        </p:txBody>
      </p:sp>
      <p:sp>
        <p:nvSpPr>
          <p:cNvPr id="404509" name="Freeform 29"/>
          <p:cNvSpPr>
            <a:spLocks/>
          </p:cNvSpPr>
          <p:nvPr/>
        </p:nvSpPr>
        <p:spPr bwMode="auto">
          <a:xfrm>
            <a:off x="4410605" y="3701803"/>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0" name="Freeform 30"/>
          <p:cNvSpPr>
            <a:spLocks/>
          </p:cNvSpPr>
          <p:nvPr/>
        </p:nvSpPr>
        <p:spPr bwMode="auto">
          <a:xfrm>
            <a:off x="4457041" y="3714503"/>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1" name="Freeform 31"/>
          <p:cNvSpPr>
            <a:spLocks/>
          </p:cNvSpPr>
          <p:nvPr/>
        </p:nvSpPr>
        <p:spPr bwMode="auto">
          <a:xfrm>
            <a:off x="4457039" y="3717678"/>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2" name="Freeform 32"/>
          <p:cNvSpPr>
            <a:spLocks/>
          </p:cNvSpPr>
          <p:nvPr/>
        </p:nvSpPr>
        <p:spPr bwMode="auto">
          <a:xfrm>
            <a:off x="4457040"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3" name="Freeform 33"/>
          <p:cNvSpPr>
            <a:spLocks/>
          </p:cNvSpPr>
          <p:nvPr/>
        </p:nvSpPr>
        <p:spPr bwMode="auto">
          <a:xfrm>
            <a:off x="1727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4" name="Freeform 34"/>
          <p:cNvSpPr>
            <a:spLocks/>
          </p:cNvSpPr>
          <p:nvPr/>
        </p:nvSpPr>
        <p:spPr bwMode="auto">
          <a:xfrm flipH="1">
            <a:off x="2742407"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515" name="Group 35"/>
          <p:cNvGrpSpPr>
            <a:grpSpLocks/>
          </p:cNvGrpSpPr>
          <p:nvPr/>
        </p:nvGrpSpPr>
        <p:grpSpPr bwMode="auto">
          <a:xfrm>
            <a:off x="9009327" y="4622553"/>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18" name="AutoShape 38"/>
          <p:cNvSpPr>
            <a:spLocks noChangeArrowheads="1"/>
          </p:cNvSpPr>
          <p:nvPr/>
        </p:nvSpPr>
        <p:spPr bwMode="auto">
          <a:xfrm>
            <a:off x="8811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19" name="Group 39"/>
          <p:cNvGrpSpPr>
            <a:grpSpLocks/>
          </p:cNvGrpSpPr>
          <p:nvPr/>
        </p:nvGrpSpPr>
        <p:grpSpPr bwMode="auto">
          <a:xfrm>
            <a:off x="5825995" y="4622553"/>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2" name="AutoShape 42"/>
          <p:cNvSpPr>
            <a:spLocks noChangeArrowheads="1"/>
          </p:cNvSpPr>
          <p:nvPr/>
        </p:nvSpPr>
        <p:spPr bwMode="auto">
          <a:xfrm>
            <a:off x="5628218"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23" name="Group 43"/>
          <p:cNvGrpSpPr>
            <a:grpSpLocks/>
          </p:cNvGrpSpPr>
          <p:nvPr/>
        </p:nvGrpSpPr>
        <p:grpSpPr bwMode="auto">
          <a:xfrm>
            <a:off x="2627182" y="4622553"/>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6" name="AutoShape 46"/>
          <p:cNvSpPr>
            <a:spLocks noChangeArrowheads="1"/>
          </p:cNvSpPr>
          <p:nvPr/>
        </p:nvSpPr>
        <p:spPr bwMode="auto">
          <a:xfrm>
            <a:off x="2429405"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不接受</a:t>
            </a:r>
          </a:p>
        </p:txBody>
      </p:sp>
      <p:sp>
        <p:nvSpPr>
          <p:cNvPr id="404527" name="Text Box 47"/>
          <p:cNvSpPr txBox="1">
            <a:spLocks noChangeArrowheads="1"/>
          </p:cNvSpPr>
          <p:nvPr/>
        </p:nvSpPr>
        <p:spPr bwMode="auto">
          <a:xfrm>
            <a:off x="7344570"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接受</a:t>
            </a:r>
          </a:p>
        </p:txBody>
      </p:sp>
      <p:sp>
        <p:nvSpPr>
          <p:cNvPr id="404528" name="Text Box 48"/>
          <p:cNvSpPr txBox="1">
            <a:spLocks noChangeArrowheads="1"/>
          </p:cNvSpPr>
          <p:nvPr/>
        </p:nvSpPr>
        <p:spPr bwMode="auto">
          <a:xfrm>
            <a:off x="4309137" y="499879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B</a:t>
            </a:r>
          </a:p>
        </p:txBody>
      </p:sp>
      <p:sp>
        <p:nvSpPr>
          <p:cNvPr id="404529" name="Text Box 49"/>
          <p:cNvSpPr txBox="1">
            <a:spLocks noChangeArrowheads="1"/>
          </p:cNvSpPr>
          <p:nvPr/>
        </p:nvSpPr>
        <p:spPr bwMode="auto">
          <a:xfrm>
            <a:off x="5289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dirty="0">
                <a:solidFill>
                  <a:srgbClr val="000099"/>
                </a:solidFill>
                <a:latin typeface="微软雅黑" panose="020B0503020204020204" pitchFamily="34" charset="-122"/>
                <a:ea typeface="微软雅黑" panose="020B0503020204020204" pitchFamily="34" charset="-122"/>
              </a:rPr>
              <a:t>只有 </a:t>
            </a:r>
            <a:r>
              <a:rPr lang="en-US" altLang="zh-CN" sz="2000" dirty="0">
                <a:solidFill>
                  <a:srgbClr val="000099"/>
                </a:solidFill>
                <a:latin typeface="微软雅黑" panose="020B0503020204020204" pitchFamily="34" charset="-122"/>
                <a:ea typeface="微软雅黑" panose="020B0503020204020204" pitchFamily="34" charset="-122"/>
              </a:rPr>
              <a:t>D </a:t>
            </a:r>
            <a:r>
              <a:rPr lang="zh-CN" altLang="en-US" sz="2000" dirty="0">
                <a:solidFill>
                  <a:srgbClr val="000099"/>
                </a:solidFill>
                <a:latin typeface="微软雅黑" panose="020B0503020204020204" pitchFamily="34" charset="-122"/>
                <a:ea typeface="微软雅黑" panose="020B0503020204020204" pitchFamily="34" charset="-122"/>
              </a:rPr>
              <a:t>接受</a:t>
            </a:r>
          </a:p>
          <a:p>
            <a:pPr algn="ctr"/>
            <a:r>
              <a:rPr lang="en-US" altLang="zh-CN" sz="2000" dirty="0">
                <a:solidFill>
                  <a:srgbClr val="000099"/>
                </a:solidFill>
                <a:latin typeface="微软雅黑" panose="020B0503020204020204" pitchFamily="34" charset="-122"/>
                <a:ea typeface="微软雅黑" panose="020B0503020204020204" pitchFamily="34" charset="-122"/>
              </a:rPr>
              <a:t>B </a:t>
            </a:r>
            <a:r>
              <a:rPr lang="zh-CN" altLang="en-US" sz="2000" dirty="0">
                <a:solidFill>
                  <a:srgbClr val="000099"/>
                </a:solidFill>
                <a:latin typeface="微软雅黑" panose="020B0503020204020204" pitchFamily="34" charset="-122"/>
                <a:ea typeface="微软雅黑" panose="020B0503020204020204" pitchFamily="34"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
        <p:nvSpPr>
          <p:cNvPr id="405506" name="Rectangle 2"/>
          <p:cNvSpPr>
            <a:spLocks noGrp="1" noChangeArrowheads="1"/>
          </p:cNvSpPr>
          <p:nvPr>
            <p:ph type="title"/>
          </p:nvPr>
        </p:nvSpPr>
        <p:spPr/>
        <p:txBody>
          <a:bodyPr/>
          <a:lstStyle/>
          <a:p>
            <a:pPr algn="ctr"/>
            <a:r>
              <a:rPr lang="zh-CN" altLang="en-US" dirty="0"/>
              <a:t>以太网采用广播方式发送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
        <p:nvSpPr>
          <p:cNvPr id="407554" name="Rectangle 2"/>
          <p:cNvSpPr>
            <a:spLocks noGrp="1" noChangeArrowheads="1"/>
          </p:cNvSpPr>
          <p:nvPr>
            <p:ph type="title"/>
          </p:nvPr>
        </p:nvSpPr>
        <p:spPr/>
        <p:txBody>
          <a:bodyPr/>
          <a:lstStyle/>
          <a:p>
            <a:pPr algn="ctr"/>
            <a:r>
              <a:rPr lang="zh-CN" altLang="en-US"/>
              <a:t>以太网提供的服务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type="body" sz="quarter" idx="11"/>
          </p:nvPr>
        </p:nvSpPr>
        <p:spPr>
          <a:xfrm>
            <a:off x="553584" y="1269008"/>
            <a:ext cx="8280400" cy="431800"/>
          </a:xfrm>
        </p:spPr>
        <p:txBody>
          <a:bodyPr>
            <a:normAutofit fontScale="85000" lnSpcReduction="10000"/>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1760890" y="2247256"/>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82" name="Rectangle 13"/>
            <p:cNvSpPr>
              <a:spLocks noChangeArrowheads="1"/>
            </p:cNvSpPr>
            <p:nvPr/>
          </p:nvSpPr>
          <p:spPr bwMode="auto">
            <a:xfrm>
              <a:off x="2251036"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3" name="Rectangle 14"/>
            <p:cNvSpPr>
              <a:spLocks noChangeArrowheads="1"/>
            </p:cNvSpPr>
            <p:nvPr/>
          </p:nvSpPr>
          <p:spPr bwMode="auto">
            <a:xfrm>
              <a:off x="8988641"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4" name="Rectangle 15"/>
            <p:cNvSpPr>
              <a:spLocks noChangeArrowheads="1"/>
            </p:cNvSpPr>
            <p:nvPr/>
          </p:nvSpPr>
          <p:spPr bwMode="auto">
            <a:xfrm>
              <a:off x="5291222"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6" name="Rectangle 17"/>
            <p:cNvSpPr>
              <a:spLocks noChangeArrowheads="1"/>
            </p:cNvSpPr>
            <p:nvPr/>
          </p:nvSpPr>
          <p:spPr bwMode="auto">
            <a:xfrm>
              <a:off x="7523470"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7" name="Rectangle 18"/>
            <p:cNvSpPr>
              <a:spLocks noChangeArrowheads="1"/>
            </p:cNvSpPr>
            <p:nvPr/>
          </p:nvSpPr>
          <p:spPr bwMode="auto">
            <a:xfrm>
              <a:off x="3011977"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88" name="Rectangle 19"/>
            <p:cNvSpPr>
              <a:spLocks noChangeArrowheads="1"/>
            </p:cNvSpPr>
            <p:nvPr/>
          </p:nvSpPr>
          <p:spPr bwMode="auto">
            <a:xfrm>
              <a:off x="380406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0</a:t>
              </a:r>
            </a:p>
          </p:txBody>
        </p:sp>
        <p:sp>
          <p:nvSpPr>
            <p:cNvPr id="89" name="Rectangle 20"/>
            <p:cNvSpPr>
              <a:spLocks noChangeArrowheads="1"/>
            </p:cNvSpPr>
            <p:nvPr/>
          </p:nvSpPr>
          <p:spPr bwMode="auto">
            <a:xfrm>
              <a:off x="452414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0" name="Rectangle 21"/>
            <p:cNvSpPr>
              <a:spLocks noChangeArrowheads="1"/>
            </p:cNvSpPr>
            <p:nvPr/>
          </p:nvSpPr>
          <p:spPr bwMode="auto">
            <a:xfrm>
              <a:off x="603631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1" name="Rectangle 22"/>
            <p:cNvSpPr>
              <a:spLocks noChangeArrowheads="1"/>
            </p:cNvSpPr>
            <p:nvPr/>
          </p:nvSpPr>
          <p:spPr bwMode="auto">
            <a:xfrm>
              <a:off x="675639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3394036" y="5301209"/>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曼彻斯特编码</a:t>
            </a:r>
            <a:r>
              <a:rPr lang="zh-CN" altLang="zh-CN" sz="2800" dirty="0">
                <a:solidFill>
                  <a:srgbClr val="FF0000"/>
                </a:solidFill>
                <a:latin typeface="微软雅黑" panose="020B0503020204020204" pitchFamily="34" charset="-122"/>
                <a:ea typeface="微软雅黑" panose="020B0503020204020204" pitchFamily="34" charset="-122"/>
              </a:rPr>
              <a:t>缺点</a:t>
            </a:r>
            <a:r>
              <a:rPr lang="zh-CN" altLang="zh-CN" sz="2800" dirty="0">
                <a:solidFill>
                  <a:srgbClr val="000099"/>
                </a:solidFill>
                <a:latin typeface="微软雅黑" panose="020B0503020204020204" pitchFamily="34" charset="-122"/>
                <a:ea typeface="微软雅黑" panose="020B0503020204020204" pitchFamily="34" charset="-122"/>
              </a:rPr>
              <a:t>是</a:t>
            </a:r>
            <a:r>
              <a:rPr lang="zh-CN" altLang="en-US" sz="2800" dirty="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它所占的频带宽度比原始的基带信号增加了一倍</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00064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
        <p:nvSpPr>
          <p:cNvPr id="409602" name="Rectangle 2"/>
          <p:cNvSpPr>
            <a:spLocks noGrp="1" noChangeArrowheads="1"/>
          </p:cNvSpPr>
          <p:nvPr>
            <p:ph type="title"/>
          </p:nvPr>
        </p:nvSpPr>
        <p:spPr/>
        <p:txBody>
          <a:bodyPr/>
          <a:lstStyle/>
          <a:p>
            <a:pPr algn="ctr"/>
            <a:r>
              <a:rPr lang="zh-CN" altLang="en-US" dirty="0"/>
              <a:t>碰撞检测</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
        <p:nvSpPr>
          <p:cNvPr id="410626" name="Rectangle 2"/>
          <p:cNvSpPr>
            <a:spLocks noGrp="1" noChangeArrowheads="1"/>
          </p:cNvSpPr>
          <p:nvPr>
            <p:ph type="title"/>
          </p:nvPr>
        </p:nvSpPr>
        <p:spPr/>
        <p:txBody>
          <a:bodyPr/>
          <a:lstStyle/>
          <a:p>
            <a:pPr algn="ctr"/>
            <a:r>
              <a:rPr lang="zh-CN" altLang="en-US" dirty="0"/>
              <a:t>检测到碰撞后</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3324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5" name="Line 3"/>
          <p:cNvSpPr>
            <a:spLocks noChangeShapeType="1"/>
          </p:cNvSpPr>
          <p:nvPr/>
        </p:nvSpPr>
        <p:spPr bwMode="auto">
          <a:xfrm>
            <a:off x="3317175"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6" name="Rectangle 4"/>
          <p:cNvSpPr>
            <a:spLocks noChangeArrowheads="1"/>
          </p:cNvSpPr>
          <p:nvPr/>
        </p:nvSpPr>
        <p:spPr bwMode="auto">
          <a:xfrm>
            <a:off x="5341370" y="1556793"/>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2677" name="Line 5"/>
          <p:cNvSpPr>
            <a:spLocks noChangeShapeType="1"/>
          </p:cNvSpPr>
          <p:nvPr/>
        </p:nvSpPr>
        <p:spPr bwMode="auto">
          <a:xfrm>
            <a:off x="3312016" y="2060030"/>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8" name="Line 6"/>
          <p:cNvSpPr>
            <a:spLocks noChangeShapeType="1"/>
          </p:cNvSpPr>
          <p:nvPr/>
        </p:nvSpPr>
        <p:spPr bwMode="auto">
          <a:xfrm>
            <a:off x="3317174" y="2060030"/>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9" name="Rectangle 7"/>
          <p:cNvSpPr>
            <a:spLocks noChangeArrowheads="1"/>
          </p:cNvSpPr>
          <p:nvPr/>
        </p:nvSpPr>
        <p:spPr bwMode="auto">
          <a:xfrm>
            <a:off x="2933661" y="1558379"/>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A</a:t>
            </a:r>
          </a:p>
        </p:txBody>
      </p:sp>
      <p:sp>
        <p:nvSpPr>
          <p:cNvPr id="412680" name="Rectangle 8"/>
          <p:cNvSpPr>
            <a:spLocks noChangeArrowheads="1"/>
          </p:cNvSpPr>
          <p:nvPr/>
        </p:nvSpPr>
        <p:spPr bwMode="auto">
          <a:xfrm>
            <a:off x="8332087" y="1558379"/>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B</a:t>
            </a:r>
          </a:p>
        </p:txBody>
      </p:sp>
      <p:sp>
        <p:nvSpPr>
          <p:cNvPr id="412681" name="Line 9"/>
          <p:cNvSpPr>
            <a:spLocks noChangeShapeType="1"/>
          </p:cNvSpPr>
          <p:nvPr/>
        </p:nvSpPr>
        <p:spPr bwMode="auto">
          <a:xfrm flipH="1">
            <a:off x="3184752" y="2402930"/>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2" name="Rectangle 10"/>
          <p:cNvSpPr>
            <a:spLocks noChangeArrowheads="1"/>
          </p:cNvSpPr>
          <p:nvPr/>
        </p:nvSpPr>
        <p:spPr bwMode="auto">
          <a:xfrm>
            <a:off x="2947421" y="2734717"/>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2683" name="Line 11"/>
          <p:cNvSpPr>
            <a:spLocks noChangeShapeType="1"/>
          </p:cNvSpPr>
          <p:nvPr/>
        </p:nvSpPr>
        <p:spPr bwMode="auto">
          <a:xfrm>
            <a:off x="8373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4" name="Line 12"/>
          <p:cNvSpPr>
            <a:spLocks noChangeShapeType="1"/>
          </p:cNvSpPr>
          <p:nvPr/>
        </p:nvSpPr>
        <p:spPr bwMode="auto">
          <a:xfrm flipH="1">
            <a:off x="3312017" y="2763293"/>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85" name="Group 13"/>
          <p:cNvGrpSpPr>
            <a:grpSpLocks/>
          </p:cNvGrpSpPr>
          <p:nvPr/>
        </p:nvGrpSpPr>
        <p:grpSpPr bwMode="auto">
          <a:xfrm>
            <a:off x="7042244"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grpSp>
        <p:nvGrpSpPr>
          <p:cNvPr id="412688" name="Group 16"/>
          <p:cNvGrpSpPr>
            <a:grpSpLocks/>
          </p:cNvGrpSpPr>
          <p:nvPr/>
        </p:nvGrpSpPr>
        <p:grpSpPr bwMode="auto">
          <a:xfrm>
            <a:off x="1528592" y="3417342"/>
            <a:ext cx="4345914" cy="1176338"/>
            <a:chOff x="158" y="1269"/>
            <a:chExt cx="2527" cy="741"/>
          </a:xfrm>
        </p:grpSpPr>
        <p:sp>
          <p:nvSpPr>
            <p:cNvPr id="412689" name="Text Box 17"/>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2694" name="Group 22"/>
          <p:cNvGrpSpPr>
            <a:grpSpLocks/>
          </p:cNvGrpSpPr>
          <p:nvPr/>
        </p:nvGrpSpPr>
        <p:grpSpPr bwMode="auto">
          <a:xfrm>
            <a:off x="8423237" y="1936205"/>
            <a:ext cx="1998398" cy="942975"/>
            <a:chOff x="4167" y="336"/>
            <a:chExt cx="1162" cy="594"/>
          </a:xfrm>
        </p:grpSpPr>
        <p:grpSp>
          <p:nvGrpSpPr>
            <p:cNvPr id="412695" name="Group 23"/>
            <p:cNvGrpSpPr>
              <a:grpSpLocks/>
            </p:cNvGrpSpPr>
            <p:nvPr/>
          </p:nvGrpSpPr>
          <p:grpSpPr bwMode="auto">
            <a:xfrm>
              <a:off x="4167" y="697"/>
              <a:ext cx="976" cy="233"/>
              <a:chOff x="4167" y="697"/>
              <a:chExt cx="976"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97" name="Text Box 25"/>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2701" name="Group 29"/>
          <p:cNvGrpSpPr>
            <a:grpSpLocks/>
          </p:cNvGrpSpPr>
          <p:nvPr/>
        </p:nvGrpSpPr>
        <p:grpSpPr bwMode="auto">
          <a:xfrm>
            <a:off x="5662973" y="2775992"/>
            <a:ext cx="4012275" cy="1006475"/>
            <a:chOff x="2562" y="865"/>
            <a:chExt cx="2333"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6" name="Text Box 34"/>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2707" name="Text Box 35"/>
          <p:cNvSpPr txBox="1">
            <a:spLocks noChangeArrowheads="1"/>
          </p:cNvSpPr>
          <p:nvPr/>
        </p:nvSpPr>
        <p:spPr bwMode="auto">
          <a:xfrm>
            <a:off x="2101284" y="1850479"/>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2708" name="Line 36"/>
          <p:cNvSpPr>
            <a:spLocks noChangeShapeType="1"/>
          </p:cNvSpPr>
          <p:nvPr/>
        </p:nvSpPr>
        <p:spPr bwMode="auto">
          <a:xfrm>
            <a:off x="2827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9" name="Text Box 37"/>
          <p:cNvSpPr txBox="1">
            <a:spLocks noChangeArrowheads="1"/>
          </p:cNvSpPr>
          <p:nvPr/>
        </p:nvSpPr>
        <p:spPr bwMode="auto">
          <a:xfrm>
            <a:off x="8517442" y="3183980"/>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5" name="文本占位符 4">
            <a:extLst>
              <a:ext uri="{FF2B5EF4-FFF2-40B4-BE49-F238E27FC236}">
                <a16:creationId xmlns:a16="http://schemas.microsoft.com/office/drawing/2014/main" id="{F160F039-A659-4D96-9E0D-F884006C9EFA}"/>
              </a:ext>
            </a:extLst>
          </p:cNvPr>
          <p:cNvSpPr>
            <a:spLocks noGrp="1"/>
          </p:cNvSpPr>
          <p:nvPr>
            <p:ph type="body" sz="quarter" idx="11"/>
          </p:nvPr>
        </p:nvSpPr>
        <p:spPr>
          <a:xfrm>
            <a:off x="2063427" y="5501977"/>
            <a:ext cx="8280400" cy="879475"/>
          </a:xfrm>
          <a:solidFill>
            <a:schemeClr val="accent4">
              <a:lumMod val="40000"/>
              <a:lumOff val="60000"/>
            </a:schemeClr>
          </a:solidFill>
        </p:spPr>
        <p:txBody>
          <a:bodyPr tIns="108000">
            <a:normAutofit fontScale="92500" lnSpcReduction="20000"/>
          </a:bodyPr>
          <a:lstStyle/>
          <a:p>
            <a:r>
              <a:rPr lang="en-US" altLang="zh-CN" dirty="0"/>
              <a:t>A</a:t>
            </a:r>
            <a:r>
              <a:rPr lang="zh-CN" altLang="en-US" dirty="0"/>
              <a:t>需要单程传播时延的 </a:t>
            </a:r>
            <a:r>
              <a:rPr lang="en-US" altLang="zh-CN" dirty="0"/>
              <a:t>2 </a:t>
            </a:r>
            <a:r>
              <a:rPr lang="zh-CN" altLang="en-US" dirty="0"/>
              <a:t>倍的时间，</a:t>
            </a:r>
          </a:p>
          <a:p>
            <a:r>
              <a:rPr lang="zh-CN" altLang="en-US" dirty="0"/>
              <a:t>才能检测到与 </a:t>
            </a:r>
            <a:r>
              <a:rPr lang="en-US" altLang="zh-CN" dirty="0"/>
              <a:t>B </a:t>
            </a:r>
            <a:r>
              <a:rPr lang="zh-CN" altLang="en-US" dirty="0"/>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7027374" y="5233642"/>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699" name="Rectangle 3"/>
          <p:cNvSpPr>
            <a:spLocks noChangeArrowheads="1"/>
          </p:cNvSpPr>
          <p:nvPr/>
        </p:nvSpPr>
        <p:spPr bwMode="auto">
          <a:xfrm>
            <a:off x="3515561" y="5017742"/>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0" name="Line 4"/>
          <p:cNvSpPr>
            <a:spLocks noChangeShapeType="1"/>
          </p:cNvSpPr>
          <p:nvPr/>
        </p:nvSpPr>
        <p:spPr bwMode="auto">
          <a:xfrm>
            <a:off x="3324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1" name="Line 5"/>
          <p:cNvSpPr>
            <a:spLocks noChangeShapeType="1"/>
          </p:cNvSpPr>
          <p:nvPr/>
        </p:nvSpPr>
        <p:spPr bwMode="auto">
          <a:xfrm>
            <a:off x="3317175"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2" name="Rectangle 6"/>
          <p:cNvSpPr>
            <a:spLocks noChangeArrowheads="1"/>
          </p:cNvSpPr>
          <p:nvPr/>
        </p:nvSpPr>
        <p:spPr bwMode="auto">
          <a:xfrm>
            <a:off x="5341370" y="44625"/>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3703" name="Line 7"/>
          <p:cNvSpPr>
            <a:spLocks noChangeShapeType="1"/>
          </p:cNvSpPr>
          <p:nvPr/>
        </p:nvSpPr>
        <p:spPr bwMode="auto">
          <a:xfrm>
            <a:off x="3312016" y="547862"/>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4" name="Line 8"/>
          <p:cNvSpPr>
            <a:spLocks noChangeShapeType="1"/>
          </p:cNvSpPr>
          <p:nvPr/>
        </p:nvSpPr>
        <p:spPr bwMode="auto">
          <a:xfrm>
            <a:off x="3317174" y="547862"/>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5" name="Rectangle 9"/>
          <p:cNvSpPr>
            <a:spLocks noChangeArrowheads="1"/>
          </p:cNvSpPr>
          <p:nvPr/>
        </p:nvSpPr>
        <p:spPr bwMode="auto">
          <a:xfrm>
            <a:off x="3035128" y="198611"/>
            <a:ext cx="35586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06" name="Rectangle 10"/>
          <p:cNvSpPr>
            <a:spLocks noChangeArrowheads="1"/>
          </p:cNvSpPr>
          <p:nvPr/>
        </p:nvSpPr>
        <p:spPr bwMode="auto">
          <a:xfrm>
            <a:off x="8259855" y="198611"/>
            <a:ext cx="3270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07" name="Line 11"/>
          <p:cNvSpPr>
            <a:spLocks noChangeShapeType="1"/>
          </p:cNvSpPr>
          <p:nvPr/>
        </p:nvSpPr>
        <p:spPr bwMode="auto">
          <a:xfrm flipH="1">
            <a:off x="3184752" y="890762"/>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8" name="Rectangle 12"/>
          <p:cNvSpPr>
            <a:spLocks noChangeArrowheads="1"/>
          </p:cNvSpPr>
          <p:nvPr/>
        </p:nvSpPr>
        <p:spPr bwMode="auto">
          <a:xfrm>
            <a:off x="2947421" y="1222549"/>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3709" name="Line 13"/>
          <p:cNvSpPr>
            <a:spLocks noChangeShapeType="1"/>
          </p:cNvSpPr>
          <p:nvPr/>
        </p:nvSpPr>
        <p:spPr bwMode="auto">
          <a:xfrm>
            <a:off x="8373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0" name="Line 14"/>
          <p:cNvSpPr>
            <a:spLocks noChangeShapeType="1"/>
          </p:cNvSpPr>
          <p:nvPr/>
        </p:nvSpPr>
        <p:spPr bwMode="auto">
          <a:xfrm flipH="1">
            <a:off x="3312017" y="1251125"/>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1" name="Group 15"/>
          <p:cNvGrpSpPr>
            <a:grpSpLocks/>
          </p:cNvGrpSpPr>
          <p:nvPr/>
        </p:nvGrpSpPr>
        <p:grpSpPr bwMode="auto">
          <a:xfrm>
            <a:off x="7042244"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sp>
        <p:nvSpPr>
          <p:cNvPr id="413714" name="Text Box 18"/>
          <p:cNvSpPr txBox="1">
            <a:spLocks noChangeArrowheads="1"/>
          </p:cNvSpPr>
          <p:nvPr/>
        </p:nvSpPr>
        <p:spPr bwMode="auto">
          <a:xfrm>
            <a:off x="8733409"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检测到信道空闲</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sp>
        <p:nvSpPr>
          <p:cNvPr id="413715" name="Text Box 19"/>
          <p:cNvSpPr txBox="1">
            <a:spLocks noChangeArrowheads="1"/>
          </p:cNvSpPr>
          <p:nvPr/>
        </p:nvSpPr>
        <p:spPr bwMode="auto">
          <a:xfrm>
            <a:off x="8733407" y="4102844"/>
            <a:ext cx="146386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 / 2</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grpSp>
        <p:nvGrpSpPr>
          <p:cNvPr id="413716" name="Group 20"/>
          <p:cNvGrpSpPr>
            <a:grpSpLocks/>
          </p:cNvGrpSpPr>
          <p:nvPr/>
        </p:nvGrpSpPr>
        <p:grpSpPr bwMode="auto">
          <a:xfrm>
            <a:off x="1528593" y="1087610"/>
            <a:ext cx="4290881" cy="1187450"/>
            <a:chOff x="158" y="754"/>
            <a:chExt cx="2495" cy="748"/>
          </a:xfrm>
        </p:grpSpPr>
        <p:sp>
          <p:nvSpPr>
            <p:cNvPr id="413717" name="Text Box 21"/>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3722" name="Group 26"/>
          <p:cNvGrpSpPr>
            <a:grpSpLocks/>
          </p:cNvGrpSpPr>
          <p:nvPr/>
        </p:nvGrpSpPr>
        <p:grpSpPr bwMode="auto">
          <a:xfrm>
            <a:off x="8423237" y="424037"/>
            <a:ext cx="1998398" cy="942975"/>
            <a:chOff x="4167" y="336"/>
            <a:chExt cx="1162" cy="594"/>
          </a:xfrm>
        </p:grpSpPr>
        <p:grpSp>
          <p:nvGrpSpPr>
            <p:cNvPr id="413723" name="Group 27"/>
            <p:cNvGrpSpPr>
              <a:grpSpLocks/>
            </p:cNvGrpSpPr>
            <p:nvPr/>
          </p:nvGrpSpPr>
          <p:grpSpPr bwMode="auto">
            <a:xfrm>
              <a:off x="4167" y="697"/>
              <a:ext cx="976" cy="233"/>
              <a:chOff x="4167" y="697"/>
              <a:chExt cx="976"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25" name="Text Box 29"/>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3729" name="Group 33"/>
          <p:cNvGrpSpPr>
            <a:grpSpLocks/>
          </p:cNvGrpSpPr>
          <p:nvPr/>
        </p:nvGrpSpPr>
        <p:grpSpPr bwMode="auto">
          <a:xfrm>
            <a:off x="5662973" y="1263825"/>
            <a:ext cx="4012275" cy="1006475"/>
            <a:chOff x="2562" y="865"/>
            <a:chExt cx="2333"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4" name="Text Box 38"/>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3735" name="Rectangle 39"/>
          <p:cNvSpPr>
            <a:spLocks noChangeArrowheads="1"/>
          </p:cNvSpPr>
          <p:nvPr/>
        </p:nvSpPr>
        <p:spPr bwMode="auto">
          <a:xfrm>
            <a:off x="3116568"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36" name="Rectangle 40"/>
          <p:cNvSpPr>
            <a:spLocks noChangeArrowheads="1"/>
          </p:cNvSpPr>
          <p:nvPr/>
        </p:nvSpPr>
        <p:spPr bwMode="auto">
          <a:xfrm>
            <a:off x="8220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grpSp>
        <p:nvGrpSpPr>
          <p:cNvPr id="413737" name="Group 41"/>
          <p:cNvGrpSpPr>
            <a:grpSpLocks/>
          </p:cNvGrpSpPr>
          <p:nvPr/>
        </p:nvGrpSpPr>
        <p:grpSpPr bwMode="auto">
          <a:xfrm>
            <a:off x="3549956" y="4293345"/>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413740" name="Group 44"/>
          <p:cNvGrpSpPr>
            <a:grpSpLocks/>
          </p:cNvGrpSpPr>
          <p:nvPr/>
        </p:nvGrpSpPr>
        <p:grpSpPr bwMode="auto">
          <a:xfrm>
            <a:off x="7577709"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43" name="Line 47"/>
          <p:cNvSpPr>
            <a:spLocks noChangeShapeType="1"/>
          </p:cNvSpPr>
          <p:nvPr/>
        </p:nvSpPr>
        <p:spPr bwMode="auto">
          <a:xfrm>
            <a:off x="8157279"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44" name="Group 48"/>
          <p:cNvGrpSpPr>
            <a:grpSpLocks/>
          </p:cNvGrpSpPr>
          <p:nvPr/>
        </p:nvGrpSpPr>
        <p:grpSpPr bwMode="auto">
          <a:xfrm>
            <a:off x="3116569" y="5616602"/>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50" name="Rectangle 54"/>
          <p:cNvSpPr>
            <a:spLocks noChangeArrowheads="1"/>
          </p:cNvSpPr>
          <p:nvPr/>
        </p:nvSpPr>
        <p:spPr bwMode="auto">
          <a:xfrm>
            <a:off x="8129762"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1" name="Rectangle 55"/>
          <p:cNvSpPr>
            <a:spLocks noChangeArrowheads="1"/>
          </p:cNvSpPr>
          <p:nvPr/>
        </p:nvSpPr>
        <p:spPr bwMode="auto">
          <a:xfrm>
            <a:off x="3549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2" name="Rectangle 56"/>
          <p:cNvSpPr>
            <a:spLocks noChangeArrowheads="1"/>
          </p:cNvSpPr>
          <p:nvPr/>
        </p:nvSpPr>
        <p:spPr bwMode="auto">
          <a:xfrm>
            <a:off x="3116568"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53" name="Rectangle 57"/>
          <p:cNvSpPr>
            <a:spLocks noChangeArrowheads="1"/>
          </p:cNvSpPr>
          <p:nvPr/>
        </p:nvSpPr>
        <p:spPr bwMode="auto">
          <a:xfrm>
            <a:off x="8220909"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54" name="Line 58"/>
          <p:cNvSpPr>
            <a:spLocks noChangeShapeType="1"/>
          </p:cNvSpPr>
          <p:nvPr/>
        </p:nvSpPr>
        <p:spPr bwMode="auto">
          <a:xfrm>
            <a:off x="7233750"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5" name="Line 59"/>
          <p:cNvSpPr>
            <a:spLocks noChangeShapeType="1"/>
          </p:cNvSpPr>
          <p:nvPr/>
        </p:nvSpPr>
        <p:spPr bwMode="auto">
          <a:xfrm flipH="1">
            <a:off x="7923387"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6" name="Text Box 60"/>
          <p:cNvSpPr txBox="1">
            <a:spLocks noChangeArrowheads="1"/>
          </p:cNvSpPr>
          <p:nvPr/>
        </p:nvSpPr>
        <p:spPr bwMode="auto">
          <a:xfrm>
            <a:off x="1707515" y="2519413"/>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0</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5000"/>
              </a:lnSpc>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信道空闲</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发送数据</a:t>
            </a:r>
          </a:p>
        </p:txBody>
      </p:sp>
      <p:grpSp>
        <p:nvGrpSpPr>
          <p:cNvPr id="413757" name="Group 61"/>
          <p:cNvGrpSpPr>
            <a:grpSpLocks/>
          </p:cNvGrpSpPr>
          <p:nvPr/>
        </p:nvGrpSpPr>
        <p:grpSpPr bwMode="auto">
          <a:xfrm>
            <a:off x="3445050" y="2952802"/>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60" name="Rectangle 64"/>
          <p:cNvSpPr>
            <a:spLocks noChangeArrowheads="1"/>
          </p:cNvSpPr>
          <p:nvPr/>
        </p:nvSpPr>
        <p:spPr bwMode="auto">
          <a:xfrm>
            <a:off x="3116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61" name="Rectangle 65"/>
          <p:cNvSpPr>
            <a:spLocks noChangeArrowheads="1"/>
          </p:cNvSpPr>
          <p:nvPr/>
        </p:nvSpPr>
        <p:spPr bwMode="auto">
          <a:xfrm>
            <a:off x="8220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62" name="Text Box 66"/>
          <p:cNvSpPr txBox="1">
            <a:spLocks noChangeArrowheads="1"/>
          </p:cNvSpPr>
          <p:nvPr/>
        </p:nvSpPr>
        <p:spPr bwMode="auto">
          <a:xfrm>
            <a:off x="2101284" y="338311"/>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3763" name="Line 67"/>
          <p:cNvSpPr>
            <a:spLocks noChangeShapeType="1"/>
          </p:cNvSpPr>
          <p:nvPr/>
        </p:nvSpPr>
        <p:spPr bwMode="auto">
          <a:xfrm>
            <a:off x="2827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64" name="Group 68"/>
          <p:cNvGrpSpPr>
            <a:grpSpLocks/>
          </p:cNvGrpSpPr>
          <p:nvPr/>
        </p:nvGrpSpPr>
        <p:grpSpPr bwMode="auto">
          <a:xfrm>
            <a:off x="6158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a:t>
              </a:r>
              <a:r>
                <a:rPr kumimoji="1" lang="en-US" altLang="zh-CN" dirty="0">
                  <a:solidFill>
                    <a:srgbClr val="000099"/>
                  </a:solidFill>
                  <a:latin typeface="微软雅黑" panose="020B0503020204020204" pitchFamily="34" charset="-122"/>
                  <a:ea typeface="微软雅黑" panose="020B0503020204020204" pitchFamily="34" charset="-122"/>
                  <a:sym typeface="Symbol" pitchFamily="18" charset="2"/>
                </a:rPr>
                <a:t></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a:p>
              <a:pPr eaLnBrk="0" hangingPunct="0">
                <a:lnSpc>
                  <a:spcPct val="90000"/>
                </a:lnSpc>
              </a:pPr>
              <a:r>
                <a:rPr kumimoji="1" lang="zh-CN" altLang="en-US" dirty="0">
                  <a:solidFill>
                    <a:srgbClr val="000099"/>
                  </a:solidFill>
                  <a:latin typeface="微软雅黑" panose="020B0503020204020204" pitchFamily="34" charset="-122"/>
                  <a:ea typeface="微软雅黑" panose="020B0503020204020204" pitchFamily="34" charset="-122"/>
                </a:rPr>
                <a:t>停止发送</a:t>
              </a:r>
            </a:p>
          </p:txBody>
        </p:sp>
        <p:sp>
          <p:nvSpPr>
            <p:cNvPr id="413766" name="Text Box 70"/>
            <p:cNvSpPr txBox="1">
              <a:spLocks noChangeArrowheads="1"/>
            </p:cNvSpPr>
            <p:nvPr/>
          </p:nvSpPr>
          <p:spPr bwMode="auto">
            <a:xfrm>
              <a:off x="2835" y="3339"/>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grpSp>
        <p:nvGrpSpPr>
          <p:cNvPr id="413767" name="Group 71"/>
          <p:cNvGrpSpPr>
            <a:grpSpLocks/>
          </p:cNvGrpSpPr>
          <p:nvPr/>
        </p:nvGrpSpPr>
        <p:grpSpPr bwMode="auto">
          <a:xfrm>
            <a:off x="1634109" y="5373712"/>
            <a:ext cx="2643320" cy="863600"/>
            <a:chOff x="204" y="3566"/>
            <a:chExt cx="1537" cy="544"/>
          </a:xfrm>
        </p:grpSpPr>
        <p:sp>
          <p:nvSpPr>
            <p:cNvPr id="413768" name="Text Box 72"/>
            <p:cNvSpPr txBox="1">
              <a:spLocks noChangeArrowheads="1"/>
            </p:cNvSpPr>
            <p:nvPr/>
          </p:nvSpPr>
          <p:spPr bwMode="auto">
            <a:xfrm>
              <a:off x="204" y="3581"/>
              <a:ext cx="70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sp>
          <p:nvSpPr>
            <p:cNvPr id="413769" name="Text Box 73"/>
            <p:cNvSpPr txBox="1">
              <a:spLocks noChangeArrowheads="1"/>
            </p:cNvSpPr>
            <p:nvPr/>
          </p:nvSpPr>
          <p:spPr bwMode="auto">
            <a:xfrm>
              <a:off x="1294" y="3566"/>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sp>
        <p:nvSpPr>
          <p:cNvPr id="413770" name="Rectangle 74"/>
          <p:cNvSpPr>
            <a:spLocks noChangeArrowheads="1"/>
          </p:cNvSpPr>
          <p:nvPr/>
        </p:nvSpPr>
        <p:spPr bwMode="auto">
          <a:xfrm>
            <a:off x="3116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71" name="Rectangle 75"/>
          <p:cNvSpPr>
            <a:spLocks noChangeArrowheads="1"/>
          </p:cNvSpPr>
          <p:nvPr/>
        </p:nvSpPr>
        <p:spPr bwMode="auto">
          <a:xfrm>
            <a:off x="8220909"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72" name="Text Box 76"/>
          <p:cNvSpPr txBox="1">
            <a:spLocks noChangeArrowheads="1"/>
          </p:cNvSpPr>
          <p:nvPr/>
        </p:nvSpPr>
        <p:spPr bwMode="auto">
          <a:xfrm>
            <a:off x="8517442" y="1671812"/>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
        <p:nvSpPr>
          <p:cNvPr id="415746" name="Rectangle 2"/>
          <p:cNvSpPr>
            <a:spLocks noGrp="1" noChangeArrowheads="1"/>
          </p:cNvSpPr>
          <p:nvPr>
            <p:ph type="title"/>
          </p:nvPr>
        </p:nvSpPr>
        <p:spPr/>
        <p:txBody>
          <a:bodyPr/>
          <a:lstStyle/>
          <a:p>
            <a:pPr algn="ctr"/>
            <a:r>
              <a:rPr lang="zh-CN" altLang="en-US" dirty="0"/>
              <a:t>争用期</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rPr>
              <a:t>基本退避时间取为争用期 </a:t>
            </a:r>
            <a:r>
              <a:rPr lang="en-US" altLang="zh-CN" sz="2400" dirty="0">
                <a:solidFill>
                  <a:srgbClr val="0000FF"/>
                </a:solidFill>
                <a:latin typeface="Arial" charset="0"/>
              </a:rPr>
              <a:t>2</a:t>
            </a:r>
            <a:r>
              <a:rPr lang="en-US" altLang="zh-CN" sz="2400" i="1" dirty="0">
                <a:solidFill>
                  <a:srgbClr val="0000FF"/>
                </a:solidFill>
                <a:latin typeface="Arial" charset="0"/>
                <a:sym typeface="Symbol" pitchFamily="18" charset="2"/>
              </a:rPr>
              <a:t></a:t>
            </a:r>
            <a:r>
              <a:rPr lang="zh-CN" altLang="en-US" sz="2400" dirty="0">
                <a:solidFill>
                  <a:srgbClr val="0000FF"/>
                </a:solidFill>
                <a:latin typeface="Arial" charset="0"/>
              </a:rPr>
              <a:t>。</a:t>
            </a:r>
          </a:p>
          <a:p>
            <a:pPr lvl="1"/>
            <a:r>
              <a:rPr lang="zh-CN" altLang="en-US" sz="2400" dirty="0">
                <a:latin typeface="Arial" charset="0"/>
              </a:rPr>
              <a:t>从整数集合 </a:t>
            </a:r>
            <a:r>
              <a:rPr lang="en-US" altLang="zh-CN" sz="2400" dirty="0">
                <a:latin typeface="Arial" charset="0"/>
              </a:rPr>
              <a:t>[0, 1, … , (2</a:t>
            </a:r>
            <a:r>
              <a:rPr lang="en-US" altLang="zh-CN" sz="2400" i="1" baseline="30000" dirty="0">
                <a:latin typeface="Arial" charset="0"/>
              </a:rPr>
              <a:t>k</a:t>
            </a:r>
            <a:r>
              <a:rPr lang="en-US" altLang="zh-CN" sz="2400" i="1" dirty="0">
                <a:latin typeface="Arial" charset="0"/>
              </a:rPr>
              <a:t> </a:t>
            </a:r>
            <a:r>
              <a:rPr lang="en-US" altLang="zh-CN" sz="2400" dirty="0">
                <a:latin typeface="Arial" charset="0"/>
                <a:sym typeface="Symbol" pitchFamily="18" charset="2"/>
              </a:rPr>
              <a:t></a:t>
            </a:r>
            <a:r>
              <a:rPr lang="en-US" altLang="zh-CN" sz="2400" dirty="0">
                <a:latin typeface="Arial" charset="0"/>
              </a:rPr>
              <a:t>1)] </a:t>
            </a:r>
            <a:r>
              <a:rPr lang="zh-CN" altLang="en-US" sz="2400" dirty="0">
                <a:latin typeface="Arial" charset="0"/>
              </a:rPr>
              <a:t>中</a:t>
            </a:r>
            <a:r>
              <a:rPr lang="zh-CN" altLang="en-US" sz="2400" dirty="0">
                <a:solidFill>
                  <a:srgbClr val="FF0000"/>
                </a:solidFill>
                <a:latin typeface="Arial" charset="0"/>
              </a:rPr>
              <a:t>随机</a:t>
            </a:r>
            <a:r>
              <a:rPr lang="zh-CN" altLang="en-US" sz="2400" dirty="0">
                <a:latin typeface="Arial" charset="0"/>
              </a:rPr>
              <a:t>地取出一个数，记为 </a:t>
            </a:r>
            <a:r>
              <a:rPr lang="en-US" altLang="zh-CN" sz="2400" i="1" dirty="0">
                <a:latin typeface="Arial" charset="0"/>
              </a:rPr>
              <a:t>r</a:t>
            </a:r>
            <a:r>
              <a:rPr lang="zh-CN" altLang="en-US" sz="2400" dirty="0">
                <a:latin typeface="Arial" charset="0"/>
              </a:rPr>
              <a:t>。重传所需的时延就是 </a:t>
            </a:r>
            <a:r>
              <a:rPr lang="en-US" altLang="zh-CN" sz="2400" i="1" dirty="0">
                <a:latin typeface="Arial" charset="0"/>
              </a:rPr>
              <a:t>r </a:t>
            </a:r>
            <a:r>
              <a:rPr lang="zh-CN" altLang="en-US" sz="2400" dirty="0">
                <a:latin typeface="Arial" charset="0"/>
              </a:rPr>
              <a:t>倍的基本退避时间。</a:t>
            </a:r>
          </a:p>
          <a:p>
            <a:pPr lvl="1"/>
            <a:r>
              <a:rPr lang="zh-CN" altLang="en-US" sz="2400" dirty="0">
                <a:latin typeface="Arial" charset="0"/>
              </a:rPr>
              <a:t>参数 </a:t>
            </a:r>
            <a:r>
              <a:rPr lang="en-US" altLang="zh-CN" sz="2400" i="1" dirty="0">
                <a:latin typeface="Arial" charset="0"/>
              </a:rPr>
              <a:t>k</a:t>
            </a:r>
            <a:r>
              <a:rPr lang="en-US" altLang="zh-CN" sz="2400" dirty="0">
                <a:latin typeface="Arial" charset="0"/>
              </a:rPr>
              <a:t> </a:t>
            </a:r>
            <a:r>
              <a:rPr lang="zh-CN" altLang="en-US" sz="2400" dirty="0">
                <a:latin typeface="Arial" charset="0"/>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rPr>
              <a:t>当 </a:t>
            </a:r>
            <a:r>
              <a:rPr lang="en-US" altLang="zh-CN" sz="2400" i="1" dirty="0">
                <a:latin typeface="Arial" charset="0"/>
              </a:rPr>
              <a:t>k </a:t>
            </a:r>
            <a:r>
              <a:rPr lang="en-US" altLang="zh-CN" sz="2400" dirty="0">
                <a:latin typeface="Arial" charset="0"/>
                <a:sym typeface="Symbol" pitchFamily="18" charset="2"/>
              </a:rPr>
              <a:t> </a:t>
            </a:r>
            <a:r>
              <a:rPr lang="en-US" altLang="zh-CN" sz="2400" dirty="0">
                <a:latin typeface="Arial" charset="0"/>
              </a:rPr>
              <a:t>10 </a:t>
            </a:r>
            <a:r>
              <a:rPr lang="zh-CN" altLang="en-US" sz="2400" dirty="0">
                <a:latin typeface="Arial" charset="0"/>
              </a:rPr>
              <a:t>时，参数 </a:t>
            </a:r>
            <a:r>
              <a:rPr lang="en-US" altLang="zh-CN" sz="2400" i="1" dirty="0">
                <a:latin typeface="Arial" charset="0"/>
              </a:rPr>
              <a:t>k</a:t>
            </a:r>
            <a:r>
              <a:rPr lang="en-US" altLang="zh-CN" sz="2400" dirty="0">
                <a:latin typeface="Arial" charset="0"/>
              </a:rPr>
              <a:t> </a:t>
            </a:r>
            <a:r>
              <a:rPr lang="zh-CN" altLang="en-US" sz="2400" dirty="0">
                <a:latin typeface="Arial" charset="0"/>
              </a:rPr>
              <a:t>等于重传次数。</a:t>
            </a:r>
          </a:p>
          <a:p>
            <a:pPr lvl="1"/>
            <a:r>
              <a:rPr lang="zh-CN" altLang="en-US" sz="2400" dirty="0">
                <a:latin typeface="Arial" charset="0"/>
              </a:rPr>
              <a:t>当重传达 </a:t>
            </a:r>
            <a:r>
              <a:rPr lang="en-US" altLang="zh-CN" sz="2400" dirty="0">
                <a:latin typeface="Arial" charset="0"/>
              </a:rPr>
              <a:t>16 </a:t>
            </a:r>
            <a:r>
              <a:rPr lang="zh-CN" altLang="en-US" sz="2400" dirty="0">
                <a:latin typeface="Arial" charset="0"/>
              </a:rPr>
              <a:t>次仍不能成功时即丢弃该帧，并向高层报告。</a:t>
            </a:r>
            <a:r>
              <a:rPr lang="zh-CN" altLang="en-US" sz="2400" dirty="0"/>
              <a:t> </a:t>
            </a:r>
          </a:p>
        </p:txBody>
      </p:sp>
      <p:sp>
        <p:nvSpPr>
          <p:cNvPr id="416770" name="Rectangle 2"/>
          <p:cNvSpPr>
            <a:spLocks noGrp="1" noChangeArrowheads="1"/>
          </p:cNvSpPr>
          <p:nvPr>
            <p:ph type="title"/>
          </p:nvPr>
        </p:nvSpPr>
        <p:spPr/>
        <p:txBody>
          <a:bodyPr>
            <a:normAutofit fontScale="90000"/>
          </a:bodyPr>
          <a:lstStyle/>
          <a:p>
            <a:pPr algn="ctr"/>
            <a:r>
              <a:rPr lang="zh-CN" altLang="en-US" sz="4000" dirty="0"/>
              <a:t>二进制指数类型退避算法 </a:t>
            </a:r>
            <a:br>
              <a:rPr lang="en-US" altLang="zh-CN" sz="4000" dirty="0"/>
            </a:br>
            <a:r>
              <a:rPr lang="en-US" altLang="zh-CN" sz="4000" dirty="0"/>
              <a:t>(truncated binary exponential type)</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417794" name="Rectangle 2"/>
          <p:cNvSpPr>
            <a:spLocks noGrp="1" noChangeArrowheads="1"/>
          </p:cNvSpPr>
          <p:nvPr>
            <p:ph type="title"/>
          </p:nvPr>
        </p:nvSpPr>
        <p:spPr/>
        <p:txBody>
          <a:bodyPr/>
          <a:lstStyle/>
          <a:p>
            <a:pPr algn="ctr"/>
            <a:r>
              <a:rPr lang="zh-CN" altLang="en-US"/>
              <a:t>争用期的长度 </a:t>
            </a:r>
          </a:p>
        </p:txBody>
      </p:sp>
      <p:sp>
        <p:nvSpPr>
          <p:cNvPr id="2" name="矩形 1"/>
          <p:cNvSpPr/>
          <p:nvPr/>
        </p:nvSpPr>
        <p:spPr>
          <a:xfrm>
            <a:off x="2063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
        <p:nvSpPr>
          <p:cNvPr id="418818" name="Rectangle 2"/>
          <p:cNvSpPr>
            <a:spLocks noGrp="1" noChangeArrowheads="1"/>
          </p:cNvSpPr>
          <p:nvPr>
            <p:ph type="title"/>
          </p:nvPr>
        </p:nvSpPr>
        <p:spPr/>
        <p:txBody>
          <a:bodyPr/>
          <a:lstStyle/>
          <a:p>
            <a:pPr algn="ctr"/>
            <a:r>
              <a:rPr lang="zh-CN" altLang="en-US"/>
              <a:t>最短有效帧长 </a:t>
            </a:r>
          </a:p>
        </p:txBody>
      </p:sp>
    </p:spTree>
    <p:extLst>
      <p:ext uri="{BB962C8B-B14F-4D97-AF65-F5344CB8AC3E}">
        <p14:creationId xmlns:p14="http://schemas.microsoft.com/office/powerpoint/2010/main" val="120582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再继续发送若干比特的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
        <p:nvSpPr>
          <p:cNvPr id="419842" name="Rectangle 2"/>
          <p:cNvSpPr>
            <a:spLocks noGrp="1" noChangeArrowheads="1"/>
          </p:cNvSpPr>
          <p:nvPr>
            <p:ph type="title"/>
          </p:nvPr>
        </p:nvSpPr>
        <p:spPr/>
        <p:txBody>
          <a:bodyPr/>
          <a:lstStyle/>
          <a:p>
            <a:pPr algn="ctr"/>
            <a:r>
              <a:rPr lang="zh-CN" altLang="en-US" dirty="0"/>
              <a:t>强化碰撞 </a:t>
            </a:r>
          </a:p>
        </p:txBody>
      </p:sp>
    </p:spTree>
    <p:extLst>
      <p:ext uri="{BB962C8B-B14F-4D97-AF65-F5344CB8AC3E}">
        <p14:creationId xmlns:p14="http://schemas.microsoft.com/office/powerpoint/2010/main" val="2123947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2427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67" name="Rectangle 3"/>
          <p:cNvSpPr>
            <a:spLocks noChangeArrowheads="1"/>
          </p:cNvSpPr>
          <p:nvPr/>
        </p:nvSpPr>
        <p:spPr bwMode="auto">
          <a:xfrm>
            <a:off x="2463801" y="3618707"/>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68" name="Group 4"/>
          <p:cNvGrpSpPr>
            <a:grpSpLocks/>
          </p:cNvGrpSpPr>
          <p:nvPr/>
        </p:nvGrpSpPr>
        <p:grpSpPr bwMode="auto">
          <a:xfrm>
            <a:off x="2300421"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zh-CN" altLang="en-US" sz="2000" dirty="0">
                    <a:solidFill>
                      <a:srgbClr val="0000CC"/>
                    </a:solidFill>
                    <a:latin typeface="微软雅黑" panose="020B0503020204020204" pitchFamily="34" charset="-122"/>
                    <a:ea typeface="微软雅黑" panose="020B0503020204020204" pitchFamily="34"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dirty="0">
                      <a:solidFill>
                        <a:srgbClr val="0000CC"/>
                      </a:solidFill>
                      <a:latin typeface="微软雅黑" panose="020B0503020204020204" pitchFamily="34" charset="-122"/>
                      <a:ea typeface="微软雅黑" panose="020B0503020204020204" pitchFamily="34" charset="-122"/>
                    </a:rPr>
                    <a:t>干扰信号</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4" name="Text Box 20"/>
                <p:cNvSpPr txBox="1">
                  <a:spLocks noChangeArrowheads="1"/>
                </p:cNvSpPr>
                <p:nvPr/>
              </p:nvSpPr>
              <p:spPr bwMode="auto">
                <a:xfrm>
                  <a:off x="673" y="2722"/>
                  <a:ext cx="212"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J</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2864514"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7" name="Line 23"/>
          <p:cNvSpPr>
            <a:spLocks noChangeShapeType="1"/>
          </p:cNvSpPr>
          <p:nvPr/>
        </p:nvSpPr>
        <p:spPr bwMode="auto">
          <a:xfrm>
            <a:off x="2849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8" name="Line 24"/>
          <p:cNvSpPr>
            <a:spLocks noChangeShapeType="1"/>
          </p:cNvSpPr>
          <p:nvPr/>
        </p:nvSpPr>
        <p:spPr bwMode="auto">
          <a:xfrm>
            <a:off x="9442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9" name="Line 25"/>
          <p:cNvSpPr>
            <a:spLocks noChangeShapeType="1"/>
          </p:cNvSpPr>
          <p:nvPr/>
        </p:nvSpPr>
        <p:spPr bwMode="auto">
          <a:xfrm>
            <a:off x="9442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0" name="Line 26"/>
          <p:cNvSpPr>
            <a:spLocks noChangeShapeType="1"/>
          </p:cNvSpPr>
          <p:nvPr/>
        </p:nvSpPr>
        <p:spPr bwMode="auto">
          <a:xfrm>
            <a:off x="9645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1" name="Rectangle 27"/>
          <p:cNvSpPr>
            <a:spLocks noChangeArrowheads="1"/>
          </p:cNvSpPr>
          <p:nvPr/>
        </p:nvSpPr>
        <p:spPr bwMode="auto">
          <a:xfrm>
            <a:off x="2444883" y="1412081"/>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A</a:t>
            </a:r>
          </a:p>
        </p:txBody>
      </p:sp>
      <p:sp>
        <p:nvSpPr>
          <p:cNvPr id="420892" name="Rectangle 28"/>
          <p:cNvSpPr>
            <a:spLocks noChangeArrowheads="1"/>
          </p:cNvSpPr>
          <p:nvPr/>
        </p:nvSpPr>
        <p:spPr bwMode="auto">
          <a:xfrm>
            <a:off x="9215703" y="1412081"/>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B</a:t>
            </a:r>
          </a:p>
        </p:txBody>
      </p:sp>
      <p:sp>
        <p:nvSpPr>
          <p:cNvPr id="420893" name="Line 29"/>
          <p:cNvSpPr>
            <a:spLocks noChangeShapeType="1"/>
          </p:cNvSpPr>
          <p:nvPr/>
        </p:nvSpPr>
        <p:spPr bwMode="auto">
          <a:xfrm>
            <a:off x="2078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4" name="Line 30"/>
          <p:cNvSpPr>
            <a:spLocks noChangeShapeType="1"/>
          </p:cNvSpPr>
          <p:nvPr/>
        </p:nvSpPr>
        <p:spPr bwMode="auto">
          <a:xfrm>
            <a:off x="9387681" y="1843882"/>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5" name="Line 31"/>
          <p:cNvSpPr>
            <a:spLocks noChangeShapeType="1"/>
          </p:cNvSpPr>
          <p:nvPr/>
        </p:nvSpPr>
        <p:spPr bwMode="auto">
          <a:xfrm>
            <a:off x="2362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6" name="Line 32"/>
          <p:cNvSpPr>
            <a:spLocks noChangeShapeType="1"/>
          </p:cNvSpPr>
          <p:nvPr/>
        </p:nvSpPr>
        <p:spPr bwMode="auto">
          <a:xfrm>
            <a:off x="2336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7" name="Line 33"/>
          <p:cNvSpPr>
            <a:spLocks noChangeShapeType="1"/>
          </p:cNvSpPr>
          <p:nvPr/>
        </p:nvSpPr>
        <p:spPr bwMode="auto">
          <a:xfrm>
            <a:off x="2558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98" name="Group 34"/>
          <p:cNvGrpSpPr>
            <a:grpSpLocks/>
          </p:cNvGrpSpPr>
          <p:nvPr/>
        </p:nvGrpSpPr>
        <p:grpSpPr bwMode="auto">
          <a:xfrm>
            <a:off x="2329653"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0" name="Text Box 36"/>
            <p:cNvSpPr txBox="1">
              <a:spLocks noChangeArrowheads="1"/>
            </p:cNvSpPr>
            <p:nvPr/>
          </p:nvSpPr>
          <p:spPr bwMode="auto">
            <a:xfrm>
              <a:off x="4272" y="1968"/>
              <a:ext cx="2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B</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sp>
        <p:nvSpPr>
          <p:cNvPr id="420901" name="Text Box 37"/>
          <p:cNvSpPr txBox="1">
            <a:spLocks noChangeArrowheads="1"/>
          </p:cNvSpPr>
          <p:nvPr/>
        </p:nvSpPr>
        <p:spPr bwMode="auto">
          <a:xfrm>
            <a:off x="1884231" y="4347369"/>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p>
        </p:txBody>
      </p:sp>
      <p:sp>
        <p:nvSpPr>
          <p:cNvPr id="420902" name="Line 38"/>
          <p:cNvSpPr>
            <a:spLocks noChangeShapeType="1"/>
          </p:cNvSpPr>
          <p:nvPr/>
        </p:nvSpPr>
        <p:spPr bwMode="auto">
          <a:xfrm>
            <a:off x="2849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3" name="Rectangle 39"/>
          <p:cNvSpPr>
            <a:spLocks noChangeArrowheads="1"/>
          </p:cNvSpPr>
          <p:nvPr/>
        </p:nvSpPr>
        <p:spPr bwMode="auto">
          <a:xfrm>
            <a:off x="9509788" y="2124869"/>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grpSp>
        <p:nvGrpSpPr>
          <p:cNvPr id="420904" name="Group 40"/>
          <p:cNvGrpSpPr>
            <a:grpSpLocks/>
          </p:cNvGrpSpPr>
          <p:nvPr/>
        </p:nvGrpSpPr>
        <p:grpSpPr bwMode="auto">
          <a:xfrm>
            <a:off x="7783117" y="1124745"/>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B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09" name="Line 45"/>
          <p:cNvSpPr>
            <a:spLocks noChangeShapeType="1"/>
          </p:cNvSpPr>
          <p:nvPr/>
        </p:nvSpPr>
        <p:spPr bwMode="auto">
          <a:xfrm flipH="1">
            <a:off x="2842155" y="2861470"/>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0" name="AutoShape 46"/>
          <p:cNvSpPr>
            <a:spLocks noChangeArrowheads="1"/>
          </p:cNvSpPr>
          <p:nvPr/>
        </p:nvSpPr>
        <p:spPr bwMode="auto">
          <a:xfrm>
            <a:off x="2849034" y="2061370"/>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1" name="Text Box 47"/>
          <p:cNvSpPr txBox="1">
            <a:spLocks noChangeArrowheads="1"/>
          </p:cNvSpPr>
          <p:nvPr/>
        </p:nvSpPr>
        <p:spPr bwMode="auto">
          <a:xfrm>
            <a:off x="3153437" y="2509045"/>
            <a:ext cx="1122423"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a:solidFill>
                  <a:srgbClr val="0000CC"/>
                </a:solidFill>
                <a:latin typeface="微软雅黑" panose="020B0503020204020204" pitchFamily="34" charset="-122"/>
                <a:ea typeface="微软雅黑" panose="020B0503020204020204" pitchFamily="34" charset="-122"/>
              </a:rPr>
              <a:t>A </a:t>
            </a:r>
            <a:r>
              <a:rPr kumimoji="1" lang="zh-CN" altLang="en-US" sz="2400">
                <a:solidFill>
                  <a:srgbClr val="0000CC"/>
                </a:solidFill>
                <a:latin typeface="微软雅黑" panose="020B0503020204020204" pitchFamily="34" charset="-122"/>
                <a:ea typeface="微软雅黑" panose="020B0503020204020204" pitchFamily="34" charset="-122"/>
              </a:rPr>
              <a:t>检测</a:t>
            </a:r>
          </a:p>
          <a:p>
            <a:pPr eaLnBrk="0" hangingPunct="0">
              <a:lnSpc>
                <a:spcPct val="85000"/>
              </a:lnSpc>
            </a:pPr>
            <a:r>
              <a:rPr kumimoji="1" lang="zh-CN" altLang="en-US" sz="2400">
                <a:solidFill>
                  <a:srgbClr val="0000CC"/>
                </a:solidFill>
                <a:latin typeface="微软雅黑" panose="020B0503020204020204" pitchFamily="34" charset="-122"/>
                <a:ea typeface="微软雅黑" panose="020B0503020204020204" pitchFamily="34" charset="-122"/>
              </a:rPr>
              <a:t>到冲突</a:t>
            </a:r>
          </a:p>
        </p:txBody>
      </p:sp>
      <p:grpSp>
        <p:nvGrpSpPr>
          <p:cNvPr id="420912" name="Group 48"/>
          <p:cNvGrpSpPr>
            <a:grpSpLocks/>
          </p:cNvGrpSpPr>
          <p:nvPr/>
        </p:nvGrpSpPr>
        <p:grpSpPr bwMode="auto">
          <a:xfrm>
            <a:off x="6171672"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0000CC"/>
                    </a:solidFill>
                    <a:latin typeface="微软雅黑" panose="020B0503020204020204" pitchFamily="34" charset="-122"/>
                    <a:ea typeface="微软雅黑" panose="020B0503020204020204" pitchFamily="34" charset="-122"/>
                  </a:rPr>
                  <a:t>开始冲突</a:t>
                </a:r>
              </a:p>
            </p:txBody>
          </p:sp>
        </p:grpSp>
      </p:grpSp>
      <p:sp>
        <p:nvSpPr>
          <p:cNvPr id="420918" name="Line 54"/>
          <p:cNvSpPr>
            <a:spLocks noChangeShapeType="1"/>
          </p:cNvSpPr>
          <p:nvPr/>
        </p:nvSpPr>
        <p:spPr bwMode="auto">
          <a:xfrm>
            <a:off x="9473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9" name="Line 55"/>
          <p:cNvSpPr>
            <a:spLocks noChangeShapeType="1"/>
          </p:cNvSpPr>
          <p:nvPr/>
        </p:nvSpPr>
        <p:spPr bwMode="auto">
          <a:xfrm>
            <a:off x="10151269" y="1828007"/>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0" name="Text Box 56"/>
          <p:cNvSpPr txBox="1">
            <a:spLocks noChangeArrowheads="1"/>
          </p:cNvSpPr>
          <p:nvPr/>
        </p:nvSpPr>
        <p:spPr bwMode="auto">
          <a:xfrm>
            <a:off x="9898461"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信</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道</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占</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用</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时</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间</a:t>
            </a:r>
          </a:p>
        </p:txBody>
      </p:sp>
      <p:grpSp>
        <p:nvGrpSpPr>
          <p:cNvPr id="420921" name="Group 57"/>
          <p:cNvGrpSpPr>
            <a:grpSpLocks/>
          </p:cNvGrpSpPr>
          <p:nvPr/>
        </p:nvGrpSpPr>
        <p:grpSpPr bwMode="auto">
          <a:xfrm>
            <a:off x="2897189" y="1124745"/>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3" name="Text Box 59"/>
            <p:cNvSpPr txBox="1">
              <a:spLocks noChangeArrowheads="1"/>
            </p:cNvSpPr>
            <p:nvPr/>
          </p:nvSpPr>
          <p:spPr bwMode="auto">
            <a:xfrm>
              <a:off x="1111" y="1162"/>
              <a:ext cx="7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A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25" name="Line 61"/>
          <p:cNvSpPr>
            <a:spLocks noChangeShapeType="1"/>
          </p:cNvSpPr>
          <p:nvPr/>
        </p:nvSpPr>
        <p:spPr bwMode="auto">
          <a:xfrm flipH="1">
            <a:off x="2835276" y="2440782"/>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6" name="Rectangle 62"/>
          <p:cNvSpPr>
            <a:spLocks noChangeArrowheads="1"/>
          </p:cNvSpPr>
          <p:nvPr/>
        </p:nvSpPr>
        <p:spPr bwMode="auto">
          <a:xfrm>
            <a:off x="2431126"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7" name="Text Box 63"/>
          <p:cNvSpPr txBox="1">
            <a:spLocks noChangeArrowheads="1"/>
          </p:cNvSpPr>
          <p:nvPr/>
        </p:nvSpPr>
        <p:spPr bwMode="auto">
          <a:xfrm>
            <a:off x="1851089" y="5445225"/>
            <a:ext cx="8915400" cy="830997"/>
          </a:xfrm>
          <a:prstGeom prst="rect">
            <a:avLst/>
          </a:prstGeom>
          <a:solidFill>
            <a:schemeClr val="accent6">
              <a:lumMod val="20000"/>
              <a:lumOff val="80000"/>
            </a:schemeClr>
          </a:solidFill>
          <a:ln w="9525">
            <a:solidFill>
              <a:srgbClr val="333399"/>
            </a:solidFill>
            <a:miter lim="800000"/>
            <a:headEnd/>
            <a:tailEnd/>
          </a:ln>
          <a:effectLst/>
        </p:spPr>
        <p:txBody>
          <a:bodyPr>
            <a:spAutoFit/>
          </a:bodyPr>
          <a:lstStyle/>
          <a:p>
            <a:r>
              <a:rPr lang="en-US" altLang="zh-CN" sz="2400" dirty="0">
                <a:solidFill>
                  <a:srgbClr val="000066"/>
                </a:solidFill>
                <a:latin typeface="微软雅黑" panose="020B0503020204020204" pitchFamily="34" charset="-122"/>
                <a:ea typeface="微软雅黑" panose="020B0503020204020204" pitchFamily="34" charset="-122"/>
              </a:rPr>
              <a:t>B </a:t>
            </a:r>
            <a:r>
              <a:rPr lang="zh-CN" altLang="en-US" sz="2400" dirty="0">
                <a:solidFill>
                  <a:srgbClr val="000066"/>
                </a:solidFill>
                <a:latin typeface="微软雅黑" panose="020B0503020204020204" pitchFamily="34" charset="-122"/>
                <a:ea typeface="微软雅黑" panose="020B0503020204020204" pitchFamily="34" charset="-122"/>
              </a:rPr>
              <a:t>也能够检测到冲突，并立即停止发送数据帧，接着就发送干扰信号。这里为了简单起见，只画出 </a:t>
            </a:r>
            <a:r>
              <a:rPr lang="en-US" altLang="zh-CN" sz="2400" dirty="0">
                <a:solidFill>
                  <a:srgbClr val="000066"/>
                </a:solidFill>
                <a:latin typeface="微软雅黑" panose="020B0503020204020204" pitchFamily="34" charset="-122"/>
                <a:ea typeface="微软雅黑" panose="020B0503020204020204" pitchFamily="34" charset="-122"/>
              </a:rPr>
              <a:t>A </a:t>
            </a:r>
            <a:r>
              <a:rPr lang="zh-CN" altLang="en-US" sz="2400" dirty="0">
                <a:solidFill>
                  <a:srgbClr val="000066"/>
                </a:solidFill>
                <a:latin typeface="微软雅黑" panose="020B0503020204020204" pitchFamily="34" charset="-122"/>
                <a:ea typeface="微软雅黑" panose="020B0503020204020204" pitchFamily="34"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Tree>
    <p:extLst>
      <p:ext uri="{BB962C8B-B14F-4D97-AF65-F5344CB8AC3E}">
        <p14:creationId xmlns:p14="http://schemas.microsoft.com/office/powerpoint/2010/main" val="3653521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Tree>
    <p:extLst>
      <p:ext uri="{BB962C8B-B14F-4D97-AF65-F5344CB8AC3E}">
        <p14:creationId xmlns:p14="http://schemas.microsoft.com/office/powerpoint/2010/main" val="17885684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3130005" y="1411388"/>
            <a:ext cx="6157714" cy="3313756"/>
            <a:chOff x="896012" y="1340768"/>
            <a:chExt cx="7255800" cy="3830637"/>
          </a:xfrm>
        </p:grpSpPr>
        <p:sp>
          <p:nvSpPr>
            <p:cNvPr id="637957" name="Text Box 5"/>
            <p:cNvSpPr txBox="1">
              <a:spLocks noChangeArrowheads="1"/>
            </p:cNvSpPr>
            <p:nvPr/>
          </p:nvSpPr>
          <p:spPr bwMode="auto">
            <a:xfrm>
              <a:off x="3860933" y="2434556"/>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1"/>
              <a:ext cx="20403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1" name="Text Box 19"/>
            <p:cNvSpPr txBox="1">
              <a:spLocks noChangeArrowheads="1"/>
            </p:cNvSpPr>
            <p:nvPr/>
          </p:nvSpPr>
          <p:spPr bwMode="auto">
            <a:xfrm>
              <a:off x="6512851" y="1499516"/>
              <a:ext cx="946697"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站点</a:t>
              </a:r>
            </a:p>
          </p:txBody>
        </p:sp>
        <p:sp>
          <p:nvSpPr>
            <p:cNvPr id="637972" name="Text Box 20"/>
            <p:cNvSpPr txBox="1">
              <a:spLocks noChangeArrowheads="1"/>
            </p:cNvSpPr>
            <p:nvPr/>
          </p:nvSpPr>
          <p:spPr bwMode="auto">
            <a:xfrm>
              <a:off x="5616840" y="2553617"/>
              <a:ext cx="2087721"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RJ-45 </a:t>
              </a:r>
              <a:r>
                <a:rPr lang="zh-CN" altLang="en-US" sz="2400">
                  <a:solidFill>
                    <a:srgbClr val="000099"/>
                  </a:solidFill>
                  <a:latin typeface="微软雅黑" panose="020B0503020204020204" pitchFamily="34" charset="-122"/>
                  <a:ea typeface="微软雅黑" panose="020B0503020204020204" pitchFamily="34"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4631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grpSp>
        <p:nvGrpSpPr>
          <p:cNvPr id="18" name="组合 17"/>
          <p:cNvGrpSpPr/>
          <p:nvPr/>
        </p:nvGrpSpPr>
        <p:grpSpPr>
          <a:xfrm>
            <a:off x="3647729" y="2636912"/>
            <a:ext cx="5400473" cy="2088232"/>
            <a:chOff x="2504728" y="2420888"/>
            <a:chExt cx="5400473" cy="2088232"/>
          </a:xfrm>
        </p:grpSpPr>
        <p:sp>
          <p:nvSpPr>
            <p:cNvPr id="3" name="矩形 2"/>
            <p:cNvSpPr/>
            <p:nvPr/>
          </p:nvSpPr>
          <p:spPr>
            <a:xfrm>
              <a:off x="2504728" y="2420888"/>
              <a:ext cx="69121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10</a:t>
              </a:r>
              <a:endParaRPr lang="zh-CN" altLang="en-US" sz="3200" u="sng" dirty="0">
                <a:latin typeface="微软雅黑" panose="020B0503020204020204" pitchFamily="34" charset="-122"/>
                <a:ea typeface="微软雅黑" panose="020B0503020204020204" pitchFamily="34" charset="-122"/>
              </a:endParaRPr>
            </a:p>
          </p:txBody>
        </p:sp>
        <p:sp>
          <p:nvSpPr>
            <p:cNvPr id="7" name="矩形 6"/>
            <p:cNvSpPr/>
            <p:nvPr/>
          </p:nvSpPr>
          <p:spPr>
            <a:xfrm>
              <a:off x="3008784" y="2420888"/>
              <a:ext cx="1194558"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BASE</a:t>
              </a:r>
              <a:endParaRPr lang="zh-CN" altLang="en-US" sz="3200" u="sng" dirty="0">
                <a:latin typeface="微软雅黑" panose="020B0503020204020204" pitchFamily="34" charset="-122"/>
                <a:ea typeface="微软雅黑" panose="020B0503020204020204" pitchFamily="34" charset="-122"/>
              </a:endParaRPr>
            </a:p>
          </p:txBody>
        </p:sp>
        <p:sp>
          <p:nvSpPr>
            <p:cNvPr id="8" name="矩形 7"/>
            <p:cNvSpPr/>
            <p:nvPr/>
          </p:nvSpPr>
          <p:spPr>
            <a:xfrm>
              <a:off x="4205882" y="2463279"/>
              <a:ext cx="382872"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4592960" y="2420888"/>
              <a:ext cx="56297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T </a:t>
              </a:r>
              <a:endParaRPr lang="zh-CN" altLang="en-US" sz="3200" u="sng" dirty="0">
                <a:latin typeface="微软雅黑" panose="020B0503020204020204" pitchFamily="34" charset="-122"/>
                <a:ea typeface="微软雅黑" panose="020B0503020204020204" pitchFamily="34" charset="-122"/>
              </a:endParaRPr>
            </a:p>
          </p:txBody>
        </p:sp>
        <p:cxnSp>
          <p:nvCxnSpPr>
            <p:cNvPr id="10" name="肘形连接符 9"/>
            <p:cNvCxnSpPr>
              <a:stCxn id="9" idx="2"/>
            </p:cNvCxnSpPr>
            <p:nvPr/>
          </p:nvCxnSpPr>
          <p:spPr bwMode="auto">
            <a:xfrm rot="16200000" flipH="1">
              <a:off x="5638160" y="2241950"/>
              <a:ext cx="279320" cy="180674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双绞线</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4" name="肘形连接符 13"/>
            <p:cNvCxnSpPr>
              <a:stCxn id="7" idx="2"/>
            </p:cNvCxnSpPr>
            <p:nvPr/>
          </p:nvCxnSpPr>
          <p:spPr bwMode="auto">
            <a:xfrm rot="16200000" flipH="1">
              <a:off x="4184105" y="2427620"/>
              <a:ext cx="737790" cy="189387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基带</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9" name="肘形连接符 18"/>
            <p:cNvCxnSpPr>
              <a:stCxn id="3" idx="2"/>
            </p:cNvCxnSpPr>
            <p:nvPr/>
          </p:nvCxnSpPr>
          <p:spPr bwMode="auto">
            <a:xfrm rot="16200000" flipH="1">
              <a:off x="3143370" y="2712629"/>
              <a:ext cx="1241846" cy="1827914"/>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3129383" cy="523220"/>
            </a:xfrm>
            <a:prstGeom prst="rect">
              <a:avLst/>
            </a:prstGeom>
          </p:spPr>
          <p:txBody>
            <a:bodyPr wrap="non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速率为</a:t>
              </a:r>
              <a:r>
                <a:rPr lang="en-US" altLang="zh-CN" sz="2800" dirty="0">
                  <a:solidFill>
                    <a:srgbClr val="000099"/>
                  </a:solidFill>
                  <a:latin typeface="微软雅黑" panose="020B0503020204020204" pitchFamily="34" charset="-122"/>
                  <a:ea typeface="微软雅黑" panose="020B0503020204020204" pitchFamily="34" charset="-122"/>
                </a:rPr>
                <a:t>10 Mbit/s </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54554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
        <p:nvSpPr>
          <p:cNvPr id="428034" name="Rectangle 2"/>
          <p:cNvSpPr>
            <a:spLocks noGrp="1" noChangeArrowheads="1"/>
          </p:cNvSpPr>
          <p:nvPr>
            <p:ph type="title"/>
          </p:nvPr>
        </p:nvSpPr>
        <p:spPr/>
        <p:txBody>
          <a:bodyPr/>
          <a:lstStyle/>
          <a:p>
            <a:pPr algn="ctr"/>
            <a:r>
              <a:rPr lang="en-US" altLang="zh-CN" sz="3600" dirty="0"/>
              <a:t>10BASE-T </a:t>
            </a:r>
            <a:r>
              <a:rPr lang="zh-CN" altLang="en-US" sz="3600" dirty="0"/>
              <a:t>以太网在局域网中的统治地位</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
        <p:nvSpPr>
          <p:cNvPr id="429058" name="Rectangle 2"/>
          <p:cNvSpPr>
            <a:spLocks noGrp="1" noChangeArrowheads="1"/>
          </p:cNvSpPr>
          <p:nvPr>
            <p:ph type="title"/>
          </p:nvPr>
        </p:nvSpPr>
        <p:spPr/>
        <p:txBody>
          <a:bodyPr/>
          <a:lstStyle/>
          <a:p>
            <a:pPr algn="ctr"/>
            <a:r>
              <a:rPr lang="zh-CN" altLang="en-US"/>
              <a:t>集线器的一些特点 </a:t>
            </a:r>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2742407"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集</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线</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7372412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a:rPr>
              <a:t>假设</a:t>
            </a:r>
            <a:r>
              <a:rPr lang="zh-CN" altLang="en-US" i="1" dirty="0">
                <a:sym typeface="Symbol"/>
              </a:rPr>
              <a:t> </a:t>
            </a:r>
            <a:r>
              <a:rPr lang="en-US" altLang="zh-CN" i="1" dirty="0">
                <a:sym typeface="Symbol"/>
              </a:rPr>
              <a:t> </a:t>
            </a:r>
            <a:r>
              <a:rPr lang="zh-CN" altLang="zh-CN" dirty="0"/>
              <a:t>是以太网单程端到端传播时延</a:t>
            </a:r>
            <a:r>
              <a:rPr lang="zh-CN" altLang="en-US" dirty="0"/>
              <a:t>。则争用期长度为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(bit/s)</a:t>
            </a:r>
            <a:r>
              <a:rPr lang="zh-CN" altLang="en-US" dirty="0">
                <a:latin typeface="Times New Roman" pitchFamily="18" charset="0"/>
              </a:rPr>
              <a:t>，则</a:t>
            </a:r>
            <a:r>
              <a:rPr lang="zh-CN" altLang="en-US" dirty="0"/>
              <a:t>帧的发送时间为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 </a:t>
            </a:r>
            <a:r>
              <a:rPr lang="en-US" altLang="zh-CN" i="1" dirty="0">
                <a:latin typeface="Times New Roman" pitchFamily="18" charset="0"/>
              </a:rPr>
              <a:t>L</a:t>
            </a: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(s)</a:t>
            </a:r>
            <a:r>
              <a:rPr lang="zh-CN" altLang="en-US" dirty="0">
                <a:latin typeface="Times New Roman" pitchFamily="18" charset="0"/>
              </a:rPr>
              <a:t>。</a:t>
            </a:r>
            <a:r>
              <a:rPr lang="zh-CN" altLang="en-US" dirty="0"/>
              <a:t> </a:t>
            </a:r>
          </a:p>
        </p:txBody>
      </p:sp>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sp>
        <p:nvSpPr>
          <p:cNvPr id="432130" name="Rectangle 2"/>
          <p:cNvSpPr>
            <a:spLocks noGrp="1" noChangeArrowheads="1"/>
          </p:cNvSpPr>
          <p:nvPr>
            <p:ph type="title"/>
          </p:nvPr>
        </p:nvSpPr>
        <p:spPr/>
        <p:txBody>
          <a:bodyPr/>
          <a:lstStyle/>
          <a:p>
            <a:pPr algn="ctr"/>
            <a:r>
              <a:rPr lang="zh-CN" altLang="en-US" dirty="0"/>
              <a:t>以太网信道被占用的情况</a:t>
            </a:r>
          </a:p>
        </p:txBody>
      </p:sp>
      <p:grpSp>
        <p:nvGrpSpPr>
          <p:cNvPr id="3" name="组合 2"/>
          <p:cNvGrpSpPr/>
          <p:nvPr/>
        </p:nvGrpSpPr>
        <p:grpSpPr>
          <a:xfrm>
            <a:off x="1578650" y="2981300"/>
            <a:ext cx="9289114" cy="2247901"/>
            <a:chOff x="330201" y="3284984"/>
            <a:chExt cx="9289114" cy="2247901"/>
          </a:xfrm>
        </p:grpSpPr>
        <p:grpSp>
          <p:nvGrpSpPr>
            <p:cNvPr id="2" name="组合 1"/>
            <p:cNvGrpSpPr/>
            <p:nvPr/>
          </p:nvGrpSpPr>
          <p:grpSpPr>
            <a:xfrm>
              <a:off x="818621" y="3284984"/>
              <a:ext cx="8800694" cy="2247901"/>
              <a:chOff x="818621" y="3284984"/>
              <a:chExt cx="8800694"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5" name="Text Box 17"/>
              <p:cNvSpPr txBox="1">
                <a:spLocks noChangeArrowheads="1"/>
              </p:cNvSpPr>
              <p:nvPr/>
            </p:nvSpPr>
            <p:spPr bwMode="auto">
              <a:xfrm>
                <a:off x="6000354" y="3978722"/>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8" name="Text Box 40"/>
              <p:cNvSpPr txBox="1">
                <a:spLocks noChangeArrowheads="1"/>
              </p:cNvSpPr>
              <p:nvPr/>
            </p:nvSpPr>
            <p:spPr bwMode="auto">
              <a:xfrm>
                <a:off x="6724385" y="4607373"/>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baseline="-25000">
                    <a:solidFill>
                      <a:srgbClr val="000099"/>
                    </a:solidFill>
                    <a:latin typeface="微软雅黑" panose="020B0503020204020204" pitchFamily="34" charset="-122"/>
                    <a:ea typeface="微软雅黑" panose="020B0503020204020204" pitchFamily="34" charset="-122"/>
                  </a:rPr>
                  <a:t>0</a:t>
                </a: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70" name="Text Box 42"/>
              <p:cNvSpPr txBox="1">
                <a:spLocks noChangeArrowheads="1"/>
              </p:cNvSpPr>
              <p:nvPr/>
            </p:nvSpPr>
            <p:spPr bwMode="auto">
              <a:xfrm>
                <a:off x="9338469" y="4199385"/>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rgbClr val="000099"/>
                    </a:solidFill>
                    <a:latin typeface="微软雅黑" panose="020B0503020204020204" pitchFamily="34" charset="-122"/>
                    <a:ea typeface="微软雅黑" panose="020B0503020204020204" pitchFamily="34"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a:solidFill>
                      <a:srgbClr val="000099"/>
                    </a:solidFill>
                    <a:latin typeface="微软雅黑" panose="020B0503020204020204" pitchFamily="34" charset="-122"/>
                    <a:ea typeface="微软雅黑" panose="020B0503020204020204" pitchFamily="34" charset="-122"/>
                  </a:rPr>
                  <a:t>发送一帧所需的平均时间</a:t>
                </a:r>
                <a:endParaRPr kumimoji="1" lang="zh-CN" altLang="en-US" sz="2400">
                  <a:solidFill>
                    <a:srgbClr val="000099"/>
                  </a:solidFill>
                  <a:latin typeface="微软雅黑" panose="020B0503020204020204" pitchFamily="34" charset="-122"/>
                  <a:ea typeface="微软雅黑" panose="020B0503020204020204" pitchFamily="34" charset="-122"/>
                </a:endParaRPr>
              </a:p>
            </p:txBody>
          </p:sp>
          <p:sp>
            <p:nvSpPr>
              <p:cNvPr id="432177" name="Text Box 49"/>
              <p:cNvSpPr txBox="1">
                <a:spLocks noChangeArrowheads="1"/>
              </p:cNvSpPr>
              <p:nvPr/>
            </p:nvSpPr>
            <p:spPr bwMode="auto">
              <a:xfrm>
                <a:off x="3430985" y="3959673"/>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微软雅黑" panose="020B0503020204020204" pitchFamily="34" charset="-122"/>
                    <a:ea typeface="微软雅黑" panose="020B0503020204020204" pitchFamily="34"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70654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
        <p:nvSpPr>
          <p:cNvPr id="2" name="标题 1"/>
          <p:cNvSpPr>
            <a:spLocks noGrp="1"/>
          </p:cNvSpPr>
          <p:nvPr>
            <p:ph type="title"/>
          </p:nvPr>
        </p:nvSpPr>
        <p:spPr/>
        <p:txBody>
          <a:bodyPr/>
          <a:lstStyle/>
          <a:p>
            <a:pPr algn="ctr"/>
            <a:r>
              <a:rPr lang="zh-CN" altLang="en-US" dirty="0"/>
              <a:t>以太网信道被占用的情况</a:t>
            </a:r>
          </a:p>
        </p:txBody>
      </p:sp>
    </p:spTree>
    <p:extLst>
      <p:ext uri="{BB962C8B-B14F-4D97-AF65-F5344CB8AC3E}">
        <p14:creationId xmlns:p14="http://schemas.microsoft.com/office/powerpoint/2010/main" val="9071164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a:rPr>
              <a:t>α</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a:rPr>
              <a:t>α</a:t>
            </a:r>
            <a:r>
              <a:rPr lang="en-US" altLang="zh-CN" i="1" dirty="0">
                <a:ea typeface="宋体"/>
              </a:rPr>
              <a:t> </a:t>
            </a:r>
            <a:r>
              <a:rPr lang="zh-CN" altLang="en-US" dirty="0"/>
              <a:t>与利用率</a:t>
            </a:r>
            <a:endParaRPr lang="en-US" altLang="zh-CN" dirty="0"/>
          </a:p>
        </p:txBody>
      </p:sp>
      <mc:AlternateContent xmlns:mc="http://schemas.openxmlformats.org/markup-compatibility/2006" xmlns:a14="http://schemas.microsoft.com/office/drawing/2010/main">
        <mc:Choice Requires="a14">
          <p:sp>
            <p:nvSpPr>
              <p:cNvPr id="641030" name="Object 6"/>
              <p:cNvSpPr txBox="1"/>
              <p:nvPr/>
            </p:nvSpPr>
            <p:spPr bwMode="auto">
              <a:xfrm>
                <a:off x="4295800" y="3284984"/>
                <a:ext cx="3168352" cy="1080120"/>
              </a:xfrm>
              <a:prstGeom prst="rect">
                <a:avLst/>
              </a:prstGeom>
              <a:solidFill>
                <a:schemeClr val="bg1"/>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4800" i="1" smtClean="0">
                          <a:solidFill>
                            <a:srgbClr val="333399"/>
                          </a:solidFill>
                          <a:latin typeface="Cambria Math" panose="02040503050406030204" pitchFamily="18" charset="0"/>
                        </a:rPr>
                        <m:t>𝑎</m:t>
                      </m:r>
                      <m:r>
                        <a:rPr lang="zh-CN" altLang="en-US" sz="4800" i="1" smtClean="0">
                          <a:solidFill>
                            <a:srgbClr val="333399"/>
                          </a:solidFill>
                          <a:latin typeface="Cambria Math" panose="02040503050406030204" pitchFamily="18" charset="0"/>
                        </a:rPr>
                        <m:t>=</m:t>
                      </m:r>
                      <m:f>
                        <m:fPr>
                          <m:type m:val="lin"/>
                          <m:ctrlPr>
                            <a:rPr lang="zh-CN" altLang="en-US" sz="4800" i="1">
                              <a:solidFill>
                                <a:srgbClr val="333399"/>
                              </a:solidFill>
                              <a:latin typeface="Cambria Math" panose="02040503050406030204" pitchFamily="18" charset="0"/>
                            </a:rPr>
                          </m:ctrlPr>
                        </m:fPr>
                        <m:num>
                          <m:r>
                            <a:rPr lang="zh-CN" altLang="en-US" sz="4800" i="1">
                              <a:solidFill>
                                <a:srgbClr val="333399"/>
                              </a:solidFill>
                              <a:latin typeface="Cambria Math" panose="02040503050406030204" pitchFamily="18" charset="0"/>
                            </a:rPr>
                            <m:t>𝜏</m:t>
                          </m:r>
                        </m:num>
                        <m:den>
                          <m:sSub>
                            <m:sSubPr>
                              <m:ctrlPr>
                                <a:rPr lang="zh-CN" altLang="en-US" sz="4800" i="1">
                                  <a:solidFill>
                                    <a:srgbClr val="333399"/>
                                  </a:solidFill>
                                  <a:latin typeface="Cambria Math" panose="02040503050406030204" pitchFamily="18" charset="0"/>
                                </a:rPr>
                              </m:ctrlPr>
                            </m:sSubPr>
                            <m:e>
                              <m:r>
                                <a:rPr lang="zh-CN" altLang="en-US" sz="4800" i="1">
                                  <a:solidFill>
                                    <a:srgbClr val="333399"/>
                                  </a:solidFill>
                                  <a:latin typeface="Cambria Math" panose="02040503050406030204" pitchFamily="18" charset="0"/>
                                </a:rPr>
                                <m:t>𝑇</m:t>
                              </m:r>
                            </m:e>
                            <m:sub>
                              <m:r>
                                <a:rPr lang="zh-CN" altLang="en-US" sz="4800" i="1">
                                  <a:solidFill>
                                    <a:srgbClr val="333399"/>
                                  </a:solidFill>
                                  <a:latin typeface="Cambria Math" panose="02040503050406030204" pitchFamily="18" charset="0"/>
                                </a:rPr>
                                <m:t>0</m:t>
                              </m:r>
                            </m:sub>
                          </m:sSub>
                        </m:den>
                      </m:f>
                    </m:oMath>
                  </m:oMathPara>
                </a14:m>
                <a:endParaRPr lang="zh-CN" altLang="en-US" sz="4800">
                  <a:solidFill>
                    <a:srgbClr val="333399"/>
                  </a:solidFill>
                </a:endParaRPr>
              </a:p>
            </p:txBody>
          </p:sp>
        </mc:Choice>
        <mc:Fallback xmlns="">
          <p:sp>
            <p:nvSpPr>
              <p:cNvPr id="641030" name="Object 6"/>
              <p:cNvSpPr txBox="1">
                <a:spLocks noRot="1" noChangeAspect="1" noMove="1" noResize="1" noEditPoints="1" noAdjustHandles="1" noChangeArrowheads="1" noChangeShapeType="1" noTextEdit="1"/>
              </p:cNvSpPr>
              <p:nvPr/>
            </p:nvSpPr>
            <p:spPr bwMode="auto">
              <a:xfrm>
                <a:off x="4295800" y="3284984"/>
                <a:ext cx="3168352" cy="1080120"/>
              </a:xfrm>
              <a:prstGeom prst="rect">
                <a:avLst/>
              </a:prstGeom>
              <a:blipFill>
                <a:blip r:embed="rId2"/>
                <a:stretch>
                  <a:fillRect/>
                </a:stretch>
              </a:blipFill>
            </p:spPr>
            <p:txBody>
              <a:bodyPr/>
              <a:lstStyle/>
              <a:p>
                <a:r>
                  <a:rPr lang="zh-CN" altLang="en-US">
                    <a:noFill/>
                  </a:rPr>
                  <a:t> </a:t>
                </a:r>
              </a:p>
            </p:txBody>
          </p:sp>
        </mc:Fallback>
      </mc:AlternateContent>
      <p:sp>
        <p:nvSpPr>
          <p:cNvPr id="641033" name="Text Box 9"/>
          <p:cNvSpPr txBox="1">
            <a:spLocks noChangeArrowheads="1"/>
          </p:cNvSpPr>
          <p:nvPr/>
        </p:nvSpPr>
        <p:spPr bwMode="auto">
          <a:xfrm>
            <a:off x="2135561" y="4437113"/>
            <a:ext cx="8208912" cy="1794337"/>
          </a:xfrm>
          <a:prstGeom prst="rect">
            <a:avLst/>
          </a:prstGeom>
          <a:solidFill>
            <a:schemeClr val="accent4">
              <a:lumMod val="40000"/>
              <a:lumOff val="60000"/>
            </a:schemeClr>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 </a:t>
            </a:r>
            <a:r>
              <a:rPr lang="en-US" altLang="zh-CN" sz="2400" dirty="0">
                <a:solidFill>
                  <a:srgbClr val="333399"/>
                </a:solidFill>
                <a:latin typeface="微软雅黑" panose="020B0503020204020204" pitchFamily="34" charset="-122"/>
                <a:ea typeface="微软雅黑" panose="020B0503020204020204" pitchFamily="34" charset="-122"/>
              </a:rPr>
              <a:t>→0</a:t>
            </a:r>
            <a:r>
              <a:rPr lang="zh-CN" altLang="en-US" sz="2400" dirty="0">
                <a:solidFill>
                  <a:srgbClr val="333399"/>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a:t>
            </a:r>
            <a:r>
              <a:rPr lang="en-US" altLang="zh-CN" sz="2400" i="1" dirty="0">
                <a:solidFill>
                  <a:srgbClr val="333399"/>
                </a:solidFill>
                <a:latin typeface="微软雅黑" panose="020B0503020204020204" pitchFamily="34" charset="-122"/>
                <a:ea typeface="微软雅黑" panose="020B0503020204020204" pitchFamily="34" charset="-122"/>
              </a:rPr>
              <a:t> </a:t>
            </a:r>
            <a:r>
              <a:rPr lang="zh-CN" altLang="en-US" sz="2400" dirty="0">
                <a:solidFill>
                  <a:srgbClr val="333399"/>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extLst>
      <p:ext uri="{BB962C8B-B14F-4D97-AF65-F5344CB8AC3E}">
        <p14:creationId xmlns:p14="http://schemas.microsoft.com/office/powerpoint/2010/main" val="3364811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n-US" altLang="zh-CN" i="1" dirty="0"/>
              <a:t>a</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a:t> </a:t>
            </a:r>
            <a:r>
              <a:rPr lang="zh-CN" altLang="en-US" dirty="0"/>
              <a:t>值太大。 </a:t>
            </a:r>
          </a:p>
        </p:txBody>
      </p:sp>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a:rPr>
              <a:t>α</a:t>
            </a:r>
            <a:r>
              <a:rPr lang="en-US" altLang="zh-CN" i="1" dirty="0">
                <a:ea typeface="宋体"/>
              </a:rPr>
              <a:t> </a:t>
            </a:r>
            <a:r>
              <a:rPr lang="zh-CN" altLang="en-US" dirty="0"/>
              <a:t>的要求</a:t>
            </a:r>
          </a:p>
        </p:txBody>
      </p:sp>
    </p:spTree>
    <p:extLst>
      <p:ext uri="{BB962C8B-B14F-4D97-AF65-F5344CB8AC3E}">
        <p14:creationId xmlns:p14="http://schemas.microsoft.com/office/powerpoint/2010/main" val="7839866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mc:AlternateContent xmlns:mc="http://schemas.openxmlformats.org/markup-compatibility/2006" xmlns:a14="http://schemas.microsoft.com/office/drawing/2010/main">
        <mc:Choice Requires="a14">
          <p:sp>
            <p:nvSpPr>
              <p:cNvPr id="436232" name="Object 8"/>
              <p:cNvSpPr txBox="1"/>
              <p:nvPr/>
            </p:nvSpPr>
            <p:spPr bwMode="auto">
              <a:xfrm>
                <a:off x="1703512" y="4797425"/>
                <a:ext cx="3590801" cy="10080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m:rPr>
                              <m:sty m:val="p"/>
                            </m:rPr>
                            <a:rPr lang="en-US" altLang="zh-CN" sz="2400" b="0" i="0" smtClean="0">
                              <a:solidFill>
                                <a:srgbClr val="333399"/>
                              </a:solidFill>
                              <a:latin typeface="Cambria Math" panose="02040503050406030204" pitchFamily="18" charset="0"/>
                            </a:rPr>
                            <m:t>max</m:t>
                          </m:r>
                        </m:sub>
                      </m:sSub>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num>
                        <m:den>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r>
                            <a:rPr lang="zh-CN" altLang="en-US" sz="2400" i="1">
                              <a:solidFill>
                                <a:srgbClr val="333399"/>
                              </a:solidFill>
                              <a:latin typeface="Cambria Math" panose="02040503050406030204" pitchFamily="18" charset="0"/>
                            </a:rPr>
                            <m:t>+</m:t>
                          </m:r>
                          <m:r>
                            <a:rPr lang="zh-CN" altLang="en-US" sz="2400" i="1">
                              <a:solidFill>
                                <a:srgbClr val="333399"/>
                              </a:solidFill>
                              <a:latin typeface="Cambria Math" panose="02040503050406030204" pitchFamily="18" charset="0"/>
                            </a:rPr>
                            <m:t>𝜏</m:t>
                          </m:r>
                        </m:den>
                      </m:f>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1+</m:t>
                          </m:r>
                          <m:r>
                            <a:rPr lang="zh-CN" altLang="en-US" sz="2400" i="1">
                              <a:solidFill>
                                <a:srgbClr val="333399"/>
                              </a:solidFill>
                              <a:latin typeface="Cambria Math" panose="02040503050406030204" pitchFamily="18" charset="0"/>
                            </a:rPr>
                            <m:t>𝑎</m:t>
                          </m:r>
                        </m:den>
                      </m:f>
                    </m:oMath>
                  </m:oMathPara>
                </a14:m>
                <a:endParaRPr lang="zh-CN" altLang="en-US" sz="2400" dirty="0">
                  <a:solidFill>
                    <a:srgbClr val="333399"/>
                  </a:solidFill>
                </a:endParaRPr>
              </a:p>
            </p:txBody>
          </p:sp>
        </mc:Choice>
        <mc:Fallback xmlns="">
          <p:sp>
            <p:nvSpPr>
              <p:cNvPr id="436232" name="Object 8"/>
              <p:cNvSpPr txBox="1">
                <a:spLocks noRot="1" noChangeAspect="1" noMove="1" noResize="1" noEditPoints="1" noAdjustHandles="1" noChangeArrowheads="1" noChangeShapeType="1" noTextEdit="1"/>
              </p:cNvSpPr>
              <p:nvPr/>
            </p:nvSpPr>
            <p:spPr bwMode="auto">
              <a:xfrm>
                <a:off x="1703512" y="4797425"/>
                <a:ext cx="3590801" cy="1008063"/>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5591944" y="4298320"/>
            <a:ext cx="5400600" cy="1823063"/>
          </a:xfrm>
          <a:prstGeom prst="rect">
            <a:avLst/>
          </a:prstGeom>
          <a:solidFill>
            <a:schemeClr val="accent4">
              <a:lumMod val="40000"/>
              <a:lumOff val="60000"/>
            </a:schemeClr>
          </a:solidFill>
          <a:ln>
            <a:solidFill>
              <a:srgbClr val="000066"/>
            </a:solidFill>
          </a:ln>
        </p:spPr>
        <p:txBody>
          <a:bodyPr wrap="square">
            <a:spAutoFit/>
          </a:bodyPr>
          <a:lstStyle/>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微软雅黑" panose="020B0503020204020204" pitchFamily="34" charset="-122"/>
                <a:ea typeface="微软雅黑" panose="020B0503020204020204" pitchFamily="34" charset="-122"/>
              </a:rPr>
              <a:t>只有当参数</a:t>
            </a:r>
            <a:r>
              <a:rPr lang="en-US" altLang="zh-CN" sz="2000" dirty="0">
                <a:solidFill>
                  <a:srgbClr val="333399"/>
                </a:solidFill>
                <a:latin typeface="微软雅黑" panose="020B0503020204020204" pitchFamily="34" charset="-122"/>
                <a:ea typeface="微软雅黑" panose="020B0503020204020204" pitchFamily="34" charset="-122"/>
              </a:rPr>
              <a:t> </a:t>
            </a:r>
            <a:r>
              <a:rPr lang="en-US" altLang="zh-CN" sz="2000" i="1"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远小于</a:t>
            </a:r>
            <a:r>
              <a:rPr lang="en-US" altLang="zh-CN" sz="2000" dirty="0">
                <a:solidFill>
                  <a:srgbClr val="333399"/>
                </a:solidFill>
                <a:latin typeface="微软雅黑" panose="020B0503020204020204" pitchFamily="34" charset="-122"/>
                <a:ea typeface="微软雅黑" panose="020B0503020204020204" pitchFamily="34" charset="-122"/>
              </a:rPr>
              <a:t> 1 </a:t>
            </a:r>
            <a:r>
              <a:rPr lang="zh-CN" altLang="zh-CN" sz="2000" dirty="0">
                <a:solidFill>
                  <a:srgbClr val="333399"/>
                </a:solidFill>
                <a:latin typeface="微软雅黑" panose="020B0503020204020204" pitchFamily="34" charset="-122"/>
                <a:ea typeface="微软雅黑" panose="020B0503020204020204" pitchFamily="34" charset="-122"/>
              </a:rPr>
              <a:t>才能得到尽可能高的极限信道利用率</a:t>
            </a:r>
            <a:r>
              <a:rPr lang="zh-CN" altLang="en-US" sz="2000" dirty="0">
                <a:solidFill>
                  <a:srgbClr val="333399"/>
                </a:solidFill>
                <a:latin typeface="微软雅黑" panose="020B0503020204020204" pitchFamily="34" charset="-122"/>
                <a:ea typeface="微软雅黑" panose="020B0503020204020204" pitchFamily="34" charset="-122"/>
              </a:rPr>
              <a:t>。</a:t>
            </a:r>
            <a:endParaRPr lang="en-US" altLang="zh-CN" sz="2000" dirty="0">
              <a:solidFill>
                <a:srgbClr val="333399"/>
              </a:solidFill>
              <a:latin typeface="+mn-ea"/>
            </a:endParaRPr>
          </a:p>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mn-ea"/>
              </a:rPr>
              <a:t>据统计，当以太网的利用率达到</a:t>
            </a:r>
            <a:r>
              <a:rPr lang="en-US" altLang="zh-CN" sz="2000" dirty="0">
                <a:solidFill>
                  <a:srgbClr val="333399"/>
                </a:solidFill>
                <a:latin typeface="+mn-ea"/>
              </a:rPr>
              <a:t> 30%</a:t>
            </a:r>
            <a:r>
              <a:rPr lang="zh-CN" altLang="zh-CN" sz="2000" dirty="0">
                <a:solidFill>
                  <a:srgbClr val="333399"/>
                </a:solidFill>
                <a:latin typeface="+mn-ea"/>
              </a:rPr>
              <a:t>时就已经处于重载的情况。很多的网络容量被网上的碰撞消耗掉了。</a:t>
            </a:r>
            <a:endParaRPr lang="zh-CN" altLang="en-US" sz="2000" dirty="0">
              <a:solidFill>
                <a:srgbClr val="333399"/>
              </a:solidFill>
              <a:latin typeface="+mn-ea"/>
            </a:endParaRPr>
          </a:p>
        </p:txBody>
      </p:sp>
    </p:spTree>
    <p:extLst>
      <p:ext uri="{BB962C8B-B14F-4D97-AF65-F5344CB8AC3E}">
        <p14:creationId xmlns:p14="http://schemas.microsoft.com/office/powerpoint/2010/main" val="7386662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Tree>
    <p:extLst>
      <p:ext uri="{BB962C8B-B14F-4D97-AF65-F5344CB8AC3E}">
        <p14:creationId xmlns:p14="http://schemas.microsoft.com/office/powerpoint/2010/main" val="39899272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2" name="矩形 1"/>
          <p:cNvSpPr/>
          <p:nvPr/>
        </p:nvSpPr>
        <p:spPr>
          <a:xfrm>
            <a:off x="2135560" y="4293096"/>
            <a:ext cx="8352928" cy="1815882"/>
          </a:xfrm>
          <a:prstGeom prst="rect">
            <a:avLst/>
          </a:prstGeom>
          <a:solidFill>
            <a:schemeClr val="accent4">
              <a:lumMod val="40000"/>
              <a:lumOff val="60000"/>
            </a:schemeClr>
          </a:solidFill>
          <a:ln>
            <a:solidFill>
              <a:srgbClr val="000099"/>
            </a:solidFill>
          </a:ln>
        </p:spPr>
        <p:txBody>
          <a:bodyPr wrap="square">
            <a:spAutoFit/>
          </a:bodyPr>
          <a:lstStyle/>
          <a:p>
            <a:r>
              <a:rPr lang="zh-CN" altLang="en-US" sz="2800" dirty="0">
                <a:solidFill>
                  <a:srgbClr val="000066"/>
                </a:solidFill>
                <a:latin typeface="微软雅黑" panose="020B0503020204020204" pitchFamily="34" charset="-122"/>
                <a:ea typeface="微软雅黑" panose="020B0503020204020204" pitchFamily="34" charset="-122"/>
              </a:rPr>
              <a:t>请注意，如果连接在局域网上的主机或路由器安装有多个适配器，那么这样的主机或路由器就有多个“地址”。更准确些说，</a:t>
            </a:r>
            <a:r>
              <a:rPr lang="zh-CN" altLang="en-US" sz="2800" dirty="0">
                <a:solidFill>
                  <a:srgbClr val="0000FF"/>
                </a:solidFill>
                <a:latin typeface="微软雅黑" panose="020B0503020204020204" pitchFamily="34" charset="-122"/>
                <a:ea typeface="微软雅黑" panose="020B0503020204020204" pitchFamily="34" charset="-122"/>
              </a:rPr>
              <a:t>这种 </a:t>
            </a:r>
            <a:r>
              <a:rPr lang="en-US" altLang="zh-CN" sz="2800" dirty="0">
                <a:solidFill>
                  <a:srgbClr val="0000FF"/>
                </a:solidFill>
                <a:latin typeface="微软雅黑" panose="020B0503020204020204" pitchFamily="34" charset="-122"/>
                <a:ea typeface="微软雅黑" panose="020B0503020204020204" pitchFamily="34" charset="-122"/>
              </a:rPr>
              <a:t>48 </a:t>
            </a:r>
            <a:r>
              <a:rPr lang="zh-CN" altLang="en-US" sz="2800" dirty="0">
                <a:solidFill>
                  <a:srgbClr val="0000FF"/>
                </a:solidFill>
                <a:latin typeface="微软雅黑" panose="020B0503020204020204" pitchFamily="34" charset="-122"/>
                <a:ea typeface="微软雅黑" panose="020B0503020204020204" pitchFamily="34" charset="-122"/>
              </a:rPr>
              <a:t>位“地址”应当是某个接口的标识符。</a:t>
            </a:r>
          </a:p>
        </p:txBody>
      </p:sp>
    </p:spTree>
    <p:extLst>
      <p:ext uri="{BB962C8B-B14F-4D97-AF65-F5344CB8AC3E}">
        <p14:creationId xmlns:p14="http://schemas.microsoft.com/office/powerpoint/2010/main" val="25729954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grpSp>
        <p:nvGrpSpPr>
          <p:cNvPr id="8" name="组合 7"/>
          <p:cNvGrpSpPr/>
          <p:nvPr/>
        </p:nvGrpSpPr>
        <p:grpSpPr>
          <a:xfrm>
            <a:off x="3503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chemeClr val="accent4">
                  <a:lumMod val="40000"/>
                  <a:lumOff val="6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组织唯一标识符</a:t>
                </a:r>
              </a:p>
            </p:txBody>
          </p:sp>
          <p:sp>
            <p:nvSpPr>
              <p:cNvPr id="5" name="矩形 4"/>
              <p:cNvSpPr/>
              <p:nvPr/>
            </p:nvSpPr>
            <p:spPr bwMode="auto">
              <a:xfrm>
                <a:off x="4592960" y="5517232"/>
                <a:ext cx="2592288" cy="504056"/>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扩展唯一标识符</a:t>
                </a:r>
              </a:p>
            </p:txBody>
          </p:sp>
          <p:sp>
            <p:nvSpPr>
              <p:cNvPr id="3" name="TextBox 2"/>
              <p:cNvSpPr txBox="1"/>
              <p:nvPr/>
            </p:nvSpPr>
            <p:spPr>
              <a:xfrm>
                <a:off x="2253986"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sp>
            <p:nvSpPr>
              <p:cNvPr id="7" name="TextBox 6"/>
              <p:cNvSpPr txBox="1"/>
              <p:nvPr/>
            </p:nvSpPr>
            <p:spPr>
              <a:xfrm>
                <a:off x="4816535"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48 </a:t>
              </a:r>
              <a:r>
                <a:rPr lang="zh-CN" altLang="en-US" sz="2400" dirty="0">
                  <a:solidFill>
                    <a:srgbClr val="333399"/>
                  </a:solidFill>
                  <a:latin typeface="微软雅黑" panose="020B0503020204020204" pitchFamily="34" charset="-122"/>
                  <a:ea typeface="微软雅黑" panose="020B0503020204020204" pitchFamily="34" charset="-122"/>
                </a:rPr>
                <a:t>位的 </a:t>
              </a:r>
              <a:r>
                <a:rPr lang="en-US" altLang="zh-CN" sz="2400" dirty="0">
                  <a:solidFill>
                    <a:srgbClr val="333399"/>
                  </a:solidFill>
                  <a:latin typeface="微软雅黑" panose="020B0503020204020204" pitchFamily="34" charset="-122"/>
                  <a:ea typeface="微软雅黑" panose="020B0503020204020204" pitchFamily="34" charset="-122"/>
                </a:rPr>
                <a:t>MAC </a:t>
              </a:r>
              <a:r>
                <a:rPr lang="zh-CN" altLang="en-US" sz="2400" dirty="0">
                  <a:solidFill>
                    <a:srgbClr val="333399"/>
                  </a:solidFill>
                  <a:latin typeface="微软雅黑" panose="020B0503020204020204" pitchFamily="34" charset="-122"/>
                  <a:ea typeface="微软雅黑" panose="020B0503020204020204" pitchFamily="34" charset="-122"/>
                </a:rPr>
                <a:t>地址</a:t>
              </a:r>
            </a:p>
          </p:txBody>
        </p:sp>
      </p:grpSp>
    </p:spTree>
    <p:extLst>
      <p:ext uri="{BB962C8B-B14F-4D97-AF65-F5344CB8AC3E}">
        <p14:creationId xmlns:p14="http://schemas.microsoft.com/office/powerpoint/2010/main" val="14892223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Tree>
    <p:extLst>
      <p:ext uri="{BB962C8B-B14F-4D97-AF65-F5344CB8AC3E}">
        <p14:creationId xmlns:p14="http://schemas.microsoft.com/office/powerpoint/2010/main" val="365182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05071"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dirty="0">
                  <a:solidFill>
                    <a:srgbClr val="000099"/>
                  </a:solidFill>
                  <a:latin typeface="+mn-ea"/>
                </a:rPr>
                <a:t>数据</a:t>
              </a:r>
            </a:p>
            <a:p>
              <a:pPr algn="ctr" defTabSz="762000"/>
              <a:r>
                <a:rPr kumimoji="1" lang="zh-CN" altLang="en-US" sz="2000" dirty="0">
                  <a:solidFill>
                    <a:srgbClr val="000099"/>
                  </a:solidFill>
                  <a:latin typeface="+mn-ea"/>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21" name="Rectangle 49"/>
            <p:cNvSpPr>
              <a:spLocks noChangeArrowheads="1"/>
            </p:cNvSpPr>
            <p:nvPr/>
          </p:nvSpPr>
          <p:spPr bwMode="auto">
            <a:xfrm>
              <a:off x="1928664" y="4509120"/>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(b) </a:t>
              </a:r>
              <a:r>
                <a:rPr kumimoji="1" lang="zh-CN" altLang="en-US" dirty="0">
                  <a:solidFill>
                    <a:srgbClr val="000099"/>
                  </a:solidFill>
                  <a:latin typeface="+mn-ea"/>
                </a:rPr>
                <a:t>只考虑数据链路层</a:t>
              </a:r>
              <a:endParaRPr kumimoji="1" lang="en-US" altLang="zh-CN" dirty="0">
                <a:solidFill>
                  <a:srgbClr val="000099"/>
                </a:solidFill>
                <a:latin typeface="+mn-ea"/>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链路</a:t>
              </a:r>
            </a:p>
          </p:txBody>
        </p:sp>
      </p:grpSp>
      <p:grpSp>
        <p:nvGrpSpPr>
          <p:cNvPr id="4" name="组合 3"/>
          <p:cNvGrpSpPr/>
          <p:nvPr/>
        </p:nvGrpSpPr>
        <p:grpSpPr>
          <a:xfrm>
            <a:off x="1505070" y="1052737"/>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3" name="Rectangle 11"/>
            <p:cNvSpPr>
              <a:spLocks noChangeArrowheads="1"/>
            </p:cNvSpPr>
            <p:nvPr/>
          </p:nvSpPr>
          <p:spPr bwMode="auto">
            <a:xfrm>
              <a:off x="7841505" y="2882330"/>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a:solidFill>
                    <a:srgbClr val="FF0000"/>
                  </a:solidFill>
                  <a:latin typeface="+mn-ea"/>
                  <a:ea typeface="+mn-ea"/>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mn-ea"/>
                </a:rPr>
                <a:t>数据</a:t>
              </a:r>
            </a:p>
            <a:p>
              <a:pPr algn="ctr" defTabSz="762000"/>
              <a:r>
                <a:rPr kumimoji="1" lang="zh-CN" altLang="en-US" sz="2000">
                  <a:solidFill>
                    <a:srgbClr val="000099"/>
                  </a:solidFill>
                  <a:latin typeface="+mn-ea"/>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链路</a:t>
              </a:r>
            </a:p>
          </p:txBody>
        </p:sp>
        <p:sp>
          <p:nvSpPr>
            <p:cNvPr id="284697" name="Rectangle 25"/>
            <p:cNvSpPr>
              <a:spLocks noChangeArrowheads="1"/>
            </p:cNvSpPr>
            <p:nvPr/>
          </p:nvSpPr>
          <p:spPr bwMode="auto">
            <a:xfrm>
              <a:off x="1928664" y="1052736"/>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(a) </a:t>
              </a:r>
              <a:r>
                <a:rPr kumimoji="1" lang="zh-CN" altLang="en-US" dirty="0">
                  <a:solidFill>
                    <a:srgbClr val="000099"/>
                  </a:solidFill>
                  <a:latin typeface="+mn-ea"/>
                </a:rPr>
                <a:t>三层的简化模型</a:t>
              </a:r>
              <a:endParaRPr kumimoji="1" lang="en-US" altLang="zh-CN" dirty="0">
                <a:solidFill>
                  <a:srgbClr val="000099"/>
                </a:solidFill>
                <a:latin typeface="+mn-ea"/>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6" name="Rectangle 74"/>
            <p:cNvSpPr>
              <a:spLocks noChangeArrowheads="1"/>
            </p:cNvSpPr>
            <p:nvPr/>
          </p:nvSpPr>
          <p:spPr bwMode="auto">
            <a:xfrm>
              <a:off x="1600382" y="2866455"/>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3257600" y="6381329"/>
            <a:ext cx="6579923"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使用点对点信道的数据链路层</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0190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IEEE </a:t>
            </a:r>
            <a:r>
              <a:rPr lang="zh-CN" altLang="zh-CN" sz="2800" dirty="0"/>
              <a:t>规定地址字段的第一字节的最低位为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t>IEEE </a:t>
            </a:r>
            <a:r>
              <a:rPr lang="zh-CN" altLang="zh-CN" sz="2800" dirty="0"/>
              <a:t>只分配地址字段前三个字节中的</a:t>
            </a:r>
            <a:r>
              <a:rPr lang="en-US" altLang="zh-CN" sz="2800" dirty="0"/>
              <a:t> 23 </a:t>
            </a:r>
            <a:r>
              <a:rPr lang="zh-CN" altLang="zh-CN" sz="2800" dirty="0"/>
              <a:t>位。</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23</a:t>
            </a:r>
            <a:r>
              <a:rPr lang="en-US" altLang="zh-CN" sz="2800" dirty="0"/>
              <a:t> </a:t>
            </a:r>
            <a:r>
              <a:rPr lang="zh-CN" altLang="zh-CN" sz="2800" dirty="0"/>
              <a:t>个单个站地址和</a:t>
            </a:r>
            <a:r>
              <a:rPr lang="en-US" altLang="zh-CN" sz="2800"/>
              <a:t> 2</a:t>
            </a:r>
            <a:r>
              <a:rPr lang="en-US" altLang="zh-CN" sz="2800" baseline="30000"/>
              <a:t>23</a:t>
            </a:r>
            <a:r>
              <a:rPr lang="en-US" altLang="zh-CN" sz="280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
        <p:nvSpPr>
          <p:cNvPr id="2" name="标题 1"/>
          <p:cNvSpPr>
            <a:spLocks noGrp="1"/>
          </p:cNvSpPr>
          <p:nvPr>
            <p:ph type="title"/>
          </p:nvPr>
        </p:nvSpPr>
        <p:spPr/>
        <p:txBody>
          <a:bodyPr/>
          <a:lstStyle/>
          <a:p>
            <a:pPr algn="ctr"/>
            <a:r>
              <a:rPr lang="zh-CN" altLang="en-US" dirty="0"/>
              <a:t>单站地址，组地址，广播地址</a:t>
            </a:r>
          </a:p>
        </p:txBody>
      </p:sp>
    </p:spTree>
    <p:extLst>
      <p:ext uri="{BB962C8B-B14F-4D97-AF65-F5344CB8AC3E}">
        <p14:creationId xmlns:p14="http://schemas.microsoft.com/office/powerpoint/2010/main" val="1154354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Tree>
    <p:extLst>
      <p:ext uri="{BB962C8B-B14F-4D97-AF65-F5344CB8AC3E}">
        <p14:creationId xmlns:p14="http://schemas.microsoft.com/office/powerpoint/2010/main" val="24262606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454022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1406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4" name="Rectangle 4"/>
          <p:cNvSpPr>
            <a:spLocks noChangeArrowheads="1"/>
          </p:cNvSpPr>
          <p:nvPr/>
        </p:nvSpPr>
        <p:spPr bwMode="auto">
          <a:xfrm>
            <a:off x="2924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5" name="Rectangle 5"/>
          <p:cNvSpPr>
            <a:spLocks noChangeArrowheads="1"/>
          </p:cNvSpPr>
          <p:nvPr/>
        </p:nvSpPr>
        <p:spPr bwMode="auto">
          <a:xfrm>
            <a:off x="2917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6" name="Rectangle 6"/>
          <p:cNvSpPr>
            <a:spLocks noChangeArrowheads="1"/>
          </p:cNvSpPr>
          <p:nvPr/>
        </p:nvSpPr>
        <p:spPr bwMode="auto">
          <a:xfrm>
            <a:off x="5537142" y="3634558"/>
            <a:ext cx="19884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以太网 </a:t>
            </a:r>
            <a:r>
              <a:rPr kumimoji="1" lang="en-US" altLang="zh-CN" sz="2000" dirty="0">
                <a:solidFill>
                  <a:srgbClr val="000099"/>
                </a:solidFill>
                <a:latin typeface="微软雅黑" panose="020B0503020204020204" pitchFamily="34" charset="-122"/>
                <a:ea typeface="微软雅黑" panose="020B0503020204020204" pitchFamily="34" charset="-122"/>
              </a:rPr>
              <a:t>MAC </a:t>
            </a:r>
            <a:r>
              <a:rPr kumimoji="1" lang="zh-CN" altLang="en-US" sz="2000" dirty="0">
                <a:solidFill>
                  <a:srgbClr val="000099"/>
                </a:solidFill>
                <a:latin typeface="微软雅黑" panose="020B0503020204020204" pitchFamily="34" charset="-122"/>
                <a:ea typeface="微软雅黑" panose="020B0503020204020204" pitchFamily="34" charset="-122"/>
              </a:rPr>
              <a:t>帧</a:t>
            </a:r>
          </a:p>
        </p:txBody>
      </p:sp>
      <p:sp>
        <p:nvSpPr>
          <p:cNvPr id="445453" name="Rectangle 13"/>
          <p:cNvSpPr>
            <a:spLocks noChangeArrowheads="1"/>
          </p:cNvSpPr>
          <p:nvPr/>
        </p:nvSpPr>
        <p:spPr bwMode="auto">
          <a:xfrm>
            <a:off x="9989683" y="364502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物理层</a:t>
            </a:r>
          </a:p>
        </p:txBody>
      </p:sp>
      <p:sp>
        <p:nvSpPr>
          <p:cNvPr id="445466" name="Rectangle 26"/>
          <p:cNvSpPr>
            <a:spLocks noChangeArrowheads="1"/>
          </p:cNvSpPr>
          <p:nvPr/>
        </p:nvSpPr>
        <p:spPr bwMode="auto">
          <a:xfrm>
            <a:off x="9946689" y="2708747"/>
            <a:ext cx="1065101"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r>
              <a:rPr kumimoji="1" lang="zh-CN" altLang="en-US" sz="2000">
                <a:solidFill>
                  <a:srgbClr val="000099"/>
                </a:solidFill>
                <a:latin typeface="微软雅黑" panose="020B0503020204020204" pitchFamily="34" charset="-122"/>
                <a:ea typeface="微软雅黑" panose="020B0503020204020204" pitchFamily="34" charset="-122"/>
              </a:rPr>
              <a:t>层</a:t>
            </a:r>
          </a:p>
        </p:txBody>
      </p:sp>
      <p:sp>
        <p:nvSpPr>
          <p:cNvPr id="445467" name="Line 27"/>
          <p:cNvSpPr>
            <a:spLocks noChangeShapeType="1"/>
          </p:cNvSpPr>
          <p:nvPr/>
        </p:nvSpPr>
        <p:spPr bwMode="auto">
          <a:xfrm flipH="1">
            <a:off x="2916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8" name="Line 28"/>
          <p:cNvSpPr>
            <a:spLocks noChangeShapeType="1"/>
          </p:cNvSpPr>
          <p:nvPr/>
        </p:nvSpPr>
        <p:spPr bwMode="auto">
          <a:xfrm>
            <a:off x="9860699"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9" name="Rectangle 29"/>
          <p:cNvSpPr>
            <a:spLocks noChangeArrowheads="1"/>
          </p:cNvSpPr>
          <p:nvPr/>
        </p:nvSpPr>
        <p:spPr bwMode="auto">
          <a:xfrm>
            <a:off x="1452637" y="4572473"/>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0" name="Rectangle 30"/>
          <p:cNvSpPr>
            <a:spLocks noChangeArrowheads="1"/>
          </p:cNvSpPr>
          <p:nvPr/>
        </p:nvSpPr>
        <p:spPr bwMode="auto">
          <a:xfrm>
            <a:off x="1404483" y="4615335"/>
            <a:ext cx="548360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en-US" altLang="zh-CN" sz="1400" dirty="0">
                <a:solidFill>
                  <a:srgbClr val="000099"/>
                </a:solidFill>
                <a:latin typeface="微软雅黑" panose="020B0503020204020204" pitchFamily="34" charset="-122"/>
                <a:ea typeface="微软雅黑" panose="020B0503020204020204" pitchFamily="34" charset="-122"/>
              </a:rPr>
              <a:t>10101010101010                101010101010 10101011</a:t>
            </a:r>
          </a:p>
        </p:txBody>
      </p:sp>
      <p:sp>
        <p:nvSpPr>
          <p:cNvPr id="445471" name="Line 31"/>
          <p:cNvSpPr>
            <a:spLocks noChangeShapeType="1"/>
          </p:cNvSpPr>
          <p:nvPr/>
        </p:nvSpPr>
        <p:spPr bwMode="auto">
          <a:xfrm>
            <a:off x="5087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2" name="Rectangle 32"/>
          <p:cNvSpPr>
            <a:spLocks noChangeArrowheads="1"/>
          </p:cNvSpPr>
          <p:nvPr/>
        </p:nvSpPr>
        <p:spPr bwMode="auto">
          <a:xfrm>
            <a:off x="2687449" y="502649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前同步码</a:t>
            </a:r>
          </a:p>
        </p:txBody>
      </p:sp>
      <p:sp>
        <p:nvSpPr>
          <p:cNvPr id="445473" name="Rectangle 33"/>
          <p:cNvSpPr>
            <a:spLocks noChangeArrowheads="1"/>
          </p:cNvSpPr>
          <p:nvPr/>
        </p:nvSpPr>
        <p:spPr bwMode="auto">
          <a:xfrm>
            <a:off x="5143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帧开始</a:t>
            </a:r>
          </a:p>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定界符</a:t>
            </a:r>
          </a:p>
        </p:txBody>
      </p:sp>
      <p:sp>
        <p:nvSpPr>
          <p:cNvPr id="445474" name="Rectangle 34"/>
          <p:cNvSpPr>
            <a:spLocks noChangeArrowheads="1"/>
          </p:cNvSpPr>
          <p:nvPr/>
        </p:nvSpPr>
        <p:spPr bwMode="auto">
          <a:xfrm>
            <a:off x="2761398" y="42359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7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75" name="Rectangle 35"/>
          <p:cNvSpPr>
            <a:spLocks noChangeArrowheads="1"/>
          </p:cNvSpPr>
          <p:nvPr/>
        </p:nvSpPr>
        <p:spPr bwMode="auto">
          <a:xfrm>
            <a:off x="5184144" y="4179061"/>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1 </a:t>
            </a:r>
            <a:r>
              <a:rPr kumimoji="1" lang="zh-CN" altLang="en-US" sz="1600" dirty="0">
                <a:solidFill>
                  <a:srgbClr val="000099"/>
                </a:solidFill>
                <a:latin typeface="微软雅黑" panose="020B0503020204020204" pitchFamily="34" charset="-122"/>
                <a:ea typeface="微软雅黑" panose="020B0503020204020204" pitchFamily="34" charset="-122"/>
              </a:rPr>
              <a:t>字节</a:t>
            </a:r>
          </a:p>
        </p:txBody>
      </p:sp>
      <p:sp>
        <p:nvSpPr>
          <p:cNvPr id="445476" name="Line 36"/>
          <p:cNvSpPr>
            <a:spLocks noChangeShapeType="1"/>
          </p:cNvSpPr>
          <p:nvPr/>
        </p:nvSpPr>
        <p:spPr bwMode="auto">
          <a:xfrm flipV="1">
            <a:off x="1466395" y="4077173"/>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7" name="Line 37"/>
          <p:cNvSpPr>
            <a:spLocks noChangeShapeType="1"/>
          </p:cNvSpPr>
          <p:nvPr/>
        </p:nvSpPr>
        <p:spPr bwMode="auto">
          <a:xfrm>
            <a:off x="2907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8" name="Text Box 38"/>
          <p:cNvSpPr txBox="1">
            <a:spLocks noChangeArrowheads="1"/>
          </p:cNvSpPr>
          <p:nvPr/>
        </p:nvSpPr>
        <p:spPr bwMode="auto">
          <a:xfrm>
            <a:off x="3287688" y="4580410"/>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t>
            </a:r>
          </a:p>
        </p:txBody>
      </p:sp>
      <p:sp>
        <p:nvSpPr>
          <p:cNvPr id="445481" name="Rectangle 41"/>
          <p:cNvSpPr>
            <a:spLocks noChangeArrowheads="1"/>
          </p:cNvSpPr>
          <p:nvPr/>
        </p:nvSpPr>
        <p:spPr bwMode="auto">
          <a:xfrm>
            <a:off x="1813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82" name="Rectangle 42"/>
          <p:cNvSpPr>
            <a:spLocks noChangeArrowheads="1"/>
          </p:cNvSpPr>
          <p:nvPr/>
        </p:nvSpPr>
        <p:spPr bwMode="auto">
          <a:xfrm>
            <a:off x="1961696" y="36644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8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83" name="AutoShape 43"/>
          <p:cNvSpPr>
            <a:spLocks noChangeArrowheads="1"/>
          </p:cNvSpPr>
          <p:nvPr/>
        </p:nvSpPr>
        <p:spPr bwMode="auto">
          <a:xfrm>
            <a:off x="1535188"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sz="1600">
              <a:solidFill>
                <a:srgbClr val="000099"/>
              </a:solidFill>
              <a:latin typeface="微软雅黑" panose="020B0503020204020204" pitchFamily="34" charset="-122"/>
              <a:ea typeface="微软雅黑" panose="020B0503020204020204" pitchFamily="34" charset="-122"/>
            </a:endParaRPr>
          </a:p>
        </p:txBody>
      </p:sp>
      <p:sp>
        <p:nvSpPr>
          <p:cNvPr id="445484" name="Rectangle 44"/>
          <p:cNvSpPr>
            <a:spLocks noChangeArrowheads="1"/>
          </p:cNvSpPr>
          <p:nvPr/>
        </p:nvSpPr>
        <p:spPr bwMode="auto">
          <a:xfrm>
            <a:off x="1562705" y="3191348"/>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插入</a:t>
            </a:r>
          </a:p>
        </p:txBody>
      </p:sp>
      <p:sp>
        <p:nvSpPr>
          <p:cNvPr id="445487" name="Rectangle 47"/>
          <p:cNvSpPr>
            <a:spLocks noChangeArrowheads="1"/>
          </p:cNvSpPr>
          <p:nvPr/>
        </p:nvSpPr>
        <p:spPr bwMode="auto">
          <a:xfrm>
            <a:off x="10103190" y="1819747"/>
            <a:ext cx="6941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a:t>
            </a:r>
            <a:r>
              <a:rPr kumimoji="1" lang="zh-CN" altLang="en-US" sz="2000" dirty="0">
                <a:solidFill>
                  <a:srgbClr val="000099"/>
                </a:solidFill>
                <a:latin typeface="微软雅黑" panose="020B0503020204020204" pitchFamily="34" charset="-122"/>
                <a:ea typeface="微软雅黑" panose="020B0503020204020204" pitchFamily="34" charset="-122"/>
              </a:rPr>
              <a:t>层</a:t>
            </a:r>
          </a:p>
        </p:txBody>
      </p:sp>
      <p:sp>
        <p:nvSpPr>
          <p:cNvPr id="445488" name="Line 48"/>
          <p:cNvSpPr>
            <a:spLocks noChangeShapeType="1"/>
          </p:cNvSpPr>
          <p:nvPr/>
        </p:nvSpPr>
        <p:spPr bwMode="auto">
          <a:xfrm flipV="1">
            <a:off x="9938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4" name="AutoShape 64"/>
          <p:cNvSpPr>
            <a:spLocks noChangeArrowheads="1"/>
          </p:cNvSpPr>
          <p:nvPr/>
        </p:nvSpPr>
        <p:spPr bwMode="auto">
          <a:xfrm rot="16200000" flipH="1">
            <a:off x="6132653" y="3295262"/>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6" name="Rectangle 66"/>
          <p:cNvSpPr>
            <a:spLocks noChangeArrowheads="1"/>
          </p:cNvSpPr>
          <p:nvPr/>
        </p:nvSpPr>
        <p:spPr bwMode="auto">
          <a:xfrm>
            <a:off x="2916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7" name="Line 67"/>
          <p:cNvSpPr>
            <a:spLocks noChangeShapeType="1"/>
          </p:cNvSpPr>
          <p:nvPr/>
        </p:nvSpPr>
        <p:spPr bwMode="auto">
          <a:xfrm>
            <a:off x="3929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8" name="Line 68"/>
          <p:cNvSpPr>
            <a:spLocks noChangeShapeType="1"/>
          </p:cNvSpPr>
          <p:nvPr/>
        </p:nvSpPr>
        <p:spPr bwMode="auto">
          <a:xfrm>
            <a:off x="4919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9" name="Line 69"/>
          <p:cNvSpPr>
            <a:spLocks noChangeShapeType="1"/>
          </p:cNvSpPr>
          <p:nvPr/>
        </p:nvSpPr>
        <p:spPr bwMode="auto">
          <a:xfrm>
            <a:off x="5910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0" name="Line 70"/>
          <p:cNvSpPr>
            <a:spLocks noChangeShapeType="1"/>
          </p:cNvSpPr>
          <p:nvPr/>
        </p:nvSpPr>
        <p:spPr bwMode="auto">
          <a:xfrm>
            <a:off x="9294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1" name="Rectangle 71"/>
          <p:cNvSpPr>
            <a:spLocks noChangeArrowheads="1"/>
          </p:cNvSpPr>
          <p:nvPr/>
        </p:nvSpPr>
        <p:spPr bwMode="auto">
          <a:xfrm>
            <a:off x="2840510" y="268334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目的地址</a:t>
            </a:r>
          </a:p>
        </p:txBody>
      </p:sp>
      <p:sp>
        <p:nvSpPr>
          <p:cNvPr id="445512" name="Rectangle 72"/>
          <p:cNvSpPr>
            <a:spLocks noChangeArrowheads="1"/>
          </p:cNvSpPr>
          <p:nvPr/>
        </p:nvSpPr>
        <p:spPr bwMode="auto">
          <a:xfrm>
            <a:off x="3932577" y="2683347"/>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源地址</a:t>
            </a:r>
          </a:p>
        </p:txBody>
      </p:sp>
      <p:sp>
        <p:nvSpPr>
          <p:cNvPr id="445513" name="Rectangle 73"/>
          <p:cNvSpPr>
            <a:spLocks noChangeArrowheads="1"/>
          </p:cNvSpPr>
          <p:nvPr/>
        </p:nvSpPr>
        <p:spPr bwMode="auto">
          <a:xfrm>
            <a:off x="5095156" y="2683347"/>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类型</a:t>
            </a:r>
          </a:p>
        </p:txBody>
      </p:sp>
      <p:sp>
        <p:nvSpPr>
          <p:cNvPr id="445514" name="Rectangle 74"/>
          <p:cNvSpPr>
            <a:spLocks noChangeArrowheads="1"/>
          </p:cNvSpPr>
          <p:nvPr/>
        </p:nvSpPr>
        <p:spPr bwMode="auto">
          <a:xfrm>
            <a:off x="7098714" y="2683347"/>
            <a:ext cx="11958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数        据</a:t>
            </a:r>
          </a:p>
        </p:txBody>
      </p:sp>
      <p:sp>
        <p:nvSpPr>
          <p:cNvPr id="445515" name="Rectangle 75"/>
          <p:cNvSpPr>
            <a:spLocks noChangeArrowheads="1"/>
          </p:cNvSpPr>
          <p:nvPr/>
        </p:nvSpPr>
        <p:spPr bwMode="auto">
          <a:xfrm>
            <a:off x="9236415" y="2683347"/>
            <a:ext cx="6059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FCS</a:t>
            </a:r>
          </a:p>
        </p:txBody>
      </p:sp>
      <p:sp>
        <p:nvSpPr>
          <p:cNvPr id="445516" name="Rectangle 76"/>
          <p:cNvSpPr>
            <a:spLocks noChangeArrowheads="1"/>
          </p:cNvSpPr>
          <p:nvPr/>
        </p:nvSpPr>
        <p:spPr bwMode="auto">
          <a:xfrm>
            <a:off x="329281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6</a:t>
            </a:r>
          </a:p>
        </p:txBody>
      </p:sp>
      <p:sp>
        <p:nvSpPr>
          <p:cNvPr id="445517" name="Rectangle 77"/>
          <p:cNvSpPr>
            <a:spLocks noChangeArrowheads="1"/>
          </p:cNvSpPr>
          <p:nvPr/>
        </p:nvSpPr>
        <p:spPr bwMode="auto">
          <a:xfrm>
            <a:off x="43539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6</a:t>
            </a:r>
          </a:p>
        </p:txBody>
      </p:sp>
      <p:sp>
        <p:nvSpPr>
          <p:cNvPr id="445518" name="Rectangle 78"/>
          <p:cNvSpPr>
            <a:spLocks noChangeArrowheads="1"/>
          </p:cNvSpPr>
          <p:nvPr/>
        </p:nvSpPr>
        <p:spPr bwMode="auto">
          <a:xfrm>
            <a:off x="5332487"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2</a:t>
            </a:r>
          </a:p>
        </p:txBody>
      </p:sp>
      <p:sp>
        <p:nvSpPr>
          <p:cNvPr id="445519" name="Rectangle 79"/>
          <p:cNvSpPr>
            <a:spLocks noChangeArrowheads="1"/>
          </p:cNvSpPr>
          <p:nvPr/>
        </p:nvSpPr>
        <p:spPr bwMode="auto">
          <a:xfrm>
            <a:off x="94720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4</a:t>
            </a:r>
          </a:p>
        </p:txBody>
      </p:sp>
      <p:sp>
        <p:nvSpPr>
          <p:cNvPr id="445520" name="Rectangle 80"/>
          <p:cNvSpPr>
            <a:spLocks noChangeArrowheads="1"/>
          </p:cNvSpPr>
          <p:nvPr/>
        </p:nvSpPr>
        <p:spPr bwMode="auto">
          <a:xfrm>
            <a:off x="2374446" y="237293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字节</a:t>
            </a:r>
          </a:p>
        </p:txBody>
      </p:sp>
      <p:sp>
        <p:nvSpPr>
          <p:cNvPr id="445521" name="Text Box 81"/>
          <p:cNvSpPr txBox="1">
            <a:spLocks noChangeArrowheads="1"/>
          </p:cNvSpPr>
          <p:nvPr/>
        </p:nvSpPr>
        <p:spPr bwMode="auto">
          <a:xfrm>
            <a:off x="7736756" y="2276872"/>
            <a:ext cx="1301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46 ~ 1500</a:t>
            </a:r>
          </a:p>
        </p:txBody>
      </p:sp>
      <p:sp>
        <p:nvSpPr>
          <p:cNvPr id="445547" name="Line 107"/>
          <p:cNvSpPr>
            <a:spLocks noChangeShapeType="1"/>
          </p:cNvSpPr>
          <p:nvPr/>
        </p:nvSpPr>
        <p:spPr bwMode="auto">
          <a:xfrm flipH="1">
            <a:off x="2917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48" name="Line 108"/>
          <p:cNvSpPr>
            <a:spLocks noChangeShapeType="1"/>
          </p:cNvSpPr>
          <p:nvPr/>
        </p:nvSpPr>
        <p:spPr bwMode="auto">
          <a:xfrm>
            <a:off x="9860699" y="1484786"/>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45549" name="Group 109"/>
          <p:cNvGrpSpPr>
            <a:grpSpLocks/>
          </p:cNvGrpSpPr>
          <p:nvPr/>
        </p:nvGrpSpPr>
        <p:grpSpPr bwMode="auto">
          <a:xfrm>
            <a:off x="5910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数据报</a:t>
              </a:r>
            </a:p>
          </p:txBody>
        </p:sp>
      </p:grpSp>
      <p:sp>
        <p:nvSpPr>
          <p:cNvPr id="445552" name="Rectangle 112"/>
          <p:cNvSpPr>
            <a:spLocks noChangeArrowheads="1"/>
          </p:cNvSpPr>
          <p:nvPr/>
        </p:nvSpPr>
        <p:spPr bwMode="auto">
          <a:xfrm>
            <a:off x="1631505" y="2675410"/>
            <a:ext cx="11420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00000"/>
                </a:solidFill>
                <a:latin typeface="微软雅黑" panose="020B0503020204020204" pitchFamily="34" charset="-122"/>
                <a:ea typeface="微软雅黑" panose="020B0503020204020204" pitchFamily="34" charset="-122"/>
              </a:rPr>
              <a:t>MAC </a:t>
            </a:r>
            <a:r>
              <a:rPr kumimoji="1" lang="zh-CN" altLang="en-US" sz="2000" dirty="0">
                <a:solidFill>
                  <a:srgbClr val="C00000"/>
                </a:solidFill>
                <a:latin typeface="微软雅黑" panose="020B0503020204020204" pitchFamily="34" charset="-122"/>
                <a:ea typeface="微软雅黑" panose="020B0503020204020204" pitchFamily="34"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1631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4223147" y="2133602"/>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1631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4223148" y="2133602"/>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2203478" y="1123951"/>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4379648" y="2133602"/>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1617016" y="1136651"/>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3911865" y="2133602"/>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760</TotalTime>
  <Words>11605</Words>
  <Application>Microsoft Office PowerPoint</Application>
  <PresentationFormat>宽屏</PresentationFormat>
  <Paragraphs>1619</Paragraphs>
  <Slides>152</Slides>
  <Notes>111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152</vt:i4>
      </vt:variant>
    </vt:vector>
  </HeadingPairs>
  <TitlesOfParts>
    <vt:vector size="166" baseType="lpstr">
      <vt:lpstr>黑体</vt:lpstr>
      <vt:lpstr>宋体</vt:lpstr>
      <vt:lpstr>Arial</vt:lpstr>
      <vt:lpstr>Calibri</vt:lpstr>
      <vt:lpstr>Cambria Math</vt:lpstr>
      <vt:lpstr>Comic Sans MS</vt:lpstr>
      <vt:lpstr>Courier New</vt:lpstr>
      <vt:lpstr>Symbol</vt:lpstr>
      <vt:lpstr>Tahoma</vt:lpstr>
      <vt:lpstr>Times New Roman</vt:lpstr>
      <vt:lpstr>Wingdings</vt:lpstr>
      <vt:lpstr>微软雅黑</vt:lpstr>
      <vt:lpstr>2021_spring</vt:lpstr>
      <vt:lpstr>2021_splash</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第 3 章  数据链路层</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第 3 章  数据链路层</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第 3 章  数据链路层</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第 3 章  数据链路层</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55</cp:revision>
  <dcterms:created xsi:type="dcterms:W3CDTF">2016-10-04T02:36:21Z</dcterms:created>
  <dcterms:modified xsi:type="dcterms:W3CDTF">2021-03-18T07:25:19Z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