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94"/>
  </p:notesMasterIdLst>
  <p:handoutMasterIdLst>
    <p:handoutMasterId r:id="rId95"/>
  </p:handoutMasterIdLst>
  <p:sldIdLst>
    <p:sldId id="256" r:id="rId3"/>
    <p:sldId id="257" r:id="rId4"/>
    <p:sldId id="258" r:id="rId5"/>
    <p:sldId id="259" r:id="rId6"/>
    <p:sldId id="340"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341"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42"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43" r:id="rId63"/>
    <p:sldId id="313" r:id="rId64"/>
    <p:sldId id="314" r:id="rId65"/>
    <p:sldId id="315" r:id="rId66"/>
    <p:sldId id="871" r:id="rId67"/>
    <p:sldId id="316" r:id="rId68"/>
    <p:sldId id="317" r:id="rId69"/>
    <p:sldId id="318" r:id="rId70"/>
    <p:sldId id="319" r:id="rId71"/>
    <p:sldId id="344"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872" r:id="rId93"/>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3399"/>
    <a:srgbClr val="99CCFF"/>
    <a:srgbClr val="66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1" autoAdjust="0"/>
    <p:restoredTop sz="89200" autoAdjust="0"/>
  </p:normalViewPr>
  <p:slideViewPr>
    <p:cSldViewPr>
      <p:cViewPr varScale="1">
        <p:scale>
          <a:sx n="149" d="100"/>
          <a:sy n="149" d="100"/>
        </p:scale>
        <p:origin x="2460"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16</a:t>
            </a:fld>
            <a:endParaRPr lang="en-US" altLang="zh-CN"/>
          </a:p>
        </p:txBody>
      </p:sp>
      <p:sp>
        <p:nvSpPr>
          <p:cNvPr id="249858" name="Rectangle 2"/>
          <p:cNvSpPr>
            <a:spLocks noGrp="1" noRot="1" noChangeAspect="1" noChangeArrowheads="1" noTextEdit="1"/>
          </p:cNvSpPr>
          <p:nvPr>
            <p:ph type="sldImg"/>
          </p:nvPr>
        </p:nvSpPr>
        <p:spPr>
          <a:xfrm>
            <a:off x="406400" y="696913"/>
            <a:ext cx="6197600" cy="3486150"/>
          </a:xfrm>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17</a:t>
            </a:fld>
            <a:endParaRPr lang="en-US" altLang="zh-CN"/>
          </a:p>
        </p:txBody>
      </p:sp>
      <p:sp>
        <p:nvSpPr>
          <p:cNvPr id="251906" name="Rectangle 2"/>
          <p:cNvSpPr>
            <a:spLocks noGrp="1" noRot="1" noChangeAspect="1" noChangeArrowheads="1" noTextEdit="1"/>
          </p:cNvSpPr>
          <p:nvPr>
            <p:ph type="sldImg"/>
          </p:nvPr>
        </p:nvSpPr>
        <p:spPr>
          <a:xfrm>
            <a:off x="406400" y="696913"/>
            <a:ext cx="6197600" cy="3486150"/>
          </a:xfrm>
          <a:ln/>
        </p:spPr>
      </p:sp>
      <p:sp>
        <p:nvSpPr>
          <p:cNvPr id="251907" name="Rectangle 3"/>
          <p:cNvSpPr>
            <a:spLocks noGrp="1" noChangeArrowheads="1"/>
          </p:cNvSpPr>
          <p:nvPr>
            <p:ph type="body" idx="1"/>
          </p:nvPr>
        </p:nvSpPr>
        <p:spPr/>
        <p:txBody>
          <a:bodyPr/>
          <a:lstStyle/>
          <a:p>
            <a:r>
              <a:rPr lang="en-US" altLang="zh-CN" dirty="0"/>
              <a:t>http://www.openpcba.com/web/contents/get?id=5094</a:t>
            </a:r>
          </a:p>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18</a:t>
            </a:fld>
            <a:endParaRPr lang="en-US" altLang="zh-CN"/>
          </a:p>
        </p:txBody>
      </p:sp>
      <p:sp>
        <p:nvSpPr>
          <p:cNvPr id="187394" name="Rectangle 2"/>
          <p:cNvSpPr>
            <a:spLocks noGrp="1" noRot="1" noChangeAspect="1" noChangeArrowheads="1" noTextEdit="1"/>
          </p:cNvSpPr>
          <p:nvPr>
            <p:ph type="sldImg"/>
          </p:nvPr>
        </p:nvSpPr>
        <p:spPr>
          <a:xfrm>
            <a:off x="406400" y="696913"/>
            <a:ext cx="6197600" cy="3486150"/>
          </a:xfrm>
          <a:ln/>
        </p:spPr>
      </p:sp>
      <p:sp>
        <p:nvSpPr>
          <p:cNvPr id="187395" name="Rectangle 3"/>
          <p:cNvSpPr>
            <a:spLocks noGrp="1" noChangeArrowheads="1"/>
          </p:cNvSpPr>
          <p:nvPr>
            <p:ph type="body" idx="1"/>
          </p:nvPr>
        </p:nvSpPr>
        <p:spPr/>
        <p:txBody>
          <a:bodyPr/>
          <a:lstStyle/>
          <a:p>
            <a:r>
              <a:rPr lang="zh-CN" altLang="en-US" dirty="0"/>
              <a:t>逻辑信道，传输信道，物理信道</a:t>
            </a:r>
            <a:endParaRPr lang="en-US" altLang="zh-CN" dirty="0"/>
          </a:p>
          <a:p>
            <a:r>
              <a:rPr lang="zh-CN" altLang="en-US" sz="1200" b="0" i="0" kern="1200">
                <a:solidFill>
                  <a:schemeClr val="tx1"/>
                </a:solidFill>
                <a:effectLst/>
                <a:latin typeface="宋体" pitchFamily="2" charset="-122"/>
                <a:ea typeface="宋体" pitchFamily="2" charset="-122"/>
                <a:cs typeface="+mn-cs"/>
              </a:rPr>
              <a:t>完整的信道分成子信道，然后每一个子信道中可能包含多个子载波</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19</a:t>
            </a:fld>
            <a:endParaRPr lang="en-US" altLang="zh-CN"/>
          </a:p>
        </p:txBody>
      </p:sp>
      <p:sp>
        <p:nvSpPr>
          <p:cNvPr id="188418" name="Rectangle 2"/>
          <p:cNvSpPr>
            <a:spLocks noGrp="1" noRot="1" noChangeAspect="1" noChangeArrowheads="1" noTextEdit="1"/>
          </p:cNvSpPr>
          <p:nvPr>
            <p:ph type="sldImg"/>
          </p:nvPr>
        </p:nvSpPr>
        <p:spPr>
          <a:xfrm>
            <a:off x="406400" y="696913"/>
            <a:ext cx="6197600" cy="3486150"/>
          </a:xfrm>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21</a:t>
            </a:fld>
            <a:endParaRPr lang="en-US" altLang="zh-CN"/>
          </a:p>
        </p:txBody>
      </p:sp>
      <p:sp>
        <p:nvSpPr>
          <p:cNvPr id="189442" name="Rectangle 2"/>
          <p:cNvSpPr>
            <a:spLocks noGrp="1" noRot="1" noChangeAspect="1" noChangeArrowheads="1" noTextEdit="1"/>
          </p:cNvSpPr>
          <p:nvPr>
            <p:ph type="sldImg"/>
          </p:nvPr>
        </p:nvSpPr>
        <p:spPr>
          <a:xfrm>
            <a:off x="406400" y="696913"/>
            <a:ext cx="6197600" cy="3486150"/>
          </a:xfrm>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22</a:t>
            </a:fld>
            <a:endParaRPr lang="en-US" altLang="zh-CN"/>
          </a:p>
        </p:txBody>
      </p:sp>
      <p:sp>
        <p:nvSpPr>
          <p:cNvPr id="189442" name="Rectangle 2"/>
          <p:cNvSpPr>
            <a:spLocks noGrp="1" noRot="1" noChangeAspect="1" noChangeArrowheads="1" noTextEdit="1"/>
          </p:cNvSpPr>
          <p:nvPr>
            <p:ph type="sldImg"/>
          </p:nvPr>
        </p:nvSpPr>
        <p:spPr>
          <a:xfrm>
            <a:off x="406400" y="696913"/>
            <a:ext cx="6197600" cy="3486150"/>
          </a:xfrm>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23</a:t>
            </a:fld>
            <a:endParaRPr lang="en-US" altLang="zh-CN"/>
          </a:p>
        </p:txBody>
      </p:sp>
      <p:sp>
        <p:nvSpPr>
          <p:cNvPr id="193538" name="Rectangle 2"/>
          <p:cNvSpPr>
            <a:spLocks noGrp="1" noRot="1" noChangeAspect="1" noChangeArrowheads="1" noTextEdit="1"/>
          </p:cNvSpPr>
          <p:nvPr>
            <p:ph type="sldImg"/>
          </p:nvPr>
        </p:nvSpPr>
        <p:spPr>
          <a:xfrm>
            <a:off x="406400" y="696913"/>
            <a:ext cx="6197600" cy="3486150"/>
          </a:xfrm>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24</a:t>
            </a:fld>
            <a:endParaRPr lang="en-US" altLang="zh-CN"/>
          </a:p>
        </p:txBody>
      </p:sp>
      <p:sp>
        <p:nvSpPr>
          <p:cNvPr id="193538" name="Rectangle 2"/>
          <p:cNvSpPr>
            <a:spLocks noGrp="1" noRot="1" noChangeAspect="1" noChangeArrowheads="1" noTextEdit="1"/>
          </p:cNvSpPr>
          <p:nvPr>
            <p:ph type="sldImg"/>
          </p:nvPr>
        </p:nvSpPr>
        <p:spPr>
          <a:xfrm>
            <a:off x="406400" y="696913"/>
            <a:ext cx="6197600" cy="3486150"/>
          </a:xfrm>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25</a:t>
            </a:fld>
            <a:endParaRPr lang="en-US" altLang="zh-CN"/>
          </a:p>
        </p:txBody>
      </p:sp>
      <p:sp>
        <p:nvSpPr>
          <p:cNvPr id="194562" name="Rectangle 2"/>
          <p:cNvSpPr>
            <a:spLocks noGrp="1" noRot="1" noChangeAspect="1" noChangeArrowheads="1" noTextEdit="1"/>
          </p:cNvSpPr>
          <p:nvPr>
            <p:ph type="sldImg"/>
          </p:nvPr>
        </p:nvSpPr>
        <p:spPr>
          <a:xfrm>
            <a:off x="406400" y="696913"/>
            <a:ext cx="6197600" cy="3486150"/>
          </a:xfrm>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26</a:t>
            </a:fld>
            <a:endParaRPr lang="en-US" altLang="zh-CN"/>
          </a:p>
        </p:txBody>
      </p:sp>
      <p:sp>
        <p:nvSpPr>
          <p:cNvPr id="192514" name="Rectangle 2"/>
          <p:cNvSpPr>
            <a:spLocks noGrp="1" noRot="1" noChangeAspect="1" noChangeArrowheads="1" noTextEdit="1"/>
          </p:cNvSpPr>
          <p:nvPr>
            <p:ph type="sldImg"/>
          </p:nvPr>
        </p:nvSpPr>
        <p:spPr>
          <a:xfrm>
            <a:off x="406400" y="696913"/>
            <a:ext cx="6197600" cy="3486150"/>
          </a:xfrm>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28</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29</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30</a:t>
            </a:fld>
            <a:endParaRPr lang="en-US" altLang="zh-CN"/>
          </a:p>
        </p:txBody>
      </p:sp>
      <p:sp>
        <p:nvSpPr>
          <p:cNvPr id="196610" name="Rectangle 2"/>
          <p:cNvSpPr>
            <a:spLocks noGrp="1" noRot="1" noChangeAspect="1" noChangeArrowheads="1" noTextEdit="1"/>
          </p:cNvSpPr>
          <p:nvPr>
            <p:ph type="sldImg"/>
          </p:nvPr>
        </p:nvSpPr>
        <p:spPr>
          <a:xfrm>
            <a:off x="406400" y="696913"/>
            <a:ext cx="6197600" cy="3486150"/>
          </a:xfrm>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33</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r>
              <a:rPr lang="zh-CN" altLang="en-US" dirty="0"/>
              <a:t>直通线连接不同设备</a:t>
            </a:r>
            <a:endParaRPr lang="en-US" altLang="zh-CN" dirty="0"/>
          </a:p>
          <a:p>
            <a:r>
              <a:rPr lang="zh-CN" altLang="en-US" dirty="0"/>
              <a:t>交叉线连接相同设备</a:t>
            </a:r>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34</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35</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37</a:t>
            </a:fld>
            <a:endParaRPr lang="en-US" altLang="zh-CN"/>
          </a:p>
        </p:txBody>
      </p:sp>
      <p:sp>
        <p:nvSpPr>
          <p:cNvPr id="199682" name="Rectangle 2"/>
          <p:cNvSpPr>
            <a:spLocks noGrp="1" noRot="1" noChangeAspect="1" noChangeArrowheads="1" noTextEdit="1"/>
          </p:cNvSpPr>
          <p:nvPr>
            <p:ph type="sldImg"/>
          </p:nvPr>
        </p:nvSpPr>
        <p:spPr>
          <a:xfrm>
            <a:off x="406400" y="696913"/>
            <a:ext cx="6197600" cy="3486150"/>
          </a:xfrm>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38</a:t>
            </a:fld>
            <a:endParaRPr lang="en-US" altLang="zh-CN"/>
          </a:p>
        </p:txBody>
      </p:sp>
      <p:sp>
        <p:nvSpPr>
          <p:cNvPr id="200706" name="Rectangle 2"/>
          <p:cNvSpPr>
            <a:spLocks noGrp="1" noRot="1" noChangeAspect="1" noChangeArrowheads="1" noTextEdit="1"/>
          </p:cNvSpPr>
          <p:nvPr>
            <p:ph type="sldImg"/>
          </p:nvPr>
        </p:nvSpPr>
        <p:spPr>
          <a:xfrm>
            <a:off x="406400" y="696913"/>
            <a:ext cx="6197600" cy="3486150"/>
          </a:xfrm>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r>
              <a:rPr lang="zh-CN" altLang="en-US" dirty="0"/>
              <a:t>载波、子载波、时隙</a:t>
            </a:r>
            <a:endParaRPr lang="en-US" altLang="zh-CN" dirty="0"/>
          </a:p>
          <a:p>
            <a:r>
              <a:rPr lang="zh-CN" altLang="en-US" dirty="0"/>
              <a:t>假设某个频率（</a:t>
            </a:r>
            <a:r>
              <a:rPr lang="en-US" altLang="zh-CN" dirty="0"/>
              <a:t>LTE15khz</a:t>
            </a:r>
            <a:r>
              <a:rPr lang="zh-CN" altLang="en-US" dirty="0"/>
              <a:t>带宽）</a:t>
            </a:r>
            <a:r>
              <a:rPr lang="en-US" altLang="zh-CN" dirty="0"/>
              <a:t>5G</a:t>
            </a:r>
            <a:r>
              <a:rPr lang="zh-CN" altLang="en-US" dirty="0"/>
              <a:t>每个时隙可容纳</a:t>
            </a:r>
            <a:r>
              <a:rPr lang="en-US" altLang="zh-CN" dirty="0"/>
              <a:t>7.5</a:t>
            </a:r>
            <a:r>
              <a:rPr lang="zh-CN" altLang="en-US" dirty="0"/>
              <a:t>个码元，</a:t>
            </a:r>
            <a:r>
              <a:rPr lang="en-US" altLang="zh-CN" dirty="0"/>
              <a:t>0.5</a:t>
            </a:r>
            <a:r>
              <a:rPr lang="zh-CN" altLang="en-US" dirty="0"/>
              <a:t>个</a:t>
            </a:r>
            <a:r>
              <a:rPr lang="zh-CN" altLang="en-US" sz="1200" b="0" i="0" kern="1200" dirty="0">
                <a:solidFill>
                  <a:schemeClr val="tx1"/>
                </a:solidFill>
                <a:effectLst/>
                <a:latin typeface="宋体" pitchFamily="2" charset="-122"/>
                <a:ea typeface="宋体" pitchFamily="2" charset="-122"/>
                <a:cs typeface="+mn-cs"/>
              </a:rPr>
              <a:t>普通循环前缀，如果干扰过大就从</a:t>
            </a:r>
            <a:r>
              <a:rPr lang="en-US" altLang="zh-CN" sz="1200" b="0" i="0" kern="1200" dirty="0">
                <a:solidFill>
                  <a:schemeClr val="tx1"/>
                </a:solidFill>
                <a:effectLst/>
                <a:latin typeface="宋体" pitchFamily="2" charset="-122"/>
                <a:ea typeface="宋体" pitchFamily="2" charset="-122"/>
                <a:cs typeface="+mn-cs"/>
              </a:rPr>
              <a:t>7</a:t>
            </a:r>
            <a:r>
              <a:rPr lang="zh-CN" altLang="en-US" sz="1200" b="0" i="0" kern="1200" dirty="0">
                <a:solidFill>
                  <a:schemeClr val="tx1"/>
                </a:solidFill>
                <a:effectLst/>
                <a:latin typeface="宋体" pitchFamily="2" charset="-122"/>
                <a:ea typeface="宋体" pitchFamily="2" charset="-122"/>
                <a:cs typeface="+mn-cs"/>
              </a:rPr>
              <a:t>个码元里扣除</a:t>
            </a:r>
            <a:r>
              <a:rPr lang="en-US" altLang="zh-CN" sz="1200" b="0" i="0" kern="1200" dirty="0">
                <a:solidFill>
                  <a:schemeClr val="tx1"/>
                </a:solidFill>
                <a:effectLst/>
                <a:latin typeface="宋体" pitchFamily="2" charset="-122"/>
                <a:ea typeface="宋体" pitchFamily="2" charset="-122"/>
                <a:cs typeface="+mn-cs"/>
              </a:rPr>
              <a:t>1</a:t>
            </a:r>
            <a:r>
              <a:rPr lang="zh-CN" altLang="en-US" sz="1200" b="0" i="0" kern="1200" dirty="0">
                <a:solidFill>
                  <a:schemeClr val="tx1"/>
                </a:solidFill>
                <a:effectLst/>
                <a:latin typeface="宋体" pitchFamily="2" charset="-122"/>
                <a:ea typeface="宋体" pitchFamily="2" charset="-122"/>
                <a:cs typeface="+mn-cs"/>
              </a:rPr>
              <a:t>个，做为扩展</a:t>
            </a:r>
            <a:r>
              <a:rPr lang="en-US" altLang="zh-CN" sz="1200" b="0" i="0" kern="1200" dirty="0">
                <a:solidFill>
                  <a:schemeClr val="tx1"/>
                </a:solidFill>
                <a:effectLst/>
                <a:latin typeface="宋体" pitchFamily="2" charset="-122"/>
                <a:ea typeface="宋体" pitchFamily="2" charset="-122"/>
                <a:cs typeface="+mn-cs"/>
              </a:rPr>
              <a:t>CP</a:t>
            </a:r>
            <a:r>
              <a:rPr lang="zh-CN" altLang="en-US" sz="1200" b="0" i="0" kern="1200" dirty="0">
                <a:solidFill>
                  <a:schemeClr val="tx1"/>
                </a:solidFill>
                <a:effectLst/>
                <a:latin typeface="宋体" pitchFamily="2" charset="-122"/>
                <a:ea typeface="宋体" pitchFamily="2" charset="-122"/>
                <a:cs typeface="+mn-cs"/>
              </a:rPr>
              <a:t>（扩展循环前缀）</a:t>
            </a:r>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39</a:t>
            </a:fld>
            <a:endParaRPr lang="en-US" altLang="zh-CN"/>
          </a:p>
        </p:txBody>
      </p:sp>
    </p:spTree>
    <p:extLst>
      <p:ext uri="{BB962C8B-B14F-4D97-AF65-F5344CB8AC3E}">
        <p14:creationId xmlns:p14="http://schemas.microsoft.com/office/powerpoint/2010/main" val="481745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40</a:t>
            </a:fld>
            <a:endParaRPr lang="en-US" altLang="zh-CN"/>
          </a:p>
        </p:txBody>
      </p:sp>
      <p:sp>
        <p:nvSpPr>
          <p:cNvPr id="201730" name="Rectangle 2"/>
          <p:cNvSpPr>
            <a:spLocks noGrp="1" noRot="1" noChangeAspect="1" noChangeArrowheads="1" noTextEdit="1"/>
          </p:cNvSpPr>
          <p:nvPr>
            <p:ph type="sldImg"/>
          </p:nvPr>
        </p:nvSpPr>
        <p:spPr>
          <a:xfrm>
            <a:off x="406400" y="696913"/>
            <a:ext cx="6197600" cy="3486150"/>
          </a:xfrm>
          <a:ln/>
        </p:spPr>
      </p:sp>
      <p:sp>
        <p:nvSpPr>
          <p:cNvPr id="201731" name="Rectangle 3"/>
          <p:cNvSpPr>
            <a:spLocks noGrp="1" noChangeArrowheads="1"/>
          </p:cNvSpPr>
          <p:nvPr>
            <p:ph type="body" idx="1"/>
          </p:nvPr>
        </p:nvSpPr>
        <p:spPr/>
        <p:txBody>
          <a:bodyPr/>
          <a:lstStyle/>
          <a:p>
            <a:r>
              <a:rPr lang="zh-CN" altLang="en-US" sz="1200" b="0" i="0" kern="1200" dirty="0">
                <a:solidFill>
                  <a:schemeClr val="tx1"/>
                </a:solidFill>
                <a:effectLst/>
                <a:latin typeface="宋体" pitchFamily="2" charset="-122"/>
                <a:ea typeface="宋体" pitchFamily="2" charset="-122"/>
                <a:cs typeface="+mn-cs"/>
              </a:rPr>
              <a:t>最低次模沿轴心传输，其切线方向的传输速度（即群速）最快，首先到达终端。</a:t>
            </a:r>
            <a:endParaRPr lang="en-US" altLang="zh-CN" sz="1200" b="0" i="0" kern="1200" dirty="0">
              <a:solidFill>
                <a:schemeClr val="tx1"/>
              </a:solidFill>
              <a:effectLst/>
              <a:latin typeface="宋体" pitchFamily="2" charset="-122"/>
              <a:ea typeface="宋体" pitchFamily="2" charset="-122"/>
              <a:cs typeface="+mn-cs"/>
            </a:endParaRPr>
          </a:p>
          <a:p>
            <a:r>
              <a:rPr lang="zh-CN" altLang="en-US" sz="1200" b="0" i="0" kern="1200" dirty="0">
                <a:solidFill>
                  <a:schemeClr val="tx1"/>
                </a:solidFill>
                <a:effectLst/>
                <a:latin typeface="宋体" pitchFamily="2" charset="-122"/>
                <a:ea typeface="宋体" pitchFamily="2" charset="-122"/>
                <a:cs typeface="+mn-cs"/>
              </a:rPr>
              <a:t>最高次模沿刚好产生全反射角度传输，其切线方向的传输速度最慢，最晚到达终端。</a:t>
            </a:r>
            <a:endParaRPr lang="en-US" altLang="zh-CN" sz="1200" b="0" i="0" kern="1200" dirty="0">
              <a:solidFill>
                <a:schemeClr val="tx1"/>
              </a:solidFill>
              <a:effectLst/>
              <a:latin typeface="宋体" pitchFamily="2" charset="-122"/>
              <a:ea typeface="宋体" pitchFamily="2" charset="-122"/>
              <a:cs typeface="+mn-cs"/>
            </a:endParaRPr>
          </a:p>
          <a:p>
            <a:r>
              <a:rPr lang="zh-CN" altLang="en-US" sz="1200" b="0" i="0" kern="1200" dirty="0">
                <a:solidFill>
                  <a:schemeClr val="tx1"/>
                </a:solidFill>
                <a:effectLst/>
                <a:latin typeface="宋体" pitchFamily="2" charset="-122"/>
                <a:ea typeface="宋体" pitchFamily="2" charset="-122"/>
                <a:cs typeface="+mn-cs"/>
              </a:rPr>
              <a:t>模式间的这种时延差叫做模式色散。</a:t>
            </a:r>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宋体" pitchFamily="2" charset="-122"/>
                <a:ea typeface="宋体" pitchFamily="2" charset="-122"/>
                <a:cs typeface="+mn-cs"/>
              </a:rPr>
              <a:t>多模光模块的工作波长通常为</a:t>
            </a:r>
            <a:r>
              <a:rPr lang="en-US" altLang="zh-CN" sz="1200" b="0" i="0" kern="1200" dirty="0">
                <a:solidFill>
                  <a:schemeClr val="tx1"/>
                </a:solidFill>
                <a:effectLst/>
                <a:latin typeface="宋体" pitchFamily="2" charset="-122"/>
                <a:ea typeface="宋体" pitchFamily="2" charset="-122"/>
                <a:cs typeface="+mn-cs"/>
              </a:rPr>
              <a:t>850nm</a:t>
            </a:r>
            <a:r>
              <a:rPr lang="zh-CN" altLang="en-US" sz="1200" b="0" i="0" kern="1200" dirty="0">
                <a:solidFill>
                  <a:schemeClr val="tx1"/>
                </a:solidFill>
                <a:effectLst/>
                <a:latin typeface="宋体" pitchFamily="2" charset="-122"/>
                <a:ea typeface="宋体" pitchFamily="2" charset="-122"/>
                <a:cs typeface="+mn-cs"/>
              </a:rPr>
              <a:t>，单模光模块的工作波长通常为</a:t>
            </a:r>
            <a:r>
              <a:rPr lang="en-US" altLang="zh-CN" sz="1200" b="0" i="0" kern="1200" dirty="0">
                <a:solidFill>
                  <a:schemeClr val="tx1"/>
                </a:solidFill>
                <a:effectLst/>
                <a:latin typeface="宋体" pitchFamily="2" charset="-122"/>
                <a:ea typeface="宋体" pitchFamily="2" charset="-122"/>
                <a:cs typeface="+mn-cs"/>
              </a:rPr>
              <a:t>1310nm</a:t>
            </a:r>
            <a:r>
              <a:rPr lang="zh-CN" altLang="en-US" sz="1200" b="0" i="0" kern="1200" dirty="0">
                <a:solidFill>
                  <a:schemeClr val="tx1"/>
                </a:solidFill>
                <a:effectLst/>
                <a:latin typeface="宋体" pitchFamily="2" charset="-122"/>
                <a:ea typeface="宋体" pitchFamily="2" charset="-122"/>
                <a:cs typeface="+mn-cs"/>
              </a:rPr>
              <a:t>和</a:t>
            </a:r>
            <a:r>
              <a:rPr lang="en-US" altLang="zh-CN" sz="1200" b="0" i="0" kern="1200" dirty="0">
                <a:solidFill>
                  <a:schemeClr val="tx1"/>
                </a:solidFill>
                <a:effectLst/>
                <a:latin typeface="宋体" pitchFamily="2" charset="-122"/>
                <a:ea typeface="宋体" pitchFamily="2" charset="-122"/>
                <a:cs typeface="+mn-cs"/>
              </a:rPr>
              <a:t>1550nm</a:t>
            </a:r>
            <a:r>
              <a:rPr lang="zh-CN" altLang="en-US" sz="1200" b="0" i="0" kern="1200" dirty="0">
                <a:solidFill>
                  <a:schemeClr val="tx1"/>
                </a:solidFill>
                <a:effectLst/>
                <a:latin typeface="宋体" pitchFamily="2" charset="-122"/>
                <a:ea typeface="宋体" pitchFamily="2" charset="-122"/>
                <a:cs typeface="+mn-cs"/>
              </a:rPr>
              <a:t>。</a:t>
            </a:r>
            <a:endParaRPr lang="en-US" altLang="zh-CN" sz="1200" b="0" i="0" kern="1200" dirty="0">
              <a:solidFill>
                <a:schemeClr val="tx1"/>
              </a:solidFill>
              <a:effectLst/>
              <a:latin typeface="宋体" pitchFamily="2" charset="-122"/>
              <a:ea typeface="宋体" pitchFamily="2" charset="-122"/>
              <a:cs typeface="+mn-cs"/>
            </a:endParaRPr>
          </a:p>
          <a:p>
            <a:r>
              <a:rPr lang="en-US" altLang="zh-CN" dirty="0"/>
              <a:t>https://baike.baidu.com/item/%E5%85%89%E7%BA%A4/171632?fr=Aladdin</a:t>
            </a:r>
          </a:p>
          <a:p>
            <a:r>
              <a:rPr lang="en-US" altLang="zh-CN"/>
              <a:t>https://www.idongde.com/q/4a43c412eE9981c7.shtml</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41</a:t>
            </a:fld>
            <a:endParaRPr lang="en-US" altLang="zh-CN"/>
          </a:p>
        </p:txBody>
      </p:sp>
    </p:spTree>
    <p:extLst>
      <p:ext uri="{BB962C8B-B14F-4D97-AF65-F5344CB8AC3E}">
        <p14:creationId xmlns:p14="http://schemas.microsoft.com/office/powerpoint/2010/main" val="2587839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43</a:t>
            </a:fld>
            <a:endParaRPr lang="en-US" altLang="zh-CN"/>
          </a:p>
        </p:txBody>
      </p:sp>
      <p:sp>
        <p:nvSpPr>
          <p:cNvPr id="202754" name="Rectangle 2"/>
          <p:cNvSpPr>
            <a:spLocks noGrp="1" noRot="1" noChangeAspect="1" noChangeArrowheads="1" noTextEdit="1"/>
          </p:cNvSpPr>
          <p:nvPr>
            <p:ph type="sldImg"/>
          </p:nvPr>
        </p:nvSpPr>
        <p:spPr>
          <a:xfrm>
            <a:off x="406400" y="696913"/>
            <a:ext cx="6197600" cy="3486150"/>
          </a:xfrm>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2.4G</a:t>
            </a:r>
            <a:r>
              <a:rPr lang="zh-CN" altLang="en-US" dirty="0"/>
              <a:t>频段我们可以想象成是一条公路，每个车道宽</a:t>
            </a:r>
            <a:r>
              <a:rPr lang="en-US" altLang="zh-CN" dirty="0"/>
              <a:t>22</a:t>
            </a:r>
            <a:r>
              <a:rPr lang="zh-CN" altLang="en-US" dirty="0"/>
              <a:t>米（对应每个信道的带宽为</a:t>
            </a:r>
            <a:r>
              <a:rPr lang="en-US" altLang="zh-CN" dirty="0"/>
              <a:t>22MHz</a:t>
            </a:r>
            <a:r>
              <a:rPr lang="zh-CN" altLang="en-US" dirty="0"/>
              <a:t>），这条公路有</a:t>
            </a:r>
            <a:r>
              <a:rPr lang="en-US" altLang="zh-CN" dirty="0"/>
              <a:t>13</a:t>
            </a:r>
            <a:r>
              <a:rPr lang="zh-CN" altLang="en-US" dirty="0"/>
              <a:t>（对应</a:t>
            </a:r>
            <a:r>
              <a:rPr lang="en-US" altLang="zh-CN" dirty="0"/>
              <a:t>13</a:t>
            </a:r>
            <a:r>
              <a:rPr lang="zh-CN" altLang="en-US" dirty="0"/>
              <a:t>个信道，本来有</a:t>
            </a:r>
            <a:r>
              <a:rPr lang="en-US" altLang="zh-CN" dirty="0"/>
              <a:t>14</a:t>
            </a:r>
            <a:r>
              <a:rPr lang="zh-CN" altLang="en-US" dirty="0"/>
              <a:t>个信道，国内开通</a:t>
            </a:r>
            <a:r>
              <a:rPr lang="en-US" altLang="zh-CN" dirty="0"/>
              <a:t>13</a:t>
            </a:r>
            <a:r>
              <a:rPr lang="zh-CN" altLang="en-US" dirty="0"/>
              <a:t>个信道）个供大家使用的车道，这</a:t>
            </a:r>
            <a:r>
              <a:rPr lang="en-US" altLang="zh-CN" dirty="0"/>
              <a:t>13</a:t>
            </a:r>
            <a:r>
              <a:rPr lang="zh-CN" altLang="en-US" dirty="0"/>
              <a:t>个车道的中心距离都相差</a:t>
            </a:r>
            <a:r>
              <a:rPr lang="en-US" altLang="zh-CN" dirty="0"/>
              <a:t>5</a:t>
            </a:r>
            <a:r>
              <a:rPr lang="zh-CN" altLang="en-US" dirty="0"/>
              <a:t>米（对应两相邻信道中心距</a:t>
            </a:r>
            <a:r>
              <a:rPr lang="en-US" altLang="zh-CN" dirty="0"/>
              <a:t>5MHz</a:t>
            </a:r>
            <a:r>
              <a:rPr lang="zh-CN" altLang="en-US" dirty="0"/>
              <a:t>），也就是说第一条车道的中心和第二条车道的中心相差</a:t>
            </a:r>
            <a:r>
              <a:rPr lang="en-US" altLang="zh-CN" dirty="0"/>
              <a:t>5</a:t>
            </a:r>
            <a:r>
              <a:rPr lang="zh-CN" altLang="en-US" dirty="0"/>
              <a:t>米，依次类推。</a:t>
            </a:r>
          </a:p>
          <a:p>
            <a:r>
              <a:rPr lang="zh-CN" altLang="en-US" dirty="0"/>
              <a:t>这</a:t>
            </a:r>
            <a:r>
              <a:rPr lang="en-US" altLang="zh-CN" dirty="0"/>
              <a:t>13</a:t>
            </a:r>
            <a:r>
              <a:rPr lang="zh-CN" altLang="en-US" dirty="0"/>
              <a:t>个车道相互重叠，如果我们走第一车道，其他人走第二、三个车道，就会出现拥堵的情况，我们的路由器也是一样，如果你家的路由器使用第</a:t>
            </a:r>
            <a:r>
              <a:rPr lang="en-US" altLang="zh-CN" dirty="0"/>
              <a:t>1</a:t>
            </a:r>
            <a:r>
              <a:rPr lang="zh-CN" altLang="en-US" dirty="0"/>
              <a:t>信道，你邻居老李和老王使用第</a:t>
            </a:r>
            <a:r>
              <a:rPr lang="en-US" altLang="zh-CN" dirty="0"/>
              <a:t>1</a:t>
            </a:r>
            <a:r>
              <a:rPr lang="zh-CN" altLang="en-US" dirty="0"/>
              <a:t>到第</a:t>
            </a:r>
            <a:r>
              <a:rPr lang="en-US" altLang="zh-CN" dirty="0"/>
              <a:t>5</a:t>
            </a:r>
            <a:r>
              <a:rPr lang="zh-CN" altLang="en-US" dirty="0"/>
              <a:t>个任意一个信道，都会存在互相干扰的情况，从而影响上网的体验，所以为了避免信道的相互干扰，这三个路由器可以分别选择第</a:t>
            </a:r>
            <a:r>
              <a:rPr lang="en-US" altLang="zh-CN" dirty="0"/>
              <a:t>1</a:t>
            </a:r>
            <a:r>
              <a:rPr lang="zh-CN" altLang="en-US" dirty="0"/>
              <a:t>信道，第</a:t>
            </a:r>
            <a:r>
              <a:rPr lang="en-US" altLang="zh-CN" dirty="0"/>
              <a:t>6</a:t>
            </a:r>
            <a:r>
              <a:rPr lang="zh-CN" altLang="en-US" dirty="0"/>
              <a:t>信道，第</a:t>
            </a:r>
            <a:r>
              <a:rPr lang="en-US" altLang="zh-CN" dirty="0"/>
              <a:t>11</a:t>
            </a:r>
            <a:r>
              <a:rPr lang="zh-CN" altLang="en-US" dirty="0"/>
              <a:t>信道，对应</a:t>
            </a:r>
            <a:r>
              <a:rPr lang="en-US" altLang="zh-CN" dirty="0"/>
              <a:t>2.4G</a:t>
            </a:r>
            <a:r>
              <a:rPr lang="zh-CN" altLang="en-US" dirty="0"/>
              <a:t>频段来讲，顶多只有三个信道是不会相互干扰的。</a:t>
            </a:r>
          </a:p>
          <a:p>
            <a:endParaRPr lang="en-US" altLang="zh-CN" dirty="0"/>
          </a:p>
          <a:p>
            <a:r>
              <a:rPr lang="en-US" altLang="zh-CN" sz="1200" b="0" i="0" kern="1200" dirty="0">
                <a:solidFill>
                  <a:schemeClr val="tx1"/>
                </a:solidFill>
                <a:effectLst/>
                <a:latin typeface="宋体" pitchFamily="2" charset="-122"/>
                <a:ea typeface="宋体" pitchFamily="2" charset="-122"/>
                <a:cs typeface="+mn-cs"/>
              </a:rPr>
              <a:t>5G</a:t>
            </a:r>
            <a:r>
              <a:rPr lang="zh-CN" altLang="en-US" sz="1200" b="0" i="0" kern="1200" dirty="0">
                <a:solidFill>
                  <a:schemeClr val="tx1"/>
                </a:solidFill>
                <a:effectLst/>
                <a:latin typeface="宋体" pitchFamily="2" charset="-122"/>
                <a:ea typeface="宋体" pitchFamily="2" charset="-122"/>
                <a:cs typeface="+mn-cs"/>
              </a:rPr>
              <a:t>频段有</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个车道（对应国内开通的</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个信道），但是与</a:t>
            </a:r>
            <a:r>
              <a:rPr lang="en-US" altLang="zh-CN" sz="1200" b="0" i="0" kern="1200" dirty="0">
                <a:solidFill>
                  <a:schemeClr val="tx1"/>
                </a:solidFill>
                <a:effectLst/>
                <a:latin typeface="宋体" pitchFamily="2" charset="-122"/>
                <a:ea typeface="宋体" pitchFamily="2" charset="-122"/>
                <a:cs typeface="+mn-cs"/>
              </a:rPr>
              <a:t>2.4G</a:t>
            </a:r>
            <a:r>
              <a:rPr lang="zh-CN" altLang="en-US" sz="1200" b="0" i="0" kern="1200" dirty="0">
                <a:solidFill>
                  <a:schemeClr val="tx1"/>
                </a:solidFill>
                <a:effectLst/>
                <a:latin typeface="宋体" pitchFamily="2" charset="-122"/>
                <a:ea typeface="宋体" pitchFamily="2" charset="-122"/>
                <a:cs typeface="+mn-cs"/>
              </a:rPr>
              <a:t>的</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个车道的区别是车道不相互交叠，</a:t>
            </a:r>
            <a:endParaRPr lang="en-US" altLang="zh-CN" sz="1200" b="0" i="0" kern="1200" dirty="0">
              <a:solidFill>
                <a:schemeClr val="tx1"/>
              </a:solidFill>
              <a:effectLst/>
              <a:latin typeface="宋体" pitchFamily="2" charset="-122"/>
              <a:ea typeface="宋体" pitchFamily="2" charset="-122"/>
              <a:cs typeface="+mn-cs"/>
            </a:endParaRPr>
          </a:p>
          <a:p>
            <a:r>
              <a:rPr lang="zh-CN" altLang="en-US" dirty="0"/>
              <a:t>加上目前</a:t>
            </a:r>
            <a:r>
              <a:rPr lang="en-US" altLang="zh-CN" dirty="0"/>
              <a:t>5G</a:t>
            </a:r>
            <a:r>
              <a:rPr lang="zh-CN" altLang="en-US" dirty="0"/>
              <a:t>频段的设备并不是很多，所以</a:t>
            </a:r>
            <a:r>
              <a:rPr lang="en-US" altLang="zh-CN" dirty="0"/>
              <a:t>5G</a:t>
            </a:r>
            <a:r>
              <a:rPr lang="zh-CN" altLang="en-US" dirty="0"/>
              <a:t>频段就像我们的高速路一样，只有汽车而且车也不多，而我们的</a:t>
            </a:r>
            <a:r>
              <a:rPr lang="en-US" altLang="zh-CN" dirty="0"/>
              <a:t>2.4G</a:t>
            </a:r>
            <a:r>
              <a:rPr lang="zh-CN" altLang="en-US" dirty="0"/>
              <a:t>频段，除了路由器之外还有无线耳机，鼠标，键盘，微波炉等都处于这个频段，所以</a:t>
            </a:r>
            <a:r>
              <a:rPr lang="en-US" altLang="zh-CN" dirty="0"/>
              <a:t>2.4G</a:t>
            </a:r>
            <a:r>
              <a:rPr lang="zh-CN" altLang="en-US" dirty="0"/>
              <a:t>频段就像我们城市的道路一样，不但有汽车，还有三轮车，行人等，显得非常拥挤。如果我们</a:t>
            </a:r>
            <a:r>
              <a:rPr lang="en-US" altLang="zh-CN" dirty="0"/>
              <a:t>5G</a:t>
            </a:r>
            <a:r>
              <a:rPr lang="zh-CN" altLang="en-US" dirty="0"/>
              <a:t>的信号好，我们自然优先选择</a:t>
            </a:r>
            <a:r>
              <a:rPr lang="en-US" altLang="zh-CN" dirty="0"/>
              <a:t>5G</a:t>
            </a:r>
            <a:r>
              <a:rPr lang="zh-CN" altLang="en-US" dirty="0"/>
              <a:t>频段，如果我们隔了几个房间，自然选择</a:t>
            </a:r>
            <a:r>
              <a:rPr lang="en-US" altLang="zh-CN" dirty="0"/>
              <a:t>2.4G</a:t>
            </a:r>
            <a:r>
              <a:rPr lang="zh-CN" altLang="en-US" dirty="0"/>
              <a:t>频段更合适。</a:t>
            </a:r>
          </a:p>
          <a:p>
            <a:endParaRPr lang="en-US" altLang="zh-CN" dirty="0"/>
          </a:p>
          <a:p>
            <a:r>
              <a:rPr lang="zh-CN" altLang="en-US" dirty="0"/>
              <a:t>原文链接：</a:t>
            </a:r>
            <a:r>
              <a:rPr lang="en-US" altLang="zh-CN" dirty="0"/>
              <a:t>https://blog.csdn.net/taotongning/article/details/95215927</a:t>
            </a:r>
          </a:p>
          <a:p>
            <a:endParaRPr lang="en-US" altLang="zh-CN"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44</a:t>
            </a:fld>
            <a:endParaRPr lang="en-US" altLang="zh-CN"/>
          </a:p>
        </p:txBody>
      </p:sp>
    </p:spTree>
    <p:extLst>
      <p:ext uri="{BB962C8B-B14F-4D97-AF65-F5344CB8AC3E}">
        <p14:creationId xmlns:p14="http://schemas.microsoft.com/office/powerpoint/2010/main" val="685475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46</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47</a:t>
            </a:fld>
            <a:endParaRPr lang="en-US" altLang="zh-CN"/>
          </a:p>
        </p:txBody>
      </p:sp>
      <p:sp>
        <p:nvSpPr>
          <p:cNvPr id="203778" name="Rectangle 2"/>
          <p:cNvSpPr>
            <a:spLocks noGrp="1" noRot="1" noChangeAspect="1" noChangeArrowheads="1" noTextEdit="1"/>
          </p:cNvSpPr>
          <p:nvPr>
            <p:ph type="sldImg"/>
          </p:nvPr>
        </p:nvSpPr>
        <p:spPr>
          <a:xfrm>
            <a:off x="406400" y="696913"/>
            <a:ext cx="6197600" cy="3486150"/>
          </a:xfrm>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48</a:t>
            </a:fld>
            <a:endParaRPr lang="en-US" altLang="zh-CN"/>
          </a:p>
        </p:txBody>
      </p:sp>
      <p:sp>
        <p:nvSpPr>
          <p:cNvPr id="256002" name="Rectangle 2"/>
          <p:cNvSpPr>
            <a:spLocks noGrp="1" noRot="1" noChangeAspect="1" noChangeArrowheads="1" noTextEdit="1"/>
          </p:cNvSpPr>
          <p:nvPr>
            <p:ph type="sldImg"/>
          </p:nvPr>
        </p:nvSpPr>
        <p:spPr>
          <a:xfrm>
            <a:off x="406400" y="696913"/>
            <a:ext cx="6197600" cy="3486150"/>
          </a:xfrm>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49</a:t>
            </a:fld>
            <a:endParaRPr lang="en-US" altLang="zh-CN"/>
          </a:p>
        </p:txBody>
      </p:sp>
      <p:sp>
        <p:nvSpPr>
          <p:cNvPr id="268290" name="Rectangle 2"/>
          <p:cNvSpPr>
            <a:spLocks noGrp="1" noRot="1" noChangeAspect="1" noChangeArrowheads="1" noTextEdit="1"/>
          </p:cNvSpPr>
          <p:nvPr>
            <p:ph type="sldImg"/>
          </p:nvPr>
        </p:nvSpPr>
        <p:spPr>
          <a:xfrm>
            <a:off x="406400" y="696913"/>
            <a:ext cx="6197600" cy="3486150"/>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50</a:t>
            </a:fld>
            <a:endParaRPr lang="en-US" altLang="zh-CN"/>
          </a:p>
        </p:txBody>
      </p:sp>
      <p:sp>
        <p:nvSpPr>
          <p:cNvPr id="259074" name="Rectangle 2"/>
          <p:cNvSpPr>
            <a:spLocks noGrp="1" noRot="1" noChangeAspect="1" noChangeArrowheads="1" noTextEdit="1"/>
          </p:cNvSpPr>
          <p:nvPr>
            <p:ph type="sldImg"/>
          </p:nvPr>
        </p:nvSpPr>
        <p:spPr>
          <a:xfrm>
            <a:off x="406400" y="696913"/>
            <a:ext cx="6197600" cy="3486150"/>
          </a:xfrm>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51</a:t>
            </a:fld>
            <a:endParaRPr lang="en-US" altLang="zh-CN"/>
          </a:p>
        </p:txBody>
      </p:sp>
      <p:sp>
        <p:nvSpPr>
          <p:cNvPr id="267266" name="Rectangle 2"/>
          <p:cNvSpPr>
            <a:spLocks noGrp="1" noRot="1" noChangeAspect="1" noChangeArrowheads="1" noTextEdit="1"/>
          </p:cNvSpPr>
          <p:nvPr>
            <p:ph type="sldImg"/>
          </p:nvPr>
        </p:nvSpPr>
        <p:spPr>
          <a:xfrm>
            <a:off x="406400" y="696913"/>
            <a:ext cx="6197600" cy="3486150"/>
          </a:xfrm>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52</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53</a:t>
            </a:fld>
            <a:endParaRPr lang="en-US" altLang="zh-CN"/>
          </a:p>
        </p:txBody>
      </p:sp>
      <p:sp>
        <p:nvSpPr>
          <p:cNvPr id="226306" name="Rectangle 2"/>
          <p:cNvSpPr>
            <a:spLocks noGrp="1" noRot="1" noChangeAspect="1" noChangeArrowheads="1" noTextEdit="1"/>
          </p:cNvSpPr>
          <p:nvPr>
            <p:ph type="sldImg"/>
          </p:nvPr>
        </p:nvSpPr>
        <p:spPr>
          <a:xfrm>
            <a:off x="406400" y="696913"/>
            <a:ext cx="6197600" cy="3486150"/>
          </a:xfrm>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54</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55</a:t>
            </a:fld>
            <a:endParaRPr lang="en-US" altLang="zh-CN"/>
          </a:p>
        </p:txBody>
      </p:sp>
      <p:sp>
        <p:nvSpPr>
          <p:cNvPr id="228354" name="Rectangle 2"/>
          <p:cNvSpPr>
            <a:spLocks noGrp="1" noRot="1" noChangeAspect="1" noChangeArrowheads="1" noTextEdit="1"/>
          </p:cNvSpPr>
          <p:nvPr>
            <p:ph type="sldImg"/>
          </p:nvPr>
        </p:nvSpPr>
        <p:spPr>
          <a:xfrm>
            <a:off x="406400" y="696913"/>
            <a:ext cx="6197600" cy="3486150"/>
          </a:xfrm>
          <a:ln/>
        </p:spPr>
      </p:sp>
      <p:sp>
        <p:nvSpPr>
          <p:cNvPr id="22835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57</a:t>
            </a:fld>
            <a:endParaRPr lang="en-US" altLang="zh-CN"/>
          </a:p>
        </p:txBody>
      </p:sp>
      <p:sp>
        <p:nvSpPr>
          <p:cNvPr id="229378" name="Rectangle 2"/>
          <p:cNvSpPr>
            <a:spLocks noGrp="1" noRot="1" noChangeAspect="1" noChangeArrowheads="1" noTextEdit="1"/>
          </p:cNvSpPr>
          <p:nvPr>
            <p:ph type="sldImg"/>
          </p:nvPr>
        </p:nvSpPr>
        <p:spPr>
          <a:xfrm>
            <a:off x="406400" y="696913"/>
            <a:ext cx="6197600" cy="3486150"/>
          </a:xfrm>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58</a:t>
            </a:fld>
            <a:endParaRPr lang="en-US" altLang="zh-CN"/>
          </a:p>
        </p:txBody>
      </p:sp>
      <p:sp>
        <p:nvSpPr>
          <p:cNvPr id="230402" name="Rectangle 2"/>
          <p:cNvSpPr>
            <a:spLocks noGrp="1" noRot="1" noChangeAspect="1" noChangeArrowheads="1" noTextEdit="1"/>
          </p:cNvSpPr>
          <p:nvPr>
            <p:ph type="sldImg"/>
          </p:nvPr>
        </p:nvSpPr>
        <p:spPr>
          <a:xfrm>
            <a:off x="406400" y="696913"/>
            <a:ext cx="6197600" cy="3486150"/>
          </a:xfrm>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59</a:t>
            </a:fld>
            <a:endParaRPr lang="en-US" altLang="zh-CN"/>
          </a:p>
        </p:txBody>
      </p:sp>
      <p:sp>
        <p:nvSpPr>
          <p:cNvPr id="232450" name="Rectangle 2"/>
          <p:cNvSpPr>
            <a:spLocks noGrp="1" noRot="1" noChangeAspect="1" noChangeArrowheads="1" noTextEdit="1"/>
          </p:cNvSpPr>
          <p:nvPr>
            <p:ph type="sldImg"/>
          </p:nvPr>
        </p:nvSpPr>
        <p:spPr>
          <a:xfrm>
            <a:off x="406400" y="696913"/>
            <a:ext cx="6197600" cy="3486150"/>
          </a:xfrm>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60</a:t>
            </a:fld>
            <a:endParaRPr lang="en-US" altLang="zh-CN"/>
          </a:p>
        </p:txBody>
      </p:sp>
      <p:sp>
        <p:nvSpPr>
          <p:cNvPr id="233474" name="Rectangle 2"/>
          <p:cNvSpPr>
            <a:spLocks noGrp="1" noRot="1" noChangeAspect="1" noChangeArrowheads="1" noTextEdit="1"/>
          </p:cNvSpPr>
          <p:nvPr>
            <p:ph type="sldImg"/>
          </p:nvPr>
        </p:nvSpPr>
        <p:spPr>
          <a:xfrm>
            <a:off x="406400" y="696913"/>
            <a:ext cx="6197600" cy="3486150"/>
          </a:xfrm>
          <a:ln/>
        </p:spPr>
      </p:sp>
      <p:sp>
        <p:nvSpPr>
          <p:cNvPr id="23347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62</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7</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63</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64</a:t>
            </a:fld>
            <a:endParaRPr lang="en-US" altLang="zh-CN"/>
          </a:p>
        </p:txBody>
      </p:sp>
      <p:sp>
        <p:nvSpPr>
          <p:cNvPr id="234498" name="Rectangle 2"/>
          <p:cNvSpPr>
            <a:spLocks noGrp="1" noRot="1" noChangeAspect="1" noChangeArrowheads="1" noTextEdit="1"/>
          </p:cNvSpPr>
          <p:nvPr>
            <p:ph type="sldImg"/>
          </p:nvPr>
        </p:nvSpPr>
        <p:spPr>
          <a:xfrm>
            <a:off x="406400" y="696913"/>
            <a:ext cx="6197600" cy="3486150"/>
          </a:xfrm>
          <a:ln/>
        </p:spPr>
      </p:sp>
      <p:sp>
        <p:nvSpPr>
          <p:cNvPr id="234499" name="Rectangle 3"/>
          <p:cNvSpPr>
            <a:spLocks noGrp="1" noChangeArrowheads="1"/>
          </p:cNvSpPr>
          <p:nvPr>
            <p:ph type="body" idx="1"/>
          </p:nvPr>
        </p:nvSpPr>
        <p:spPr/>
        <p:txBody>
          <a:bodyPr/>
          <a:lstStyle/>
          <a:p>
            <a:r>
              <a:rPr lang="zh-CN" altLang="en-US" dirty="0"/>
              <a:t>高次群、基群</a:t>
            </a:r>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66</a:t>
            </a:fld>
            <a:endParaRPr lang="en-US" altLang="zh-CN"/>
          </a:p>
        </p:txBody>
      </p:sp>
      <p:sp>
        <p:nvSpPr>
          <p:cNvPr id="235522" name="Rectangle 2"/>
          <p:cNvSpPr>
            <a:spLocks noGrp="1" noRot="1" noChangeAspect="1" noChangeArrowheads="1" noTextEdit="1"/>
          </p:cNvSpPr>
          <p:nvPr>
            <p:ph type="sldImg"/>
          </p:nvPr>
        </p:nvSpPr>
        <p:spPr>
          <a:xfrm>
            <a:off x="406400" y="696913"/>
            <a:ext cx="6197600" cy="3486150"/>
          </a:xfrm>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67</a:t>
            </a:fld>
            <a:endParaRPr lang="en-US" altLang="zh-CN"/>
          </a:p>
        </p:txBody>
      </p:sp>
      <p:sp>
        <p:nvSpPr>
          <p:cNvPr id="236546" name="Rectangle 2"/>
          <p:cNvSpPr>
            <a:spLocks noGrp="1" noRot="1" noChangeAspect="1" noChangeArrowheads="1" noTextEdit="1"/>
          </p:cNvSpPr>
          <p:nvPr>
            <p:ph type="sldImg"/>
          </p:nvPr>
        </p:nvSpPr>
        <p:spPr>
          <a:xfrm>
            <a:off x="406400" y="696913"/>
            <a:ext cx="6197600" cy="3486150"/>
          </a:xfrm>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68</a:t>
            </a:fld>
            <a:endParaRPr lang="en-US" altLang="zh-CN"/>
          </a:p>
        </p:txBody>
      </p:sp>
      <p:sp>
        <p:nvSpPr>
          <p:cNvPr id="237570" name="Rectangle 2"/>
          <p:cNvSpPr>
            <a:spLocks noGrp="1" noRot="1" noChangeAspect="1" noChangeArrowheads="1" noTextEdit="1"/>
          </p:cNvSpPr>
          <p:nvPr>
            <p:ph type="sldImg"/>
          </p:nvPr>
        </p:nvSpPr>
        <p:spPr>
          <a:xfrm>
            <a:off x="406400" y="696913"/>
            <a:ext cx="6197600" cy="3486150"/>
          </a:xfrm>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71</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72</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73</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74</a:t>
            </a:fld>
            <a:endParaRPr lang="en-US" altLang="zh-CN"/>
          </a:p>
        </p:txBody>
      </p:sp>
      <p:sp>
        <p:nvSpPr>
          <p:cNvPr id="272386" name="Rectangle 2"/>
          <p:cNvSpPr>
            <a:spLocks noGrp="1" noRot="1" noChangeAspect="1" noChangeArrowheads="1" noTextEdit="1"/>
          </p:cNvSpPr>
          <p:nvPr>
            <p:ph type="sldImg"/>
          </p:nvPr>
        </p:nvSpPr>
        <p:spPr>
          <a:xfrm>
            <a:off x="406400" y="696913"/>
            <a:ext cx="6197600" cy="3486150"/>
          </a:xfrm>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75</a:t>
            </a:fld>
            <a:endParaRPr lang="en-US" altLang="zh-CN"/>
          </a:p>
        </p:txBody>
      </p:sp>
      <p:sp>
        <p:nvSpPr>
          <p:cNvPr id="278530" name="Rectangle 2"/>
          <p:cNvSpPr>
            <a:spLocks noGrp="1" noRot="1" noChangeAspect="1" noChangeArrowheads="1" noTextEdit="1"/>
          </p:cNvSpPr>
          <p:nvPr>
            <p:ph type="sldImg"/>
          </p:nvPr>
        </p:nvSpPr>
        <p:spPr>
          <a:xfrm>
            <a:off x="406400" y="696913"/>
            <a:ext cx="6197600" cy="3486150"/>
          </a:xfrm>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8</a:t>
            </a:fld>
            <a:endParaRPr lang="en-US" altLang="zh-CN"/>
          </a:p>
        </p:txBody>
      </p:sp>
      <p:sp>
        <p:nvSpPr>
          <p:cNvPr id="183298" name="Rectangle 2"/>
          <p:cNvSpPr>
            <a:spLocks noGrp="1" noRot="1" noChangeAspect="1" noChangeArrowheads="1" noTextEdit="1"/>
          </p:cNvSpPr>
          <p:nvPr>
            <p:ph type="sldImg"/>
          </p:nvPr>
        </p:nvSpPr>
        <p:spPr>
          <a:xfrm>
            <a:off x="406400" y="696913"/>
            <a:ext cx="6197600" cy="3486150"/>
          </a:xfrm>
          <a:ln/>
        </p:spPr>
      </p:sp>
      <p:sp>
        <p:nvSpPr>
          <p:cNvPr id="18329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76</a:t>
            </a:fld>
            <a:endParaRPr lang="en-US" altLang="zh-CN"/>
          </a:p>
        </p:txBody>
      </p:sp>
      <p:sp>
        <p:nvSpPr>
          <p:cNvPr id="305154" name="Rectangle 2"/>
          <p:cNvSpPr>
            <a:spLocks noGrp="1" noRot="1" noChangeAspect="1" noChangeArrowheads="1" noTextEdit="1"/>
          </p:cNvSpPr>
          <p:nvPr>
            <p:ph type="sldImg"/>
          </p:nvPr>
        </p:nvSpPr>
        <p:spPr>
          <a:xfrm>
            <a:off x="406400" y="696913"/>
            <a:ext cx="6197600" cy="3486150"/>
          </a:xfrm>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77</a:t>
            </a:fld>
            <a:endParaRPr lang="en-US" altLang="zh-CN"/>
          </a:p>
        </p:txBody>
      </p:sp>
      <p:sp>
        <p:nvSpPr>
          <p:cNvPr id="309250" name="Rectangle 2"/>
          <p:cNvSpPr>
            <a:spLocks noGrp="1" noRot="1" noChangeAspect="1" noChangeArrowheads="1" noTextEdit="1"/>
          </p:cNvSpPr>
          <p:nvPr>
            <p:ph type="sldImg"/>
          </p:nvPr>
        </p:nvSpPr>
        <p:spPr>
          <a:xfrm>
            <a:off x="406400" y="696913"/>
            <a:ext cx="6197600" cy="3486150"/>
          </a:xfrm>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78</a:t>
            </a:fld>
            <a:endParaRPr lang="en-US" altLang="zh-CN"/>
          </a:p>
        </p:txBody>
      </p:sp>
      <p:sp>
        <p:nvSpPr>
          <p:cNvPr id="310274" name="Rectangle 2"/>
          <p:cNvSpPr>
            <a:spLocks noGrp="1" noRot="1" noChangeAspect="1" noChangeArrowheads="1" noTextEdit="1"/>
          </p:cNvSpPr>
          <p:nvPr>
            <p:ph type="sldImg"/>
          </p:nvPr>
        </p:nvSpPr>
        <p:spPr>
          <a:xfrm>
            <a:off x="406400" y="696913"/>
            <a:ext cx="6197600" cy="3486150"/>
          </a:xfrm>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79</a:t>
            </a:fld>
            <a:endParaRPr lang="en-US" altLang="zh-CN"/>
          </a:p>
        </p:txBody>
      </p:sp>
      <p:sp>
        <p:nvSpPr>
          <p:cNvPr id="280578" name="Rectangle 2"/>
          <p:cNvSpPr>
            <a:spLocks noGrp="1" noRot="1" noChangeAspect="1" noChangeArrowheads="1" noTextEdit="1"/>
          </p:cNvSpPr>
          <p:nvPr>
            <p:ph type="sldImg"/>
          </p:nvPr>
        </p:nvSpPr>
        <p:spPr>
          <a:xfrm>
            <a:off x="406400" y="696913"/>
            <a:ext cx="6197600" cy="3486150"/>
          </a:xfrm>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80</a:t>
            </a:fld>
            <a:endParaRPr lang="en-US" altLang="zh-CN"/>
          </a:p>
        </p:txBody>
      </p:sp>
      <p:sp>
        <p:nvSpPr>
          <p:cNvPr id="311298" name="Rectangle 2"/>
          <p:cNvSpPr>
            <a:spLocks noGrp="1" noRot="1" noChangeAspect="1" noChangeArrowheads="1" noTextEdit="1"/>
          </p:cNvSpPr>
          <p:nvPr>
            <p:ph type="sldImg"/>
          </p:nvPr>
        </p:nvSpPr>
        <p:spPr>
          <a:xfrm>
            <a:off x="406400" y="696913"/>
            <a:ext cx="6197600" cy="3486150"/>
          </a:xfrm>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81</a:t>
            </a:fld>
            <a:endParaRPr lang="en-US" altLang="zh-CN"/>
          </a:p>
        </p:txBody>
      </p:sp>
      <p:sp>
        <p:nvSpPr>
          <p:cNvPr id="286722" name="Rectangle 2"/>
          <p:cNvSpPr>
            <a:spLocks noGrp="1" noRot="1" noChangeAspect="1" noChangeArrowheads="1" noTextEdit="1"/>
          </p:cNvSpPr>
          <p:nvPr>
            <p:ph type="sldImg"/>
          </p:nvPr>
        </p:nvSpPr>
        <p:spPr>
          <a:xfrm>
            <a:off x="406400" y="696913"/>
            <a:ext cx="6197600" cy="3486150"/>
          </a:xfrm>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82</a:t>
            </a:fld>
            <a:endParaRPr lang="en-US" altLang="zh-CN"/>
          </a:p>
        </p:txBody>
      </p:sp>
      <p:sp>
        <p:nvSpPr>
          <p:cNvPr id="313346" name="Rectangle 2"/>
          <p:cNvSpPr>
            <a:spLocks noGrp="1" noRot="1" noChangeAspect="1" noChangeArrowheads="1" noTextEdit="1"/>
          </p:cNvSpPr>
          <p:nvPr>
            <p:ph type="sldImg"/>
          </p:nvPr>
        </p:nvSpPr>
        <p:spPr>
          <a:xfrm>
            <a:off x="406400" y="696913"/>
            <a:ext cx="6197600" cy="3486150"/>
          </a:xfrm>
          <a:ln/>
        </p:spPr>
      </p:sp>
      <p:sp>
        <p:nvSpPr>
          <p:cNvPr id="31334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83</a:t>
            </a:fld>
            <a:endParaRPr lang="en-US" altLang="zh-CN"/>
          </a:p>
        </p:txBody>
      </p:sp>
      <p:sp>
        <p:nvSpPr>
          <p:cNvPr id="288770" name="Rectangle 2"/>
          <p:cNvSpPr>
            <a:spLocks noGrp="1" noRot="1" noChangeAspect="1" noChangeArrowheads="1" noTextEdit="1"/>
          </p:cNvSpPr>
          <p:nvPr>
            <p:ph type="sldImg"/>
          </p:nvPr>
        </p:nvSpPr>
        <p:spPr>
          <a:xfrm>
            <a:off x="406400" y="696913"/>
            <a:ext cx="6197600" cy="3486150"/>
          </a:xfrm>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84</a:t>
            </a:fld>
            <a:endParaRPr lang="en-US" altLang="zh-CN"/>
          </a:p>
        </p:txBody>
      </p:sp>
      <p:sp>
        <p:nvSpPr>
          <p:cNvPr id="290818" name="Rectangle 2"/>
          <p:cNvSpPr>
            <a:spLocks noGrp="1" noRot="1" noChangeAspect="1" noChangeArrowheads="1" noTextEdit="1"/>
          </p:cNvSpPr>
          <p:nvPr>
            <p:ph type="sldImg"/>
          </p:nvPr>
        </p:nvSpPr>
        <p:spPr>
          <a:xfrm>
            <a:off x="406400" y="696913"/>
            <a:ext cx="6197600" cy="3486150"/>
          </a:xfrm>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85</a:t>
            </a:fld>
            <a:endParaRPr lang="en-US" altLang="zh-CN"/>
          </a:p>
        </p:txBody>
      </p:sp>
      <p:sp>
        <p:nvSpPr>
          <p:cNvPr id="292866" name="Rectangle 2"/>
          <p:cNvSpPr>
            <a:spLocks noGrp="1" noRot="1" noChangeAspect="1" noChangeArrowheads="1" noTextEdit="1"/>
          </p:cNvSpPr>
          <p:nvPr>
            <p:ph type="sldImg"/>
          </p:nvPr>
        </p:nvSpPr>
        <p:spPr>
          <a:xfrm>
            <a:off x="406400" y="696913"/>
            <a:ext cx="6197600" cy="3486150"/>
          </a:xfrm>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86</a:t>
            </a:fld>
            <a:endParaRPr lang="en-US" altLang="zh-CN"/>
          </a:p>
        </p:txBody>
      </p:sp>
      <p:sp>
        <p:nvSpPr>
          <p:cNvPr id="294914" name="Rectangle 2"/>
          <p:cNvSpPr>
            <a:spLocks noGrp="1" noRot="1" noChangeAspect="1" noChangeArrowheads="1" noTextEdit="1"/>
          </p:cNvSpPr>
          <p:nvPr>
            <p:ph type="sldImg"/>
          </p:nvPr>
        </p:nvSpPr>
        <p:spPr>
          <a:xfrm>
            <a:off x="406400" y="696913"/>
            <a:ext cx="6197600" cy="3486150"/>
          </a:xfrm>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87</a:t>
            </a:fld>
            <a:endParaRPr lang="en-US" altLang="zh-CN"/>
          </a:p>
        </p:txBody>
      </p:sp>
      <p:sp>
        <p:nvSpPr>
          <p:cNvPr id="296962" name="Rectangle 2"/>
          <p:cNvSpPr>
            <a:spLocks noGrp="1" noRot="1" noChangeAspect="1" noChangeArrowheads="1" noTextEdit="1"/>
          </p:cNvSpPr>
          <p:nvPr>
            <p:ph type="sldImg"/>
          </p:nvPr>
        </p:nvSpPr>
        <p:spPr>
          <a:xfrm>
            <a:off x="406400" y="696913"/>
            <a:ext cx="6197600" cy="3486150"/>
          </a:xfrm>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88</a:t>
            </a:fld>
            <a:endParaRPr lang="en-US" altLang="zh-CN"/>
          </a:p>
        </p:txBody>
      </p:sp>
      <p:sp>
        <p:nvSpPr>
          <p:cNvPr id="299010" name="Rectangle 2"/>
          <p:cNvSpPr>
            <a:spLocks noGrp="1" noRot="1" noChangeAspect="1" noChangeArrowheads="1" noTextEdit="1"/>
          </p:cNvSpPr>
          <p:nvPr>
            <p:ph type="sldImg"/>
          </p:nvPr>
        </p:nvSpPr>
        <p:spPr>
          <a:xfrm>
            <a:off x="406400" y="696913"/>
            <a:ext cx="6197600" cy="3486150"/>
          </a:xfrm>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89</a:t>
            </a:fld>
            <a:endParaRPr lang="en-US" altLang="zh-CN"/>
          </a:p>
        </p:txBody>
      </p:sp>
      <p:sp>
        <p:nvSpPr>
          <p:cNvPr id="303106" name="Rectangle 2"/>
          <p:cNvSpPr>
            <a:spLocks noGrp="1" noRot="1" noChangeAspect="1" noChangeArrowheads="1" noTextEdit="1"/>
          </p:cNvSpPr>
          <p:nvPr>
            <p:ph type="sldImg"/>
          </p:nvPr>
        </p:nvSpPr>
        <p:spPr>
          <a:xfrm>
            <a:off x="406400" y="696913"/>
            <a:ext cx="6197600" cy="3486150"/>
          </a:xfrm>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Apon</a:t>
            </a:r>
            <a:r>
              <a:rPr lang="en-US" altLang="zh-CN" dirty="0"/>
              <a:t>, </a:t>
            </a:r>
            <a:r>
              <a:rPr lang="en-US" altLang="zh-CN" dirty="0" err="1"/>
              <a:t>epon</a:t>
            </a:r>
            <a:r>
              <a:rPr lang="en-US" altLang="zh-CN" dirty="0"/>
              <a:t>, </a:t>
            </a:r>
            <a:r>
              <a:rPr lang="en-US" altLang="zh-CN" dirty="0" err="1"/>
              <a:t>gpon</a:t>
            </a:r>
            <a:endParaRPr lang="en-US" altLang="zh-CN" dirty="0"/>
          </a:p>
          <a:p>
            <a:r>
              <a:rPr lang="en-US" altLang="zh-CN" dirty="0"/>
              <a:t>2017 </a:t>
            </a:r>
            <a:r>
              <a:rPr lang="zh-CN" altLang="en-US" dirty="0"/>
              <a:t>武汉大学移动 </a:t>
            </a:r>
            <a:r>
              <a:rPr lang="en-US" altLang="zh-CN" dirty="0"/>
              <a:t>GPON </a:t>
            </a:r>
            <a:r>
              <a:rPr lang="zh-CN" altLang="en-US" dirty="0"/>
              <a:t>覆盖</a:t>
            </a:r>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90</a:t>
            </a:fld>
            <a:endParaRPr lang="en-US" altLang="zh-CN"/>
          </a:p>
        </p:txBody>
      </p:sp>
    </p:spTree>
    <p:extLst>
      <p:ext uri="{BB962C8B-B14F-4D97-AF65-F5344CB8AC3E}">
        <p14:creationId xmlns:p14="http://schemas.microsoft.com/office/powerpoint/2010/main" val="16006462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91</a:t>
            </a:fld>
            <a:endParaRPr lang="en-US" altLang="zh-CN"/>
          </a:p>
        </p:txBody>
      </p:sp>
    </p:spTree>
    <p:extLst>
      <p:ext uri="{BB962C8B-B14F-4D97-AF65-F5344CB8AC3E}">
        <p14:creationId xmlns:p14="http://schemas.microsoft.com/office/powerpoint/2010/main" val="219817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11</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15</a:t>
            </a:fld>
            <a:endParaRPr lang="en-US" altLang="zh-CN"/>
          </a:p>
        </p:txBody>
      </p:sp>
      <p:sp>
        <p:nvSpPr>
          <p:cNvPr id="247810" name="Rectangle 2"/>
          <p:cNvSpPr>
            <a:spLocks noGrp="1" noRot="1" noChangeAspect="1" noChangeArrowheads="1" noTextEdit="1"/>
          </p:cNvSpPr>
          <p:nvPr>
            <p:ph type="sldImg"/>
          </p:nvPr>
        </p:nvSpPr>
        <p:spPr>
          <a:xfrm>
            <a:off x="406400" y="696913"/>
            <a:ext cx="6197600" cy="3486150"/>
          </a:xfrm>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401160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151432103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195120551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994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92135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08759759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35383962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1558033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hapter">
    <p:spTree>
      <p:nvGrpSpPr>
        <p:cNvPr id="1" name=""/>
        <p:cNvGrpSpPr/>
        <p:nvPr/>
      </p:nvGrpSpPr>
      <p:grpSpPr>
        <a:xfrm>
          <a:off x="0" y="0"/>
          <a:ext cx="0" cy="0"/>
          <a:chOff x="0" y="0"/>
          <a:chExt cx="0" cy="0"/>
        </a:xfrm>
      </p:grpSpPr>
      <p:grpSp>
        <p:nvGrpSpPr>
          <p:cNvPr id="32" name="组合 31"/>
          <p:cNvGrpSpPr/>
          <p:nvPr userDrawn="1"/>
        </p:nvGrpSpPr>
        <p:grpSpPr>
          <a:xfrm>
            <a:off x="33015" y="31318"/>
            <a:ext cx="4216514" cy="343641"/>
            <a:chOff x="1268" y="3776"/>
            <a:chExt cx="4981" cy="406"/>
          </a:xfrm>
        </p:grpSpPr>
        <p:sp>
          <p:nvSpPr>
            <p:cNvPr id="33"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2040204020203" pitchFamily="34" charset="-122"/>
                  <a:ea typeface="微软雅黑" panose="020B0502040204020203" pitchFamily="34" charset="-122"/>
                  <a:sym typeface="+mn-ea"/>
                </a:rPr>
                <a:t>SDH网络</a:t>
              </a:r>
              <a:endParaRPr lang="zh-CN" altLang="en-US" sz="2133" b="1" dirty="0">
                <a:solidFill>
                  <a:srgbClr val="1C4885"/>
                </a:solidFill>
                <a:latin typeface="微软雅黑" panose="020B0502040204020203" pitchFamily="34" charset="-122"/>
                <a:ea typeface="微软雅黑" panose="020B0502040204020203" pitchFamily="34" charset="-122"/>
              </a:endParaRPr>
            </a:p>
          </p:txBody>
        </p:sp>
        <p:sp>
          <p:nvSpPr>
            <p:cNvPr id="40"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a:solidFill>
                    <a:schemeClr val="bg1"/>
                  </a:solidFill>
                  <a:latin typeface="微软雅黑" panose="020B0502040204020203" pitchFamily="34" charset="-122"/>
                  <a:ea typeface="微软雅黑" panose="020B0502040204020203" pitchFamily="34" charset="-122"/>
                </a:rPr>
                <a:t>6.3</a:t>
              </a:r>
            </a:p>
          </p:txBody>
        </p:sp>
      </p:grpSp>
    </p:spTree>
    <p:extLst>
      <p:ext uri="{BB962C8B-B14F-4D97-AF65-F5344CB8AC3E}">
        <p14:creationId xmlns:p14="http://schemas.microsoft.com/office/powerpoint/2010/main" val="1065505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446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47956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0920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3505984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47366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9343660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410112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62371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31361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228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07182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231243848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1407712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93" r:id="rId17"/>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5708172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65.xml"/><Relationship Id="rId1" Type="http://schemas.openxmlformats.org/officeDocument/2006/relationships/slideLayout" Target="../slideLayouts/slideLayout13.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ctr"/>
            <a:r>
              <a:rPr lang="zh-CN" altLang="en-US" dirty="0">
                <a:latin typeface="+mn-lt"/>
              </a:rPr>
              <a:t>第 </a:t>
            </a:r>
            <a:r>
              <a:rPr lang="en-US" altLang="zh-CN" dirty="0">
                <a:latin typeface="+mn-lt"/>
              </a:rPr>
              <a:t>2 </a:t>
            </a:r>
            <a:r>
              <a:rPr lang="zh-CN" altLang="en-US" dirty="0">
                <a:latin typeface="+mn-lt"/>
              </a:rPr>
              <a:t>章  物理层</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a:t>—— </a:t>
            </a:r>
            <a:r>
              <a:rPr lang="zh-CN" altLang="en-US" dirty="0"/>
              <a:t>来自信源的信号。像计算机输出的代表各种文字或图像文件的数据信号都属于基带信号。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a:solidFill>
                  <a:srgbClr val="FF0000"/>
                </a:solidFill>
              </a:rPr>
              <a:t>调制 </a:t>
            </a:r>
            <a:r>
              <a:rPr lang="en-US" altLang="zh-CN" dirty="0"/>
              <a:t>(modulation)</a:t>
            </a:r>
            <a:r>
              <a:rPr lang="zh-CN" altLang="en-US" dirty="0"/>
              <a:t>。   </a:t>
            </a:r>
          </a:p>
        </p:txBody>
      </p:sp>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156217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基带调制</a:t>
            </a:r>
            <a:r>
              <a:rPr lang="zh-CN" altLang="en-US" sz="2800" dirty="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变换后的信号仍然是基带信号</a:t>
            </a:r>
            <a:r>
              <a:rPr lang="zh-CN" altLang="en-US" sz="2800" dirty="0">
                <a:solidFill>
                  <a:srgbClr val="FF0000"/>
                </a:solidFill>
              </a:rPr>
              <a:t>。</a:t>
            </a:r>
            <a:r>
              <a:rPr lang="zh-CN" altLang="zh-CN" sz="2800" dirty="0"/>
              <a:t>把这种过程称为</a:t>
            </a:r>
            <a:r>
              <a:rPr lang="zh-CN" altLang="zh-CN" sz="2800" dirty="0">
                <a:solidFill>
                  <a:srgbClr val="FF0000"/>
                </a:solidFill>
              </a:rPr>
              <a:t>编码</a:t>
            </a:r>
            <a:r>
              <a:rPr lang="en-US" altLang="zh-CN" sz="2800" dirty="0">
                <a:solidFill>
                  <a:srgbClr val="FF0000"/>
                </a:solidFill>
              </a:rPr>
              <a:t> </a:t>
            </a:r>
            <a:r>
              <a:rPr lang="en-US" altLang="zh-CN" sz="2800" dirty="0"/>
              <a:t>(coding)</a:t>
            </a:r>
            <a:r>
              <a:rPr lang="zh-CN" altLang="en-US" sz="2800" dirty="0"/>
              <a:t>。</a:t>
            </a:r>
            <a:endParaRPr lang="en-US" altLang="zh-CN" sz="2800" dirty="0">
              <a:solidFill>
                <a:srgbClr val="0000CC"/>
              </a:solidFill>
            </a:endParaRPr>
          </a:p>
          <a:p>
            <a:pPr>
              <a:spcAft>
                <a:spcPct val="15000"/>
              </a:spcAft>
            </a:pPr>
            <a:r>
              <a:rPr lang="zh-CN" altLang="zh-CN" sz="2800" dirty="0">
                <a:solidFill>
                  <a:srgbClr val="FF0000"/>
                </a:solidFill>
              </a:rPr>
              <a:t>带通调制</a:t>
            </a:r>
            <a:r>
              <a:rPr lang="zh-CN" altLang="en-US" sz="2800" dirty="0">
                <a:solidFill>
                  <a:srgbClr val="FF0000"/>
                </a:solidFill>
              </a:rPr>
              <a:t>：</a:t>
            </a:r>
            <a:r>
              <a:rPr lang="zh-CN" altLang="zh-CN" sz="2800" dirty="0"/>
              <a:t>使用</a:t>
            </a:r>
            <a:r>
              <a:rPr lang="zh-CN" altLang="zh-CN" sz="2800" dirty="0">
                <a:solidFill>
                  <a:srgbClr val="FF0000"/>
                </a:solidFill>
              </a:rPr>
              <a:t>载波</a:t>
            </a:r>
            <a:r>
              <a:rPr lang="en-US" altLang="zh-CN" sz="2800" dirty="0">
                <a:solidFill>
                  <a:srgbClr val="FF0000"/>
                </a:solidFill>
              </a:rPr>
              <a:t> </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这样就能够更好地在模拟信道中传输</a:t>
            </a:r>
            <a:r>
              <a:rPr lang="zh-CN" altLang="en-US" sz="2800" dirty="0"/>
              <a:t>（即仅在一段频率范围内能够通过信道） 。</a:t>
            </a:r>
            <a:endParaRPr lang="en-US" altLang="zh-CN" sz="2800" dirty="0"/>
          </a:p>
          <a:p>
            <a:pPr>
              <a:spcAft>
                <a:spcPct val="15000"/>
              </a:spcAft>
            </a:pPr>
            <a:r>
              <a:rPr lang="zh-CN" altLang="en-US" sz="2800" dirty="0">
                <a:solidFill>
                  <a:srgbClr val="FF0000"/>
                </a:solidFill>
              </a:rPr>
              <a:t>带通信号 ：</a:t>
            </a:r>
            <a:r>
              <a:rPr lang="zh-CN" altLang="zh-CN" sz="2800" dirty="0"/>
              <a:t>经过载波调制后的信号</a:t>
            </a:r>
            <a:r>
              <a:rPr lang="zh-CN" altLang="en-US" sz="2800" dirty="0"/>
              <a:t>。</a:t>
            </a:r>
            <a:endParaRPr lang="en-US" altLang="zh-CN" dirty="0">
              <a:solidFill>
                <a:srgbClr val="0000CC"/>
              </a:solidFill>
            </a:endParaRPr>
          </a:p>
        </p:txBody>
      </p:sp>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6781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69" y="1536412"/>
            <a:ext cx="11257582" cy="4844916"/>
          </a:xfrm>
        </p:spPr>
        <p:txBody>
          <a:bodyPr/>
          <a:lstStyle/>
          <a:p>
            <a:r>
              <a:rPr lang="zh-CN" altLang="zh-CN" dirty="0">
                <a:solidFill>
                  <a:srgbClr val="FF0000"/>
                </a:solidFill>
              </a:rPr>
              <a:t>不归零制：</a:t>
            </a:r>
            <a:r>
              <a:rPr lang="zh-CN" altLang="zh-CN" dirty="0"/>
              <a:t>正电平代表</a:t>
            </a:r>
            <a:r>
              <a:rPr lang="en-US" altLang="zh-CN" dirty="0"/>
              <a:t> 1</a:t>
            </a:r>
            <a:r>
              <a:rPr lang="zh-CN" altLang="zh-CN" dirty="0"/>
              <a:t>，负电平代表</a:t>
            </a:r>
            <a:r>
              <a:rPr lang="en-US" altLang="zh-CN" dirty="0"/>
              <a:t> 0</a:t>
            </a:r>
            <a:r>
              <a:rPr lang="zh-CN" altLang="zh-CN" dirty="0"/>
              <a:t>。</a:t>
            </a:r>
          </a:p>
          <a:p>
            <a:r>
              <a:rPr lang="zh-CN" altLang="zh-CN" dirty="0">
                <a:solidFill>
                  <a:srgbClr val="FF0000"/>
                </a:solidFill>
              </a:rPr>
              <a:t>归零制：</a:t>
            </a:r>
            <a:r>
              <a:rPr lang="zh-CN" altLang="zh-CN" dirty="0"/>
              <a:t>正脉冲代表</a:t>
            </a:r>
            <a:r>
              <a:rPr lang="en-US" altLang="zh-CN" dirty="0"/>
              <a:t> 1</a:t>
            </a:r>
            <a:r>
              <a:rPr lang="zh-CN" altLang="zh-CN" dirty="0"/>
              <a:t>，负脉冲代表</a:t>
            </a:r>
            <a:r>
              <a:rPr lang="en-US" altLang="zh-CN" dirty="0"/>
              <a:t> 0</a:t>
            </a:r>
            <a:r>
              <a:rPr lang="zh-CN" altLang="zh-CN" dirty="0"/>
              <a:t>。</a:t>
            </a:r>
          </a:p>
          <a:p>
            <a:r>
              <a:rPr lang="zh-CN" altLang="zh-CN" dirty="0">
                <a:solidFill>
                  <a:srgbClr val="FF0000"/>
                </a:solidFill>
              </a:rPr>
              <a:t>曼彻斯特编码：</a:t>
            </a:r>
            <a:r>
              <a:rPr lang="zh-CN" altLang="zh-CN" dirty="0"/>
              <a:t>位周期中心的向上跳变</a:t>
            </a:r>
            <a:r>
              <a:rPr lang="en-US" altLang="zh-CN" dirty="0"/>
              <a:t>    </a:t>
            </a:r>
            <a:r>
              <a:rPr lang="zh-CN" altLang="zh-CN" dirty="0"/>
              <a:t>代表</a:t>
            </a:r>
            <a:r>
              <a:rPr lang="en-US" altLang="zh-CN" dirty="0"/>
              <a:t> 0</a:t>
            </a:r>
            <a:r>
              <a:rPr lang="zh-CN" altLang="zh-CN" dirty="0"/>
              <a:t>，位周期中心的向下跳变代表</a:t>
            </a:r>
            <a:r>
              <a:rPr lang="en-US" altLang="zh-CN" dirty="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在每一位的中心处始终都有跳变。位开始边界有跳变代表</a:t>
            </a:r>
            <a:r>
              <a:rPr lang="en-US" altLang="zh-CN" dirty="0"/>
              <a:t> 0</a:t>
            </a:r>
            <a:r>
              <a:rPr lang="zh-CN" altLang="zh-CN" dirty="0"/>
              <a:t>，而位开始边界没有跳变代表</a:t>
            </a:r>
            <a:r>
              <a:rPr lang="en-US" altLang="zh-CN" dirty="0"/>
              <a:t> 1</a:t>
            </a:r>
            <a:r>
              <a:rPr lang="zh-CN" altLang="zh-CN" dirty="0"/>
              <a:t>。</a:t>
            </a:r>
          </a:p>
          <a:p>
            <a:endParaRPr lang="zh-CN" altLang="en-US" dirty="0"/>
          </a:p>
        </p:txBody>
      </p:sp>
      <p:sp>
        <p:nvSpPr>
          <p:cNvPr id="2" name="标题 1"/>
          <p:cNvSpPr>
            <a:spLocks noGrp="1"/>
          </p:cNvSpPr>
          <p:nvPr>
            <p:ph type="title"/>
          </p:nvPr>
        </p:nvSpPr>
        <p:spPr/>
        <p:txBody>
          <a:bodyPr/>
          <a:lstStyle/>
          <a:p>
            <a:pPr algn="ctr"/>
            <a:r>
              <a:rPr lang="en-US" altLang="zh-CN" dirty="0"/>
              <a:t>(1) </a:t>
            </a:r>
            <a:r>
              <a:rPr lang="zh-CN" altLang="en-US" dirty="0"/>
              <a:t>常用编码方式</a:t>
            </a:r>
          </a:p>
        </p:txBody>
      </p:sp>
      <p:cxnSp>
        <p:nvCxnSpPr>
          <p:cNvPr id="5" name="连接符: 肘形 4">
            <a:extLst>
              <a:ext uri="{FF2B5EF4-FFF2-40B4-BE49-F238E27FC236}">
                <a16:creationId xmlns:a16="http://schemas.microsoft.com/office/drawing/2014/main" id="{9A0B076B-1047-4945-A96F-DD425C5B5F89}"/>
              </a:ext>
            </a:extLst>
          </p:cNvPr>
          <p:cNvCxnSpPr>
            <a:cxnSpLocks/>
          </p:cNvCxnSpPr>
          <p:nvPr/>
        </p:nvCxnSpPr>
        <p:spPr>
          <a:xfrm>
            <a:off x="11424592" y="2420888"/>
            <a:ext cx="648072" cy="625298"/>
          </a:xfrm>
          <a:prstGeom prst="bentConnector3">
            <a:avLst/>
          </a:prstGeom>
        </p:spPr>
        <p:style>
          <a:lnRef idx="3">
            <a:schemeClr val="accent2"/>
          </a:lnRef>
          <a:fillRef idx="0">
            <a:schemeClr val="accent2"/>
          </a:fillRef>
          <a:effectRef idx="2">
            <a:schemeClr val="accent2"/>
          </a:effectRef>
          <a:fontRef idx="minor">
            <a:schemeClr val="tx1"/>
          </a:fontRef>
        </p:style>
      </p:cxnSp>
      <p:cxnSp>
        <p:nvCxnSpPr>
          <p:cNvPr id="7" name="连接符: 肘形 6">
            <a:extLst>
              <a:ext uri="{FF2B5EF4-FFF2-40B4-BE49-F238E27FC236}">
                <a16:creationId xmlns:a16="http://schemas.microsoft.com/office/drawing/2014/main" id="{33FA82C7-2B62-4FC5-BC1E-01931ED54869}"/>
              </a:ext>
            </a:extLst>
          </p:cNvPr>
          <p:cNvCxnSpPr>
            <a:cxnSpLocks/>
          </p:cNvCxnSpPr>
          <p:nvPr/>
        </p:nvCxnSpPr>
        <p:spPr>
          <a:xfrm flipV="1">
            <a:off x="6816080" y="2558155"/>
            <a:ext cx="576064" cy="486188"/>
          </a:xfrm>
          <a:prstGeom prst="bentConnector3">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7642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sp>
        <p:nvSpPr>
          <p:cNvPr id="4" name="文本占位符 3">
            <a:extLst>
              <a:ext uri="{FF2B5EF4-FFF2-40B4-BE49-F238E27FC236}">
                <a16:creationId xmlns:a16="http://schemas.microsoft.com/office/drawing/2014/main" id="{A41C92D1-EA13-445E-8F88-B1BA302C6EA5}"/>
              </a:ext>
            </a:extLst>
          </p:cNvPr>
          <p:cNvSpPr>
            <a:spLocks noGrp="1"/>
          </p:cNvSpPr>
          <p:nvPr>
            <p:ph type="body" sz="quarter" idx="11"/>
          </p:nvPr>
        </p:nvSpPr>
        <p:spPr/>
        <p:txBody>
          <a:bodyPr>
            <a:normAutofit fontScale="92500" lnSpcReduction="20000"/>
          </a:bodyPr>
          <a:lstStyle/>
          <a:p>
            <a:r>
              <a:rPr lang="zh-CN" altLang="en-US" dirty="0"/>
              <a:t>数字信号常用的编码方式</a:t>
            </a:r>
          </a:p>
          <a:p>
            <a:endParaRPr lang="zh-CN" altLang="en-US" dirty="0"/>
          </a:p>
        </p:txBody>
      </p:sp>
      <p:grpSp>
        <p:nvGrpSpPr>
          <p:cNvPr id="67" name="组合 66"/>
          <p:cNvGrpSpPr/>
          <p:nvPr/>
        </p:nvGrpSpPr>
        <p:grpSpPr>
          <a:xfrm>
            <a:off x="1724860"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不归零制</a:t>
              </a: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比特流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差分</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归零制</a:t>
              </a: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Tree>
    <p:extLst>
      <p:ext uri="{BB962C8B-B14F-4D97-AF65-F5344CB8AC3E}">
        <p14:creationId xmlns:p14="http://schemas.microsoft.com/office/powerpoint/2010/main" val="320505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从信号波形中可以看出，曼彻斯特</a:t>
            </a:r>
            <a:r>
              <a:rPr lang="en-US" altLang="zh-CN" dirty="0"/>
              <a:t> (Manchester) </a:t>
            </a:r>
            <a:r>
              <a:rPr lang="zh-CN" altLang="zh-CN" dirty="0"/>
              <a:t>编码</a:t>
            </a:r>
            <a:r>
              <a:rPr lang="zh-CN" altLang="en-US" dirty="0"/>
              <a:t>和差分</a:t>
            </a:r>
            <a:r>
              <a:rPr lang="zh-CN" altLang="zh-CN" dirty="0"/>
              <a:t>曼彻斯特</a:t>
            </a:r>
            <a:r>
              <a:rPr lang="zh-CN" altLang="en-US" dirty="0"/>
              <a:t>编码</a:t>
            </a:r>
            <a:r>
              <a:rPr lang="zh-CN" altLang="zh-CN" dirty="0"/>
              <a:t>产生的信号频率比不归零制高。</a:t>
            </a:r>
            <a:endParaRPr lang="en-US" altLang="zh-CN" dirty="0"/>
          </a:p>
          <a:p>
            <a:r>
              <a:rPr lang="zh-CN" altLang="zh-CN" dirty="0"/>
              <a:t>从自同步能力来看，不归零制不能从信号波形本身中提取信号时钟频率（这叫</a:t>
            </a:r>
            <a:r>
              <a:rPr lang="zh-CN" altLang="en-US" dirty="0"/>
              <a:t>作</a:t>
            </a:r>
            <a:r>
              <a:rPr lang="zh-CN" altLang="zh-CN" dirty="0"/>
              <a:t>没有自同步能力），</a:t>
            </a:r>
            <a:r>
              <a:rPr lang="zh-CN" altLang="zh-CN" dirty="0">
                <a:solidFill>
                  <a:srgbClr val="0000FF"/>
                </a:solidFill>
              </a:rPr>
              <a:t>而曼彻斯特编码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a:solidFill>
                  <a:srgbClr val="0000FF"/>
                </a:solidFill>
              </a:rPr>
              <a:t>具有</a:t>
            </a:r>
            <a:r>
              <a:rPr lang="zh-CN" altLang="zh-CN" dirty="0">
                <a:solidFill>
                  <a:srgbClr val="FF0000"/>
                </a:solidFill>
              </a:rPr>
              <a:t>自同步能力。</a:t>
            </a:r>
          </a:p>
          <a:p>
            <a:endParaRPr lang="zh-CN" altLang="en-US" dirty="0"/>
          </a:p>
        </p:txBody>
      </p:sp>
      <p:sp>
        <p:nvSpPr>
          <p:cNvPr id="3" name="标题 2"/>
          <p:cNvSpPr>
            <a:spLocks noGrp="1"/>
          </p:cNvSpPr>
          <p:nvPr>
            <p:ph type="title"/>
          </p:nvPr>
        </p:nvSpPr>
        <p:spPr/>
        <p:txBody>
          <a:bodyPr/>
          <a:lstStyle/>
          <a:p>
            <a:pPr algn="ctr"/>
            <a:r>
              <a:rPr lang="en-US" altLang="zh-CN" dirty="0"/>
              <a:t>(1) </a:t>
            </a:r>
            <a:r>
              <a:rPr lang="zh-CN" altLang="en-US" dirty="0"/>
              <a:t>常用编码方式</a:t>
            </a:r>
          </a:p>
        </p:txBody>
      </p:sp>
    </p:spTree>
    <p:extLst>
      <p:ext uri="{BB962C8B-B14F-4D97-AF65-F5344CB8AC3E}">
        <p14:creationId xmlns:p14="http://schemas.microsoft.com/office/powerpoint/2010/main" val="125432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a:solidFill>
                  <a:srgbClr val="FF0000"/>
                </a:solidFill>
              </a:rPr>
              <a:t>调制 </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
        <p:nvSpPr>
          <p:cNvPr id="246786"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sp>
        <p:nvSpPr>
          <p:cNvPr id="9" name="文本占位符 8">
            <a:extLst>
              <a:ext uri="{FF2B5EF4-FFF2-40B4-BE49-F238E27FC236}">
                <a16:creationId xmlns:a16="http://schemas.microsoft.com/office/drawing/2014/main" id="{0B248D44-A4CF-4747-AF2C-83A9501FFA2E}"/>
              </a:ext>
            </a:extLst>
          </p:cNvPr>
          <p:cNvSpPr>
            <a:spLocks noGrp="1"/>
          </p:cNvSpPr>
          <p:nvPr>
            <p:ph type="body" sz="quarter" idx="11"/>
          </p:nvPr>
        </p:nvSpPr>
        <p:spPr/>
        <p:txBody>
          <a:bodyPr>
            <a:normAutofit fontScale="92500" lnSpcReduction="20000"/>
          </a:bodyPr>
          <a:lstStyle/>
          <a:p>
            <a:r>
              <a:rPr lang="zh-CN" altLang="en-US" dirty="0"/>
              <a:t>最基本的三种调制方式</a:t>
            </a:r>
          </a:p>
          <a:p>
            <a:endParaRPr lang="zh-CN" altLang="en-US" dirty="0"/>
          </a:p>
        </p:txBody>
      </p:sp>
      <p:grpSp>
        <p:nvGrpSpPr>
          <p:cNvPr id="7" name="组合 6"/>
          <p:cNvGrpSpPr/>
          <p:nvPr/>
        </p:nvGrpSpPr>
        <p:grpSpPr>
          <a:xfrm>
            <a:off x="1487488" y="1340769"/>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57403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sp>
        <p:nvSpPr>
          <p:cNvPr id="6" name="图片占位符 5">
            <a:extLst>
              <a:ext uri="{FF2B5EF4-FFF2-40B4-BE49-F238E27FC236}">
                <a16:creationId xmlns:a16="http://schemas.microsoft.com/office/drawing/2014/main" id="{F05D711C-7E7E-41A8-8013-F75323AF6485}"/>
              </a:ext>
            </a:extLst>
          </p:cNvPr>
          <p:cNvSpPr>
            <a:spLocks noGrp="1"/>
          </p:cNvSpPr>
          <p:nvPr>
            <p:ph type="pic" sz="quarter" idx="10"/>
          </p:nvPr>
        </p:nvSpPr>
        <p:spPr/>
      </p:sp>
      <p:sp>
        <p:nvSpPr>
          <p:cNvPr id="7" name="文本占位符 6">
            <a:extLst>
              <a:ext uri="{FF2B5EF4-FFF2-40B4-BE49-F238E27FC236}">
                <a16:creationId xmlns:a16="http://schemas.microsoft.com/office/drawing/2014/main" id="{AFE05363-7A27-46D6-9E7E-7DACAB7740CA}"/>
              </a:ext>
            </a:extLst>
          </p:cNvPr>
          <p:cNvSpPr>
            <a:spLocks noGrp="1"/>
          </p:cNvSpPr>
          <p:nvPr>
            <p:ph type="body" sz="quarter" idx="11"/>
          </p:nvPr>
        </p:nvSpPr>
        <p:spPr>
          <a:xfrm>
            <a:off x="2341115" y="5877272"/>
            <a:ext cx="7499301" cy="695311"/>
          </a:xfrm>
          <a:solidFill>
            <a:schemeClr val="accent6">
              <a:lumMod val="20000"/>
              <a:lumOff val="80000"/>
            </a:schemeClr>
          </a:solidFill>
        </p:spPr>
        <p:txBody>
          <a:bodyPr>
            <a:noAutofit/>
          </a:bodyPr>
          <a:lstStyle/>
          <a:p>
            <a:pPr algn="l"/>
            <a:r>
              <a:rPr lang="zh-CN" altLang="en-US" sz="2000" dirty="0">
                <a:solidFill>
                  <a:srgbClr val="333399"/>
                </a:solidFill>
              </a:rPr>
              <a:t>不是码元越多越好。若每一个码元可表示的比特数越多，则在接收端进行解调时要正确识别每一种状态就越困难，出错率增加。 </a:t>
            </a:r>
          </a:p>
          <a:p>
            <a:pPr algn="l"/>
            <a:endParaRPr lang="zh-CN" altLang="en-US" sz="2000" dirty="0">
              <a:solidFill>
                <a:srgbClr val="333399"/>
              </a:solidFill>
            </a:endParaRPr>
          </a:p>
        </p:txBody>
      </p:sp>
      <p:grpSp>
        <p:nvGrpSpPr>
          <p:cNvPr id="3" name="组合 2"/>
          <p:cNvGrpSpPr/>
          <p:nvPr/>
        </p:nvGrpSpPr>
        <p:grpSpPr>
          <a:xfrm>
            <a:off x="1703513" y="2207618"/>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4" name="Text Box 34"/>
          <p:cNvSpPr txBox="1">
            <a:spLocks noChangeArrowheads="1"/>
          </p:cNvSpPr>
          <p:nvPr/>
        </p:nvSpPr>
        <p:spPr bwMode="auto">
          <a:xfrm>
            <a:off x="1703513" y="1692098"/>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dirty="0">
                <a:solidFill>
                  <a:srgbClr val="C00000"/>
                </a:solidFill>
                <a:latin typeface="微软雅黑" panose="020B0503020204020204" pitchFamily="34" charset="-122"/>
                <a:ea typeface="微软雅黑" panose="020B0503020204020204" pitchFamily="34" charset="-122"/>
              </a:rPr>
              <a:t>举例</a:t>
            </a:r>
          </a:p>
        </p:txBody>
      </p:sp>
      <p:sp>
        <p:nvSpPr>
          <p:cNvPr id="2" name="矩形 1"/>
          <p:cNvSpPr/>
          <p:nvPr/>
        </p:nvSpPr>
        <p:spPr>
          <a:xfrm>
            <a:off x="5231904" y="1702550"/>
            <a:ext cx="5472608" cy="1200329"/>
          </a:xfrm>
          <a:prstGeom prst="rect">
            <a:avLst/>
          </a:prstGeom>
          <a:solidFill>
            <a:schemeClr val="accent4">
              <a:lumMod val="20000"/>
              <a:lumOff val="80000"/>
            </a:schemeClr>
          </a:solidFill>
          <a:ln>
            <a:solidFill>
              <a:srgbClr val="333399"/>
            </a:solidFill>
          </a:ln>
        </p:spPr>
        <p:txBody>
          <a:bodyPr wrap="square">
            <a:spAutoFit/>
          </a:bodyPr>
          <a:lstStyle/>
          <a:p>
            <a:r>
              <a:rPr lang="zh-CN" altLang="zh-CN" sz="2400" dirty="0">
                <a:solidFill>
                  <a:srgbClr val="333399"/>
                </a:solidFill>
                <a:latin typeface="微软雅黑" panose="020B0503020204020204" pitchFamily="34" charset="-122"/>
                <a:ea typeface="微软雅黑" panose="020B0503020204020204" pitchFamily="34" charset="-122"/>
              </a:rPr>
              <a:t>为了达到更高的信息传输速率，必须采用技术上更为复杂的多元制的振幅相位混合调制方法</a:t>
            </a:r>
            <a:r>
              <a:rPr lang="zh-CN" altLang="en-US" sz="2400" dirty="0">
                <a:solidFill>
                  <a:srgbClr val="333399"/>
                </a:solidFill>
                <a:latin typeface="微软雅黑" panose="020B0503020204020204" pitchFamily="34" charset="-122"/>
                <a:ea typeface="微软雅黑" panose="020B0503020204020204" pitchFamily="34" charset="-122"/>
              </a:rPr>
              <a:t>。</a:t>
            </a:r>
          </a:p>
        </p:txBody>
      </p:sp>
      <p:sp>
        <p:nvSpPr>
          <p:cNvPr id="4" name="TextBox 3"/>
          <p:cNvSpPr txBox="1"/>
          <p:nvPr/>
        </p:nvSpPr>
        <p:spPr>
          <a:xfrm>
            <a:off x="5231904" y="2982432"/>
            <a:ext cx="5472608" cy="2369880"/>
          </a:xfrm>
          <a:prstGeom prst="rect">
            <a:avLst/>
          </a:prstGeom>
          <a:noFill/>
        </p:spPr>
        <p:txBody>
          <a:bodyPr wrap="square" rtlCol="0">
            <a:spAutoFit/>
          </a:bodyPr>
          <a:lstStyle/>
          <a:p>
            <a:r>
              <a:rPr lang="zh-CN" altLang="en-US" sz="2000" b="1" dirty="0">
                <a:solidFill>
                  <a:srgbClr val="000099"/>
                </a:solidFill>
                <a:latin typeface="微软雅黑" panose="020B0503020204020204" pitchFamily="34" charset="-122"/>
                <a:ea typeface="微软雅黑" panose="020B0503020204020204" pitchFamily="34" charset="-122"/>
              </a:rPr>
              <a:t>例如：</a:t>
            </a:r>
            <a:endParaRPr lang="en-US" altLang="zh-CN" sz="2000" b="1" dirty="0">
              <a:solidFill>
                <a:srgbClr val="000099"/>
              </a:solidFill>
              <a:latin typeface="微软雅黑" panose="020B0503020204020204" pitchFamily="34" charset="-122"/>
              <a:ea typeface="微软雅黑" panose="020B0503020204020204" pitchFamily="34" charset="-122"/>
            </a:endParaRPr>
          </a:p>
          <a:p>
            <a:pPr marL="342900" indent="-342900" eaLnBrk="1" hangingPunct="1">
              <a:spcBef>
                <a:spcPct val="20000"/>
              </a:spcBef>
              <a:buSzPct val="70000"/>
              <a:buFont typeface="Wingdings" panose="05000000000000000000" pitchFamily="2" charset="2"/>
              <a:buChar char="v"/>
            </a:pPr>
            <a:r>
              <a:rPr lang="zh-CN" altLang="en-US" sz="2000" dirty="0">
                <a:solidFill>
                  <a:srgbClr val="000099"/>
                </a:solidFill>
                <a:latin typeface="微软雅黑" panose="020B0503020204020204" pitchFamily="34" charset="-122"/>
                <a:ea typeface="微软雅黑" panose="020B0503020204020204" pitchFamily="34" charset="-122"/>
              </a:rPr>
              <a:t>可供选择的相位有 </a:t>
            </a:r>
            <a:r>
              <a:rPr lang="en-US" altLang="zh-CN" sz="2000" dirty="0">
                <a:solidFill>
                  <a:srgbClr val="000099"/>
                </a:solidFill>
                <a:latin typeface="微软雅黑" panose="020B0503020204020204" pitchFamily="34" charset="-122"/>
                <a:ea typeface="微软雅黑" panose="020B0503020204020204" pitchFamily="34" charset="-122"/>
              </a:rPr>
              <a:t>12 </a:t>
            </a:r>
            <a:r>
              <a:rPr lang="zh-CN" altLang="en-US" sz="2000" dirty="0">
                <a:solidFill>
                  <a:srgbClr val="000099"/>
                </a:solidFill>
                <a:latin typeface="微软雅黑" panose="020B0503020204020204" pitchFamily="34" charset="-122"/>
                <a:ea typeface="微软雅黑" panose="020B0503020204020204" pitchFamily="34" charset="-122"/>
              </a:rPr>
              <a:t>种，而对于每一种相位有 </a:t>
            </a:r>
            <a:r>
              <a:rPr lang="en-US" altLang="zh-CN" sz="2000" dirty="0">
                <a:solidFill>
                  <a:srgbClr val="000099"/>
                </a:solidFill>
                <a:latin typeface="微软雅黑" panose="020B0503020204020204" pitchFamily="34" charset="-122"/>
                <a:ea typeface="微软雅黑" panose="020B0503020204020204" pitchFamily="34" charset="-122"/>
              </a:rPr>
              <a:t>1 </a:t>
            </a:r>
            <a:r>
              <a:rPr lang="zh-CN" altLang="en-US" sz="2000" dirty="0">
                <a:solidFill>
                  <a:srgbClr val="000099"/>
                </a:solidFill>
                <a:latin typeface="微软雅黑" panose="020B0503020204020204" pitchFamily="34" charset="-122"/>
                <a:ea typeface="微软雅黑" panose="020B0503020204020204" pitchFamily="34" charset="-122"/>
              </a:rPr>
              <a:t>或 </a:t>
            </a:r>
            <a:r>
              <a:rPr lang="en-US" altLang="zh-CN" sz="2000" dirty="0">
                <a:solidFill>
                  <a:srgbClr val="000099"/>
                </a:solidFill>
                <a:latin typeface="微软雅黑" panose="020B0503020204020204" pitchFamily="34" charset="-122"/>
                <a:ea typeface="微软雅黑" panose="020B0503020204020204" pitchFamily="34" charset="-122"/>
              </a:rPr>
              <a:t>2 </a:t>
            </a:r>
            <a:r>
              <a:rPr lang="zh-CN" altLang="en-US" sz="2000" dirty="0">
                <a:solidFill>
                  <a:srgbClr val="000099"/>
                </a:solidFill>
                <a:latin typeface="微软雅黑" panose="020B0503020204020204" pitchFamily="34" charset="-122"/>
                <a:ea typeface="微软雅黑" panose="020B0503020204020204" pitchFamily="34" charset="-122"/>
              </a:rPr>
              <a:t>种振幅可供选择。总共有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种组合，即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个码元。</a:t>
            </a:r>
            <a:endParaRPr lang="en-US" altLang="zh-CN" sz="2000" dirty="0">
              <a:solidFill>
                <a:srgbClr val="000099"/>
              </a:solidFill>
              <a:latin typeface="微软雅黑" panose="020B0503020204020204" pitchFamily="34" charset="-122"/>
              <a:ea typeface="微软雅黑" panose="020B0503020204020204" pitchFamily="34" charset="-122"/>
            </a:endParaRPr>
          </a:p>
          <a:p>
            <a:pPr marL="342900" indent="-342900" eaLnBrk="1" hangingPunct="1">
              <a:spcBef>
                <a:spcPct val="20000"/>
              </a:spcBef>
              <a:buSzPct val="70000"/>
              <a:buFont typeface="Wingdings" panose="05000000000000000000" pitchFamily="2" charset="2"/>
              <a:buChar char="v"/>
            </a:pPr>
            <a:r>
              <a:rPr lang="zh-CN" altLang="en-US" sz="2000" dirty="0">
                <a:solidFill>
                  <a:srgbClr val="000099"/>
                </a:solidFill>
                <a:latin typeface="微软雅黑" panose="020B0503020204020204" pitchFamily="34" charset="-122"/>
                <a:ea typeface="微软雅黑" panose="020B0503020204020204" pitchFamily="34" charset="-122"/>
              </a:rPr>
              <a:t>由于 </a:t>
            </a:r>
            <a:r>
              <a:rPr lang="en-US" altLang="zh-CN" sz="2000" dirty="0">
                <a:solidFill>
                  <a:srgbClr val="000099"/>
                </a:solidFill>
                <a:latin typeface="微软雅黑" panose="020B0503020204020204" pitchFamily="34" charset="-122"/>
                <a:ea typeface="微软雅黑" panose="020B0503020204020204" pitchFamily="34" charset="-122"/>
              </a:rPr>
              <a:t>4 bit </a:t>
            </a:r>
            <a:r>
              <a:rPr lang="zh-CN" altLang="en-US" sz="2000" dirty="0">
                <a:solidFill>
                  <a:srgbClr val="000099"/>
                </a:solidFill>
                <a:latin typeface="微软雅黑" panose="020B0503020204020204" pitchFamily="34" charset="-122"/>
                <a:ea typeface="微软雅黑" panose="020B0503020204020204" pitchFamily="34" charset="-122"/>
              </a:rPr>
              <a:t>编码共有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种不同的组合，因此这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个点中的每个点可对应于一种 </a:t>
            </a:r>
            <a:r>
              <a:rPr lang="en-US" altLang="zh-CN" sz="2000" dirty="0">
                <a:solidFill>
                  <a:srgbClr val="000099"/>
                </a:solidFill>
                <a:latin typeface="微软雅黑" panose="020B0503020204020204" pitchFamily="34" charset="-122"/>
                <a:ea typeface="微软雅黑" panose="020B0503020204020204" pitchFamily="34" charset="-122"/>
              </a:rPr>
              <a:t>4 bit </a:t>
            </a:r>
            <a:r>
              <a:rPr lang="zh-CN" altLang="en-US" sz="2000" dirty="0">
                <a:solidFill>
                  <a:srgbClr val="000099"/>
                </a:solidFill>
                <a:latin typeface="微软雅黑" panose="020B0503020204020204" pitchFamily="34" charset="-122"/>
                <a:ea typeface="微软雅黑" panose="020B0503020204020204" pitchFamily="34" charset="-122"/>
              </a:rPr>
              <a:t>的编码。数据传输率可提高 </a:t>
            </a:r>
            <a:r>
              <a:rPr lang="en-US" altLang="zh-CN" sz="2000" dirty="0">
                <a:solidFill>
                  <a:srgbClr val="000099"/>
                </a:solidFill>
                <a:latin typeface="微软雅黑" panose="020B0503020204020204" pitchFamily="34" charset="-122"/>
                <a:ea typeface="微软雅黑" panose="020B0503020204020204" pitchFamily="34" charset="-122"/>
              </a:rPr>
              <a:t>4 </a:t>
            </a:r>
            <a:r>
              <a:rPr lang="zh-CN" altLang="en-US" sz="2000" dirty="0">
                <a:solidFill>
                  <a:srgbClr val="000099"/>
                </a:solidFill>
                <a:latin typeface="微软雅黑" panose="020B0503020204020204" pitchFamily="34" charset="-122"/>
                <a:ea typeface="微软雅黑" panose="020B0503020204020204" pitchFamily="34" charset="-122"/>
              </a:rPr>
              <a:t>倍。 </a:t>
            </a:r>
          </a:p>
        </p:txBody>
      </p:sp>
      <p:sp>
        <p:nvSpPr>
          <p:cNvPr id="5" name="矩形 4">
            <a:extLst>
              <a:ext uri="{FF2B5EF4-FFF2-40B4-BE49-F238E27FC236}">
                <a16:creationId xmlns:a16="http://schemas.microsoft.com/office/drawing/2014/main" id="{BEDD0025-4B89-4DF6-8A71-2430D81D07C0}"/>
              </a:ext>
            </a:extLst>
          </p:cNvPr>
          <p:cNvSpPr/>
          <p:nvPr/>
        </p:nvSpPr>
        <p:spPr>
          <a:xfrm>
            <a:off x="9788371" y="5230941"/>
            <a:ext cx="2396502" cy="646331"/>
          </a:xfrm>
          <a:prstGeom prst="rect">
            <a:avLst/>
          </a:prstGeom>
        </p:spPr>
        <p:txBody>
          <a:bodyPr wrap="square">
            <a:spAutoFit/>
          </a:bodyPr>
          <a:lstStyle/>
          <a:p>
            <a:r>
              <a:rPr lang="en-US" altLang="zh-CN" dirty="0">
                <a:solidFill>
                  <a:srgbClr val="00B050"/>
                </a:solidFill>
              </a:rPr>
              <a:t>WiFi6</a:t>
            </a:r>
            <a:r>
              <a:rPr lang="zh-CN" altLang="en-US" dirty="0">
                <a:solidFill>
                  <a:srgbClr val="00B050"/>
                </a:solidFill>
              </a:rPr>
              <a:t>支持</a:t>
            </a:r>
            <a:r>
              <a:rPr lang="en-US" altLang="zh-CN" dirty="0">
                <a:solidFill>
                  <a:srgbClr val="00B050"/>
                </a:solidFill>
              </a:rPr>
              <a:t>1024QAM</a:t>
            </a:r>
          </a:p>
          <a:p>
            <a:r>
              <a:rPr lang="en-US" altLang="zh-CN" dirty="0">
                <a:solidFill>
                  <a:srgbClr val="00B050"/>
                </a:solidFill>
              </a:rPr>
              <a:t>5G</a:t>
            </a:r>
            <a:r>
              <a:rPr lang="zh-CN" altLang="en-US" dirty="0">
                <a:solidFill>
                  <a:srgbClr val="00B050"/>
                </a:solidFill>
              </a:rPr>
              <a:t>使用</a:t>
            </a:r>
            <a:r>
              <a:rPr lang="en-US" altLang="zh-CN" dirty="0">
                <a:solidFill>
                  <a:srgbClr val="00B050"/>
                </a:solidFill>
              </a:rPr>
              <a:t>256QAM</a:t>
            </a:r>
            <a:endParaRPr lang="zh-CN" altLang="en-US" dirty="0">
              <a:solidFill>
                <a:srgbClr val="00B050"/>
              </a:solidFill>
            </a:endParaRPr>
          </a:p>
        </p:txBody>
      </p:sp>
      <p:sp>
        <p:nvSpPr>
          <p:cNvPr id="34" name="矩形 33">
            <a:extLst>
              <a:ext uri="{FF2B5EF4-FFF2-40B4-BE49-F238E27FC236}">
                <a16:creationId xmlns:a16="http://schemas.microsoft.com/office/drawing/2014/main" id="{5C6F476A-70CB-4271-A2AC-92DD74DA4268}"/>
              </a:ext>
            </a:extLst>
          </p:cNvPr>
          <p:cNvSpPr/>
          <p:nvPr/>
        </p:nvSpPr>
        <p:spPr>
          <a:xfrm>
            <a:off x="9820178" y="6021288"/>
            <a:ext cx="2396502" cy="646331"/>
          </a:xfrm>
          <a:prstGeom prst="rect">
            <a:avLst/>
          </a:prstGeom>
        </p:spPr>
        <p:txBody>
          <a:bodyPr wrap="square">
            <a:spAutoFit/>
          </a:bodyPr>
          <a:lstStyle/>
          <a:p>
            <a:r>
              <a:rPr lang="zh-CN" altLang="en-US" dirty="0">
                <a:solidFill>
                  <a:srgbClr val="00B050"/>
                </a:solidFill>
              </a:rPr>
              <a:t>功率</a:t>
            </a:r>
            <a:endParaRPr lang="en-US" altLang="zh-CN" dirty="0">
              <a:solidFill>
                <a:srgbClr val="00B050"/>
              </a:solidFill>
            </a:endParaRPr>
          </a:p>
          <a:p>
            <a:r>
              <a:rPr lang="zh-CN" altLang="en-US" dirty="0">
                <a:solidFill>
                  <a:srgbClr val="00B050"/>
                </a:solidFill>
              </a:rPr>
              <a:t>计算复杂度</a:t>
            </a:r>
            <a:endParaRPr lang="en-US" altLang="zh-CN" dirty="0">
              <a:solidFill>
                <a:srgbClr val="00B050"/>
              </a:solidFill>
            </a:endParaRPr>
          </a:p>
        </p:txBody>
      </p:sp>
    </p:spTree>
    <p:extLst>
      <p:ext uri="{BB962C8B-B14F-4D97-AF65-F5344CB8AC3E}">
        <p14:creationId xmlns:p14="http://schemas.microsoft.com/office/powerpoint/2010/main" val="3537229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zh-CN" dirty="0"/>
              <a:t>或传输媒体质量越差</a:t>
            </a:r>
            <a:r>
              <a:rPr lang="zh-CN" altLang="en-US" dirty="0"/>
              <a:t>，在信道的输出端的波形的失真就越严重。 </a:t>
            </a:r>
          </a:p>
        </p:txBody>
      </p:sp>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1769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实际的信道</a:t>
              </a:r>
            </a:p>
            <a:p>
              <a:r>
                <a:rPr kumimoji="1" lang="zh-CN" altLang="en-US" sz="2000">
                  <a:solidFill>
                    <a:srgbClr val="0000CC"/>
                  </a:solidFill>
                  <a:latin typeface="微软雅黑" panose="020B0503020204020204" pitchFamily="34" charset="-122"/>
                  <a:ea typeface="微软雅黑" panose="020B0503020204020204" pitchFamily="34"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接收信号波形</a:t>
              </a:r>
            </a:p>
          </p:txBody>
        </p:sp>
        <p:sp>
          <p:nvSpPr>
            <p:cNvPr id="2" name="矩形 1"/>
            <p:cNvSpPr/>
            <p:nvPr/>
          </p:nvSpPr>
          <p:spPr>
            <a:xfrm>
              <a:off x="776536" y="1426828"/>
              <a:ext cx="3467616" cy="596253"/>
            </a:xfrm>
            <a:prstGeom prst="rect">
              <a:avLst/>
            </a:prstGeom>
          </p:spPr>
          <p:txBody>
            <a:bodyPr wrap="none">
              <a:spAutoFit/>
            </a:bodyPr>
            <a:lstStyle/>
            <a:p>
              <a:pPr>
                <a:lnSpc>
                  <a:spcPct val="110000"/>
                </a:lnSpc>
              </a:pPr>
              <a:r>
                <a:rPr lang="zh-CN" altLang="en-US" sz="3200" dirty="0">
                  <a:solidFill>
                    <a:srgbClr val="333399"/>
                  </a:solidFill>
                  <a:latin typeface="微软雅黑" panose="020B0503020204020204" pitchFamily="34" charset="-122"/>
                  <a:ea typeface="微软雅黑" panose="020B0503020204020204" pitchFamily="34" charset="-122"/>
                </a:rPr>
                <a:t>有失真，但</a:t>
              </a:r>
              <a:r>
                <a:rPr lang="zh-CN" altLang="en-US" sz="3200" dirty="0">
                  <a:solidFill>
                    <a:srgbClr val="FF0000"/>
                  </a:solidFill>
                  <a:latin typeface="微软雅黑" panose="020B0503020204020204" pitchFamily="34" charset="-122"/>
                  <a:ea typeface="微软雅黑" panose="020B0503020204020204" pitchFamily="34" charset="-122"/>
                </a:rPr>
                <a:t>可识别</a:t>
              </a:r>
            </a:p>
          </p:txBody>
        </p:sp>
      </p:grpSp>
      <p:grpSp>
        <p:nvGrpSpPr>
          <p:cNvPr id="5" name="组合 4"/>
          <p:cNvGrpSpPr/>
          <p:nvPr/>
        </p:nvGrpSpPr>
        <p:grpSpPr>
          <a:xfrm>
            <a:off x="1703512" y="3622262"/>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实际的信道</a:t>
                </a:r>
              </a:p>
              <a:p>
                <a:r>
                  <a:rPr kumimoji="1" lang="zh-CN" altLang="en-US" sz="2000">
                    <a:solidFill>
                      <a:srgbClr val="0000CC"/>
                    </a:solidFill>
                    <a:latin typeface="微软雅黑" panose="020B0503020204020204" pitchFamily="34" charset="-122"/>
                    <a:ea typeface="微软雅黑" panose="020B0503020204020204" pitchFamily="34"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失真大，</a:t>
              </a:r>
              <a:r>
                <a:rPr lang="zh-CN" altLang="en-US" sz="3200" dirty="0">
                  <a:solidFill>
                    <a:srgbClr val="FF0000"/>
                  </a:solidFill>
                  <a:latin typeface="微软雅黑" panose="020B0503020204020204" pitchFamily="34" charset="-122"/>
                  <a:ea typeface="微软雅黑" panose="020B0503020204020204" pitchFamily="34" charset="-122"/>
                </a:rPr>
                <a:t>无法识别 </a:t>
              </a:r>
              <a:endParaRPr lang="zh-CN" altLang="en-US" sz="3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1485948"/>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86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t>	</a:t>
            </a:r>
            <a:r>
              <a:rPr lang="zh-CN" altLang="zh-CN" dirty="0"/>
              <a:t>从概念上讲，限制码元在信道上的传输速率的因素有以下两个</a:t>
            </a:r>
            <a:r>
              <a:rPr lang="zh-CN" altLang="en-US" dirty="0"/>
              <a:t>：</a:t>
            </a:r>
            <a:endParaRPr lang="en-US" altLang="zh-CN" dirty="0"/>
          </a:p>
          <a:p>
            <a:r>
              <a:rPr lang="zh-CN" altLang="zh-CN" dirty="0">
                <a:solidFill>
                  <a:srgbClr val="FF0000"/>
                </a:solidFill>
              </a:rPr>
              <a:t>信道能够通过的频率范围</a:t>
            </a:r>
            <a:endParaRPr lang="en-US" altLang="zh-CN" dirty="0">
              <a:solidFill>
                <a:srgbClr val="FF0000"/>
              </a:solidFill>
            </a:endParaRPr>
          </a:p>
          <a:p>
            <a:r>
              <a:rPr lang="zh-CN" altLang="zh-CN" dirty="0">
                <a:solidFill>
                  <a:srgbClr val="FF0000"/>
                </a:solidFill>
              </a:rPr>
              <a:t>信噪比</a:t>
            </a:r>
          </a:p>
          <a:p>
            <a:endParaRPr lang="zh-CN" altLang="en-US" dirty="0"/>
          </a:p>
        </p:txBody>
      </p:sp>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Tree>
    <p:extLst>
      <p:ext uri="{BB962C8B-B14F-4D97-AF65-F5344CB8AC3E}">
        <p14:creationId xmlns:p14="http://schemas.microsoft.com/office/powerpoint/2010/main" val="121908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具体的信道所能通过的频率范围总是有限的。信号中的许多高频分量往往不能通过信道</a:t>
            </a:r>
            <a:r>
              <a:rPr lang="zh-CN" altLang="en-US" dirty="0"/>
              <a:t>。</a:t>
            </a:r>
            <a:endParaRPr lang="en-US" altLang="zh-CN" dirty="0"/>
          </a:p>
          <a:p>
            <a:r>
              <a:rPr lang="en-US" altLang="zh-CN" dirty="0"/>
              <a:t>1924</a:t>
            </a:r>
            <a:r>
              <a:rPr lang="zh-CN" altLang="en-US" dirty="0"/>
              <a:t>年，奈奎斯特 </a:t>
            </a:r>
            <a:r>
              <a:rPr lang="en-US" altLang="zh-CN" dirty="0"/>
              <a:t>(</a:t>
            </a:r>
            <a:r>
              <a:rPr lang="en-US" altLang="zh-CN" dirty="0" err="1"/>
              <a:t>Nyquist</a:t>
            </a:r>
            <a:r>
              <a:rPr lang="en-US" altLang="zh-CN" dirty="0"/>
              <a:t>) </a:t>
            </a:r>
            <a:r>
              <a:rPr lang="zh-CN" altLang="en-US" dirty="0"/>
              <a:t>就推导出了著名的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p>
        </p:txBody>
      </p:sp>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1991544" y="1412776"/>
            <a:ext cx="8424936" cy="1569660"/>
          </a:xfrm>
          <a:prstGeom prst="rect">
            <a:avLst/>
          </a:prstGeom>
          <a:solidFill>
            <a:schemeClr val="accent6">
              <a:lumMod val="20000"/>
              <a:lumOff val="80000"/>
            </a:schemeClr>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在任何信道中，</a:t>
            </a:r>
            <a:r>
              <a:rPr lang="zh-CN" altLang="en-US" sz="3200" dirty="0">
                <a:solidFill>
                  <a:srgbClr val="FF0000"/>
                </a:solidFill>
                <a:latin typeface="微软雅黑" panose="020B0503020204020204" pitchFamily="34" charset="-122"/>
                <a:ea typeface="微软雅黑" panose="020B0503020204020204" pitchFamily="34" charset="-122"/>
              </a:rPr>
              <a:t>码元传输的速率是有上限的</a:t>
            </a:r>
            <a:r>
              <a:rPr lang="zh-CN" altLang="en-US" sz="3200" dirty="0">
                <a:solidFill>
                  <a:srgbClr val="333399"/>
                </a:solidFill>
                <a:latin typeface="微软雅黑" panose="020B0503020204020204" pitchFamily="34" charset="-122"/>
                <a:ea typeface="微软雅黑" panose="020B0503020204020204" pitchFamily="34" charset="-122"/>
              </a:rPr>
              <a:t>，否则就会出现</a:t>
            </a:r>
            <a:r>
              <a:rPr lang="zh-CN" altLang="en-US" sz="3200" dirty="0">
                <a:solidFill>
                  <a:srgbClr val="FF0000"/>
                </a:solidFill>
                <a:latin typeface="微软雅黑" panose="020B0503020204020204" pitchFamily="34" charset="-122"/>
                <a:ea typeface="微软雅黑" panose="020B0503020204020204" pitchFamily="34" charset="-122"/>
              </a:rPr>
              <a:t>码间串扰</a:t>
            </a:r>
            <a:r>
              <a:rPr lang="zh-CN" altLang="en-US" sz="3200" dirty="0">
                <a:solidFill>
                  <a:srgbClr val="333399"/>
                </a:solidFill>
                <a:latin typeface="微软雅黑" panose="020B0503020204020204" pitchFamily="34" charset="-122"/>
                <a:ea typeface="微软雅黑" panose="020B0503020204020204" pitchFamily="34" charset="-122"/>
              </a:rPr>
              <a:t>的问题，使接收端对码元的判决（即识别）成为不可能。</a:t>
            </a:r>
          </a:p>
        </p:txBody>
      </p:sp>
      <p:sp>
        <p:nvSpPr>
          <p:cNvPr id="3" name="矩形 2"/>
          <p:cNvSpPr/>
          <p:nvPr/>
        </p:nvSpPr>
        <p:spPr>
          <a:xfrm>
            <a:off x="1991544" y="3371508"/>
            <a:ext cx="8424936" cy="1569660"/>
          </a:xfrm>
          <a:prstGeom prst="rect">
            <a:avLst/>
          </a:prstGeom>
          <a:solidFill>
            <a:schemeClr val="accent4">
              <a:lumMod val="20000"/>
              <a:lumOff val="80000"/>
            </a:schemeClr>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zh-CN" altLang="zh-CN" sz="2800" dirty="0"/>
              <a:t>噪声存在于所有的电子设备和通信信道中。</a:t>
            </a:r>
            <a:endParaRPr lang="en-US" altLang="zh-CN" sz="2800" dirty="0"/>
          </a:p>
          <a:p>
            <a:r>
              <a:rPr lang="zh-CN" altLang="zh-CN" sz="2800" dirty="0"/>
              <a:t>噪声是随机产生的，它的瞬时值有时会很大。因此噪声会使接收端对码元的判决产生错误</a:t>
            </a:r>
            <a:r>
              <a:rPr lang="zh-CN" altLang="en-US" sz="2800" dirty="0"/>
              <a:t>。</a:t>
            </a:r>
            <a:endParaRPr lang="en-US" altLang="zh-CN" sz="2800" dirty="0"/>
          </a:p>
          <a:p>
            <a:r>
              <a:rPr lang="zh-CN" altLang="zh-CN" sz="2800" dirty="0"/>
              <a:t>但噪声的影响是相对的</a:t>
            </a:r>
            <a:r>
              <a:rPr lang="zh-CN" altLang="en-US" sz="2800" dirty="0"/>
              <a:t>。</a:t>
            </a:r>
            <a:r>
              <a:rPr lang="zh-CN" altLang="zh-CN" sz="2800" dirty="0"/>
              <a:t>如果信号相对较强，那么噪声的影响就相对较小。</a:t>
            </a:r>
            <a:endParaRPr lang="en-US" altLang="zh-CN" sz="2800" dirty="0"/>
          </a:p>
          <a:p>
            <a:r>
              <a:rPr lang="zh-CN" altLang="zh-CN" sz="2800" dirty="0">
                <a:solidFill>
                  <a:srgbClr val="FF0000"/>
                </a:solidFill>
              </a:rPr>
              <a:t>信噪比</a:t>
            </a:r>
            <a:r>
              <a:rPr lang="zh-CN" altLang="zh-CN" sz="2800" dirty="0"/>
              <a:t>就是信号的平均功率和噪声的平均功率之比</a:t>
            </a:r>
            <a:r>
              <a:rPr lang="zh-CN" altLang="en-US" sz="2800" dirty="0"/>
              <a:t>。</a:t>
            </a:r>
            <a:r>
              <a:rPr lang="zh-CN" altLang="zh-CN" sz="2800" dirty="0"/>
              <a:t>常记为</a:t>
            </a:r>
            <a:r>
              <a:rPr lang="en-US" altLang="zh-CN" sz="2800" dirty="0"/>
              <a:t> </a:t>
            </a:r>
            <a:r>
              <a:rPr lang="en-US" altLang="zh-CN" sz="2800" i="1" dirty="0"/>
              <a:t>S</a:t>
            </a:r>
            <a:r>
              <a:rPr lang="en-US" altLang="zh-CN" sz="2800" dirty="0"/>
              <a:t>/</a:t>
            </a:r>
            <a:r>
              <a:rPr lang="en-US" altLang="zh-CN" sz="2800" i="1" dirty="0"/>
              <a:t>N</a:t>
            </a:r>
            <a:r>
              <a:rPr lang="zh-CN" altLang="zh-CN" sz="2800" dirty="0"/>
              <a:t>，并用分贝</a:t>
            </a:r>
            <a:r>
              <a:rPr lang="en-US" altLang="zh-CN" sz="2800" dirty="0"/>
              <a:t> (dB) </a:t>
            </a:r>
            <a:r>
              <a:rPr lang="zh-CN" altLang="zh-CN" sz="2800" dirty="0"/>
              <a:t>作为度量单位。即：</a:t>
            </a:r>
          </a:p>
          <a:p>
            <a:pPr marL="0" indent="0" latinLnBrk="1">
              <a:buNone/>
            </a:pPr>
            <a:r>
              <a:rPr lang="en-US" altLang="zh-CN" sz="2800" dirty="0"/>
              <a:t>		</a:t>
            </a: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 </a:t>
            </a:r>
            <a:endParaRPr lang="zh-CN" altLang="zh-CN" sz="2800" dirty="0">
              <a:solidFill>
                <a:srgbClr val="0000CC"/>
              </a:solidFill>
            </a:endParaRPr>
          </a:p>
          <a:p>
            <a:r>
              <a:rPr lang="zh-CN" altLang="zh-CN" sz="2800" dirty="0"/>
              <a:t>例如，当</a:t>
            </a:r>
            <a:r>
              <a:rPr lang="en-US" altLang="zh-CN" sz="2800" dirty="0"/>
              <a:t> </a:t>
            </a:r>
            <a:r>
              <a:rPr lang="en-US" altLang="zh-CN" sz="2800" i="1" dirty="0"/>
              <a:t>S</a:t>
            </a:r>
            <a:r>
              <a:rPr lang="en-US" altLang="zh-CN" sz="2800" dirty="0"/>
              <a:t>/</a:t>
            </a:r>
            <a:r>
              <a:rPr lang="en-US" altLang="zh-CN" sz="2800" i="1" dirty="0"/>
              <a:t>N</a:t>
            </a:r>
            <a:r>
              <a:rPr lang="en-US" altLang="zh-CN" sz="2800" dirty="0"/>
              <a:t> = 10 </a:t>
            </a:r>
            <a:r>
              <a:rPr lang="zh-CN" altLang="zh-CN" sz="2800" dirty="0"/>
              <a:t>时，信噪比为</a:t>
            </a:r>
            <a:r>
              <a:rPr lang="en-US" altLang="zh-CN" sz="2800" dirty="0"/>
              <a:t> 10 dB</a:t>
            </a:r>
            <a:r>
              <a:rPr lang="zh-CN" altLang="zh-CN" sz="2800" dirty="0"/>
              <a:t>，而当</a:t>
            </a:r>
            <a:r>
              <a:rPr lang="en-US" altLang="zh-CN" sz="2800" dirty="0"/>
              <a:t> </a:t>
            </a:r>
            <a:r>
              <a:rPr lang="en-US" altLang="zh-CN" sz="2800" i="1" dirty="0"/>
              <a:t>S</a:t>
            </a:r>
            <a:r>
              <a:rPr lang="en-US" altLang="zh-CN" sz="2800" dirty="0"/>
              <a:t>/</a:t>
            </a:r>
            <a:r>
              <a:rPr lang="en-US" altLang="zh-CN" sz="2800" i="1" dirty="0"/>
              <a:t>N</a:t>
            </a:r>
            <a:r>
              <a:rPr lang="en-US" altLang="zh-CN" sz="2800" dirty="0"/>
              <a:t> = 1000</a:t>
            </a:r>
            <a:r>
              <a:rPr lang="zh-CN" altLang="zh-CN" sz="2800" dirty="0"/>
              <a:t>时，信噪比为</a:t>
            </a:r>
            <a:r>
              <a:rPr lang="en-US" altLang="zh-CN" sz="2800" dirty="0"/>
              <a:t> 30 dB</a:t>
            </a:r>
            <a:r>
              <a:rPr lang="zh-CN" altLang="zh-CN" sz="2800" dirty="0"/>
              <a:t>。</a:t>
            </a:r>
            <a:r>
              <a:rPr lang="zh-CN" altLang="en-US" sz="2800" dirty="0"/>
              <a:t>  </a:t>
            </a:r>
          </a:p>
        </p:txBody>
      </p:sp>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en-US" altLang="zh-CN" dirty="0"/>
              <a:t>1984</a:t>
            </a:r>
            <a:r>
              <a:rPr lang="zh-CN" altLang="en-US" dirty="0"/>
              <a:t>年，香农 </a:t>
            </a:r>
            <a:r>
              <a:rPr lang="en-US" altLang="zh-CN" dirty="0"/>
              <a:t>(Shannon) </a:t>
            </a:r>
            <a:r>
              <a:rPr lang="zh-CN" altLang="en-US" dirty="0"/>
              <a:t>用信息论的理论推导出了带宽受限且有高斯白噪声干扰的信道的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信息传输速率（香农公式）。</a:t>
            </a:r>
          </a:p>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None/>
            </a:pPr>
            <a:r>
              <a:rPr lang="zh-CN" altLang="en-US" dirty="0">
                <a:solidFill>
                  <a:srgbClr val="000099"/>
                </a:solidFill>
                <a:latin typeface="Arial" charset="0"/>
                <a:ea typeface="黑体" pitchFamily="2" charset="-122"/>
              </a:rPr>
              <a:t>其中：</a:t>
            </a:r>
            <a:r>
              <a:rPr lang="en-US" altLang="zh-CN" dirty="0">
                <a:solidFill>
                  <a:srgbClr val="000099"/>
                </a:solidFill>
                <a:latin typeface="Arial" charset="0"/>
                <a:ea typeface="黑体" pitchFamily="2" charset="-122"/>
              </a:rPr>
              <a:t>	</a:t>
            </a:r>
            <a:r>
              <a:rPr lang="en-US" altLang="zh-CN" i="1" dirty="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a:solidFill>
                  <a:srgbClr val="000099"/>
                </a:solidFill>
                <a:latin typeface="Arial" charset="0"/>
                <a:ea typeface="黑体" pitchFamily="2" charset="-122"/>
              </a:rPr>
              <a:t>		N </a:t>
            </a:r>
            <a:r>
              <a:rPr lang="zh-CN" altLang="en-US" dirty="0">
                <a:solidFill>
                  <a:srgbClr val="000099"/>
                </a:solidFill>
                <a:latin typeface="Arial" charset="0"/>
                <a:ea typeface="黑体" pitchFamily="2" charset="-122"/>
              </a:rPr>
              <a:t>为信道内部的高斯噪声功率。</a:t>
            </a:r>
            <a:r>
              <a:rPr lang="zh-CN" altLang="en-US" dirty="0">
                <a:solidFill>
                  <a:srgbClr val="000099"/>
                </a:solidFill>
              </a:rPr>
              <a:t>  </a:t>
            </a:r>
          </a:p>
        </p:txBody>
      </p:sp>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4" name="文本框 3">
            <a:extLst>
              <a:ext uri="{FF2B5EF4-FFF2-40B4-BE49-F238E27FC236}">
                <a16:creationId xmlns:a16="http://schemas.microsoft.com/office/drawing/2014/main" id="{A137F272-137B-46CE-8ABB-6648D9E1248C}"/>
              </a:ext>
            </a:extLst>
          </p:cNvPr>
          <p:cNvSpPr txBox="1"/>
          <p:nvPr/>
        </p:nvSpPr>
        <p:spPr>
          <a:xfrm>
            <a:off x="5087888" y="5589240"/>
            <a:ext cx="6984776" cy="646331"/>
          </a:xfrm>
          <a:prstGeom prst="rect">
            <a:avLst/>
          </a:prstGeom>
          <a:noFill/>
        </p:spPr>
        <p:txBody>
          <a:bodyPr wrap="square" rtlCol="0">
            <a:spAutoFit/>
          </a:bodyPr>
          <a:lstStyle/>
          <a:p>
            <a:r>
              <a:rPr lang="zh-CN" altLang="en-US" dirty="0">
                <a:solidFill>
                  <a:srgbClr val="00B050"/>
                </a:solidFill>
              </a:rPr>
              <a:t>在数字通信中人们也常将</a:t>
            </a:r>
            <a:r>
              <a:rPr lang="en-US" altLang="zh-CN" i="1" dirty="0">
                <a:solidFill>
                  <a:srgbClr val="00B050"/>
                </a:solidFill>
              </a:rPr>
              <a:t>C</a:t>
            </a:r>
            <a:r>
              <a:rPr lang="zh-CN" altLang="en-US" dirty="0">
                <a:solidFill>
                  <a:srgbClr val="00B050"/>
                </a:solidFill>
              </a:rPr>
              <a:t>称为带宽，注意其与信道的带宽差异</a:t>
            </a:r>
            <a:endParaRPr lang="en-US" altLang="zh-CN" dirty="0">
              <a:solidFill>
                <a:srgbClr val="00B050"/>
              </a:solidFill>
            </a:endParaRPr>
          </a:p>
          <a:p>
            <a:r>
              <a:rPr lang="zh-CN" altLang="en-US" dirty="0">
                <a:solidFill>
                  <a:srgbClr val="00B050"/>
                </a:solidFill>
              </a:rPr>
              <a:t>也就是说如果单位为频率</a:t>
            </a:r>
            <a:r>
              <a:rPr lang="en-US" altLang="zh-CN" dirty="0" err="1">
                <a:solidFill>
                  <a:srgbClr val="00B050"/>
                </a:solidFill>
              </a:rPr>
              <a:t>Mhz</a:t>
            </a:r>
            <a:r>
              <a:rPr lang="zh-CN" altLang="en-US" dirty="0">
                <a:solidFill>
                  <a:srgbClr val="00B050"/>
                </a:solidFill>
              </a:rPr>
              <a:t>则指信道带宽，如果为</a:t>
            </a:r>
            <a:r>
              <a:rPr lang="en-US" altLang="zh-CN" dirty="0">
                <a:solidFill>
                  <a:srgbClr val="00B050"/>
                </a:solidFill>
              </a:rPr>
              <a:t>Mbps</a:t>
            </a:r>
            <a:r>
              <a:rPr lang="zh-CN" altLang="en-US" dirty="0">
                <a:solidFill>
                  <a:srgbClr val="00B050"/>
                </a:solidFill>
              </a:rPr>
              <a:t>则指速率</a:t>
            </a:r>
            <a:endParaRPr lang="en-US" altLang="zh-CN" dirty="0">
              <a:solidFill>
                <a:srgbClr val="00B050"/>
              </a:solidFill>
            </a:endParaRP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50"/>
                                        <p:tgtEl>
                                          <p:spTgt spid="4"/>
                                        </p:tgtEl>
                                      </p:cBhvr>
                                    </p:animEffect>
                                    <p:anim calcmode="lin" valueType="num">
                                      <p:cBhvr>
                                        <p:cTn id="21" dur="250" fill="hold"/>
                                        <p:tgtEl>
                                          <p:spTgt spid="4"/>
                                        </p:tgtEl>
                                        <p:attrNameLst>
                                          <p:attrName>ppt_x</p:attrName>
                                        </p:attrNameLst>
                                      </p:cBhvr>
                                      <p:tavLst>
                                        <p:tav tm="0">
                                          <p:val>
                                            <p:strVal val="#ppt_x"/>
                                          </p:val>
                                        </p:tav>
                                        <p:tav tm="100000">
                                          <p:val>
                                            <p:strVal val="#ppt_x"/>
                                          </p:val>
                                        </p:tav>
                                      </p:tavLst>
                                    </p:anim>
                                    <p:anim calcmode="lin" valueType="num">
                                      <p:cBhvr>
                                        <p:cTn id="22"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
        <p:nvSpPr>
          <p:cNvPr id="114690" name="Rectangle 2"/>
          <p:cNvSpPr>
            <a:spLocks noGrp="1" noChangeArrowheads="1"/>
          </p:cNvSpPr>
          <p:nvPr>
            <p:ph type="title"/>
          </p:nvPr>
        </p:nvSpPr>
        <p:spPr/>
        <p:txBody>
          <a:bodyPr/>
          <a:lstStyle/>
          <a:p>
            <a:pPr algn="ctr"/>
            <a:r>
              <a:rPr lang="zh-CN" altLang="en-US"/>
              <a:t>香农公式表明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endParaRPr lang="en-US" altLang="zh-CN" dirty="0"/>
          </a:p>
          <a:p>
            <a:r>
              <a:rPr lang="zh-CN" altLang="en-US" dirty="0">
                <a:solidFill>
                  <a:srgbClr val="FF0000"/>
                </a:solidFill>
              </a:rPr>
              <a:t>这就是：</a:t>
            </a:r>
            <a:r>
              <a:rPr lang="zh-CN" altLang="en-US" dirty="0">
                <a:solidFill>
                  <a:srgbClr val="0000CC"/>
                </a:solidFill>
              </a:rPr>
              <a:t>用编码的方法让每一个码元携带更多比特的信息量。 </a:t>
            </a:r>
          </a:p>
        </p:txBody>
      </p:sp>
      <p:sp>
        <p:nvSpPr>
          <p:cNvPr id="112642" name="Rectangle 2"/>
          <p:cNvSpPr>
            <a:spLocks noGrp="1" noChangeArrowheads="1"/>
          </p:cNvSpPr>
          <p:nvPr>
            <p:ph type="title"/>
          </p:nvPr>
        </p:nvSpPr>
        <p:spPr/>
        <p:txBody>
          <a:bodyPr/>
          <a:lstStyle/>
          <a:p>
            <a:pPr algn="ctr"/>
            <a:r>
              <a:rPr lang="zh-CN" altLang="en-US"/>
              <a:t>请注意 </a:t>
            </a:r>
          </a:p>
        </p:txBody>
      </p:sp>
    </p:spTree>
    <p:extLst>
      <p:ext uri="{BB962C8B-B14F-4D97-AF65-F5344CB8AC3E}">
        <p14:creationId xmlns:p14="http://schemas.microsoft.com/office/powerpoint/2010/main" val="64423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2738636"/>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22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zh-CN" altLang="zh-CN" dirty="0"/>
              <a:t>导引型传输媒体</a:t>
            </a:r>
          </a:p>
          <a:p>
            <a:r>
              <a:rPr lang="en-US" altLang="zh-CN" dirty="0"/>
              <a:t>2.3.2  </a:t>
            </a:r>
            <a:r>
              <a:rPr lang="zh-CN" altLang="zh-CN" dirty="0"/>
              <a:t>非导引型传输媒体</a:t>
            </a:r>
          </a:p>
        </p:txBody>
      </p:sp>
    </p:spTree>
    <p:extLst>
      <p:ext uri="{BB962C8B-B14F-4D97-AF65-F5344CB8AC3E}">
        <p14:creationId xmlns:p14="http://schemas.microsoft.com/office/powerpoint/2010/main" val="2258723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它就是数据传输系统中在发送器和接收器之间的物理通路</a:t>
            </a:r>
            <a:r>
              <a:rPr lang="zh-CN" altLang="en-US" dirty="0"/>
              <a:t>。</a:t>
            </a:r>
            <a:endParaRPr lang="en-US" altLang="zh-CN" dirty="0"/>
          </a:p>
          <a:p>
            <a:pPr>
              <a:lnSpc>
                <a:spcPct val="100000"/>
              </a:lnSpc>
            </a:pPr>
            <a:r>
              <a:rPr lang="zh-CN" altLang="zh-CN" dirty="0"/>
              <a:t>传输媒体可分为两大类，即导引型传输媒体和非导引型传输媒体</a:t>
            </a:r>
            <a:r>
              <a:rPr lang="zh-CN" altLang="en-US" dirty="0"/>
              <a:t>。</a:t>
            </a:r>
            <a:endParaRPr lang="en-US" altLang="zh-CN" dirty="0"/>
          </a:p>
          <a:p>
            <a:pPr>
              <a:lnSpc>
                <a:spcPct val="100000"/>
              </a:lnSpc>
            </a:pPr>
            <a:r>
              <a:rPr lang="zh-CN" altLang="zh-CN" dirty="0">
                <a:solidFill>
                  <a:srgbClr val="FF0000"/>
                </a:solidFill>
              </a:rPr>
              <a:t>在导引型传输媒体中，</a:t>
            </a:r>
            <a:r>
              <a:rPr lang="zh-CN" altLang="zh-CN" dirty="0"/>
              <a:t>电磁波被导引沿着固体媒体（铜线或光纤）传播</a:t>
            </a:r>
            <a:r>
              <a:rPr lang="zh-CN" altLang="en-US" dirty="0"/>
              <a:t>。</a:t>
            </a:r>
            <a:endParaRPr lang="en-US" altLang="zh-CN" dirty="0"/>
          </a:p>
          <a:p>
            <a:pPr>
              <a:lnSpc>
                <a:spcPct val="100000"/>
              </a:lnSpc>
            </a:pPr>
            <a:r>
              <a:rPr lang="zh-CN" altLang="zh-CN" dirty="0">
                <a:solidFill>
                  <a:srgbClr val="FF0000"/>
                </a:solidFill>
              </a:rPr>
              <a:t>非导引型传输媒体就是指自由空间</a:t>
            </a:r>
            <a:r>
              <a:rPr lang="zh-CN" altLang="en-US" dirty="0">
                <a:solidFill>
                  <a:srgbClr val="FF0000"/>
                </a:solidFill>
              </a:rPr>
              <a:t>。</a:t>
            </a:r>
            <a:r>
              <a:rPr lang="zh-CN" altLang="zh-CN" dirty="0"/>
              <a:t>在非导引型传输媒体中</a:t>
            </a:r>
            <a:r>
              <a:rPr lang="zh-CN" altLang="en-US" dirty="0"/>
              <a:t>，</a:t>
            </a:r>
            <a:r>
              <a:rPr lang="zh-CN" altLang="zh-CN" dirty="0"/>
              <a:t>电磁波的传输常称为无线传输。</a:t>
            </a:r>
          </a:p>
        </p:txBody>
      </p:sp>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Tree>
    <p:extLst>
      <p:ext uri="{BB962C8B-B14F-4D97-AF65-F5344CB8AC3E}">
        <p14:creationId xmlns:p14="http://schemas.microsoft.com/office/powerpoint/2010/main" val="279597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endParaRPr lang="en-US" altLang="zh-CN" dirty="0">
              <a:solidFill>
                <a:srgbClr val="FF0000"/>
              </a:solidFill>
            </a:endParaRPr>
          </a:p>
          <a:p>
            <a:r>
              <a:rPr lang="zh-CN" altLang="zh-CN" dirty="0"/>
              <a:t>物理层的作用是要尽可能地</a:t>
            </a:r>
            <a:r>
              <a:rPr lang="zh-CN" altLang="zh-CN" dirty="0">
                <a:solidFill>
                  <a:srgbClr val="FF0000"/>
                </a:solidFill>
              </a:rPr>
              <a:t>屏蔽</a:t>
            </a:r>
            <a:r>
              <a:rPr lang="zh-CN" altLang="zh-CN" dirty="0"/>
              <a:t>掉</a:t>
            </a:r>
            <a:r>
              <a:rPr lang="zh-CN" altLang="en-US" dirty="0"/>
              <a:t>不同</a:t>
            </a:r>
            <a:r>
              <a:rPr lang="zh-CN" altLang="zh-CN" dirty="0"/>
              <a:t>传输媒体和通信手段的差异</a:t>
            </a:r>
            <a:r>
              <a:rPr lang="zh-CN" altLang="en-US" dirty="0"/>
              <a:t>。</a:t>
            </a:r>
            <a:endParaRPr lang="en-US" altLang="zh-CN" dirty="0"/>
          </a:p>
          <a:p>
            <a:r>
              <a:rPr lang="zh-CN" altLang="zh-CN" dirty="0"/>
              <a:t>用于物理层的协议也常称为物理层</a:t>
            </a:r>
            <a:r>
              <a:rPr lang="zh-CN" altLang="zh-CN" dirty="0">
                <a:solidFill>
                  <a:srgbClr val="FF0000"/>
                </a:solidFill>
              </a:rPr>
              <a:t>规程</a:t>
            </a:r>
            <a:r>
              <a:rPr lang="en-US" altLang="zh-CN" dirty="0">
                <a:solidFill>
                  <a:srgbClr val="FF0000"/>
                </a:solidFill>
              </a:rPr>
              <a:t> </a:t>
            </a:r>
            <a:r>
              <a:rPr lang="en-US" altLang="zh-CN" dirty="0"/>
              <a:t>(procedure)</a:t>
            </a:r>
            <a:r>
              <a:rPr lang="zh-CN" altLang="en-US" dirty="0"/>
              <a:t>。</a:t>
            </a:r>
          </a:p>
        </p:txBody>
      </p:sp>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Tree>
    <p:extLst>
      <p:ext uri="{BB962C8B-B14F-4D97-AF65-F5344CB8AC3E}">
        <p14:creationId xmlns:p14="http://schemas.microsoft.com/office/powerpoint/2010/main" val="128069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zh-CN" altLang="en-US" dirty="0"/>
              <a:t>物理层下面的传输媒体</a:t>
            </a:r>
          </a:p>
        </p:txBody>
      </p:sp>
      <p:sp>
        <p:nvSpPr>
          <p:cNvPr id="40966" name="Line 6"/>
          <p:cNvSpPr>
            <a:spLocks noChangeShapeType="1"/>
          </p:cNvSpPr>
          <p:nvPr/>
        </p:nvSpPr>
        <p:spPr bwMode="auto">
          <a:xfrm>
            <a:off x="7526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9356420" y="3413610"/>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2448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2339669" y="3413609"/>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3715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3586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3087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2994912" y="4480410"/>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2979433"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4353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3908120" y="4102585"/>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4986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4838528" y="4488348"/>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6257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6171365" y="4175610"/>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2439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2460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2435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4829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3725821" y="2523023"/>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7131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9524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2442858"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3918439"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4981270"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5971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7024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6109453"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6398378"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7265153"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7540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8035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9686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9848280"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2681909"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2442857"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3808372"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3082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5641670"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5394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5803331"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5793012"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3330270" y="4520097"/>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4485970" y="4467709"/>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2542605" y="4523272"/>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4774895"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8806086"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8778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4981270"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6879920"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7347703" y="2659548"/>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2587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3495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4816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2437699"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2449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5624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6890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7523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8161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8799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9432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10070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1514171" y="2202347"/>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f</a:t>
              </a:r>
            </a:p>
          </p:txBody>
        </p:sp>
      </p:grpSp>
      <p:grpSp>
        <p:nvGrpSpPr>
          <p:cNvPr id="41032" name="Group 72"/>
          <p:cNvGrpSpPr>
            <a:grpSpLocks/>
          </p:cNvGrpSpPr>
          <p:nvPr/>
        </p:nvGrpSpPr>
        <p:grpSpPr bwMode="auto">
          <a:xfrm>
            <a:off x="1521050"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f</a:t>
              </a:r>
            </a:p>
          </p:txBody>
        </p:sp>
      </p:grpSp>
      <p:sp>
        <p:nvSpPr>
          <p:cNvPr id="41035" name="Line 75"/>
          <p:cNvSpPr>
            <a:spLocks noChangeShapeType="1"/>
          </p:cNvSpPr>
          <p:nvPr/>
        </p:nvSpPr>
        <p:spPr bwMode="auto">
          <a:xfrm>
            <a:off x="2669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3288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3913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4558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5172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5817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6456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7081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7731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8365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9010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9650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2740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3374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4009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4571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5191085"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5805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6455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7084576"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1679270"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2222724"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2257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5421536" y="5018573"/>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5559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5223761" y="4483584"/>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1936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电信领域使用的电磁波的频谱：</a:t>
            </a:r>
          </a:p>
        </p:txBody>
      </p:sp>
    </p:spTree>
    <p:extLst>
      <p:ext uri="{BB962C8B-B14F-4D97-AF65-F5344CB8AC3E}">
        <p14:creationId xmlns:p14="http://schemas.microsoft.com/office/powerpoint/2010/main" val="5331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r>
              <a:rPr lang="zh-CN" altLang="en-US" dirty="0">
                <a:solidFill>
                  <a:srgbClr val="FF0000"/>
                </a:solidFill>
              </a:rPr>
              <a:t>双绞线</a:t>
            </a:r>
            <a:endParaRPr lang="en-US" altLang="zh-CN" dirty="0">
              <a:solidFill>
                <a:srgbClr val="FF0000"/>
              </a:solidFill>
            </a:endParaRPr>
          </a:p>
          <a:p>
            <a:pPr lvl="1"/>
            <a:r>
              <a:rPr lang="zh-CN" altLang="zh-CN" dirty="0"/>
              <a:t>最常用的传输媒体</a:t>
            </a:r>
            <a:r>
              <a:rPr lang="zh-CN" altLang="en-US" dirty="0"/>
              <a:t>。</a:t>
            </a:r>
            <a:endParaRPr lang="en-US" altLang="zh-CN" dirty="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p>
          <a:p>
            <a:pPr lvl="2"/>
            <a:r>
              <a:rPr lang="zh-CN" altLang="en-US" dirty="0"/>
              <a:t>带金属</a:t>
            </a:r>
            <a:r>
              <a:rPr lang="zh-CN" altLang="zh-CN" dirty="0"/>
              <a:t>屏蔽层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Tree>
    <p:extLst>
      <p:ext uri="{BB962C8B-B14F-4D97-AF65-F5344CB8AC3E}">
        <p14:creationId xmlns:p14="http://schemas.microsoft.com/office/powerpoint/2010/main" val="1544049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2" name="图片占位符 1">
            <a:extLst>
              <a:ext uri="{FF2B5EF4-FFF2-40B4-BE49-F238E27FC236}">
                <a16:creationId xmlns:a16="http://schemas.microsoft.com/office/drawing/2014/main" id="{8ED83D78-710B-43D0-BEEC-471CA4AC9497}"/>
              </a:ext>
            </a:extLst>
          </p:cNvPr>
          <p:cNvSpPr>
            <a:spLocks noGrp="1"/>
          </p:cNvSpPr>
          <p:nvPr>
            <p:ph type="pic" sz="quarter" idx="10"/>
          </p:nvPr>
        </p:nvSpPr>
        <p:spPr/>
      </p:sp>
      <p:sp>
        <p:nvSpPr>
          <p:cNvPr id="5" name="文本占位符 4">
            <a:extLst>
              <a:ext uri="{FF2B5EF4-FFF2-40B4-BE49-F238E27FC236}">
                <a16:creationId xmlns:a16="http://schemas.microsoft.com/office/drawing/2014/main" id="{C2C39810-91A0-49FF-9B89-E3B7FE0B5FFA}"/>
              </a:ext>
            </a:extLst>
          </p:cNvPr>
          <p:cNvSpPr>
            <a:spLocks noGrp="1"/>
          </p:cNvSpPr>
          <p:nvPr>
            <p:ph type="body" sz="quarter" idx="11"/>
          </p:nvPr>
        </p:nvSpPr>
        <p:spPr/>
        <p:txBody>
          <a:bodyPr>
            <a:normAutofit fontScale="92500" lnSpcReduction="20000"/>
          </a:bodyPr>
          <a:lstStyle/>
          <a:p>
            <a:r>
              <a:rPr lang="zh-CN" altLang="en-US" dirty="0"/>
              <a:t>双绞线的示意图</a:t>
            </a:r>
          </a:p>
          <a:p>
            <a:endParaRPr lang="zh-CN" altLang="en-US" dirty="0"/>
          </a:p>
        </p:txBody>
      </p:sp>
      <p:grpSp>
        <p:nvGrpSpPr>
          <p:cNvPr id="3" name="组合 2"/>
          <p:cNvGrpSpPr/>
          <p:nvPr/>
        </p:nvGrpSpPr>
        <p:grpSpPr>
          <a:xfrm>
            <a:off x="1847529"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dirty="0">
                  <a:solidFill>
                    <a:srgbClr val="333399"/>
                  </a:solidFill>
                  <a:latin typeface="微软雅黑" panose="020B0503020204020204" pitchFamily="34" charset="-122"/>
                  <a:ea typeface="微软雅黑" panose="020B0503020204020204" pitchFamily="34" charset="-122"/>
                </a:rPr>
                <a:t>聚氯乙烯套层</a:t>
              </a: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绝缘层</a:t>
              </a:r>
            </a:p>
          </p:txBody>
        </p:sp>
        <p:sp>
          <p:nvSpPr>
            <p:cNvPr id="15" name="Text Box 15"/>
            <p:cNvSpPr txBox="1">
              <a:spLocks noChangeArrowheads="1"/>
            </p:cNvSpPr>
            <p:nvPr/>
          </p:nvSpPr>
          <p:spPr bwMode="auto">
            <a:xfrm>
              <a:off x="2199755" y="3004124"/>
              <a:ext cx="182601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(a) </a:t>
              </a:r>
              <a:r>
                <a:rPr lang="zh-CN" altLang="zh-CN" sz="2000" dirty="0">
                  <a:solidFill>
                    <a:srgbClr val="333399"/>
                  </a:solidFill>
                  <a:latin typeface="微软雅黑" panose="020B0503020204020204" pitchFamily="34" charset="-122"/>
                  <a:ea typeface="微软雅黑" panose="020B0503020204020204" pitchFamily="34" charset="-122"/>
                </a:rPr>
                <a:t>无屏蔽双绞线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627192" y="1508596"/>
            <a:ext cx="3573264" cy="1978771"/>
            <a:chOff x="5484192" y="1710311"/>
            <a:chExt cx="2997200" cy="1621728"/>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聚氯乙烯</a:t>
              </a:r>
            </a:p>
            <a:p>
              <a:pPr eaLnBrk="1" hangingPunct="1"/>
              <a:r>
                <a:rPr lang="zh-CN" altLang="en-US" sz="2000">
                  <a:solidFill>
                    <a:srgbClr val="333399"/>
                  </a:solidFill>
                  <a:latin typeface="微软雅黑" panose="020B0503020204020204" pitchFamily="34" charset="-122"/>
                  <a:ea typeface="微软雅黑" panose="020B0503020204020204" pitchFamily="34"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绝缘层</a:t>
              </a:r>
            </a:p>
          </p:txBody>
        </p:sp>
        <p:sp>
          <p:nvSpPr>
            <p:cNvPr id="16" name="Text Box 16"/>
            <p:cNvSpPr txBox="1">
              <a:spLocks noChangeArrowheads="1"/>
            </p:cNvSpPr>
            <p:nvPr/>
          </p:nvSpPr>
          <p:spPr bwMode="auto">
            <a:xfrm>
              <a:off x="6274767" y="3004124"/>
              <a:ext cx="1605692" cy="32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(b) </a:t>
              </a:r>
              <a:r>
                <a:rPr lang="zh-CN" altLang="zh-CN" sz="2000" dirty="0">
                  <a:solidFill>
                    <a:srgbClr val="333399"/>
                  </a:solidFill>
                  <a:latin typeface="微软雅黑" panose="020B0503020204020204" pitchFamily="34" charset="-122"/>
                  <a:ea typeface="微软雅黑" panose="020B0503020204020204" pitchFamily="34" charset="-122"/>
                </a:rPr>
                <a:t>屏蔽双绞线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079776" y="3573016"/>
            <a:ext cx="3672408" cy="2056294"/>
            <a:chOff x="3252146" y="4016920"/>
            <a:chExt cx="2981475" cy="1508184"/>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757682"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rgbClr val="333399"/>
                  </a:solidFill>
                  <a:latin typeface="微软雅黑" panose="020B0503020204020204" pitchFamily="34" charset="-122"/>
                  <a:ea typeface="微软雅黑" panose="020B0503020204020204" pitchFamily="34" charset="-122"/>
                </a:rPr>
                <a:t>3 </a:t>
              </a:r>
              <a:r>
                <a:rPr lang="zh-CN" altLang="en-US" sz="2000">
                  <a:solidFill>
                    <a:srgbClr val="333399"/>
                  </a:solidFill>
                  <a:latin typeface="微软雅黑" panose="020B0503020204020204" pitchFamily="34" charset="-122"/>
                  <a:ea typeface="微软雅黑" panose="020B0503020204020204" pitchFamily="34" charset="-122"/>
                </a:rPr>
                <a:t>类线</a:t>
              </a:r>
            </a:p>
          </p:txBody>
        </p:sp>
        <p:sp>
          <p:nvSpPr>
            <p:cNvPr id="22" name="Text Box 23"/>
            <p:cNvSpPr txBox="1">
              <a:spLocks noChangeArrowheads="1"/>
            </p:cNvSpPr>
            <p:nvPr/>
          </p:nvSpPr>
          <p:spPr bwMode="auto">
            <a:xfrm>
              <a:off x="4295642" y="4650689"/>
              <a:ext cx="757682"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5 </a:t>
              </a:r>
              <a:r>
                <a:rPr lang="zh-CN" altLang="en-US" sz="2000" dirty="0">
                  <a:solidFill>
                    <a:srgbClr val="333399"/>
                  </a:solidFill>
                  <a:latin typeface="微软雅黑" panose="020B0503020204020204" pitchFamily="34" charset="-122"/>
                  <a:ea typeface="微软雅黑" panose="020B0503020204020204" pitchFamily="34" charset="-122"/>
                </a:rPr>
                <a:t>类线</a:t>
              </a:r>
            </a:p>
          </p:txBody>
        </p:sp>
        <p:sp>
          <p:nvSpPr>
            <p:cNvPr id="23" name="Text Box 24"/>
            <p:cNvSpPr txBox="1">
              <a:spLocks noChangeArrowheads="1"/>
            </p:cNvSpPr>
            <p:nvPr/>
          </p:nvSpPr>
          <p:spPr bwMode="auto">
            <a:xfrm>
              <a:off x="3252146" y="5231644"/>
              <a:ext cx="2981475"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dirty="0">
                  <a:solidFill>
                    <a:srgbClr val="333399"/>
                  </a:solidFill>
                  <a:latin typeface="微软雅黑" panose="020B0503020204020204" pitchFamily="34" charset="-122"/>
                  <a:ea typeface="微软雅黑" panose="020B0503020204020204" pitchFamily="34" charset="-122"/>
                </a:rPr>
                <a:t>(c) </a:t>
              </a:r>
              <a:r>
                <a:rPr lang="zh-CN" altLang="zh-CN" sz="2000" dirty="0">
                  <a:solidFill>
                    <a:srgbClr val="333399"/>
                  </a:solidFill>
                  <a:latin typeface="微软雅黑" panose="020B0503020204020204" pitchFamily="34" charset="-122"/>
                  <a:ea typeface="微软雅黑" panose="020B0503020204020204" pitchFamily="34" charset="-122"/>
                </a:rPr>
                <a:t>不同的绞合度的双绞线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54753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r>
              <a:rPr lang="en-US" altLang="zh-CN" dirty="0"/>
              <a:t>1991</a:t>
            </a:r>
            <a:r>
              <a:rPr lang="zh-CN" altLang="zh-CN" dirty="0"/>
              <a:t>年，美国电子工业协会</a:t>
            </a:r>
            <a:r>
              <a:rPr lang="en-US" altLang="zh-CN" dirty="0"/>
              <a:t> EIA </a:t>
            </a:r>
            <a:r>
              <a:rPr lang="zh-CN" altLang="zh-CN" dirty="0"/>
              <a:t>和电信行业协会联合发布了一个用于室内传送数据的无屏蔽双绞线和屏蔽双绞线的标准</a:t>
            </a:r>
            <a:r>
              <a:rPr lang="en-US" altLang="zh-CN" dirty="0"/>
              <a:t> </a:t>
            </a:r>
            <a:r>
              <a:rPr lang="en-US" altLang="zh-CN" dirty="0">
                <a:solidFill>
                  <a:srgbClr val="FF0000"/>
                </a:solidFill>
              </a:rPr>
              <a:t>EIA/TIA-568</a:t>
            </a:r>
            <a:r>
              <a:rPr lang="zh-CN" altLang="zh-CN" dirty="0">
                <a:solidFill>
                  <a:srgbClr val="FF0000"/>
                </a:solidFill>
              </a:rPr>
              <a:t>。</a:t>
            </a:r>
            <a:endParaRPr lang="en-US" altLang="zh-CN" dirty="0">
              <a:solidFill>
                <a:srgbClr val="FF0000"/>
              </a:solidFill>
            </a:endParaRPr>
          </a:p>
          <a:p>
            <a:r>
              <a:rPr lang="en-US" altLang="zh-CN" dirty="0"/>
              <a:t>1995</a:t>
            </a:r>
            <a:r>
              <a:rPr lang="zh-CN" altLang="zh-CN" dirty="0"/>
              <a:t>年将布线标准更新为</a:t>
            </a:r>
            <a:r>
              <a:rPr lang="en-US" altLang="zh-CN" dirty="0"/>
              <a:t> </a:t>
            </a:r>
            <a:r>
              <a:rPr lang="en-US" altLang="zh-CN" dirty="0">
                <a:solidFill>
                  <a:srgbClr val="FF0000"/>
                </a:solidFill>
              </a:rPr>
              <a:t>EIA/TIA-568-A</a:t>
            </a:r>
            <a:r>
              <a:rPr lang="zh-CN" altLang="en-US" dirty="0">
                <a:solidFill>
                  <a:srgbClr val="FF0000"/>
                </a:solidFill>
              </a:rPr>
              <a:t>。</a:t>
            </a:r>
            <a:endParaRPr lang="en-US" altLang="zh-CN" dirty="0">
              <a:solidFill>
                <a:srgbClr val="FF0000"/>
              </a:solidFill>
            </a:endParaRPr>
          </a:p>
          <a:p>
            <a:r>
              <a:rPr lang="zh-CN" altLang="zh-CN" dirty="0"/>
              <a:t>此标准规定了</a:t>
            </a:r>
            <a:r>
              <a:rPr lang="en-US" altLang="zh-CN" dirty="0"/>
              <a:t> </a:t>
            </a:r>
            <a:r>
              <a:rPr lang="en-US" altLang="zh-CN" dirty="0">
                <a:solidFill>
                  <a:srgbClr val="FF0000"/>
                </a:solidFill>
              </a:rPr>
              <a:t>5 </a:t>
            </a:r>
            <a:r>
              <a:rPr lang="zh-CN" altLang="zh-CN" dirty="0">
                <a:solidFill>
                  <a:srgbClr val="FF0000"/>
                </a:solidFill>
              </a:rPr>
              <a:t>个种类的</a:t>
            </a:r>
            <a:r>
              <a:rPr lang="en-US" altLang="zh-CN" dirty="0">
                <a:solidFill>
                  <a:srgbClr val="FF0000"/>
                </a:solidFill>
              </a:rPr>
              <a:t> UTP </a:t>
            </a:r>
            <a:r>
              <a:rPr lang="zh-CN" altLang="zh-CN" dirty="0">
                <a:solidFill>
                  <a:srgbClr val="FF0000"/>
                </a:solidFill>
              </a:rPr>
              <a:t>标准</a:t>
            </a:r>
            <a:r>
              <a:rPr lang="zh-CN" altLang="zh-CN" dirty="0"/>
              <a:t>（从</a:t>
            </a:r>
            <a:r>
              <a:rPr lang="en-US" altLang="zh-CN" dirty="0"/>
              <a:t> 1 </a:t>
            </a:r>
            <a:r>
              <a:rPr lang="zh-CN" altLang="zh-CN" dirty="0"/>
              <a:t>类线到</a:t>
            </a:r>
            <a:r>
              <a:rPr lang="en-US" altLang="zh-CN" dirty="0"/>
              <a:t> 5 </a:t>
            </a:r>
            <a:r>
              <a:rPr lang="zh-CN" altLang="zh-CN" dirty="0"/>
              <a:t>类线）。</a:t>
            </a:r>
            <a:endParaRPr lang="en-US" altLang="zh-CN" dirty="0"/>
          </a:p>
          <a:p>
            <a:r>
              <a:rPr lang="zh-CN" altLang="zh-CN" dirty="0">
                <a:solidFill>
                  <a:srgbClr val="0000CC"/>
                </a:solidFill>
              </a:rPr>
              <a:t>对传送数据来说，现在最常用的</a:t>
            </a:r>
            <a:r>
              <a:rPr lang="en-US" altLang="zh-CN" dirty="0">
                <a:solidFill>
                  <a:srgbClr val="0000CC"/>
                </a:solidFill>
              </a:rPr>
              <a:t> UTP </a:t>
            </a:r>
            <a:r>
              <a:rPr lang="zh-CN" altLang="zh-CN" dirty="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5 </a:t>
            </a:r>
            <a:r>
              <a:rPr lang="zh-CN" altLang="zh-CN" dirty="0">
                <a:solidFill>
                  <a:srgbClr val="0000CC"/>
                </a:solidFill>
              </a:rPr>
              <a:t>或</a:t>
            </a:r>
            <a:r>
              <a:rPr lang="en-US" altLang="zh-CN" dirty="0">
                <a:solidFill>
                  <a:srgbClr val="0000CC"/>
                </a:solidFill>
              </a:rPr>
              <a:t> CAT5</a:t>
            </a:r>
            <a:r>
              <a:rPr lang="zh-CN" altLang="zh-CN" dirty="0">
                <a:solidFill>
                  <a:srgbClr val="0000CC"/>
                </a:solidFill>
              </a:rPr>
              <a:t>）</a:t>
            </a:r>
            <a:r>
              <a:rPr lang="zh-CN" altLang="en-US" dirty="0">
                <a:solidFill>
                  <a:srgbClr val="0000CC"/>
                </a:solidFill>
              </a:rPr>
              <a:t>。</a:t>
            </a:r>
            <a:endParaRPr lang="en-US" altLang="zh-CN" dirty="0">
              <a:solidFill>
                <a:srgbClr val="0000CC"/>
              </a:solidFill>
            </a:endParaRPr>
          </a:p>
        </p:txBody>
      </p:sp>
      <p:sp>
        <p:nvSpPr>
          <p:cNvPr id="121858" name="Rectangle 2"/>
          <p:cNvSpPr>
            <a:spLocks noGrp="1" noChangeArrowheads="1"/>
          </p:cNvSpPr>
          <p:nvPr>
            <p:ph type="title"/>
          </p:nvPr>
        </p:nvSpPr>
        <p:spPr/>
        <p:txBody>
          <a:bodyPr/>
          <a:lstStyle/>
          <a:p>
            <a:pPr algn="ctr"/>
            <a:r>
              <a:rPr lang="zh-CN" altLang="en-US" dirty="0"/>
              <a:t>双绞线标准</a:t>
            </a:r>
          </a:p>
        </p:txBody>
      </p:sp>
      <p:pic>
        <p:nvPicPr>
          <p:cNvPr id="1026" name="Picture 2" descr="https://iknow-pic.cdn.bcebos.com/38dbb6fd5266d016f7297af1992bd40735fa3533?x-bce-process=image/resize,m_lfit,w_600,h_800,limit_1/quality,q_85">
            <a:extLst>
              <a:ext uri="{FF2B5EF4-FFF2-40B4-BE49-F238E27FC236}">
                <a16:creationId xmlns:a16="http://schemas.microsoft.com/office/drawing/2014/main" id="{7EB7DABD-4975-4C40-9B76-07E340396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394" y="4454361"/>
            <a:ext cx="4762500" cy="20193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855343B-1A70-4421-85BB-BD8B9841E356}"/>
              </a:ext>
            </a:extLst>
          </p:cNvPr>
          <p:cNvSpPr/>
          <p:nvPr/>
        </p:nvSpPr>
        <p:spPr>
          <a:xfrm>
            <a:off x="6558700" y="4653136"/>
            <a:ext cx="4647426" cy="369332"/>
          </a:xfrm>
          <a:prstGeom prst="rect">
            <a:avLst/>
          </a:prstGeom>
        </p:spPr>
        <p:txBody>
          <a:bodyPr wrap="none">
            <a:spAutoFit/>
          </a:bodyPr>
          <a:lstStyle/>
          <a:p>
            <a:r>
              <a:rPr lang="zh-CN" altLang="en-US" dirty="0">
                <a:solidFill>
                  <a:schemeClr val="accent6">
                    <a:lumMod val="75000"/>
                  </a:schemeClr>
                </a:solidFill>
              </a:rPr>
              <a:t>直通线：又叫正线或标准线，两端采用</a:t>
            </a:r>
            <a:r>
              <a:rPr lang="en-US" altLang="zh-CN" dirty="0">
                <a:solidFill>
                  <a:schemeClr val="accent6">
                    <a:lumMod val="75000"/>
                  </a:schemeClr>
                </a:solidFill>
              </a:rPr>
              <a:t>568B</a:t>
            </a:r>
            <a:endParaRPr lang="zh-CN" altLang="en-US" dirty="0">
              <a:solidFill>
                <a:schemeClr val="accent6">
                  <a:lumMod val="75000"/>
                </a:schemeClr>
              </a:solidFill>
            </a:endParaRPr>
          </a:p>
        </p:txBody>
      </p:sp>
      <p:sp>
        <p:nvSpPr>
          <p:cNvPr id="5" name="矩形 4">
            <a:extLst>
              <a:ext uri="{FF2B5EF4-FFF2-40B4-BE49-F238E27FC236}">
                <a16:creationId xmlns:a16="http://schemas.microsoft.com/office/drawing/2014/main" id="{08A24DE3-150A-4BCD-B466-6D147B8F7389}"/>
              </a:ext>
            </a:extLst>
          </p:cNvPr>
          <p:cNvSpPr/>
          <p:nvPr/>
        </p:nvSpPr>
        <p:spPr>
          <a:xfrm>
            <a:off x="6558700" y="5055566"/>
            <a:ext cx="6096000" cy="369332"/>
          </a:xfrm>
          <a:prstGeom prst="rect">
            <a:avLst/>
          </a:prstGeom>
        </p:spPr>
        <p:txBody>
          <a:bodyPr>
            <a:spAutoFit/>
          </a:bodyPr>
          <a:lstStyle/>
          <a:p>
            <a:r>
              <a:rPr lang="zh-CN" altLang="en-US" dirty="0">
                <a:solidFill>
                  <a:schemeClr val="accent6">
                    <a:lumMod val="75000"/>
                  </a:schemeClr>
                </a:solidFill>
              </a:rPr>
              <a:t>交叉线：一端用</a:t>
            </a:r>
            <a:r>
              <a:rPr lang="en-US" altLang="zh-CN" dirty="0">
                <a:solidFill>
                  <a:schemeClr val="accent6">
                    <a:lumMod val="75000"/>
                  </a:schemeClr>
                </a:solidFill>
              </a:rPr>
              <a:t>568A</a:t>
            </a:r>
            <a:r>
              <a:rPr lang="zh-CN" altLang="en-US" dirty="0">
                <a:solidFill>
                  <a:schemeClr val="accent6">
                    <a:lumMod val="75000"/>
                  </a:schemeClr>
                </a:solidFill>
              </a:rPr>
              <a:t>，一端用</a:t>
            </a:r>
            <a:r>
              <a:rPr lang="en-US" altLang="zh-CN" dirty="0">
                <a:solidFill>
                  <a:schemeClr val="accent6">
                    <a:lumMod val="75000"/>
                  </a:schemeClr>
                </a:solidFill>
              </a:rPr>
              <a:t>568B</a:t>
            </a:r>
            <a:endParaRPr lang="zh-CN" altLang="en-US" dirty="0">
              <a:solidFill>
                <a:schemeClr val="accent6">
                  <a:lumMod val="75000"/>
                </a:schemeClr>
              </a:solidFill>
            </a:endParaRPr>
          </a:p>
        </p:txBody>
      </p:sp>
      <p:sp>
        <p:nvSpPr>
          <p:cNvPr id="6" name="矩形 5">
            <a:extLst>
              <a:ext uri="{FF2B5EF4-FFF2-40B4-BE49-F238E27FC236}">
                <a16:creationId xmlns:a16="http://schemas.microsoft.com/office/drawing/2014/main" id="{B324DA98-90B1-4CC2-AD31-F0C58FD56B9E}"/>
              </a:ext>
            </a:extLst>
          </p:cNvPr>
          <p:cNvSpPr/>
          <p:nvPr/>
        </p:nvSpPr>
        <p:spPr>
          <a:xfrm>
            <a:off x="6558700" y="5718447"/>
            <a:ext cx="2980303" cy="369332"/>
          </a:xfrm>
          <a:prstGeom prst="rect">
            <a:avLst/>
          </a:prstGeom>
        </p:spPr>
        <p:txBody>
          <a:bodyPr wrap="none">
            <a:spAutoFit/>
          </a:bodyPr>
          <a:lstStyle/>
          <a:p>
            <a:r>
              <a:rPr lang="zh-CN" altLang="en-US" dirty="0">
                <a:solidFill>
                  <a:schemeClr val="accent6">
                    <a:lumMod val="75000"/>
                  </a:schemeClr>
                </a:solidFill>
              </a:rPr>
              <a:t>千兆网络用</a:t>
            </a:r>
            <a:r>
              <a:rPr lang="en-US" altLang="zh-CN" dirty="0">
                <a:solidFill>
                  <a:schemeClr val="accent6">
                    <a:lumMod val="75000"/>
                  </a:schemeClr>
                </a:solidFill>
              </a:rPr>
              <a:t>8</a:t>
            </a:r>
            <a:r>
              <a:rPr lang="zh-CN" altLang="en-US" dirty="0">
                <a:solidFill>
                  <a:schemeClr val="accent6">
                    <a:lumMod val="75000"/>
                  </a:schemeClr>
                </a:solidFill>
              </a:rPr>
              <a:t>根，百兆用</a:t>
            </a:r>
            <a:r>
              <a:rPr lang="en-US" altLang="zh-CN" dirty="0">
                <a:solidFill>
                  <a:schemeClr val="accent6">
                    <a:lumMod val="75000"/>
                  </a:schemeClr>
                </a:solidFill>
              </a:rPr>
              <a:t>4</a:t>
            </a:r>
            <a:r>
              <a:rPr lang="zh-CN" altLang="en-US" dirty="0">
                <a:solidFill>
                  <a:schemeClr val="accent6">
                    <a:lumMod val="75000"/>
                  </a:schemeClr>
                </a:solidFill>
              </a:rPr>
              <a:t>根</a:t>
            </a:r>
          </a:p>
        </p:txBody>
      </p:sp>
    </p:spTree>
    <p:extLst>
      <p:ext uri="{BB962C8B-B14F-4D97-AF65-F5344CB8AC3E}">
        <p14:creationId xmlns:p14="http://schemas.microsoft.com/office/powerpoint/2010/main" val="3405386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a:t>双绞线标准</a:t>
            </a:r>
          </a:p>
        </p:txBody>
      </p:sp>
      <p:graphicFrame>
        <p:nvGraphicFramePr>
          <p:cNvPr id="3" name="内容占位符 2"/>
          <p:cNvGraphicFramePr>
            <a:graphicFrameLocks noGrp="1"/>
          </p:cNvGraphicFramePr>
          <p:nvPr>
            <p:ph idx="4294967295"/>
            <p:extLst>
              <p:ext uri="{D42A27DB-BD31-4B8C-83A1-F6EECF244321}">
                <p14:modId xmlns:p14="http://schemas.microsoft.com/office/powerpoint/2010/main" val="2119955128"/>
              </p:ext>
            </p:extLst>
          </p:nvPr>
        </p:nvGraphicFramePr>
        <p:xfrm>
          <a:off x="1559496" y="1700213"/>
          <a:ext cx="9217024" cy="4300483"/>
        </p:xfrm>
        <a:graphic>
          <a:graphicData uri="http://schemas.openxmlformats.org/drawingml/2006/table">
            <a:tbl>
              <a:tblPr firstRow="1" firstCol="1">
                <a:tableStyleId>{073A0DAA-6AF3-43AB-8588-CEC1D06C72B9}</a:tableStyleId>
              </a:tblPr>
              <a:tblGrid>
                <a:gridCol w="1484108">
                  <a:extLst>
                    <a:ext uri="{9D8B030D-6E8A-4147-A177-3AD203B41FA5}">
                      <a16:colId xmlns:a16="http://schemas.microsoft.com/office/drawing/2014/main" val="20000"/>
                    </a:ext>
                  </a:extLst>
                </a:gridCol>
                <a:gridCol w="139621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630722">
                <a:tc>
                  <a:txBody>
                    <a:bodyPr/>
                    <a:lstStyle/>
                    <a:p>
                      <a:pPr algn="ctr">
                        <a:lnSpc>
                          <a:spcPct val="100000"/>
                        </a:lnSpc>
                        <a:spcAft>
                          <a:spcPts val="0"/>
                        </a:spcAft>
                      </a:pPr>
                      <a:r>
                        <a:rPr lang="zh-CN" sz="2000" b="1" dirty="0">
                          <a:solidFill>
                            <a:srgbClr val="333399"/>
                          </a:solidFill>
                          <a:effectLst/>
                          <a:latin typeface="+mn-lt"/>
                          <a:ea typeface="黑体" pitchFamily="2" charset="-122"/>
                        </a:rPr>
                        <a:t>绞合线类别</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典型应用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914033">
                <a:tc>
                  <a:txBody>
                    <a:bodyPr/>
                    <a:lstStyle/>
                    <a:p>
                      <a:pPr algn="ctr">
                        <a:lnSpc>
                          <a:spcPct val="100000"/>
                        </a:lnSpc>
                        <a:spcAft>
                          <a:spcPts val="0"/>
                        </a:spcAft>
                      </a:pPr>
                      <a:r>
                        <a:rPr lang="en-US" sz="2000" b="1">
                          <a:solidFill>
                            <a:srgbClr val="333399"/>
                          </a:solidFill>
                          <a:effectLst/>
                          <a:latin typeface="+mn-lt"/>
                          <a:ea typeface="黑体" pitchFamily="2" charset="-122"/>
                        </a:rPr>
                        <a:t>3</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16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rgbClr val="333399"/>
                          </a:solidFill>
                          <a:effectLst/>
                          <a:latin typeface="+mn-lt"/>
                          <a:ea typeface="黑体" pitchFamily="2" charset="-122"/>
                        </a:rPr>
                        <a:t>2</a:t>
                      </a:r>
                      <a:r>
                        <a:rPr lang="zh-CN" sz="2000" b="1">
                          <a:solidFill>
                            <a:srgbClr val="333399"/>
                          </a:solidFill>
                          <a:effectLst/>
                          <a:latin typeface="+mn-lt"/>
                          <a:ea typeface="黑体" pitchFamily="2" charset="-122"/>
                        </a:rPr>
                        <a:t>对</a:t>
                      </a: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模拟电话；曾用于传统以太网（</a:t>
                      </a:r>
                      <a:r>
                        <a:rPr lang="en-US" sz="2000" b="1">
                          <a:solidFill>
                            <a:srgbClr val="333399"/>
                          </a:solidFill>
                          <a:effectLst/>
                          <a:latin typeface="+mn-lt"/>
                          <a:ea typeface="黑体" pitchFamily="2" charset="-122"/>
                        </a:rPr>
                        <a:t>10 Mbit/s</a:t>
                      </a:r>
                      <a:r>
                        <a:rPr lang="zh-CN" sz="2000" b="1">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781">
                <a:tc>
                  <a:txBody>
                    <a:bodyPr/>
                    <a:lstStyle/>
                    <a:p>
                      <a:pPr algn="ctr">
                        <a:lnSpc>
                          <a:spcPct val="100000"/>
                        </a:lnSpc>
                        <a:spcAft>
                          <a:spcPts val="0"/>
                        </a:spcAft>
                      </a:pPr>
                      <a:r>
                        <a:rPr lang="en-US" sz="2000" b="1">
                          <a:solidFill>
                            <a:srgbClr val="333399"/>
                          </a:solidFill>
                          <a:effectLst/>
                          <a:latin typeface="+mn-lt"/>
                          <a:ea typeface="黑体" pitchFamily="2" charset="-122"/>
                        </a:rPr>
                        <a:t>4</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20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对</a:t>
                      </a:r>
                      <a:r>
                        <a:rPr lang="en-US" sz="2000" b="1">
                          <a:solidFill>
                            <a:srgbClr val="333399"/>
                          </a:solidFill>
                          <a:effectLst/>
                          <a:latin typeface="+mn-lt"/>
                          <a:ea typeface="黑体" pitchFamily="2" charset="-122"/>
                        </a:rPr>
                        <a:t>8</a:t>
                      </a:r>
                      <a:r>
                        <a:rPr lang="zh-CN" sz="2000" b="1">
                          <a:solidFill>
                            <a:srgbClr val="333399"/>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30722">
                <a:tc>
                  <a:txBody>
                    <a:bodyPr/>
                    <a:lstStyle/>
                    <a:p>
                      <a:pPr algn="ctr">
                        <a:lnSpc>
                          <a:spcPct val="100000"/>
                        </a:lnSpc>
                        <a:spcAft>
                          <a:spcPts val="0"/>
                        </a:spcAft>
                      </a:pPr>
                      <a:r>
                        <a:rPr lang="en-US" sz="2000" b="1">
                          <a:solidFill>
                            <a:srgbClr val="333399"/>
                          </a:solidFill>
                          <a:effectLst/>
                          <a:latin typeface="+mn-lt"/>
                          <a:ea typeface="黑体" pitchFamily="2" charset="-122"/>
                        </a:rPr>
                        <a:t>5</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100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传输速率不超过</a:t>
                      </a:r>
                      <a:r>
                        <a:rPr lang="en-US" sz="2000" b="1">
                          <a:solidFill>
                            <a:srgbClr val="333399"/>
                          </a:solidFill>
                          <a:effectLst/>
                          <a:latin typeface="+mn-lt"/>
                          <a:ea typeface="黑体" pitchFamily="2" charset="-122"/>
                        </a:rPr>
                        <a:t>100 Mbit/s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0722">
                <a:tc>
                  <a:txBody>
                    <a:bodyPr/>
                    <a:lstStyle/>
                    <a:p>
                      <a:pPr algn="ctr">
                        <a:lnSpc>
                          <a:spcPct val="100000"/>
                        </a:lnSpc>
                        <a:spcAft>
                          <a:spcPts val="0"/>
                        </a:spcAft>
                      </a:pPr>
                      <a:r>
                        <a:rPr lang="en-US" sz="2000" b="1" dirty="0">
                          <a:solidFill>
                            <a:srgbClr val="333399"/>
                          </a:solidFill>
                          <a:effectLst/>
                          <a:latin typeface="+mn-lt"/>
                          <a:ea typeface="黑体" pitchFamily="2" charset="-122"/>
                        </a:rPr>
                        <a:t>5E</a:t>
                      </a:r>
                      <a:r>
                        <a:rPr lang="zh-CN" sz="2000" b="1" dirty="0">
                          <a:solidFill>
                            <a:srgbClr val="333399"/>
                          </a:solidFill>
                          <a:effectLst/>
                          <a:latin typeface="+mn-lt"/>
                          <a:ea typeface="黑体" pitchFamily="2" charset="-122"/>
                        </a:rPr>
                        <a:t>（超</a:t>
                      </a:r>
                      <a:r>
                        <a:rPr lang="en-US" sz="2000" b="1" dirty="0">
                          <a:solidFill>
                            <a:srgbClr val="333399"/>
                          </a:solidFill>
                          <a:effectLst/>
                          <a:latin typeface="+mn-lt"/>
                          <a:ea typeface="黑体" pitchFamily="2" charset="-122"/>
                        </a:rPr>
                        <a:t>5</a:t>
                      </a:r>
                      <a:r>
                        <a:rPr lang="zh-CN" sz="2000" b="1" dirty="0">
                          <a:solidFill>
                            <a:srgbClr val="333399"/>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125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5</a:t>
                      </a:r>
                      <a:r>
                        <a:rPr lang="zh-CN" sz="2000" b="1">
                          <a:solidFill>
                            <a:srgbClr val="333399"/>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传输速率不超过</a:t>
                      </a:r>
                      <a:r>
                        <a:rPr lang="en-US" sz="2000" b="1">
                          <a:solidFill>
                            <a:srgbClr val="333399"/>
                          </a:solidFill>
                          <a:effectLst/>
                          <a:latin typeface="+mn-lt"/>
                          <a:ea typeface="黑体" pitchFamily="2" charset="-122"/>
                        </a:rPr>
                        <a:t>1 Gbit/s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30722">
                <a:tc>
                  <a:txBody>
                    <a:bodyPr/>
                    <a:lstStyle/>
                    <a:p>
                      <a:pPr algn="ctr">
                        <a:lnSpc>
                          <a:spcPct val="100000"/>
                        </a:lnSpc>
                        <a:spcAft>
                          <a:spcPts val="0"/>
                        </a:spcAft>
                      </a:pPr>
                      <a:r>
                        <a:rPr lang="en-US" sz="2000" b="1">
                          <a:solidFill>
                            <a:srgbClr val="333399"/>
                          </a:solidFill>
                          <a:effectLst/>
                          <a:latin typeface="+mn-lt"/>
                          <a:ea typeface="黑体" pitchFamily="2" charset="-122"/>
                        </a:rPr>
                        <a:t>6</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250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5</a:t>
                      </a:r>
                      <a:r>
                        <a:rPr lang="zh-CN" sz="2000" b="1">
                          <a:solidFill>
                            <a:srgbClr val="333399"/>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传输速率高于</a:t>
                      </a:r>
                      <a:r>
                        <a:rPr lang="en-US" sz="2000" b="1">
                          <a:solidFill>
                            <a:srgbClr val="333399"/>
                          </a:solidFill>
                          <a:effectLst/>
                          <a:latin typeface="+mn-lt"/>
                          <a:ea typeface="黑体" pitchFamily="2" charset="-122"/>
                        </a:rPr>
                        <a:t>1 Gbit/s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1781">
                <a:tc>
                  <a:txBody>
                    <a:bodyPr/>
                    <a:lstStyle/>
                    <a:p>
                      <a:pPr algn="ctr">
                        <a:lnSpc>
                          <a:spcPct val="100000"/>
                        </a:lnSpc>
                        <a:spcAft>
                          <a:spcPts val="0"/>
                        </a:spcAft>
                      </a:pPr>
                      <a:r>
                        <a:rPr lang="en-US" sz="2000" b="1">
                          <a:solidFill>
                            <a:srgbClr val="333399"/>
                          </a:solidFill>
                          <a:effectLst/>
                          <a:latin typeface="+mn-lt"/>
                          <a:ea typeface="黑体" pitchFamily="2" charset="-122"/>
                        </a:rPr>
                        <a:t>7</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600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rgbClr val="333399"/>
                          </a:solidFill>
                          <a:effectLst/>
                          <a:latin typeface="+mn-lt"/>
                          <a:ea typeface="黑体" pitchFamily="2" charset="-122"/>
                        </a:rPr>
                        <a:t>传输速率高于</a:t>
                      </a:r>
                      <a:r>
                        <a:rPr lang="en-US" sz="2000" b="1" dirty="0">
                          <a:solidFill>
                            <a:srgbClr val="333399"/>
                          </a:solidFill>
                          <a:effectLst/>
                          <a:latin typeface="+mn-lt"/>
                          <a:ea typeface="黑体" pitchFamily="2" charset="-122"/>
                        </a:rPr>
                        <a:t>10 </a:t>
                      </a:r>
                      <a:r>
                        <a:rPr lang="en-US" sz="2000" b="1" dirty="0" err="1">
                          <a:solidFill>
                            <a:srgbClr val="333399"/>
                          </a:solidFill>
                          <a:effectLst/>
                          <a:latin typeface="+mn-lt"/>
                          <a:ea typeface="黑体" pitchFamily="2" charset="-122"/>
                        </a:rPr>
                        <a:t>Gbit</a:t>
                      </a:r>
                      <a:r>
                        <a:rPr lang="en-US" sz="2000" b="1" dirty="0">
                          <a:solidFill>
                            <a:srgbClr val="333399"/>
                          </a:solidFill>
                          <a:effectLst/>
                          <a:latin typeface="+mn-lt"/>
                          <a:ea typeface="黑体" pitchFamily="2" charset="-122"/>
                        </a:rPr>
                        <a:t>/s</a:t>
                      </a:r>
                      <a:r>
                        <a:rPr lang="zh-CN" sz="2000" b="1" dirty="0">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 name="矩形 3"/>
          <p:cNvSpPr/>
          <p:nvPr/>
        </p:nvSpPr>
        <p:spPr>
          <a:xfrm>
            <a:off x="3445949" y="1196752"/>
            <a:ext cx="5444118" cy="461665"/>
          </a:xfrm>
          <a:prstGeom prst="rect">
            <a:avLst/>
          </a:prstGeom>
        </p:spPr>
        <p:txBody>
          <a:bodyPr wrap="non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常用的绞合线的类别、带宽和典型应用</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6723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a:lnSpc>
                <a:spcPct val="100000"/>
              </a:lnSpc>
            </a:pPr>
            <a:r>
              <a:rPr lang="zh-CN" altLang="en-US" dirty="0">
                <a:solidFill>
                  <a:srgbClr val="FF0000"/>
                </a:solidFill>
              </a:rPr>
              <a:t>同轴电缆</a:t>
            </a:r>
          </a:p>
          <a:p>
            <a:pPr lvl="1">
              <a:lnSpc>
                <a:spcPct val="100000"/>
              </a:lnSpc>
            </a:pPr>
            <a:r>
              <a:rPr lang="zh-CN" altLang="zh-CN" dirty="0"/>
              <a:t>同轴电缆具有很好的抗干扰特性，被广泛用于传输较高速率的数据</a:t>
            </a:r>
            <a:r>
              <a:rPr lang="zh-CN" altLang="en-US" dirty="0"/>
              <a:t>。</a:t>
            </a:r>
            <a:endParaRPr lang="en-US" altLang="zh-CN" dirty="0"/>
          </a:p>
          <a:p>
            <a:pPr lvl="1">
              <a:lnSpc>
                <a:spcPct val="100000"/>
              </a:lnSpc>
            </a:pPr>
            <a:r>
              <a:rPr lang="zh-CN" altLang="zh-CN" dirty="0"/>
              <a:t>同轴电缆的带宽取决于电缆的质量</a:t>
            </a:r>
            <a:r>
              <a:rPr lang="zh-CN" altLang="en-US" dirty="0"/>
              <a:t>。</a:t>
            </a:r>
            <a:endParaRPr lang="en-US" altLang="zh-CN" dirty="0">
              <a:solidFill>
                <a:srgbClr val="0000CC"/>
              </a:solidFill>
              <a:latin typeface="Arial" charset="0"/>
            </a:endParaRPr>
          </a:p>
          <a:p>
            <a:pPr lvl="1">
              <a:lnSpc>
                <a:spcPct val="100000"/>
              </a:lnSpc>
            </a:pPr>
            <a:r>
              <a:rPr lang="en-US" altLang="zh-CN" dirty="0">
                <a:solidFill>
                  <a:srgbClr val="FF0000"/>
                </a:solidFill>
              </a:rPr>
              <a:t>50</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LAN / </a:t>
            </a:r>
            <a:r>
              <a:rPr lang="zh-CN" altLang="en-US" dirty="0">
                <a:solidFill>
                  <a:srgbClr val="0000CC"/>
                </a:solidFill>
              </a:rPr>
              <a:t>数字传输常用</a:t>
            </a: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a:t>
            </a:r>
            <a:r>
              <a:rPr lang="zh-CN" altLang="en-US" dirty="0">
                <a:solidFill>
                  <a:srgbClr val="0000CC"/>
                </a:solidFill>
              </a:rPr>
              <a:t>有线电视 </a:t>
            </a:r>
            <a:r>
              <a:rPr lang="en-US" altLang="zh-CN" dirty="0">
                <a:solidFill>
                  <a:srgbClr val="0000CC"/>
                </a:solidFill>
              </a:rPr>
              <a:t>/ </a:t>
            </a:r>
            <a:r>
              <a:rPr lang="zh-CN" altLang="en-US" dirty="0">
                <a:solidFill>
                  <a:srgbClr val="0000CC"/>
                </a:solidFill>
              </a:rPr>
              <a:t>模拟传输常用</a:t>
            </a:r>
          </a:p>
        </p:txBody>
      </p:sp>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grpSp>
        <p:nvGrpSpPr>
          <p:cNvPr id="2" name="组合 1"/>
          <p:cNvGrpSpPr/>
          <p:nvPr/>
        </p:nvGrpSpPr>
        <p:grpSpPr>
          <a:xfrm>
            <a:off x="1559496" y="4365105"/>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外导体屏蔽层</a:t>
              </a:r>
            </a:p>
          </p:txBody>
        </p:sp>
        <p:sp>
          <p:nvSpPr>
            <p:cNvPr id="9" name="Text Box 6"/>
            <p:cNvSpPr txBox="1">
              <a:spLocks noChangeArrowheads="1"/>
            </p:cNvSpPr>
            <p:nvPr/>
          </p:nvSpPr>
          <p:spPr bwMode="auto">
            <a:xfrm>
              <a:off x="6284913" y="4067175"/>
              <a:ext cx="963612" cy="36863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333399"/>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1963543" y="5786245"/>
            <a:ext cx="467451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同轴电缆的结构</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ED89F866-F22F-404F-BDF9-3414269EE3F4}"/>
              </a:ext>
            </a:extLst>
          </p:cNvPr>
          <p:cNvSpPr txBox="1"/>
          <p:nvPr/>
        </p:nvSpPr>
        <p:spPr>
          <a:xfrm>
            <a:off x="8620117" y="4583509"/>
            <a:ext cx="2040557" cy="369332"/>
          </a:xfrm>
          <a:prstGeom prst="rect">
            <a:avLst/>
          </a:prstGeom>
          <a:noFill/>
        </p:spPr>
        <p:txBody>
          <a:bodyPr wrap="square" rtlCol="0">
            <a:spAutoFit/>
          </a:bodyPr>
          <a:lstStyle/>
          <a:p>
            <a:r>
              <a:rPr lang="en-US" altLang="zh-CN" dirty="0">
                <a:solidFill>
                  <a:srgbClr val="00B050"/>
                </a:solidFill>
              </a:rPr>
              <a:t>T</a:t>
            </a:r>
            <a:r>
              <a:rPr lang="zh-CN" altLang="en-US" dirty="0">
                <a:solidFill>
                  <a:srgbClr val="00B050"/>
                </a:solidFill>
              </a:rPr>
              <a:t>型头</a:t>
            </a:r>
          </a:p>
        </p:txBody>
      </p:sp>
      <p:pic>
        <p:nvPicPr>
          <p:cNvPr id="5" name="图片 4">
            <a:extLst>
              <a:ext uri="{FF2B5EF4-FFF2-40B4-BE49-F238E27FC236}">
                <a16:creationId xmlns:a16="http://schemas.microsoft.com/office/drawing/2014/main" id="{4F717D4B-03FD-4723-95E4-80040F914D01}"/>
              </a:ext>
            </a:extLst>
          </p:cNvPr>
          <p:cNvPicPr>
            <a:picLocks noChangeAspect="1"/>
          </p:cNvPicPr>
          <p:nvPr/>
        </p:nvPicPr>
        <p:blipFill>
          <a:blip r:embed="rId4"/>
          <a:stretch>
            <a:fillRect/>
          </a:stretch>
        </p:blipFill>
        <p:spPr>
          <a:xfrm>
            <a:off x="9883436" y="3722290"/>
            <a:ext cx="1613164" cy="1209873"/>
          </a:xfrm>
          <a:prstGeom prst="rect">
            <a:avLst/>
          </a:prstGeom>
        </p:spPr>
      </p:pic>
      <p:pic>
        <p:nvPicPr>
          <p:cNvPr id="12" name="图片 11">
            <a:extLst>
              <a:ext uri="{FF2B5EF4-FFF2-40B4-BE49-F238E27FC236}">
                <a16:creationId xmlns:a16="http://schemas.microsoft.com/office/drawing/2014/main" id="{23BF8844-6BED-43C1-848D-82EE4FD555D6}"/>
              </a:ext>
            </a:extLst>
          </p:cNvPr>
          <p:cNvPicPr>
            <a:picLocks noChangeAspect="1"/>
          </p:cNvPicPr>
          <p:nvPr/>
        </p:nvPicPr>
        <p:blipFill>
          <a:blip r:embed="rId5"/>
          <a:stretch>
            <a:fillRect/>
          </a:stretch>
        </p:blipFill>
        <p:spPr>
          <a:xfrm>
            <a:off x="8258100" y="4999440"/>
            <a:ext cx="3238500" cy="1638300"/>
          </a:xfrm>
          <a:prstGeom prst="rect">
            <a:avLst/>
          </a:prstGeom>
        </p:spPr>
      </p:pic>
    </p:spTree>
    <p:extLst>
      <p:ext uri="{BB962C8B-B14F-4D97-AF65-F5344CB8AC3E}">
        <p14:creationId xmlns:p14="http://schemas.microsoft.com/office/powerpoint/2010/main" val="908404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a:solidFill>
                <a:srgbClr val="FF0000"/>
              </a:solidFill>
            </a:endParaRPr>
          </a:p>
          <a:p>
            <a:pPr lvl="1"/>
            <a:r>
              <a:rPr lang="zh-CN" altLang="zh-CN" dirty="0"/>
              <a:t>光纤是光纤通信的传输媒体</a:t>
            </a:r>
            <a:r>
              <a:rPr lang="zh-CN" altLang="en-US" dirty="0"/>
              <a:t>。</a:t>
            </a:r>
            <a:endParaRPr lang="en-US" altLang="zh-CN" dirty="0"/>
          </a:p>
          <a:p>
            <a:pPr lvl="1"/>
            <a:r>
              <a:rPr lang="zh-CN" altLang="zh-CN" dirty="0"/>
              <a:t>由于可见光的频率非常高，约为</a:t>
            </a:r>
            <a:r>
              <a:rPr lang="en-US" altLang="zh-CN" dirty="0"/>
              <a:t> 10</a:t>
            </a:r>
            <a:r>
              <a:rPr lang="en-US" altLang="zh-CN" baseline="30000" dirty="0"/>
              <a:t>8</a:t>
            </a:r>
            <a:r>
              <a:rPr lang="en-US" altLang="zh-CN" dirty="0"/>
              <a:t> MHz </a:t>
            </a:r>
            <a:r>
              <a:rPr lang="zh-CN" altLang="zh-CN" dirty="0"/>
              <a:t>的量级，因此一个光纤通信系统的传输带宽远远大于目前其他各种传输媒体的带宽</a:t>
            </a:r>
            <a:r>
              <a:rPr lang="zh-CN" altLang="en-US" dirty="0"/>
              <a:t>。</a:t>
            </a:r>
            <a:endParaRPr lang="en-US" altLang="zh-CN" dirty="0"/>
          </a:p>
          <a:p>
            <a:pPr lvl="1"/>
            <a:endParaRPr lang="zh-CN" altLang="en-US" dirty="0"/>
          </a:p>
        </p:txBody>
      </p:sp>
      <p:sp>
        <p:nvSpPr>
          <p:cNvPr id="2" name="标题 1"/>
          <p:cNvSpPr>
            <a:spLocks noGrp="1"/>
          </p:cNvSpPr>
          <p:nvPr>
            <p:ph type="title"/>
          </p:nvPr>
        </p:nvSpPr>
        <p:spPr/>
        <p:txBody>
          <a:bodyPr/>
          <a:lstStyle/>
          <a:p>
            <a:r>
              <a:rPr lang="en-US" altLang="zh-CN" dirty="0"/>
              <a:t>2.3.1  </a:t>
            </a:r>
            <a:r>
              <a:rPr lang="zh-CN" altLang="en-US" dirty="0"/>
              <a:t>导引型传输媒体</a:t>
            </a:r>
          </a:p>
        </p:txBody>
      </p:sp>
      <p:sp>
        <p:nvSpPr>
          <p:cNvPr id="7" name="AutoShape 8" descr="http://img3.imgtn.bdimg.com/it/u=2687704668,3138418309&amp;fm=21&amp;gp=0.jpg"/>
          <p:cNvSpPr>
            <a:spLocks noChangeAspect="1" noChangeArrowheads="1"/>
          </p:cNvSpPr>
          <p:nvPr/>
        </p:nvSpPr>
        <p:spPr bwMode="auto">
          <a:xfrm>
            <a:off x="1298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1450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9209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1919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333399"/>
                  </a:solidFill>
                  <a:latin typeface="微软雅黑" panose="020B0503020204020204" pitchFamily="34" charset="-122"/>
                  <a:ea typeface="微软雅黑" panose="020B0503020204020204" pitchFamily="34"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dirty="0">
                  <a:solidFill>
                    <a:srgbClr val="333399"/>
                  </a:solidFill>
                  <a:latin typeface="微软雅黑" panose="020B0503020204020204" pitchFamily="34" charset="-122"/>
                  <a:ea typeface="微软雅黑" panose="020B0503020204020204" pitchFamily="34"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  </a:t>
              </a:r>
              <a:r>
                <a:rPr kumimoji="1" lang="zh-CN" altLang="en-US" sz="2000">
                  <a:solidFill>
                    <a:srgbClr val="333399"/>
                  </a:solidFill>
                  <a:latin typeface="微软雅黑" panose="020B0503020204020204" pitchFamily="34" charset="-122"/>
                  <a:ea typeface="微软雅黑" panose="020B0503020204020204" pitchFamily="34" charset="-122"/>
                </a:rPr>
                <a:t>包层</a:t>
              </a:r>
            </a:p>
            <a:p>
              <a:pPr algn="l"/>
              <a:r>
                <a:rPr kumimoji="1" lang="zh-CN" altLang="en-US" sz="2000">
                  <a:solidFill>
                    <a:srgbClr val="333399"/>
                  </a:solidFill>
                  <a:latin typeface="微软雅黑" panose="020B0503020204020204" pitchFamily="34" charset="-122"/>
                  <a:ea typeface="微软雅黑" panose="020B0503020204020204" pitchFamily="34"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dirty="0">
                  <a:solidFill>
                    <a:srgbClr val="333399"/>
                  </a:solidFill>
                  <a:latin typeface="微软雅黑" panose="020B0503020204020204" pitchFamily="34" charset="-122"/>
                  <a:ea typeface="微软雅黑" panose="020B0503020204020204" pitchFamily="34" charset="-122"/>
                </a:rPr>
                <a:t>  </a:t>
              </a:r>
              <a:r>
                <a:rPr kumimoji="1" lang="zh-CN" altLang="en-US" sz="2000" dirty="0">
                  <a:solidFill>
                    <a:srgbClr val="333399"/>
                  </a:solidFill>
                  <a:latin typeface="微软雅黑" panose="020B0503020204020204" pitchFamily="34" charset="-122"/>
                  <a:ea typeface="微软雅黑" panose="020B0503020204020204" pitchFamily="34" charset="-122"/>
                </a:rPr>
                <a:t>包层</a:t>
              </a:r>
            </a:p>
            <a:p>
              <a:pPr algn="l"/>
              <a:r>
                <a:rPr kumimoji="1" lang="zh-CN" altLang="en-US" sz="2000" dirty="0">
                  <a:solidFill>
                    <a:srgbClr val="333399"/>
                  </a:solidFill>
                  <a:latin typeface="微软雅黑" panose="020B0503020204020204" pitchFamily="34" charset="-122"/>
                  <a:ea typeface="微软雅黑" panose="020B0503020204020204" pitchFamily="34"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dirty="0">
                  <a:solidFill>
                    <a:srgbClr val="333399"/>
                  </a:solidFill>
                  <a:latin typeface="微软雅黑" panose="020B0503020204020204" pitchFamily="34" charset="-122"/>
                  <a:ea typeface="微软雅黑" panose="020B0503020204020204" pitchFamily="34" charset="-122"/>
                </a:rPr>
                <a:t>   </a:t>
              </a:r>
              <a:r>
                <a:rPr kumimoji="1" lang="zh-CN" altLang="en-US" sz="2000" dirty="0">
                  <a:solidFill>
                    <a:srgbClr val="333399"/>
                  </a:solidFill>
                  <a:latin typeface="微软雅黑" panose="020B0503020204020204" pitchFamily="34" charset="-122"/>
                  <a:ea typeface="微软雅黑" panose="020B0503020204020204" pitchFamily="34" charset="-122"/>
                </a:rPr>
                <a:t>纤芯</a:t>
              </a:r>
            </a:p>
            <a:p>
              <a:pPr algn="l"/>
              <a:r>
                <a:rPr kumimoji="1" lang="zh-CN" altLang="en-US" sz="2000" dirty="0">
                  <a:solidFill>
                    <a:srgbClr val="333399"/>
                  </a:solidFill>
                  <a:latin typeface="微软雅黑" panose="020B0503020204020204" pitchFamily="34" charset="-122"/>
                  <a:ea typeface="微软雅黑" panose="020B0503020204020204" pitchFamily="34"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333399"/>
                  </a:solidFill>
                  <a:latin typeface="微软雅黑" panose="020B0503020204020204" pitchFamily="34" charset="-122"/>
                  <a:ea typeface="微软雅黑" panose="020B0503020204020204" pitchFamily="34"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3431704" y="4365105"/>
            <a:ext cx="486347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光线在光纤中的折射</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5" name="矩形 4"/>
          <p:cNvSpPr/>
          <p:nvPr/>
        </p:nvSpPr>
        <p:spPr>
          <a:xfrm>
            <a:off x="1919536" y="4941169"/>
            <a:ext cx="8712968" cy="1384995"/>
          </a:xfrm>
          <a:prstGeom prst="rect">
            <a:avLst/>
          </a:prstGeom>
          <a:solidFill>
            <a:schemeClr val="accent4">
              <a:lumMod val="20000"/>
              <a:lumOff val="80000"/>
            </a:schemeClr>
          </a:solidFill>
          <a:ln>
            <a:solidFill>
              <a:srgbClr val="000066"/>
            </a:solidFill>
          </a:ln>
        </p:spPr>
        <p:txBody>
          <a:bodyPr wrap="square">
            <a:spAutoFit/>
          </a:bodyPr>
          <a:lstStyle/>
          <a:p>
            <a:r>
              <a:rPr lang="zh-CN" altLang="zh-CN" sz="2800" dirty="0">
                <a:solidFill>
                  <a:srgbClr val="333399"/>
                </a:solidFill>
                <a:latin typeface="微软雅黑" panose="020B0503020204020204" pitchFamily="34" charset="-122"/>
                <a:ea typeface="微软雅黑" panose="020B0503020204020204" pitchFamily="34" charset="-122"/>
              </a:rPr>
              <a:t>当光线从高折射率的媒体射向低折射率的媒体时，其折射角将大于入射角。因此，如果入射角足够大，就会出现全反射</a:t>
            </a:r>
            <a:r>
              <a:rPr lang="zh-CN" altLang="en-US" sz="2800" dirty="0">
                <a:solidFill>
                  <a:srgbClr val="333399"/>
                </a:solidFill>
                <a:latin typeface="微软雅黑" panose="020B0503020204020204" pitchFamily="34" charset="-122"/>
                <a:ea typeface="微软雅黑" panose="020B0503020204020204" pitchFamily="34" charset="-122"/>
              </a:rPr>
              <a:t>，</a:t>
            </a:r>
            <a:r>
              <a:rPr lang="zh-CN" altLang="zh-CN" sz="2800" dirty="0">
                <a:solidFill>
                  <a:srgbClr val="333399"/>
                </a:solidFill>
                <a:latin typeface="微软雅黑" panose="020B0503020204020204" pitchFamily="34" charset="-122"/>
                <a:ea typeface="微软雅黑" panose="020B0503020204020204" pitchFamily="34" charset="-122"/>
              </a:rPr>
              <a:t>光也就沿着光纤传输下去</a:t>
            </a:r>
            <a:r>
              <a:rPr lang="zh-CN" altLang="en-US" sz="28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47564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527052" y="260351"/>
            <a:ext cx="11137899" cy="720724"/>
          </a:xfrm>
        </p:spPr>
        <p:txBody>
          <a:bodyPr/>
          <a:lstStyle/>
          <a:p>
            <a:pPr algn="ctr"/>
            <a:r>
              <a:rPr lang="zh-CN" altLang="en-US"/>
              <a:t>光纤的工作原理</a:t>
            </a:r>
          </a:p>
        </p:txBody>
      </p:sp>
      <p:grpSp>
        <p:nvGrpSpPr>
          <p:cNvPr id="2" name="组合 1"/>
          <p:cNvGrpSpPr/>
          <p:nvPr/>
        </p:nvGrpSpPr>
        <p:grpSpPr>
          <a:xfrm>
            <a:off x="2123934" y="1268761"/>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微软雅黑" panose="020B0503020204020204" pitchFamily="34" charset="-122"/>
                  <a:ea typeface="微软雅黑" panose="020B0503020204020204" pitchFamily="34" charset="-122"/>
                </a:rPr>
                <a:t>高折射率</a:t>
              </a:r>
            </a:p>
            <a:p>
              <a:r>
                <a:rPr kumimoji="1" lang="en-US" altLang="zh-CN" sz="2000" dirty="0">
                  <a:solidFill>
                    <a:srgbClr val="333399"/>
                  </a:solidFill>
                  <a:latin typeface="微软雅黑" panose="020B0503020204020204" pitchFamily="34" charset="-122"/>
                  <a:ea typeface="微软雅黑" panose="020B0503020204020204" pitchFamily="34" charset="-122"/>
                </a:rPr>
                <a:t>(</a:t>
              </a:r>
              <a:r>
                <a:rPr kumimoji="1" lang="zh-CN" altLang="en-US" sz="2000" dirty="0">
                  <a:solidFill>
                    <a:srgbClr val="333399"/>
                  </a:solidFill>
                  <a:latin typeface="微软雅黑" panose="020B0503020204020204" pitchFamily="34" charset="-122"/>
                  <a:ea typeface="微软雅黑" panose="020B0503020204020204" pitchFamily="34" charset="-122"/>
                </a:rPr>
                <a:t>纤芯</a:t>
              </a:r>
              <a:r>
                <a:rPr kumimoji="1" lang="en-US" altLang="zh-CN" sz="2000" dirty="0">
                  <a:solidFill>
                    <a:srgbClr val="333399"/>
                  </a:solidFill>
                  <a:latin typeface="微软雅黑" panose="020B0503020204020204" pitchFamily="34" charset="-122"/>
                  <a:ea typeface="微软雅黑" panose="020B0503020204020204" pitchFamily="34"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微软雅黑" panose="020B0503020204020204" pitchFamily="34" charset="-122"/>
                  <a:ea typeface="微软雅黑" panose="020B0503020204020204" pitchFamily="34" charset="-122"/>
                </a:rPr>
                <a:t>低折射率</a:t>
              </a:r>
            </a:p>
            <a:p>
              <a:r>
                <a:rPr kumimoji="1" lang="en-US" altLang="zh-CN" sz="2000" dirty="0">
                  <a:solidFill>
                    <a:srgbClr val="333399"/>
                  </a:solidFill>
                  <a:latin typeface="微软雅黑" panose="020B0503020204020204" pitchFamily="34" charset="-122"/>
                  <a:ea typeface="微软雅黑" panose="020B0503020204020204" pitchFamily="34" charset="-122"/>
                </a:rPr>
                <a:t>(</a:t>
              </a:r>
              <a:r>
                <a:rPr kumimoji="1" lang="zh-CN" altLang="en-US" sz="2000" dirty="0">
                  <a:solidFill>
                    <a:srgbClr val="333399"/>
                  </a:solidFill>
                  <a:latin typeface="微软雅黑" panose="020B0503020204020204" pitchFamily="34" charset="-122"/>
                  <a:ea typeface="微软雅黑" panose="020B0503020204020204" pitchFamily="34" charset="-122"/>
                </a:rPr>
                <a:t>包层</a:t>
              </a:r>
              <a:r>
                <a:rPr kumimoji="1" lang="en-US" altLang="zh-CN" sz="2000" dirty="0">
                  <a:solidFill>
                    <a:srgbClr val="333399"/>
                  </a:solidFill>
                  <a:latin typeface="微软雅黑" panose="020B0503020204020204" pitchFamily="34" charset="-122"/>
                  <a:ea typeface="微软雅黑" panose="020B0503020204020204" pitchFamily="34"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333399"/>
                  </a:solidFill>
                  <a:latin typeface="微软雅黑" panose="020B0503020204020204" pitchFamily="34" charset="-122"/>
                  <a:ea typeface="微软雅黑" panose="020B0503020204020204" pitchFamily="34" charset="-122"/>
                </a:rPr>
                <a:t>光线在纤芯中传输的方式是不断地全反射</a:t>
              </a:r>
            </a:p>
          </p:txBody>
        </p:sp>
      </p:grpSp>
      <p:sp>
        <p:nvSpPr>
          <p:cNvPr id="122899" name="Freeform 19"/>
          <p:cNvSpPr>
            <a:spLocks/>
          </p:cNvSpPr>
          <p:nvPr/>
        </p:nvSpPr>
        <p:spPr bwMode="auto">
          <a:xfrm>
            <a:off x="4296031" y="2695457"/>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22" name="矩形 21"/>
          <p:cNvSpPr/>
          <p:nvPr/>
        </p:nvSpPr>
        <p:spPr>
          <a:xfrm>
            <a:off x="3287689" y="3573017"/>
            <a:ext cx="5502539"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光波在纤芯中的传播</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3" name="矩形 2"/>
          <p:cNvSpPr/>
          <p:nvPr/>
        </p:nvSpPr>
        <p:spPr>
          <a:xfrm>
            <a:off x="1991544" y="4275094"/>
            <a:ext cx="8640960" cy="954107"/>
          </a:xfrm>
          <a:prstGeom prst="rect">
            <a:avLst/>
          </a:prstGeom>
          <a:solidFill>
            <a:schemeClr val="accent4">
              <a:lumMod val="20000"/>
              <a:lumOff val="80000"/>
            </a:schemeClr>
          </a:solidFill>
          <a:ln>
            <a:solidFill>
              <a:srgbClr val="000066"/>
            </a:solidFill>
          </a:ln>
        </p:spPr>
        <p:txBody>
          <a:bodyPr wrap="square">
            <a:spAutoFit/>
          </a:bodyPr>
          <a:lstStyle/>
          <a:p>
            <a:r>
              <a:rPr lang="zh-CN" altLang="zh-CN" sz="2800" dirty="0">
                <a:solidFill>
                  <a:srgbClr val="333399"/>
                </a:solidFill>
                <a:latin typeface="微软雅黑" panose="020B0503020204020204" pitchFamily="34" charset="-122"/>
                <a:ea typeface="微软雅黑" panose="020B0503020204020204" pitchFamily="34" charset="-122"/>
              </a:rPr>
              <a:t>只要从纤芯中射到纤芯表面的光线的入射角大于某个临界角度，就可产生全反射</a:t>
            </a:r>
            <a:r>
              <a:rPr lang="zh-CN" altLang="en-US" sz="28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多模光纤</a:t>
            </a:r>
            <a:r>
              <a:rPr lang="en-US" altLang="zh-CN" dirty="0">
                <a:solidFill>
                  <a:srgbClr val="FF0000"/>
                </a:solidFill>
              </a:rPr>
              <a:t> </a:t>
            </a:r>
          </a:p>
          <a:p>
            <a:pPr marL="457200" lvl="1" indent="0">
              <a:buNone/>
            </a:pPr>
            <a:r>
              <a:rPr lang="zh-CN" altLang="zh-CN" sz="3200" dirty="0"/>
              <a:t>可以存在多条不同角度入射的光线在一条光纤中传输。这种光纤就称为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a:solidFill>
                  <a:srgbClr val="FF0000"/>
                </a:solidFill>
              </a:rPr>
              <a:t>单模光纤</a:t>
            </a:r>
            <a:endParaRPr lang="en-US" altLang="zh-CN" dirty="0">
              <a:solidFill>
                <a:srgbClr val="FF0000"/>
              </a:solidFill>
            </a:endParaRPr>
          </a:p>
          <a:p>
            <a:pPr marL="457200" lvl="1" indent="0">
              <a:buNone/>
            </a:pPr>
            <a:r>
              <a:rPr lang="zh-CN" altLang="zh-CN" sz="3200" dirty="0"/>
              <a:t>若光纤的直径减小到只有一个光的波长，则光纤就像一根波导那样，它可使光线一直向前传播，而不会产生多次反射。这样的光纤称为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
        <p:nvSpPr>
          <p:cNvPr id="2" name="标题 1"/>
          <p:cNvSpPr>
            <a:spLocks noGrp="1"/>
          </p:cNvSpPr>
          <p:nvPr>
            <p:ph type="title"/>
          </p:nvPr>
        </p:nvSpPr>
        <p:spPr/>
        <p:txBody>
          <a:bodyPr/>
          <a:lstStyle/>
          <a:p>
            <a:pPr algn="ctr"/>
            <a:r>
              <a:rPr lang="zh-CN" altLang="en-US" dirty="0"/>
              <a:t>多模光纤与单模光纤</a:t>
            </a:r>
          </a:p>
        </p:txBody>
      </p:sp>
    </p:spTree>
    <p:extLst>
      <p:ext uri="{BB962C8B-B14F-4D97-AF65-F5344CB8AC3E}">
        <p14:creationId xmlns:p14="http://schemas.microsoft.com/office/powerpoint/2010/main" val="329163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endParaRPr lang="en-US" altLang="zh-CN" sz="2800" dirty="0">
              <a:solidFill>
                <a:srgbClr val="FF0000"/>
              </a:solidFill>
            </a:endParaRPr>
          </a:p>
          <a:p>
            <a:r>
              <a:rPr lang="zh-CN" altLang="en-US" sz="2800" dirty="0">
                <a:solidFill>
                  <a:srgbClr val="FF0000"/>
                </a:solidFill>
              </a:rPr>
              <a:t>机械特性：</a:t>
            </a:r>
            <a:r>
              <a:rPr lang="zh-CN" altLang="en-US" sz="2800" dirty="0"/>
              <a:t>指明接口所用接线器的形状和尺寸、引线数目和排列、固定和锁定装置等。</a:t>
            </a:r>
          </a:p>
          <a:p>
            <a:r>
              <a:rPr lang="zh-CN" altLang="en-US" sz="2800" dirty="0">
                <a:solidFill>
                  <a:srgbClr val="FF0000"/>
                </a:solidFill>
              </a:rPr>
              <a:t>电气特性：</a:t>
            </a:r>
            <a:r>
              <a:rPr lang="zh-CN" altLang="en-US" sz="2800" dirty="0"/>
              <a:t>指明在接口电缆的各条线上出现的电压的范围。</a:t>
            </a:r>
          </a:p>
          <a:p>
            <a:r>
              <a:rPr lang="zh-CN" altLang="en-US" sz="2800" dirty="0">
                <a:solidFill>
                  <a:srgbClr val="FF0000"/>
                </a:solidFill>
              </a:rPr>
              <a:t>功能特性：</a:t>
            </a:r>
            <a:r>
              <a:rPr lang="zh-CN" altLang="en-US" sz="2800" dirty="0"/>
              <a:t>指明某条线上出现的某一电平的电压表示何种意义。</a:t>
            </a:r>
          </a:p>
          <a:p>
            <a:r>
              <a:rPr lang="zh-CN" altLang="en-US" sz="2800" dirty="0">
                <a:solidFill>
                  <a:srgbClr val="FF0000"/>
                </a:solidFill>
              </a:rPr>
              <a:t>过程特性：</a:t>
            </a:r>
            <a:r>
              <a:rPr lang="zh-CN" altLang="en-US" sz="2800" dirty="0"/>
              <a:t>指明对于不同功能的各种可能事件的出现顺序。 </a:t>
            </a:r>
          </a:p>
        </p:txBody>
      </p:sp>
      <p:sp>
        <p:nvSpPr>
          <p:cNvPr id="26626" name="Rectangle 2"/>
          <p:cNvSpPr>
            <a:spLocks noGrp="1" noChangeArrowheads="1"/>
          </p:cNvSpPr>
          <p:nvPr>
            <p:ph type="title"/>
          </p:nvPr>
        </p:nvSpPr>
        <p:spPr/>
        <p:txBody>
          <a:bodyPr/>
          <a:lstStyle/>
          <a:p>
            <a:pPr algn="ctr"/>
            <a:r>
              <a:rPr lang="zh-CN" altLang="en-US" dirty="0"/>
              <a:t>物理层的主要任务</a:t>
            </a:r>
          </a:p>
        </p:txBody>
      </p:sp>
      <p:sp>
        <p:nvSpPr>
          <p:cNvPr id="3" name="矩形 2"/>
          <p:cNvSpPr/>
          <p:nvPr/>
        </p:nvSpPr>
        <p:spPr bwMode="auto">
          <a:xfrm>
            <a:off x="1631504" y="1196752"/>
            <a:ext cx="9073008" cy="648072"/>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dirty="0">
                <a:solidFill>
                  <a:srgbClr val="333399"/>
                </a:solidFill>
                <a:latin typeface="微软雅黑" panose="020B0503020204020204" pitchFamily="34" charset="-122"/>
                <a:ea typeface="微软雅黑" panose="020B0503020204020204" pitchFamily="34" charset="-122"/>
              </a:rPr>
              <a:t>主要任务：确定与传输媒体的接口的一些特性。</a:t>
            </a:r>
          </a:p>
        </p:txBody>
      </p:sp>
    </p:spTree>
    <p:extLst>
      <p:ext uri="{BB962C8B-B14F-4D97-AF65-F5344CB8AC3E}">
        <p14:creationId xmlns:p14="http://schemas.microsoft.com/office/powerpoint/2010/main" val="2636839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1356327" y="3789266"/>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CC"/>
                      </a:solidFill>
                      <a:latin typeface="微软雅黑" panose="020B0503020204020204" pitchFamily="34" charset="-122"/>
                      <a:ea typeface="微软雅黑" panose="020B0503020204020204" pitchFamily="34"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0000CC"/>
                  </a:solidFill>
                  <a:latin typeface="微软雅黑" panose="020B0503020204020204" pitchFamily="34" charset="-122"/>
                  <a:ea typeface="微软雅黑" panose="020B0503020204020204" pitchFamily="34" charset="-122"/>
                </a:rPr>
                <a:t>单模光纤</a:t>
              </a:r>
            </a:p>
          </p:txBody>
        </p:sp>
      </p:grpSp>
      <p:sp>
        <p:nvSpPr>
          <p:cNvPr id="116766" name="Freeform 30"/>
          <p:cNvSpPr>
            <a:spLocks/>
          </p:cNvSpPr>
          <p:nvPr/>
        </p:nvSpPr>
        <p:spPr bwMode="auto">
          <a:xfrm>
            <a:off x="2637573"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7" name="Rectangle 31"/>
          <p:cNvSpPr>
            <a:spLocks noChangeArrowheads="1"/>
          </p:cNvSpPr>
          <p:nvPr/>
        </p:nvSpPr>
        <p:spPr bwMode="auto">
          <a:xfrm>
            <a:off x="2520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8" name="Rectangle 32"/>
          <p:cNvSpPr>
            <a:spLocks noChangeArrowheads="1"/>
          </p:cNvSpPr>
          <p:nvPr/>
        </p:nvSpPr>
        <p:spPr bwMode="auto">
          <a:xfrm>
            <a:off x="2537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69" name="Group 33"/>
          <p:cNvGrpSpPr>
            <a:grpSpLocks/>
          </p:cNvGrpSpPr>
          <p:nvPr/>
        </p:nvGrpSpPr>
        <p:grpSpPr bwMode="auto">
          <a:xfrm>
            <a:off x="2537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74" name="Line 38"/>
          <p:cNvSpPr>
            <a:spLocks noChangeShapeType="1"/>
          </p:cNvSpPr>
          <p:nvPr/>
        </p:nvSpPr>
        <p:spPr bwMode="auto">
          <a:xfrm>
            <a:off x="2389922" y="2784378"/>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75" name="Group 39"/>
          <p:cNvGrpSpPr>
            <a:grpSpLocks/>
          </p:cNvGrpSpPr>
          <p:nvPr/>
        </p:nvGrpSpPr>
        <p:grpSpPr bwMode="auto">
          <a:xfrm>
            <a:off x="1356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CC"/>
                    </a:solidFill>
                    <a:latin typeface="微软雅黑" panose="020B0503020204020204" pitchFamily="34" charset="-122"/>
                    <a:ea typeface="微软雅黑" panose="020B0503020204020204" pitchFamily="34"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输出脉冲</a:t>
                </a:r>
              </a:p>
            </p:txBody>
          </p:sp>
        </p:grpSp>
      </p:grpSp>
      <p:sp>
        <p:nvSpPr>
          <p:cNvPr id="116786" name="Line 50"/>
          <p:cNvSpPr>
            <a:spLocks noChangeShapeType="1"/>
          </p:cNvSpPr>
          <p:nvPr/>
        </p:nvSpPr>
        <p:spPr bwMode="auto">
          <a:xfrm flipV="1">
            <a:off x="2555023" y="4921153"/>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7" name="Freeform 51"/>
          <p:cNvSpPr>
            <a:spLocks/>
          </p:cNvSpPr>
          <p:nvPr/>
        </p:nvSpPr>
        <p:spPr bwMode="auto">
          <a:xfrm>
            <a:off x="2520627" y="2514503"/>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8" name="Text Box 52"/>
          <p:cNvSpPr txBox="1">
            <a:spLocks noChangeArrowheads="1"/>
          </p:cNvSpPr>
          <p:nvPr/>
        </p:nvSpPr>
        <p:spPr bwMode="auto">
          <a:xfrm>
            <a:off x="5329047" y="1412777"/>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dirty="0">
                <a:solidFill>
                  <a:srgbClr val="0000CC"/>
                </a:solidFill>
                <a:latin typeface="微软雅黑" panose="020B0503020204020204" pitchFamily="34" charset="-122"/>
                <a:ea typeface="微软雅黑" panose="020B0503020204020204" pitchFamily="34" charset="-122"/>
              </a:rPr>
              <a:t>多模光纤</a:t>
            </a:r>
          </a:p>
        </p:txBody>
      </p:sp>
      <p:sp>
        <p:nvSpPr>
          <p:cNvPr id="2" name="矩形 1"/>
          <p:cNvSpPr/>
          <p:nvPr/>
        </p:nvSpPr>
        <p:spPr>
          <a:xfrm>
            <a:off x="3214444" y="5589241"/>
            <a:ext cx="6265932"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多模光纤</a:t>
            </a:r>
            <a:r>
              <a:rPr lang="en-US" altLang="zh-CN" sz="2400" dirty="0">
                <a:solidFill>
                  <a:srgbClr val="333399"/>
                </a:solidFill>
                <a:latin typeface="微软雅黑" panose="020B0503020204020204" pitchFamily="34" charset="-122"/>
                <a:ea typeface="微软雅黑" panose="020B0503020204020204" pitchFamily="34" charset="-122"/>
              </a:rPr>
              <a:t>(a) </a:t>
            </a:r>
            <a:r>
              <a:rPr lang="zh-CN" altLang="zh-CN" sz="2400" dirty="0">
                <a:solidFill>
                  <a:srgbClr val="333399"/>
                </a:solidFill>
                <a:latin typeface="微软雅黑" panose="020B0503020204020204" pitchFamily="34" charset="-122"/>
                <a:ea typeface="微软雅黑" panose="020B0503020204020204" pitchFamily="34" charset="-122"/>
              </a:rPr>
              <a:t>和</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单模光纤</a:t>
            </a:r>
            <a:r>
              <a:rPr lang="en-US" altLang="zh-CN" sz="2400" dirty="0">
                <a:solidFill>
                  <a:srgbClr val="333399"/>
                </a:solidFill>
                <a:latin typeface="微软雅黑" panose="020B0503020204020204" pitchFamily="34" charset="-122"/>
                <a:ea typeface="微软雅黑" panose="020B0503020204020204" pitchFamily="34" charset="-122"/>
              </a:rPr>
              <a:t>(b) </a:t>
            </a:r>
            <a:r>
              <a:rPr lang="zh-CN" altLang="zh-CN" sz="2400" dirty="0">
                <a:solidFill>
                  <a:srgbClr val="333399"/>
                </a:solidFill>
                <a:latin typeface="微软雅黑" panose="020B0503020204020204" pitchFamily="34" charset="-122"/>
                <a:ea typeface="微软雅黑" panose="020B0503020204020204" pitchFamily="34" charset="-122"/>
              </a:rPr>
              <a:t>的比较</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常用的三个波段的中心分别位于</a:t>
            </a:r>
            <a:r>
              <a:rPr lang="en-US" altLang="zh-CN" dirty="0"/>
              <a:t> </a:t>
            </a:r>
            <a:r>
              <a:rPr lang="en-US" altLang="zh-CN" dirty="0">
                <a:solidFill>
                  <a:srgbClr val="0000CC"/>
                </a:solidFill>
              </a:rPr>
              <a:t>850 nm, 1300 nm </a:t>
            </a:r>
            <a:r>
              <a:rPr lang="zh-CN" altLang="zh-CN" dirty="0">
                <a:solidFill>
                  <a:srgbClr val="0000CC"/>
                </a:solidFill>
              </a:rPr>
              <a:t>和</a:t>
            </a:r>
            <a:r>
              <a:rPr lang="en-US" altLang="zh-CN" dirty="0">
                <a:solidFill>
                  <a:srgbClr val="0000CC"/>
                </a:solidFill>
              </a:rPr>
              <a:t> 1550 nm</a:t>
            </a:r>
            <a:r>
              <a:rPr lang="zh-CN" altLang="en-US" dirty="0">
                <a:solidFill>
                  <a:srgbClr val="0000CC"/>
                </a:solidFill>
              </a:rPr>
              <a:t>。</a:t>
            </a:r>
            <a:endParaRPr lang="en-US" altLang="zh-CN" dirty="0">
              <a:solidFill>
                <a:srgbClr val="0000CC"/>
              </a:solidFill>
            </a:endParaRPr>
          </a:p>
          <a:p>
            <a:r>
              <a:rPr lang="zh-CN" altLang="zh-CN" dirty="0"/>
              <a:t>所有这三个波段都具有</a:t>
            </a:r>
            <a:r>
              <a:rPr lang="en-US" altLang="zh-CN" dirty="0"/>
              <a:t> </a:t>
            </a:r>
            <a:r>
              <a:rPr lang="en-US" altLang="zh-CN" dirty="0">
                <a:solidFill>
                  <a:srgbClr val="0000CC"/>
                </a:solidFill>
              </a:rPr>
              <a:t>25000~30000 GHz </a:t>
            </a:r>
            <a:r>
              <a:rPr lang="zh-CN" altLang="zh-CN" dirty="0">
                <a:solidFill>
                  <a:srgbClr val="0000CC"/>
                </a:solidFill>
              </a:rPr>
              <a:t>的带宽，</a:t>
            </a:r>
            <a:r>
              <a:rPr lang="zh-CN" altLang="zh-CN" dirty="0"/>
              <a:t>可见光纤的通信容量非常大</a:t>
            </a:r>
            <a:r>
              <a:rPr lang="zh-CN" altLang="en-US" dirty="0"/>
              <a:t>。</a:t>
            </a:r>
            <a:endParaRPr lang="en-US" altLang="zh-CN" dirty="0"/>
          </a:p>
          <a:p>
            <a:endParaRPr lang="zh-CN" altLang="en-US" dirty="0"/>
          </a:p>
        </p:txBody>
      </p:sp>
      <p:sp>
        <p:nvSpPr>
          <p:cNvPr id="2" name="标题 1"/>
          <p:cNvSpPr>
            <a:spLocks noGrp="1"/>
          </p:cNvSpPr>
          <p:nvPr>
            <p:ph type="title"/>
          </p:nvPr>
        </p:nvSpPr>
        <p:spPr/>
        <p:txBody>
          <a:bodyPr/>
          <a:lstStyle/>
          <a:p>
            <a:pPr algn="ctr"/>
            <a:r>
              <a:rPr lang="zh-CN" altLang="en-US" dirty="0"/>
              <a:t>光纤通信中使用的光波的波段</a:t>
            </a:r>
          </a:p>
        </p:txBody>
      </p:sp>
    </p:spTree>
    <p:extLst>
      <p:ext uri="{BB962C8B-B14F-4D97-AF65-F5344CB8AC3E}">
        <p14:creationId xmlns:p14="http://schemas.microsoft.com/office/powerpoint/2010/main" val="1309013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 </a:t>
            </a:r>
            <a:r>
              <a:rPr lang="zh-CN" altLang="zh-CN" dirty="0"/>
              <a:t>通信容量非常大</a:t>
            </a:r>
            <a:r>
              <a:rPr lang="zh-CN" altLang="en-US" dirty="0"/>
              <a:t>。</a:t>
            </a:r>
            <a:endParaRPr lang="en-US" altLang="zh-CN" dirty="0"/>
          </a:p>
          <a:p>
            <a:r>
              <a:rPr lang="en-US" altLang="zh-CN" dirty="0"/>
              <a:t>(2) </a:t>
            </a:r>
            <a:r>
              <a:rPr lang="zh-CN" altLang="zh-CN" dirty="0"/>
              <a:t>传输损耗小，中继距离长。</a:t>
            </a:r>
          </a:p>
          <a:p>
            <a:r>
              <a:rPr lang="en-US" altLang="zh-CN" dirty="0"/>
              <a:t>(2) </a:t>
            </a:r>
            <a:r>
              <a:rPr lang="zh-CN" altLang="zh-CN" dirty="0"/>
              <a:t>抗雷电和电磁干扰性能好。</a:t>
            </a:r>
          </a:p>
          <a:p>
            <a:r>
              <a:rPr lang="en-US" altLang="zh-CN" dirty="0"/>
              <a:t>(3) </a:t>
            </a:r>
            <a:r>
              <a:rPr lang="zh-CN" altLang="zh-CN" dirty="0"/>
              <a:t>无串音干扰，保密性好。</a:t>
            </a:r>
          </a:p>
          <a:p>
            <a:r>
              <a:rPr lang="en-US" altLang="zh-CN" dirty="0"/>
              <a:t>(4) </a:t>
            </a:r>
            <a:r>
              <a:rPr lang="zh-CN" altLang="zh-CN" dirty="0"/>
              <a:t>体积小，重量轻。</a:t>
            </a:r>
            <a:endParaRPr lang="zh-CN" altLang="en-US" dirty="0"/>
          </a:p>
        </p:txBody>
      </p:sp>
      <p:sp>
        <p:nvSpPr>
          <p:cNvPr id="2" name="标题 1"/>
          <p:cNvSpPr>
            <a:spLocks noGrp="1"/>
          </p:cNvSpPr>
          <p:nvPr>
            <p:ph type="title"/>
          </p:nvPr>
        </p:nvSpPr>
        <p:spPr/>
        <p:txBody>
          <a:bodyPr/>
          <a:lstStyle/>
          <a:p>
            <a:pPr algn="ctr"/>
            <a:r>
              <a:rPr lang="zh-CN" altLang="en-US" dirty="0"/>
              <a:t>光纤优点</a:t>
            </a:r>
          </a:p>
        </p:txBody>
      </p:sp>
    </p:spTree>
    <p:extLst>
      <p:ext uri="{BB962C8B-B14F-4D97-AF65-F5344CB8AC3E}">
        <p14:creationId xmlns:p14="http://schemas.microsoft.com/office/powerpoint/2010/main" val="278320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a:p>
          <a:p>
            <a:r>
              <a:rPr lang="zh-CN" altLang="en-US" dirty="0"/>
              <a:t>无线传输所使用的频段很广。</a:t>
            </a:r>
          </a:p>
          <a:p>
            <a:r>
              <a:rPr lang="zh-CN" altLang="en-US" dirty="0">
                <a:solidFill>
                  <a:srgbClr val="FF0000"/>
                </a:solidFill>
              </a:rPr>
              <a:t>短波通信</a:t>
            </a:r>
            <a:r>
              <a:rPr lang="zh-CN" altLang="zh-CN" dirty="0"/>
              <a:t>（即高频通信）</a:t>
            </a:r>
            <a:r>
              <a:rPr lang="zh-CN" altLang="en-US" dirty="0"/>
              <a:t>主要是靠电离层的反射，但短波信道的通信质量较差，传输速率低。</a:t>
            </a:r>
          </a:p>
          <a:p>
            <a:r>
              <a:rPr lang="zh-CN" altLang="en-US" dirty="0">
                <a:solidFill>
                  <a:srgbClr val="FF0000"/>
                </a:solidFill>
              </a:rPr>
              <a:t>微波</a:t>
            </a:r>
            <a:r>
              <a:rPr lang="zh-CN" altLang="en-US" dirty="0"/>
              <a:t>在空间主要是直线传播。</a:t>
            </a:r>
            <a:endParaRPr lang="en-US" altLang="zh-CN" dirty="0"/>
          </a:p>
          <a:p>
            <a:r>
              <a:rPr lang="zh-CN" altLang="en-US" dirty="0"/>
              <a:t>传统微波通信有两种方式： </a:t>
            </a:r>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1650339" y="2636913"/>
            <a:ext cx="9876422" cy="2952221"/>
            <a:chOff x="507339" y="3213083"/>
            <a:chExt cx="9876422"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dirty="0">
                  <a:solidFill>
                    <a:srgbClr val="000099"/>
                  </a:solidFill>
                  <a:latin typeface="微软雅黑" panose="020B0503020204020204" pitchFamily="34" charset="-122"/>
                  <a:ea typeface="微软雅黑" panose="020B0503020204020204" pitchFamily="34" charset="-122"/>
                </a:rPr>
                <a:t>                26                      83.5                                    125</a:t>
              </a:r>
            </a:p>
            <a:p>
              <a:pPr algn="l">
                <a:lnSpc>
                  <a:spcPct val="85000"/>
                </a:lnSpc>
              </a:pPr>
              <a:r>
                <a:rPr lang="zh-CN" altLang="en-US" sz="2400" dirty="0">
                  <a:solidFill>
                    <a:srgbClr val="000099"/>
                  </a:solidFill>
                  <a:latin typeface="微软雅黑" panose="020B0503020204020204" pitchFamily="34" charset="-122"/>
                  <a:ea typeface="微软雅黑" panose="020B0503020204020204" pitchFamily="34" charset="-122"/>
                </a:rPr>
                <a:t>频带       </a:t>
              </a:r>
              <a:r>
                <a:rPr lang="en-US" altLang="zh-CN" sz="2400" dirty="0">
                  <a:solidFill>
                    <a:srgbClr val="000099"/>
                  </a:solidFill>
                  <a:latin typeface="微软雅黑" panose="020B0503020204020204" pitchFamily="34" charset="-122"/>
                  <a:ea typeface="微软雅黑" panose="020B0503020204020204" pitchFamily="34" charset="-122"/>
                </a:rPr>
                <a:t>MHz                    </a:t>
              </a:r>
              <a:r>
                <a:rPr lang="en-US" altLang="zh-CN" sz="2400" dirty="0" err="1">
                  <a:solidFill>
                    <a:srgbClr val="000099"/>
                  </a:solidFill>
                  <a:latin typeface="微软雅黑" panose="020B0503020204020204" pitchFamily="34" charset="-122"/>
                  <a:ea typeface="微软雅黑" panose="020B0503020204020204" pitchFamily="34" charset="-122"/>
                </a:rPr>
                <a:t>MHz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MHz</a:t>
              </a:r>
              <a:endParaRPr lang="en-US" altLang="zh-CN" sz="2400" dirty="0">
                <a:solidFill>
                  <a:srgbClr val="000099"/>
                </a:solidFill>
                <a:latin typeface="微软雅黑" panose="020B0503020204020204" pitchFamily="34" charset="-122"/>
                <a:ea typeface="微软雅黑" panose="020B0503020204020204" pitchFamily="34" charset="-122"/>
              </a:endParaRPr>
            </a:p>
          </p:txBody>
        </p:sp>
        <p:sp>
          <p:nvSpPr>
            <p:cNvPr id="314374" name="Text Box 6"/>
            <p:cNvSpPr txBox="1">
              <a:spLocks noChangeArrowheads="1"/>
            </p:cNvSpPr>
            <p:nvPr/>
          </p:nvSpPr>
          <p:spPr bwMode="auto">
            <a:xfrm>
              <a:off x="507339" y="5445107"/>
              <a:ext cx="9876422"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dirty="0">
                  <a:solidFill>
                    <a:srgbClr val="000099"/>
                  </a:solidFill>
                  <a:latin typeface="微软雅黑" panose="020B0503020204020204" pitchFamily="34" charset="-122"/>
                  <a:ea typeface="微软雅黑" panose="020B0503020204020204" pitchFamily="34" charset="-122"/>
                </a:rPr>
                <a:t>频率    </a:t>
              </a:r>
              <a:r>
                <a:rPr lang="en-US" altLang="zh-CN" sz="2400" dirty="0">
                  <a:solidFill>
                    <a:srgbClr val="000099"/>
                  </a:solidFill>
                  <a:latin typeface="微软雅黑" panose="020B0503020204020204" pitchFamily="34" charset="-122"/>
                  <a:ea typeface="微软雅黑" panose="020B0503020204020204" pitchFamily="34" charset="-122"/>
                </a:rPr>
                <a:t>902    928       </a:t>
              </a:r>
              <a:r>
                <a:rPr lang="en-US" altLang="zh-CN" sz="2400" dirty="0">
                  <a:solidFill>
                    <a:srgbClr val="00B050"/>
                  </a:solidFill>
                  <a:latin typeface="微软雅黑" panose="020B0503020204020204" pitchFamily="34" charset="-122"/>
                  <a:ea typeface="微软雅黑" panose="020B0503020204020204" pitchFamily="34" charset="-122"/>
                </a:rPr>
                <a:t>2.4</a:t>
              </a:r>
              <a:r>
                <a:rPr lang="en-US" altLang="zh-CN" sz="2400" dirty="0">
                  <a:solidFill>
                    <a:srgbClr val="000099"/>
                  </a:solidFill>
                  <a:latin typeface="微软雅黑" panose="020B0503020204020204" pitchFamily="34" charset="-122"/>
                  <a:ea typeface="微软雅黑" panose="020B0503020204020204" pitchFamily="34" charset="-122"/>
                </a:rPr>
                <a:t>            2.4835          5.725               </a:t>
              </a:r>
              <a:r>
                <a:rPr lang="en-US" altLang="zh-CN" sz="2400" dirty="0">
                  <a:solidFill>
                    <a:srgbClr val="00B050"/>
                  </a:solidFill>
                  <a:latin typeface="微软雅黑" panose="020B0503020204020204" pitchFamily="34" charset="-122"/>
                  <a:ea typeface="微软雅黑" panose="020B0503020204020204" pitchFamily="34" charset="-122"/>
                </a:rPr>
                <a:t>5.8</a:t>
              </a:r>
              <a:r>
                <a:rPr lang="en-US" altLang="zh-CN" sz="2400" dirty="0">
                  <a:solidFill>
                    <a:srgbClr val="000099"/>
                  </a:solidFill>
                  <a:latin typeface="微软雅黑" panose="020B0503020204020204" pitchFamily="34" charset="-122"/>
                  <a:ea typeface="微软雅黑" panose="020B0503020204020204" pitchFamily="34" charset="-122"/>
                </a:rPr>
                <a:t>50</a:t>
              </a:r>
            </a:p>
            <a:p>
              <a:pPr algn="l">
                <a:lnSpc>
                  <a:spcPct val="85000"/>
                </a:lnSpc>
              </a:pPr>
              <a:r>
                <a:rPr lang="en-US" altLang="zh-CN" sz="2400" dirty="0">
                  <a:solidFill>
                    <a:srgbClr val="000099"/>
                  </a:solidFill>
                  <a:latin typeface="微软雅黑" panose="020B0503020204020204" pitchFamily="34" charset="-122"/>
                  <a:ea typeface="微软雅黑" panose="020B0503020204020204" pitchFamily="34" charset="-122"/>
                </a:rPr>
                <a:t>           MHz   </a:t>
              </a:r>
              <a:r>
                <a:rPr lang="en-US" altLang="zh-CN" sz="2400" dirty="0" err="1">
                  <a:solidFill>
                    <a:srgbClr val="000099"/>
                  </a:solidFill>
                  <a:latin typeface="微软雅黑" panose="020B0503020204020204" pitchFamily="34" charset="-122"/>
                  <a:ea typeface="微软雅黑" panose="020B0503020204020204" pitchFamily="34" charset="-122"/>
                </a:rPr>
                <a:t>MHz</a:t>
              </a:r>
              <a:r>
                <a:rPr lang="en-US" altLang="zh-CN" sz="2400" dirty="0">
                  <a:solidFill>
                    <a:srgbClr val="000099"/>
                  </a:solidFill>
                  <a:latin typeface="微软雅黑" panose="020B0503020204020204" pitchFamily="34" charset="-122"/>
                  <a:ea typeface="微软雅黑" panose="020B0503020204020204" pitchFamily="34" charset="-122"/>
                </a:rPr>
                <a:t>     GHz             </a:t>
              </a:r>
              <a:r>
                <a:rPr lang="en-US" altLang="zh-CN" sz="2400" dirty="0" err="1">
                  <a:solidFill>
                    <a:srgbClr val="000099"/>
                  </a:solidFill>
                  <a:latin typeface="微软雅黑" panose="020B0503020204020204" pitchFamily="34" charset="-122"/>
                  <a:ea typeface="微软雅黑" panose="020B0503020204020204" pitchFamily="34" charset="-122"/>
                </a:rPr>
                <a:t>GHz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GHz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GHz</a:t>
              </a:r>
              <a:endParaRPr lang="en-US" altLang="zh-CN" sz="2400" dirty="0">
                <a:solidFill>
                  <a:srgbClr val="000099"/>
                </a:solidFill>
                <a:latin typeface="微软雅黑" panose="020B0503020204020204" pitchFamily="34" charset="-122"/>
                <a:ea typeface="微软雅黑" panose="020B0503020204020204" pitchFamily="34"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1650341" y="1196753"/>
            <a:ext cx="9054171" cy="1200329"/>
          </a:xfrm>
          <a:prstGeom prst="rect">
            <a:avLst/>
          </a:prstGeom>
          <a:solidFill>
            <a:schemeClr val="accent6">
              <a:lumMod val="20000"/>
              <a:lumOff val="80000"/>
            </a:schemeClr>
          </a:solidFill>
          <a:ln>
            <a:solidFill>
              <a:srgbClr val="000066"/>
            </a:solidFill>
          </a:ln>
        </p:spPr>
        <p:txBody>
          <a:bodyPr wrap="square">
            <a:spAutoFit/>
          </a:bodyPr>
          <a:lstStyle/>
          <a:p>
            <a:r>
              <a:rPr lang="zh-CN" altLang="zh-CN" sz="2400" dirty="0">
                <a:solidFill>
                  <a:srgbClr val="333399"/>
                </a:solidFill>
                <a:latin typeface="微软雅黑" panose="020B0503020204020204" pitchFamily="34" charset="-122"/>
                <a:ea typeface="微软雅黑" panose="020B0503020204020204" pitchFamily="34" charset="-122"/>
              </a:rPr>
              <a:t>要使用某一段无线电频谱进行通信，通常必须得到本国政府有关无线电频谱管理机构的许可证。但是，也有一些无线电频段是可以自由使用的</a:t>
            </a:r>
            <a:r>
              <a:rPr lang="zh-CN" altLang="en-US" sz="2400" dirty="0">
                <a:solidFill>
                  <a:srgbClr val="333399"/>
                </a:solidFill>
                <a:latin typeface="微软雅黑" panose="020B0503020204020204" pitchFamily="34" charset="-122"/>
                <a:ea typeface="微软雅黑" panose="020B0503020204020204" pitchFamily="34" charset="-122"/>
              </a:rPr>
              <a:t>。例如：</a:t>
            </a:r>
            <a:r>
              <a:rPr lang="en-US" altLang="zh-CN" sz="2400" dirty="0">
                <a:solidFill>
                  <a:srgbClr val="333399"/>
                </a:solidFill>
                <a:latin typeface="微软雅黑" panose="020B0503020204020204" pitchFamily="34" charset="-122"/>
                <a:ea typeface="微软雅黑" panose="020B0503020204020204" pitchFamily="34" charset="-122"/>
              </a:rPr>
              <a:t>ISM</a:t>
            </a:r>
            <a:r>
              <a:rPr lang="zh-CN" altLang="en-US" sz="2400" dirty="0">
                <a:solidFill>
                  <a:srgbClr val="333399"/>
                </a:solidFill>
                <a:latin typeface="微软雅黑" panose="020B0503020204020204" pitchFamily="34" charset="-122"/>
                <a:ea typeface="微软雅黑" panose="020B0503020204020204" pitchFamily="34" charset="-122"/>
              </a:rPr>
              <a:t>。</a:t>
            </a:r>
            <a:r>
              <a:rPr lang="zh-CN" altLang="zh-CN" sz="2400" dirty="0">
                <a:solidFill>
                  <a:srgbClr val="333399"/>
                </a:solidFill>
                <a:latin typeface="微软雅黑" panose="020B0503020204020204" pitchFamily="34" charset="-122"/>
                <a:ea typeface="微软雅黑" panose="020B0503020204020204" pitchFamily="34" charset="-122"/>
              </a:rPr>
              <a:t>各国的</a:t>
            </a:r>
            <a:r>
              <a:rPr lang="en-US" altLang="zh-CN" sz="2400">
                <a:solidFill>
                  <a:srgbClr val="333399"/>
                </a:solidFill>
                <a:latin typeface="微软雅黑" panose="020B0503020204020204" pitchFamily="34" charset="-122"/>
                <a:ea typeface="微软雅黑" panose="020B0503020204020204" pitchFamily="34" charset="-122"/>
              </a:rPr>
              <a:t> ISM </a:t>
            </a:r>
            <a:r>
              <a:rPr lang="zh-CN" altLang="zh-CN" sz="2400">
                <a:solidFill>
                  <a:srgbClr val="333399"/>
                </a:solidFill>
                <a:latin typeface="微软雅黑" panose="020B0503020204020204" pitchFamily="34" charset="-122"/>
                <a:ea typeface="微软雅黑" panose="020B0503020204020204" pitchFamily="34" charset="-122"/>
              </a:rPr>
              <a:t>标准</a:t>
            </a:r>
            <a:r>
              <a:rPr lang="zh-CN" altLang="zh-CN" sz="2400" dirty="0">
                <a:solidFill>
                  <a:srgbClr val="333399"/>
                </a:solidFill>
                <a:latin typeface="微软雅黑" panose="020B0503020204020204" pitchFamily="34" charset="-122"/>
                <a:ea typeface="微软雅黑" panose="020B0503020204020204" pitchFamily="34" charset="-122"/>
              </a:rPr>
              <a:t>有可能略有差别</a:t>
            </a:r>
            <a:r>
              <a:rPr lang="zh-CN" altLang="en-US" sz="2400" dirty="0">
                <a:solidFill>
                  <a:srgbClr val="333399"/>
                </a:solidFill>
                <a:latin typeface="微软雅黑" panose="020B0503020204020204" pitchFamily="34" charset="-122"/>
                <a:ea typeface="微软雅黑" panose="020B0503020204020204" pitchFamily="34" charset="-122"/>
              </a:rPr>
              <a:t>。</a:t>
            </a:r>
          </a:p>
        </p:txBody>
      </p:sp>
      <p:sp>
        <p:nvSpPr>
          <p:cNvPr id="5" name="矩形 4"/>
          <p:cNvSpPr/>
          <p:nvPr/>
        </p:nvSpPr>
        <p:spPr>
          <a:xfrm>
            <a:off x="3422328" y="5733257"/>
            <a:ext cx="5626000"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无线局域网使用的</a:t>
            </a:r>
            <a:r>
              <a:rPr lang="en-US" altLang="zh-CN" sz="2400" dirty="0">
                <a:solidFill>
                  <a:srgbClr val="333399"/>
                </a:solidFill>
                <a:latin typeface="微软雅黑" panose="020B0503020204020204" pitchFamily="34" charset="-122"/>
                <a:ea typeface="微软雅黑" panose="020B0503020204020204" pitchFamily="34" charset="-122"/>
              </a:rPr>
              <a:t> ISM </a:t>
            </a:r>
            <a:r>
              <a:rPr lang="zh-CN" altLang="zh-CN" sz="2400" dirty="0">
                <a:solidFill>
                  <a:srgbClr val="333399"/>
                </a:solidFill>
                <a:latin typeface="微软雅黑" panose="020B0503020204020204" pitchFamily="34" charset="-122"/>
                <a:ea typeface="微软雅黑" panose="020B0503020204020204" pitchFamily="34" charset="-122"/>
              </a:rPr>
              <a:t>频段</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4389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3356992"/>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4623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zh-CN" altLang="zh-CN" dirty="0"/>
              <a:t>信道复用技术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zh-CN" altLang="zh-CN" dirty="0"/>
              <a:t>频分复用、时分复用和统计时分复用</a:t>
            </a:r>
          </a:p>
          <a:p>
            <a:r>
              <a:rPr lang="en-US" altLang="zh-CN" dirty="0"/>
              <a:t>2.4.2  </a:t>
            </a:r>
            <a:r>
              <a:rPr lang="zh-CN" altLang="zh-CN" dirty="0"/>
              <a:t>波分复用</a:t>
            </a:r>
          </a:p>
          <a:p>
            <a:r>
              <a:rPr lang="en-US" altLang="zh-CN" dirty="0"/>
              <a:t>2.4.3  </a:t>
            </a:r>
            <a:r>
              <a:rPr lang="zh-CN" altLang="zh-CN" dirty="0"/>
              <a:t>码分复用</a:t>
            </a:r>
          </a:p>
        </p:txBody>
      </p:sp>
    </p:spTree>
    <p:extLst>
      <p:ext uri="{BB962C8B-B14F-4D97-AF65-F5344CB8AC3E}">
        <p14:creationId xmlns:p14="http://schemas.microsoft.com/office/powerpoint/2010/main" val="3423079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a:t>2.4.1  </a:t>
            </a:r>
            <a:r>
              <a:rPr lang="zh-CN" altLang="en-US" sz="3200" dirty="0"/>
              <a:t>频分复用、时分复用和统计时分复用</a:t>
            </a:r>
            <a:r>
              <a:rPr lang="zh-CN" altLang="en-US" sz="4000" dirty="0"/>
              <a:t> </a:t>
            </a:r>
          </a:p>
        </p:txBody>
      </p:sp>
      <p:grpSp>
        <p:nvGrpSpPr>
          <p:cNvPr id="5" name="组合 4"/>
          <p:cNvGrpSpPr/>
          <p:nvPr/>
        </p:nvGrpSpPr>
        <p:grpSpPr>
          <a:xfrm>
            <a:off x="2585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A</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A</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B</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4" name="Text Box 60"/>
            <p:cNvSpPr txBox="1">
              <a:spLocks noChangeArrowheads="1"/>
            </p:cNvSpPr>
            <p:nvPr/>
          </p:nvSpPr>
          <p:spPr bwMode="auto">
            <a:xfrm>
              <a:off x="4017434" y="3717032"/>
              <a:ext cx="24032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solidFill>
                    <a:srgbClr val="333399"/>
                  </a:solidFill>
                  <a:latin typeface="微软雅黑" panose="020B0503020204020204" pitchFamily="34" charset="-122"/>
                  <a:ea typeface="微软雅黑" panose="020B0503020204020204" pitchFamily="34" charset="-122"/>
                </a:rPr>
                <a:t>(a) </a:t>
              </a:r>
              <a:r>
                <a:rPr lang="zh-CN" altLang="en-US" sz="2000" dirty="0">
                  <a:solidFill>
                    <a:srgbClr val="333399"/>
                  </a:solidFill>
                  <a:latin typeface="微软雅黑" panose="020B0503020204020204" pitchFamily="34" charset="-122"/>
                  <a:ea typeface="微软雅黑" panose="020B0503020204020204" pitchFamily="34"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585906" y="4335487"/>
            <a:ext cx="7099300" cy="1480230"/>
            <a:chOff x="1442906" y="4221088"/>
            <a:chExt cx="7099300" cy="1480230"/>
          </a:xfrm>
        </p:grpSpPr>
        <p:sp>
          <p:nvSpPr>
            <p:cNvPr id="123996" name="Text Box 92"/>
            <p:cNvSpPr txBox="1">
              <a:spLocks noChangeArrowheads="1"/>
            </p:cNvSpPr>
            <p:nvPr/>
          </p:nvSpPr>
          <p:spPr bwMode="auto">
            <a:xfrm>
              <a:off x="4518274" y="4421112"/>
              <a:ext cx="360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333399"/>
                  </a:solidFill>
                  <a:latin typeface="微软雅黑" panose="020B0503020204020204" pitchFamily="34" charset="-122"/>
                  <a:ea typeface="微软雅黑" panose="020B0503020204020204" pitchFamily="34"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dirty="0">
                  <a:solidFill>
                    <a:srgbClr val="333399"/>
                  </a:solidFill>
                  <a:latin typeface="微软雅黑" panose="020B0503020204020204" pitchFamily="34" charset="-122"/>
                  <a:ea typeface="微软雅黑" panose="020B0503020204020204" pitchFamily="34" charset="-122"/>
                </a:rPr>
                <a:t>(                     )</a:t>
              </a:r>
            </a:p>
          </p:txBody>
        </p:sp>
        <p:sp>
          <p:nvSpPr>
            <p:cNvPr id="123941" name="Text Box 37"/>
            <p:cNvSpPr txBox="1">
              <a:spLocks noChangeArrowheads="1"/>
            </p:cNvSpPr>
            <p:nvPr/>
          </p:nvSpPr>
          <p:spPr bwMode="auto">
            <a:xfrm>
              <a:off x="4925864" y="4421112"/>
              <a:ext cx="360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333399"/>
                  </a:solidFill>
                  <a:latin typeface="微软雅黑" panose="020B0503020204020204" pitchFamily="34" charset="-122"/>
                  <a:ea typeface="微软雅黑" panose="020B0503020204020204" pitchFamily="34"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A</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A</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rgbClr val="333399"/>
                  </a:solidFill>
                  <a:latin typeface="微软雅黑" panose="020B0503020204020204" pitchFamily="34" charset="-122"/>
                  <a:ea typeface="微软雅黑" panose="020B0503020204020204" pitchFamily="34" charset="-122"/>
                </a:rPr>
                <a:t>共享信道</a:t>
              </a:r>
            </a:p>
          </p:txBody>
        </p:sp>
        <p:sp>
          <p:nvSpPr>
            <p:cNvPr id="123965" name="Text Box 61"/>
            <p:cNvSpPr txBox="1">
              <a:spLocks noChangeArrowheads="1"/>
            </p:cNvSpPr>
            <p:nvPr/>
          </p:nvSpPr>
          <p:spPr bwMode="auto">
            <a:xfrm>
              <a:off x="4016896" y="5301208"/>
              <a:ext cx="2170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solidFill>
                    <a:srgbClr val="333399"/>
                  </a:solidFill>
                  <a:latin typeface="微软雅黑" panose="020B0503020204020204" pitchFamily="34" charset="-122"/>
                  <a:ea typeface="微软雅黑" panose="020B0503020204020204" pitchFamily="34" charset="-122"/>
                </a:rPr>
                <a:t>(b) </a:t>
              </a:r>
              <a:r>
                <a:rPr lang="zh-CN" altLang="en-US" sz="2000" dirty="0">
                  <a:solidFill>
                    <a:srgbClr val="333399"/>
                  </a:solidFill>
                  <a:latin typeface="微软雅黑" panose="020B0503020204020204" pitchFamily="34" charset="-122"/>
                  <a:ea typeface="微软雅黑" panose="020B0503020204020204" pitchFamily="34"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a:solidFill>
                    <a:srgbClr val="333399"/>
                  </a:solidFill>
                  <a:latin typeface="微软雅黑" panose="020B0503020204020204" pitchFamily="34" charset="-122"/>
                  <a:ea typeface="微软雅黑" panose="020B0503020204020204" pitchFamily="34"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a:solidFill>
                    <a:srgbClr val="333399"/>
                  </a:solidFill>
                  <a:latin typeface="微软雅黑" panose="020B0503020204020204" pitchFamily="34" charset="-122"/>
                  <a:ea typeface="微软雅黑" panose="020B0503020204020204" pitchFamily="34"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631504" y="1190802"/>
            <a:ext cx="9145016" cy="870046"/>
          </a:xfrm>
          <a:prstGeom prst="rect">
            <a:avLst/>
          </a:prstGeom>
          <a:solidFill>
            <a:schemeClr val="accent6">
              <a:lumMod val="20000"/>
              <a:lumOff val="80000"/>
            </a:schemeClr>
          </a:solidFill>
          <a:ln>
            <a:solidFill>
              <a:srgbClr val="000066"/>
            </a:solidFill>
          </a:ln>
        </p:spPr>
        <p:txBody>
          <a:bodyPr wrap="square">
            <a:spAutoFit/>
          </a:bodyPr>
          <a:lstStyle/>
          <a:p>
            <a:pPr>
              <a:lnSpc>
                <a:spcPct val="110000"/>
              </a:lnSpc>
            </a:pPr>
            <a:r>
              <a:rPr lang="zh-CN" altLang="en-US" sz="2400" dirty="0">
                <a:solidFill>
                  <a:srgbClr val="FF0000"/>
                </a:solidFill>
                <a:latin typeface="微软雅黑" panose="020B0503020204020204" pitchFamily="34" charset="-122"/>
                <a:ea typeface="微软雅黑" panose="020B0503020204020204" pitchFamily="34" charset="-122"/>
              </a:rPr>
              <a:t>复用</a:t>
            </a:r>
            <a:r>
              <a:rPr lang="zh-CN" altLang="en-US" sz="2400" dirty="0">
                <a:solidFill>
                  <a:srgbClr val="333399"/>
                </a:solidFill>
                <a:latin typeface="微软雅黑" panose="020B0503020204020204" pitchFamily="34" charset="-122"/>
                <a:ea typeface="微软雅黑" panose="020B0503020204020204" pitchFamily="34" charset="-122"/>
              </a:rPr>
              <a:t> </a:t>
            </a:r>
            <a:r>
              <a:rPr lang="en-US" altLang="zh-CN" sz="2400" dirty="0">
                <a:solidFill>
                  <a:srgbClr val="333399"/>
                </a:solidFill>
                <a:latin typeface="微软雅黑" panose="020B0503020204020204" pitchFamily="34" charset="-122"/>
                <a:ea typeface="微软雅黑" panose="020B0503020204020204" pitchFamily="34" charset="-122"/>
              </a:rPr>
              <a:t>(multiplexing) </a:t>
            </a:r>
            <a:r>
              <a:rPr lang="zh-CN" altLang="en-US" sz="2400" dirty="0">
                <a:solidFill>
                  <a:srgbClr val="333399"/>
                </a:solidFill>
                <a:latin typeface="微软雅黑" panose="020B0503020204020204" pitchFamily="34" charset="-122"/>
                <a:ea typeface="微软雅黑" panose="020B0503020204020204" pitchFamily="34" charset="-122"/>
              </a:rPr>
              <a:t>是通信技术中的基本概念。</a:t>
            </a:r>
            <a:endParaRPr lang="en-US" altLang="zh-CN" sz="2400" dirty="0">
              <a:solidFill>
                <a:srgbClr val="333399"/>
              </a:solidFill>
              <a:latin typeface="微软雅黑" panose="020B0503020204020204" pitchFamily="34" charset="-122"/>
              <a:ea typeface="微软雅黑" panose="020B0503020204020204" pitchFamily="34" charset="-122"/>
            </a:endParaRPr>
          </a:p>
          <a:p>
            <a:pPr>
              <a:lnSpc>
                <a:spcPct val="110000"/>
              </a:lnSpc>
            </a:pPr>
            <a:r>
              <a:rPr lang="zh-CN" altLang="en-US" sz="2400" dirty="0">
                <a:solidFill>
                  <a:srgbClr val="333399"/>
                </a:solidFill>
                <a:latin typeface="微软雅黑" panose="020B0503020204020204" pitchFamily="34" charset="-122"/>
                <a:ea typeface="微软雅黑" panose="020B0503020204020204" pitchFamily="34" charset="-122"/>
              </a:rPr>
              <a:t>它允许用户</a:t>
            </a:r>
            <a:r>
              <a:rPr lang="zh-CN" altLang="zh-CN" sz="2400" dirty="0">
                <a:solidFill>
                  <a:srgbClr val="333399"/>
                </a:solidFill>
                <a:latin typeface="微软雅黑" panose="020B0503020204020204" pitchFamily="34" charset="-122"/>
                <a:ea typeface="微软雅黑" panose="020B0503020204020204" pitchFamily="34" charset="-122"/>
              </a:rPr>
              <a:t>使用一个</a:t>
            </a:r>
            <a:r>
              <a:rPr lang="zh-CN" altLang="zh-CN" sz="2400" dirty="0">
                <a:solidFill>
                  <a:srgbClr val="FF0000"/>
                </a:solidFill>
                <a:latin typeface="微软雅黑" panose="020B0503020204020204" pitchFamily="34" charset="-122"/>
                <a:ea typeface="微软雅黑" panose="020B0503020204020204" pitchFamily="34" charset="-122"/>
              </a:rPr>
              <a:t>共享</a:t>
            </a:r>
            <a:r>
              <a:rPr lang="zh-CN" altLang="zh-CN" sz="2400" dirty="0">
                <a:solidFill>
                  <a:srgbClr val="333399"/>
                </a:solidFill>
                <a:latin typeface="微软雅黑" panose="020B0503020204020204" pitchFamily="34" charset="-122"/>
                <a:ea typeface="微软雅黑" panose="020B0503020204020204" pitchFamily="34" charset="-122"/>
              </a:rPr>
              <a:t>信道进行通信</a:t>
            </a:r>
            <a:r>
              <a:rPr lang="zh-CN" altLang="en-US" sz="2400" dirty="0">
                <a:solidFill>
                  <a:srgbClr val="333399"/>
                </a:solidFill>
                <a:latin typeface="微软雅黑" panose="020B0503020204020204" pitchFamily="34" charset="-122"/>
                <a:ea typeface="微软雅黑" panose="020B0503020204020204" pitchFamily="34" charset="-122"/>
              </a:rPr>
              <a:t>，降低成本，提高利用率。</a:t>
            </a:r>
          </a:p>
        </p:txBody>
      </p:sp>
      <p:sp>
        <p:nvSpPr>
          <p:cNvPr id="3" name="矩形 2"/>
          <p:cNvSpPr/>
          <p:nvPr/>
        </p:nvSpPr>
        <p:spPr>
          <a:xfrm>
            <a:off x="3503165" y="5991672"/>
            <a:ext cx="5404695"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复用的示意图</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563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idx="1"/>
          </p:nvPr>
        </p:nvSpPr>
        <p:spPr/>
        <p:txBody>
          <a:bodyPr/>
          <a:lstStyle/>
          <a:p>
            <a:r>
              <a:rPr lang="zh-CN" altLang="en-US" sz="2400" dirty="0"/>
              <a:t>将整个带宽分为多份，用户在分配到一定的频带后，在通信过程中自始至终都占用这个频带。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sp>
        <p:nvSpPr>
          <p:cNvPr id="254978" name="Rectangle 2"/>
          <p:cNvSpPr>
            <a:spLocks noGrp="1" noChangeArrowheads="1"/>
          </p:cNvSpPr>
          <p:nvPr>
            <p:ph type="title"/>
          </p:nvPr>
        </p:nvSpPr>
        <p:spPr/>
        <p:txBody>
          <a:bodyPr>
            <a:normAutofit fontScale="90000"/>
          </a:bodyPr>
          <a:lstStyle/>
          <a:p>
            <a:pPr algn="ctr"/>
            <a:r>
              <a:rPr lang="zh-CN" altLang="en-US" dirty="0"/>
              <a:t>频分复用 </a:t>
            </a:r>
            <a:r>
              <a:rPr lang="en-US" altLang="zh-CN" dirty="0"/>
              <a:t>FDM</a:t>
            </a:r>
            <a:br>
              <a:rPr lang="en-US" altLang="zh-CN" dirty="0"/>
            </a:br>
            <a:r>
              <a:rPr lang="en-US" altLang="zh-CN" dirty="0"/>
              <a:t>(Frequency Division Multiplexing) </a:t>
            </a:r>
          </a:p>
        </p:txBody>
      </p:sp>
      <p:grpSp>
        <p:nvGrpSpPr>
          <p:cNvPr id="6" name="组合 5"/>
          <p:cNvGrpSpPr/>
          <p:nvPr/>
        </p:nvGrpSpPr>
        <p:grpSpPr>
          <a:xfrm>
            <a:off x="2585907"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2" name="Text Box 36"/>
            <p:cNvSpPr txBox="1">
              <a:spLocks noChangeArrowheads="1"/>
            </p:cNvSpPr>
            <p:nvPr/>
          </p:nvSpPr>
          <p:spPr bwMode="auto">
            <a:xfrm>
              <a:off x="4765544" y="5412125"/>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CC"/>
                  </a:solidFill>
                  <a:latin typeface="微软雅黑" panose="020B0503020204020204" pitchFamily="34" charset="-122"/>
                  <a:ea typeface="微软雅黑" panose="020B0503020204020204" pitchFamily="34" charset="-122"/>
                </a:rPr>
                <a:t>频带 </a:t>
              </a:r>
              <a:r>
                <a:rPr kumimoji="1" lang="en-US" altLang="zh-CN" sz="2000">
                  <a:solidFill>
                    <a:srgbClr val="0000CC"/>
                  </a:solidFill>
                  <a:latin typeface="微软雅黑" panose="020B0503020204020204" pitchFamily="34" charset="-122"/>
                  <a:ea typeface="微软雅黑" panose="020B0503020204020204" pitchFamily="34" charset="-122"/>
                </a:rPr>
                <a:t>1</a:t>
              </a:r>
            </a:p>
          </p:txBody>
        </p:sp>
        <p:sp>
          <p:nvSpPr>
            <p:cNvPr id="255013" name="Text Box 37"/>
            <p:cNvSpPr txBox="1">
              <a:spLocks noChangeArrowheads="1"/>
            </p:cNvSpPr>
            <p:nvPr/>
          </p:nvSpPr>
          <p:spPr bwMode="auto">
            <a:xfrm>
              <a:off x="4765544" y="5023188"/>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CC"/>
                  </a:solidFill>
                  <a:latin typeface="微软雅黑" panose="020B0503020204020204" pitchFamily="34" charset="-122"/>
                  <a:ea typeface="微软雅黑" panose="020B0503020204020204" pitchFamily="34" charset="-122"/>
                </a:rPr>
                <a:t>频带 </a:t>
              </a:r>
              <a:r>
                <a:rPr kumimoji="1" lang="en-US" altLang="zh-CN" sz="2000">
                  <a:solidFill>
                    <a:srgbClr val="0000CC"/>
                  </a:solidFill>
                  <a:latin typeface="微软雅黑" panose="020B0503020204020204" pitchFamily="34" charset="-122"/>
                  <a:ea typeface="微软雅黑" panose="020B0503020204020204" pitchFamily="34"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a:solidFill>
                    <a:srgbClr val="0000CC"/>
                  </a:solidFill>
                  <a:latin typeface="微软雅黑" panose="020B0503020204020204" pitchFamily="34" charset="-122"/>
                  <a:ea typeface="微软雅黑" panose="020B0503020204020204" pitchFamily="34" charset="-122"/>
                  <a:sym typeface="Symbol" pitchFamily="18" charset="2"/>
                </a:rPr>
                <a:t></a:t>
              </a:r>
              <a:endParaRPr kumimoji="1" lang="zh-CN" altLang="zh-CN" sz="2800">
                <a:solidFill>
                  <a:srgbClr val="0000CC"/>
                </a:solidFill>
                <a:latin typeface="微软雅黑" panose="020B0503020204020204" pitchFamily="34" charset="-122"/>
                <a:ea typeface="微软雅黑" panose="020B0503020204020204" pitchFamily="34"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频带 </a:t>
              </a:r>
              <a:r>
                <a:rPr kumimoji="1" lang="en-US" altLang="zh-CN" sz="2000" dirty="0">
                  <a:solidFill>
                    <a:srgbClr val="0000CC"/>
                  </a:solidFill>
                  <a:latin typeface="微软雅黑" panose="020B0503020204020204" pitchFamily="34" charset="-122"/>
                  <a:ea typeface="微软雅黑" panose="020B0503020204020204" pitchFamily="34"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4" name="Text Box 38"/>
            <p:cNvSpPr txBox="1">
              <a:spLocks noChangeArrowheads="1"/>
            </p:cNvSpPr>
            <p:nvPr/>
          </p:nvSpPr>
          <p:spPr bwMode="auto">
            <a:xfrm>
              <a:off x="4765544" y="4643844"/>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频带 </a:t>
              </a:r>
              <a:r>
                <a:rPr kumimoji="1" lang="en-US" altLang="zh-CN" sz="2000" dirty="0">
                  <a:solidFill>
                    <a:srgbClr val="0000CC"/>
                  </a:solidFill>
                  <a:latin typeface="微软雅黑" panose="020B0503020204020204" pitchFamily="34" charset="-122"/>
                  <a:ea typeface="微软雅黑" panose="020B0503020204020204" pitchFamily="34"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4943873" y="6093297"/>
            <a:ext cx="3022187"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频分复用</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863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idx="1"/>
          </p:nvPr>
        </p:nvSpPr>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
        <p:nvSpPr>
          <p:cNvPr id="257026" name="Rectangle 2"/>
          <p:cNvSpPr>
            <a:spLocks noGrp="1" noChangeArrowheads="1"/>
          </p:cNvSpPr>
          <p:nvPr>
            <p:ph type="title"/>
          </p:nvPr>
        </p:nvSpPr>
        <p:spPr/>
        <p:txBody>
          <a:bodyPr>
            <a:normAutofit fontScale="90000"/>
          </a:bodyPr>
          <a:lstStyle/>
          <a:p>
            <a:pPr algn="ctr"/>
            <a:r>
              <a:rPr lang="zh-CN" altLang="en-US" dirty="0"/>
              <a:t>时分复用</a:t>
            </a:r>
            <a:r>
              <a:rPr lang="en-US" altLang="zh-CN" dirty="0"/>
              <a:t>TDM</a:t>
            </a:r>
            <a:br>
              <a:rPr lang="en-US" altLang="zh-CN" dirty="0"/>
            </a:br>
            <a:r>
              <a:rPr lang="en-US" altLang="zh-CN" dirty="0"/>
              <a:t>(Time Division Multiplexing) </a:t>
            </a:r>
          </a:p>
        </p:txBody>
      </p:sp>
    </p:spTree>
    <p:extLst>
      <p:ext uri="{BB962C8B-B14F-4D97-AF65-F5344CB8AC3E}">
        <p14:creationId xmlns:p14="http://schemas.microsoft.com/office/powerpoint/2010/main" val="402984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2132856"/>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5470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a:t>时分复用</a:t>
            </a:r>
            <a:r>
              <a:rPr lang="en-US" altLang="zh-CN" dirty="0"/>
              <a:t>TDM</a:t>
            </a:r>
            <a:r>
              <a:rPr lang="zh-CN" altLang="en-US" dirty="0"/>
              <a:t> </a:t>
            </a:r>
          </a:p>
        </p:txBody>
      </p:sp>
      <p:sp>
        <p:nvSpPr>
          <p:cNvPr id="4" name="文本占位符 3">
            <a:extLst>
              <a:ext uri="{FF2B5EF4-FFF2-40B4-BE49-F238E27FC236}">
                <a16:creationId xmlns:a16="http://schemas.microsoft.com/office/drawing/2014/main" id="{B748C938-1E07-406E-9A9D-5534A075F18C}"/>
              </a:ext>
            </a:extLst>
          </p:cNvPr>
          <p:cNvSpPr>
            <a:spLocks noGrp="1"/>
          </p:cNvSpPr>
          <p:nvPr>
            <p:ph type="body" sz="quarter" idx="11"/>
          </p:nvPr>
        </p:nvSpPr>
        <p:spPr/>
        <p:txBody>
          <a:bodyPr>
            <a:normAutofit fontScale="92500" lnSpcReduction="20000"/>
          </a:bodyPr>
          <a:lstStyle/>
          <a:p>
            <a:r>
              <a:rPr lang="zh-CN" altLang="en-US" dirty="0"/>
              <a:t>时分复用</a:t>
            </a:r>
          </a:p>
          <a:p>
            <a:endParaRPr lang="zh-CN" altLang="en-US" dirty="0"/>
          </a:p>
        </p:txBody>
      </p:sp>
      <p:sp>
        <p:nvSpPr>
          <p:cNvPr id="258051" name="Line 3"/>
          <p:cNvSpPr>
            <a:spLocks noChangeShapeType="1"/>
          </p:cNvSpPr>
          <p:nvPr/>
        </p:nvSpPr>
        <p:spPr bwMode="auto">
          <a:xfrm flipV="1">
            <a:off x="2742406" y="4930653"/>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52" name="Text Box 4"/>
          <p:cNvSpPr txBox="1">
            <a:spLocks noChangeArrowheads="1"/>
          </p:cNvSpPr>
          <p:nvPr/>
        </p:nvSpPr>
        <p:spPr bwMode="auto">
          <a:xfrm>
            <a:off x="1992578"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99"/>
                </a:solidFill>
                <a:latin typeface="微软雅黑" panose="020B0503020204020204" pitchFamily="34" charset="-122"/>
                <a:ea typeface="微软雅黑" panose="020B0503020204020204" pitchFamily="34" charset="-122"/>
              </a:rPr>
              <a:t>频率</a:t>
            </a:r>
          </a:p>
        </p:txBody>
      </p:sp>
      <p:sp>
        <p:nvSpPr>
          <p:cNvPr id="258053" name="Text Box 5"/>
          <p:cNvSpPr txBox="1">
            <a:spLocks noChangeArrowheads="1"/>
          </p:cNvSpPr>
          <p:nvPr/>
        </p:nvSpPr>
        <p:spPr bwMode="auto">
          <a:xfrm>
            <a:off x="9368765"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99"/>
                </a:solidFill>
                <a:latin typeface="微软雅黑" panose="020B0503020204020204" pitchFamily="34" charset="-122"/>
                <a:ea typeface="微软雅黑" panose="020B0503020204020204" pitchFamily="34" charset="-122"/>
              </a:rPr>
              <a:t>时间</a:t>
            </a:r>
          </a:p>
        </p:txBody>
      </p:sp>
      <p:sp>
        <p:nvSpPr>
          <p:cNvPr id="258054" name="Rectangle 6"/>
          <p:cNvSpPr>
            <a:spLocks noChangeArrowheads="1"/>
          </p:cNvSpPr>
          <p:nvPr/>
        </p:nvSpPr>
        <p:spPr bwMode="auto">
          <a:xfrm>
            <a:off x="3053690"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55" name="Rectangle 7"/>
          <p:cNvSpPr>
            <a:spLocks noChangeArrowheads="1"/>
          </p:cNvSpPr>
          <p:nvPr/>
        </p:nvSpPr>
        <p:spPr bwMode="auto">
          <a:xfrm>
            <a:off x="3366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56" name="Rectangle 8"/>
          <p:cNvSpPr>
            <a:spLocks noChangeArrowheads="1"/>
          </p:cNvSpPr>
          <p:nvPr/>
        </p:nvSpPr>
        <p:spPr bwMode="auto">
          <a:xfrm>
            <a:off x="3677974"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57" name="Rectangle 9"/>
          <p:cNvSpPr>
            <a:spLocks noChangeArrowheads="1"/>
          </p:cNvSpPr>
          <p:nvPr/>
        </p:nvSpPr>
        <p:spPr bwMode="auto">
          <a:xfrm>
            <a:off x="4302258"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58" name="Rectangle 10"/>
          <p:cNvSpPr>
            <a:spLocks noChangeArrowheads="1"/>
          </p:cNvSpPr>
          <p:nvPr/>
        </p:nvSpPr>
        <p:spPr bwMode="auto">
          <a:xfrm>
            <a:off x="4615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59" name="Rectangle 11"/>
          <p:cNvSpPr>
            <a:spLocks noChangeArrowheads="1"/>
          </p:cNvSpPr>
          <p:nvPr/>
        </p:nvSpPr>
        <p:spPr bwMode="auto">
          <a:xfrm>
            <a:off x="4926543"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60" name="Rectangle 12"/>
          <p:cNvSpPr>
            <a:spLocks noChangeArrowheads="1"/>
          </p:cNvSpPr>
          <p:nvPr/>
        </p:nvSpPr>
        <p:spPr bwMode="auto">
          <a:xfrm>
            <a:off x="5550827"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61" name="Rectangle 13"/>
          <p:cNvSpPr>
            <a:spLocks noChangeArrowheads="1"/>
          </p:cNvSpPr>
          <p:nvPr/>
        </p:nvSpPr>
        <p:spPr bwMode="auto">
          <a:xfrm>
            <a:off x="5863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62" name="Rectangle 14"/>
          <p:cNvSpPr>
            <a:spLocks noChangeArrowheads="1"/>
          </p:cNvSpPr>
          <p:nvPr/>
        </p:nvSpPr>
        <p:spPr bwMode="auto">
          <a:xfrm>
            <a:off x="6175111"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63" name="Rectangle 15"/>
          <p:cNvSpPr>
            <a:spLocks noChangeArrowheads="1"/>
          </p:cNvSpPr>
          <p:nvPr/>
        </p:nvSpPr>
        <p:spPr bwMode="auto">
          <a:xfrm>
            <a:off x="6799396"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64" name="Rectangle 16"/>
          <p:cNvSpPr>
            <a:spLocks noChangeArrowheads="1"/>
          </p:cNvSpPr>
          <p:nvPr/>
        </p:nvSpPr>
        <p:spPr bwMode="auto">
          <a:xfrm>
            <a:off x="7112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65" name="Rectangle 17"/>
          <p:cNvSpPr>
            <a:spLocks noChangeArrowheads="1"/>
          </p:cNvSpPr>
          <p:nvPr/>
        </p:nvSpPr>
        <p:spPr bwMode="auto">
          <a:xfrm>
            <a:off x="7423680"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grpSp>
        <p:nvGrpSpPr>
          <p:cNvPr id="258066" name="Group 18"/>
          <p:cNvGrpSpPr>
            <a:grpSpLocks/>
          </p:cNvGrpSpPr>
          <p:nvPr/>
        </p:nvGrpSpPr>
        <p:grpSpPr bwMode="auto">
          <a:xfrm>
            <a:off x="2742408"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grpSp>
      <p:sp>
        <p:nvSpPr>
          <p:cNvPr id="258074" name="Line 26"/>
          <p:cNvSpPr>
            <a:spLocks noChangeShapeType="1"/>
          </p:cNvSpPr>
          <p:nvPr/>
        </p:nvSpPr>
        <p:spPr bwMode="auto">
          <a:xfrm flipH="1">
            <a:off x="2897189"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5" name="Line 27"/>
          <p:cNvSpPr>
            <a:spLocks noChangeShapeType="1"/>
          </p:cNvSpPr>
          <p:nvPr/>
        </p:nvSpPr>
        <p:spPr bwMode="auto">
          <a:xfrm flipH="1">
            <a:off x="4138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6" name="Line 28"/>
          <p:cNvSpPr>
            <a:spLocks noChangeShapeType="1"/>
          </p:cNvSpPr>
          <p:nvPr/>
        </p:nvSpPr>
        <p:spPr bwMode="auto">
          <a:xfrm>
            <a:off x="5003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7" name="Line 29"/>
          <p:cNvSpPr>
            <a:spLocks noChangeShapeType="1"/>
          </p:cNvSpPr>
          <p:nvPr/>
        </p:nvSpPr>
        <p:spPr bwMode="auto">
          <a:xfrm>
            <a:off x="5549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258078" name="Group 30"/>
          <p:cNvGrpSpPr>
            <a:grpSpLocks/>
          </p:cNvGrpSpPr>
          <p:nvPr/>
        </p:nvGrpSpPr>
        <p:grpSpPr bwMode="auto">
          <a:xfrm>
            <a:off x="2742406" y="4365502"/>
            <a:ext cx="1246850" cy="512763"/>
            <a:chOff x="930" y="2886"/>
            <a:chExt cx="725" cy="323"/>
          </a:xfrm>
        </p:grpSpPr>
        <p:sp>
          <p:nvSpPr>
            <p:cNvPr id="258079" name="Text Box 31"/>
            <p:cNvSpPr txBox="1">
              <a:spLocks noChangeArrowheads="1"/>
            </p:cNvSpPr>
            <p:nvPr/>
          </p:nvSpPr>
          <p:spPr bwMode="auto">
            <a:xfrm>
              <a:off x="975"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1" name="Group 33"/>
          <p:cNvGrpSpPr>
            <a:grpSpLocks/>
          </p:cNvGrpSpPr>
          <p:nvPr/>
        </p:nvGrpSpPr>
        <p:grpSpPr bwMode="auto">
          <a:xfrm>
            <a:off x="3989257" y="4365502"/>
            <a:ext cx="1246848" cy="512763"/>
            <a:chOff x="1655" y="2886"/>
            <a:chExt cx="725" cy="323"/>
          </a:xfrm>
        </p:grpSpPr>
        <p:sp>
          <p:nvSpPr>
            <p:cNvPr id="258082" name="Text Box 34"/>
            <p:cNvSpPr txBox="1">
              <a:spLocks noChangeArrowheads="1"/>
            </p:cNvSpPr>
            <p:nvPr/>
          </p:nvSpPr>
          <p:spPr bwMode="auto">
            <a:xfrm>
              <a:off x="1700"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4" name="Group 36"/>
          <p:cNvGrpSpPr>
            <a:grpSpLocks/>
          </p:cNvGrpSpPr>
          <p:nvPr/>
        </p:nvGrpSpPr>
        <p:grpSpPr bwMode="auto">
          <a:xfrm>
            <a:off x="5236104" y="4365502"/>
            <a:ext cx="1246850" cy="512763"/>
            <a:chOff x="2380" y="2886"/>
            <a:chExt cx="725" cy="323"/>
          </a:xfrm>
        </p:grpSpPr>
        <p:sp>
          <p:nvSpPr>
            <p:cNvPr id="258085" name="Text Box 37"/>
            <p:cNvSpPr txBox="1">
              <a:spLocks noChangeArrowheads="1"/>
            </p:cNvSpPr>
            <p:nvPr/>
          </p:nvSpPr>
          <p:spPr bwMode="auto">
            <a:xfrm>
              <a:off x="2426"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7" name="Group 39"/>
          <p:cNvGrpSpPr>
            <a:grpSpLocks/>
          </p:cNvGrpSpPr>
          <p:nvPr/>
        </p:nvGrpSpPr>
        <p:grpSpPr bwMode="auto">
          <a:xfrm>
            <a:off x="6482954" y="4365502"/>
            <a:ext cx="1246848" cy="512763"/>
            <a:chOff x="3105" y="2886"/>
            <a:chExt cx="725" cy="323"/>
          </a:xfrm>
        </p:grpSpPr>
        <p:sp>
          <p:nvSpPr>
            <p:cNvPr id="258088" name="Text Box 40"/>
            <p:cNvSpPr txBox="1">
              <a:spLocks noChangeArrowheads="1"/>
            </p:cNvSpPr>
            <p:nvPr/>
          </p:nvSpPr>
          <p:spPr bwMode="auto">
            <a:xfrm>
              <a:off x="3152"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258090" name="Rectangle 42"/>
          <p:cNvSpPr>
            <a:spLocks noChangeArrowheads="1"/>
          </p:cNvSpPr>
          <p:nvPr/>
        </p:nvSpPr>
        <p:spPr bwMode="auto">
          <a:xfrm rot="21600000">
            <a:off x="8161959" y="3104693"/>
            <a:ext cx="39113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t>
            </a:r>
          </a:p>
        </p:txBody>
      </p:sp>
      <p:sp>
        <p:nvSpPr>
          <p:cNvPr id="258091" name="Line 43"/>
          <p:cNvSpPr>
            <a:spLocks noChangeShapeType="1"/>
          </p:cNvSpPr>
          <p:nvPr/>
        </p:nvSpPr>
        <p:spPr bwMode="auto">
          <a:xfrm rot="-5400000">
            <a:off x="1258095"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258092" name="Group 44"/>
          <p:cNvGrpSpPr>
            <a:grpSpLocks/>
          </p:cNvGrpSpPr>
          <p:nvPr/>
        </p:nvGrpSpPr>
        <p:grpSpPr bwMode="auto">
          <a:xfrm>
            <a:off x="7734963" y="4365502"/>
            <a:ext cx="1246848" cy="512763"/>
            <a:chOff x="3105" y="2886"/>
            <a:chExt cx="725" cy="323"/>
          </a:xfrm>
        </p:grpSpPr>
        <p:sp>
          <p:nvSpPr>
            <p:cNvPr id="258093" name="Text Box 45"/>
            <p:cNvSpPr txBox="1">
              <a:spLocks noChangeArrowheads="1"/>
            </p:cNvSpPr>
            <p:nvPr/>
          </p:nvSpPr>
          <p:spPr bwMode="auto">
            <a:xfrm>
              <a:off x="3152"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100" name="Group 52"/>
          <p:cNvGrpSpPr>
            <a:grpSpLocks/>
          </p:cNvGrpSpPr>
          <p:nvPr/>
        </p:nvGrpSpPr>
        <p:grpSpPr bwMode="auto">
          <a:xfrm>
            <a:off x="3989257"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258101" name="Text Box 53"/>
          <p:cNvSpPr txBox="1">
            <a:spLocks noChangeArrowheads="1"/>
          </p:cNvSpPr>
          <p:nvPr/>
        </p:nvSpPr>
        <p:spPr bwMode="auto">
          <a:xfrm>
            <a:off x="4004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dirty="0">
                <a:solidFill>
                  <a:srgbClr val="C00000"/>
                </a:solidFill>
                <a:latin typeface="微软雅黑" panose="020B0503020204020204" pitchFamily="34" charset="-122"/>
                <a:ea typeface="微软雅黑" panose="020B0503020204020204" pitchFamily="34" charset="-122"/>
              </a:rPr>
              <a:t>周期性出现</a:t>
            </a: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时分复用可能会造成线路资源的浪费 </a:t>
            </a:r>
          </a:p>
        </p:txBody>
      </p:sp>
      <p:sp>
        <p:nvSpPr>
          <p:cNvPr id="5" name="图片占位符 4">
            <a:extLst>
              <a:ext uri="{FF2B5EF4-FFF2-40B4-BE49-F238E27FC236}">
                <a16:creationId xmlns:a16="http://schemas.microsoft.com/office/drawing/2014/main" id="{D7A71799-91DA-4743-9CEA-F5B05633D6BC}"/>
              </a:ext>
            </a:extLst>
          </p:cNvPr>
          <p:cNvSpPr>
            <a:spLocks noGrp="1"/>
          </p:cNvSpPr>
          <p:nvPr>
            <p:ph type="pic" sz="quarter" idx="10"/>
          </p:nvPr>
        </p:nvSpPr>
        <p:spPr/>
      </p:sp>
      <p:sp>
        <p:nvSpPr>
          <p:cNvPr id="6" name="文本占位符 5">
            <a:extLst>
              <a:ext uri="{FF2B5EF4-FFF2-40B4-BE49-F238E27FC236}">
                <a16:creationId xmlns:a16="http://schemas.microsoft.com/office/drawing/2014/main" id="{BB1CEE22-FB34-48CD-A486-65D9E485ACEF}"/>
              </a:ext>
            </a:extLst>
          </p:cNvPr>
          <p:cNvSpPr>
            <a:spLocks noGrp="1"/>
          </p:cNvSpPr>
          <p:nvPr>
            <p:ph type="body" sz="quarter" idx="11"/>
          </p:nvPr>
        </p:nvSpPr>
        <p:spPr/>
        <p:txBody>
          <a:bodyPr>
            <a:normAutofit fontScale="92500" lnSpcReduction="20000"/>
          </a:bodyPr>
          <a:lstStyle/>
          <a:p>
            <a:r>
              <a:rPr lang="zh-CN" altLang="en-US" dirty="0"/>
              <a:t>时分复用可能会造成线路资源的浪费</a:t>
            </a:r>
          </a:p>
          <a:p>
            <a:endParaRPr lang="zh-CN" altLang="en-US" dirty="0"/>
          </a:p>
        </p:txBody>
      </p:sp>
      <p:sp>
        <p:nvSpPr>
          <p:cNvPr id="266331" name="Text Box 91"/>
          <p:cNvSpPr txBox="1">
            <a:spLocks noChangeArrowheads="1"/>
          </p:cNvSpPr>
          <p:nvPr/>
        </p:nvSpPr>
        <p:spPr bwMode="auto">
          <a:xfrm>
            <a:off x="1995869" y="1196752"/>
            <a:ext cx="8469497" cy="870046"/>
          </a:xfrm>
          <a:prstGeom prst="rect">
            <a:avLst/>
          </a:prstGeom>
          <a:solidFill>
            <a:schemeClr val="accent6">
              <a:lumMod val="20000"/>
              <a:lumOff val="80000"/>
            </a:schemeClr>
          </a:solidFill>
          <a:ln>
            <a:solidFill>
              <a:srgbClr val="000066"/>
            </a:solidFill>
          </a:ln>
          <a:effectLst/>
        </p:spPr>
        <p:txBody>
          <a:bodyPr wrap="square">
            <a:spAutoFit/>
          </a:bodyPr>
          <a:lstStyle/>
          <a:p>
            <a:pPr algn="l">
              <a:lnSpc>
                <a:spcPct val="110000"/>
              </a:lnSpc>
            </a:pPr>
            <a:r>
              <a:rPr lang="zh-CN" altLang="en-US" sz="2400" dirty="0">
                <a:solidFill>
                  <a:srgbClr val="333399"/>
                </a:solidFill>
                <a:latin typeface="微软雅黑" panose="020B0503020204020204" pitchFamily="34" charset="-122"/>
                <a:ea typeface="微软雅黑" panose="020B0503020204020204" pitchFamily="34" charset="-122"/>
              </a:rPr>
              <a:t>使用时分复用系统传送计算机数据时，由于计算机数据的突发性质，用户对分配到的子信道的利用率一般是不高的。</a:t>
            </a:r>
            <a:endParaRPr lang="en-US" altLang="zh-CN" sz="2400" dirty="0">
              <a:solidFill>
                <a:srgbClr val="333399"/>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407700" y="2348880"/>
            <a:ext cx="9557720" cy="3469977"/>
            <a:chOff x="264700" y="2438197"/>
            <a:chExt cx="9557720" cy="3469977"/>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4" name="Text Box 14"/>
            <p:cNvSpPr txBox="1">
              <a:spLocks noChangeArrowheads="1"/>
            </p:cNvSpPr>
            <p:nvPr/>
          </p:nvSpPr>
          <p:spPr bwMode="auto">
            <a:xfrm>
              <a:off x="390245" y="3011284"/>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55" name="Text Box 15"/>
            <p:cNvSpPr txBox="1">
              <a:spLocks noChangeArrowheads="1"/>
            </p:cNvSpPr>
            <p:nvPr/>
          </p:nvSpPr>
          <p:spPr bwMode="auto">
            <a:xfrm>
              <a:off x="390245" y="3763759"/>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56" name="Text Box 16"/>
            <p:cNvSpPr txBox="1">
              <a:spLocks noChangeArrowheads="1"/>
            </p:cNvSpPr>
            <p:nvPr/>
          </p:nvSpPr>
          <p:spPr bwMode="auto">
            <a:xfrm>
              <a:off x="390244" y="4516234"/>
              <a:ext cx="391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57" name="Text Box 17"/>
            <p:cNvSpPr txBox="1">
              <a:spLocks noChangeArrowheads="1"/>
            </p:cNvSpPr>
            <p:nvPr/>
          </p:nvSpPr>
          <p:spPr bwMode="auto">
            <a:xfrm>
              <a:off x="390244" y="5268709"/>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60" name="Text Box 20"/>
            <p:cNvSpPr txBox="1">
              <a:spLocks noChangeArrowheads="1"/>
            </p:cNvSpPr>
            <p:nvPr/>
          </p:nvSpPr>
          <p:spPr bwMode="auto">
            <a:xfrm>
              <a:off x="2808272" y="2995409"/>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1" name="Text Box 21"/>
            <p:cNvSpPr txBox="1">
              <a:spLocks noChangeArrowheads="1"/>
            </p:cNvSpPr>
            <p:nvPr/>
          </p:nvSpPr>
          <p:spPr bwMode="auto">
            <a:xfrm>
              <a:off x="8208417" y="414793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2" name="Text Box 22"/>
            <p:cNvSpPr txBox="1">
              <a:spLocks noChangeArrowheads="1"/>
            </p:cNvSpPr>
            <p:nvPr/>
          </p:nvSpPr>
          <p:spPr bwMode="auto">
            <a:xfrm>
              <a:off x="5329486"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b</a:t>
              </a:r>
            </a:p>
          </p:txBody>
        </p:sp>
        <p:sp>
          <p:nvSpPr>
            <p:cNvPr id="266263" name="Text Box 23"/>
            <p:cNvSpPr txBox="1">
              <a:spLocks noChangeArrowheads="1"/>
            </p:cNvSpPr>
            <p:nvPr/>
          </p:nvSpPr>
          <p:spPr bwMode="auto">
            <a:xfrm>
              <a:off x="964655" y="3782809"/>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64" name="Text Box 24"/>
            <p:cNvSpPr txBox="1">
              <a:spLocks noChangeArrowheads="1"/>
            </p:cNvSpPr>
            <p:nvPr/>
          </p:nvSpPr>
          <p:spPr bwMode="auto">
            <a:xfrm>
              <a:off x="2214944" y="4506709"/>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65" name="Text Box 25"/>
            <p:cNvSpPr txBox="1">
              <a:spLocks noChangeArrowheads="1"/>
            </p:cNvSpPr>
            <p:nvPr/>
          </p:nvSpPr>
          <p:spPr bwMode="auto">
            <a:xfrm>
              <a:off x="2772157" y="5263947"/>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266" name="Text Box 26"/>
            <p:cNvSpPr txBox="1">
              <a:spLocks noChangeArrowheads="1"/>
            </p:cNvSpPr>
            <p:nvPr/>
          </p:nvSpPr>
          <p:spPr bwMode="auto">
            <a:xfrm>
              <a:off x="6380280"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67" name="Text Box 27"/>
            <p:cNvSpPr txBox="1">
              <a:spLocks noChangeArrowheads="1"/>
            </p:cNvSpPr>
            <p:nvPr/>
          </p:nvSpPr>
          <p:spPr bwMode="auto">
            <a:xfrm>
              <a:off x="6633088" y="414793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68" name="Text Box 28"/>
            <p:cNvSpPr txBox="1">
              <a:spLocks noChangeArrowheads="1"/>
            </p:cNvSpPr>
            <p:nvPr/>
          </p:nvSpPr>
          <p:spPr bwMode="auto">
            <a:xfrm>
              <a:off x="5083557" y="414793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9" name="Text Box 29"/>
            <p:cNvSpPr txBox="1">
              <a:spLocks noChangeArrowheads="1"/>
            </p:cNvSpPr>
            <p:nvPr/>
          </p:nvSpPr>
          <p:spPr bwMode="auto">
            <a:xfrm>
              <a:off x="3525425" y="3011284"/>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0" name="Text Box 30"/>
            <p:cNvSpPr txBox="1">
              <a:spLocks noChangeArrowheads="1"/>
            </p:cNvSpPr>
            <p:nvPr/>
          </p:nvSpPr>
          <p:spPr bwMode="auto">
            <a:xfrm>
              <a:off x="3525425" y="3781222"/>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1" name="Text Box 31"/>
            <p:cNvSpPr txBox="1">
              <a:spLocks noChangeArrowheads="1"/>
            </p:cNvSpPr>
            <p:nvPr/>
          </p:nvSpPr>
          <p:spPr bwMode="auto">
            <a:xfrm>
              <a:off x="3525425" y="4551159"/>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2" name="Text Box 32"/>
            <p:cNvSpPr txBox="1">
              <a:spLocks noChangeArrowheads="1"/>
            </p:cNvSpPr>
            <p:nvPr/>
          </p:nvSpPr>
          <p:spPr bwMode="auto">
            <a:xfrm>
              <a:off x="3525425" y="5321097"/>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3" name="Text Box 33"/>
            <p:cNvSpPr txBox="1">
              <a:spLocks noChangeArrowheads="1"/>
            </p:cNvSpPr>
            <p:nvPr/>
          </p:nvSpPr>
          <p:spPr bwMode="auto">
            <a:xfrm>
              <a:off x="9522338" y="445442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4 </a:t>
              </a:r>
              <a:r>
                <a:rPr kumimoji="1" lang="zh-CN" altLang="en-US" sz="2400" dirty="0">
                  <a:solidFill>
                    <a:srgbClr val="333399"/>
                  </a:solidFill>
                  <a:latin typeface="微软雅黑" panose="020B0503020204020204" pitchFamily="34" charset="-122"/>
                  <a:ea typeface="微软雅黑" panose="020B0503020204020204" pitchFamily="34" charset="-122"/>
                </a:rPr>
                <a:t>个时分复用帧</a:t>
              </a:r>
            </a:p>
          </p:txBody>
        </p:sp>
        <p:sp>
          <p:nvSpPr>
            <p:cNvPr id="266289" name="Text Box 49"/>
            <p:cNvSpPr txBox="1">
              <a:spLocks noChangeArrowheads="1"/>
            </p:cNvSpPr>
            <p:nvPr/>
          </p:nvSpPr>
          <p:spPr bwMode="auto">
            <a:xfrm>
              <a:off x="5372482"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1" name="Text Box 61"/>
            <p:cNvSpPr txBox="1">
              <a:spLocks noChangeArrowheads="1"/>
            </p:cNvSpPr>
            <p:nvPr/>
          </p:nvSpPr>
          <p:spPr bwMode="auto">
            <a:xfrm>
              <a:off x="964655" y="2992233"/>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302" name="Text Box 62"/>
            <p:cNvSpPr txBox="1">
              <a:spLocks noChangeArrowheads="1"/>
            </p:cNvSpPr>
            <p:nvPr/>
          </p:nvSpPr>
          <p:spPr bwMode="auto">
            <a:xfrm>
              <a:off x="1602698" y="4494009"/>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303" name="Text Box 63"/>
            <p:cNvSpPr txBox="1">
              <a:spLocks noChangeArrowheads="1"/>
            </p:cNvSpPr>
            <p:nvPr/>
          </p:nvSpPr>
          <p:spPr bwMode="auto">
            <a:xfrm>
              <a:off x="1631934" y="378598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0" name="Text Box 70"/>
            <p:cNvSpPr txBox="1">
              <a:spLocks noChangeArrowheads="1"/>
            </p:cNvSpPr>
            <p:nvPr/>
          </p:nvSpPr>
          <p:spPr bwMode="auto">
            <a:xfrm>
              <a:off x="7697640" y="414793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311" name="Text Box 71"/>
            <p:cNvSpPr txBox="1">
              <a:spLocks noChangeArrowheads="1"/>
            </p:cNvSpPr>
            <p:nvPr/>
          </p:nvSpPr>
          <p:spPr bwMode="auto">
            <a:xfrm>
              <a:off x="8980605"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dirty="0">
                  <a:solidFill>
                    <a:srgbClr val="333399"/>
                  </a:solidFill>
                  <a:latin typeface="微软雅黑" panose="020B0503020204020204" pitchFamily="34" charset="-122"/>
                  <a:ea typeface="微软雅黑" panose="020B0503020204020204" pitchFamily="34" charset="-122"/>
                </a:rPr>
                <a:t>时分复用</a:t>
              </a:r>
            </a:p>
          </p:txBody>
        </p:sp>
        <p:sp>
          <p:nvSpPr>
            <p:cNvPr id="266313" name="Text Box 73"/>
            <p:cNvSpPr txBox="1">
              <a:spLocks noChangeArrowheads="1"/>
            </p:cNvSpPr>
            <p:nvPr/>
          </p:nvSpPr>
          <p:spPr bwMode="auto">
            <a:xfrm>
              <a:off x="6416395"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#2</a:t>
              </a:r>
            </a:p>
          </p:txBody>
        </p:sp>
        <p:sp>
          <p:nvSpPr>
            <p:cNvPr id="266314" name="Text Box 74"/>
            <p:cNvSpPr txBox="1">
              <a:spLocks noChangeArrowheads="1"/>
            </p:cNvSpPr>
            <p:nvPr/>
          </p:nvSpPr>
          <p:spPr bwMode="auto">
            <a:xfrm>
              <a:off x="7510182"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#3</a:t>
              </a:r>
            </a:p>
          </p:txBody>
        </p:sp>
        <p:sp>
          <p:nvSpPr>
            <p:cNvPr id="266315" name="Text Box 75"/>
            <p:cNvSpPr txBox="1">
              <a:spLocks noChangeArrowheads="1"/>
            </p:cNvSpPr>
            <p:nvPr/>
          </p:nvSpPr>
          <p:spPr bwMode="auto">
            <a:xfrm>
              <a:off x="8552376"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a:solidFill>
                    <a:srgbClr val="333399"/>
                  </a:solidFill>
                  <a:latin typeface="微软雅黑" panose="020B0503020204020204" pitchFamily="34" charset="-122"/>
                  <a:ea typeface="微软雅黑" panose="020B0503020204020204" pitchFamily="34"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6661730" y="2564904"/>
            <a:ext cx="4042783" cy="1107996"/>
          </a:xfrm>
          <a:prstGeom prst="rect">
            <a:avLst/>
          </a:prstGeom>
          <a:ln>
            <a:solidFill>
              <a:schemeClr val="tx1"/>
            </a:solidFill>
          </a:ln>
        </p:spPr>
        <p:txBody>
          <a:bodyPr wrap="square">
            <a:spAutoFit/>
          </a:bodyPr>
          <a:lstStyle/>
          <a:p>
            <a:r>
              <a:rPr lang="zh-CN" altLang="zh-CN" sz="2200" dirty="0">
                <a:solidFill>
                  <a:srgbClr val="333399"/>
                </a:solidFill>
                <a:latin typeface="微软雅黑" panose="020B0503020204020204" pitchFamily="34" charset="-122"/>
                <a:ea typeface="微软雅黑" panose="020B0503020204020204" pitchFamily="34" charset="-122"/>
              </a:rPr>
              <a:t>当某用户暂时无数据发送时，在时分复用帧中分配给该用户的时隙只能处于空闲状态</a:t>
            </a:r>
            <a:r>
              <a:rPr lang="zh-CN" altLang="en-US" sz="22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923606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6" name="文本占位符 5">
            <a:extLst>
              <a:ext uri="{FF2B5EF4-FFF2-40B4-BE49-F238E27FC236}">
                <a16:creationId xmlns:a16="http://schemas.microsoft.com/office/drawing/2014/main" id="{3442A870-AEF7-4CD7-8292-2611F598414E}"/>
              </a:ext>
            </a:extLst>
          </p:cNvPr>
          <p:cNvSpPr>
            <a:spLocks noGrp="1"/>
          </p:cNvSpPr>
          <p:nvPr>
            <p:ph type="body" sz="quarter" idx="11"/>
          </p:nvPr>
        </p:nvSpPr>
        <p:spPr/>
        <p:txBody>
          <a:bodyPr>
            <a:normAutofit fontScale="92500" lnSpcReduction="20000"/>
          </a:bodyPr>
          <a:lstStyle/>
          <a:p>
            <a:r>
              <a:rPr lang="zh-CN" altLang="en-US" dirty="0"/>
              <a:t>统计时分复用的工作原理</a:t>
            </a:r>
          </a:p>
          <a:p>
            <a:endParaRPr lang="zh-CN" altLang="en-US" dirty="0"/>
          </a:p>
        </p:txBody>
      </p:sp>
      <p:sp>
        <p:nvSpPr>
          <p:cNvPr id="2" name="矩形 1"/>
          <p:cNvSpPr/>
          <p:nvPr/>
        </p:nvSpPr>
        <p:spPr>
          <a:xfrm>
            <a:off x="7392144" y="1982450"/>
            <a:ext cx="3312368" cy="1446550"/>
          </a:xfrm>
          <a:prstGeom prst="rect">
            <a:avLst/>
          </a:prstGeom>
          <a:ln>
            <a:solidFill>
              <a:schemeClr val="tx1"/>
            </a:solidFill>
          </a:ln>
        </p:spPr>
        <p:txBody>
          <a:bodyPr wrap="square">
            <a:spAutoFit/>
          </a:bodyPr>
          <a:lstStyle/>
          <a:p>
            <a:r>
              <a:rPr lang="en-US" altLang="zh-CN" sz="2200" dirty="0">
                <a:solidFill>
                  <a:srgbClr val="333399"/>
                </a:solidFill>
                <a:latin typeface="微软雅黑" panose="020B0503020204020204" pitchFamily="34" charset="-122"/>
                <a:ea typeface="微软雅黑" panose="020B0503020204020204" pitchFamily="34" charset="-122"/>
              </a:rPr>
              <a:t>STDM </a:t>
            </a:r>
            <a:r>
              <a:rPr lang="zh-CN" altLang="zh-CN" sz="2200" dirty="0">
                <a:solidFill>
                  <a:srgbClr val="333399"/>
                </a:solidFill>
                <a:latin typeface="微软雅黑" panose="020B0503020204020204" pitchFamily="34" charset="-122"/>
                <a:ea typeface="微软雅黑" panose="020B0503020204020204" pitchFamily="34" charset="-122"/>
              </a:rPr>
              <a:t>帧不是固定分配时隙，而是按需动态地分配时隙。因此统计时分复用可以提高线路的利用率</a:t>
            </a:r>
            <a:r>
              <a:rPr lang="zh-CN" altLang="en-US" sz="2200" dirty="0">
                <a:solidFill>
                  <a:srgbClr val="333399"/>
                </a:solidFill>
                <a:latin typeface="微软雅黑" panose="020B0503020204020204" pitchFamily="34" charset="-122"/>
                <a:ea typeface="微软雅黑" panose="020B0503020204020204" pitchFamily="34" charset="-122"/>
              </a:rPr>
              <a:t>。</a:t>
            </a:r>
          </a:p>
        </p:txBody>
      </p:sp>
      <p:grpSp>
        <p:nvGrpSpPr>
          <p:cNvPr id="4" name="组合 3"/>
          <p:cNvGrpSpPr/>
          <p:nvPr/>
        </p:nvGrpSpPr>
        <p:grpSpPr>
          <a:xfrm>
            <a:off x="1775520" y="1988840"/>
            <a:ext cx="8941816" cy="3774033"/>
            <a:chOff x="632520" y="1988840"/>
            <a:chExt cx="8941816" cy="3774033"/>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333399"/>
                  </a:solidFill>
                  <a:latin typeface="微软雅黑" panose="020B0503020204020204" pitchFamily="34" charset="-122"/>
                  <a:ea typeface="微软雅黑" panose="020B0503020204020204" pitchFamily="34"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1" name="Text Box 97"/>
            <p:cNvSpPr txBox="1">
              <a:spLocks noChangeArrowheads="1"/>
            </p:cNvSpPr>
            <p:nvPr/>
          </p:nvSpPr>
          <p:spPr bwMode="auto">
            <a:xfrm>
              <a:off x="735708" y="2674939"/>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A</a:t>
              </a:r>
            </a:p>
          </p:txBody>
        </p:sp>
        <p:sp>
          <p:nvSpPr>
            <p:cNvPr id="149602" name="Text Box 98"/>
            <p:cNvSpPr txBox="1">
              <a:spLocks noChangeArrowheads="1"/>
            </p:cNvSpPr>
            <p:nvPr/>
          </p:nvSpPr>
          <p:spPr bwMode="auto">
            <a:xfrm>
              <a:off x="735708" y="3479800"/>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03" name="Text Box 99"/>
            <p:cNvSpPr txBox="1">
              <a:spLocks noChangeArrowheads="1"/>
            </p:cNvSpPr>
            <p:nvPr/>
          </p:nvSpPr>
          <p:spPr bwMode="auto">
            <a:xfrm>
              <a:off x="735708" y="4286251"/>
              <a:ext cx="391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04" name="Text Box 100"/>
            <p:cNvSpPr txBox="1">
              <a:spLocks noChangeArrowheads="1"/>
            </p:cNvSpPr>
            <p:nvPr/>
          </p:nvSpPr>
          <p:spPr bwMode="auto">
            <a:xfrm>
              <a:off x="735708" y="5091114"/>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6" name="Text Box 102"/>
            <p:cNvSpPr txBox="1">
              <a:spLocks noChangeArrowheads="1"/>
            </p:cNvSpPr>
            <p:nvPr/>
          </p:nvSpPr>
          <p:spPr bwMode="auto">
            <a:xfrm>
              <a:off x="3516612" y="2695576"/>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09" name="Text Box 105"/>
            <p:cNvSpPr txBox="1">
              <a:spLocks noChangeArrowheads="1"/>
            </p:cNvSpPr>
            <p:nvPr/>
          </p:nvSpPr>
          <p:spPr bwMode="auto">
            <a:xfrm>
              <a:off x="1518214" y="350361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0" name="Text Box 106"/>
            <p:cNvSpPr txBox="1">
              <a:spLocks noChangeArrowheads="1"/>
            </p:cNvSpPr>
            <p:nvPr/>
          </p:nvSpPr>
          <p:spPr bwMode="auto">
            <a:xfrm>
              <a:off x="2847612" y="429895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11" name="Text Box 107"/>
            <p:cNvSpPr txBox="1">
              <a:spLocks noChangeArrowheads="1"/>
            </p:cNvSpPr>
            <p:nvPr/>
          </p:nvSpPr>
          <p:spPr bwMode="auto">
            <a:xfrm>
              <a:off x="2851052" y="5127626"/>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15" name="Text Box 111"/>
            <p:cNvSpPr txBox="1">
              <a:spLocks noChangeArrowheads="1"/>
            </p:cNvSpPr>
            <p:nvPr/>
          </p:nvSpPr>
          <p:spPr bwMode="auto">
            <a:xfrm>
              <a:off x="4323193" y="2751139"/>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6" name="Text Box 112"/>
            <p:cNvSpPr txBox="1">
              <a:spLocks noChangeArrowheads="1"/>
            </p:cNvSpPr>
            <p:nvPr/>
          </p:nvSpPr>
          <p:spPr bwMode="auto">
            <a:xfrm>
              <a:off x="4323193" y="357505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7" name="Text Box 113"/>
            <p:cNvSpPr txBox="1">
              <a:spLocks noChangeArrowheads="1"/>
            </p:cNvSpPr>
            <p:nvPr/>
          </p:nvSpPr>
          <p:spPr bwMode="auto">
            <a:xfrm>
              <a:off x="4323193" y="440055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8" name="Text Box 114"/>
            <p:cNvSpPr txBox="1">
              <a:spLocks noChangeArrowheads="1"/>
            </p:cNvSpPr>
            <p:nvPr/>
          </p:nvSpPr>
          <p:spPr bwMode="auto">
            <a:xfrm>
              <a:off x="4323193" y="5224464"/>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9" name="Text Box 115"/>
            <p:cNvSpPr txBox="1">
              <a:spLocks noChangeArrowheads="1"/>
            </p:cNvSpPr>
            <p:nvPr/>
          </p:nvSpPr>
          <p:spPr bwMode="auto">
            <a:xfrm>
              <a:off x="9274254" y="419147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2" name="Text Box 128"/>
            <p:cNvSpPr txBox="1">
              <a:spLocks noChangeArrowheads="1"/>
            </p:cNvSpPr>
            <p:nvPr/>
          </p:nvSpPr>
          <p:spPr bwMode="auto">
            <a:xfrm>
              <a:off x="6537176" y="5301208"/>
              <a:ext cx="2201244"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3 </a:t>
              </a:r>
              <a:r>
                <a:rPr kumimoji="1" lang="zh-CN" altLang="en-US" sz="2400" dirty="0">
                  <a:solidFill>
                    <a:srgbClr val="333399"/>
                  </a:solidFill>
                  <a:latin typeface="微软雅黑" panose="020B0503020204020204" pitchFamily="34" charset="-122"/>
                  <a:ea typeface="微软雅黑" panose="020B0503020204020204" pitchFamily="34" charset="-122"/>
                </a:rPr>
                <a:t>个 </a:t>
              </a:r>
              <a:r>
                <a:rPr kumimoji="1" lang="en-US" altLang="zh-CN" sz="2400" dirty="0">
                  <a:solidFill>
                    <a:srgbClr val="333399"/>
                  </a:solidFill>
                  <a:latin typeface="微软雅黑" panose="020B0503020204020204" pitchFamily="34" charset="-122"/>
                  <a:ea typeface="微软雅黑" panose="020B0503020204020204" pitchFamily="34" charset="-122"/>
                </a:rPr>
                <a:t>STDM </a:t>
              </a:r>
              <a:r>
                <a:rPr kumimoji="1" lang="zh-CN" altLang="en-US" sz="2400" dirty="0">
                  <a:solidFill>
                    <a:srgbClr val="333399"/>
                  </a:solidFill>
                  <a:latin typeface="微软雅黑" panose="020B0503020204020204" pitchFamily="34" charset="-122"/>
                  <a:ea typeface="微软雅黑" panose="020B0503020204020204" pitchFamily="34" charset="-122"/>
                </a:rPr>
                <a:t>帧</a:t>
              </a:r>
            </a:p>
          </p:txBody>
        </p:sp>
        <p:sp>
          <p:nvSpPr>
            <p:cNvPr id="149633" name="Text Box 129"/>
            <p:cNvSpPr txBox="1">
              <a:spLocks noChangeArrowheads="1"/>
            </p:cNvSpPr>
            <p:nvPr/>
          </p:nvSpPr>
          <p:spPr bwMode="auto">
            <a:xfrm>
              <a:off x="6402180"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5" name="Text Box 141"/>
            <p:cNvSpPr txBox="1">
              <a:spLocks noChangeArrowheads="1"/>
            </p:cNvSpPr>
            <p:nvPr/>
          </p:nvSpPr>
          <p:spPr bwMode="auto">
            <a:xfrm>
              <a:off x="1485537" y="2679701"/>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46" name="Text Box 142"/>
            <p:cNvSpPr txBox="1">
              <a:spLocks noChangeArrowheads="1"/>
            </p:cNvSpPr>
            <p:nvPr/>
          </p:nvSpPr>
          <p:spPr bwMode="auto">
            <a:xfrm>
              <a:off x="2157976" y="428625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47" name="Text Box 143"/>
            <p:cNvSpPr txBox="1">
              <a:spLocks noChangeArrowheads="1"/>
            </p:cNvSpPr>
            <p:nvPr/>
          </p:nvSpPr>
          <p:spPr bwMode="auto">
            <a:xfrm>
              <a:off x="2190652" y="3506789"/>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7" name="Text Box 103"/>
            <p:cNvSpPr txBox="1">
              <a:spLocks noChangeArrowheads="1"/>
            </p:cNvSpPr>
            <p:nvPr/>
          </p:nvSpPr>
          <p:spPr bwMode="auto">
            <a:xfrm>
              <a:off x="8704981" y="390366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08" name="Text Box 104"/>
            <p:cNvSpPr txBox="1">
              <a:spLocks noChangeArrowheads="1"/>
            </p:cNvSpPr>
            <p:nvPr/>
          </p:nvSpPr>
          <p:spPr bwMode="auto">
            <a:xfrm>
              <a:off x="6747859"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2" name="Text Box 108"/>
            <p:cNvSpPr txBox="1">
              <a:spLocks noChangeArrowheads="1"/>
            </p:cNvSpPr>
            <p:nvPr/>
          </p:nvSpPr>
          <p:spPr bwMode="auto">
            <a:xfrm>
              <a:off x="7115894"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3" name="Text Box 109"/>
            <p:cNvSpPr txBox="1">
              <a:spLocks noChangeArrowheads="1"/>
            </p:cNvSpPr>
            <p:nvPr/>
          </p:nvSpPr>
          <p:spPr bwMode="auto">
            <a:xfrm>
              <a:off x="7506286" y="390366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14" name="Text Box 110"/>
            <p:cNvSpPr txBox="1">
              <a:spLocks noChangeArrowheads="1"/>
            </p:cNvSpPr>
            <p:nvPr/>
          </p:nvSpPr>
          <p:spPr bwMode="auto">
            <a:xfrm>
              <a:off x="6348867" y="390366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52" name="Text Box 148"/>
            <p:cNvSpPr txBox="1">
              <a:spLocks noChangeArrowheads="1"/>
            </p:cNvSpPr>
            <p:nvPr/>
          </p:nvSpPr>
          <p:spPr bwMode="auto">
            <a:xfrm>
              <a:off x="7910437" y="390366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53" name="Text Box 149"/>
            <p:cNvSpPr txBox="1">
              <a:spLocks noChangeArrowheads="1"/>
            </p:cNvSpPr>
            <p:nvPr/>
          </p:nvSpPr>
          <p:spPr bwMode="auto">
            <a:xfrm>
              <a:off x="8290511"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1" name="Text Box 157"/>
            <p:cNvSpPr txBox="1">
              <a:spLocks noChangeArrowheads="1"/>
            </p:cNvSpPr>
            <p:nvPr/>
          </p:nvSpPr>
          <p:spPr bwMode="auto">
            <a:xfrm>
              <a:off x="7164048"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#2</a:t>
              </a:r>
            </a:p>
          </p:txBody>
        </p:sp>
        <p:sp>
          <p:nvSpPr>
            <p:cNvPr id="149662" name="Text Box 158"/>
            <p:cNvSpPr txBox="1">
              <a:spLocks noChangeArrowheads="1"/>
            </p:cNvSpPr>
            <p:nvPr/>
          </p:nvSpPr>
          <p:spPr bwMode="auto">
            <a:xfrm>
              <a:off x="7925915"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dirty="0">
                  <a:solidFill>
                    <a:srgbClr val="333399"/>
                  </a:solidFill>
                  <a:latin typeface="微软雅黑" panose="020B0503020204020204" pitchFamily="34" charset="-122"/>
                  <a:ea typeface="微软雅黑" panose="020B0503020204020204" pitchFamily="34" charset="-122"/>
                </a:rPr>
                <a:t>统计</a:t>
              </a:r>
              <a:endParaRPr kumimoji="1" lang="en-US" altLang="zh-CN" sz="2800" dirty="0">
                <a:solidFill>
                  <a:srgbClr val="333399"/>
                </a:solidFill>
                <a:latin typeface="微软雅黑" panose="020B0503020204020204" pitchFamily="34" charset="-122"/>
                <a:ea typeface="微软雅黑" panose="020B0503020204020204" pitchFamily="34" charset="-122"/>
              </a:endParaRPr>
            </a:p>
            <a:p>
              <a:pPr algn="l"/>
              <a:r>
                <a:rPr kumimoji="1" lang="zh-CN" altLang="en-US" sz="2800" dirty="0">
                  <a:solidFill>
                    <a:srgbClr val="333399"/>
                  </a:solidFill>
                  <a:latin typeface="微软雅黑" panose="020B0503020204020204" pitchFamily="34" charset="-122"/>
                  <a:ea typeface="微软雅黑" panose="020B0503020204020204" pitchFamily="34" charset="-122"/>
                </a:rPr>
                <a:t>时分复用</a:t>
              </a: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35022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p:txBody>
          <a:bodyPr>
            <a:normAutofit fontScale="90000"/>
          </a:bodyPr>
          <a:lstStyle/>
          <a:p>
            <a:r>
              <a:rPr lang="en-US" altLang="zh-CN" dirty="0"/>
              <a:t>2.4.2   </a:t>
            </a:r>
            <a:r>
              <a:rPr lang="zh-CN" altLang="en-US" dirty="0"/>
              <a:t>波分复用 </a:t>
            </a:r>
            <a:r>
              <a:rPr lang="en-US" altLang="zh-CN" dirty="0"/>
              <a:t>WDM</a:t>
            </a:r>
            <a:br>
              <a:rPr lang="en-US" altLang="zh-CN" sz="4000" dirty="0"/>
            </a:br>
            <a:r>
              <a:rPr lang="en-US" altLang="zh-CN" sz="4000" dirty="0"/>
              <a:t>(Wavelength Division Multiplexing)  </a:t>
            </a:r>
          </a:p>
        </p:txBody>
      </p:sp>
      <p:sp>
        <p:nvSpPr>
          <p:cNvPr id="6" name="文本占位符 5">
            <a:extLst>
              <a:ext uri="{FF2B5EF4-FFF2-40B4-BE49-F238E27FC236}">
                <a16:creationId xmlns:a16="http://schemas.microsoft.com/office/drawing/2014/main" id="{AC417E27-E91F-416C-B973-6AEE7E7DE441}"/>
              </a:ext>
            </a:extLst>
          </p:cNvPr>
          <p:cNvSpPr>
            <a:spLocks noGrp="1"/>
          </p:cNvSpPr>
          <p:nvPr>
            <p:ph type="body" sz="quarter" idx="11"/>
          </p:nvPr>
        </p:nvSpPr>
        <p:spPr/>
        <p:txBody>
          <a:bodyPr>
            <a:normAutofit fontScale="92500" lnSpcReduction="20000"/>
          </a:bodyPr>
          <a:lstStyle/>
          <a:p>
            <a:r>
              <a:rPr lang="zh-CN" altLang="en-US" dirty="0"/>
              <a:t>波分复用的概念</a:t>
            </a:r>
          </a:p>
          <a:p>
            <a:endParaRPr lang="zh-CN" altLang="en-US" dirty="0"/>
          </a:p>
        </p:txBody>
      </p:sp>
      <p:sp>
        <p:nvSpPr>
          <p:cNvPr id="2" name="矩形 1"/>
          <p:cNvSpPr/>
          <p:nvPr/>
        </p:nvSpPr>
        <p:spPr>
          <a:xfrm>
            <a:off x="3143672" y="1628801"/>
            <a:ext cx="6356348" cy="954107"/>
          </a:xfrm>
          <a:prstGeom prst="rect">
            <a:avLst/>
          </a:prstGeom>
          <a:solidFill>
            <a:schemeClr val="accent4">
              <a:lumMod val="20000"/>
              <a:lumOff val="80000"/>
            </a:schemeClr>
          </a:solidFill>
          <a:ln>
            <a:solidFill>
              <a:srgbClr val="000099"/>
            </a:solidFill>
          </a:ln>
        </p:spPr>
        <p:txBody>
          <a:bodyPr wrap="square">
            <a:spAutoFit/>
          </a:bodyPr>
          <a:lstStyle/>
          <a:p>
            <a:r>
              <a:rPr lang="zh-CN" altLang="en-US" sz="2800" dirty="0">
                <a:solidFill>
                  <a:srgbClr val="333399"/>
                </a:solidFill>
                <a:latin typeface="微软雅黑" panose="020B0503020204020204" pitchFamily="34" charset="-122"/>
                <a:ea typeface="微软雅黑" panose="020B0503020204020204" pitchFamily="34" charset="-122"/>
              </a:rPr>
              <a:t>波分复用就是光的频分复用。</a:t>
            </a:r>
            <a:r>
              <a:rPr lang="zh-CN" altLang="zh-CN" sz="2800" dirty="0">
                <a:solidFill>
                  <a:srgbClr val="333399"/>
                </a:solidFill>
                <a:latin typeface="微软雅黑" panose="020B0503020204020204" pitchFamily="34" charset="-122"/>
                <a:ea typeface="微软雅黑" panose="020B0503020204020204" pitchFamily="34" charset="-122"/>
              </a:rPr>
              <a:t>使用一根光纤来同时传输多个光载波信号</a:t>
            </a:r>
            <a:r>
              <a:rPr lang="zh-CN" altLang="en-US" sz="2800" dirty="0">
                <a:solidFill>
                  <a:srgbClr val="333399"/>
                </a:solidFill>
                <a:latin typeface="微软雅黑" panose="020B0503020204020204" pitchFamily="34" charset="-122"/>
                <a:ea typeface="微软雅黑" panose="020B0503020204020204" pitchFamily="34" charset="-122"/>
              </a:rPr>
              <a:t>。</a:t>
            </a:r>
          </a:p>
        </p:txBody>
      </p:sp>
      <p:grpSp>
        <p:nvGrpSpPr>
          <p:cNvPr id="4" name="组合 3"/>
          <p:cNvGrpSpPr/>
          <p:nvPr/>
        </p:nvGrpSpPr>
        <p:grpSpPr>
          <a:xfrm>
            <a:off x="1436308" y="2132856"/>
            <a:ext cx="9627442" cy="4268326"/>
            <a:chOff x="293307" y="2132856"/>
            <a:chExt cx="9627442" cy="4268326"/>
          </a:xfrm>
        </p:grpSpPr>
        <p:sp>
          <p:nvSpPr>
            <p:cNvPr id="150530" name="Text Box 2"/>
            <p:cNvSpPr txBox="1">
              <a:spLocks noChangeArrowheads="1"/>
            </p:cNvSpPr>
            <p:nvPr/>
          </p:nvSpPr>
          <p:spPr bwMode="auto">
            <a:xfrm flipH="1">
              <a:off x="7446995" y="2780928"/>
              <a:ext cx="2473754" cy="28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1550 nm           0 </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1551 nm           1</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1552 nm           2</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1553 nm           3</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1554 nm           4</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1555 nm           5</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1556 nm           6</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1557 nm           7</a:t>
              </a:r>
            </a:p>
          </p:txBody>
        </p:sp>
        <p:sp>
          <p:nvSpPr>
            <p:cNvPr id="150531" name="Text Box 3"/>
            <p:cNvSpPr txBox="1">
              <a:spLocks noChangeArrowheads="1"/>
            </p:cNvSpPr>
            <p:nvPr/>
          </p:nvSpPr>
          <p:spPr bwMode="auto">
            <a:xfrm>
              <a:off x="332217" y="2817440"/>
              <a:ext cx="2704587" cy="28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0            1550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1            1551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2            1552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3            1553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4            1554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5            1555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6            1556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7            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dirty="0">
                  <a:solidFill>
                    <a:srgbClr val="333399"/>
                  </a:solidFill>
                  <a:latin typeface="微软雅黑" panose="020B0503020204020204" pitchFamily="34" charset="-122"/>
                  <a:ea typeface="微软雅黑" panose="020B0503020204020204" pitchFamily="34" charset="-122"/>
                </a:rPr>
                <a:t>8 </a:t>
              </a:r>
              <a:r>
                <a:rPr kumimoji="1" lang="en-US" altLang="zh-CN" dirty="0">
                  <a:solidFill>
                    <a:srgbClr val="333399"/>
                  </a:solidFill>
                  <a:latin typeface="微软雅黑" panose="020B0503020204020204" pitchFamily="34" charset="-122"/>
                  <a:ea typeface="微软雅黑" panose="020B0503020204020204" pitchFamily="34" charset="-122"/>
                  <a:sym typeface="Symbol" pitchFamily="18" charset="2"/>
                </a:rPr>
                <a:t> </a:t>
              </a:r>
              <a:r>
                <a:rPr kumimoji="1" lang="en-US" altLang="zh-CN" dirty="0">
                  <a:solidFill>
                    <a:srgbClr val="333399"/>
                  </a:solidFill>
                  <a:latin typeface="微软雅黑" panose="020B0503020204020204" pitchFamily="34" charset="-122"/>
                  <a:ea typeface="微软雅黑" panose="020B0503020204020204" pitchFamily="34" charset="-122"/>
                </a:rPr>
                <a:t>2.5 Gb/s</a:t>
              </a:r>
            </a:p>
            <a:p>
              <a:r>
                <a:rPr kumimoji="1" lang="en-US" altLang="zh-CN" dirty="0">
                  <a:solidFill>
                    <a:srgbClr val="333399"/>
                  </a:solidFill>
                  <a:latin typeface="微软雅黑" panose="020B0503020204020204" pitchFamily="34" charset="-122"/>
                  <a:ea typeface="微软雅黑" panose="020B0503020204020204" pitchFamily="34"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1" name="Text Box 33"/>
            <p:cNvSpPr txBox="1">
              <a:spLocks noChangeArrowheads="1"/>
            </p:cNvSpPr>
            <p:nvPr/>
          </p:nvSpPr>
          <p:spPr bwMode="auto">
            <a:xfrm>
              <a:off x="3828553" y="3368303"/>
              <a:ext cx="1143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复</a:t>
              </a:r>
            </a:p>
            <a:p>
              <a:pPr algn="l"/>
              <a:r>
                <a:rPr kumimoji="1" lang="zh-CN" altLang="en-US" sz="2000">
                  <a:solidFill>
                    <a:srgbClr val="333399"/>
                  </a:solidFill>
                  <a:latin typeface="微软雅黑" panose="020B0503020204020204" pitchFamily="34" charset="-122"/>
                  <a:ea typeface="微软雅黑" panose="020B0503020204020204" pitchFamily="34" charset="-122"/>
                </a:rPr>
                <a:t>用</a:t>
              </a:r>
            </a:p>
            <a:p>
              <a:pPr algn="l"/>
              <a:r>
                <a:rPr kumimoji="1" lang="zh-CN" altLang="en-US" sz="2000">
                  <a:solidFill>
                    <a:srgbClr val="333399"/>
                  </a:solidFill>
                  <a:latin typeface="微软雅黑" panose="020B0503020204020204" pitchFamily="34" charset="-122"/>
                  <a:ea typeface="微软雅黑" panose="020B0503020204020204" pitchFamily="34"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分</a:t>
              </a:r>
            </a:p>
            <a:p>
              <a:pPr algn="l"/>
              <a:r>
                <a:rPr kumimoji="1" lang="zh-CN" altLang="en-US" sz="2000">
                  <a:solidFill>
                    <a:srgbClr val="333399"/>
                  </a:solidFill>
                  <a:latin typeface="微软雅黑" panose="020B0503020204020204" pitchFamily="34" charset="-122"/>
                  <a:ea typeface="微软雅黑" panose="020B0503020204020204" pitchFamily="34" charset="-122"/>
                </a:rPr>
                <a:t>用</a:t>
              </a:r>
            </a:p>
            <a:p>
              <a:pPr algn="l"/>
              <a:r>
                <a:rPr kumimoji="1" lang="zh-CN" altLang="en-US" sz="2000">
                  <a:solidFill>
                    <a:srgbClr val="333399"/>
                  </a:solidFill>
                  <a:latin typeface="微软雅黑" panose="020B0503020204020204" pitchFamily="34" charset="-122"/>
                  <a:ea typeface="微软雅黑" panose="020B0503020204020204" pitchFamily="34" charset="-122"/>
                </a:rPr>
                <a:t>器</a:t>
              </a:r>
            </a:p>
          </p:txBody>
        </p:sp>
        <p:sp>
          <p:nvSpPr>
            <p:cNvPr id="150577" name="Text Box 49"/>
            <p:cNvSpPr txBox="1">
              <a:spLocks noChangeArrowheads="1"/>
            </p:cNvSpPr>
            <p:nvPr/>
          </p:nvSpPr>
          <p:spPr bwMode="auto">
            <a:xfrm>
              <a:off x="5104638" y="3468314"/>
              <a:ext cx="8206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2" name="Text Box 54"/>
            <p:cNvSpPr txBox="1">
              <a:spLocks noChangeArrowheads="1"/>
            </p:cNvSpPr>
            <p:nvPr/>
          </p:nvSpPr>
          <p:spPr bwMode="auto">
            <a:xfrm>
              <a:off x="3720206" y="4746253"/>
              <a:ext cx="10919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333399"/>
                  </a:solidFill>
                  <a:latin typeface="微软雅黑" panose="020B0503020204020204" pitchFamily="34" charset="-122"/>
                  <a:ea typeface="微软雅黑" panose="020B0503020204020204" pitchFamily="34"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333399"/>
                  </a:solidFill>
                  <a:latin typeface="微软雅黑" panose="020B0503020204020204" pitchFamily="34" charset="-122"/>
                  <a:ea typeface="微软雅黑" panose="020B0503020204020204" pitchFamily="34"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dirty="0">
                  <a:solidFill>
                    <a:srgbClr val="333399"/>
                  </a:solidFill>
                  <a:latin typeface="微软雅黑" panose="020B0503020204020204" pitchFamily="34" charset="-122"/>
                  <a:ea typeface="微软雅黑" panose="020B0503020204020204" pitchFamily="34" charset="-122"/>
                </a:rPr>
                <a:t>8 </a:t>
              </a:r>
              <a:r>
                <a:rPr kumimoji="1" lang="en-US" altLang="zh-CN" dirty="0">
                  <a:solidFill>
                    <a:srgbClr val="333399"/>
                  </a:solidFill>
                  <a:latin typeface="微软雅黑" panose="020B0503020204020204" pitchFamily="34" charset="-122"/>
                  <a:ea typeface="微软雅黑" panose="020B0503020204020204" pitchFamily="34" charset="-122"/>
                  <a:sym typeface="Symbol" pitchFamily="18" charset="2"/>
                </a:rPr>
                <a:t> </a:t>
              </a:r>
              <a:r>
                <a:rPr kumimoji="1" lang="en-US" altLang="zh-CN" dirty="0">
                  <a:solidFill>
                    <a:srgbClr val="333399"/>
                  </a:solidFill>
                  <a:latin typeface="微软雅黑" panose="020B0503020204020204" pitchFamily="34" charset="-122"/>
                  <a:ea typeface="微软雅黑" panose="020B0503020204020204" pitchFamily="34" charset="-122"/>
                </a:rPr>
                <a:t>2.5 Gb/s</a:t>
              </a:r>
            </a:p>
            <a:p>
              <a:r>
                <a:rPr kumimoji="1" lang="en-US" altLang="zh-CN" dirty="0">
                  <a:solidFill>
                    <a:srgbClr val="333399"/>
                  </a:solidFill>
                  <a:latin typeface="微软雅黑" panose="020B0503020204020204" pitchFamily="34" charset="-122"/>
                  <a:ea typeface="微软雅黑" panose="020B0503020204020204" pitchFamily="34" charset="-122"/>
                </a:rPr>
                <a:t>1310 nm</a:t>
              </a:r>
            </a:p>
          </p:txBody>
        </p:sp>
      </p:grpSp>
      <p:sp>
        <p:nvSpPr>
          <p:cNvPr id="3" name="文本框 2">
            <a:extLst>
              <a:ext uri="{FF2B5EF4-FFF2-40B4-BE49-F238E27FC236}">
                <a16:creationId xmlns:a16="http://schemas.microsoft.com/office/drawing/2014/main" id="{7293747F-E4EF-4911-B447-9C4D4346ACD2}"/>
              </a:ext>
            </a:extLst>
          </p:cNvPr>
          <p:cNvSpPr txBox="1"/>
          <p:nvPr/>
        </p:nvSpPr>
        <p:spPr>
          <a:xfrm>
            <a:off x="9487513" y="104775"/>
            <a:ext cx="2088232" cy="523220"/>
          </a:xfrm>
          <a:prstGeom prst="rect">
            <a:avLst/>
          </a:prstGeom>
          <a:noFill/>
        </p:spPr>
        <p:txBody>
          <a:bodyPr wrap="square" rtlCol="0">
            <a:spAutoFit/>
          </a:bodyPr>
          <a:lstStyle/>
          <a:p>
            <a:r>
              <a:rPr lang="en-US" altLang="zh-CN" sz="2800" b="1" dirty="0">
                <a:solidFill>
                  <a:srgbClr val="00B050"/>
                </a:solidFill>
              </a:rPr>
              <a:t>OFDM</a:t>
            </a:r>
            <a:endParaRPr lang="zh-CN" altLang="en-US" sz="2800" b="1" dirty="0">
              <a:solidFill>
                <a:srgbClr val="00B050"/>
              </a:solidFill>
            </a:endParaRPr>
          </a:p>
        </p:txBody>
      </p:sp>
    </p:spTree>
    <p:extLst>
      <p:ext uri="{BB962C8B-B14F-4D97-AF65-F5344CB8AC3E}">
        <p14:creationId xmlns:p14="http://schemas.microsoft.com/office/powerpoint/2010/main" val="2591120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
        <p:nvSpPr>
          <p:cNvPr id="142338" name="Rectangle 2"/>
          <p:cNvSpPr>
            <a:spLocks noGrp="1" noChangeArrowheads="1"/>
          </p:cNvSpPr>
          <p:nvPr>
            <p:ph type="title"/>
          </p:nvPr>
        </p:nvSpPr>
        <p:spPr>
          <a:xfrm>
            <a:off x="527052" y="620044"/>
            <a:ext cx="11137899" cy="7207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90000"/>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码片 </a:t>
            </a:r>
            <a:r>
              <a:rPr lang="en-US" altLang="zh-CN" dirty="0"/>
              <a:t>(chip)</a:t>
            </a:r>
            <a:r>
              <a:rPr lang="zh-CN" altLang="en-US" dirty="0"/>
              <a:t>。</a:t>
            </a:r>
            <a:endParaRPr lang="en-US" altLang="zh-CN" dirty="0"/>
          </a:p>
          <a:p>
            <a:pPr>
              <a:lnSpc>
                <a:spcPct val="100000"/>
              </a:lnSpc>
            </a:pPr>
            <a:r>
              <a:rPr lang="zh-CN" altLang="en-US" dirty="0"/>
              <a:t>每个站被指派一个唯一的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3" name="标注: 线形(带强调线) 2">
            <a:extLst>
              <a:ext uri="{FF2B5EF4-FFF2-40B4-BE49-F238E27FC236}">
                <a16:creationId xmlns:a16="http://schemas.microsoft.com/office/drawing/2014/main" id="{251F8D8E-DDE1-4F2D-A68C-8EF751C392DA}"/>
              </a:ext>
            </a:extLst>
          </p:cNvPr>
          <p:cNvSpPr/>
          <p:nvPr/>
        </p:nvSpPr>
        <p:spPr bwMode="auto">
          <a:xfrm>
            <a:off x="8760296" y="4149080"/>
            <a:ext cx="2736304" cy="576064"/>
          </a:xfrm>
          <a:prstGeom prst="accentCallout1">
            <a:avLst>
              <a:gd name="adj1" fmla="val 37620"/>
              <a:gd name="adj2" fmla="val -1322"/>
              <a:gd name="adj3" fmla="val 112500"/>
              <a:gd name="adj4" fmla="val -38333"/>
            </a:avLst>
          </a:prstGeom>
          <a:noFill/>
          <a:ln w="9525" cap="flat" cmpd="sng" algn="ctr">
            <a:solidFill>
              <a:schemeClr val="accent1"/>
            </a:solidFill>
            <a:prstDash val="solid"/>
            <a:round/>
            <a:headEnd type="none" w="med" len="med"/>
            <a:tailEnd type="none" w="med" len="med"/>
          </a:ln>
        </p:spPr>
        <p:txBody>
          <a:bodyPr vert="horz" wrap="square" lIns="91440" tIns="45720" rIns="91440" bIns="45720" numCol="1" rtlCol="0" anchor="ctr" anchorCtr="0" compatLnSpc="1">
            <a:noAutofit/>
          </a:bodyPr>
          <a:lstStyle/>
          <a:p>
            <a:r>
              <a:rPr lang="en-US" altLang="zh-CN" sz="2800" dirty="0">
                <a:solidFill>
                  <a:srgbClr val="00B050"/>
                </a:solidFill>
              </a:rPr>
              <a:t>bipolar notation</a:t>
            </a:r>
            <a:endParaRPr lang="zh-CN" altLang="en-US" sz="2800" dirty="0">
              <a:solidFill>
                <a:srgbClr val="00B050"/>
              </a:solidFill>
            </a:endParaRP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站要发送信息的数据率为</a:t>
            </a:r>
            <a:r>
              <a:rPr lang="en-US" altLang="zh-CN" sz="2800" dirty="0"/>
              <a:t> </a:t>
            </a:r>
            <a:r>
              <a:rPr lang="en-US" altLang="zh-CN" sz="2800" i="1" dirty="0">
                <a:solidFill>
                  <a:srgbClr val="0000FF"/>
                </a:solidFill>
              </a:rPr>
              <a:t>b</a:t>
            </a:r>
            <a:r>
              <a:rPr lang="en-US" altLang="zh-CN" sz="2800" dirty="0"/>
              <a:t> bit/s</a:t>
            </a:r>
            <a:r>
              <a:rPr lang="zh-CN" altLang="zh-CN" sz="2800" dirty="0"/>
              <a:t>。由于每一个比特要转换成</a:t>
            </a:r>
            <a:r>
              <a:rPr lang="en-US" altLang="zh-CN" sz="2800" dirty="0"/>
              <a:t> </a:t>
            </a:r>
            <a:r>
              <a:rPr lang="en-US" altLang="zh-CN" sz="2800" i="1" dirty="0"/>
              <a:t>m </a:t>
            </a:r>
            <a:r>
              <a:rPr lang="zh-CN" altLang="zh-CN" sz="2800" dirty="0"/>
              <a:t>个比特的码片，因此</a:t>
            </a:r>
            <a:r>
              <a:rPr lang="en-US" altLang="zh-CN" sz="2800" dirty="0"/>
              <a:t> S </a:t>
            </a:r>
            <a:r>
              <a:rPr lang="zh-CN" altLang="zh-CN" sz="2800" dirty="0"/>
              <a:t>站实际上发送的数据率提高到</a:t>
            </a:r>
            <a:r>
              <a:rPr lang="en-US" altLang="zh-CN" sz="2800" dirty="0"/>
              <a:t> </a:t>
            </a:r>
            <a:r>
              <a:rPr lang="en-US" altLang="zh-CN" sz="2800" i="1" dirty="0" err="1">
                <a:solidFill>
                  <a:srgbClr val="0000FF"/>
                </a:solidFill>
              </a:rPr>
              <a:t>mb</a:t>
            </a:r>
            <a:r>
              <a:rPr lang="en-US" altLang="zh-CN" sz="2800" dirty="0"/>
              <a:t> bit/s</a:t>
            </a:r>
            <a:r>
              <a:rPr lang="zh-CN" altLang="zh-CN" sz="2800" dirty="0"/>
              <a:t>，同时</a:t>
            </a:r>
            <a:r>
              <a:rPr lang="en-US" altLang="zh-CN" sz="2800" dirty="0"/>
              <a:t> S </a:t>
            </a:r>
            <a:r>
              <a:rPr lang="zh-CN" altLang="zh-CN" sz="2800" dirty="0"/>
              <a:t>站所占用的频带宽度也提高到原来数值的</a:t>
            </a:r>
            <a:r>
              <a:rPr lang="en-US" altLang="zh-CN" sz="2800" dirty="0"/>
              <a:t> </a:t>
            </a:r>
            <a:r>
              <a:rPr lang="en-US" altLang="zh-CN" sz="2800" i="1" dirty="0"/>
              <a:t>m </a:t>
            </a:r>
            <a:r>
              <a:rPr lang="zh-CN" altLang="zh-CN" sz="2800" dirty="0"/>
              <a:t>倍。</a:t>
            </a:r>
            <a:endParaRPr lang="en-US" altLang="zh-CN" sz="2800" dirty="0"/>
          </a:p>
          <a:p>
            <a:r>
              <a:rPr lang="zh-CN" altLang="zh-CN" sz="2800" dirty="0"/>
              <a:t>这种通信方式是</a:t>
            </a:r>
            <a:r>
              <a:rPr lang="zh-CN" altLang="zh-CN" sz="2800" dirty="0">
                <a:solidFill>
                  <a:srgbClr val="FF0000"/>
                </a:solidFill>
              </a:rPr>
              <a:t>扩频</a:t>
            </a:r>
            <a:r>
              <a:rPr lang="en-US" altLang="zh-CN" sz="2800" dirty="0"/>
              <a:t>(spread spectrum)</a:t>
            </a:r>
            <a:r>
              <a:rPr lang="zh-CN" altLang="zh-CN" sz="2800" dirty="0"/>
              <a:t>通信中的一种。</a:t>
            </a:r>
            <a:endParaRPr lang="en-US" altLang="zh-CN" sz="2800" dirty="0"/>
          </a:p>
          <a:p>
            <a:r>
              <a:rPr lang="zh-CN" altLang="zh-CN" sz="2800" dirty="0"/>
              <a:t>扩频通信通常有两大类</a:t>
            </a:r>
            <a:r>
              <a:rPr lang="zh-CN" altLang="en-US" sz="2800" dirty="0"/>
              <a:t>：</a:t>
            </a:r>
            <a:endParaRPr lang="en-US" altLang="zh-CN" sz="2800" dirty="0"/>
          </a:p>
          <a:p>
            <a:pPr lvl="1"/>
            <a:r>
              <a:rPr lang="zh-CN" altLang="zh-CN" sz="2400" dirty="0"/>
              <a:t>一种是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endParaRPr lang="en-US" altLang="zh-CN" sz="2400" dirty="0"/>
          </a:p>
          <a:p>
            <a:pPr lvl="1"/>
            <a:r>
              <a:rPr lang="zh-CN" altLang="zh-CN" sz="2400" dirty="0"/>
              <a:t>另一种是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4" name="文本框 3">
            <a:extLst>
              <a:ext uri="{FF2B5EF4-FFF2-40B4-BE49-F238E27FC236}">
                <a16:creationId xmlns:a16="http://schemas.microsoft.com/office/drawing/2014/main" id="{6C5DB999-6C31-4039-AAC2-862CF9D4EBF3}"/>
              </a:ext>
            </a:extLst>
          </p:cNvPr>
          <p:cNvSpPr txBox="1"/>
          <p:nvPr/>
        </p:nvSpPr>
        <p:spPr>
          <a:xfrm>
            <a:off x="8048600" y="5867980"/>
            <a:ext cx="3231976" cy="369332"/>
          </a:xfrm>
          <a:prstGeom prst="rect">
            <a:avLst/>
          </a:prstGeom>
          <a:noFill/>
        </p:spPr>
        <p:txBody>
          <a:bodyPr wrap="square" rtlCol="0">
            <a:spAutoFit/>
          </a:bodyPr>
          <a:lstStyle/>
          <a:p>
            <a:r>
              <a:rPr lang="zh-CN" altLang="en-US" dirty="0">
                <a:solidFill>
                  <a:srgbClr val="00B050"/>
                </a:solidFill>
              </a:rPr>
              <a:t>跳频电台与软件无线电</a:t>
            </a:r>
          </a:p>
        </p:txBody>
      </p:sp>
      <p:grpSp>
        <p:nvGrpSpPr>
          <p:cNvPr id="5" name="组合 4">
            <a:extLst>
              <a:ext uri="{FF2B5EF4-FFF2-40B4-BE49-F238E27FC236}">
                <a16:creationId xmlns:a16="http://schemas.microsoft.com/office/drawing/2014/main" id="{EB2D90C1-C2EE-4DF7-B480-0060BC02BC01}"/>
              </a:ext>
            </a:extLst>
          </p:cNvPr>
          <p:cNvGrpSpPr/>
          <p:nvPr/>
        </p:nvGrpSpPr>
        <p:grpSpPr>
          <a:xfrm>
            <a:off x="559768" y="5368570"/>
            <a:ext cx="7416824" cy="873388"/>
            <a:chOff x="4439816" y="5507940"/>
            <a:chExt cx="7416824" cy="873388"/>
          </a:xfrm>
        </p:grpSpPr>
        <p:sp>
          <p:nvSpPr>
            <p:cNvPr id="6" name="文本框 5">
              <a:extLst>
                <a:ext uri="{FF2B5EF4-FFF2-40B4-BE49-F238E27FC236}">
                  <a16:creationId xmlns:a16="http://schemas.microsoft.com/office/drawing/2014/main" id="{4E0169CE-0A9F-4763-A45B-F23B705C029D}"/>
                </a:ext>
              </a:extLst>
            </p:cNvPr>
            <p:cNvSpPr txBox="1"/>
            <p:nvPr/>
          </p:nvSpPr>
          <p:spPr>
            <a:xfrm>
              <a:off x="4439816" y="5733256"/>
              <a:ext cx="2520280" cy="369332"/>
            </a:xfrm>
            <a:prstGeom prst="rect">
              <a:avLst/>
            </a:prstGeom>
            <a:noFill/>
          </p:spPr>
          <p:txBody>
            <a:bodyPr wrap="square" rtlCol="0">
              <a:spAutoFit/>
            </a:bodyPr>
            <a:lstStyle/>
            <a:p>
              <a:pPr algn="r"/>
              <a:r>
                <a:rPr lang="zh-CN" altLang="en-US" dirty="0">
                  <a:solidFill>
                    <a:srgbClr val="00B050"/>
                  </a:solidFill>
                </a:rPr>
                <a:t>扩频</a:t>
              </a:r>
              <a:r>
                <a:rPr lang="en-US" altLang="zh-CN" dirty="0">
                  <a:solidFill>
                    <a:srgbClr val="00B050"/>
                  </a:solidFill>
                </a:rPr>
                <a:t>(spread spectrum)</a:t>
              </a:r>
              <a:endParaRPr lang="zh-CN" altLang="en-US" dirty="0">
                <a:solidFill>
                  <a:srgbClr val="00B050"/>
                </a:solidFill>
              </a:endParaRPr>
            </a:p>
          </p:txBody>
        </p:sp>
        <p:sp>
          <p:nvSpPr>
            <p:cNvPr id="7" name="左大括号 6">
              <a:extLst>
                <a:ext uri="{FF2B5EF4-FFF2-40B4-BE49-F238E27FC236}">
                  <a16:creationId xmlns:a16="http://schemas.microsoft.com/office/drawing/2014/main" id="{DAE4E970-FB81-4E63-ADC0-ABBBEF89479B}"/>
                </a:ext>
              </a:extLst>
            </p:cNvPr>
            <p:cNvSpPr/>
            <p:nvPr/>
          </p:nvSpPr>
          <p:spPr>
            <a:xfrm>
              <a:off x="6888088" y="5661248"/>
              <a:ext cx="144016" cy="5760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E2DE41E-F008-4ECC-BFA6-7A026C4B6ACF}"/>
                </a:ext>
              </a:extLst>
            </p:cNvPr>
            <p:cNvSpPr txBox="1"/>
            <p:nvPr/>
          </p:nvSpPr>
          <p:spPr>
            <a:xfrm>
              <a:off x="7032104" y="5507940"/>
              <a:ext cx="4824536" cy="369332"/>
            </a:xfrm>
            <a:prstGeom prst="rect">
              <a:avLst/>
            </a:prstGeom>
            <a:noFill/>
          </p:spPr>
          <p:txBody>
            <a:bodyPr wrap="square" rtlCol="0">
              <a:spAutoFit/>
            </a:bodyPr>
            <a:lstStyle/>
            <a:p>
              <a:r>
                <a:rPr lang="zh-CN" altLang="en-US" dirty="0">
                  <a:solidFill>
                    <a:srgbClr val="00B050"/>
                  </a:solidFill>
                </a:rPr>
                <a:t>直接序列扩频</a:t>
              </a:r>
              <a:r>
                <a:rPr lang="en-US" altLang="zh-CN" dirty="0">
                  <a:solidFill>
                    <a:srgbClr val="00B050"/>
                  </a:solidFill>
                </a:rPr>
                <a:t>(direct sequence ss)</a:t>
              </a:r>
              <a:endParaRPr lang="zh-CN" altLang="en-US" dirty="0">
                <a:solidFill>
                  <a:srgbClr val="00B050"/>
                </a:solidFill>
              </a:endParaRPr>
            </a:p>
          </p:txBody>
        </p:sp>
        <p:sp>
          <p:nvSpPr>
            <p:cNvPr id="9" name="文本框 8">
              <a:extLst>
                <a:ext uri="{FF2B5EF4-FFF2-40B4-BE49-F238E27FC236}">
                  <a16:creationId xmlns:a16="http://schemas.microsoft.com/office/drawing/2014/main" id="{44DF5B1C-C65E-4D7E-BD4B-371DCE00B8F7}"/>
                </a:ext>
              </a:extLst>
            </p:cNvPr>
            <p:cNvSpPr txBox="1"/>
            <p:nvPr/>
          </p:nvSpPr>
          <p:spPr>
            <a:xfrm>
              <a:off x="7032104" y="6011996"/>
              <a:ext cx="4824536" cy="369332"/>
            </a:xfrm>
            <a:prstGeom prst="rect">
              <a:avLst/>
            </a:prstGeom>
            <a:noFill/>
          </p:spPr>
          <p:txBody>
            <a:bodyPr wrap="square" rtlCol="0">
              <a:spAutoFit/>
            </a:bodyPr>
            <a:lstStyle/>
            <a:p>
              <a:r>
                <a:rPr lang="zh-CN" altLang="en-US" dirty="0">
                  <a:solidFill>
                    <a:srgbClr val="00B050"/>
                  </a:solidFill>
                </a:rPr>
                <a:t>跳频扩频</a:t>
              </a:r>
              <a:r>
                <a:rPr lang="en-US" altLang="zh-CN" dirty="0">
                  <a:solidFill>
                    <a:srgbClr val="00B050"/>
                  </a:solidFill>
                </a:rPr>
                <a:t>(frequency hopping ss)</a:t>
              </a:r>
              <a:endParaRPr lang="zh-CN" altLang="en-US" dirty="0">
                <a:solidFill>
                  <a:srgbClr val="00B050"/>
                </a:solidFill>
              </a:endParaRPr>
            </a:p>
          </p:txBody>
        </p:sp>
      </p:grpSp>
    </p:spTree>
    <p:extLst>
      <p:ext uri="{BB962C8B-B14F-4D97-AF65-F5344CB8AC3E}">
        <p14:creationId xmlns:p14="http://schemas.microsoft.com/office/powerpoint/2010/main" val="391379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必须互相正交 </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2" name="矩形 1">
            <a:extLst>
              <a:ext uri="{FF2B5EF4-FFF2-40B4-BE49-F238E27FC236}">
                <a16:creationId xmlns:a16="http://schemas.microsoft.com/office/drawing/2014/main" id="{65384B1C-CEBB-45F6-A440-601948FB43F9}"/>
              </a:ext>
            </a:extLst>
          </p:cNvPr>
          <p:cNvSpPr/>
          <p:nvPr/>
        </p:nvSpPr>
        <p:spPr>
          <a:xfrm>
            <a:off x="7104112" y="2564904"/>
            <a:ext cx="2364750" cy="369332"/>
          </a:xfrm>
          <a:prstGeom prst="rect">
            <a:avLst/>
          </a:prstGeom>
        </p:spPr>
        <p:txBody>
          <a:bodyPr wrap="none">
            <a:spAutoFit/>
          </a:bodyPr>
          <a:lstStyle/>
          <a:p>
            <a:r>
              <a:rPr lang="en-US" altLang="zh-CN" dirty="0">
                <a:solidFill>
                  <a:srgbClr val="00B050"/>
                </a:solidFill>
              </a:rPr>
              <a:t>pseudo-random code</a:t>
            </a:r>
            <a:endParaRPr lang="zh-CN" altLang="en-US" dirty="0">
              <a:solidFill>
                <a:srgbClr val="00B050"/>
              </a:solidFill>
            </a:endParaRP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a:solidFill>
                  <a:srgbClr val="FF0000"/>
                </a:solidFill>
              </a:rPr>
              <a:t>内积 </a:t>
            </a:r>
            <a:r>
              <a:rPr lang="en-US" altLang="zh-CN" dirty="0"/>
              <a:t>(inner product)</a:t>
            </a:r>
            <a:r>
              <a:rPr lang="zh-CN" altLang="en-US" dirty="0"/>
              <a:t> 等于 </a:t>
            </a:r>
            <a:r>
              <a:rPr lang="en-US" altLang="zh-CN" dirty="0"/>
              <a:t>0</a:t>
            </a:r>
            <a:r>
              <a:rPr lang="zh-CN" altLang="en-US" dirty="0"/>
              <a:t>： </a:t>
            </a:r>
          </a:p>
        </p:txBody>
      </p:sp>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6"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56679" name="Object 7"/>
              <p:cNvSpPr txBox="1"/>
              <p:nvPr/>
            </p:nvSpPr>
            <p:spPr bwMode="auto">
              <a:xfrm>
                <a:off x="4224338" y="3644900"/>
                <a:ext cx="3948112" cy="1223963"/>
              </a:xfrm>
              <a:prstGeom prst="rect">
                <a:avLst/>
              </a:prstGeom>
              <a:solidFill>
                <a:schemeClr val="accent4">
                  <a:lumMod val="20000"/>
                  <a:lumOff val="80000"/>
                </a:schemeClr>
              </a:solidFill>
              <a:ln w="9525">
                <a:solidFill>
                  <a:srgbClr val="000099"/>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r>
                        <a:rPr lang="zh-CN" altLang="en-US" sz="2400" i="1" smtClean="0">
                          <a:solidFill>
                            <a:srgbClr val="333399"/>
                          </a:solidFill>
                          <a:latin typeface="Cambria Math" panose="02040503050406030204" pitchFamily="18" charset="0"/>
                        </a:rPr>
                        <m:t>𝐓</m:t>
                      </m:r>
                      <m:r>
                        <a:rPr lang="zh-CN" altLang="en-US" sz="2400" i="1" smtClean="0">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𝑖</m:t>
                              </m:r>
                            </m:sub>
                          </m:sSub>
                        </m:e>
                      </m:nary>
                      <m:r>
                        <a:rPr lang="zh-CN" altLang="en-US" sz="2400" i="1">
                          <a:solidFill>
                            <a:srgbClr val="333399"/>
                          </a:solidFill>
                          <a:latin typeface="Cambria Math" panose="02040503050406030204" pitchFamily="18" charset="0"/>
                        </a:rPr>
                        <m:t>=0</m:t>
                      </m:r>
                    </m:oMath>
                  </m:oMathPara>
                </a14:m>
                <a:endParaRPr lang="zh-CN" altLang="en-US" sz="2400" dirty="0">
                  <a:solidFill>
                    <a:srgbClr val="333399"/>
                  </a:solidFill>
                </a:endParaRPr>
              </a:p>
            </p:txBody>
          </p:sp>
        </mc:Choice>
        <mc:Fallback xmlns="">
          <p:sp>
            <p:nvSpPr>
              <p:cNvPr id="156679" name="Object 7"/>
              <p:cNvSpPr txBox="1">
                <a:spLocks noRot="1" noChangeAspect="1" noMove="1" noResize="1" noEditPoints="1" noAdjustHandles="1" noChangeArrowheads="1" noChangeShapeType="1" noTextEdit="1"/>
              </p:cNvSpPr>
              <p:nvPr/>
            </p:nvSpPr>
            <p:spPr bwMode="auto">
              <a:xfrm>
                <a:off x="4224338" y="3644900"/>
                <a:ext cx="3948112" cy="1223963"/>
              </a:xfrm>
              <a:prstGeom prst="rect">
                <a:avLst/>
              </a:prstGeom>
              <a:blipFill>
                <a:blip r:embed="rId3"/>
                <a:stretch>
                  <a:fillRect/>
                </a:stretch>
              </a:blipFill>
              <a:ln w="9525">
                <a:solidFill>
                  <a:srgbClr val="000099"/>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874627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任何一个码片向量和该码片向量自己的规格化内积都是 </a:t>
            </a:r>
            <a:r>
              <a:rPr lang="en-US" altLang="zh-CN" dirty="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700"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57703" name="Object 7"/>
              <p:cNvSpPr txBox="1"/>
              <p:nvPr/>
            </p:nvSpPr>
            <p:spPr bwMode="auto">
              <a:xfrm>
                <a:off x="1847528" y="2132856"/>
                <a:ext cx="8135938" cy="1160463"/>
              </a:xfrm>
              <a:prstGeom prst="rect">
                <a:avLst/>
              </a:prstGeom>
              <a:solidFill>
                <a:schemeClr val="accent4">
                  <a:lumMod val="20000"/>
                  <a:lumOff val="80000"/>
                </a:schemeClr>
              </a:solidFill>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e>
                      </m:nary>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Sup>
                            <m:sSubSupPr>
                              <m:ctrlPr>
                                <a:rPr lang="zh-CN" altLang="en-US" sz="2400" i="1">
                                  <a:solidFill>
                                    <a:srgbClr val="333399"/>
                                  </a:solidFill>
                                  <a:latin typeface="Cambria Math" panose="02040503050406030204" pitchFamily="18" charset="0"/>
                                </a:rPr>
                              </m:ctrlPr>
                            </m:sSubSup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up>
                              <m:r>
                                <a:rPr lang="zh-CN" altLang="en-US" sz="2400" i="1">
                                  <a:solidFill>
                                    <a:srgbClr val="333399"/>
                                  </a:solidFill>
                                  <a:latin typeface="Cambria Math" panose="02040503050406030204" pitchFamily="18" charset="0"/>
                                </a:rPr>
                                <m:t>2</m:t>
                              </m:r>
                            </m:sup>
                          </m:sSubSup>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r>
                                <a:rPr lang="zh-CN" altLang="en-US" sz="2400" i="1">
                                  <a:solidFill>
                                    <a:srgbClr val="333399"/>
                                  </a:solidFill>
                                  <a:latin typeface="Cambria Math" panose="02040503050406030204" pitchFamily="18" charset="0"/>
                                </a:rPr>
                                <m:t>(±1</m:t>
                              </m:r>
                              <m:sSup>
                                <m:sSupPr>
                                  <m:ctrlPr>
                                    <a:rPr lang="zh-CN" altLang="en-US" sz="2400" i="1">
                                      <a:solidFill>
                                        <a:srgbClr val="333399"/>
                                      </a:solidFill>
                                      <a:latin typeface="Cambria Math" panose="02040503050406030204" pitchFamily="18" charset="0"/>
                                    </a:rPr>
                                  </m:ctrlPr>
                                </m:sSupPr>
                                <m:e>
                                  <m:r>
                                    <a:rPr lang="zh-CN" altLang="en-US" sz="2400" i="1">
                                      <a:solidFill>
                                        <a:srgbClr val="333399"/>
                                      </a:solidFill>
                                      <a:latin typeface="Cambria Math" panose="02040503050406030204" pitchFamily="18" charset="0"/>
                                    </a:rPr>
                                    <m:t>)</m:t>
                                  </m:r>
                                </m:e>
                                <m:sup>
                                  <m:r>
                                    <a:rPr lang="zh-CN" altLang="en-US" sz="2400" i="1">
                                      <a:solidFill>
                                        <a:srgbClr val="333399"/>
                                      </a:solidFill>
                                      <a:latin typeface="Cambria Math" panose="02040503050406030204" pitchFamily="18" charset="0"/>
                                    </a:rPr>
                                    <m:t>2</m:t>
                                  </m:r>
                                </m:sup>
                              </m:sSup>
                              <m:r>
                                <a:rPr lang="zh-CN" altLang="en-US" sz="2400" i="1">
                                  <a:solidFill>
                                    <a:srgbClr val="333399"/>
                                  </a:solidFill>
                                  <a:latin typeface="Cambria Math" panose="02040503050406030204" pitchFamily="18" charset="0"/>
                                </a:rPr>
                                <m:t>=1</m:t>
                              </m:r>
                            </m:e>
                          </m:nary>
                        </m:e>
                      </m:nary>
                    </m:oMath>
                  </m:oMathPara>
                </a14:m>
                <a:endParaRPr lang="zh-CN" altLang="en-US" sz="2400">
                  <a:solidFill>
                    <a:srgbClr val="333399"/>
                  </a:solidFill>
                </a:endParaRPr>
              </a:p>
            </p:txBody>
          </p:sp>
        </mc:Choice>
        <mc:Fallback xmlns="">
          <p:sp>
            <p:nvSpPr>
              <p:cNvPr id="157703" name="Object 7"/>
              <p:cNvSpPr txBox="1">
                <a:spLocks noRot="1" noChangeAspect="1" noMove="1" noResize="1" noEditPoints="1" noAdjustHandles="1" noChangeArrowheads="1" noChangeShapeType="1" noTextEdit="1"/>
              </p:cNvSpPr>
              <p:nvPr/>
            </p:nvSpPr>
            <p:spPr bwMode="auto">
              <a:xfrm>
                <a:off x="1847528" y="2132856"/>
                <a:ext cx="8135938" cy="1160463"/>
              </a:xfrm>
              <a:prstGeom prst="rect">
                <a:avLst/>
              </a:prstGeom>
              <a:blipFill>
                <a:blip r:embed="rId3"/>
                <a:stretch>
                  <a:fillRect/>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14882591-5A5E-46DD-B98D-EA1E8DB36453}"/>
              </a:ext>
            </a:extLst>
          </p:cNvPr>
          <p:cNvSpPr/>
          <p:nvPr/>
        </p:nvSpPr>
        <p:spPr>
          <a:xfrm>
            <a:off x="6960096" y="1167080"/>
            <a:ext cx="2723823" cy="369332"/>
          </a:xfrm>
          <a:prstGeom prst="rect">
            <a:avLst/>
          </a:prstGeom>
        </p:spPr>
        <p:txBody>
          <a:bodyPr wrap="none">
            <a:spAutoFit/>
          </a:bodyPr>
          <a:lstStyle/>
          <a:p>
            <a:r>
              <a:rPr lang="en-US" altLang="zh-CN" dirty="0">
                <a:solidFill>
                  <a:srgbClr val="00B050"/>
                </a:solidFill>
              </a:rPr>
              <a:t>normalized inner product</a:t>
            </a:r>
            <a:endParaRPr lang="zh-CN" altLang="en-US" dirty="0">
              <a:solidFill>
                <a:srgbClr val="00B050"/>
              </a:solidFill>
            </a:endParaRPr>
          </a:p>
        </p:txBody>
      </p:sp>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zh-CN" altLang="zh-CN" dirty="0"/>
              <a:t>数据通信的基础知识</a:t>
            </a:r>
            <a:endParaRPr lang="zh-CN" altLang="en-US" dirty="0"/>
          </a:p>
        </p:txBody>
      </p:sp>
      <p:sp>
        <p:nvSpPr>
          <p:cNvPr id="26627" name="Rectangle 3"/>
          <p:cNvSpPr>
            <a:spLocks noGrp="1" noChangeArrowheads="1"/>
          </p:cNvSpPr>
          <p:nvPr>
            <p:ph idx="1"/>
          </p:nvPr>
        </p:nvSpPr>
        <p:spPr/>
        <p:txBody>
          <a:bodyPr/>
          <a:lstStyle/>
          <a:p>
            <a:r>
              <a:rPr lang="en-US" altLang="zh-CN" dirty="0"/>
              <a:t>2.2.1  </a:t>
            </a:r>
            <a:r>
              <a:rPr lang="zh-CN" altLang="zh-CN" dirty="0"/>
              <a:t>数据通信系统的模型</a:t>
            </a:r>
          </a:p>
          <a:p>
            <a:r>
              <a:rPr lang="en-US" altLang="zh-CN" dirty="0"/>
              <a:t>2.2.2  </a:t>
            </a:r>
            <a:r>
              <a:rPr lang="zh-CN" altLang="zh-CN" dirty="0"/>
              <a:t>有关信道的几个基本概念</a:t>
            </a:r>
          </a:p>
          <a:p>
            <a:r>
              <a:rPr lang="en-US" altLang="zh-CN" dirty="0"/>
              <a:t>2.2.3  </a:t>
            </a:r>
            <a:r>
              <a:rPr lang="zh-CN" altLang="zh-CN" dirty="0"/>
              <a:t>信道的极限容量</a:t>
            </a:r>
          </a:p>
        </p:txBody>
      </p:sp>
    </p:spTree>
    <p:extLst>
      <p:ext uri="{BB962C8B-B14F-4D97-AF65-F5344CB8AC3E}">
        <p14:creationId xmlns:p14="http://schemas.microsoft.com/office/powerpoint/2010/main" val="29546938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a:xfrm>
            <a:off x="527052" y="260351"/>
            <a:ext cx="11137899" cy="720724"/>
          </a:xfrm>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72844"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27" name="Rectangle 7"/>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4889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1" name="Text Box 11"/>
          <p:cNvSpPr txBox="1">
            <a:spLocks noChangeArrowheads="1"/>
          </p:cNvSpPr>
          <p:nvPr/>
        </p:nvSpPr>
        <p:spPr bwMode="auto">
          <a:xfrm>
            <a:off x="2325356" y="2286003"/>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S </a:t>
            </a:r>
            <a:r>
              <a:rPr kumimoji="1" lang="zh-CN" altLang="en-US" sz="2000">
                <a:solidFill>
                  <a:srgbClr val="000099"/>
                </a:solidFill>
                <a:latin typeface="微软雅黑" panose="020B0503020204020204" pitchFamily="34" charset="-122"/>
                <a:ea typeface="微软雅黑" panose="020B0503020204020204" pitchFamily="34" charset="-122"/>
              </a:rPr>
              <a:t>站的码片序列 </a:t>
            </a:r>
            <a:r>
              <a:rPr kumimoji="1" lang="en-US" altLang="zh-CN" sz="2000">
                <a:solidFill>
                  <a:srgbClr val="000099"/>
                </a:solidFill>
                <a:latin typeface="微软雅黑" panose="020B0503020204020204" pitchFamily="34" charset="-122"/>
                <a:ea typeface="微软雅黑" panose="020B0503020204020204" pitchFamily="34" charset="-122"/>
              </a:rPr>
              <a:t>S</a:t>
            </a:r>
          </a:p>
        </p:txBody>
      </p:sp>
      <p:sp>
        <p:nvSpPr>
          <p:cNvPr id="158732" name="Line 12"/>
          <p:cNvSpPr>
            <a:spLocks noChangeShapeType="1"/>
          </p:cNvSpPr>
          <p:nvPr/>
        </p:nvSpPr>
        <p:spPr bwMode="auto">
          <a:xfrm>
            <a:off x="4891285" y="1398590"/>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3" name="Line 13"/>
          <p:cNvSpPr>
            <a:spLocks noChangeShapeType="1"/>
          </p:cNvSpPr>
          <p:nvPr/>
        </p:nvSpPr>
        <p:spPr bwMode="auto">
          <a:xfrm>
            <a:off x="6600758" y="1398590"/>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4" name="Line 14"/>
          <p:cNvSpPr>
            <a:spLocks noChangeShapeType="1"/>
          </p:cNvSpPr>
          <p:nvPr/>
        </p:nvSpPr>
        <p:spPr bwMode="auto">
          <a:xfrm>
            <a:off x="8310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5" name="Line 15"/>
          <p:cNvSpPr>
            <a:spLocks noChangeShapeType="1"/>
          </p:cNvSpPr>
          <p:nvPr/>
        </p:nvSpPr>
        <p:spPr bwMode="auto">
          <a:xfrm>
            <a:off x="10019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6" name="Freeform 16"/>
          <p:cNvSpPr>
            <a:spLocks/>
          </p:cNvSpPr>
          <p:nvPr/>
        </p:nvSpPr>
        <p:spPr bwMode="auto">
          <a:xfrm>
            <a:off x="4891286"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7" name="Freeform 17"/>
          <p:cNvSpPr>
            <a:spLocks/>
          </p:cNvSpPr>
          <p:nvPr/>
        </p:nvSpPr>
        <p:spPr bwMode="auto">
          <a:xfrm>
            <a:off x="6600759"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8" name="Freeform 18"/>
          <p:cNvSpPr>
            <a:spLocks/>
          </p:cNvSpPr>
          <p:nvPr/>
        </p:nvSpPr>
        <p:spPr bwMode="auto">
          <a:xfrm>
            <a:off x="4891286"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9" name="Freeform 19"/>
          <p:cNvSpPr>
            <a:spLocks/>
          </p:cNvSpPr>
          <p:nvPr/>
        </p:nvSpPr>
        <p:spPr bwMode="auto">
          <a:xfrm>
            <a:off x="6600759"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0" name="Freeform 20"/>
          <p:cNvSpPr>
            <a:spLocks/>
          </p:cNvSpPr>
          <p:nvPr/>
        </p:nvSpPr>
        <p:spPr bwMode="auto">
          <a:xfrm flipV="1">
            <a:off x="8310232"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1" name="Freeform 21"/>
          <p:cNvSpPr>
            <a:spLocks/>
          </p:cNvSpPr>
          <p:nvPr/>
        </p:nvSpPr>
        <p:spPr bwMode="auto">
          <a:xfrm>
            <a:off x="4891286"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2" name="Freeform 22"/>
          <p:cNvSpPr>
            <a:spLocks/>
          </p:cNvSpPr>
          <p:nvPr/>
        </p:nvSpPr>
        <p:spPr bwMode="auto">
          <a:xfrm>
            <a:off x="6600759"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3" name="Freeform 23"/>
          <p:cNvSpPr>
            <a:spLocks/>
          </p:cNvSpPr>
          <p:nvPr/>
        </p:nvSpPr>
        <p:spPr bwMode="auto">
          <a:xfrm flipV="1">
            <a:off x="8310232"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4" name="Freeform 24"/>
          <p:cNvSpPr>
            <a:spLocks/>
          </p:cNvSpPr>
          <p:nvPr/>
        </p:nvSpPr>
        <p:spPr bwMode="auto">
          <a:xfrm>
            <a:off x="4891286" y="4665665"/>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5" name="Freeform 25"/>
          <p:cNvSpPr>
            <a:spLocks/>
          </p:cNvSpPr>
          <p:nvPr/>
        </p:nvSpPr>
        <p:spPr bwMode="auto">
          <a:xfrm>
            <a:off x="4891286"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6" name="Line 26"/>
          <p:cNvSpPr>
            <a:spLocks noChangeShapeType="1"/>
          </p:cNvSpPr>
          <p:nvPr/>
        </p:nvSpPr>
        <p:spPr bwMode="auto">
          <a:xfrm>
            <a:off x="6600758" y="1514478"/>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7" name="Text Box 27"/>
          <p:cNvSpPr txBox="1">
            <a:spLocks noChangeArrowheads="1"/>
          </p:cNvSpPr>
          <p:nvPr/>
        </p:nvSpPr>
        <p:spPr bwMode="auto">
          <a:xfrm>
            <a:off x="5534487"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158748" name="Line 28"/>
          <p:cNvSpPr>
            <a:spLocks noChangeShapeType="1"/>
          </p:cNvSpPr>
          <p:nvPr/>
        </p:nvSpPr>
        <p:spPr bwMode="auto">
          <a:xfrm>
            <a:off x="4722746"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9" name="Line 29"/>
          <p:cNvSpPr>
            <a:spLocks noChangeShapeType="1"/>
          </p:cNvSpPr>
          <p:nvPr/>
        </p:nvSpPr>
        <p:spPr bwMode="auto">
          <a:xfrm>
            <a:off x="4722746"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0" name="Line 30"/>
          <p:cNvSpPr>
            <a:spLocks noChangeShapeType="1"/>
          </p:cNvSpPr>
          <p:nvPr/>
        </p:nvSpPr>
        <p:spPr bwMode="auto">
          <a:xfrm flipV="1">
            <a:off x="4722746"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1" name="Freeform 31"/>
          <p:cNvSpPr>
            <a:spLocks/>
          </p:cNvSpPr>
          <p:nvPr/>
        </p:nvSpPr>
        <p:spPr bwMode="auto">
          <a:xfrm>
            <a:off x="4891286"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2" name="Freeform 32"/>
          <p:cNvSpPr>
            <a:spLocks/>
          </p:cNvSpPr>
          <p:nvPr/>
        </p:nvSpPr>
        <p:spPr bwMode="auto">
          <a:xfrm>
            <a:off x="6600759"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3" name="Freeform 33"/>
          <p:cNvSpPr>
            <a:spLocks/>
          </p:cNvSpPr>
          <p:nvPr/>
        </p:nvSpPr>
        <p:spPr bwMode="auto">
          <a:xfrm flipV="1">
            <a:off x="8310232"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4" name="Line 34"/>
          <p:cNvSpPr>
            <a:spLocks noChangeShapeType="1"/>
          </p:cNvSpPr>
          <p:nvPr/>
        </p:nvSpPr>
        <p:spPr bwMode="auto">
          <a:xfrm>
            <a:off x="4722746"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5" name="Line 35"/>
          <p:cNvSpPr>
            <a:spLocks noChangeShapeType="1"/>
          </p:cNvSpPr>
          <p:nvPr/>
        </p:nvSpPr>
        <p:spPr bwMode="auto">
          <a:xfrm>
            <a:off x="4745104"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6" name="Text Box 36"/>
          <p:cNvSpPr txBox="1">
            <a:spLocks noChangeArrowheads="1"/>
          </p:cNvSpPr>
          <p:nvPr/>
        </p:nvSpPr>
        <p:spPr bwMode="auto">
          <a:xfrm>
            <a:off x="7254278"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158757" name="Text Box 37"/>
          <p:cNvSpPr txBox="1">
            <a:spLocks noChangeArrowheads="1"/>
          </p:cNvSpPr>
          <p:nvPr/>
        </p:nvSpPr>
        <p:spPr bwMode="auto">
          <a:xfrm>
            <a:off x="8968912"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0</a:t>
            </a:r>
          </a:p>
        </p:txBody>
      </p:sp>
      <p:sp>
        <p:nvSpPr>
          <p:cNvPr id="158758" name="Text Box 38"/>
          <p:cNvSpPr txBox="1">
            <a:spLocks noChangeArrowheads="1"/>
          </p:cNvSpPr>
          <p:nvPr/>
        </p:nvSpPr>
        <p:spPr bwMode="auto">
          <a:xfrm>
            <a:off x="10449651" y="15287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59" name="Text Box 39"/>
          <p:cNvSpPr txBox="1">
            <a:spLocks noChangeArrowheads="1"/>
          </p:cNvSpPr>
          <p:nvPr/>
        </p:nvSpPr>
        <p:spPr bwMode="auto">
          <a:xfrm>
            <a:off x="10449651" y="224155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0" name="Text Box 40"/>
          <p:cNvSpPr txBox="1">
            <a:spLocks noChangeArrowheads="1"/>
          </p:cNvSpPr>
          <p:nvPr/>
        </p:nvSpPr>
        <p:spPr bwMode="auto">
          <a:xfrm>
            <a:off x="10449651" y="334645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1" name="Text Box 41"/>
          <p:cNvSpPr txBox="1">
            <a:spLocks noChangeArrowheads="1"/>
          </p:cNvSpPr>
          <p:nvPr/>
        </p:nvSpPr>
        <p:spPr bwMode="auto">
          <a:xfrm>
            <a:off x="10449651" y="39544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2" name="Text Box 42"/>
          <p:cNvSpPr txBox="1">
            <a:spLocks noChangeArrowheads="1"/>
          </p:cNvSpPr>
          <p:nvPr/>
        </p:nvSpPr>
        <p:spPr bwMode="auto">
          <a:xfrm>
            <a:off x="10449651" y="45767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3" name="Text Box 43"/>
          <p:cNvSpPr txBox="1">
            <a:spLocks noChangeArrowheads="1"/>
          </p:cNvSpPr>
          <p:nvPr/>
        </p:nvSpPr>
        <p:spPr bwMode="auto">
          <a:xfrm>
            <a:off x="10449651" y="510540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4" name="Rectangle 44"/>
          <p:cNvSpPr>
            <a:spLocks noChangeArrowheads="1"/>
          </p:cNvSpPr>
          <p:nvPr/>
        </p:nvSpPr>
        <p:spPr bwMode="auto">
          <a:xfrm>
            <a:off x="5180211"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5" name="Text Box 45"/>
          <p:cNvSpPr txBox="1">
            <a:spLocks noChangeArrowheads="1"/>
          </p:cNvSpPr>
          <p:nvPr/>
        </p:nvSpPr>
        <p:spPr bwMode="auto">
          <a:xfrm>
            <a:off x="5168173" y="1846264"/>
            <a:ext cx="128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i="1">
                <a:solidFill>
                  <a:srgbClr val="000099"/>
                </a:solidFill>
                <a:latin typeface="微软雅黑" panose="020B0503020204020204" pitchFamily="34" charset="-122"/>
                <a:ea typeface="微软雅黑" panose="020B0503020204020204" pitchFamily="34" charset="-122"/>
              </a:rPr>
              <a:t>m</a:t>
            </a:r>
            <a:r>
              <a:rPr kumimoji="1" lang="en-US" altLang="zh-CN" sz="2000">
                <a:solidFill>
                  <a:srgbClr val="000099"/>
                </a:solidFill>
                <a:latin typeface="微软雅黑" panose="020B0503020204020204" pitchFamily="34" charset="-122"/>
                <a:ea typeface="微软雅黑" panose="020B0503020204020204" pitchFamily="34" charset="-122"/>
              </a:rPr>
              <a:t> </a:t>
            </a:r>
            <a:r>
              <a:rPr kumimoji="1" lang="zh-CN" altLang="en-US" sz="2000">
                <a:solidFill>
                  <a:srgbClr val="000099"/>
                </a:solidFill>
                <a:latin typeface="微软雅黑" panose="020B0503020204020204" pitchFamily="34" charset="-122"/>
                <a:ea typeface="微软雅黑" panose="020B0503020204020204" pitchFamily="34" charset="-122"/>
              </a:rPr>
              <a:t>个码片</a:t>
            </a:r>
          </a:p>
        </p:txBody>
      </p:sp>
      <p:sp>
        <p:nvSpPr>
          <p:cNvPr id="158766" name="Freeform 46"/>
          <p:cNvSpPr>
            <a:spLocks/>
          </p:cNvSpPr>
          <p:nvPr/>
        </p:nvSpPr>
        <p:spPr bwMode="auto">
          <a:xfrm>
            <a:off x="4891286"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7" name="Freeform 47"/>
          <p:cNvSpPr>
            <a:spLocks/>
          </p:cNvSpPr>
          <p:nvPr/>
        </p:nvSpPr>
        <p:spPr bwMode="auto">
          <a:xfrm>
            <a:off x="6600759"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8" name="Freeform 48"/>
          <p:cNvSpPr>
            <a:spLocks/>
          </p:cNvSpPr>
          <p:nvPr/>
        </p:nvSpPr>
        <p:spPr bwMode="auto">
          <a:xfrm flipV="1">
            <a:off x="8310232"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9" name="Line 49"/>
          <p:cNvSpPr>
            <a:spLocks noChangeShapeType="1"/>
          </p:cNvSpPr>
          <p:nvPr/>
        </p:nvSpPr>
        <p:spPr bwMode="auto">
          <a:xfrm flipV="1">
            <a:off x="4722746"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0" name="Text Box 50"/>
          <p:cNvSpPr txBox="1">
            <a:spLocks noChangeArrowheads="1"/>
          </p:cNvSpPr>
          <p:nvPr/>
        </p:nvSpPr>
        <p:spPr bwMode="auto">
          <a:xfrm>
            <a:off x="10449651" y="2778126"/>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71" name="Freeform 51"/>
          <p:cNvSpPr>
            <a:spLocks/>
          </p:cNvSpPr>
          <p:nvPr/>
        </p:nvSpPr>
        <p:spPr bwMode="auto">
          <a:xfrm>
            <a:off x="8315392"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2" name="Line 52"/>
          <p:cNvSpPr>
            <a:spLocks noChangeShapeType="1"/>
          </p:cNvSpPr>
          <p:nvPr/>
        </p:nvSpPr>
        <p:spPr bwMode="auto">
          <a:xfrm>
            <a:off x="4745104"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3" name="Text Box 53"/>
          <p:cNvSpPr txBox="1">
            <a:spLocks noChangeArrowheads="1"/>
          </p:cNvSpPr>
          <p:nvPr/>
        </p:nvSpPr>
        <p:spPr bwMode="auto">
          <a:xfrm>
            <a:off x="2325356"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S </a:t>
            </a:r>
            <a:r>
              <a:rPr kumimoji="1" lang="zh-CN" altLang="en-US" sz="2000">
                <a:solidFill>
                  <a:srgbClr val="000099"/>
                </a:solidFill>
                <a:latin typeface="微软雅黑" panose="020B0503020204020204" pitchFamily="34" charset="-122"/>
                <a:ea typeface="微软雅黑" panose="020B0503020204020204" pitchFamily="34" charset="-122"/>
              </a:rPr>
              <a:t>站发送的信号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4" name="Text Box 54"/>
          <p:cNvSpPr txBox="1">
            <a:spLocks noChangeArrowheads="1"/>
          </p:cNvSpPr>
          <p:nvPr/>
        </p:nvSpPr>
        <p:spPr bwMode="auto">
          <a:xfrm>
            <a:off x="2325357"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 </a:t>
            </a:r>
            <a:r>
              <a:rPr kumimoji="1" lang="zh-CN" altLang="en-US" sz="2000">
                <a:solidFill>
                  <a:srgbClr val="000099"/>
                </a:solidFill>
                <a:latin typeface="微软雅黑" panose="020B0503020204020204" pitchFamily="34" charset="-122"/>
                <a:ea typeface="微软雅黑" panose="020B0503020204020204" pitchFamily="34" charset="-122"/>
              </a:rPr>
              <a:t>站发送的信号 </a:t>
            </a:r>
            <a:r>
              <a:rPr kumimoji="1" lang="en-US" altLang="zh-CN" sz="2000">
                <a:solidFill>
                  <a:srgbClr val="000099"/>
                </a:solidFill>
                <a:latin typeface="微软雅黑" panose="020B0503020204020204" pitchFamily="34" charset="-122"/>
                <a:ea typeface="微软雅黑" panose="020B0503020204020204" pitchFamily="34" charset="-122"/>
              </a:rPr>
              <a:t>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5" name="Text Box 55"/>
          <p:cNvSpPr txBox="1">
            <a:spLocks noChangeArrowheads="1"/>
          </p:cNvSpPr>
          <p:nvPr/>
        </p:nvSpPr>
        <p:spPr bwMode="auto">
          <a:xfrm>
            <a:off x="2014074" y="3954464"/>
            <a:ext cx="26429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总的发送信号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r>
              <a:rPr kumimoji="1" lang="en-US" altLang="zh-CN" sz="2000">
                <a:solidFill>
                  <a:srgbClr val="000099"/>
                </a:solidFill>
                <a:latin typeface="微软雅黑" panose="020B0503020204020204" pitchFamily="34" charset="-122"/>
                <a:ea typeface="微软雅黑" panose="020B0503020204020204" pitchFamily="34" charset="-122"/>
              </a:rPr>
              <a:t> + 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6" name="Text Box 56"/>
          <p:cNvSpPr txBox="1">
            <a:spLocks noChangeArrowheads="1"/>
          </p:cNvSpPr>
          <p:nvPr/>
        </p:nvSpPr>
        <p:spPr bwMode="auto">
          <a:xfrm>
            <a:off x="2402748"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规格化内积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000">
                <a:solidFill>
                  <a:srgbClr val="000099"/>
                </a:solidFill>
                <a:latin typeface="微软雅黑" panose="020B0503020204020204" pitchFamily="34" charset="-122"/>
                <a:ea typeface="微软雅黑" panose="020B0503020204020204" pitchFamily="34" charset="-122"/>
                <a:sym typeface="Wingdings" pitchFamily="2" charset="2"/>
              </a:rPr>
              <a:t>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7" name="Text Box 57"/>
          <p:cNvSpPr txBox="1">
            <a:spLocks noChangeArrowheads="1"/>
          </p:cNvSpPr>
          <p:nvPr/>
        </p:nvSpPr>
        <p:spPr bwMode="auto">
          <a:xfrm>
            <a:off x="2402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规格化内积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000">
                <a:solidFill>
                  <a:srgbClr val="000099"/>
                </a:solidFill>
                <a:latin typeface="微软雅黑" panose="020B0503020204020204" pitchFamily="34" charset="-122"/>
                <a:ea typeface="微软雅黑" panose="020B0503020204020204" pitchFamily="34" charset="-122"/>
                <a:sym typeface="Wingdings" pitchFamily="2" charset="2"/>
              </a:rPr>
              <a:t> </a:t>
            </a:r>
            <a:r>
              <a:rPr kumimoji="1" lang="en-US" altLang="zh-CN" sz="2000">
                <a:solidFill>
                  <a:srgbClr val="000099"/>
                </a:solidFill>
                <a:latin typeface="微软雅黑" panose="020B0503020204020204" pitchFamily="34" charset="-122"/>
                <a:ea typeface="微软雅黑" panose="020B0503020204020204" pitchFamily="34" charset="-122"/>
              </a:rPr>
              <a:t>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8" name="Line 58"/>
          <p:cNvSpPr>
            <a:spLocks noChangeShapeType="1"/>
          </p:cNvSpPr>
          <p:nvPr/>
        </p:nvSpPr>
        <p:spPr bwMode="auto">
          <a:xfrm flipV="1">
            <a:off x="4745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9" name="Text Box 59"/>
          <p:cNvSpPr txBox="1">
            <a:spLocks noChangeArrowheads="1"/>
          </p:cNvSpPr>
          <p:nvPr/>
        </p:nvSpPr>
        <p:spPr bwMode="auto">
          <a:xfrm>
            <a:off x="2800019"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数据码元比特</a:t>
            </a:r>
          </a:p>
        </p:txBody>
      </p:sp>
      <p:sp>
        <p:nvSpPr>
          <p:cNvPr id="158780" name="Text Box 60"/>
          <p:cNvSpPr txBox="1">
            <a:spLocks noChangeArrowheads="1"/>
          </p:cNvSpPr>
          <p:nvPr/>
        </p:nvSpPr>
        <p:spPr bwMode="auto">
          <a:xfrm>
            <a:off x="1539411" y="2524128"/>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发</a:t>
            </a:r>
          </a:p>
          <a:p>
            <a:pPr algn="l"/>
            <a:r>
              <a:rPr kumimoji="1" lang="zh-CN" altLang="en-US" sz="2000">
                <a:solidFill>
                  <a:srgbClr val="000099"/>
                </a:solidFill>
                <a:latin typeface="微软雅黑" panose="020B0503020204020204" pitchFamily="34" charset="-122"/>
                <a:ea typeface="微软雅黑" panose="020B0503020204020204" pitchFamily="34" charset="-122"/>
              </a:rPr>
              <a:t>送</a:t>
            </a:r>
          </a:p>
          <a:p>
            <a:pPr algn="l"/>
            <a:r>
              <a:rPr kumimoji="1" lang="zh-CN" altLang="en-US" sz="2000">
                <a:solidFill>
                  <a:srgbClr val="000099"/>
                </a:solidFill>
                <a:latin typeface="微软雅黑" panose="020B0503020204020204" pitchFamily="34" charset="-122"/>
                <a:ea typeface="微软雅黑" panose="020B0503020204020204" pitchFamily="34" charset="-122"/>
              </a:rPr>
              <a:t>端</a:t>
            </a:r>
          </a:p>
        </p:txBody>
      </p:sp>
      <p:sp>
        <p:nvSpPr>
          <p:cNvPr id="158781" name="Text Box 61"/>
          <p:cNvSpPr txBox="1">
            <a:spLocks noChangeArrowheads="1"/>
          </p:cNvSpPr>
          <p:nvPr/>
        </p:nvSpPr>
        <p:spPr bwMode="auto">
          <a:xfrm>
            <a:off x="1694192" y="4540253"/>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接</a:t>
            </a:r>
          </a:p>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收</a:t>
            </a:r>
          </a:p>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端</a:t>
            </a:r>
          </a:p>
        </p:txBody>
      </p:sp>
      <p:sp>
        <p:nvSpPr>
          <p:cNvPr id="158782" name="AutoShape 62"/>
          <p:cNvSpPr>
            <a:spLocks/>
          </p:cNvSpPr>
          <p:nvPr/>
        </p:nvSpPr>
        <p:spPr bwMode="auto">
          <a:xfrm>
            <a:off x="2014075"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83" name="AutoShape 63"/>
          <p:cNvSpPr>
            <a:spLocks/>
          </p:cNvSpPr>
          <p:nvPr/>
        </p:nvSpPr>
        <p:spPr bwMode="auto">
          <a:xfrm>
            <a:off x="2247967" y="4684715"/>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55820B69-16D9-48D4-9715-0116618AC3C7}"/>
              </a:ext>
            </a:extLst>
          </p:cNvPr>
          <p:cNvSpPr/>
          <p:nvPr/>
        </p:nvSpPr>
        <p:spPr>
          <a:xfrm>
            <a:off x="6960095" y="6011996"/>
            <a:ext cx="4464495" cy="369332"/>
          </a:xfrm>
          <a:prstGeom prst="rect">
            <a:avLst/>
          </a:prstGeom>
        </p:spPr>
        <p:txBody>
          <a:bodyPr wrap="square">
            <a:spAutoFit/>
          </a:bodyPr>
          <a:lstStyle/>
          <a:p>
            <a:r>
              <a:rPr lang="zh-CN" altLang="en-US" dirty="0">
                <a:solidFill>
                  <a:srgbClr val="00B050"/>
                </a:solidFill>
              </a:rPr>
              <a:t>背后的数学理论：一维 </a:t>
            </a:r>
            <a:r>
              <a:rPr lang="en-US" altLang="zh-CN" dirty="0" err="1">
                <a:solidFill>
                  <a:srgbClr val="00B050"/>
                </a:solidFill>
              </a:rPr>
              <a:t>Haar</a:t>
            </a:r>
            <a:r>
              <a:rPr lang="en-US" altLang="zh-CN" dirty="0">
                <a:solidFill>
                  <a:srgbClr val="00B050"/>
                </a:solidFill>
              </a:rPr>
              <a:t> </a:t>
            </a:r>
            <a:r>
              <a:rPr lang="zh-CN" altLang="en-US" dirty="0">
                <a:solidFill>
                  <a:srgbClr val="00B050"/>
                </a:solidFill>
              </a:rPr>
              <a:t>小波分解</a:t>
            </a:r>
          </a:p>
        </p:txBody>
      </p:sp>
      <p:sp>
        <p:nvSpPr>
          <p:cNvPr id="61" name="矩形 60">
            <a:extLst>
              <a:ext uri="{FF2B5EF4-FFF2-40B4-BE49-F238E27FC236}">
                <a16:creationId xmlns:a16="http://schemas.microsoft.com/office/drawing/2014/main" id="{887888D4-654B-43B5-92B0-CB8EC8AC77D7}"/>
              </a:ext>
            </a:extLst>
          </p:cNvPr>
          <p:cNvSpPr/>
          <p:nvPr/>
        </p:nvSpPr>
        <p:spPr>
          <a:xfrm>
            <a:off x="4774517" y="5732343"/>
            <a:ext cx="1840002" cy="369332"/>
          </a:xfrm>
          <a:prstGeom prst="rect">
            <a:avLst/>
          </a:prstGeom>
        </p:spPr>
        <p:txBody>
          <a:bodyPr wrap="square">
            <a:spAutoFit/>
          </a:bodyPr>
          <a:lstStyle/>
          <a:p>
            <a:r>
              <a:rPr lang="zh-CN" altLang="en-US" dirty="0">
                <a:solidFill>
                  <a:srgbClr val="00B050"/>
                </a:solidFill>
              </a:rPr>
              <a:t>同步：通过</a:t>
            </a:r>
            <a:r>
              <a:rPr lang="en-US" altLang="zh-CN" dirty="0">
                <a:solidFill>
                  <a:srgbClr val="00B050"/>
                </a:solidFill>
              </a:rPr>
              <a:t>GPS</a:t>
            </a:r>
            <a:endParaRPr lang="zh-CN" altLang="en-US" dirty="0">
              <a:solidFill>
                <a:srgbClr val="00B050"/>
              </a:solidFill>
            </a:endParaRPr>
          </a:p>
        </p:txBody>
      </p:sp>
    </p:spTree>
    <p:extLst>
      <p:ext uri="{BB962C8B-B14F-4D97-AF65-F5344CB8AC3E}">
        <p14:creationId xmlns:p14="http://schemas.microsoft.com/office/powerpoint/2010/main" val="955572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9305A69-C170-44B0-A982-ED89DCF7D93C}"/>
              </a:ext>
            </a:extLst>
          </p:cNvPr>
          <p:cNvSpPr txBox="1"/>
          <p:nvPr/>
        </p:nvSpPr>
        <p:spPr>
          <a:xfrm>
            <a:off x="623392" y="3145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4005064"/>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773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在早期电话网中，从市话局到用户电话机的用户线是采用最廉价的双绞线电缆，而长途干线采用的是频分复用</a:t>
            </a:r>
            <a:r>
              <a:rPr lang="en-US" altLang="zh-CN" sz="2800" dirty="0"/>
              <a:t> FDM </a:t>
            </a:r>
            <a:r>
              <a:rPr lang="zh-CN" altLang="zh-CN" sz="2800" dirty="0"/>
              <a:t>的模拟传输方式</a:t>
            </a:r>
            <a:r>
              <a:rPr lang="zh-CN" altLang="en-US" sz="2800" dirty="0"/>
              <a:t>。</a:t>
            </a:r>
            <a:endParaRPr lang="en-US" altLang="zh-CN" sz="2800" dirty="0"/>
          </a:p>
          <a:p>
            <a:r>
              <a:rPr lang="zh-CN" altLang="zh-CN" sz="2800" dirty="0">
                <a:solidFill>
                  <a:srgbClr val="0000CC"/>
                </a:solidFill>
              </a:rPr>
              <a:t>与模拟通信相比，数字通信无论是</a:t>
            </a:r>
            <a:r>
              <a:rPr lang="zh-CN" altLang="en-US" sz="2800" dirty="0">
                <a:solidFill>
                  <a:srgbClr val="0000CC"/>
                </a:solidFill>
              </a:rPr>
              <a:t>在</a:t>
            </a:r>
            <a:r>
              <a:rPr lang="zh-CN" altLang="zh-CN" sz="2800" dirty="0">
                <a:solidFill>
                  <a:srgbClr val="0000CC"/>
                </a:solidFill>
              </a:rPr>
              <a:t>传输质量上还是经济上都有明显的优势</a:t>
            </a:r>
            <a:r>
              <a:rPr lang="zh-CN" altLang="en-US" sz="2800" dirty="0">
                <a:solidFill>
                  <a:srgbClr val="0000CC"/>
                </a:solidFill>
              </a:rPr>
              <a:t>。</a:t>
            </a:r>
            <a:endParaRPr lang="en-US" altLang="zh-CN" sz="2800" dirty="0">
              <a:solidFill>
                <a:srgbClr val="0000CC"/>
              </a:solidFill>
            </a:endParaRPr>
          </a:p>
          <a:p>
            <a:r>
              <a:rPr lang="zh-CN" altLang="zh-CN" sz="2800" dirty="0"/>
              <a:t>目前，长途干线大都采用时分复用</a:t>
            </a:r>
            <a:r>
              <a:rPr lang="en-US" altLang="zh-CN" sz="2800" dirty="0"/>
              <a:t> PCM </a:t>
            </a:r>
            <a:r>
              <a:rPr lang="zh-CN" altLang="zh-CN" sz="2800" dirty="0"/>
              <a:t>的数字传输方式。</a:t>
            </a:r>
            <a:endParaRPr lang="en-US" altLang="zh-CN" sz="2800" dirty="0"/>
          </a:p>
          <a:p>
            <a:r>
              <a:rPr lang="zh-CN" altLang="en-US" sz="2800" dirty="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p>
        </p:txBody>
      </p:sp>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 name="矩形 1">
            <a:extLst>
              <a:ext uri="{FF2B5EF4-FFF2-40B4-BE49-F238E27FC236}">
                <a16:creationId xmlns:a16="http://schemas.microsoft.com/office/drawing/2014/main" id="{964425B3-CCD0-4903-88C4-BA106C7D04DF}"/>
              </a:ext>
            </a:extLst>
          </p:cNvPr>
          <p:cNvSpPr/>
          <p:nvPr/>
        </p:nvSpPr>
        <p:spPr>
          <a:xfrm>
            <a:off x="2423592" y="4365104"/>
            <a:ext cx="2569934" cy="369332"/>
          </a:xfrm>
          <a:prstGeom prst="rect">
            <a:avLst/>
          </a:prstGeom>
        </p:spPr>
        <p:txBody>
          <a:bodyPr wrap="none">
            <a:spAutoFit/>
          </a:bodyPr>
          <a:lstStyle/>
          <a:p>
            <a:r>
              <a:rPr lang="en-US" altLang="zh-CN" dirty="0">
                <a:solidFill>
                  <a:srgbClr val="00B050"/>
                </a:solidFill>
              </a:rPr>
              <a:t>Pulse Code Modulation</a:t>
            </a:r>
            <a:endParaRPr lang="zh-CN" altLang="en-US" dirty="0">
              <a:solidFill>
                <a:srgbClr val="00B050"/>
              </a:solidFill>
            </a:endParaRPr>
          </a:p>
        </p:txBody>
      </p:sp>
    </p:spTree>
    <p:extLst>
      <p:ext uri="{BB962C8B-B14F-4D97-AF65-F5344CB8AC3E}">
        <p14:creationId xmlns:p14="http://schemas.microsoft.com/office/powerpoint/2010/main" val="1958464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r>
              <a:rPr lang="zh-CN" altLang="en-US" dirty="0"/>
              <a:t>由于历史上的原因，</a:t>
            </a:r>
            <a:r>
              <a:rPr lang="en-US" altLang="zh-CN" dirty="0"/>
              <a:t>PCM </a:t>
            </a:r>
            <a:r>
              <a:rPr lang="zh-CN" altLang="en-US" dirty="0"/>
              <a:t>有两个互不兼容的国际标准：</a:t>
            </a:r>
            <a:endParaRPr lang="en-US" altLang="zh-CN" dirty="0"/>
          </a:p>
          <a:p>
            <a:pPr lvl="1"/>
            <a:r>
              <a:rPr lang="zh-CN" altLang="en-US" dirty="0"/>
              <a:t>北美的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a:t>）</a:t>
            </a:r>
            <a:endParaRPr lang="en-US" altLang="zh-CN" dirty="0"/>
          </a:p>
          <a:p>
            <a:pPr lvl="1"/>
            <a:r>
              <a:rPr lang="zh-CN" altLang="en-US" dirty="0"/>
              <a:t>欧洲的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a:t>）</a:t>
            </a:r>
            <a:endParaRPr lang="en-US" altLang="zh-CN" dirty="0"/>
          </a:p>
          <a:p>
            <a:r>
              <a:rPr lang="zh-CN" altLang="en-US" dirty="0"/>
              <a:t>我国采用的是欧洲的 </a:t>
            </a:r>
            <a:r>
              <a:rPr lang="en-US" altLang="zh-CN" dirty="0"/>
              <a:t>E1 </a:t>
            </a:r>
            <a:r>
              <a:rPr lang="zh-CN" altLang="en-US" dirty="0"/>
              <a:t>标准。</a:t>
            </a:r>
          </a:p>
          <a:p>
            <a:r>
              <a:rPr lang="en-US" altLang="zh-CN" dirty="0"/>
              <a:t>E1 </a:t>
            </a:r>
            <a:r>
              <a:rPr lang="zh-CN" altLang="en-US" dirty="0"/>
              <a:t>的速率是 </a:t>
            </a:r>
            <a:r>
              <a:rPr lang="en-US" altLang="zh-CN" dirty="0"/>
              <a:t>2.048 Mbit/s</a:t>
            </a:r>
            <a:r>
              <a:rPr lang="zh-CN" altLang="en-US" dirty="0"/>
              <a:t>，而 </a:t>
            </a:r>
            <a:r>
              <a:rPr lang="en-US" altLang="zh-CN" dirty="0"/>
              <a:t>T1 </a:t>
            </a:r>
            <a:r>
              <a:rPr lang="zh-CN" altLang="en-US" dirty="0"/>
              <a:t>的速率是 </a:t>
            </a:r>
            <a:r>
              <a:rPr lang="en-US" altLang="zh-CN" dirty="0"/>
              <a:t>1.544 Mbit/s</a:t>
            </a:r>
            <a:r>
              <a:rPr lang="zh-CN" altLang="en-US" dirty="0"/>
              <a:t>。</a:t>
            </a:r>
          </a:p>
          <a:p>
            <a:r>
              <a:rPr lang="zh-CN" altLang="en-US" dirty="0"/>
              <a:t>当需要有更高的数据率时，可采用复用的方法。   </a:t>
            </a:r>
          </a:p>
        </p:txBody>
      </p:sp>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Tree>
    <p:extLst>
      <p:ext uri="{BB962C8B-B14F-4D97-AF65-F5344CB8AC3E}">
        <p14:creationId xmlns:p14="http://schemas.microsoft.com/office/powerpoint/2010/main" val="2162148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速率标准不统一</a:t>
            </a:r>
          </a:p>
          <a:p>
            <a:pPr lvl="1"/>
            <a:r>
              <a:rPr lang="zh-CN" altLang="en-US" dirty="0"/>
              <a:t>如果不对</a:t>
            </a:r>
            <a:r>
              <a:rPr lang="zh-CN" altLang="en-US" dirty="0">
                <a:solidFill>
                  <a:srgbClr val="00B050"/>
                </a:solidFill>
              </a:rPr>
              <a:t>高次群</a:t>
            </a:r>
            <a:r>
              <a:rPr lang="zh-CN" altLang="en-US" dirty="0"/>
              <a:t>的数字传输速率进行标准化，国际范围的</a:t>
            </a:r>
            <a:r>
              <a:rPr lang="zh-CN" altLang="zh-CN" dirty="0">
                <a:solidFill>
                  <a:srgbClr val="0000FF"/>
                </a:solidFill>
              </a:rPr>
              <a:t>基于光纤</a:t>
            </a:r>
            <a:r>
              <a:rPr lang="zh-CN" altLang="en-US" dirty="0">
                <a:solidFill>
                  <a:srgbClr val="0000FF"/>
                </a:solidFill>
              </a:rPr>
              <a:t>高速数据传输就很难实现。 </a:t>
            </a:r>
            <a:endParaRPr lang="en-US" altLang="zh-CN" dirty="0">
              <a:solidFill>
                <a:srgbClr val="0000FF"/>
              </a:solidFill>
            </a:endParaRPr>
          </a:p>
          <a:p>
            <a:r>
              <a:rPr lang="zh-CN" altLang="en-US" dirty="0">
                <a:solidFill>
                  <a:srgbClr val="FF0000"/>
                </a:solidFill>
              </a:rPr>
              <a:t>不是同步传输</a:t>
            </a:r>
          </a:p>
          <a:p>
            <a:pPr lvl="1"/>
            <a:r>
              <a:rPr lang="zh-CN" altLang="en-US" dirty="0"/>
              <a:t>在过去相当长的时间，为了节约经费，各国的数字网主要是采用准同步方式。  </a:t>
            </a:r>
            <a:endParaRPr lang="en-US" altLang="zh-CN" dirty="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旧的数字传输系统存在许多缺点</a:t>
            </a:r>
          </a:p>
        </p:txBody>
      </p:sp>
      <p:sp>
        <p:nvSpPr>
          <p:cNvPr id="161796"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65640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98362" y="5786874"/>
            <a:ext cx="9887708" cy="369332"/>
          </a:xfrm>
          <a:prstGeom prst="rect">
            <a:avLst/>
          </a:prstGeom>
          <a:noFill/>
        </p:spPr>
        <p:txBody>
          <a:bodyPr wrap="square" rtlCol="0" anchor="t">
            <a:spAutoFit/>
          </a:bodyPr>
          <a:lstStyle/>
          <a:p>
            <a:pPr algn="ctr"/>
            <a:r>
              <a:rPr lang="zh-CN" altLang="en-US" dirty="0">
                <a:solidFill>
                  <a:srgbClr val="00B050"/>
                </a:solidFill>
                <a:latin typeface="微软雅黑" panose="020B0502040204020203" pitchFamily="34" charset="-122"/>
                <a:ea typeface="微软雅黑" panose="020B0502040204020203" pitchFamily="34" charset="-122"/>
              </a:rPr>
              <a:t>参见 https://en.wikipedia.org/wiki/Synchronous_optical_networking</a:t>
            </a:r>
          </a:p>
        </p:txBody>
      </p:sp>
      <p:sp>
        <p:nvSpPr>
          <p:cNvPr id="4" name="标题 3">
            <a:extLst>
              <a:ext uri="{FF2B5EF4-FFF2-40B4-BE49-F238E27FC236}">
                <a16:creationId xmlns:a16="http://schemas.microsoft.com/office/drawing/2014/main" id="{A4C86E7C-31F4-4988-A672-02A8C117723D}"/>
              </a:ext>
            </a:extLst>
          </p:cNvPr>
          <p:cNvSpPr>
            <a:spLocks noGrp="1"/>
          </p:cNvSpPr>
          <p:nvPr>
            <p:ph type="title" idx="4294967295"/>
          </p:nvPr>
        </p:nvSpPr>
        <p:spPr>
          <a:xfrm>
            <a:off x="479376" y="260350"/>
            <a:ext cx="10658524" cy="720725"/>
          </a:xfrm>
        </p:spPr>
        <p:txBody>
          <a:bodyPr/>
          <a:lstStyle/>
          <a:p>
            <a:r>
              <a:rPr lang="en-US" altLang="zh-CN" dirty="0"/>
              <a:t>SDH </a:t>
            </a:r>
            <a:r>
              <a:rPr lang="zh-CN" altLang="en-US" dirty="0"/>
              <a:t>网络</a:t>
            </a:r>
          </a:p>
        </p:txBody>
      </p:sp>
      <p:sp>
        <p:nvSpPr>
          <p:cNvPr id="5" name="内容占位符 4">
            <a:extLst>
              <a:ext uri="{FF2B5EF4-FFF2-40B4-BE49-F238E27FC236}">
                <a16:creationId xmlns:a16="http://schemas.microsoft.com/office/drawing/2014/main" id="{C602107C-0D78-4C62-B0BD-7652CF478773}"/>
              </a:ext>
            </a:extLst>
          </p:cNvPr>
          <p:cNvSpPr>
            <a:spLocks noGrp="1"/>
          </p:cNvSpPr>
          <p:nvPr>
            <p:ph idx="4294967295"/>
          </p:nvPr>
        </p:nvSpPr>
        <p:spPr>
          <a:xfrm>
            <a:off x="911424" y="1333291"/>
            <a:ext cx="11137900" cy="4845050"/>
          </a:xfrm>
        </p:spPr>
        <p:txBody>
          <a:bodyPr/>
          <a:lstStyle/>
          <a:p>
            <a:pPr marL="0" indent="0">
              <a:buNone/>
            </a:pPr>
            <a:r>
              <a:rPr lang="en-US" altLang="zh-CN" dirty="0"/>
              <a:t>SONET(</a:t>
            </a:r>
            <a:r>
              <a:rPr lang="en-US" altLang="zh-CN" dirty="0">
                <a:solidFill>
                  <a:srgbClr val="FF0000"/>
                </a:solidFill>
              </a:rPr>
              <a:t>Synchronous</a:t>
            </a:r>
            <a:r>
              <a:rPr lang="en-US" altLang="zh-CN" dirty="0"/>
              <a:t> Optical Network, </a:t>
            </a:r>
            <a:r>
              <a:rPr lang="zh-CN" altLang="en-US" dirty="0"/>
              <a:t>同步光网络</a:t>
            </a:r>
            <a:r>
              <a:rPr lang="en-US" altLang="zh-CN" dirty="0"/>
              <a:t>): </a:t>
            </a:r>
          </a:p>
          <a:p>
            <a:r>
              <a:rPr lang="zh-CN" altLang="en-US" sz="2400" dirty="0"/>
              <a:t>贝尔通信研究所提出，北美地区使用</a:t>
            </a:r>
          </a:p>
          <a:p>
            <a:r>
              <a:rPr lang="zh-CN" altLang="en-US" sz="2400" dirty="0"/>
              <a:t>尽管提出早，但在市场上被认为是</a:t>
            </a:r>
            <a:r>
              <a:rPr lang="en-US" altLang="zh-CN" sz="2400" dirty="0"/>
              <a:t>SDH</a:t>
            </a:r>
            <a:r>
              <a:rPr lang="zh-CN" altLang="en-US" sz="2400" dirty="0"/>
              <a:t>的变种</a:t>
            </a:r>
          </a:p>
          <a:p>
            <a:endParaRPr lang="zh-CN" altLang="en-US" dirty="0"/>
          </a:p>
          <a:p>
            <a:pPr marL="0" indent="0">
              <a:buNone/>
            </a:pPr>
            <a:r>
              <a:rPr lang="en-US" altLang="zh-CN" dirty="0"/>
              <a:t>SDH(</a:t>
            </a:r>
            <a:r>
              <a:rPr lang="en-US" altLang="zh-CN" dirty="0">
                <a:solidFill>
                  <a:srgbClr val="FF0000"/>
                </a:solidFill>
              </a:rPr>
              <a:t>Synchronous</a:t>
            </a:r>
            <a:r>
              <a:rPr lang="en-US" altLang="zh-CN" dirty="0"/>
              <a:t> Digital Hierarchy, </a:t>
            </a:r>
            <a:r>
              <a:rPr lang="zh-CN" altLang="en-US" dirty="0"/>
              <a:t>同步数字体系</a:t>
            </a:r>
            <a:r>
              <a:rPr lang="en-US" altLang="zh-CN" dirty="0"/>
              <a:t>):</a:t>
            </a:r>
          </a:p>
          <a:p>
            <a:r>
              <a:rPr lang="en-US" altLang="zh-CN" sz="2400" dirty="0"/>
              <a:t>ITU-T</a:t>
            </a:r>
            <a:r>
              <a:rPr lang="zh-CN" altLang="en-US" sz="2400" dirty="0"/>
              <a:t>的前身国际电报电话咨询委员会</a:t>
            </a:r>
            <a:r>
              <a:rPr lang="en-US" altLang="zh-CN" sz="2400" dirty="0"/>
              <a:t>(CCITT)</a:t>
            </a:r>
            <a:r>
              <a:rPr lang="zh-CN" altLang="en-US" sz="2400" dirty="0"/>
              <a:t>接受并重新命名</a:t>
            </a:r>
          </a:p>
          <a:p>
            <a:r>
              <a:rPr lang="zh-CN" altLang="en-US" sz="2400" dirty="0"/>
              <a:t>不仅适用于光纤也适用于微波和卫星传输</a:t>
            </a:r>
            <a:r>
              <a:rPr lang="en-US" altLang="zh-CN" sz="2400" dirty="0"/>
              <a:t>,</a:t>
            </a:r>
            <a:r>
              <a:rPr lang="zh-CN" altLang="en-US" sz="2400" dirty="0"/>
              <a:t>低速率时也适合电传输介质</a:t>
            </a:r>
          </a:p>
          <a:p>
            <a:endParaRPr lang="zh-CN" altLang="en-US" dirty="0"/>
          </a:p>
        </p:txBody>
      </p:sp>
      <p:sp>
        <p:nvSpPr>
          <p:cNvPr id="7" name="文本框 6">
            <a:extLst>
              <a:ext uri="{FF2B5EF4-FFF2-40B4-BE49-F238E27FC236}">
                <a16:creationId xmlns:a16="http://schemas.microsoft.com/office/drawing/2014/main" id="{D2E525EA-7509-4C28-A382-B72148266A9B}"/>
              </a:ext>
            </a:extLst>
          </p:cNvPr>
          <p:cNvSpPr txBox="1"/>
          <p:nvPr/>
        </p:nvSpPr>
        <p:spPr>
          <a:xfrm>
            <a:off x="1271464" y="6156012"/>
            <a:ext cx="9887708" cy="369332"/>
          </a:xfrm>
          <a:prstGeom prst="rect">
            <a:avLst/>
          </a:prstGeom>
          <a:noFill/>
        </p:spPr>
        <p:txBody>
          <a:bodyPr wrap="square" rtlCol="0" anchor="t">
            <a:spAutoFit/>
          </a:bodyPr>
          <a:lstStyle/>
          <a:p>
            <a:pPr algn="ctr"/>
            <a:r>
              <a:rPr lang="zh-CN" altLang="en-US" dirty="0">
                <a:solidFill>
                  <a:srgbClr val="00B050"/>
                </a:solidFill>
                <a:latin typeface="微软雅黑" panose="020B0502040204020203" pitchFamily="34" charset="-122"/>
                <a:ea typeface="微软雅黑" panose="020B0502040204020203" pitchFamily="34" charset="-122"/>
              </a:rPr>
              <a:t>关于</a:t>
            </a:r>
            <a:r>
              <a:rPr lang="en-US" altLang="zh-CN" dirty="0">
                <a:solidFill>
                  <a:srgbClr val="00B050"/>
                </a:solidFill>
                <a:latin typeface="微软雅黑" panose="020B0502040204020203" pitchFamily="34" charset="-122"/>
                <a:ea typeface="微软雅黑" panose="020B0502040204020203" pitchFamily="34" charset="-122"/>
              </a:rPr>
              <a:t>SDN</a:t>
            </a:r>
            <a:r>
              <a:rPr lang="zh-CN" altLang="en-US" dirty="0">
                <a:solidFill>
                  <a:srgbClr val="00B050"/>
                </a:solidFill>
                <a:latin typeface="微软雅黑" panose="020B0502040204020203" pitchFamily="34" charset="-122"/>
                <a:ea typeface="微软雅黑" panose="020B0502040204020203" pitchFamily="34" charset="-122"/>
              </a:rPr>
              <a:t>网络更详细的内容可参考历史幻灯片：</a:t>
            </a:r>
            <a:r>
              <a:rPr lang="en-US" altLang="zh-CN" dirty="0">
                <a:solidFill>
                  <a:srgbClr val="00B050"/>
                </a:solidFill>
                <a:latin typeface="微软雅黑" panose="020B0502040204020203" pitchFamily="34" charset="-122"/>
                <a:ea typeface="微软雅黑" panose="020B0502040204020203" pitchFamily="34" charset="-122"/>
              </a:rPr>
              <a:t>chapter6_2017.pptx</a:t>
            </a:r>
            <a:endParaRPr lang="zh-CN" altLang="en-US" dirty="0">
              <a:solidFill>
                <a:srgbClr val="00B05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zh-CN" altLang="en-US" sz="2800" dirty="0"/>
              <a:t>的各级时钟都来自一个非常精确的主时钟。 </a:t>
            </a:r>
            <a:endParaRPr lang="en-US" altLang="zh-CN" sz="2800" dirty="0"/>
          </a:p>
          <a:p>
            <a:r>
              <a:rPr lang="en-US" altLang="zh-CN" sz="2800" dirty="0"/>
              <a:t>SONET </a:t>
            </a:r>
            <a:r>
              <a:rPr lang="zh-CN" altLang="zh-CN" sz="2800" dirty="0"/>
              <a:t>为光纤传输系统定义了同步传输的线路速率等级结构</a:t>
            </a:r>
            <a:endParaRPr lang="en-US" altLang="zh-CN" sz="2800" dirty="0"/>
          </a:p>
          <a:p>
            <a:pPr lvl="1"/>
            <a:r>
              <a:rPr lang="zh-CN" altLang="en-US" sz="2400" dirty="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zh-CN" altLang="en-US" sz="2400" dirty="0"/>
              <a:t>，其传输速率是 </a:t>
            </a:r>
            <a:r>
              <a:rPr lang="en-US" altLang="zh-CN" sz="2400" dirty="0"/>
              <a:t>51.84 Mbit/s</a:t>
            </a:r>
            <a:r>
              <a:rPr lang="zh-CN" altLang="en-US" sz="2400" dirty="0"/>
              <a:t>。</a:t>
            </a:r>
          </a:p>
          <a:p>
            <a:pPr lvl="1"/>
            <a:r>
              <a:rPr lang="zh-CN" altLang="en-US" sz="2400" dirty="0"/>
              <a:t>对光信号则称为第 </a:t>
            </a:r>
            <a:r>
              <a:rPr lang="en-US" altLang="zh-CN" sz="2400" dirty="0"/>
              <a:t>1 </a:t>
            </a:r>
            <a:r>
              <a:rPr lang="zh-CN" altLang="en-US" sz="2400" dirty="0"/>
              <a:t>级</a:t>
            </a:r>
            <a:r>
              <a:rPr lang="zh-CN" altLang="en-US" sz="2400" dirty="0">
                <a:solidFill>
                  <a:srgbClr val="FF0000"/>
                </a:solidFill>
              </a:rPr>
              <a:t>光载波 </a:t>
            </a:r>
            <a:r>
              <a:rPr lang="en-US" altLang="zh-CN" sz="2400" dirty="0"/>
              <a:t>OC-1 (OC </a:t>
            </a:r>
            <a:r>
              <a:rPr lang="zh-CN" altLang="en-US" sz="2400" dirty="0"/>
              <a:t>表示</a:t>
            </a:r>
            <a:r>
              <a:rPr lang="en-US" altLang="zh-CN" sz="2400" dirty="0"/>
              <a:t>Optical Carrier)</a:t>
            </a:r>
            <a:r>
              <a:rPr lang="zh-CN" altLang="en-US" sz="2400" dirty="0"/>
              <a:t>。</a:t>
            </a:r>
            <a:endParaRPr lang="en-US" altLang="zh-CN" sz="2400" dirty="0"/>
          </a:p>
          <a:p>
            <a:r>
              <a:rPr lang="zh-CN" altLang="zh-CN" sz="2800" dirty="0"/>
              <a:t>现已定义了从</a:t>
            </a:r>
            <a:r>
              <a:rPr lang="en-US" altLang="zh-CN" sz="2800" dirty="0"/>
              <a:t> 51.84 Mbit/s (</a:t>
            </a:r>
            <a:r>
              <a:rPr lang="zh-CN" altLang="zh-CN" sz="2800" dirty="0"/>
              <a:t>即</a:t>
            </a:r>
            <a:r>
              <a:rPr lang="en-US" altLang="zh-CN" sz="2800" dirty="0"/>
              <a:t>OC-1) </a:t>
            </a:r>
            <a:r>
              <a:rPr lang="zh-CN" altLang="zh-CN" sz="2800" dirty="0"/>
              <a:t>一直到</a:t>
            </a:r>
            <a:r>
              <a:rPr lang="en-US" altLang="zh-CN" sz="2800" dirty="0"/>
              <a:t> 9953.280 Mbit/s (</a:t>
            </a:r>
            <a:r>
              <a:rPr lang="zh-CN" altLang="zh-CN" sz="2800" dirty="0"/>
              <a:t>即</a:t>
            </a:r>
            <a:r>
              <a:rPr lang="en-US" altLang="zh-CN" sz="2800" dirty="0"/>
              <a:t> OC-192/STS-192) </a:t>
            </a:r>
            <a:r>
              <a:rPr lang="zh-CN" altLang="zh-CN" sz="2800" dirty="0"/>
              <a:t>的标准。</a:t>
            </a:r>
            <a:r>
              <a:rPr lang="zh-CN" altLang="en-US" sz="2800" dirty="0"/>
              <a:t>  </a:t>
            </a:r>
          </a:p>
        </p:txBody>
      </p:sp>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2"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78252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a:solidFill>
                  <a:srgbClr val="FF0000"/>
                </a:solidFill>
              </a:rPr>
              <a:t>其主要不同点是：</a:t>
            </a:r>
            <a:r>
              <a:rPr lang="en-US" altLang="zh-CN" dirty="0"/>
              <a:t>SDH </a:t>
            </a:r>
            <a:r>
              <a:rPr lang="zh-CN" altLang="en-US" dirty="0"/>
              <a:t>的基本速率为 </a:t>
            </a:r>
            <a:r>
              <a:rPr lang="en-US" altLang="zh-CN" dirty="0"/>
              <a:t>155.52 Mbit/s</a:t>
            </a:r>
            <a:r>
              <a:rPr lang="zh-CN" altLang="en-US" dirty="0"/>
              <a:t>，称为第 </a:t>
            </a:r>
            <a:r>
              <a:rPr lang="en-US" altLang="zh-CN" b="1" dirty="0"/>
              <a:t>1 </a:t>
            </a:r>
            <a:r>
              <a:rPr lang="zh-CN" altLang="en-US" dirty="0"/>
              <a:t>级</a:t>
            </a:r>
            <a:r>
              <a:rPr lang="zh-CN" altLang="en-US" dirty="0">
                <a:solidFill>
                  <a:srgbClr val="0000FF"/>
                </a:solidFill>
              </a:rPr>
              <a:t>同步传递模块 </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6" name="Rectangle 2"/>
          <p:cNvSpPr>
            <a:spLocks noGrp="1" noChangeArrowheads="1"/>
          </p:cNvSpPr>
          <p:nvPr>
            <p:ph type="title"/>
          </p:nvPr>
        </p:nvSpPr>
        <p:spPr/>
        <p:txBody>
          <a:bodyPr>
            <a:normAutofit fontScale="90000"/>
          </a:bodyPr>
          <a:lstStyle/>
          <a:p>
            <a:pPr algn="ctr"/>
            <a:br>
              <a:rPr lang="en-US" altLang="zh-CN"/>
            </a:br>
            <a:r>
              <a:rPr lang="zh-CN" altLang="en-US"/>
              <a:t>同步数字系列 </a:t>
            </a:r>
            <a:r>
              <a:rPr lang="en-US" altLang="zh-CN" b="1"/>
              <a:t>SDH</a:t>
            </a:r>
            <a:r>
              <a:rPr lang="en-US" altLang="zh-CN"/>
              <a:t> </a:t>
            </a:r>
          </a:p>
        </p:txBody>
      </p:sp>
      <p:sp>
        <p:nvSpPr>
          <p:cNvPr id="164868"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14188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val="699540702"/>
              </p:ext>
            </p:extLst>
          </p:nvPr>
        </p:nvGraphicFramePr>
        <p:xfrm>
          <a:off x="1559496" y="1060450"/>
          <a:ext cx="9295168" cy="5105318"/>
        </p:xfrm>
        <a:graphic>
          <a:graphicData uri="http://schemas.openxmlformats.org/drawingml/2006/table">
            <a:tbl>
              <a:tblPr/>
              <a:tblGrid>
                <a:gridCol w="1781741">
                  <a:extLst>
                    <a:ext uri="{9D8B030D-6E8A-4147-A177-3AD203B41FA5}">
                      <a16:colId xmlns:a16="http://schemas.microsoft.com/office/drawing/2014/main" val="20000"/>
                    </a:ext>
                  </a:extLst>
                </a:gridCol>
                <a:gridCol w="2770482">
                  <a:extLst>
                    <a:ext uri="{9D8B030D-6E8A-4147-A177-3AD203B41FA5}">
                      <a16:colId xmlns:a16="http://schemas.microsoft.com/office/drawing/2014/main" val="20001"/>
                    </a:ext>
                  </a:extLst>
                </a:gridCol>
                <a:gridCol w="1897178">
                  <a:extLst>
                    <a:ext uri="{9D8B030D-6E8A-4147-A177-3AD203B41FA5}">
                      <a16:colId xmlns:a16="http://schemas.microsoft.com/office/drawing/2014/main" val="20002"/>
                    </a:ext>
                  </a:extLst>
                </a:gridCol>
                <a:gridCol w="2845767">
                  <a:extLst>
                    <a:ext uri="{9D8B030D-6E8A-4147-A177-3AD203B41FA5}">
                      <a16:colId xmlns:a16="http://schemas.microsoft.com/office/drawing/2014/main" val="20003"/>
                    </a:ext>
                  </a:extLst>
                </a:gridCol>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rPr>
                        <a:t>40 </a:t>
                      </a:r>
                      <a:r>
                        <a:rPr kumimoji="0" lang="en-US" altLang="zh-CN" sz="2200" b="1" i="0" u="none" strike="noStrike" cap="none" normalizeH="0" baseline="0" dirty="0" err="1">
                          <a:ln>
                            <a:noFill/>
                          </a:ln>
                          <a:solidFill>
                            <a:srgbClr val="000099"/>
                          </a:solidFill>
                          <a:effectLst/>
                          <a:latin typeface="+mn-lt"/>
                          <a:ea typeface="黑体" pitchFamily="2" charset="-122"/>
                        </a:rPr>
                        <a:t>Gbit</a:t>
                      </a:r>
                      <a:r>
                        <a:rPr kumimoji="0" lang="en-US" altLang="zh-CN" sz="2200" b="1" i="0" u="none" strike="noStrike" cap="none" normalizeH="0" baseline="0" dirty="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66209" name="Text Box 321"/>
          <p:cNvSpPr txBox="1">
            <a:spLocks noChangeArrowheads="1"/>
          </p:cNvSpPr>
          <p:nvPr/>
        </p:nvSpPr>
        <p:spPr bwMode="auto">
          <a:xfrm>
            <a:off x="1839762" y="548681"/>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dirty="0">
                <a:solidFill>
                  <a:srgbClr val="333399"/>
                </a:solidFill>
                <a:latin typeface="微软雅黑" panose="020B0503020204020204" pitchFamily="34" charset="-122"/>
                <a:ea typeface="微软雅黑" panose="020B0503020204020204" pitchFamily="34" charset="-122"/>
              </a:rPr>
              <a:t>SONET</a:t>
            </a:r>
            <a:r>
              <a:rPr lang="zh-CN" altLang="zh-CN" sz="2400" dirty="0">
                <a:solidFill>
                  <a:srgbClr val="333399"/>
                </a:solidFill>
                <a:latin typeface="微软雅黑" panose="020B0503020204020204" pitchFamily="34" charset="-122"/>
                <a:ea typeface="微软雅黑" panose="020B0503020204020204" pitchFamily="34" charset="-122"/>
              </a:rPr>
              <a:t>的</a:t>
            </a:r>
            <a:r>
              <a:rPr lang="en-US" altLang="zh-CN" sz="2400" dirty="0">
                <a:solidFill>
                  <a:srgbClr val="333399"/>
                </a:solidFill>
                <a:latin typeface="微软雅黑" panose="020B0503020204020204" pitchFamily="34" charset="-122"/>
                <a:ea typeface="微软雅黑" panose="020B0503020204020204" pitchFamily="34" charset="-122"/>
              </a:rPr>
              <a:t> OC</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 STS</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与</a:t>
            </a:r>
            <a:r>
              <a:rPr lang="en-US" altLang="zh-CN" sz="2400" dirty="0">
                <a:solidFill>
                  <a:srgbClr val="333399"/>
                </a:solidFill>
                <a:latin typeface="微软雅黑" panose="020B0503020204020204" pitchFamily="34" charset="-122"/>
                <a:ea typeface="微软雅黑" panose="020B0503020204020204" pitchFamily="34" charset="-122"/>
              </a:rPr>
              <a:t>SDH</a:t>
            </a:r>
            <a:r>
              <a:rPr lang="zh-CN" altLang="zh-CN" sz="2400" dirty="0">
                <a:solidFill>
                  <a:srgbClr val="333399"/>
                </a:solidFill>
                <a:latin typeface="微软雅黑" panose="020B0503020204020204" pitchFamily="34" charset="-122"/>
                <a:ea typeface="微软雅黑" panose="020B0503020204020204" pitchFamily="34" charset="-122"/>
              </a:rPr>
              <a:t>的</a:t>
            </a:r>
            <a:r>
              <a:rPr lang="en-US" altLang="zh-CN" sz="2400" dirty="0">
                <a:solidFill>
                  <a:srgbClr val="333399"/>
                </a:solidFill>
                <a:latin typeface="微软雅黑" panose="020B0503020204020204" pitchFamily="34" charset="-122"/>
                <a:ea typeface="微软雅黑" panose="020B0503020204020204" pitchFamily="34" charset="-122"/>
              </a:rPr>
              <a:t> STM</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的对应关系</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306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使</a:t>
            </a:r>
            <a:r>
              <a:rPr lang="zh-CN" altLang="zh-CN" dirty="0"/>
              <a:t>不同的数字传输体制在</a:t>
            </a:r>
            <a:r>
              <a:rPr lang="en-US" altLang="zh-CN" dirty="0"/>
              <a:t> STM-1 </a:t>
            </a:r>
            <a:r>
              <a:rPr lang="zh-CN" altLang="zh-CN" dirty="0"/>
              <a:t>等级上获得了统一</a:t>
            </a:r>
            <a:r>
              <a:rPr lang="zh-CN" altLang="en-US" dirty="0"/>
              <a:t>。</a:t>
            </a:r>
            <a:endParaRPr lang="en-US" altLang="zh-CN" dirty="0"/>
          </a:p>
          <a:p>
            <a:r>
              <a:rPr lang="zh-CN" altLang="zh-CN" dirty="0"/>
              <a:t>第一次真正实现了数字传输体制上的世界性标准</a:t>
            </a:r>
            <a:r>
              <a:rPr lang="zh-CN" altLang="en-US" dirty="0"/>
              <a:t>。</a:t>
            </a:r>
            <a:endParaRPr lang="en-US" altLang="zh-CN" dirty="0"/>
          </a:p>
          <a:p>
            <a:r>
              <a:rPr lang="zh-CN" altLang="zh-CN" dirty="0"/>
              <a:t>已成为公认的新一代理想的传输网体制</a:t>
            </a:r>
            <a:r>
              <a:rPr lang="zh-CN" altLang="en-US" dirty="0"/>
              <a:t>。</a:t>
            </a:r>
            <a:endParaRPr lang="en-US" altLang="zh-CN" dirty="0"/>
          </a:p>
          <a:p>
            <a:r>
              <a:rPr lang="en-US" altLang="zh-CN" dirty="0"/>
              <a:t>SDH </a:t>
            </a:r>
            <a:r>
              <a:rPr lang="zh-CN" altLang="zh-CN" dirty="0"/>
              <a:t>标准也适合于微波和卫星传输的技术体制。</a:t>
            </a:r>
            <a:endParaRPr lang="zh-CN" altLang="en-US" dirty="0"/>
          </a:p>
        </p:txBody>
      </p:sp>
      <p:sp>
        <p:nvSpPr>
          <p:cNvPr id="2" name="标题 1"/>
          <p:cNvSpPr>
            <a:spLocks noGrp="1"/>
          </p:cNvSpPr>
          <p:nvPr>
            <p:ph type="title"/>
          </p:nvPr>
        </p:nvSpPr>
        <p:spPr/>
        <p:txBody>
          <a:bodyPr/>
          <a:lstStyle/>
          <a:p>
            <a:pPr algn="ctr"/>
            <a:r>
              <a:rPr lang="en-US" altLang="zh-CN" dirty="0"/>
              <a:t>SONET / SDH </a:t>
            </a:r>
            <a:r>
              <a:rPr lang="zh-CN" altLang="en-US" dirty="0"/>
              <a:t>标准的意义</a:t>
            </a:r>
          </a:p>
        </p:txBody>
      </p:sp>
      <p:sp>
        <p:nvSpPr>
          <p:cNvPr id="4" name="矩形 3">
            <a:extLst>
              <a:ext uri="{FF2B5EF4-FFF2-40B4-BE49-F238E27FC236}">
                <a16:creationId xmlns:a16="http://schemas.microsoft.com/office/drawing/2014/main" id="{CC3C13C5-EF3F-41F3-B4A3-552375E50BA9}"/>
              </a:ext>
            </a:extLst>
          </p:cNvPr>
          <p:cNvSpPr/>
          <p:nvPr/>
        </p:nvSpPr>
        <p:spPr>
          <a:xfrm>
            <a:off x="9480376" y="1536412"/>
            <a:ext cx="2376264" cy="646331"/>
          </a:xfrm>
          <a:prstGeom prst="rect">
            <a:avLst/>
          </a:prstGeom>
        </p:spPr>
        <p:txBody>
          <a:bodyPr wrap="square">
            <a:spAutoFit/>
          </a:bodyPr>
          <a:lstStyle/>
          <a:p>
            <a:r>
              <a:rPr lang="zh-CN" altLang="en-US" dirty="0">
                <a:solidFill>
                  <a:srgbClr val="00B050"/>
                </a:solidFill>
              </a:rPr>
              <a:t>复用：</a:t>
            </a:r>
            <a:endParaRPr lang="en-US" altLang="zh-CN" dirty="0">
              <a:solidFill>
                <a:srgbClr val="00B050"/>
              </a:solidFill>
            </a:endParaRPr>
          </a:p>
          <a:p>
            <a:r>
              <a:rPr lang="en-US" altLang="zh-CN" dirty="0">
                <a:solidFill>
                  <a:srgbClr val="00B050"/>
                </a:solidFill>
              </a:rPr>
              <a:t>4</a:t>
            </a:r>
            <a:r>
              <a:rPr lang="zh-CN" altLang="en-US" dirty="0">
                <a:solidFill>
                  <a:srgbClr val="00B050"/>
                </a:solidFill>
              </a:rPr>
              <a:t>个</a:t>
            </a:r>
            <a:r>
              <a:rPr lang="en-US" altLang="zh-CN" dirty="0">
                <a:solidFill>
                  <a:srgbClr val="00B050"/>
                </a:solidFill>
              </a:rPr>
              <a:t>STM-1</a:t>
            </a:r>
            <a:r>
              <a:rPr lang="zh-CN" altLang="en-US" dirty="0">
                <a:solidFill>
                  <a:srgbClr val="00B050"/>
                </a:solidFill>
              </a:rPr>
              <a:t>构成</a:t>
            </a:r>
            <a:r>
              <a:rPr lang="en-US" altLang="zh-CN" dirty="0">
                <a:solidFill>
                  <a:srgbClr val="00B050"/>
                </a:solidFill>
              </a:rPr>
              <a:t>STM-4</a:t>
            </a:r>
            <a:endParaRPr lang="zh-CN" altLang="en-US" dirty="0">
              <a:solidFill>
                <a:srgbClr val="00B050"/>
              </a:solidFill>
            </a:endParaRPr>
          </a:p>
        </p:txBody>
      </p:sp>
    </p:spTree>
    <p:extLst>
      <p:ext uri="{BB962C8B-B14F-4D97-AF65-F5344CB8AC3E}">
        <p14:creationId xmlns:p14="http://schemas.microsoft.com/office/powerpoint/2010/main" val="41608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2" name="图片占位符 1">
            <a:extLst>
              <a:ext uri="{FF2B5EF4-FFF2-40B4-BE49-F238E27FC236}">
                <a16:creationId xmlns:a16="http://schemas.microsoft.com/office/drawing/2014/main" id="{7CC30F0B-87C1-49F5-9E5E-A62AFF310BFB}"/>
              </a:ext>
            </a:extLst>
          </p:cNvPr>
          <p:cNvSpPr>
            <a:spLocks noGrp="1"/>
          </p:cNvSpPr>
          <p:nvPr>
            <p:ph type="pic" sz="quarter" idx="10"/>
          </p:nvPr>
        </p:nvSpPr>
        <p:spPr/>
      </p:sp>
      <p:sp>
        <p:nvSpPr>
          <p:cNvPr id="5" name="文本占位符 4">
            <a:extLst>
              <a:ext uri="{FF2B5EF4-FFF2-40B4-BE49-F238E27FC236}">
                <a16:creationId xmlns:a16="http://schemas.microsoft.com/office/drawing/2014/main" id="{D9C209B0-8628-49E3-A499-53C7B1AAB056}"/>
              </a:ext>
            </a:extLst>
          </p:cNvPr>
          <p:cNvSpPr>
            <a:spLocks noGrp="1"/>
          </p:cNvSpPr>
          <p:nvPr>
            <p:ph type="body" sz="quarter" idx="11"/>
          </p:nvPr>
        </p:nvSpPr>
        <p:spPr>
          <a:xfrm>
            <a:off x="2063427" y="6237560"/>
            <a:ext cx="8280400" cy="431800"/>
          </a:xfrm>
        </p:spPr>
        <p:txBody>
          <a:bodyPr>
            <a:normAutofit fontScale="92500" lnSpcReduction="20000"/>
          </a:bodyPr>
          <a:lstStyle/>
          <a:p>
            <a:r>
              <a:rPr lang="zh-CN" altLang="en-US" dirty="0"/>
              <a:t>数据通信系统的模型</a:t>
            </a:r>
          </a:p>
        </p:txBody>
      </p:sp>
      <p:sp>
        <p:nvSpPr>
          <p:cNvPr id="3" name="矩形 2"/>
          <p:cNvSpPr/>
          <p:nvPr/>
        </p:nvSpPr>
        <p:spPr>
          <a:xfrm>
            <a:off x="1559496" y="1105220"/>
            <a:ext cx="9289032" cy="870046"/>
          </a:xfrm>
          <a:prstGeom prst="rect">
            <a:avLst/>
          </a:prstGeom>
          <a:solidFill>
            <a:schemeClr val="accent4">
              <a:lumMod val="40000"/>
              <a:lumOff val="60000"/>
            </a:schemeClr>
          </a:solidFill>
        </p:spPr>
        <p:txBody>
          <a:bodyPr wrap="square" anchor="ctr">
            <a:spAutoFit/>
          </a:bodyPr>
          <a:lstStyle/>
          <a:p>
            <a:pPr>
              <a:lnSpc>
                <a:spcPct val="110000"/>
              </a:lnSpc>
            </a:pPr>
            <a:r>
              <a:rPr lang="zh-CN" altLang="zh-CN" sz="2400" dirty="0">
                <a:solidFill>
                  <a:srgbClr val="333399"/>
                </a:solidFill>
                <a:latin typeface="微软雅黑" panose="020B0503020204020204" pitchFamily="34" charset="-122"/>
                <a:ea typeface="微软雅黑" panose="020B0503020204020204" pitchFamily="34" charset="-122"/>
              </a:rPr>
              <a:t>一个数据通信系统</a:t>
            </a:r>
            <a:r>
              <a:rPr lang="zh-CN" altLang="en-US" sz="2400" dirty="0">
                <a:solidFill>
                  <a:srgbClr val="333399"/>
                </a:solidFill>
                <a:latin typeface="微软雅黑" panose="020B0503020204020204" pitchFamily="34" charset="-122"/>
                <a:ea typeface="微软雅黑" panose="020B0503020204020204" pitchFamily="34" charset="-122"/>
              </a:rPr>
              <a:t>包括</a:t>
            </a:r>
            <a:r>
              <a:rPr lang="zh-CN" altLang="zh-CN" sz="2400" dirty="0">
                <a:solidFill>
                  <a:srgbClr val="FF0000"/>
                </a:solidFill>
                <a:latin typeface="微软雅黑" panose="020B0503020204020204" pitchFamily="34" charset="-122"/>
                <a:ea typeface="微软雅黑" panose="020B0503020204020204" pitchFamily="34" charset="-122"/>
              </a:rPr>
              <a:t>三大部分</a:t>
            </a:r>
            <a:r>
              <a:rPr lang="zh-CN" altLang="en-US" sz="2400" dirty="0">
                <a:solidFill>
                  <a:srgbClr val="333399"/>
                </a:solidFill>
                <a:latin typeface="微软雅黑" panose="020B0503020204020204" pitchFamily="34" charset="-122"/>
                <a:ea typeface="微软雅黑" panose="020B0503020204020204" pitchFamily="34" charset="-122"/>
              </a:rPr>
              <a:t>：</a:t>
            </a:r>
            <a:r>
              <a:rPr lang="zh-CN" altLang="zh-CN" sz="2400" dirty="0">
                <a:solidFill>
                  <a:srgbClr val="333399"/>
                </a:solidFill>
                <a:latin typeface="微软雅黑" panose="020B0503020204020204" pitchFamily="34" charset="-122"/>
                <a:ea typeface="微软雅黑" panose="020B0503020204020204" pitchFamily="34" charset="-122"/>
              </a:rPr>
              <a:t>源系统（或发送端、发送方）、传输系统（或传输网络）和目的系统（或接收端、接收方）</a:t>
            </a:r>
            <a:r>
              <a:rPr lang="zh-CN" altLang="en-US" sz="2400" dirty="0">
                <a:solidFill>
                  <a:srgbClr val="333399"/>
                </a:solidFill>
                <a:latin typeface="微软雅黑" panose="020B0503020204020204" pitchFamily="34" charset="-122"/>
                <a:ea typeface="微软雅黑" panose="020B0503020204020204" pitchFamily="34" charset="-122"/>
              </a:rPr>
              <a:t>。</a:t>
            </a:r>
          </a:p>
        </p:txBody>
      </p:sp>
      <p:grpSp>
        <p:nvGrpSpPr>
          <p:cNvPr id="6" name="Group 107"/>
          <p:cNvGrpSpPr>
            <a:grpSpLocks/>
          </p:cNvGrpSpPr>
          <p:nvPr/>
        </p:nvGrpSpPr>
        <p:grpSpPr bwMode="auto">
          <a:xfrm>
            <a:off x="5601223" y="4641556"/>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传输</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系统</a:t>
              </a:r>
            </a:p>
          </p:txBody>
        </p:sp>
      </p:grpSp>
      <p:grpSp>
        <p:nvGrpSpPr>
          <p:cNvPr id="9" name="Group 102"/>
          <p:cNvGrpSpPr>
            <a:grpSpLocks/>
          </p:cNvGrpSpPr>
          <p:nvPr/>
        </p:nvGrpSpPr>
        <p:grpSpPr bwMode="auto">
          <a:xfrm>
            <a:off x="1484042"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2" name="Group 104"/>
          <p:cNvGrpSpPr>
            <a:grpSpLocks/>
          </p:cNvGrpSpPr>
          <p:nvPr/>
        </p:nvGrpSpPr>
        <p:grpSpPr bwMode="auto">
          <a:xfrm>
            <a:off x="2930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5" name="Group 106"/>
          <p:cNvGrpSpPr>
            <a:grpSpLocks/>
          </p:cNvGrpSpPr>
          <p:nvPr/>
        </p:nvGrpSpPr>
        <p:grpSpPr bwMode="auto">
          <a:xfrm>
            <a:off x="4424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发送</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的信号</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en-US" altLang="zh-CN" dirty="0">
                  <a:solidFill>
                    <a:srgbClr val="0000CC"/>
                  </a:solidFill>
                  <a:latin typeface="微软雅黑" panose="020B0503020204020204" pitchFamily="34" charset="-122"/>
                  <a:ea typeface="微软雅黑" panose="020B0503020204020204" pitchFamily="34" charset="-122"/>
                </a:rPr>
                <a:t>(</a:t>
              </a:r>
              <a:r>
                <a:rPr kumimoji="1" lang="zh-CN" altLang="en-US" dirty="0">
                  <a:solidFill>
                    <a:srgbClr val="0000CC"/>
                  </a:solidFill>
                  <a:latin typeface="微软雅黑" panose="020B0503020204020204" pitchFamily="34" charset="-122"/>
                  <a:ea typeface="微软雅黑" panose="020B0503020204020204" pitchFamily="34" charset="-122"/>
                </a:rPr>
                <a:t>数字的或模拟的</a:t>
              </a:r>
              <a:r>
                <a:rPr kumimoji="1" lang="en-US" altLang="zh-CN" dirty="0">
                  <a:solidFill>
                    <a:srgbClr val="0000CC"/>
                  </a:solidFill>
                  <a:latin typeface="微软雅黑" panose="020B0503020204020204" pitchFamily="34" charset="-122"/>
                  <a:ea typeface="微软雅黑" panose="020B0503020204020204" pitchFamily="34" charset="-122"/>
                </a:rPr>
                <a:t>)</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8" name="Group 108"/>
          <p:cNvGrpSpPr>
            <a:grpSpLocks/>
          </p:cNvGrpSpPr>
          <p:nvPr/>
        </p:nvGrpSpPr>
        <p:grpSpPr bwMode="auto">
          <a:xfrm>
            <a:off x="6681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接收</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的信号</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en-US" altLang="zh-CN" dirty="0">
                  <a:solidFill>
                    <a:srgbClr val="0000CC"/>
                  </a:solidFill>
                  <a:latin typeface="微软雅黑" panose="020B0503020204020204" pitchFamily="34" charset="-122"/>
                  <a:ea typeface="微软雅黑" panose="020B0503020204020204" pitchFamily="34" charset="-122"/>
                </a:rPr>
                <a:t>(</a:t>
              </a:r>
              <a:r>
                <a:rPr kumimoji="1" lang="zh-CN" altLang="en-US" dirty="0">
                  <a:solidFill>
                    <a:srgbClr val="0000CC"/>
                  </a:solidFill>
                  <a:latin typeface="微软雅黑" panose="020B0503020204020204" pitchFamily="34" charset="-122"/>
                  <a:ea typeface="微软雅黑" panose="020B0503020204020204" pitchFamily="34" charset="-122"/>
                </a:rPr>
                <a:t>数字的或模拟的</a:t>
              </a:r>
              <a:r>
                <a:rPr kumimoji="1" lang="en-US" altLang="zh-CN" dirty="0">
                  <a:solidFill>
                    <a:srgbClr val="0000CC"/>
                  </a:solidFill>
                  <a:latin typeface="微软雅黑" panose="020B0503020204020204" pitchFamily="34" charset="-122"/>
                  <a:ea typeface="微软雅黑" panose="020B0503020204020204" pitchFamily="34" charset="-122"/>
                </a:rPr>
                <a:t>)</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21" name="Group 110"/>
          <p:cNvGrpSpPr>
            <a:grpSpLocks/>
          </p:cNvGrpSpPr>
          <p:nvPr/>
        </p:nvGrpSpPr>
        <p:grpSpPr bwMode="auto">
          <a:xfrm>
            <a:off x="8791435" y="5005093"/>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24" name="Group 103"/>
          <p:cNvGrpSpPr>
            <a:grpSpLocks/>
          </p:cNvGrpSpPr>
          <p:nvPr/>
        </p:nvGrpSpPr>
        <p:grpSpPr bwMode="auto">
          <a:xfrm>
            <a:off x="2065330" y="4641556"/>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源点</a:t>
              </a:r>
            </a:p>
          </p:txBody>
        </p:sp>
      </p:grpSp>
      <p:grpSp>
        <p:nvGrpSpPr>
          <p:cNvPr id="27" name="Group 111"/>
          <p:cNvGrpSpPr>
            <a:grpSpLocks/>
          </p:cNvGrpSpPr>
          <p:nvPr/>
        </p:nvGrpSpPr>
        <p:grpSpPr bwMode="auto">
          <a:xfrm>
            <a:off x="9369285" y="4641556"/>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终点</a:t>
              </a:r>
            </a:p>
          </p:txBody>
        </p:sp>
      </p:grpSp>
      <p:grpSp>
        <p:nvGrpSpPr>
          <p:cNvPr id="30" name="Group 105"/>
          <p:cNvGrpSpPr>
            <a:grpSpLocks/>
          </p:cNvGrpSpPr>
          <p:nvPr/>
        </p:nvGrpSpPr>
        <p:grpSpPr bwMode="auto">
          <a:xfrm>
            <a:off x="3477278" y="4641556"/>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7862747" y="4641556"/>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接收器</a:t>
              </a:r>
            </a:p>
          </p:txBody>
        </p:sp>
      </p:grpSp>
      <p:sp>
        <p:nvSpPr>
          <p:cNvPr id="36" name="Line 26"/>
          <p:cNvSpPr>
            <a:spLocks noChangeShapeType="1"/>
          </p:cNvSpPr>
          <p:nvPr/>
        </p:nvSpPr>
        <p:spPr bwMode="auto">
          <a:xfrm>
            <a:off x="4139400"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2834078" y="3228681"/>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3198673"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调制解调器</a:t>
            </a:r>
          </a:p>
        </p:txBody>
      </p:sp>
      <p:sp>
        <p:nvSpPr>
          <p:cNvPr id="39" name="Line 29"/>
          <p:cNvSpPr>
            <a:spLocks noChangeShapeType="1"/>
          </p:cNvSpPr>
          <p:nvPr/>
        </p:nvSpPr>
        <p:spPr bwMode="auto">
          <a:xfrm>
            <a:off x="8523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5303698"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2256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b="1">
                <a:solidFill>
                  <a:srgbClr val="0000CC"/>
                </a:solidFill>
                <a:latin typeface="+mn-lt"/>
                <a:ea typeface="黑体" pitchFamily="2" charset="-122"/>
              </a:rPr>
              <a:t>PC </a:t>
            </a:r>
          </a:p>
        </p:txBody>
      </p:sp>
      <p:sp>
        <p:nvSpPr>
          <p:cNvPr id="59" name="Rectangle 43"/>
          <p:cNvSpPr>
            <a:spLocks noChangeArrowheads="1"/>
          </p:cNvSpPr>
          <p:nvPr/>
        </p:nvSpPr>
        <p:spPr bwMode="auto">
          <a:xfrm>
            <a:off x="5494596" y="3054056"/>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433" y="2990556"/>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0113" y="2844506"/>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7523950"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调制解调器</a:t>
            </a:r>
          </a:p>
        </p:txBody>
      </p:sp>
      <p:grpSp>
        <p:nvGrpSpPr>
          <p:cNvPr id="63" name="Group 47"/>
          <p:cNvGrpSpPr>
            <a:grpSpLocks/>
          </p:cNvGrpSpPr>
          <p:nvPr/>
        </p:nvGrpSpPr>
        <p:grpSpPr bwMode="auto">
          <a:xfrm>
            <a:off x="4371571" y="2795293"/>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2952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2651779" y="2409531"/>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数字比特流</a:t>
            </a:r>
          </a:p>
        </p:txBody>
      </p:sp>
      <p:sp>
        <p:nvSpPr>
          <p:cNvPr id="70" name="Rectangle 54"/>
          <p:cNvSpPr>
            <a:spLocks noChangeArrowheads="1"/>
          </p:cNvSpPr>
          <p:nvPr/>
        </p:nvSpPr>
        <p:spPr bwMode="auto">
          <a:xfrm>
            <a:off x="8368366" y="2409531"/>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数字比特流</a:t>
            </a:r>
          </a:p>
        </p:txBody>
      </p:sp>
      <p:sp>
        <p:nvSpPr>
          <p:cNvPr id="71" name="Rectangle 55"/>
          <p:cNvSpPr>
            <a:spLocks noChangeArrowheads="1"/>
          </p:cNvSpPr>
          <p:nvPr/>
        </p:nvSpPr>
        <p:spPr bwMode="auto">
          <a:xfrm>
            <a:off x="4211631" y="2409531"/>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模拟信号</a:t>
            </a:r>
          </a:p>
        </p:txBody>
      </p:sp>
      <p:sp>
        <p:nvSpPr>
          <p:cNvPr id="72" name="Rectangle 56"/>
          <p:cNvSpPr>
            <a:spLocks noChangeArrowheads="1"/>
          </p:cNvSpPr>
          <p:nvPr/>
        </p:nvSpPr>
        <p:spPr bwMode="auto">
          <a:xfrm>
            <a:off x="7025209" y="2409531"/>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模拟信号 </a:t>
            </a:r>
          </a:p>
        </p:txBody>
      </p:sp>
      <p:sp>
        <p:nvSpPr>
          <p:cNvPr id="73" name="Rectangle 57"/>
          <p:cNvSpPr>
            <a:spLocks noChangeArrowheads="1"/>
          </p:cNvSpPr>
          <p:nvPr/>
        </p:nvSpPr>
        <p:spPr bwMode="auto">
          <a:xfrm>
            <a:off x="1681817" y="2409531"/>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输入</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汉字</a:t>
            </a:r>
          </a:p>
        </p:txBody>
      </p:sp>
      <p:sp>
        <p:nvSpPr>
          <p:cNvPr id="74" name="Rectangle 58"/>
          <p:cNvSpPr>
            <a:spLocks noChangeArrowheads="1"/>
          </p:cNvSpPr>
          <p:nvPr/>
        </p:nvSpPr>
        <p:spPr bwMode="auto">
          <a:xfrm>
            <a:off x="10060642" y="2409531"/>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显示</a:t>
            </a:r>
          </a:p>
          <a:p>
            <a:pPr defTabSz="762000"/>
            <a:r>
              <a:rPr kumimoji="1" lang="zh-CN" altLang="en-US">
                <a:solidFill>
                  <a:srgbClr val="0000CC"/>
                </a:solidFill>
                <a:latin typeface="微软雅黑" panose="020B0503020204020204" pitchFamily="34" charset="-122"/>
                <a:ea typeface="微软雅黑" panose="020B0503020204020204" pitchFamily="34" charset="-122"/>
              </a:rPr>
              <a:t>汉字</a:t>
            </a:r>
          </a:p>
        </p:txBody>
      </p:sp>
      <p:sp>
        <p:nvSpPr>
          <p:cNvPr id="75" name="Freeform 59"/>
          <p:cNvSpPr>
            <a:spLocks/>
          </p:cNvSpPr>
          <p:nvPr/>
        </p:nvSpPr>
        <p:spPr bwMode="auto">
          <a:xfrm>
            <a:off x="8564423"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7200628" y="2795293"/>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1775520" y="1988840"/>
            <a:ext cx="8918838" cy="367414"/>
            <a:chOff x="317" y="1260"/>
            <a:chExt cx="4873" cy="200"/>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3" name="Rectangle 66"/>
            <p:cNvSpPr>
              <a:spLocks noChangeArrowheads="1"/>
            </p:cNvSpPr>
            <p:nvPr/>
          </p:nvSpPr>
          <p:spPr bwMode="auto">
            <a:xfrm>
              <a:off x="2294" y="1260"/>
              <a:ext cx="994" cy="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数据通信系统</a:t>
              </a:r>
            </a:p>
          </p:txBody>
        </p:sp>
      </p:grpSp>
      <p:grpSp>
        <p:nvGrpSpPr>
          <p:cNvPr id="84" name="Group 99"/>
          <p:cNvGrpSpPr>
            <a:grpSpLocks/>
          </p:cNvGrpSpPr>
          <p:nvPr/>
        </p:nvGrpSpPr>
        <p:grpSpPr bwMode="auto">
          <a:xfrm>
            <a:off x="1834877" y="3308056"/>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kumimoji="1" lang="zh-CN" altLang="en-US" dirty="0">
                    <a:solidFill>
                      <a:srgbClr val="0000CC"/>
                    </a:solidFill>
                    <a:latin typeface="微软雅黑" panose="020B0503020204020204" pitchFamily="34" charset="-122"/>
                    <a:ea typeface="微软雅黑" panose="020B0503020204020204" pitchFamily="34" charset="-122"/>
                  </a:rPr>
                  <a:t>源系统</a:t>
                </a:r>
              </a:p>
            </p:txBody>
          </p:sp>
        </p:grpSp>
      </p:grpSp>
      <p:grpSp>
        <p:nvGrpSpPr>
          <p:cNvPr id="89" name="Group 101"/>
          <p:cNvGrpSpPr>
            <a:grpSpLocks/>
          </p:cNvGrpSpPr>
          <p:nvPr/>
        </p:nvGrpSpPr>
        <p:grpSpPr bwMode="auto">
          <a:xfrm>
            <a:off x="7369169" y="4009731"/>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目的系统</a:t>
              </a:r>
            </a:p>
          </p:txBody>
        </p:sp>
      </p:grpSp>
      <p:grpSp>
        <p:nvGrpSpPr>
          <p:cNvPr id="92" name="Group 100"/>
          <p:cNvGrpSpPr>
            <a:grpSpLocks/>
          </p:cNvGrpSpPr>
          <p:nvPr/>
        </p:nvGrpSpPr>
        <p:grpSpPr bwMode="auto">
          <a:xfrm>
            <a:off x="4909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401" y="3041356"/>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69286" y="2844506"/>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10253258" y="5005093"/>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01" name="Rectangle 79"/>
          <p:cNvSpPr>
            <a:spLocks noChangeArrowheads="1"/>
          </p:cNvSpPr>
          <p:nvPr/>
        </p:nvSpPr>
        <p:spPr bwMode="auto">
          <a:xfrm>
            <a:off x="9491392"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b="1">
                <a:solidFill>
                  <a:srgbClr val="0000CC"/>
                </a:solidFill>
                <a:latin typeface="+mn-lt"/>
                <a:ea typeface="黑体" pitchFamily="2" charset="-122"/>
              </a:rPr>
              <a:t>PC</a:t>
            </a: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A6EC3ED-7FEA-4224-A1C1-6E4C43892551}"/>
              </a:ext>
            </a:extLst>
          </p:cNvPr>
          <p:cNvSpPr txBox="1"/>
          <p:nvPr/>
        </p:nvSpPr>
        <p:spPr>
          <a:xfrm>
            <a:off x="623392" y="376991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A9305A69-C170-44B0-A982-ED89DCF7D93C}"/>
              </a:ext>
            </a:extLst>
          </p:cNvPr>
          <p:cNvSpPr txBox="1"/>
          <p:nvPr/>
        </p:nvSpPr>
        <p:spPr>
          <a:xfrm>
            <a:off x="623392" y="3145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4610844"/>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882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ADSL </a:t>
            </a:r>
            <a:r>
              <a:rPr lang="zh-CN" altLang="zh-CN" dirty="0"/>
              <a:t>技术</a:t>
            </a:r>
          </a:p>
          <a:p>
            <a:r>
              <a:rPr lang="en-US" altLang="zh-CN" dirty="0"/>
              <a:t>2.6.2  </a:t>
            </a:r>
            <a:r>
              <a:rPr lang="zh-CN" altLang="zh-CN" dirty="0"/>
              <a:t>光纤同轴混合网（</a:t>
            </a:r>
            <a:r>
              <a:rPr lang="en-US" altLang="zh-CN" dirty="0"/>
              <a:t>HFC</a:t>
            </a:r>
            <a:r>
              <a:rPr lang="zh-CN" altLang="zh-CN" dirty="0"/>
              <a:t>网）</a:t>
            </a:r>
          </a:p>
          <a:p>
            <a:r>
              <a:rPr lang="en-US" altLang="zh-CN" dirty="0"/>
              <a:t>2.6.3  </a:t>
            </a:r>
            <a:r>
              <a:rPr lang="en-US" altLang="zh-CN" dirty="0" err="1"/>
              <a:t>FTTx</a:t>
            </a:r>
            <a:r>
              <a:rPr lang="en-US" altLang="zh-CN" dirty="0"/>
              <a:t> </a:t>
            </a:r>
            <a:r>
              <a:rPr lang="zh-CN" altLang="zh-CN" dirty="0"/>
              <a:t>技术</a:t>
            </a:r>
            <a:endParaRPr lang="zh-CN" altLang="en-US" dirty="0"/>
          </a:p>
        </p:txBody>
      </p:sp>
    </p:spTree>
    <p:extLst>
      <p:ext uri="{BB962C8B-B14F-4D97-AF65-F5344CB8AC3E}">
        <p14:creationId xmlns:p14="http://schemas.microsoft.com/office/powerpoint/2010/main" val="16898348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用户要连接到互联网，必须先连接到某个</a:t>
            </a:r>
            <a:r>
              <a:rPr lang="en-US" altLang="zh-CN" dirty="0"/>
              <a:t> ISP</a:t>
            </a:r>
            <a:r>
              <a:rPr lang="zh-CN" altLang="en-US" dirty="0"/>
              <a:t>。</a:t>
            </a:r>
            <a:endParaRPr lang="en-US" altLang="zh-CN" dirty="0"/>
          </a:p>
          <a:p>
            <a:pPr>
              <a:spcBef>
                <a:spcPts val="1200"/>
              </a:spcBef>
            </a:pPr>
            <a:r>
              <a:rPr lang="zh-CN" altLang="zh-CN" dirty="0"/>
              <a:t>在互联网的发展初期，用户都是利用电话的用户线通过调制解调器连接到</a:t>
            </a:r>
            <a:r>
              <a:rPr lang="en-US" altLang="zh-CN" dirty="0"/>
              <a:t> ISP </a:t>
            </a:r>
            <a:r>
              <a:rPr lang="zh-CN" altLang="zh-CN" dirty="0"/>
              <a:t>的，</a:t>
            </a:r>
            <a:r>
              <a:rPr lang="zh-CN" altLang="en-US" dirty="0"/>
              <a:t>电话</a:t>
            </a:r>
            <a:r>
              <a:rPr lang="zh-CN" altLang="zh-CN" dirty="0"/>
              <a:t>用户线接入到互联网的速率最高只能达到</a:t>
            </a:r>
            <a:r>
              <a:rPr lang="en-US" altLang="zh-CN" dirty="0"/>
              <a:t> 56 </a:t>
            </a:r>
            <a:r>
              <a:rPr lang="en-US" altLang="zh-CN" dirty="0" err="1"/>
              <a:t>kbit</a:t>
            </a:r>
            <a:r>
              <a:rPr lang="en-US" altLang="zh-CN" dirty="0"/>
              <a:t>/s</a:t>
            </a:r>
            <a:r>
              <a:rPr lang="zh-CN" altLang="zh-CN" dirty="0"/>
              <a:t>。</a:t>
            </a:r>
            <a:endParaRPr lang="en-US" altLang="zh-CN" dirty="0"/>
          </a:p>
          <a:p>
            <a:pPr>
              <a:spcBef>
                <a:spcPts val="1200"/>
              </a:spcBef>
            </a:pPr>
            <a:r>
              <a:rPr lang="zh-CN" altLang="zh-CN" dirty="0"/>
              <a:t>美国联邦通信委员会</a:t>
            </a:r>
            <a:r>
              <a:rPr lang="en-US" altLang="zh-CN" dirty="0"/>
              <a:t> FCC </a:t>
            </a:r>
            <a:r>
              <a:rPr lang="zh-CN" altLang="zh-CN" dirty="0"/>
              <a:t>认为只要双向速率之和超过</a:t>
            </a:r>
            <a:r>
              <a:rPr lang="en-US" altLang="zh-CN" dirty="0"/>
              <a:t> 200 </a:t>
            </a:r>
            <a:r>
              <a:rPr lang="en-US" altLang="zh-CN" dirty="0" err="1"/>
              <a:t>kbit</a:t>
            </a:r>
            <a:r>
              <a:rPr lang="en-US" altLang="zh-CN" dirty="0"/>
              <a:t>/s </a:t>
            </a:r>
            <a:r>
              <a:rPr lang="zh-CN" altLang="zh-CN" dirty="0"/>
              <a:t>就是</a:t>
            </a:r>
            <a:r>
              <a:rPr lang="zh-CN" altLang="zh-CN" dirty="0">
                <a:solidFill>
                  <a:srgbClr val="FF0000"/>
                </a:solidFill>
              </a:rPr>
              <a:t>宽带</a:t>
            </a:r>
            <a:r>
              <a:rPr lang="zh-CN" altLang="en-US" dirty="0">
                <a:solidFill>
                  <a:srgbClr val="FF0000"/>
                </a:solidFill>
              </a:rPr>
              <a:t>。</a:t>
            </a:r>
            <a:endParaRPr lang="en-US" altLang="zh-CN" dirty="0">
              <a:solidFill>
                <a:srgbClr val="FF0000"/>
              </a:solidFill>
            </a:endParaRPr>
          </a:p>
        </p:txBody>
      </p:sp>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Tree>
    <p:extLst>
      <p:ext uri="{BB962C8B-B14F-4D97-AF65-F5344CB8AC3E}">
        <p14:creationId xmlns:p14="http://schemas.microsoft.com/office/powerpoint/2010/main" val="1266530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pPr>
              <a:spcBef>
                <a:spcPts val="1200"/>
              </a:spcBef>
            </a:pPr>
            <a:r>
              <a:rPr lang="zh-CN" altLang="zh-CN" dirty="0"/>
              <a:t>从宽带接入的媒体来看，可以划分为两大类</a:t>
            </a:r>
            <a:r>
              <a:rPr lang="zh-CN" altLang="en-US" dirty="0"/>
              <a:t>：</a:t>
            </a:r>
            <a:endParaRPr lang="en-US" altLang="zh-CN" dirty="0"/>
          </a:p>
          <a:p>
            <a:pPr lvl="1">
              <a:spcBef>
                <a:spcPts val="1200"/>
              </a:spcBef>
            </a:pPr>
            <a:r>
              <a:rPr lang="zh-CN" altLang="zh-CN" dirty="0"/>
              <a:t>有线宽带接入</a:t>
            </a:r>
            <a:endParaRPr lang="en-US" altLang="zh-CN" dirty="0"/>
          </a:p>
          <a:p>
            <a:pPr lvl="1">
              <a:spcBef>
                <a:spcPts val="1200"/>
              </a:spcBef>
            </a:pPr>
            <a:r>
              <a:rPr lang="zh-CN" altLang="zh-CN" dirty="0"/>
              <a:t>无线宽带接入</a:t>
            </a:r>
            <a:endParaRPr lang="en-US" altLang="zh-CN" dirty="0"/>
          </a:p>
          <a:p>
            <a:pPr>
              <a:spcBef>
                <a:spcPts val="1200"/>
              </a:spcBef>
            </a:pPr>
            <a:r>
              <a:rPr lang="zh-CN" altLang="zh-CN" dirty="0"/>
              <a:t>下面讨论有线的宽带接入。</a:t>
            </a:r>
          </a:p>
        </p:txBody>
      </p:sp>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Tree>
    <p:extLst>
      <p:ext uri="{BB962C8B-B14F-4D97-AF65-F5344CB8AC3E}">
        <p14:creationId xmlns:p14="http://schemas.microsoft.com/office/powerpoint/2010/main" val="26858175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idx="1"/>
          </p:nvPr>
        </p:nvSpPr>
        <p:spPr/>
        <p:txBody>
          <a:bodyPr/>
          <a:lstStyle/>
          <a:p>
            <a:r>
              <a:rPr lang="zh-CN" altLang="zh-CN" sz="2800" dirty="0">
                <a:solidFill>
                  <a:srgbClr val="FF0000"/>
                </a:solidFill>
              </a:rPr>
              <a:t>非对称数字用户线</a:t>
            </a:r>
            <a:r>
              <a:rPr lang="en-US" altLang="zh-CN" sz="2800" dirty="0">
                <a:solidFill>
                  <a:srgbClr val="FF0000"/>
                </a:solidFill>
              </a:rPr>
              <a:t> ADSL</a:t>
            </a:r>
            <a:r>
              <a:rPr lang="en-US" altLang="zh-CN" sz="2800" dirty="0"/>
              <a:t> (Asymmetric Digital Subscriber Line) </a:t>
            </a:r>
            <a:r>
              <a:rPr lang="zh-CN" altLang="en-US" sz="2800" dirty="0"/>
              <a:t>技术就是用数字技术对现有的模拟电话用户线进行改造，使它能够承载宽带业务。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数字用户线 </a:t>
            </a:r>
            <a:r>
              <a:rPr lang="en-US" altLang="zh-CN" sz="2800" dirty="0"/>
              <a:t>(Digital Subscriber Line) </a:t>
            </a:r>
            <a:r>
              <a:rPr lang="zh-CN" altLang="en-US" sz="2800" dirty="0"/>
              <a:t>的缩写。</a:t>
            </a:r>
          </a:p>
        </p:txBody>
      </p:sp>
      <p:sp>
        <p:nvSpPr>
          <p:cNvPr id="271362" name="Rectangle 2"/>
          <p:cNvSpPr>
            <a:spLocks noGrp="1" noChangeArrowheads="1"/>
          </p:cNvSpPr>
          <p:nvPr>
            <p:ph type="title"/>
          </p:nvPr>
        </p:nvSpPr>
        <p:spPr/>
        <p:txBody>
          <a:bodyPr/>
          <a:lstStyle/>
          <a:p>
            <a:r>
              <a:rPr lang="en-US" altLang="zh-CN" dirty="0"/>
              <a:t>2.6.1  ADSL </a:t>
            </a:r>
            <a:r>
              <a:rPr lang="zh-CN" altLang="en-US" dirty="0"/>
              <a:t>技术</a:t>
            </a:r>
          </a:p>
        </p:txBody>
      </p:sp>
    </p:spTree>
    <p:extLst>
      <p:ext uri="{BB962C8B-B14F-4D97-AF65-F5344CB8AC3E}">
        <p14:creationId xmlns:p14="http://schemas.microsoft.com/office/powerpoint/2010/main" val="26111335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a:t> (Digital Subscriber Line) </a:t>
            </a:r>
            <a:r>
              <a:rPr lang="zh-CN" altLang="en-US" sz="2800" dirty="0"/>
              <a:t>：数字用户线。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a:t>DSL</a:t>
            </a:r>
            <a:r>
              <a:rPr lang="zh-CN" altLang="en-US" sz="2800" dirty="0"/>
              <a:t>，是 </a:t>
            </a:r>
            <a:r>
              <a:rPr lang="en-US" altLang="zh-CN" sz="2800" dirty="0"/>
              <a:t>ADSL </a:t>
            </a:r>
            <a:r>
              <a:rPr lang="zh-CN" altLang="en-US" sz="2800" dirty="0"/>
              <a:t>的一个子集，可自动调节线路速率）。 </a:t>
            </a:r>
          </a:p>
        </p:txBody>
      </p:sp>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Tree>
    <p:extLst>
      <p:ext uri="{BB962C8B-B14F-4D97-AF65-F5344CB8AC3E}">
        <p14:creationId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idx="1"/>
          </p:nvPr>
        </p:nvSpPr>
        <p:spPr/>
        <p:txBody>
          <a:bodyPr/>
          <a:lstStyle/>
          <a:p>
            <a:r>
              <a:rPr lang="en-US" altLang="zh-CN" sz="2800" dirty="0"/>
              <a:t>ADSL </a:t>
            </a:r>
            <a:r>
              <a:rPr lang="zh-CN" altLang="zh-CN" sz="2800" dirty="0"/>
              <a:t>的传输距离取决于数据率和用户线的线径（用户线越细，信号传输时的衰减就越大）。</a:t>
            </a:r>
            <a:endParaRPr lang="en-US" altLang="zh-CN" sz="2800" dirty="0"/>
          </a:p>
          <a:p>
            <a:r>
              <a:rPr lang="en-US" altLang="zh-CN" sz="2800" dirty="0"/>
              <a:t>ADSL </a:t>
            </a:r>
            <a:r>
              <a:rPr lang="zh-CN" altLang="zh-CN" sz="2800" dirty="0"/>
              <a:t>所能得到的最高数据传输速率与实际的用户线上的信噪比密切相关。</a:t>
            </a:r>
            <a:endParaRPr lang="en-US" altLang="zh-CN" sz="2800" dirty="0"/>
          </a:p>
          <a:p>
            <a:r>
              <a:rPr lang="zh-CN" altLang="en-US" sz="2800" dirty="0"/>
              <a:t>例如：</a:t>
            </a:r>
            <a:endParaRPr lang="en-US" altLang="zh-CN" sz="2800" dirty="0"/>
          </a:p>
          <a:p>
            <a:pPr lvl="1"/>
            <a:r>
              <a:rPr lang="en-US" altLang="zh-CN" sz="2400" dirty="0"/>
              <a:t>0.5 </a:t>
            </a:r>
            <a:r>
              <a:rPr lang="zh-CN" altLang="en-US" sz="2400" dirty="0"/>
              <a:t>毫米线径的用户线，传输速率为 </a:t>
            </a:r>
            <a:r>
              <a:rPr lang="en-US" altLang="zh-CN" sz="2400" dirty="0"/>
              <a:t>1.5 ~ 2.0 Mbit/s </a:t>
            </a:r>
            <a:r>
              <a:rPr lang="zh-CN" altLang="en-US" sz="2400" dirty="0"/>
              <a:t>时可传送 </a:t>
            </a:r>
            <a:r>
              <a:rPr lang="en-US" altLang="zh-CN" sz="2400" dirty="0"/>
              <a:t>5.5 </a:t>
            </a:r>
            <a:r>
              <a:rPr lang="zh-CN" altLang="en-US" sz="2400" dirty="0"/>
              <a:t>公里，但当传输速率提高到 </a:t>
            </a:r>
            <a:r>
              <a:rPr lang="en-US" altLang="zh-CN" sz="2400" dirty="0"/>
              <a:t>6.1 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如果把用户线的线径减小到 </a:t>
            </a:r>
            <a:r>
              <a:rPr lang="en-US" altLang="zh-CN" sz="2400" dirty="0"/>
              <a:t>0.4 </a:t>
            </a:r>
            <a:r>
              <a:rPr lang="zh-CN" altLang="en-US" sz="2400" dirty="0"/>
              <a:t>毫米，那么在 </a:t>
            </a:r>
            <a:r>
              <a:rPr lang="en-US" altLang="zh-CN" sz="2400" dirty="0"/>
              <a:t>6.1 Mbit/s </a:t>
            </a:r>
            <a:r>
              <a:rPr lang="zh-CN" altLang="en-US" sz="2400" dirty="0"/>
              <a:t>的传输速率下就只能传送 </a:t>
            </a:r>
            <a:r>
              <a:rPr lang="en-US" altLang="zh-CN" sz="2400" dirty="0"/>
              <a:t>2.7 </a:t>
            </a:r>
            <a:r>
              <a:rPr lang="zh-CN" altLang="en-US" sz="2400" dirty="0"/>
              <a:t>公里。</a:t>
            </a:r>
          </a:p>
        </p:txBody>
      </p:sp>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a:t>的传输距离</a:t>
            </a:r>
          </a:p>
        </p:txBody>
      </p:sp>
    </p:spTree>
    <p:extLst>
      <p:ext uri="{BB962C8B-B14F-4D97-AF65-F5344CB8AC3E}">
        <p14:creationId xmlns:p14="http://schemas.microsoft.com/office/powerpoint/2010/main" val="10297677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endParaRPr lang="en-US" altLang="zh-CN" dirty="0"/>
          </a:p>
          <a:p>
            <a:pPr lvl="1"/>
            <a:r>
              <a:rPr lang="zh-CN" altLang="en-US" dirty="0"/>
              <a:t>这里的“多音调”就是“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Tree>
    <p:extLst>
      <p:ext uri="{BB962C8B-B14F-4D97-AF65-F5344CB8AC3E}">
        <p14:creationId xmlns:p14="http://schemas.microsoft.com/office/powerpoint/2010/main" val="1066347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Tree>
    <p:extLst>
      <p:ext uri="{BB962C8B-B14F-4D97-AF65-F5344CB8AC3E}">
        <p14:creationId xmlns:p14="http://schemas.microsoft.com/office/powerpoint/2010/main" val="13546165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1703512" y="1412777"/>
            <a:ext cx="8796568" cy="4139959"/>
            <a:chOff x="560512" y="1412776"/>
            <a:chExt cx="8796568"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49" name="Text Box 80"/>
            <p:cNvSpPr txBox="1">
              <a:spLocks noChangeArrowheads="1"/>
            </p:cNvSpPr>
            <p:nvPr/>
          </p:nvSpPr>
          <p:spPr bwMode="auto">
            <a:xfrm>
              <a:off x="3444469" y="3183404"/>
              <a:ext cx="434734"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C00000"/>
                  </a:solidFill>
                  <a:latin typeface="微软雅黑" panose="020B0503020204020204" pitchFamily="34" charset="-122"/>
                  <a:ea typeface="微软雅黑" panose="020B0503020204020204" pitchFamily="34" charset="-122"/>
                </a:rPr>
                <a:t>ADSL </a:t>
              </a:r>
              <a:r>
                <a:rPr lang="zh-CN" altLang="en-US" sz="2800" dirty="0">
                  <a:solidFill>
                    <a:srgbClr val="C00000"/>
                  </a:solidFill>
                  <a:latin typeface="微软雅黑" panose="020B0503020204020204" pitchFamily="34" charset="-122"/>
                  <a:ea typeface="微软雅黑" panose="020B0503020204020204" pitchFamily="34"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9" name="Text Box 93"/>
            <p:cNvSpPr txBox="1">
              <a:spLocks noChangeArrowheads="1"/>
            </p:cNvSpPr>
            <p:nvPr/>
          </p:nvSpPr>
          <p:spPr bwMode="auto">
            <a:xfrm>
              <a:off x="1030090" y="4802901"/>
              <a:ext cx="3738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0</a:t>
              </a:r>
            </a:p>
          </p:txBody>
        </p:sp>
        <p:sp>
          <p:nvSpPr>
            <p:cNvPr id="60" name="Text Box 94"/>
            <p:cNvSpPr txBox="1">
              <a:spLocks noChangeArrowheads="1"/>
            </p:cNvSpPr>
            <p:nvPr/>
          </p:nvSpPr>
          <p:spPr bwMode="auto">
            <a:xfrm>
              <a:off x="1505901" y="4802901"/>
              <a:ext cx="3738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下行信道</a:t>
              </a:r>
            </a:p>
          </p:txBody>
        </p:sp>
        <p:sp>
          <p:nvSpPr>
            <p:cNvPr id="64" name="Text Box 143"/>
            <p:cNvSpPr txBox="1">
              <a:spLocks noChangeArrowheads="1"/>
            </p:cNvSpPr>
            <p:nvPr/>
          </p:nvSpPr>
          <p:spPr bwMode="auto">
            <a:xfrm>
              <a:off x="5896247" y="3183404"/>
              <a:ext cx="434734"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6" name="Text Box 191"/>
            <p:cNvSpPr txBox="1">
              <a:spLocks noChangeArrowheads="1"/>
            </p:cNvSpPr>
            <p:nvPr/>
          </p:nvSpPr>
          <p:spPr bwMode="auto">
            <a:xfrm>
              <a:off x="8409385" y="5091070"/>
              <a:ext cx="9476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(kHz)</a:t>
              </a:r>
            </a:p>
          </p:txBody>
        </p:sp>
        <p:sp>
          <p:nvSpPr>
            <p:cNvPr id="87" name="Text Box 192"/>
            <p:cNvSpPr txBox="1">
              <a:spLocks noChangeArrowheads="1"/>
            </p:cNvSpPr>
            <p:nvPr/>
          </p:nvSpPr>
          <p:spPr bwMode="auto">
            <a:xfrm>
              <a:off x="2642446" y="4829596"/>
              <a:ext cx="797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~40</a:t>
              </a:r>
            </a:p>
          </p:txBody>
        </p:sp>
        <p:sp>
          <p:nvSpPr>
            <p:cNvPr id="88" name="Text Box 193"/>
            <p:cNvSpPr txBox="1">
              <a:spLocks noChangeArrowheads="1"/>
            </p:cNvSpPr>
            <p:nvPr/>
          </p:nvSpPr>
          <p:spPr bwMode="auto">
            <a:xfrm>
              <a:off x="4047025" y="4829596"/>
              <a:ext cx="98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~138</a:t>
              </a:r>
            </a:p>
          </p:txBody>
        </p:sp>
        <p:sp>
          <p:nvSpPr>
            <p:cNvPr id="89" name="Text Box 195"/>
            <p:cNvSpPr txBox="1">
              <a:spLocks noChangeArrowheads="1"/>
            </p:cNvSpPr>
            <p:nvPr/>
          </p:nvSpPr>
          <p:spPr bwMode="auto">
            <a:xfrm>
              <a:off x="7329264" y="4829596"/>
              <a:ext cx="1175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~1100</a:t>
              </a:r>
            </a:p>
          </p:txBody>
        </p:sp>
      </p:grpSp>
    </p:spTree>
    <p:extLst>
      <p:ext uri="{BB962C8B-B14F-4D97-AF65-F5344CB8AC3E}">
        <p14:creationId xmlns:p14="http://schemas.microsoft.com/office/powerpoint/2010/main" val="223133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a:lnSpc>
                <a:spcPct val="120000"/>
              </a:lnSpc>
            </a:pPr>
            <a:r>
              <a:rPr lang="zh-CN" altLang="en-US" sz="2800" dirty="0">
                <a:solidFill>
                  <a:srgbClr val="0000CC"/>
                </a:solidFill>
              </a:rPr>
              <a:t>数据 </a:t>
            </a:r>
            <a:r>
              <a:rPr lang="en-US" altLang="zh-CN" sz="2800" dirty="0">
                <a:solidFill>
                  <a:srgbClr val="0000CC"/>
                </a:solidFill>
              </a:rPr>
              <a:t>(data) </a:t>
            </a:r>
            <a:r>
              <a:rPr lang="en-US" altLang="zh-CN" sz="2800" dirty="0"/>
              <a:t>—— </a:t>
            </a:r>
            <a:r>
              <a:rPr lang="zh-CN" altLang="en-US" sz="2800" dirty="0"/>
              <a:t>运送消息的实体。</a:t>
            </a:r>
          </a:p>
          <a:p>
            <a:pPr>
              <a:lnSpc>
                <a:spcPct val="120000"/>
              </a:lnSpc>
            </a:pPr>
            <a:r>
              <a:rPr lang="zh-CN" altLang="en-US" sz="2800" dirty="0">
                <a:solidFill>
                  <a:srgbClr val="0000CC"/>
                </a:solidFill>
              </a:rPr>
              <a:t>信号 </a:t>
            </a:r>
            <a:r>
              <a:rPr lang="en-US" altLang="zh-CN" sz="2800" dirty="0">
                <a:solidFill>
                  <a:srgbClr val="0000CC"/>
                </a:solidFill>
              </a:rPr>
              <a:t>(signal) </a:t>
            </a:r>
            <a:r>
              <a:rPr lang="en-US" altLang="zh-CN" sz="2800" dirty="0"/>
              <a:t>—— </a:t>
            </a:r>
            <a:r>
              <a:rPr lang="zh-CN" altLang="en-US" sz="2800" dirty="0"/>
              <a:t>数据的电气的或电磁的表现。 </a:t>
            </a:r>
          </a:p>
          <a:p>
            <a:pPr>
              <a:lnSpc>
                <a:spcPct val="120000"/>
              </a:lnSpc>
            </a:pPr>
            <a:r>
              <a:rPr lang="zh-CN" altLang="en-US" sz="2800" dirty="0">
                <a:solidFill>
                  <a:srgbClr val="0000CC"/>
                </a:solidFill>
              </a:rPr>
              <a:t>模拟信号 </a:t>
            </a:r>
            <a:r>
              <a:rPr lang="en-US" altLang="zh-CN" sz="2800" dirty="0">
                <a:solidFill>
                  <a:srgbClr val="0000CC"/>
                </a:solidFill>
              </a:rPr>
              <a:t>(analogous signal) </a:t>
            </a:r>
            <a:r>
              <a:rPr lang="en-US" altLang="zh-CN" sz="2800" dirty="0"/>
              <a:t>—— </a:t>
            </a:r>
            <a:r>
              <a:rPr lang="zh-CN" altLang="en-US" sz="2800" dirty="0"/>
              <a:t>代表消息的参数的取值是连续的。 </a:t>
            </a:r>
          </a:p>
          <a:p>
            <a:pPr>
              <a:lnSpc>
                <a:spcPct val="120000"/>
              </a:lnSpc>
            </a:pPr>
            <a:r>
              <a:rPr lang="zh-CN" altLang="en-US" sz="2800" dirty="0">
                <a:solidFill>
                  <a:srgbClr val="0000CC"/>
                </a:solidFill>
              </a:rPr>
              <a:t>数字信号 </a:t>
            </a:r>
            <a:r>
              <a:rPr lang="en-US" altLang="zh-CN" sz="2800" dirty="0">
                <a:solidFill>
                  <a:srgbClr val="0000CC"/>
                </a:solidFill>
              </a:rPr>
              <a:t>(digital signal) </a:t>
            </a:r>
            <a:r>
              <a:rPr lang="en-US" altLang="zh-CN" sz="2800" dirty="0"/>
              <a:t>—— </a:t>
            </a:r>
            <a:r>
              <a:rPr lang="zh-CN" altLang="en-US" sz="2800" dirty="0"/>
              <a:t>代表消息的参数的取值是离散的。 </a:t>
            </a:r>
          </a:p>
          <a:p>
            <a:pPr>
              <a:lnSpc>
                <a:spcPct val="120000"/>
              </a:lnSpc>
            </a:pPr>
            <a:r>
              <a:rPr lang="zh-CN" altLang="en-US" sz="2800" dirty="0">
                <a:solidFill>
                  <a:srgbClr val="0000CC"/>
                </a:solidFill>
              </a:rPr>
              <a:t>码元 </a:t>
            </a:r>
            <a:r>
              <a:rPr lang="en-US" altLang="zh-CN" sz="2800" dirty="0">
                <a:solidFill>
                  <a:srgbClr val="0000CC"/>
                </a:solidFill>
              </a:rPr>
              <a:t>(code</a:t>
            </a:r>
            <a:r>
              <a:rPr lang="en-US" altLang="zh-CN" sz="2800" dirty="0">
                <a:solidFill>
                  <a:srgbClr val="00B050"/>
                </a:solidFill>
              </a:rPr>
              <a:t>/symbol</a:t>
            </a:r>
            <a:r>
              <a:rPr lang="en-US" altLang="zh-CN" sz="2800" dirty="0">
                <a:solidFill>
                  <a:srgbClr val="0000CC"/>
                </a:solidFill>
              </a:rPr>
              <a:t>) </a:t>
            </a:r>
            <a:r>
              <a:rPr lang="en-US" altLang="zh-CN" sz="2800" dirty="0"/>
              <a:t>—— </a:t>
            </a:r>
            <a:r>
              <a:rPr lang="zh-CN" altLang="en-US" sz="2800" dirty="0"/>
              <a:t>在使用时间域（或简称为时域）</a:t>
            </a:r>
            <a:r>
              <a:rPr lang="zh-CN" altLang="en-US" dirty="0">
                <a:solidFill>
                  <a:srgbClr val="00B050"/>
                </a:solidFill>
              </a:rPr>
              <a:t>相同时间间隔</a:t>
            </a:r>
            <a:r>
              <a:rPr lang="zh-CN" altLang="en-US" sz="2800" dirty="0"/>
              <a:t>的波形表示数字信号时，代表不同离散数值的基本波形。</a:t>
            </a:r>
          </a:p>
        </p:txBody>
      </p:sp>
      <p:sp>
        <p:nvSpPr>
          <p:cNvPr id="28674" name="Rectangle 2"/>
          <p:cNvSpPr>
            <a:spLocks noGrp="1" noChangeArrowheads="1"/>
          </p:cNvSpPr>
          <p:nvPr>
            <p:ph type="title"/>
          </p:nvPr>
        </p:nvSpPr>
        <p:spPr/>
        <p:txBody>
          <a:bodyPr/>
          <a:lstStyle/>
          <a:p>
            <a:pPr algn="ctr"/>
            <a:r>
              <a:rPr lang="zh-CN" altLang="en-US" dirty="0"/>
              <a:t>常用术语</a:t>
            </a:r>
          </a:p>
        </p:txBody>
      </p:sp>
      <p:sp>
        <p:nvSpPr>
          <p:cNvPr id="2" name="文本框 1">
            <a:extLst>
              <a:ext uri="{FF2B5EF4-FFF2-40B4-BE49-F238E27FC236}">
                <a16:creationId xmlns:a16="http://schemas.microsoft.com/office/drawing/2014/main" id="{7AED5450-5E22-4D69-9C6F-AC329775FDA0}"/>
              </a:ext>
            </a:extLst>
          </p:cNvPr>
          <p:cNvSpPr txBox="1"/>
          <p:nvPr/>
        </p:nvSpPr>
        <p:spPr>
          <a:xfrm>
            <a:off x="1127448" y="5589240"/>
            <a:ext cx="10729192" cy="861774"/>
          </a:xfrm>
          <a:prstGeom prst="rect">
            <a:avLst/>
          </a:prstGeom>
          <a:noFill/>
        </p:spPr>
        <p:txBody>
          <a:bodyPr wrap="square" rtlCol="0">
            <a:spAutoFit/>
          </a:bodyPr>
          <a:lstStyle/>
          <a:p>
            <a:r>
              <a:rPr lang="zh-CN" altLang="en-US" dirty="0">
                <a:solidFill>
                  <a:srgbClr val="00B050"/>
                </a:solidFill>
              </a:rPr>
              <a:t>波特率</a:t>
            </a:r>
            <a:r>
              <a:rPr lang="en-US" altLang="zh-CN" dirty="0">
                <a:solidFill>
                  <a:srgbClr val="00B050"/>
                </a:solidFill>
              </a:rPr>
              <a:t>(baud rate)</a:t>
            </a:r>
            <a:r>
              <a:rPr lang="zh-CN" altLang="en-US" dirty="0">
                <a:solidFill>
                  <a:srgbClr val="00B050"/>
                </a:solidFill>
              </a:rPr>
              <a:t> </a:t>
            </a:r>
            <a:r>
              <a:rPr lang="en-US" altLang="zh-CN" dirty="0">
                <a:solidFill>
                  <a:srgbClr val="00B050"/>
                </a:solidFill>
              </a:rPr>
              <a:t>vs </a:t>
            </a:r>
            <a:r>
              <a:rPr lang="zh-CN" altLang="en-US" dirty="0">
                <a:solidFill>
                  <a:srgbClr val="00B050"/>
                </a:solidFill>
              </a:rPr>
              <a:t>比特率</a:t>
            </a:r>
            <a:r>
              <a:rPr lang="en-US" altLang="zh-CN" dirty="0">
                <a:solidFill>
                  <a:srgbClr val="00B050"/>
                </a:solidFill>
              </a:rPr>
              <a:t>(bit rate)</a:t>
            </a:r>
          </a:p>
          <a:p>
            <a:r>
              <a:rPr lang="en-US" altLang="zh-CN" dirty="0">
                <a:solidFill>
                  <a:srgbClr val="00B050"/>
                </a:solidFill>
              </a:rPr>
              <a:t>Baud rate is symbols per second</a:t>
            </a:r>
          </a:p>
          <a:p>
            <a:r>
              <a:rPr lang="en-US" altLang="zh-CN" sz="1400" dirty="0">
                <a:solidFill>
                  <a:srgbClr val="00B050"/>
                </a:solidFill>
              </a:rPr>
              <a:t>https://stackoverflow.com/questions/20534417/what-is-the-difference-between-baud-rate-and-bit-rate</a:t>
            </a:r>
            <a:endParaRPr lang="zh-CN" altLang="en-US" sz="1400" dirty="0">
              <a:solidFill>
                <a:srgbClr val="00B050"/>
              </a:solidFill>
            </a:endParaRP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par>
                          <p:cTn id="19" fill="hold">
                            <p:stCondLst>
                              <p:cond delay="0"/>
                            </p:stCondLst>
                            <p:childTnLst>
                              <p:par>
                                <p:cTn id="20" presetID="42"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50"/>
                                        <p:tgtEl>
                                          <p:spTgt spid="2"/>
                                        </p:tgtEl>
                                      </p:cBhvr>
                                    </p:animEffect>
                                    <p:anim calcmode="lin" valueType="num">
                                      <p:cBhvr>
                                        <p:cTn id="23" dur="250" fill="hold"/>
                                        <p:tgtEl>
                                          <p:spTgt spid="2"/>
                                        </p:tgtEl>
                                        <p:attrNameLst>
                                          <p:attrName>ppt_x</p:attrName>
                                        </p:attrNameLst>
                                      </p:cBhvr>
                                      <p:tavLst>
                                        <p:tav tm="0">
                                          <p:val>
                                            <p:strVal val="#ppt_x"/>
                                          </p:val>
                                        </p:tav>
                                        <p:tav tm="100000">
                                          <p:val>
                                            <p:strVal val="#ppt_x"/>
                                          </p:val>
                                        </p:tav>
                                      </p:tavLst>
                                    </p:anim>
                                    <p:anim calcmode="lin" valueType="num">
                                      <p:cBhvr>
                                        <p:cTn id="24"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 Mbit/s </a:t>
            </a:r>
            <a:r>
              <a:rPr lang="zh-CN" altLang="en-US" sz="2400" dirty="0"/>
              <a:t>之间，而上行数据率在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640 </a:t>
            </a:r>
            <a:r>
              <a:rPr lang="en-US" altLang="zh-CN" sz="2400" dirty="0" err="1"/>
              <a:t>kbit</a:t>
            </a:r>
            <a:r>
              <a:rPr lang="en-US" altLang="zh-CN" sz="2400" dirty="0"/>
              <a:t>/s </a:t>
            </a:r>
            <a:r>
              <a:rPr lang="zh-CN" altLang="en-US" sz="2400" dirty="0"/>
              <a:t>之间。</a:t>
            </a:r>
          </a:p>
        </p:txBody>
      </p:sp>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Tree>
    <p:extLst>
      <p:ext uri="{BB962C8B-B14F-4D97-AF65-F5344CB8AC3E}">
        <p14:creationId xmlns:p14="http://schemas.microsoft.com/office/powerpoint/2010/main" val="3226906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5" name="文本占位符 4">
            <a:extLst>
              <a:ext uri="{FF2B5EF4-FFF2-40B4-BE49-F238E27FC236}">
                <a16:creationId xmlns:a16="http://schemas.microsoft.com/office/drawing/2014/main" id="{4905018B-DF47-4CAF-93DB-4AF6ED957BAE}"/>
              </a:ext>
            </a:extLst>
          </p:cNvPr>
          <p:cNvSpPr>
            <a:spLocks noGrp="1"/>
          </p:cNvSpPr>
          <p:nvPr>
            <p:ph type="body" sz="quarter" idx="11"/>
          </p:nvPr>
        </p:nvSpPr>
        <p:spPr>
          <a:xfrm>
            <a:off x="2063427" y="6309568"/>
            <a:ext cx="8280400" cy="431800"/>
          </a:xfrm>
        </p:spPr>
        <p:txBody>
          <a:bodyPr>
            <a:normAutofit fontScale="92500" lnSpcReduction="20000"/>
          </a:bodyPr>
          <a:lstStyle/>
          <a:p>
            <a:r>
              <a:rPr lang="zh-CN" altLang="en-US" dirty="0"/>
              <a:t>基于 </a:t>
            </a:r>
            <a:r>
              <a:rPr lang="en-US" altLang="zh-CN" dirty="0"/>
              <a:t>ADSL </a:t>
            </a:r>
            <a:r>
              <a:rPr lang="zh-CN" altLang="en-US" dirty="0"/>
              <a:t>的接入网的组成</a:t>
            </a:r>
          </a:p>
        </p:txBody>
      </p:sp>
      <p:sp>
        <p:nvSpPr>
          <p:cNvPr id="285699" name="AutoShape 3"/>
          <p:cNvSpPr>
            <a:spLocks noChangeArrowheads="1"/>
          </p:cNvSpPr>
          <p:nvPr/>
        </p:nvSpPr>
        <p:spPr bwMode="auto">
          <a:xfrm>
            <a:off x="3812118" y="1980928"/>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0" name="Freeform 4"/>
          <p:cNvSpPr>
            <a:spLocks/>
          </p:cNvSpPr>
          <p:nvPr/>
        </p:nvSpPr>
        <p:spPr bwMode="auto">
          <a:xfrm>
            <a:off x="2219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1" name="Line 5"/>
          <p:cNvSpPr>
            <a:spLocks noChangeShapeType="1"/>
          </p:cNvSpPr>
          <p:nvPr/>
        </p:nvSpPr>
        <p:spPr bwMode="auto">
          <a:xfrm rot="-5400000">
            <a:off x="3932502" y="2950361"/>
            <a:ext cx="0" cy="7154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2" name="Freeform 6"/>
          <p:cNvSpPr>
            <a:spLocks/>
          </p:cNvSpPr>
          <p:nvPr/>
        </p:nvSpPr>
        <p:spPr bwMode="auto">
          <a:xfrm rot="-989619">
            <a:off x="6376327" y="3068365"/>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4916223" y="3274740"/>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5" name="Text Box 9"/>
          <p:cNvSpPr txBox="1">
            <a:spLocks noChangeArrowheads="1"/>
          </p:cNvSpPr>
          <p:nvPr/>
        </p:nvSpPr>
        <p:spPr bwMode="auto">
          <a:xfrm>
            <a:off x="4854312" y="3417614"/>
            <a:ext cx="1002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sp>
        <p:nvSpPr>
          <p:cNvPr id="285706" name="AutoShape 10"/>
          <p:cNvSpPr>
            <a:spLocks noChangeArrowheads="1"/>
          </p:cNvSpPr>
          <p:nvPr/>
        </p:nvSpPr>
        <p:spPr bwMode="auto">
          <a:xfrm>
            <a:off x="4916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7" name="Text Box 11"/>
          <p:cNvSpPr txBox="1">
            <a:spLocks noChangeArrowheads="1"/>
          </p:cNvSpPr>
          <p:nvPr/>
        </p:nvSpPr>
        <p:spPr bwMode="auto">
          <a:xfrm>
            <a:off x="4854312" y="2896913"/>
            <a:ext cx="1002006"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3176"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8180388" y="3117578"/>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10"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0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8519188"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2" name="Text Box 16"/>
          <p:cNvSpPr txBox="1">
            <a:spLocks noChangeArrowheads="1"/>
          </p:cNvSpPr>
          <p:nvPr/>
        </p:nvSpPr>
        <p:spPr bwMode="auto">
          <a:xfrm>
            <a:off x="8445237" y="2962002"/>
            <a:ext cx="961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4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5867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5" name="AutoShape 19"/>
          <p:cNvSpPr>
            <a:spLocks noChangeArrowheads="1"/>
          </p:cNvSpPr>
          <p:nvPr/>
        </p:nvSpPr>
        <p:spPr bwMode="auto">
          <a:xfrm>
            <a:off x="8099560"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6" name="AutoShape 20"/>
          <p:cNvSpPr>
            <a:spLocks noChangeArrowheads="1"/>
          </p:cNvSpPr>
          <p:nvPr/>
        </p:nvSpPr>
        <p:spPr bwMode="auto">
          <a:xfrm>
            <a:off x="6114919" y="2928665"/>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7" name="AutoShape 21"/>
          <p:cNvSpPr>
            <a:spLocks noChangeArrowheads="1"/>
          </p:cNvSpPr>
          <p:nvPr/>
        </p:nvSpPr>
        <p:spPr bwMode="auto">
          <a:xfrm>
            <a:off x="4916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8" name="Text Box 22"/>
          <p:cNvSpPr txBox="1">
            <a:spLocks noChangeArrowheads="1"/>
          </p:cNvSpPr>
          <p:nvPr/>
        </p:nvSpPr>
        <p:spPr bwMode="auto">
          <a:xfrm>
            <a:off x="4854312" y="2450827"/>
            <a:ext cx="1002006"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sp>
        <p:nvSpPr>
          <p:cNvPr id="285719" name="Freeform 23"/>
          <p:cNvSpPr>
            <a:spLocks/>
          </p:cNvSpPr>
          <p:nvPr/>
        </p:nvSpPr>
        <p:spPr bwMode="auto">
          <a:xfrm>
            <a:off x="9489149" y="3117578"/>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20"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26987"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6646334"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用户线</a:t>
            </a:r>
          </a:p>
        </p:txBody>
      </p:sp>
      <p:sp>
        <p:nvSpPr>
          <p:cNvPr id="285722" name="Text Box 26"/>
          <p:cNvSpPr txBox="1">
            <a:spLocks noChangeArrowheads="1"/>
          </p:cNvSpPr>
          <p:nvPr/>
        </p:nvSpPr>
        <p:spPr bwMode="auto">
          <a:xfrm>
            <a:off x="6696209" y="1739627"/>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 </a:t>
            </a:r>
            <a:r>
              <a:rPr kumimoji="1" lang="zh-CN" altLang="en-US" sz="2000">
                <a:solidFill>
                  <a:srgbClr val="000099"/>
                </a:solidFill>
                <a:latin typeface="微软雅黑" panose="020B0503020204020204" pitchFamily="34" charset="-122"/>
                <a:ea typeface="微软雅黑" panose="020B0503020204020204" pitchFamily="34" charset="-122"/>
              </a:rPr>
              <a:t>电话</a:t>
            </a:r>
          </a:p>
          <a:p>
            <a:pPr algn="l">
              <a:lnSpc>
                <a:spcPct val="85000"/>
              </a:lnSpc>
            </a:pPr>
            <a:r>
              <a:rPr kumimoji="1" lang="zh-CN" altLang="en-US" sz="2000">
                <a:solidFill>
                  <a:srgbClr val="000099"/>
                </a:solidFill>
                <a:latin typeface="微软雅黑" panose="020B0503020204020204" pitchFamily="34" charset="-122"/>
                <a:ea typeface="微软雅黑" panose="020B0503020204020204" pitchFamily="34" charset="-122"/>
              </a:rPr>
              <a:t>分离器</a:t>
            </a:r>
          </a:p>
        </p:txBody>
      </p:sp>
      <p:sp>
        <p:nvSpPr>
          <p:cNvPr id="285723" name="Line 27"/>
          <p:cNvSpPr>
            <a:spLocks noChangeShapeType="1"/>
          </p:cNvSpPr>
          <p:nvPr/>
        </p:nvSpPr>
        <p:spPr bwMode="auto">
          <a:xfrm flipH="1">
            <a:off x="6353969" y="2357164"/>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4" name="Line 28"/>
          <p:cNvSpPr>
            <a:spLocks noChangeShapeType="1"/>
          </p:cNvSpPr>
          <p:nvPr/>
        </p:nvSpPr>
        <p:spPr bwMode="auto">
          <a:xfrm rot="16200000" flipH="1">
            <a:off x="7448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5" name="Text Box 29"/>
          <p:cNvSpPr txBox="1">
            <a:spLocks noChangeArrowheads="1"/>
          </p:cNvSpPr>
          <p:nvPr/>
        </p:nvSpPr>
        <p:spPr bwMode="auto">
          <a:xfrm>
            <a:off x="1739770" y="3176314"/>
            <a:ext cx="1542410" cy="400110"/>
          </a:xfrm>
          <a:prstGeom prst="rect">
            <a:avLst/>
          </a:prstGeom>
          <a:noFill/>
          <a:ln>
            <a:noFill/>
          </a:ln>
          <a:effectLst/>
          <a:extLst/>
        </p:spPr>
        <p:txBody>
          <a:bodyPr wrap="none">
            <a:spAutoFit/>
          </a:bodyPr>
          <a:lstStyle/>
          <a:p>
            <a:pPr algn="l"/>
            <a:r>
              <a:rPr kumimoji="1" lang="en-US" altLang="zh-CN" sz="2000" dirty="0">
                <a:solidFill>
                  <a:srgbClr val="000099"/>
                </a:solidFill>
                <a:latin typeface="微软雅黑" panose="020B0503020204020204" pitchFamily="34" charset="-122"/>
                <a:ea typeface="微软雅黑" panose="020B0503020204020204" pitchFamily="34" charset="-122"/>
              </a:rPr>
              <a:t> </a:t>
            </a:r>
            <a:r>
              <a:rPr kumimoji="1" lang="zh-CN" altLang="en-US" sz="2000" dirty="0">
                <a:solidFill>
                  <a:srgbClr val="000099"/>
                </a:solidFill>
                <a:latin typeface="微软雅黑" panose="020B0503020204020204" pitchFamily="34" charset="-122"/>
                <a:ea typeface="微软雅黑" panose="020B0503020204020204" pitchFamily="34" charset="-122"/>
              </a:rPr>
              <a:t>区域宽带网</a:t>
            </a:r>
          </a:p>
        </p:txBody>
      </p:sp>
      <p:sp>
        <p:nvSpPr>
          <p:cNvPr id="285726" name="Text Box 30"/>
          <p:cNvSpPr txBox="1">
            <a:spLocks noChangeArrowheads="1"/>
          </p:cNvSpPr>
          <p:nvPr/>
        </p:nvSpPr>
        <p:spPr bwMode="auto">
          <a:xfrm>
            <a:off x="1765566" y="1161777"/>
            <a:ext cx="8963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至 </a:t>
            </a:r>
            <a:r>
              <a:rPr kumimoji="1" lang="en-US" altLang="zh-CN" sz="2000">
                <a:solidFill>
                  <a:srgbClr val="000099"/>
                </a:solidFill>
                <a:latin typeface="微软雅黑" panose="020B0503020204020204" pitchFamily="34" charset="-122"/>
                <a:ea typeface="微软雅黑" panose="020B0503020204020204" pitchFamily="34" charset="-122"/>
              </a:rPr>
              <a:t>ISP</a:t>
            </a:r>
          </a:p>
        </p:txBody>
      </p:sp>
      <p:sp>
        <p:nvSpPr>
          <p:cNvPr id="285727" name="Text Box 31"/>
          <p:cNvSpPr txBox="1">
            <a:spLocks noChangeArrowheads="1"/>
          </p:cNvSpPr>
          <p:nvPr/>
        </p:nvSpPr>
        <p:spPr bwMode="auto">
          <a:xfrm>
            <a:off x="8575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居民家庭</a:t>
            </a:r>
          </a:p>
        </p:txBody>
      </p:sp>
      <p:sp>
        <p:nvSpPr>
          <p:cNvPr id="285728" name="Line 32"/>
          <p:cNvSpPr>
            <a:spLocks noChangeShapeType="1"/>
          </p:cNvSpPr>
          <p:nvPr/>
        </p:nvSpPr>
        <p:spPr bwMode="auto">
          <a:xfrm>
            <a:off x="3772564"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9" name="Text Box 33"/>
          <p:cNvSpPr txBox="1">
            <a:spLocks noChangeArrowheads="1"/>
          </p:cNvSpPr>
          <p:nvPr/>
        </p:nvSpPr>
        <p:spPr bwMode="auto">
          <a:xfrm>
            <a:off x="5663952" y="1144315"/>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C00000"/>
                </a:solidFill>
                <a:latin typeface="微软雅黑" panose="020B0503020204020204" pitchFamily="34" charset="-122"/>
                <a:ea typeface="微软雅黑" panose="020B0503020204020204" pitchFamily="34" charset="-122"/>
              </a:rPr>
              <a:t>基于 </a:t>
            </a:r>
            <a:r>
              <a:rPr kumimoji="1" lang="en-US" altLang="zh-CN" sz="2400" dirty="0">
                <a:solidFill>
                  <a:srgbClr val="C00000"/>
                </a:solidFill>
                <a:latin typeface="微软雅黑" panose="020B0503020204020204" pitchFamily="34" charset="-122"/>
                <a:ea typeface="微软雅黑" panose="020B0503020204020204" pitchFamily="34" charset="-122"/>
              </a:rPr>
              <a:t>ADSL </a:t>
            </a:r>
            <a:r>
              <a:rPr kumimoji="1" lang="zh-CN" altLang="en-US" sz="2400" dirty="0">
                <a:solidFill>
                  <a:srgbClr val="C00000"/>
                </a:solidFill>
                <a:latin typeface="微软雅黑" panose="020B0503020204020204" pitchFamily="34" charset="-122"/>
                <a:ea typeface="微软雅黑" panose="020B0503020204020204" pitchFamily="34" charset="-122"/>
              </a:rPr>
              <a:t>的接入网</a:t>
            </a:r>
          </a:p>
        </p:txBody>
      </p:sp>
      <p:sp>
        <p:nvSpPr>
          <p:cNvPr id="285730" name="Text Box 34"/>
          <p:cNvSpPr txBox="1">
            <a:spLocks noChangeArrowheads="1"/>
          </p:cNvSpPr>
          <p:nvPr/>
        </p:nvSpPr>
        <p:spPr bwMode="auto">
          <a:xfrm>
            <a:off x="4032251"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端局或远端站</a:t>
            </a:r>
          </a:p>
        </p:txBody>
      </p:sp>
      <p:sp>
        <p:nvSpPr>
          <p:cNvPr id="285731" name="Line 35"/>
          <p:cNvSpPr>
            <a:spLocks noChangeShapeType="1"/>
          </p:cNvSpPr>
          <p:nvPr/>
        </p:nvSpPr>
        <p:spPr bwMode="auto">
          <a:xfrm>
            <a:off x="3813838" y="4493940"/>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32" name="Text Box 36"/>
          <p:cNvSpPr txBox="1">
            <a:spLocks noChangeArrowheads="1"/>
          </p:cNvSpPr>
          <p:nvPr/>
        </p:nvSpPr>
        <p:spPr bwMode="auto">
          <a:xfrm>
            <a:off x="4348692" y="4301853"/>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DSLAM</a:t>
            </a:r>
          </a:p>
        </p:txBody>
      </p:sp>
      <p:sp>
        <p:nvSpPr>
          <p:cNvPr id="285733" name="Text Box 37"/>
          <p:cNvSpPr txBox="1">
            <a:spLocks noChangeArrowheads="1"/>
          </p:cNvSpPr>
          <p:nvPr/>
        </p:nvSpPr>
        <p:spPr bwMode="auto">
          <a:xfrm>
            <a:off x="6402124"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至本地电话局</a:t>
            </a:r>
          </a:p>
        </p:txBody>
      </p:sp>
      <p:sp>
        <p:nvSpPr>
          <p:cNvPr id="285734" name="Text Box 38"/>
          <p:cNvSpPr txBox="1">
            <a:spLocks noChangeArrowheads="1"/>
          </p:cNvSpPr>
          <p:nvPr/>
        </p:nvSpPr>
        <p:spPr bwMode="auto">
          <a:xfrm>
            <a:off x="6022051" y="2204764"/>
            <a:ext cx="506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dirty="0">
                <a:solidFill>
                  <a:srgbClr val="000099"/>
                </a:solidFill>
                <a:latin typeface="微软雅黑" panose="020B0503020204020204" pitchFamily="34" charset="-122"/>
                <a:ea typeface="微软雅黑" panose="020B0503020204020204" pitchFamily="34" charset="-122"/>
              </a:rPr>
              <a:t>PS</a:t>
            </a:r>
          </a:p>
        </p:txBody>
      </p:sp>
      <p:sp>
        <p:nvSpPr>
          <p:cNvPr id="285735" name="Text Box 39"/>
          <p:cNvSpPr txBox="1">
            <a:spLocks noChangeArrowheads="1"/>
          </p:cNvSpPr>
          <p:nvPr/>
        </p:nvSpPr>
        <p:spPr bwMode="auto">
          <a:xfrm>
            <a:off x="8065164" y="2671489"/>
            <a:ext cx="506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PS</a:t>
            </a:r>
          </a:p>
        </p:txBody>
      </p:sp>
      <p:sp>
        <p:nvSpPr>
          <p:cNvPr id="285736" name="Freeform 40"/>
          <p:cNvSpPr>
            <a:spLocks/>
          </p:cNvSpPr>
          <p:nvPr/>
        </p:nvSpPr>
        <p:spPr bwMode="auto">
          <a:xfrm>
            <a:off x="5889626"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37" name="Freeform 41"/>
          <p:cNvSpPr>
            <a:spLocks/>
          </p:cNvSpPr>
          <p:nvPr/>
        </p:nvSpPr>
        <p:spPr bwMode="auto">
          <a:xfrm>
            <a:off x="5889626"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979392" y="4932512"/>
            <a:ext cx="8637393" cy="1323439"/>
          </a:xfrm>
          <a:prstGeom prst="rect">
            <a:avLst/>
          </a:prstGeom>
          <a:solidFill>
            <a:schemeClr val="accent4">
              <a:lumMod val="20000"/>
              <a:lumOff val="80000"/>
            </a:schemeClr>
          </a:solidFill>
        </p:spPr>
        <p:txBody>
          <a:bodyPr wrap="square" rtlCol="0">
            <a:spAutoFit/>
          </a:bodyPr>
          <a:lstStyle/>
          <a:p>
            <a:r>
              <a:rPr lang="en-US" altLang="zh-CN" sz="2000" dirty="0">
                <a:solidFill>
                  <a:srgbClr val="000099"/>
                </a:solidFill>
                <a:latin typeface="微软雅黑" panose="020B0503020204020204" pitchFamily="34" charset="-122"/>
                <a:ea typeface="微软雅黑" panose="020B0503020204020204" pitchFamily="34" charset="-122"/>
              </a:rPr>
              <a:t>DSLAM (DSL Access Multiplexer) </a:t>
            </a:r>
            <a:r>
              <a:rPr lang="zh-CN" altLang="en-US" sz="2000" dirty="0">
                <a:solidFill>
                  <a:srgbClr val="000099"/>
                </a:solidFill>
                <a:latin typeface="微软雅黑" panose="020B0503020204020204" pitchFamily="34" charset="-122"/>
                <a:ea typeface="微软雅黑" panose="020B0503020204020204" pitchFamily="34" charset="-122"/>
              </a:rPr>
              <a:t>：数字用户线接入复用器 </a:t>
            </a:r>
            <a:endParaRPr lang="en-US" altLang="zh-CN" sz="2000" dirty="0">
              <a:solidFill>
                <a:srgbClr val="000099"/>
              </a:solidFill>
              <a:latin typeface="微软雅黑" panose="020B0503020204020204" pitchFamily="34" charset="-122"/>
              <a:ea typeface="微软雅黑" panose="020B0503020204020204" pitchFamily="34" charset="-122"/>
            </a:endParaRPr>
          </a:p>
          <a:p>
            <a:r>
              <a:rPr lang="en-US" altLang="zh-CN" sz="2000" dirty="0">
                <a:solidFill>
                  <a:srgbClr val="000099"/>
                </a:solidFill>
                <a:latin typeface="微软雅黑" panose="020B0503020204020204" pitchFamily="34" charset="-122"/>
                <a:ea typeface="微软雅黑" panose="020B0503020204020204" pitchFamily="34" charset="-122"/>
              </a:rPr>
              <a:t>ATU (Access Termination Unit) </a:t>
            </a:r>
            <a:r>
              <a:rPr lang="zh-CN" altLang="en-US" sz="2000" dirty="0">
                <a:solidFill>
                  <a:srgbClr val="000099"/>
                </a:solidFill>
                <a:latin typeface="微软雅黑" panose="020B0503020204020204" pitchFamily="34" charset="-122"/>
                <a:ea typeface="微软雅黑" panose="020B0503020204020204" pitchFamily="34" charset="-122"/>
              </a:rPr>
              <a:t>：接入端接单元</a:t>
            </a:r>
            <a:endParaRPr lang="en-US" altLang="zh-CN" sz="2000" dirty="0">
              <a:solidFill>
                <a:srgbClr val="000099"/>
              </a:solidFill>
              <a:latin typeface="微软雅黑" panose="020B0503020204020204" pitchFamily="34" charset="-122"/>
              <a:ea typeface="微软雅黑" panose="020B0503020204020204" pitchFamily="34" charset="-122"/>
            </a:endParaRPr>
          </a:p>
          <a:p>
            <a:r>
              <a:rPr lang="en-US" altLang="zh-CN" sz="2000" dirty="0">
                <a:solidFill>
                  <a:srgbClr val="000099"/>
                </a:solidFill>
                <a:latin typeface="微软雅黑" panose="020B0503020204020204" pitchFamily="34" charset="-122"/>
                <a:ea typeface="微软雅黑" panose="020B0503020204020204" pitchFamily="34" charset="-122"/>
              </a:rPr>
              <a:t>ATU-C (C </a:t>
            </a:r>
            <a:r>
              <a:rPr lang="zh-CN" altLang="en-US" sz="2000" dirty="0">
                <a:solidFill>
                  <a:srgbClr val="000099"/>
                </a:solidFill>
                <a:latin typeface="微软雅黑" panose="020B0503020204020204" pitchFamily="34" charset="-122"/>
                <a:ea typeface="微软雅黑" panose="020B0503020204020204" pitchFamily="34" charset="-122"/>
              </a:rPr>
              <a:t>代表端局 </a:t>
            </a:r>
            <a:r>
              <a:rPr lang="en-US" altLang="zh-CN" sz="2000" dirty="0">
                <a:solidFill>
                  <a:srgbClr val="000099"/>
                </a:solidFill>
                <a:latin typeface="微软雅黑" panose="020B0503020204020204" pitchFamily="34" charset="-122"/>
                <a:ea typeface="微软雅黑" panose="020B0503020204020204" pitchFamily="34" charset="-122"/>
              </a:rPr>
              <a:t>Central Office) 	ATU-R (R </a:t>
            </a:r>
            <a:r>
              <a:rPr lang="zh-CN" altLang="en-US" sz="2000" dirty="0">
                <a:solidFill>
                  <a:srgbClr val="000099"/>
                </a:solidFill>
                <a:latin typeface="微软雅黑" panose="020B0503020204020204" pitchFamily="34" charset="-122"/>
                <a:ea typeface="微软雅黑" panose="020B0503020204020204" pitchFamily="34" charset="-122"/>
              </a:rPr>
              <a:t>代表远端 </a:t>
            </a:r>
            <a:r>
              <a:rPr lang="en-US" altLang="zh-CN" sz="2000" dirty="0">
                <a:solidFill>
                  <a:srgbClr val="000099"/>
                </a:solidFill>
                <a:latin typeface="微软雅黑" panose="020B0503020204020204" pitchFamily="34" charset="-122"/>
                <a:ea typeface="微软雅黑" panose="020B0503020204020204" pitchFamily="34" charset="-122"/>
              </a:rPr>
              <a:t>Remote)</a:t>
            </a:r>
          </a:p>
          <a:p>
            <a:r>
              <a:rPr lang="en-US" altLang="zh-CN" sz="2000" dirty="0">
                <a:solidFill>
                  <a:srgbClr val="000099"/>
                </a:solidFill>
                <a:latin typeface="微软雅黑" panose="020B0503020204020204" pitchFamily="34" charset="-122"/>
                <a:ea typeface="微软雅黑" panose="020B0503020204020204" pitchFamily="34" charset="-122"/>
              </a:rPr>
              <a:t>PS (POTS Splitter) </a:t>
            </a:r>
            <a:r>
              <a:rPr lang="zh-CN" altLang="en-US" sz="2000" dirty="0">
                <a:solidFill>
                  <a:srgbClr val="000099"/>
                </a:solidFill>
                <a:latin typeface="微软雅黑" panose="020B0503020204020204" pitchFamily="34" charset="-122"/>
                <a:ea typeface="微软雅黑" panose="020B0503020204020204" pitchFamily="34" charset="-122"/>
              </a:rPr>
              <a:t>：电话分离器</a:t>
            </a:r>
          </a:p>
        </p:txBody>
      </p:sp>
    </p:spTree>
    <p:extLst>
      <p:ext uri="{BB962C8B-B14F-4D97-AF65-F5344CB8AC3E}">
        <p14:creationId xmlns:p14="http://schemas.microsoft.com/office/powerpoint/2010/main" val="21593047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idx="1"/>
          </p:nvPr>
        </p:nvSpPr>
        <p:spPr/>
        <p:txBody>
          <a:bodyPr/>
          <a:lstStyle/>
          <a:p>
            <a:r>
              <a:rPr lang="zh-CN" altLang="en-US" sz="2400" dirty="0"/>
              <a:t>包括 </a:t>
            </a:r>
            <a:r>
              <a:rPr lang="en-US" altLang="zh-CN" sz="2400" dirty="0"/>
              <a:t>ADSL2</a:t>
            </a:r>
            <a:r>
              <a:rPr lang="zh-CN" altLang="en-US" sz="2400" dirty="0"/>
              <a:t>（</a:t>
            </a:r>
            <a:r>
              <a:rPr lang="en-US" altLang="zh-CN" sz="2400" dirty="0"/>
              <a:t>G.992.3 </a:t>
            </a:r>
            <a:r>
              <a:rPr lang="zh-CN" altLang="en-US" sz="2400" dirty="0"/>
              <a:t>和 </a:t>
            </a:r>
            <a:r>
              <a:rPr lang="en-US" altLang="zh-CN" sz="2400" dirty="0"/>
              <a:t>G.992.4</a:t>
            </a:r>
            <a:r>
              <a:rPr lang="zh-CN" altLang="en-US" sz="2400" dirty="0"/>
              <a:t>）和 </a:t>
            </a:r>
            <a:r>
              <a:rPr lang="en-US" altLang="zh-CN" sz="2400" dirty="0"/>
              <a:t>ADSL2+</a:t>
            </a:r>
            <a:r>
              <a:rPr lang="zh-CN" altLang="en-US" sz="2400" dirty="0"/>
              <a:t>（</a:t>
            </a:r>
            <a:r>
              <a:rPr lang="en-US" altLang="zh-CN" sz="2400" dirty="0"/>
              <a:t>G.992.5</a:t>
            </a:r>
            <a:r>
              <a:rPr lang="zh-CN" altLang="en-US" sz="2400" dirty="0"/>
              <a:t>）</a:t>
            </a:r>
            <a:endParaRPr lang="en-US" altLang="zh-CN" sz="2400" dirty="0"/>
          </a:p>
          <a:p>
            <a:r>
              <a:rPr lang="zh-CN" altLang="en-US" sz="2400" dirty="0"/>
              <a:t>通过提高调制效率得到了</a:t>
            </a:r>
            <a:r>
              <a:rPr lang="zh-CN" altLang="en-US" sz="2400" dirty="0">
                <a:solidFill>
                  <a:srgbClr val="FF0000"/>
                </a:solidFill>
              </a:rPr>
              <a:t>更高的数据率</a:t>
            </a:r>
            <a:r>
              <a:rPr lang="zh-CN" altLang="en-US" sz="2400" dirty="0"/>
              <a:t>。</a:t>
            </a:r>
            <a:endParaRPr lang="en-US" altLang="zh-CN" sz="2400" dirty="0"/>
          </a:p>
          <a:p>
            <a:pPr lvl="1"/>
            <a:r>
              <a:rPr lang="en-US" altLang="zh-CN" sz="2000" dirty="0"/>
              <a:t>ADSL2 </a:t>
            </a:r>
            <a:r>
              <a:rPr lang="zh-CN" altLang="en-US" sz="2000" dirty="0"/>
              <a:t>要求至少应支持下行 </a:t>
            </a:r>
            <a:r>
              <a:rPr lang="en-US" altLang="zh-CN" sz="2000" dirty="0"/>
              <a:t>8 Mbit/s</a:t>
            </a:r>
            <a:r>
              <a:rPr lang="zh-CN" altLang="en-US" sz="2000" dirty="0"/>
              <a:t>、上行 </a:t>
            </a:r>
            <a:r>
              <a:rPr lang="en-US" altLang="zh-CN" sz="2000" dirty="0"/>
              <a:t>800 </a:t>
            </a:r>
            <a:r>
              <a:rPr lang="en-US" altLang="zh-CN" sz="2000" dirty="0" err="1"/>
              <a:t>kbit</a:t>
            </a:r>
            <a:r>
              <a:rPr lang="en-US" altLang="zh-CN" sz="2000" dirty="0"/>
              <a:t>/s</a:t>
            </a:r>
            <a:r>
              <a:rPr lang="zh-CN" altLang="en-US" sz="2000" dirty="0"/>
              <a:t>的速率。</a:t>
            </a:r>
            <a:endParaRPr lang="en-US" altLang="zh-CN" sz="2000" dirty="0"/>
          </a:p>
          <a:p>
            <a:pPr lvl="1"/>
            <a:r>
              <a:rPr lang="en-US" altLang="zh-CN" sz="2000" dirty="0"/>
              <a:t>ADSL2+ </a:t>
            </a:r>
            <a:r>
              <a:rPr lang="zh-CN" altLang="en-US" sz="2000" dirty="0"/>
              <a:t>则将频谱范围从 </a:t>
            </a:r>
            <a:r>
              <a:rPr lang="en-US" altLang="zh-CN" sz="2000" dirty="0"/>
              <a:t>1.1 MHz </a:t>
            </a:r>
            <a:r>
              <a:rPr lang="zh-CN" altLang="en-US" sz="2000" dirty="0"/>
              <a:t>扩展至 </a:t>
            </a:r>
            <a:r>
              <a:rPr lang="en-US" altLang="zh-CN" sz="2000" dirty="0"/>
              <a:t>2.2 MHz</a:t>
            </a:r>
            <a:r>
              <a:rPr lang="zh-CN" altLang="en-US" sz="2000" dirty="0"/>
              <a:t>，下行速率可达 </a:t>
            </a:r>
            <a:r>
              <a:rPr lang="en-US" altLang="zh-CN" sz="2000" dirty="0"/>
              <a:t>16 Mbit/s</a:t>
            </a:r>
            <a:r>
              <a:rPr lang="zh-CN" altLang="en-US" sz="2000" dirty="0"/>
              <a:t>（最大传输速率可达 </a:t>
            </a:r>
            <a:r>
              <a:rPr lang="en-US" altLang="zh-CN" sz="2000" dirty="0"/>
              <a:t>25 Mbit/s</a:t>
            </a:r>
            <a:r>
              <a:rPr lang="zh-CN" altLang="en-US" sz="2000" dirty="0"/>
              <a:t>），而上行速率可达 </a:t>
            </a:r>
            <a:r>
              <a:rPr lang="en-US" altLang="zh-CN" sz="2000" dirty="0"/>
              <a:t>800 </a:t>
            </a:r>
            <a:r>
              <a:rPr lang="en-US" altLang="zh-CN" sz="2000" dirty="0" err="1"/>
              <a:t>kbit</a:t>
            </a:r>
            <a:r>
              <a:rPr lang="en-US" altLang="zh-CN" sz="2000" dirty="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Tree>
    <p:extLst>
      <p:ext uri="{BB962C8B-B14F-4D97-AF65-F5344CB8AC3E}">
        <p14:creationId xmlns:p14="http://schemas.microsoft.com/office/powerpoint/2010/main" val="876815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pPr>
              <a:lnSpc>
                <a:spcPct val="100000"/>
              </a:lnSpc>
            </a:pPr>
            <a:r>
              <a:rPr lang="en-US" altLang="zh-CN" dirty="0"/>
              <a:t>HFC (Hybrid Fiber Coax) </a:t>
            </a:r>
            <a:r>
              <a:rPr lang="zh-CN" altLang="en-US" dirty="0"/>
              <a:t>网是在目前覆盖面很广的有线电视网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endParaRPr lang="en-US" altLang="zh-CN" dirty="0"/>
          </a:p>
          <a:p>
            <a:pPr>
              <a:lnSpc>
                <a:spcPct val="100000"/>
              </a:lnSpc>
            </a:pPr>
            <a:r>
              <a:rPr lang="en-US" altLang="zh-CN" dirty="0">
                <a:solidFill>
                  <a:srgbClr val="FF0000"/>
                </a:solidFill>
              </a:rPr>
              <a:t>HFC </a:t>
            </a:r>
            <a:r>
              <a:rPr lang="zh-CN" altLang="en-US" dirty="0">
                <a:solidFill>
                  <a:srgbClr val="FF0000"/>
                </a:solidFill>
              </a:rPr>
              <a:t>网对 </a:t>
            </a:r>
            <a:r>
              <a:rPr lang="en-US" altLang="zh-CN" dirty="0">
                <a:solidFill>
                  <a:srgbClr val="FF0000"/>
                </a:solidFill>
              </a:rPr>
              <a:t>CATV </a:t>
            </a:r>
            <a:r>
              <a:rPr lang="zh-CN" altLang="en-US" dirty="0">
                <a:solidFill>
                  <a:srgbClr val="FF0000"/>
                </a:solidFill>
              </a:rPr>
              <a:t>网进行了改造。</a:t>
            </a:r>
            <a:r>
              <a:rPr lang="zh-CN" altLang="en-US" dirty="0">
                <a:solidFill>
                  <a:srgbClr val="0000CC"/>
                </a:solidFill>
              </a:rPr>
              <a:t> </a:t>
            </a:r>
          </a:p>
        </p:txBody>
      </p:sp>
      <p:sp>
        <p:nvSpPr>
          <p:cNvPr id="287746" name="Rectangle 2"/>
          <p:cNvSpPr>
            <a:spLocks noGrp="1" noChangeArrowheads="1"/>
          </p:cNvSpPr>
          <p:nvPr>
            <p:ph type="title"/>
          </p:nvPr>
        </p:nvSpPr>
        <p:spPr/>
        <p:txBody>
          <a:bodyPr/>
          <a:lstStyle/>
          <a:p>
            <a:r>
              <a:rPr lang="en-US" altLang="zh-CN" dirty="0"/>
              <a:t>2.6.2  </a:t>
            </a:r>
            <a:r>
              <a:rPr lang="zh-CN" altLang="en-US" dirty="0"/>
              <a:t>光纤同轴混合网</a:t>
            </a:r>
            <a:r>
              <a:rPr lang="zh-CN" altLang="zh-CN" dirty="0"/>
              <a:t>（</a:t>
            </a:r>
            <a:r>
              <a:rPr lang="en-US" altLang="zh-CN" dirty="0"/>
              <a:t>HFC</a:t>
            </a:r>
            <a:r>
              <a:rPr lang="zh-CN" altLang="zh-CN" dirty="0"/>
              <a:t>网）</a:t>
            </a:r>
            <a:endParaRPr lang="en-US" altLang="zh-CN" sz="3600" dirty="0"/>
          </a:p>
        </p:txBody>
      </p:sp>
    </p:spTree>
    <p:extLst>
      <p:ext uri="{BB962C8B-B14F-4D97-AF65-F5344CB8AC3E}">
        <p14:creationId xmlns:p14="http://schemas.microsoft.com/office/powerpoint/2010/main" val="29006347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idx="1"/>
          </p:nvPr>
        </p:nvSpPr>
        <p:spPr/>
        <p:txBody>
          <a:bodyPr/>
          <a:lstStyle/>
          <a:p>
            <a:r>
              <a:rPr lang="en-US" altLang="zh-CN" dirty="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光纤结点 </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
        <p:nvSpPr>
          <p:cNvPr id="289794" name="Rectangle 2"/>
          <p:cNvSpPr>
            <a:spLocks noGrp="1" noChangeArrowheads="1"/>
          </p:cNvSpPr>
          <p:nvPr>
            <p:ph type="title"/>
          </p:nvPr>
        </p:nvSpPr>
        <p:spPr/>
        <p:txBody>
          <a:bodyPr/>
          <a:lstStyle/>
          <a:p>
            <a:pPr algn="ctr"/>
            <a:r>
              <a:rPr lang="en-US" altLang="zh-CN" dirty="0"/>
              <a:t>HFC </a:t>
            </a:r>
            <a:r>
              <a:rPr lang="zh-CN" altLang="en-US" dirty="0"/>
              <a:t>网的主干线路采用光纤</a:t>
            </a:r>
          </a:p>
        </p:txBody>
      </p:sp>
    </p:spTree>
    <p:extLst>
      <p:ext uri="{BB962C8B-B14F-4D97-AF65-F5344CB8AC3E}">
        <p14:creationId xmlns:p14="http://schemas.microsoft.com/office/powerpoint/2010/main" val="203512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a:t>HFC </a:t>
            </a:r>
            <a:r>
              <a:rPr lang="zh-CN" altLang="en-US" dirty="0"/>
              <a:t>网采用结点体系结构 </a:t>
            </a:r>
          </a:p>
        </p:txBody>
      </p:sp>
      <p:sp>
        <p:nvSpPr>
          <p:cNvPr id="5" name="文本占位符 4">
            <a:extLst>
              <a:ext uri="{FF2B5EF4-FFF2-40B4-BE49-F238E27FC236}">
                <a16:creationId xmlns:a16="http://schemas.microsoft.com/office/drawing/2014/main" id="{0EF8E75F-5EE2-4F85-8ED9-8E662EBDB8C5}"/>
              </a:ext>
            </a:extLst>
          </p:cNvPr>
          <p:cNvSpPr>
            <a:spLocks noGrp="1"/>
          </p:cNvSpPr>
          <p:nvPr>
            <p:ph type="body" sz="quarter" idx="11"/>
          </p:nvPr>
        </p:nvSpPr>
        <p:spPr/>
        <p:txBody>
          <a:bodyPr>
            <a:normAutofit fontScale="92500" lnSpcReduction="20000"/>
          </a:bodyPr>
          <a:lstStyle/>
          <a:p>
            <a:r>
              <a:rPr lang="en-US" altLang="zh-CN" dirty="0"/>
              <a:t>HFC </a:t>
            </a:r>
            <a:r>
              <a:rPr lang="zh-CN" altLang="en-US" dirty="0"/>
              <a:t>网的结构图</a:t>
            </a:r>
          </a:p>
          <a:p>
            <a:endParaRPr lang="zh-CN" altLang="en-US" dirty="0"/>
          </a:p>
        </p:txBody>
      </p:sp>
      <p:grpSp>
        <p:nvGrpSpPr>
          <p:cNvPr id="3" name="组合 2"/>
          <p:cNvGrpSpPr/>
          <p:nvPr/>
        </p:nvGrpSpPr>
        <p:grpSpPr>
          <a:xfrm>
            <a:off x="2135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FF0000"/>
                    </a:solidFill>
                    <a:latin typeface="微软雅黑" panose="020B0503020204020204" pitchFamily="34" charset="-122"/>
                    <a:ea typeface="微软雅黑" panose="020B0503020204020204" pitchFamily="34"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FF0000"/>
                  </a:solidFill>
                  <a:latin typeface="微软雅黑" panose="020B0503020204020204" pitchFamily="34" charset="-122"/>
                  <a:ea typeface="微软雅黑" panose="020B0503020204020204" pitchFamily="34"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99"/>
                  </a:solidFill>
                  <a:latin typeface="微软雅黑" panose="020B0503020204020204" pitchFamily="34" charset="-122"/>
                  <a:ea typeface="微软雅黑" panose="020B0503020204020204" pitchFamily="34"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284023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rmAutofit fontScale="90000"/>
          </a:bodyPr>
          <a:lstStyle/>
          <a:p>
            <a:pPr algn="ctr"/>
            <a:br>
              <a:rPr lang="en-US" altLang="zh-CN" sz="3200" dirty="0"/>
            </a:br>
            <a:r>
              <a:rPr lang="en-US" altLang="zh-CN" sz="3200" dirty="0"/>
              <a:t>HFC </a:t>
            </a:r>
            <a:r>
              <a:rPr lang="zh-CN" altLang="zh-CN" sz="3200" dirty="0"/>
              <a:t>网具有双向传输功能，扩展了传输频带</a:t>
            </a:r>
            <a:endParaRPr lang="zh-CN" altLang="en-US" sz="3200" dirty="0"/>
          </a:p>
        </p:txBody>
      </p:sp>
      <p:sp>
        <p:nvSpPr>
          <p:cNvPr id="4" name="文本占位符 3">
            <a:extLst>
              <a:ext uri="{FF2B5EF4-FFF2-40B4-BE49-F238E27FC236}">
                <a16:creationId xmlns:a16="http://schemas.microsoft.com/office/drawing/2014/main" id="{5BF3828D-2840-4400-87C0-91296BAD6421}"/>
              </a:ext>
            </a:extLst>
          </p:cNvPr>
          <p:cNvSpPr>
            <a:spLocks noGrp="1"/>
          </p:cNvSpPr>
          <p:nvPr>
            <p:ph type="body" sz="quarter" idx="11"/>
          </p:nvPr>
        </p:nvSpPr>
        <p:spPr/>
        <p:txBody>
          <a:bodyPr>
            <a:normAutofit fontScale="92500" lnSpcReduction="20000"/>
          </a:bodyPr>
          <a:lstStyle/>
          <a:p>
            <a:r>
              <a:rPr lang="zh-CN" altLang="en-US" dirty="0"/>
              <a:t>我国的 </a:t>
            </a:r>
            <a:r>
              <a:rPr lang="en-US" altLang="zh-CN" dirty="0"/>
              <a:t>HFC </a:t>
            </a:r>
            <a:r>
              <a:rPr lang="zh-CN" altLang="en-US" dirty="0"/>
              <a:t>网的频谱划分</a:t>
            </a:r>
          </a:p>
        </p:txBody>
      </p:sp>
      <p:sp>
        <p:nvSpPr>
          <p:cNvPr id="293904" name="Line 16"/>
          <p:cNvSpPr>
            <a:spLocks noChangeShapeType="1"/>
          </p:cNvSpPr>
          <p:nvPr/>
        </p:nvSpPr>
        <p:spPr bwMode="auto">
          <a:xfrm>
            <a:off x="3485357"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05" name="Text Box 17"/>
          <p:cNvSpPr txBox="1">
            <a:spLocks noChangeArrowheads="1"/>
          </p:cNvSpPr>
          <p:nvPr/>
        </p:nvSpPr>
        <p:spPr bwMode="auto">
          <a:xfrm>
            <a:off x="5599080" y="1756848"/>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000099"/>
                </a:solidFill>
                <a:latin typeface="微软雅黑" panose="020B0503020204020204" pitchFamily="34" charset="-122"/>
                <a:ea typeface="微软雅黑" panose="020B0503020204020204" pitchFamily="34" charset="-122"/>
              </a:rPr>
              <a:t>下行信道</a:t>
            </a:r>
          </a:p>
        </p:txBody>
      </p:sp>
      <p:sp>
        <p:nvSpPr>
          <p:cNvPr id="293906" name="Rectangle 18"/>
          <p:cNvSpPr>
            <a:spLocks noChangeArrowheads="1"/>
          </p:cNvSpPr>
          <p:nvPr/>
        </p:nvSpPr>
        <p:spPr bwMode="auto">
          <a:xfrm>
            <a:off x="2162837" y="2537899"/>
            <a:ext cx="871934" cy="1195387"/>
          </a:xfrm>
          <a:prstGeom prst="rect">
            <a:avLst/>
          </a:prstGeom>
          <a:solidFill>
            <a:schemeClr val="accent4">
              <a:lumMod val="20000"/>
              <a:lumOff val="80000"/>
            </a:schemeClr>
          </a:solidFill>
          <a:ln w="19050">
            <a:solidFill>
              <a:schemeClr val="tx1"/>
            </a:solidFill>
            <a:miter lim="800000"/>
            <a:headEnd/>
            <a:tailEnd/>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07" name="Text Box 19"/>
          <p:cNvSpPr txBox="1">
            <a:spLocks noChangeArrowheads="1"/>
          </p:cNvSpPr>
          <p:nvPr/>
        </p:nvSpPr>
        <p:spPr bwMode="auto">
          <a:xfrm>
            <a:off x="2172454" y="2761735"/>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上行</a:t>
            </a:r>
          </a:p>
          <a:p>
            <a:pPr algn="l">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信道</a:t>
            </a:r>
          </a:p>
        </p:txBody>
      </p:sp>
      <p:sp>
        <p:nvSpPr>
          <p:cNvPr id="293908" name="Text Box 20"/>
          <p:cNvSpPr txBox="1">
            <a:spLocks noChangeArrowheads="1"/>
          </p:cNvSpPr>
          <p:nvPr/>
        </p:nvSpPr>
        <p:spPr bwMode="auto">
          <a:xfrm>
            <a:off x="1965060" y="3701534"/>
            <a:ext cx="67681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5       65  87                                                          1000</a:t>
            </a:r>
          </a:p>
        </p:txBody>
      </p:sp>
      <p:sp>
        <p:nvSpPr>
          <p:cNvPr id="293909" name="Rectangle 21"/>
          <p:cNvSpPr>
            <a:spLocks noChangeArrowheads="1"/>
          </p:cNvSpPr>
          <p:nvPr/>
        </p:nvSpPr>
        <p:spPr bwMode="auto">
          <a:xfrm>
            <a:off x="3471598" y="2537899"/>
            <a:ext cx="5286640" cy="1195387"/>
          </a:xfrm>
          <a:prstGeom prst="rect">
            <a:avLst/>
          </a:prstGeom>
          <a:solidFill>
            <a:schemeClr val="accent6">
              <a:lumMod val="20000"/>
              <a:lumOff val="80000"/>
            </a:schemeClr>
          </a:solidFill>
          <a:ln w="19050">
            <a:solidFill>
              <a:schemeClr val="tx1"/>
            </a:solidFill>
            <a:miter lim="800000"/>
            <a:headEnd/>
            <a:tailEnd/>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10" name="Text Box 22"/>
          <p:cNvSpPr txBox="1">
            <a:spLocks noChangeArrowheads="1"/>
          </p:cNvSpPr>
          <p:nvPr/>
        </p:nvSpPr>
        <p:spPr bwMode="auto">
          <a:xfrm>
            <a:off x="3608178" y="2969699"/>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dirty="0">
                <a:solidFill>
                  <a:srgbClr val="000099"/>
                </a:solidFill>
                <a:latin typeface="微软雅黑" panose="020B0503020204020204" pitchFamily="34" charset="-122"/>
                <a:ea typeface="微软雅黑" panose="020B0503020204020204" pitchFamily="34" charset="-122"/>
              </a:rPr>
              <a:t>调频广播、模拟和数字电视、数据业务</a:t>
            </a:r>
          </a:p>
        </p:txBody>
      </p:sp>
      <p:sp>
        <p:nvSpPr>
          <p:cNvPr id="293911" name="Text Box 23"/>
          <p:cNvSpPr txBox="1">
            <a:spLocks noChangeArrowheads="1"/>
          </p:cNvSpPr>
          <p:nvPr/>
        </p:nvSpPr>
        <p:spPr bwMode="auto">
          <a:xfrm>
            <a:off x="9124554" y="3820978"/>
            <a:ext cx="1443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99"/>
                </a:solidFill>
                <a:latin typeface="微软雅黑" panose="020B0503020204020204" pitchFamily="34" charset="-122"/>
                <a:ea typeface="微软雅黑" panose="020B0503020204020204" pitchFamily="34" charset="-122"/>
              </a:rPr>
              <a:t>频率</a:t>
            </a:r>
            <a:r>
              <a:rPr kumimoji="1" lang="en-US" altLang="zh-CN" sz="2000" dirty="0">
                <a:solidFill>
                  <a:srgbClr val="000099"/>
                </a:solidFill>
                <a:latin typeface="微软雅黑" panose="020B0503020204020204" pitchFamily="34" charset="-122"/>
                <a:ea typeface="微软雅黑" panose="020B0503020204020204" pitchFamily="34" charset="-122"/>
              </a:rPr>
              <a:t>(MHz)</a:t>
            </a:r>
          </a:p>
        </p:txBody>
      </p:sp>
      <p:sp>
        <p:nvSpPr>
          <p:cNvPr id="293912" name="Line 24"/>
          <p:cNvSpPr>
            <a:spLocks noChangeShapeType="1"/>
          </p:cNvSpPr>
          <p:nvPr/>
        </p:nvSpPr>
        <p:spPr bwMode="auto">
          <a:xfrm>
            <a:off x="1727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0644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 </a:t>
            </a:r>
            <a:r>
              <a:rPr lang="zh-CN" altLang="en-US" dirty="0"/>
              <a:t>要提供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使用同轴电缆连接到机顶盒 </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
        <p:nvSpPr>
          <p:cNvPr id="295938" name="Rectangle 2"/>
          <p:cNvSpPr>
            <a:spLocks noGrp="1" noChangeArrowheads="1"/>
          </p:cNvSpPr>
          <p:nvPr>
            <p:ph type="title"/>
          </p:nvPr>
        </p:nvSpPr>
        <p:spPr/>
        <p:txBody>
          <a:bodyPr/>
          <a:lstStyle/>
          <a:p>
            <a:pPr algn="ctr"/>
            <a:r>
              <a:rPr lang="zh-CN" altLang="en-US" sz="4000" dirty="0"/>
              <a:t>每个家庭要安装一个用户接口盒 </a:t>
            </a:r>
          </a:p>
        </p:txBody>
      </p:sp>
    </p:spTree>
    <p:extLst>
      <p:ext uri="{BB962C8B-B14F-4D97-AF65-F5344CB8AC3E}">
        <p14:creationId xmlns:p14="http://schemas.microsoft.com/office/powerpoint/2010/main" val="18399476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endParaRPr lang="en-US" altLang="zh-CN" sz="2800" dirty="0"/>
          </a:p>
          <a:p>
            <a:pPr lvl="1"/>
            <a:r>
              <a:rPr lang="zh-CN" altLang="en-US" sz="2400" dirty="0"/>
              <a:t>下行速率一般在 </a:t>
            </a:r>
            <a:r>
              <a:rPr lang="en-US" altLang="zh-CN" sz="2400" dirty="0"/>
              <a:t>3 </a:t>
            </a:r>
            <a:r>
              <a:rPr lang="en-US" altLang="zh-CN" sz="2400" dirty="0">
                <a:sym typeface="Symbol" pitchFamily="18" charset="2"/>
              </a:rPr>
              <a:t> </a:t>
            </a:r>
            <a:r>
              <a:rPr lang="en-US" altLang="zh-CN" sz="2400" dirty="0"/>
              <a:t>10 Mbit/s</a:t>
            </a:r>
            <a:r>
              <a:rPr lang="zh-CN" altLang="en-US" sz="2400" dirty="0"/>
              <a:t>之间，最高可达 </a:t>
            </a:r>
            <a:r>
              <a:rPr lang="en-US" altLang="zh-CN" sz="2400" dirty="0"/>
              <a:t>30 Mbit/s</a:t>
            </a:r>
            <a:r>
              <a:rPr lang="zh-CN" altLang="en-US" sz="2400" dirty="0"/>
              <a:t>。</a:t>
            </a:r>
            <a:endParaRPr lang="en-US" altLang="zh-CN" sz="2400" dirty="0"/>
          </a:p>
          <a:p>
            <a:pPr lvl="1"/>
            <a:r>
              <a:rPr lang="zh-CN" altLang="en-US" sz="2400" dirty="0"/>
              <a:t>上行速率一般为 </a:t>
            </a:r>
            <a:r>
              <a:rPr lang="en-US" altLang="zh-CN" sz="2400" dirty="0"/>
              <a:t>0.2 </a:t>
            </a:r>
            <a:r>
              <a:rPr lang="en-US" altLang="zh-CN" sz="2400" dirty="0">
                <a:sym typeface="Symbol" pitchFamily="18" charset="2"/>
              </a:rPr>
              <a:t> </a:t>
            </a:r>
            <a:r>
              <a:rPr lang="en-US" altLang="zh-CN" sz="2400" dirty="0"/>
              <a:t>2 Mbit/s</a:t>
            </a:r>
            <a:r>
              <a:rPr lang="zh-CN" altLang="en-US" sz="2400" dirty="0"/>
              <a:t>，最高可达 </a:t>
            </a:r>
            <a:r>
              <a:rPr lang="en-US" altLang="zh-CN" sz="2400" dirty="0"/>
              <a:t>10 Mbit/s</a:t>
            </a:r>
            <a:r>
              <a:rPr lang="zh-CN" altLang="en-US" sz="2400" dirty="0"/>
              <a:t>。</a:t>
            </a:r>
            <a:endParaRPr lang="en-US" altLang="zh-CN" sz="2400" dirty="0"/>
          </a:p>
          <a:p>
            <a:r>
              <a:rPr lang="zh-CN" altLang="en-US" sz="2800" dirty="0"/>
              <a:t>电缆调制解调器比在普通电话线上使用的调制解调器要复杂得多，并且不是成对使用，而是只安装在用户端。 </a:t>
            </a:r>
          </a:p>
        </p:txBody>
      </p:sp>
      <p:sp>
        <p:nvSpPr>
          <p:cNvPr id="297986" name="Rectangle 2"/>
          <p:cNvSpPr>
            <a:spLocks noGrp="1" noChangeArrowheads="1"/>
          </p:cNvSpPr>
          <p:nvPr>
            <p:ph type="title"/>
          </p:nvPr>
        </p:nvSpPr>
        <p:spPr/>
        <p:txBody>
          <a:bodyPr/>
          <a:lstStyle/>
          <a:p>
            <a:pPr algn="ctr"/>
            <a:r>
              <a:rPr lang="zh-CN" altLang="en-US" sz="4000" dirty="0"/>
              <a:t>电缆调制解调器 </a:t>
            </a:r>
            <a:r>
              <a:rPr lang="en-US" altLang="zh-CN" sz="4000" dirty="0"/>
              <a:t>(Cable Modem) </a:t>
            </a:r>
          </a:p>
        </p:txBody>
      </p:sp>
    </p:spTree>
    <p:extLst>
      <p:ext uri="{BB962C8B-B14F-4D97-AF65-F5344CB8AC3E}">
        <p14:creationId xmlns:p14="http://schemas.microsoft.com/office/powerpoint/2010/main" val="37213989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idx="1"/>
          </p:nvPr>
        </p:nvSpPr>
        <p:spPr/>
        <p:txBody>
          <a:bodyPr/>
          <a:lstStyle/>
          <a:p>
            <a:r>
              <a:rPr lang="en-US" altLang="zh-CN" sz="2800" dirty="0" err="1"/>
              <a:t>FTTx</a:t>
            </a:r>
            <a:r>
              <a:rPr lang="en-US" altLang="zh-CN" sz="2800" dirty="0"/>
              <a:t> </a:t>
            </a:r>
            <a:r>
              <a:rPr lang="zh-CN" altLang="en-US" sz="2800" dirty="0"/>
              <a:t>是一种实现宽带居民接入网的方案，代表</a:t>
            </a:r>
            <a:r>
              <a:rPr lang="zh-CN" altLang="zh-CN" sz="2800" dirty="0"/>
              <a:t>多种宽带光纤接入方式</a:t>
            </a:r>
            <a:r>
              <a:rPr lang="zh-CN" altLang="en-US" sz="2800" dirty="0"/>
              <a:t>。</a:t>
            </a:r>
            <a:endParaRPr lang="en-US" altLang="zh-CN" sz="2800" dirty="0"/>
          </a:p>
          <a:p>
            <a:r>
              <a:rPr lang="en-US" altLang="zh-CN" sz="2800" dirty="0" err="1"/>
              <a:t>FTTx</a:t>
            </a:r>
            <a:r>
              <a:rPr lang="en-US" altLang="zh-CN" sz="2800" dirty="0"/>
              <a:t> </a:t>
            </a:r>
            <a:r>
              <a:rPr lang="zh-CN" altLang="zh-CN" sz="2800" dirty="0"/>
              <a:t>表示</a:t>
            </a:r>
            <a:r>
              <a:rPr lang="en-US" altLang="zh-CN" sz="2800" dirty="0"/>
              <a:t> Fiber To The…</a:t>
            </a:r>
            <a:r>
              <a:rPr lang="zh-CN" altLang="en-US" sz="2800" dirty="0"/>
              <a:t>（光纤到</a:t>
            </a:r>
            <a:r>
              <a:rPr lang="en-US" altLang="zh-CN" sz="2800" dirty="0"/>
              <a:t>…</a:t>
            </a:r>
            <a:r>
              <a:rPr lang="zh-CN" altLang="en-US" sz="2800" dirty="0"/>
              <a:t>），例如：</a:t>
            </a:r>
            <a:endParaRPr lang="en-US" altLang="zh-CN" sz="2800" dirty="0"/>
          </a:p>
          <a:p>
            <a:pPr lvl="1"/>
            <a:r>
              <a:rPr lang="zh-CN" altLang="en-US" sz="2400" dirty="0">
                <a:solidFill>
                  <a:srgbClr val="0000CC"/>
                </a:solidFill>
              </a:rPr>
              <a:t>光纤到户 </a:t>
            </a:r>
            <a:r>
              <a:rPr lang="en-US" altLang="zh-CN" sz="2400" dirty="0">
                <a:solidFill>
                  <a:srgbClr val="0000CC"/>
                </a:solidFill>
              </a:rPr>
              <a:t>FTTH </a:t>
            </a:r>
            <a:r>
              <a:rPr lang="en-US" altLang="zh-CN" sz="2400" dirty="0"/>
              <a:t>(Fiber To The Home)</a:t>
            </a:r>
            <a:r>
              <a:rPr lang="zh-CN" altLang="en-US" sz="2400" dirty="0"/>
              <a:t>：光纤一直铺设到用户家庭，可能是居民接入网最后的解决方法。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a:t>：光纤铺到路边，从路边到各用户可使用星形结构双绞线作为传输媒体。</a:t>
            </a:r>
            <a:endParaRPr lang="en-US" altLang="zh-CN" sz="2400" dirty="0"/>
          </a:p>
        </p:txBody>
      </p:sp>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Tree>
    <p:extLst>
      <p:ext uri="{BB962C8B-B14F-4D97-AF65-F5344CB8AC3E}">
        <p14:creationId xmlns:p14="http://schemas.microsoft.com/office/powerpoint/2010/main" val="239940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dirty="0">
                <a:solidFill>
                  <a:srgbClr val="0000CC"/>
                </a:solidFill>
              </a:rPr>
              <a:t>信道</a:t>
            </a:r>
            <a:r>
              <a:rPr lang="zh-CN" altLang="en-US" dirty="0"/>
              <a:t> </a:t>
            </a:r>
            <a:r>
              <a:rPr lang="en-US" altLang="zh-CN" dirty="0"/>
              <a:t>—— </a:t>
            </a:r>
            <a:r>
              <a:rPr lang="zh-CN" altLang="zh-CN" dirty="0"/>
              <a:t>一般用来表示向某一个方向传送信息的媒体。</a:t>
            </a:r>
            <a:endParaRPr lang="en-US" altLang="zh-CN" dirty="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36387485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89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2641714"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光配线网 </a:t>
              </a:r>
              <a:r>
                <a:rPr lang="en-US" altLang="zh-CN" b="1" dirty="0">
                  <a:solidFill>
                    <a:srgbClr val="000099"/>
                  </a:solidFill>
                  <a:latin typeface="+mn-lt"/>
                  <a:ea typeface="黑体" pitchFamily="2" charset="-122"/>
                </a:rPr>
                <a:t>(ODN)</a:t>
              </a:r>
            </a:p>
          </p:txBody>
        </p:sp>
      </p:grpSp>
      <p:grpSp>
        <p:nvGrpSpPr>
          <p:cNvPr id="4" name="组合 3"/>
          <p:cNvGrpSpPr/>
          <p:nvPr/>
        </p:nvGrpSpPr>
        <p:grpSpPr>
          <a:xfrm>
            <a:off x="2320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a:solidFill>
                    <a:srgbClr val="000099"/>
                  </a:solidFill>
                  <a:latin typeface="+mn-lt"/>
                  <a:ea typeface="黑体" pitchFamily="2" charset="-122"/>
                </a:rPr>
                <a:t>OLT</a:t>
              </a:r>
              <a:r>
                <a:rPr lang="zh-CN" altLang="en-US" sz="1600" b="1" dirty="0">
                  <a:solidFill>
                    <a:srgbClr val="000099"/>
                  </a:solidFill>
                  <a:latin typeface="+mn-lt"/>
                  <a:ea typeface="黑体" pitchFamily="2" charset="-122"/>
                </a:rPr>
                <a:t>：</a:t>
              </a:r>
              <a:r>
                <a:rPr lang="zh-CN" altLang="zh-CN" sz="1600" b="1" dirty="0">
                  <a:solidFill>
                    <a:srgbClr val="000099"/>
                  </a:solidFill>
                  <a:latin typeface="+mn-lt"/>
                  <a:ea typeface="黑体" pitchFamily="2" charset="-122"/>
                </a:rPr>
                <a:t>光线路终端</a:t>
              </a:r>
              <a:endParaRPr lang="zh-CN" altLang="en-US" sz="1600" b="1" dirty="0">
                <a:solidFill>
                  <a:srgbClr val="000099"/>
                </a:solidFill>
                <a:latin typeface="+mn-lt"/>
                <a:ea typeface="黑体" pitchFamily="2" charset="-122"/>
              </a:endParaRPr>
            </a:p>
          </p:txBody>
        </p:sp>
      </p:grpSp>
      <p:sp>
        <p:nvSpPr>
          <p:cNvPr id="6" name="标题 5">
            <a:extLst>
              <a:ext uri="{FF2B5EF4-FFF2-40B4-BE49-F238E27FC236}">
                <a16:creationId xmlns:a16="http://schemas.microsoft.com/office/drawing/2014/main" id="{CDF1335C-B120-4B69-9A15-4F82EED7BB8F}"/>
              </a:ext>
            </a:extLst>
          </p:cNvPr>
          <p:cNvSpPr>
            <a:spLocks noGrp="1"/>
          </p:cNvSpPr>
          <p:nvPr>
            <p:ph type="title"/>
          </p:nvPr>
        </p:nvSpPr>
        <p:spPr/>
        <p:txBody>
          <a:bodyPr>
            <a:normAutofit/>
          </a:bodyPr>
          <a:lstStyle/>
          <a:p>
            <a:r>
              <a:rPr lang="zh-CN" altLang="en-US" sz="3200" dirty="0"/>
              <a:t>无源光网络 </a:t>
            </a:r>
            <a:r>
              <a:rPr lang="en-US" altLang="zh-CN" sz="3200" dirty="0"/>
              <a:t>PON (Passive Optical Network) </a:t>
            </a:r>
            <a:r>
              <a:rPr lang="zh-CN" altLang="en-US" sz="3200" dirty="0"/>
              <a:t>的组成 </a:t>
            </a:r>
          </a:p>
        </p:txBody>
      </p:sp>
    </p:spTree>
    <p:extLst>
      <p:ext uri="{BB962C8B-B14F-4D97-AF65-F5344CB8AC3E}">
        <p14:creationId xmlns:p14="http://schemas.microsoft.com/office/powerpoint/2010/main" val="28902826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21F6A3-4EC1-4677-8D86-69CA6A6B5AEA}"/>
              </a:ext>
            </a:extLst>
          </p:cNvPr>
          <p:cNvSpPr>
            <a:spLocks noGrp="1"/>
          </p:cNvSpPr>
          <p:nvPr>
            <p:ph type="title"/>
          </p:nvPr>
        </p:nvSpPr>
        <p:spPr/>
        <p:txBody>
          <a:bodyPr/>
          <a:lstStyle/>
          <a:p>
            <a:r>
              <a:rPr lang="en-US" altLang="zh-CN" dirty="0"/>
              <a:t>THANK YOU </a:t>
            </a:r>
            <a:r>
              <a:rPr lang="zh-CN" altLang="en-US" dirty="0"/>
              <a:t>！</a:t>
            </a:r>
          </a:p>
        </p:txBody>
      </p:sp>
    </p:spTree>
    <p:extLst>
      <p:ext uri="{BB962C8B-B14F-4D97-AF65-F5344CB8AC3E}">
        <p14:creationId xmlns:p14="http://schemas.microsoft.com/office/powerpoint/2010/main" val="2738886783"/>
      </p:ext>
    </p:extLst>
  </p:cSld>
  <p:clrMapOvr>
    <a:masterClrMapping/>
  </p:clrMapOvr>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1650</TotalTime>
  <Words>7315</Words>
  <Application>Microsoft Office PowerPoint</Application>
  <PresentationFormat>宽屏</PresentationFormat>
  <Paragraphs>1284</Paragraphs>
  <Slides>91</Slides>
  <Notes>75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91</vt:i4>
      </vt:variant>
    </vt:vector>
  </HeadingPairs>
  <TitlesOfParts>
    <vt:vector size="105" baseType="lpstr">
      <vt:lpstr>Arial Unicode MS</vt:lpstr>
      <vt:lpstr>黑体</vt:lpstr>
      <vt:lpstr>宋体</vt:lpstr>
      <vt:lpstr>微软雅黑</vt:lpstr>
      <vt:lpstr>Arial</vt:lpstr>
      <vt:lpstr>Arial Rounded MT Bold</vt:lpstr>
      <vt:lpstr>Calibri</vt:lpstr>
      <vt:lpstr>Cambria Math</vt:lpstr>
      <vt:lpstr>Comic Sans MS</vt:lpstr>
      <vt:lpstr>Symbol</vt:lpstr>
      <vt:lpstr>Times New Roman</vt:lpstr>
      <vt:lpstr>Wingdings</vt:lpstr>
      <vt:lpstr>2021_spring</vt:lpstr>
      <vt:lpstr>2021_splash</vt:lpstr>
      <vt:lpstr>第 2 章  物理层</vt:lpstr>
      <vt:lpstr>第 2 章  物理层</vt:lpstr>
      <vt:lpstr>2.1  物理层的基本概念</vt:lpstr>
      <vt:lpstr>物理层的主要任务</vt:lpstr>
      <vt:lpstr>第 2 章  物理层</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第 2 章  物理层</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第 2 章  物理层</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第 2 章  物理层</vt:lpstr>
      <vt:lpstr>2.5  数字传输系统</vt:lpstr>
      <vt:lpstr>2.5  数字传输系统</vt:lpstr>
      <vt:lpstr>旧的数字传输系统存在许多缺点</vt:lpstr>
      <vt:lpstr>SDH 网络</vt:lpstr>
      <vt:lpstr>同步光纤网 SONET</vt:lpstr>
      <vt:lpstr> 同步数字系列 SDH </vt:lpstr>
      <vt:lpstr>PowerPoint 演示文稿</vt:lpstr>
      <vt:lpstr>SONET / SDH 标准的意义</vt:lpstr>
      <vt:lpstr>第 2 章  物理层</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无源光网络 PON (Passive Optical Network) 的组成 </vt:lpstr>
      <vt:lpstr>THANK YOU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74</cp:revision>
  <dcterms:created xsi:type="dcterms:W3CDTF">2016-10-04T02:36:21Z</dcterms:created>
  <dcterms:modified xsi:type="dcterms:W3CDTF">2021-03-19T07:42:02Z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